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9" r:id="rId4"/>
    <p:sldId id="260" r:id="rId5"/>
    <p:sldId id="261" r:id="rId6"/>
    <p:sldId id="262" r:id="rId7"/>
    <p:sldId id="263" r:id="rId8"/>
    <p:sldId id="264" r:id="rId9"/>
    <p:sldId id="265" r:id="rId10"/>
    <p:sldId id="266" r:id="rId11"/>
    <p:sldId id="32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309" r:id="rId35"/>
    <p:sldId id="321" r:id="rId36"/>
    <p:sldId id="310" r:id="rId37"/>
    <p:sldId id="322" r:id="rId38"/>
    <p:sldId id="311" r:id="rId39"/>
    <p:sldId id="323" r:id="rId40"/>
    <p:sldId id="325"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27" r:id="rId55"/>
    <p:sldId id="302" r:id="rId56"/>
    <p:sldId id="303" r:id="rId57"/>
    <p:sldId id="305" r:id="rId58"/>
    <p:sldId id="308" r:id="rId59"/>
    <p:sldId id="306" r:id="rId60"/>
    <p:sldId id="328" r:id="rId61"/>
    <p:sldId id="307" r:id="rId62"/>
    <p:sldId id="312" r:id="rId63"/>
    <p:sldId id="313" r:id="rId64"/>
    <p:sldId id="314" r:id="rId65"/>
    <p:sldId id="315" r:id="rId66"/>
    <p:sldId id="316" r:id="rId67"/>
    <p:sldId id="317" r:id="rId68"/>
    <p:sldId id="318" r:id="rId69"/>
    <p:sldId id="319" r:id="rId70"/>
    <p:sldId id="320"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30C8"/>
    <a:srgbClr val="2FC9FF"/>
    <a:srgbClr val="B482DA"/>
    <a:srgbClr val="25A785"/>
    <a:srgbClr val="F09D24"/>
    <a:srgbClr val="00FF00"/>
    <a:srgbClr val="A20E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4" autoAdjust="0"/>
    <p:restoredTop sz="94667" autoAdjust="0"/>
  </p:normalViewPr>
  <p:slideViewPr>
    <p:cSldViewPr>
      <p:cViewPr varScale="1">
        <p:scale>
          <a:sx n="75" d="100"/>
          <a:sy n="75" d="100"/>
        </p:scale>
        <p:origin x="-1038" y="-84"/>
      </p:cViewPr>
      <p:guideLst>
        <p:guide orient="horz" pos="2160"/>
        <p:guide pos="2880"/>
      </p:guideLst>
    </p:cSldViewPr>
  </p:slideViewPr>
  <p:outlineViewPr>
    <p:cViewPr>
      <p:scale>
        <a:sx n="33" d="100"/>
        <a:sy n="33" d="100"/>
      </p:scale>
      <p:origin x="48" y="439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99C34CA1-B743-480B-9552-AE3C86008F5B}" type="datetimeFigureOut">
              <a:rPr lang="fr-FR" smtClean="0"/>
              <a:pPr/>
              <a:t>13/01/2010</a:t>
            </a:fld>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B3BDA4-8DFD-4A48-A107-AF144F784FF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99C34CA1-B743-480B-9552-AE3C86008F5B}" type="datetimeFigureOut">
              <a:rPr lang="fr-FR" smtClean="0"/>
              <a:pPr/>
              <a:t>13/01/2010</a:t>
            </a:fld>
            <a:endParaRPr lang="fr-FR"/>
          </a:p>
        </p:txBody>
      </p:sp>
      <p:sp>
        <p:nvSpPr>
          <p:cNvPr id="27" name="Espace réservé du numéro de diapositive 26"/>
          <p:cNvSpPr>
            <a:spLocks noGrp="1"/>
          </p:cNvSpPr>
          <p:nvPr>
            <p:ph type="sldNum" sz="quarter" idx="11"/>
          </p:nvPr>
        </p:nvSpPr>
        <p:spPr/>
        <p:txBody>
          <a:bodyPr rtlCol="0"/>
          <a:lstStyle/>
          <a:p>
            <a:fld id="{00B3BDA4-8DFD-4A48-A107-AF144F784FF2}" type="slidenum">
              <a:rPr lang="fr-FR" smtClean="0"/>
              <a:pPr/>
              <a:t>‹N°›</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99C34CA1-B743-480B-9552-AE3C86008F5B}" type="datetimeFigureOut">
              <a:rPr lang="fr-FR" smtClean="0"/>
              <a:pPr/>
              <a:t>13/01/2010</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00B3BDA4-8DFD-4A48-A107-AF144F784FF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9C34CA1-B743-480B-9552-AE3C86008F5B}" type="datetimeFigureOut">
              <a:rPr lang="fr-FR" smtClean="0"/>
              <a:pPr/>
              <a:t>13/01/2010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B3BDA4-8DFD-4A48-A107-AF144F784FF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9C34CA1-B743-480B-9552-AE3C86008F5B}" type="datetimeFigureOut">
              <a:rPr lang="fr-FR" smtClean="0"/>
              <a:pPr/>
              <a:t>13/01/2010</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0B3BDA4-8DFD-4A48-A107-AF144F784FF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sitedesmarques.com/magasins-agences-points-de-vente/marque-quick-restaurant-137.htm"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orange.fr/"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micro-informatique.fnac.com/a1940961/Ordinateur-portable-Ordinateur-portable-Asus-Z53JC-AP152C-A-15-4-TFT-sacoche-souris-Office-One-antivirus-Avast-garantie-2-ans"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500042"/>
            <a:ext cx="8001056" cy="2071702"/>
          </a:xfrm>
          <a:effectLst>
            <a:innerShdw blurRad="63500" dist="50800" dir="13500000">
              <a:prstClr val="black">
                <a:alpha val="50000"/>
              </a:prstClr>
            </a:innerShdw>
            <a:softEdge rad="317500"/>
          </a:effectLst>
        </p:spPr>
        <p:style>
          <a:lnRef idx="0">
            <a:schemeClr val="accent2"/>
          </a:lnRef>
          <a:fillRef idx="3">
            <a:schemeClr val="accent2"/>
          </a:fillRef>
          <a:effectRef idx="3">
            <a:schemeClr val="accent2"/>
          </a:effectRef>
          <a:fontRef idx="minor">
            <a:schemeClr val="lt1"/>
          </a:fontRef>
        </p:style>
        <p:txBody>
          <a:bodyPr>
            <a:normAutofit/>
          </a:bodyPr>
          <a:lstStyle/>
          <a:p>
            <a:pPr algn="ctr"/>
            <a:r>
              <a:rPr lang="fr-FR" sz="4800" dirty="0" smtClean="0">
                <a:solidFill>
                  <a:schemeClr val="tx1"/>
                </a:solidFill>
                <a:effectLst>
                  <a:outerShdw blurRad="38100" dist="38100" dir="2700000" algn="tl">
                    <a:srgbClr val="000000">
                      <a:alpha val="43137"/>
                    </a:srgbClr>
                  </a:outerShdw>
                </a:effectLst>
                <a:latin typeface="Arial Rounded MT Bold" pitchFamily="34" charset="0"/>
              </a:rPr>
              <a:t>Stratégie de Marketing Intégré</a:t>
            </a:r>
            <a:endParaRPr lang="fr-FR" sz="4800" dirty="0">
              <a:solidFill>
                <a:schemeClr val="tx1"/>
              </a:solidFill>
              <a:effectLst>
                <a:outerShdw blurRad="38100" dist="38100" dir="2700000" algn="tl">
                  <a:srgbClr val="000000">
                    <a:alpha val="43137"/>
                  </a:srgbClr>
                </a:outerShdw>
              </a:effectLst>
              <a:latin typeface="Arial Rounded MT Bold" pitchFamily="34" charset="0"/>
            </a:endParaRPr>
          </a:p>
        </p:txBody>
      </p:sp>
      <p:sp>
        <p:nvSpPr>
          <p:cNvPr id="4" name="ZoneTexte 3"/>
          <p:cNvSpPr txBox="1"/>
          <p:nvPr/>
        </p:nvSpPr>
        <p:spPr>
          <a:xfrm>
            <a:off x="214282" y="2643182"/>
            <a:ext cx="8786874" cy="4062651"/>
          </a:xfrm>
          <a:prstGeom prst="rect">
            <a:avLst/>
          </a:prstGeom>
          <a:noFill/>
          <a:ln>
            <a:noFill/>
          </a:ln>
        </p:spPr>
        <p:txBody>
          <a:bodyPr wrap="square" rtlCol="0">
            <a:spAutoFit/>
          </a:bodyPr>
          <a:lstStyle/>
          <a:p>
            <a:endParaRPr lang="fr-FR" dirty="0" smtClean="0"/>
          </a:p>
          <a:p>
            <a:pPr algn="ctr"/>
            <a:r>
              <a:rPr lang="fr-FR" sz="2400" dirty="0" smtClean="0">
                <a:solidFill>
                  <a:schemeClr val="bg1"/>
                </a:solidFill>
                <a:effectLst>
                  <a:outerShdw blurRad="38100" dist="38100" dir="2700000" algn="tl">
                    <a:srgbClr val="000000">
                      <a:alpha val="43137"/>
                    </a:srgbClr>
                  </a:outerShdw>
                </a:effectLst>
                <a:latin typeface="Arial Rounded MT Bold" pitchFamily="34" charset="0"/>
              </a:rPr>
              <a:t>COMMENT EXPLOITER LA CIBLE DES ETUDIANTS?</a:t>
            </a:r>
            <a:endParaRPr lang="fr-FR" sz="2400" dirty="0" smtClean="0">
              <a:solidFill>
                <a:schemeClr val="bg1"/>
              </a:solidFill>
              <a:effectLst>
                <a:outerShdw blurRad="38100" dist="38100" dir="2700000" algn="tl">
                  <a:srgbClr val="000000">
                    <a:alpha val="43137"/>
                  </a:srgbClr>
                </a:outerShdw>
              </a:effectLst>
              <a:latin typeface="Arial Rounded MT Bold" pitchFamily="34" charset="0"/>
            </a:endParaRPr>
          </a:p>
          <a:p>
            <a:endParaRPr lang="fr-FR" dirty="0" smtClean="0"/>
          </a:p>
          <a:p>
            <a:endParaRPr lang="fr-FR" dirty="0" smtClean="0"/>
          </a:p>
          <a:p>
            <a:endParaRPr lang="fr-FR" dirty="0" smtClean="0"/>
          </a:p>
          <a:p>
            <a:r>
              <a:rPr lang="fr-FR" dirty="0" smtClean="0">
                <a:effectLst>
                  <a:outerShdw blurRad="38100" dist="38100" dir="2700000" algn="tl">
                    <a:srgbClr val="000000">
                      <a:alpha val="43137"/>
                    </a:srgbClr>
                  </a:outerShdw>
                </a:effectLst>
                <a:latin typeface="Arial Rounded MT Bold" pitchFamily="34" charset="0"/>
              </a:rPr>
              <a:t>BOUZAIB </a:t>
            </a:r>
            <a:r>
              <a:rPr lang="fr-FR" dirty="0" err="1" smtClean="0">
                <a:effectLst>
                  <a:outerShdw blurRad="38100" dist="38100" dir="2700000" algn="tl">
                    <a:srgbClr val="000000">
                      <a:alpha val="43137"/>
                    </a:srgbClr>
                  </a:outerShdw>
                </a:effectLst>
                <a:latin typeface="Arial Rounded MT Bold" pitchFamily="34" charset="0"/>
              </a:rPr>
              <a:t>Naïm</a:t>
            </a:r>
            <a:endParaRPr lang="fr-FR" dirty="0" smtClean="0">
              <a:effectLst>
                <a:outerShdw blurRad="38100" dist="38100" dir="2700000" algn="tl">
                  <a:srgbClr val="000000">
                    <a:alpha val="43137"/>
                  </a:srgbClr>
                </a:outerShdw>
              </a:effectLst>
              <a:latin typeface="Arial Rounded MT Bold" pitchFamily="34" charset="0"/>
            </a:endParaRPr>
          </a:p>
          <a:p>
            <a:r>
              <a:rPr lang="fr-FR" dirty="0" smtClean="0">
                <a:effectLst>
                  <a:outerShdw blurRad="38100" dist="38100" dir="2700000" algn="tl">
                    <a:srgbClr val="000000">
                      <a:alpha val="43137"/>
                    </a:srgbClr>
                  </a:outerShdw>
                </a:effectLst>
                <a:latin typeface="Arial Rounded MT Bold" pitchFamily="34" charset="0"/>
              </a:rPr>
              <a:t>MIODEK Kevin</a:t>
            </a:r>
          </a:p>
          <a:p>
            <a:r>
              <a:rPr lang="fr-FR" dirty="0" smtClean="0">
                <a:effectLst>
                  <a:outerShdw blurRad="38100" dist="38100" dir="2700000" algn="tl">
                    <a:srgbClr val="000000">
                      <a:alpha val="43137"/>
                    </a:srgbClr>
                  </a:outerShdw>
                </a:effectLst>
                <a:latin typeface="Arial Rounded MT Bold" pitchFamily="34" charset="0"/>
              </a:rPr>
              <a:t>OUBTEL Hassan</a:t>
            </a:r>
          </a:p>
          <a:p>
            <a:r>
              <a:rPr lang="fr-FR" dirty="0" smtClean="0">
                <a:effectLst>
                  <a:outerShdw blurRad="38100" dist="38100" dir="2700000" algn="tl">
                    <a:srgbClr val="000000">
                      <a:alpha val="43137"/>
                    </a:srgbClr>
                  </a:outerShdw>
                </a:effectLst>
                <a:latin typeface="Arial Rounded MT Bold" pitchFamily="34" charset="0"/>
              </a:rPr>
              <a:t>SOUKOUNA </a:t>
            </a:r>
            <a:r>
              <a:rPr lang="fr-FR" dirty="0" err="1" smtClean="0">
                <a:effectLst>
                  <a:outerShdw blurRad="38100" dist="38100" dir="2700000" algn="tl">
                    <a:srgbClr val="000000">
                      <a:alpha val="43137"/>
                    </a:srgbClr>
                  </a:outerShdw>
                </a:effectLst>
                <a:latin typeface="Arial Rounded MT Bold" pitchFamily="34" charset="0"/>
              </a:rPr>
              <a:t>Assita</a:t>
            </a:r>
            <a:endParaRPr lang="fr-FR" dirty="0" smtClean="0">
              <a:effectLst>
                <a:outerShdw blurRad="38100" dist="38100" dir="2700000" algn="tl">
                  <a:srgbClr val="000000">
                    <a:alpha val="43137"/>
                  </a:srgbClr>
                </a:outerShdw>
              </a:effectLst>
              <a:latin typeface="Arial Rounded MT Bold" pitchFamily="34" charset="0"/>
            </a:endParaRPr>
          </a:p>
          <a:p>
            <a:r>
              <a:rPr lang="fr-FR" dirty="0" smtClean="0">
                <a:effectLst>
                  <a:outerShdw blurRad="38100" dist="38100" dir="2700000" algn="tl">
                    <a:srgbClr val="000000">
                      <a:alpha val="43137"/>
                    </a:srgbClr>
                  </a:outerShdw>
                </a:effectLst>
                <a:latin typeface="Arial Rounded MT Bold" pitchFamily="34" charset="0"/>
              </a:rPr>
              <a:t>TRIFI Hajira</a:t>
            </a:r>
          </a:p>
          <a:p>
            <a:endParaRPr lang="fr-FR" dirty="0" smtClean="0">
              <a:effectLst>
                <a:outerShdw blurRad="38100" dist="38100" dir="2700000" algn="tl">
                  <a:srgbClr val="000000">
                    <a:alpha val="43137"/>
                  </a:srgbClr>
                </a:outerShdw>
              </a:effectLst>
              <a:latin typeface="Arial Rounded MT Bold" pitchFamily="34" charset="0"/>
            </a:endParaRPr>
          </a:p>
          <a:p>
            <a:r>
              <a:rPr lang="fr-FR" dirty="0" smtClean="0">
                <a:effectLst>
                  <a:outerShdw blurRad="38100" dist="38100" dir="2700000" algn="tl">
                    <a:srgbClr val="000000">
                      <a:alpha val="43137"/>
                    </a:srgbClr>
                  </a:outerShdw>
                </a:effectLst>
                <a:latin typeface="Arial Rounded MT Bold" pitchFamily="34" charset="0"/>
              </a:rPr>
              <a:t>Année universitaire 2009/2010                                                                 SEMESTRE 1</a:t>
            </a:r>
            <a:endParaRPr lang="fr-FR" dirty="0" smtClean="0">
              <a:effectLst>
                <a:outerShdw blurRad="38100" dist="38100" dir="2700000" algn="tl">
                  <a:srgbClr val="000000">
                    <a:alpha val="43137"/>
                  </a:srgbClr>
                </a:outerShdw>
              </a:effectLst>
              <a:latin typeface="Arial Rounded MT Bold" pitchFamily="34" charset="0"/>
            </a:endParaRPr>
          </a:p>
          <a:p>
            <a:r>
              <a:rPr lang="fr-FR" dirty="0" smtClean="0">
                <a:effectLst>
                  <a:outerShdw blurRad="38100" dist="38100" dir="2700000" algn="tl">
                    <a:srgbClr val="000000">
                      <a:alpha val="43137"/>
                    </a:srgbClr>
                  </a:outerShdw>
                </a:effectLst>
                <a:latin typeface="Arial Rounded MT Bold" pitchFamily="34" charset="0"/>
              </a:rPr>
              <a:t>Master 1 Marketing &amp;Vente                                </a:t>
            </a:r>
            <a:r>
              <a:rPr lang="fr-FR" dirty="0" smtClean="0">
                <a:effectLst>
                  <a:outerShdw blurRad="38100" dist="38100" dir="2700000" algn="tl">
                    <a:srgbClr val="000000">
                      <a:alpha val="43137"/>
                    </a:srgbClr>
                  </a:outerShdw>
                </a:effectLst>
                <a:latin typeface="Arial Rounded MT Bold" pitchFamily="34" charset="0"/>
              </a:rPr>
              <a:t>                                    Mme </a:t>
            </a:r>
            <a:r>
              <a:rPr lang="fr-FR" dirty="0" smtClean="0">
                <a:effectLst>
                  <a:outerShdw blurRad="38100" dist="38100" dir="2700000" algn="tl">
                    <a:srgbClr val="000000">
                      <a:alpha val="43137"/>
                    </a:srgbClr>
                  </a:outerShdw>
                </a:effectLst>
                <a:latin typeface="Arial Rounded MT Bold" pitchFamily="34" charset="0"/>
              </a:rPr>
              <a:t>WALLART</a:t>
            </a:r>
          </a:p>
          <a:p>
            <a:r>
              <a:rPr lang="fr-FR" dirty="0" smtClean="0"/>
              <a:t> </a:t>
            </a:r>
            <a:endParaRPr lang="fr-FR" dirty="0"/>
          </a:p>
        </p:txBody>
      </p:sp>
      <p:pic>
        <p:nvPicPr>
          <p:cNvPr id="6" name="Image 5" descr="cible-300x284.jpg"/>
          <p:cNvPicPr>
            <a:picLocks noChangeAspect="1"/>
          </p:cNvPicPr>
          <p:nvPr/>
        </p:nvPicPr>
        <p:blipFill>
          <a:blip r:embed="rId2" cstate="print"/>
          <a:stretch>
            <a:fillRect/>
          </a:stretch>
        </p:blipFill>
        <p:spPr>
          <a:xfrm rot="5400000">
            <a:off x="3914440" y="4200177"/>
            <a:ext cx="2672440" cy="2643207"/>
          </a:xfrm>
          <a:prstGeom prst="rect">
            <a:avLst/>
          </a:prstGeom>
        </p:spPr>
      </p:pic>
      <p:pic>
        <p:nvPicPr>
          <p:cNvPr id="9" name="Image 8" descr="groupe2jeunes.jpg"/>
          <p:cNvPicPr>
            <a:picLocks noChangeAspect="1"/>
          </p:cNvPicPr>
          <p:nvPr/>
        </p:nvPicPr>
        <p:blipFill>
          <a:blip r:embed="rId3" cstate="print"/>
          <a:stretch>
            <a:fillRect/>
          </a:stretch>
        </p:blipFill>
        <p:spPr>
          <a:xfrm rot="21270042">
            <a:off x="4558454" y="5356845"/>
            <a:ext cx="1531969" cy="12817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642918"/>
            <a:ext cx="8229600" cy="1066800"/>
          </a:xfrm>
        </p:spPr>
        <p:txBody>
          <a:bodyPr>
            <a:normAutofit/>
          </a:bodyPr>
          <a:lstStyle/>
          <a:p>
            <a:pPr algn="ctr"/>
            <a:r>
              <a:rPr lang="fr-FR" sz="4400" u="sng" dirty="0" smtClean="0">
                <a:solidFill>
                  <a:srgbClr val="FF0000"/>
                </a:solidFill>
                <a:latin typeface="Arial Rounded MT Bold" pitchFamily="34" charset="0"/>
              </a:rPr>
              <a:t>Synthèse</a:t>
            </a:r>
            <a:endParaRPr lang="fr-FR" sz="4400" u="sng" dirty="0">
              <a:solidFill>
                <a:srgbClr val="FF0000"/>
              </a:solidFill>
              <a:latin typeface="Arial Rounded MT Bold" pitchFamily="34" charset="0"/>
            </a:endParaRPr>
          </a:p>
        </p:txBody>
      </p:sp>
      <p:sp>
        <p:nvSpPr>
          <p:cNvPr id="3" name="Espace réservé du contenu 2"/>
          <p:cNvSpPr>
            <a:spLocks noGrp="1"/>
          </p:cNvSpPr>
          <p:nvPr>
            <p:ph idx="1"/>
          </p:nvPr>
        </p:nvSpPr>
        <p:spPr/>
        <p:txBody>
          <a:bodyPr/>
          <a:lstStyle/>
          <a:p>
            <a:pPr marL="431800" indent="-323850" algn="just">
              <a:spcBef>
                <a:spcPts val="5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i="1" dirty="0" smtClean="0">
                <a:effectLst>
                  <a:outerShdw blurRad="38100" dist="38100" dir="2700000" algn="tl">
                    <a:srgbClr val="000000">
                      <a:alpha val="43137"/>
                    </a:srgbClr>
                  </a:outerShdw>
                </a:effectLst>
                <a:latin typeface="Arial Rounded MT Bold" pitchFamily="34" charset="0"/>
              </a:rPr>
              <a:t>Une grande majorité des étudiants </a:t>
            </a:r>
            <a:r>
              <a:rPr lang="fr-FR" i="1" dirty="0" smtClean="0">
                <a:effectLst>
                  <a:outerShdw blurRad="38100" dist="38100" dir="2700000" algn="tl">
                    <a:srgbClr val="000000">
                      <a:alpha val="43137"/>
                    </a:srgbClr>
                  </a:outerShdw>
                </a:effectLst>
                <a:latin typeface="Arial Rounded MT Bold" pitchFamily="34" charset="0"/>
              </a:rPr>
              <a:t>travaillent </a:t>
            </a:r>
            <a:r>
              <a:rPr lang="fr-FR" i="1" dirty="0" smtClean="0">
                <a:effectLst>
                  <a:outerShdw blurRad="38100" dist="38100" dir="2700000" algn="tl">
                    <a:srgbClr val="000000">
                      <a:alpha val="43137"/>
                    </a:srgbClr>
                  </a:outerShdw>
                </a:effectLst>
                <a:latin typeface="Arial Rounded MT Bold" pitchFamily="34" charset="0"/>
              </a:rPr>
              <a:t>pendant les vacances d’été, la rentrée est donc une période propice</a:t>
            </a:r>
            <a:r>
              <a:rPr lang="fr-FR" b="1" i="1" dirty="0" smtClean="0">
                <a:effectLst>
                  <a:outerShdw blurRad="38100" dist="38100" dir="2700000" algn="tl">
                    <a:srgbClr val="000000">
                      <a:alpha val="43137"/>
                    </a:srgbClr>
                  </a:outerShdw>
                </a:effectLst>
                <a:latin typeface="Arial Rounded MT Bold" pitchFamily="34" charset="0"/>
              </a:rPr>
              <a:t> </a:t>
            </a:r>
            <a:r>
              <a:rPr lang="fr-FR" i="1" dirty="0" smtClean="0">
                <a:effectLst>
                  <a:outerShdw blurRad="38100" dist="38100" dir="2700000" algn="tl">
                    <a:srgbClr val="000000">
                      <a:alpha val="43137"/>
                    </a:srgbClr>
                  </a:outerShdw>
                </a:effectLst>
                <a:latin typeface="Arial Rounded MT Bold" pitchFamily="34" charset="0"/>
              </a:rPr>
              <a:t>au lancement d'une opération.</a:t>
            </a:r>
          </a:p>
          <a:p>
            <a:pPr marL="431800" indent="-323850" algn="just">
              <a:spcBef>
                <a:spcPts val="500"/>
              </a:spcBef>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i="1" dirty="0" smtClean="0">
              <a:effectLst>
                <a:outerShdw blurRad="38100" dist="38100" dir="2700000" algn="tl">
                  <a:srgbClr val="000000">
                    <a:alpha val="43137"/>
                  </a:srgbClr>
                </a:outerShdw>
              </a:effectLst>
              <a:latin typeface="Arial Rounded MT Bold" pitchFamily="34" charset="0"/>
            </a:endParaRPr>
          </a:p>
          <a:p>
            <a:pPr marL="431800" indent="-323850" algn="just">
              <a:spcBef>
                <a:spcPts val="5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i="1" dirty="0" smtClean="0">
                <a:effectLst>
                  <a:outerShdw blurRad="38100" dist="38100" dir="2700000" algn="tl">
                    <a:srgbClr val="000000">
                      <a:alpha val="43137"/>
                    </a:srgbClr>
                  </a:outerShdw>
                </a:effectLst>
                <a:latin typeface="Arial Rounded MT Bold" pitchFamily="34" charset="0"/>
              </a:rPr>
              <a:t>Fréquentation régulière des </a:t>
            </a:r>
            <a:r>
              <a:rPr lang="fr-FR" i="1" dirty="0" smtClean="0">
                <a:effectLst>
                  <a:outerShdw blurRad="38100" dist="38100" dir="2700000" algn="tl">
                    <a:srgbClr val="000000">
                      <a:alpha val="43137"/>
                    </a:srgbClr>
                  </a:outerShdw>
                </a:effectLst>
                <a:latin typeface="Arial Rounded MT Bold" pitchFamily="34" charset="0"/>
              </a:rPr>
              <a:t>cinémas et </a:t>
            </a:r>
            <a:r>
              <a:rPr lang="fr-FR" i="1" dirty="0" smtClean="0">
                <a:effectLst>
                  <a:outerShdw blurRad="38100" dist="38100" dir="2700000" algn="tl">
                    <a:srgbClr val="000000">
                      <a:alpha val="43137"/>
                    </a:srgbClr>
                  </a:outerShdw>
                </a:effectLst>
                <a:latin typeface="Arial Rounded MT Bold" pitchFamily="34" charset="0"/>
              </a:rPr>
              <a:t>discothèques par les étudiants.</a:t>
            </a:r>
            <a:endParaRPr lang="fr-FR" i="1"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928670"/>
            <a:ext cx="8229600" cy="1066800"/>
          </a:xfrm>
        </p:spPr>
        <p:txBody>
          <a:bodyPr>
            <a:normAutofit/>
          </a:bodyPr>
          <a:lstStyle/>
          <a:p>
            <a:pPr algn="ctr"/>
            <a:r>
              <a:rPr lang="fr-FR" sz="4800" dirty="0" smtClean="0">
                <a:effectLst>
                  <a:outerShdw blurRad="38100" dist="38100" dir="2700000" algn="tl">
                    <a:srgbClr val="000000">
                      <a:alpha val="43137"/>
                    </a:srgbClr>
                  </a:outerShdw>
                </a:effectLst>
                <a:latin typeface="Arial Rounded MT Bold" pitchFamily="34" charset="0"/>
              </a:rPr>
              <a:t>ARBORESCENCE </a:t>
            </a:r>
            <a:endParaRPr lang="fr-FR" sz="4800"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500034" y="2532888"/>
            <a:ext cx="8229600" cy="3753632"/>
          </a:xfrm>
        </p:spPr>
        <p:txBody>
          <a:bodyPr>
            <a:normAutofit/>
          </a:bodyPr>
          <a:lstStyle/>
          <a:p>
            <a:pPr algn="ctr"/>
            <a:endParaRPr lang="fr-FR" sz="3600" b="1" dirty="0" smtClean="0">
              <a:solidFill>
                <a:srgbClr val="7030A0"/>
              </a:solidFill>
              <a:effectLst>
                <a:outerShdw blurRad="38100" dist="38100" dir="2700000" algn="tl">
                  <a:srgbClr val="000000">
                    <a:alpha val="43137"/>
                  </a:srgbClr>
                </a:outerShdw>
              </a:effectLst>
              <a:latin typeface="Arial Rounded MT Bold" pitchFamily="34" charset="0"/>
            </a:endParaRPr>
          </a:p>
          <a:p>
            <a:pPr algn="ctr">
              <a:buNone/>
            </a:pPr>
            <a:r>
              <a:rPr lang="fr-FR" sz="3600" b="1" dirty="0" smtClean="0">
                <a:solidFill>
                  <a:srgbClr val="7030A0"/>
                </a:solidFill>
                <a:effectLst>
                  <a:outerShdw blurRad="38100" dist="38100" dir="2700000" algn="tl">
                    <a:srgbClr val="000000">
                      <a:alpha val="43137"/>
                    </a:srgbClr>
                  </a:outerShdw>
                </a:effectLst>
                <a:latin typeface="Arial Rounded MT Bold" pitchFamily="34" charset="0"/>
              </a:rPr>
              <a:t>Base: </a:t>
            </a:r>
          </a:p>
          <a:p>
            <a:pPr algn="ctr">
              <a:buNone/>
            </a:pPr>
            <a:r>
              <a:rPr lang="fr-FR" sz="3600" b="1" u="sng" dirty="0" smtClean="0">
                <a:solidFill>
                  <a:srgbClr val="7030A0"/>
                </a:solidFill>
                <a:effectLst>
                  <a:outerShdw blurRad="38100" dist="38100" dir="2700000" algn="tl">
                    <a:srgbClr val="000000">
                      <a:alpha val="43137"/>
                    </a:srgbClr>
                  </a:outerShdw>
                </a:effectLst>
                <a:latin typeface="Arial Rounded MT Bold" pitchFamily="34" charset="0"/>
              </a:rPr>
              <a:t>Cibler le segment des </a:t>
            </a:r>
            <a:r>
              <a:rPr lang="fr-FR" sz="3600" b="1" u="sng" dirty="0" smtClean="0">
                <a:solidFill>
                  <a:srgbClr val="7030A0"/>
                </a:solidFill>
                <a:effectLst>
                  <a:outerShdw blurRad="38100" dist="38100" dir="2700000" algn="tl">
                    <a:srgbClr val="000000">
                      <a:alpha val="43137"/>
                    </a:srgbClr>
                  </a:outerShdw>
                </a:effectLst>
                <a:latin typeface="Arial Rounded MT Bold" pitchFamily="34" charset="0"/>
              </a:rPr>
              <a:t>étudiants</a:t>
            </a:r>
            <a:endParaRPr lang="fr-FR" sz="3600" b="1" u="sng" dirty="0">
              <a:solidFill>
                <a:srgbClr val="7030A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2"/>
          <p:cNvSpPr>
            <a:spLocks noChangeArrowheads="1"/>
          </p:cNvSpPr>
          <p:nvPr/>
        </p:nvSpPr>
        <p:spPr bwMode="auto">
          <a:xfrm>
            <a:off x="3857620" y="3429000"/>
            <a:ext cx="1439863" cy="539750"/>
          </a:xfrm>
          <a:prstGeom prst="ellipse">
            <a:avLst/>
          </a:prstGeom>
          <a:solidFill>
            <a:srgbClr val="FFFF00"/>
          </a:solidFill>
          <a:ln w="9360">
            <a:solidFill>
              <a:srgbClr val="000000"/>
            </a:solidFill>
            <a:round/>
            <a:headEnd/>
            <a:tailEnd/>
          </a:ln>
          <a:effectLst/>
        </p:spPr>
        <p:txBody>
          <a:bodyPr lIns="90000" tIns="5544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100" b="1" dirty="0">
                <a:solidFill>
                  <a:srgbClr val="000000"/>
                </a:solidFill>
              </a:rPr>
              <a:t>Cibler les étudiants</a:t>
            </a:r>
          </a:p>
        </p:txBody>
      </p:sp>
      <p:sp>
        <p:nvSpPr>
          <p:cNvPr id="99" name="Line 3"/>
          <p:cNvSpPr>
            <a:spLocks noChangeShapeType="1"/>
          </p:cNvSpPr>
          <p:nvPr/>
        </p:nvSpPr>
        <p:spPr bwMode="auto">
          <a:xfrm flipV="1">
            <a:off x="5214942" y="3286124"/>
            <a:ext cx="285753" cy="285752"/>
          </a:xfrm>
          <a:prstGeom prst="line">
            <a:avLst/>
          </a:prstGeom>
          <a:noFill/>
          <a:ln w="9360">
            <a:solidFill>
              <a:srgbClr val="000000"/>
            </a:solidFill>
            <a:round/>
            <a:headEnd/>
            <a:tailEnd type="triangle" w="med" len="med"/>
          </a:ln>
          <a:effectLst/>
        </p:spPr>
        <p:txBody>
          <a:bodyPr/>
          <a:lstStyle/>
          <a:p>
            <a:endParaRPr lang="fr-FR" sz="900" b="1"/>
          </a:p>
        </p:txBody>
      </p:sp>
      <p:sp>
        <p:nvSpPr>
          <p:cNvPr id="100" name="Line 4"/>
          <p:cNvSpPr>
            <a:spLocks noChangeShapeType="1"/>
          </p:cNvSpPr>
          <p:nvPr/>
        </p:nvSpPr>
        <p:spPr bwMode="auto">
          <a:xfrm flipH="1">
            <a:off x="4429124" y="4000504"/>
            <a:ext cx="0" cy="285752"/>
          </a:xfrm>
          <a:prstGeom prst="line">
            <a:avLst/>
          </a:prstGeom>
          <a:noFill/>
          <a:ln w="9360">
            <a:solidFill>
              <a:srgbClr val="000000"/>
            </a:solidFill>
            <a:round/>
            <a:headEnd/>
            <a:tailEnd type="triangle" w="med" len="med"/>
          </a:ln>
          <a:effectLst/>
        </p:spPr>
        <p:txBody>
          <a:bodyPr/>
          <a:lstStyle/>
          <a:p>
            <a:endParaRPr lang="fr-FR" sz="900" b="1"/>
          </a:p>
        </p:txBody>
      </p:sp>
      <p:sp>
        <p:nvSpPr>
          <p:cNvPr id="101" name="Line 6"/>
          <p:cNvSpPr>
            <a:spLocks noChangeShapeType="1"/>
          </p:cNvSpPr>
          <p:nvPr/>
        </p:nvSpPr>
        <p:spPr bwMode="auto">
          <a:xfrm flipH="1" flipV="1">
            <a:off x="4314825" y="3052762"/>
            <a:ext cx="114299" cy="376237"/>
          </a:xfrm>
          <a:prstGeom prst="line">
            <a:avLst/>
          </a:prstGeom>
          <a:noFill/>
          <a:ln w="9360">
            <a:solidFill>
              <a:srgbClr val="000000"/>
            </a:solidFill>
            <a:round/>
            <a:headEnd/>
            <a:tailEnd type="triangle" w="med" len="med"/>
          </a:ln>
          <a:effectLst/>
        </p:spPr>
        <p:txBody>
          <a:bodyPr/>
          <a:lstStyle/>
          <a:p>
            <a:endParaRPr lang="fr-FR" sz="900" b="1"/>
          </a:p>
        </p:txBody>
      </p:sp>
      <p:sp>
        <p:nvSpPr>
          <p:cNvPr id="102" name="Line 7"/>
          <p:cNvSpPr>
            <a:spLocks noChangeShapeType="1"/>
          </p:cNvSpPr>
          <p:nvPr/>
        </p:nvSpPr>
        <p:spPr bwMode="auto">
          <a:xfrm flipH="1">
            <a:off x="3643306" y="3714752"/>
            <a:ext cx="214314" cy="0"/>
          </a:xfrm>
          <a:prstGeom prst="line">
            <a:avLst/>
          </a:prstGeom>
          <a:noFill/>
          <a:ln w="9360">
            <a:solidFill>
              <a:srgbClr val="000000"/>
            </a:solidFill>
            <a:round/>
            <a:headEnd/>
            <a:tailEnd type="triangle" w="med" len="med"/>
          </a:ln>
          <a:effectLst/>
        </p:spPr>
        <p:txBody>
          <a:bodyPr/>
          <a:lstStyle/>
          <a:p>
            <a:endParaRPr lang="fr-FR" sz="900" b="1"/>
          </a:p>
        </p:txBody>
      </p:sp>
      <p:sp>
        <p:nvSpPr>
          <p:cNvPr id="103" name="AutoShape 8"/>
          <p:cNvSpPr>
            <a:spLocks noChangeArrowheads="1"/>
          </p:cNvSpPr>
          <p:nvPr/>
        </p:nvSpPr>
        <p:spPr bwMode="auto">
          <a:xfrm>
            <a:off x="5214942" y="2857496"/>
            <a:ext cx="1260475" cy="428628"/>
          </a:xfrm>
          <a:prstGeom prst="roundRect">
            <a:avLst>
              <a:gd name="adj" fmla="val 440"/>
            </a:avLst>
          </a:prstGeom>
          <a:solidFill>
            <a:srgbClr val="99CC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Provoquer un effet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de mode</a:t>
            </a:r>
          </a:p>
        </p:txBody>
      </p:sp>
      <p:sp>
        <p:nvSpPr>
          <p:cNvPr id="104" name="AutoShape 9"/>
          <p:cNvSpPr>
            <a:spLocks noChangeArrowheads="1"/>
          </p:cNvSpPr>
          <p:nvPr/>
        </p:nvSpPr>
        <p:spPr bwMode="auto">
          <a:xfrm>
            <a:off x="5143504" y="4000504"/>
            <a:ext cx="863601" cy="360363"/>
          </a:xfrm>
          <a:prstGeom prst="roundRect">
            <a:avLst>
              <a:gd name="adj" fmla="val 440"/>
            </a:avLst>
          </a:prstGeom>
          <a:solidFill>
            <a:srgbClr val="99CC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Fidéliser</a:t>
            </a:r>
          </a:p>
        </p:txBody>
      </p:sp>
      <p:sp>
        <p:nvSpPr>
          <p:cNvPr id="105" name="AutoShape 10"/>
          <p:cNvSpPr>
            <a:spLocks noChangeArrowheads="1"/>
          </p:cNvSpPr>
          <p:nvPr/>
        </p:nvSpPr>
        <p:spPr bwMode="auto">
          <a:xfrm>
            <a:off x="3643306" y="4286256"/>
            <a:ext cx="1260475" cy="360362"/>
          </a:xfrm>
          <a:prstGeom prst="roundRect">
            <a:avLst>
              <a:gd name="adj" fmla="val 440"/>
            </a:avLst>
          </a:prstGeom>
          <a:solidFill>
            <a:srgbClr val="99CC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Segmenter</a:t>
            </a:r>
          </a:p>
        </p:txBody>
      </p:sp>
      <p:sp>
        <p:nvSpPr>
          <p:cNvPr id="106" name="AutoShape 11"/>
          <p:cNvSpPr>
            <a:spLocks noChangeArrowheads="1"/>
          </p:cNvSpPr>
          <p:nvPr/>
        </p:nvSpPr>
        <p:spPr bwMode="auto">
          <a:xfrm>
            <a:off x="2714612" y="3500438"/>
            <a:ext cx="928694" cy="571504"/>
          </a:xfrm>
          <a:prstGeom prst="roundRect">
            <a:avLst>
              <a:gd name="adj" fmla="val 292"/>
            </a:avLst>
          </a:prstGeom>
          <a:solidFill>
            <a:srgbClr val="99CC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Être présent /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Saturer le territoire</a:t>
            </a:r>
          </a:p>
        </p:txBody>
      </p:sp>
      <p:sp>
        <p:nvSpPr>
          <p:cNvPr id="107" name="AutoShape 12"/>
          <p:cNvSpPr>
            <a:spLocks noChangeArrowheads="1"/>
          </p:cNvSpPr>
          <p:nvPr/>
        </p:nvSpPr>
        <p:spPr bwMode="auto">
          <a:xfrm>
            <a:off x="3419475" y="2519363"/>
            <a:ext cx="1549399" cy="539750"/>
          </a:xfrm>
          <a:prstGeom prst="roundRect">
            <a:avLst>
              <a:gd name="adj" fmla="val 292"/>
            </a:avLst>
          </a:prstGeom>
          <a:solidFill>
            <a:srgbClr val="99CC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Réduire les freins à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l'achat/consommation</a:t>
            </a:r>
          </a:p>
        </p:txBody>
      </p:sp>
      <p:sp>
        <p:nvSpPr>
          <p:cNvPr id="108" name="Line 13"/>
          <p:cNvSpPr>
            <a:spLocks noChangeShapeType="1"/>
          </p:cNvSpPr>
          <p:nvPr/>
        </p:nvSpPr>
        <p:spPr bwMode="auto">
          <a:xfrm flipH="1" flipV="1">
            <a:off x="2786050" y="3214685"/>
            <a:ext cx="334964" cy="301625"/>
          </a:xfrm>
          <a:prstGeom prst="line">
            <a:avLst/>
          </a:prstGeom>
          <a:noFill/>
          <a:ln w="9360">
            <a:solidFill>
              <a:srgbClr val="000000"/>
            </a:solidFill>
            <a:round/>
            <a:headEnd/>
            <a:tailEnd type="triangle" w="med" len="med"/>
          </a:ln>
          <a:effectLst/>
        </p:spPr>
        <p:txBody>
          <a:bodyPr/>
          <a:lstStyle/>
          <a:p>
            <a:endParaRPr lang="fr-FR" sz="900" b="1"/>
          </a:p>
        </p:txBody>
      </p:sp>
      <p:sp>
        <p:nvSpPr>
          <p:cNvPr id="109" name="Line 14"/>
          <p:cNvSpPr>
            <a:spLocks noChangeShapeType="1"/>
          </p:cNvSpPr>
          <p:nvPr/>
        </p:nvSpPr>
        <p:spPr bwMode="auto">
          <a:xfrm flipH="1">
            <a:off x="2214545" y="4071942"/>
            <a:ext cx="928695" cy="608015"/>
          </a:xfrm>
          <a:prstGeom prst="line">
            <a:avLst/>
          </a:prstGeom>
          <a:noFill/>
          <a:ln w="9360">
            <a:solidFill>
              <a:srgbClr val="000000"/>
            </a:solidFill>
            <a:round/>
            <a:headEnd/>
            <a:tailEnd type="triangle" w="med" len="med"/>
          </a:ln>
          <a:effectLst/>
        </p:spPr>
        <p:txBody>
          <a:bodyPr/>
          <a:lstStyle/>
          <a:p>
            <a:endParaRPr lang="fr-FR" sz="900" b="1"/>
          </a:p>
        </p:txBody>
      </p:sp>
      <p:sp>
        <p:nvSpPr>
          <p:cNvPr id="110" name="AutoShape 15"/>
          <p:cNvSpPr>
            <a:spLocks noChangeArrowheads="1"/>
          </p:cNvSpPr>
          <p:nvPr/>
        </p:nvSpPr>
        <p:spPr bwMode="auto">
          <a:xfrm>
            <a:off x="1214414" y="4429132"/>
            <a:ext cx="1000132" cy="360362"/>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Implantation</a:t>
            </a:r>
          </a:p>
        </p:txBody>
      </p:sp>
      <p:sp>
        <p:nvSpPr>
          <p:cNvPr id="111" name="AutoShape 16"/>
          <p:cNvSpPr>
            <a:spLocks noChangeArrowheads="1"/>
          </p:cNvSpPr>
          <p:nvPr/>
        </p:nvSpPr>
        <p:spPr bwMode="auto">
          <a:xfrm>
            <a:off x="1571604" y="3071811"/>
            <a:ext cx="1239823" cy="285752"/>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Communication</a:t>
            </a:r>
          </a:p>
        </p:txBody>
      </p:sp>
      <p:sp>
        <p:nvSpPr>
          <p:cNvPr id="112" name="Line 17"/>
          <p:cNvSpPr>
            <a:spLocks noChangeShapeType="1"/>
          </p:cNvSpPr>
          <p:nvPr/>
        </p:nvSpPr>
        <p:spPr bwMode="auto">
          <a:xfrm flipH="1" flipV="1">
            <a:off x="1928794" y="2714618"/>
            <a:ext cx="0" cy="357191"/>
          </a:xfrm>
          <a:prstGeom prst="line">
            <a:avLst/>
          </a:prstGeom>
          <a:noFill/>
          <a:ln w="9360">
            <a:solidFill>
              <a:srgbClr val="000000"/>
            </a:solidFill>
            <a:round/>
            <a:headEnd/>
            <a:tailEnd type="triangle" w="med" len="med"/>
          </a:ln>
          <a:effectLst/>
        </p:spPr>
        <p:txBody>
          <a:bodyPr/>
          <a:lstStyle/>
          <a:p>
            <a:endParaRPr lang="fr-FR" sz="900" b="1"/>
          </a:p>
        </p:txBody>
      </p:sp>
      <p:sp>
        <p:nvSpPr>
          <p:cNvPr id="113" name="Line 18"/>
          <p:cNvSpPr>
            <a:spLocks noChangeShapeType="1"/>
          </p:cNvSpPr>
          <p:nvPr/>
        </p:nvSpPr>
        <p:spPr bwMode="auto">
          <a:xfrm flipH="1" flipV="1">
            <a:off x="1428728" y="2857496"/>
            <a:ext cx="377842" cy="209545"/>
          </a:xfrm>
          <a:prstGeom prst="line">
            <a:avLst/>
          </a:prstGeom>
          <a:noFill/>
          <a:ln w="9360">
            <a:solidFill>
              <a:srgbClr val="000000"/>
            </a:solidFill>
            <a:round/>
            <a:headEnd/>
            <a:tailEnd type="triangle" w="med" len="med"/>
          </a:ln>
          <a:effectLst/>
        </p:spPr>
        <p:txBody>
          <a:bodyPr/>
          <a:lstStyle/>
          <a:p>
            <a:endParaRPr lang="fr-FR" sz="900" b="1"/>
          </a:p>
        </p:txBody>
      </p:sp>
      <p:sp>
        <p:nvSpPr>
          <p:cNvPr id="114" name="Line 19"/>
          <p:cNvSpPr>
            <a:spLocks noChangeShapeType="1"/>
          </p:cNvSpPr>
          <p:nvPr/>
        </p:nvSpPr>
        <p:spPr bwMode="auto">
          <a:xfrm flipH="1">
            <a:off x="1357290" y="3214684"/>
            <a:ext cx="214314" cy="1"/>
          </a:xfrm>
          <a:prstGeom prst="line">
            <a:avLst/>
          </a:prstGeom>
          <a:noFill/>
          <a:ln w="9360">
            <a:solidFill>
              <a:srgbClr val="000000"/>
            </a:solidFill>
            <a:round/>
            <a:headEnd/>
            <a:tailEnd type="triangle" w="med" len="med"/>
          </a:ln>
          <a:effectLst/>
        </p:spPr>
        <p:txBody>
          <a:bodyPr/>
          <a:lstStyle/>
          <a:p>
            <a:endParaRPr lang="fr-FR" sz="900" b="1"/>
          </a:p>
        </p:txBody>
      </p:sp>
      <p:sp>
        <p:nvSpPr>
          <p:cNvPr id="115" name="Line 20"/>
          <p:cNvSpPr>
            <a:spLocks noChangeShapeType="1"/>
          </p:cNvSpPr>
          <p:nvPr/>
        </p:nvSpPr>
        <p:spPr bwMode="auto">
          <a:xfrm flipH="1">
            <a:off x="1214414" y="3357562"/>
            <a:ext cx="571504" cy="214314"/>
          </a:xfrm>
          <a:prstGeom prst="line">
            <a:avLst/>
          </a:prstGeom>
          <a:noFill/>
          <a:ln w="9360">
            <a:solidFill>
              <a:srgbClr val="000000"/>
            </a:solidFill>
            <a:round/>
            <a:headEnd/>
            <a:tailEnd type="triangle" w="med" len="med"/>
          </a:ln>
          <a:effectLst/>
        </p:spPr>
        <p:txBody>
          <a:bodyPr/>
          <a:lstStyle/>
          <a:p>
            <a:endParaRPr lang="fr-FR" sz="900" b="1"/>
          </a:p>
        </p:txBody>
      </p:sp>
      <p:sp>
        <p:nvSpPr>
          <p:cNvPr id="116" name="Line 21"/>
          <p:cNvSpPr>
            <a:spLocks noChangeShapeType="1"/>
          </p:cNvSpPr>
          <p:nvPr/>
        </p:nvSpPr>
        <p:spPr bwMode="auto">
          <a:xfrm flipH="1">
            <a:off x="857224" y="4286256"/>
            <a:ext cx="142876" cy="279400"/>
          </a:xfrm>
          <a:prstGeom prst="line">
            <a:avLst/>
          </a:prstGeom>
          <a:noFill/>
          <a:ln w="9360">
            <a:solidFill>
              <a:srgbClr val="000000"/>
            </a:solidFill>
            <a:round/>
            <a:headEnd/>
            <a:tailEnd type="triangle" w="med" len="med"/>
          </a:ln>
          <a:effectLst/>
        </p:spPr>
        <p:txBody>
          <a:bodyPr/>
          <a:lstStyle/>
          <a:p>
            <a:endParaRPr lang="fr-FR" sz="900" b="1"/>
          </a:p>
        </p:txBody>
      </p:sp>
      <p:sp>
        <p:nvSpPr>
          <p:cNvPr id="117" name="AutoShape 22"/>
          <p:cNvSpPr>
            <a:spLocks noChangeArrowheads="1"/>
          </p:cNvSpPr>
          <p:nvPr/>
        </p:nvSpPr>
        <p:spPr bwMode="auto">
          <a:xfrm>
            <a:off x="1500166" y="2428868"/>
            <a:ext cx="642942" cy="285752"/>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Médias</a:t>
            </a:r>
            <a:endParaRPr lang="fr-FR" sz="900" b="1" dirty="0">
              <a:solidFill>
                <a:srgbClr val="000000"/>
              </a:solidFill>
            </a:endParaRPr>
          </a:p>
        </p:txBody>
      </p:sp>
      <p:sp>
        <p:nvSpPr>
          <p:cNvPr id="118" name="AutoShape 23"/>
          <p:cNvSpPr>
            <a:spLocks noChangeArrowheads="1"/>
          </p:cNvSpPr>
          <p:nvPr/>
        </p:nvSpPr>
        <p:spPr bwMode="auto">
          <a:xfrm>
            <a:off x="500034" y="2643182"/>
            <a:ext cx="903317"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SMS/MMS/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 Mail</a:t>
            </a:r>
          </a:p>
        </p:txBody>
      </p:sp>
      <p:sp>
        <p:nvSpPr>
          <p:cNvPr id="119" name="AutoShape 24"/>
          <p:cNvSpPr>
            <a:spLocks noChangeArrowheads="1"/>
          </p:cNvSpPr>
          <p:nvPr/>
        </p:nvSpPr>
        <p:spPr bwMode="auto">
          <a:xfrm>
            <a:off x="142844" y="3071810"/>
            <a:ext cx="1214446" cy="28575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Échantillonnage</a:t>
            </a:r>
          </a:p>
        </p:txBody>
      </p:sp>
      <p:sp>
        <p:nvSpPr>
          <p:cNvPr id="120" name="AutoShape 25"/>
          <p:cNvSpPr>
            <a:spLocks noChangeArrowheads="1"/>
          </p:cNvSpPr>
          <p:nvPr/>
        </p:nvSpPr>
        <p:spPr bwMode="auto">
          <a:xfrm>
            <a:off x="857224" y="3929066"/>
            <a:ext cx="1071570" cy="363542"/>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Restaurants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Universitaires</a:t>
            </a:r>
            <a:endParaRPr lang="fr-FR" sz="900" b="1" dirty="0">
              <a:solidFill>
                <a:srgbClr val="000000"/>
              </a:solidFill>
            </a:endParaRPr>
          </a:p>
        </p:txBody>
      </p:sp>
      <p:sp>
        <p:nvSpPr>
          <p:cNvPr id="121" name="AutoShape 26"/>
          <p:cNvSpPr>
            <a:spLocks noChangeArrowheads="1"/>
          </p:cNvSpPr>
          <p:nvPr/>
        </p:nvSpPr>
        <p:spPr bwMode="auto">
          <a:xfrm>
            <a:off x="357158" y="3429000"/>
            <a:ext cx="857256" cy="285752"/>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Jeux vidéos</a:t>
            </a:r>
            <a:endParaRPr lang="fr-FR" sz="900" b="1" dirty="0">
              <a:solidFill>
                <a:srgbClr val="000000"/>
              </a:solidFill>
            </a:endParaRPr>
          </a:p>
        </p:txBody>
      </p:sp>
      <p:sp>
        <p:nvSpPr>
          <p:cNvPr id="122" name="Line 27"/>
          <p:cNvSpPr>
            <a:spLocks noChangeShapeType="1"/>
          </p:cNvSpPr>
          <p:nvPr/>
        </p:nvSpPr>
        <p:spPr bwMode="auto">
          <a:xfrm flipH="1">
            <a:off x="1142976" y="4786322"/>
            <a:ext cx="373062" cy="360362"/>
          </a:xfrm>
          <a:prstGeom prst="line">
            <a:avLst/>
          </a:prstGeom>
          <a:noFill/>
          <a:ln w="9360">
            <a:solidFill>
              <a:srgbClr val="000000"/>
            </a:solidFill>
            <a:round/>
            <a:headEnd/>
            <a:tailEnd type="triangle" w="med" len="med"/>
          </a:ln>
          <a:effectLst/>
        </p:spPr>
        <p:txBody>
          <a:bodyPr/>
          <a:lstStyle/>
          <a:p>
            <a:endParaRPr lang="fr-FR" sz="900" b="1"/>
          </a:p>
        </p:txBody>
      </p:sp>
      <p:sp>
        <p:nvSpPr>
          <p:cNvPr id="123" name="Line 28"/>
          <p:cNvSpPr>
            <a:spLocks noChangeShapeType="1"/>
          </p:cNvSpPr>
          <p:nvPr/>
        </p:nvSpPr>
        <p:spPr bwMode="auto">
          <a:xfrm>
            <a:off x="1857356" y="4786322"/>
            <a:ext cx="360363" cy="360362"/>
          </a:xfrm>
          <a:prstGeom prst="line">
            <a:avLst/>
          </a:prstGeom>
          <a:noFill/>
          <a:ln w="9360">
            <a:solidFill>
              <a:srgbClr val="000000"/>
            </a:solidFill>
            <a:round/>
            <a:headEnd/>
            <a:tailEnd type="triangle" w="med" len="med"/>
          </a:ln>
          <a:effectLst/>
        </p:spPr>
        <p:txBody>
          <a:bodyPr/>
          <a:lstStyle/>
          <a:p>
            <a:endParaRPr lang="fr-FR" sz="900" b="1"/>
          </a:p>
        </p:txBody>
      </p:sp>
      <p:sp>
        <p:nvSpPr>
          <p:cNvPr id="124" name="AutoShape 29"/>
          <p:cNvSpPr>
            <a:spLocks noChangeArrowheads="1"/>
          </p:cNvSpPr>
          <p:nvPr/>
        </p:nvSpPr>
        <p:spPr bwMode="auto">
          <a:xfrm>
            <a:off x="285720" y="5143512"/>
            <a:ext cx="1193827" cy="352439"/>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 Salons étudiants</a:t>
            </a:r>
            <a:endParaRPr lang="fr-FR" sz="900" b="1" dirty="0">
              <a:solidFill>
                <a:srgbClr val="000000"/>
              </a:solidFill>
            </a:endParaRPr>
          </a:p>
        </p:txBody>
      </p:sp>
      <p:sp>
        <p:nvSpPr>
          <p:cNvPr id="125" name="AutoShape 30"/>
          <p:cNvSpPr>
            <a:spLocks noChangeArrowheads="1"/>
          </p:cNvSpPr>
          <p:nvPr/>
        </p:nvSpPr>
        <p:spPr bwMode="auto">
          <a:xfrm>
            <a:off x="1643042" y="5143512"/>
            <a:ext cx="900113"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Université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Inscription</a:t>
            </a:r>
          </a:p>
        </p:txBody>
      </p:sp>
      <p:sp>
        <p:nvSpPr>
          <p:cNvPr id="126" name="Line 31"/>
          <p:cNvSpPr>
            <a:spLocks noChangeShapeType="1"/>
          </p:cNvSpPr>
          <p:nvPr/>
        </p:nvSpPr>
        <p:spPr bwMode="auto">
          <a:xfrm flipH="1" flipV="1">
            <a:off x="3233738" y="2152650"/>
            <a:ext cx="373062" cy="373063"/>
          </a:xfrm>
          <a:prstGeom prst="line">
            <a:avLst/>
          </a:prstGeom>
          <a:noFill/>
          <a:ln w="9360">
            <a:solidFill>
              <a:srgbClr val="000000"/>
            </a:solidFill>
            <a:round/>
            <a:headEnd/>
            <a:tailEnd type="triangle" w="med" len="med"/>
          </a:ln>
          <a:effectLst/>
        </p:spPr>
        <p:txBody>
          <a:bodyPr/>
          <a:lstStyle/>
          <a:p>
            <a:endParaRPr lang="fr-FR" sz="900" b="1"/>
          </a:p>
        </p:txBody>
      </p:sp>
      <p:sp>
        <p:nvSpPr>
          <p:cNvPr id="127" name="Line 32"/>
          <p:cNvSpPr>
            <a:spLocks noChangeShapeType="1"/>
          </p:cNvSpPr>
          <p:nvPr/>
        </p:nvSpPr>
        <p:spPr bwMode="auto">
          <a:xfrm flipV="1">
            <a:off x="4140200" y="2152650"/>
            <a:ext cx="1588" cy="373063"/>
          </a:xfrm>
          <a:prstGeom prst="line">
            <a:avLst/>
          </a:prstGeom>
          <a:noFill/>
          <a:ln w="9360">
            <a:solidFill>
              <a:srgbClr val="000000"/>
            </a:solidFill>
            <a:round/>
            <a:headEnd/>
            <a:tailEnd type="triangle" w="med" len="med"/>
          </a:ln>
          <a:effectLst/>
        </p:spPr>
        <p:txBody>
          <a:bodyPr/>
          <a:lstStyle/>
          <a:p>
            <a:endParaRPr lang="fr-FR" sz="900" b="1"/>
          </a:p>
        </p:txBody>
      </p:sp>
      <p:sp>
        <p:nvSpPr>
          <p:cNvPr id="128" name="AutoShape 33"/>
          <p:cNvSpPr>
            <a:spLocks noChangeArrowheads="1"/>
          </p:cNvSpPr>
          <p:nvPr/>
        </p:nvSpPr>
        <p:spPr bwMode="auto">
          <a:xfrm>
            <a:off x="2928926" y="1785926"/>
            <a:ext cx="814401" cy="360363"/>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Promotions</a:t>
            </a:r>
          </a:p>
        </p:txBody>
      </p:sp>
      <p:sp>
        <p:nvSpPr>
          <p:cNvPr id="129" name="AutoShape 34"/>
          <p:cNvSpPr>
            <a:spLocks noChangeArrowheads="1"/>
          </p:cNvSpPr>
          <p:nvPr/>
        </p:nvSpPr>
        <p:spPr bwMode="auto">
          <a:xfrm>
            <a:off x="3857620" y="1785926"/>
            <a:ext cx="974722" cy="360363"/>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Liberté</a:t>
            </a:r>
            <a:endParaRPr lang="fr-FR" sz="900" b="1" dirty="0">
              <a:solidFill>
                <a:srgbClr val="000000"/>
              </a:solidFill>
            </a:endParaRPr>
          </a:p>
        </p:txBody>
      </p:sp>
      <p:sp>
        <p:nvSpPr>
          <p:cNvPr id="130" name="Line 35"/>
          <p:cNvSpPr>
            <a:spLocks noChangeShapeType="1"/>
          </p:cNvSpPr>
          <p:nvPr/>
        </p:nvSpPr>
        <p:spPr bwMode="auto">
          <a:xfrm flipH="1" flipV="1">
            <a:off x="3111486" y="1422383"/>
            <a:ext cx="171463" cy="384192"/>
          </a:xfrm>
          <a:prstGeom prst="line">
            <a:avLst/>
          </a:prstGeom>
          <a:noFill/>
          <a:ln w="9360">
            <a:solidFill>
              <a:srgbClr val="000000"/>
            </a:solidFill>
            <a:round/>
            <a:headEnd/>
            <a:tailEnd type="triangle" w="med" len="med"/>
          </a:ln>
          <a:effectLst/>
        </p:spPr>
        <p:txBody>
          <a:bodyPr/>
          <a:lstStyle/>
          <a:p>
            <a:endParaRPr lang="fr-FR" sz="900" b="1"/>
          </a:p>
        </p:txBody>
      </p:sp>
      <p:sp>
        <p:nvSpPr>
          <p:cNvPr id="131" name="AutoShape 36"/>
          <p:cNvSpPr>
            <a:spLocks noChangeArrowheads="1"/>
          </p:cNvSpPr>
          <p:nvPr/>
        </p:nvSpPr>
        <p:spPr bwMode="auto">
          <a:xfrm>
            <a:off x="2539982" y="1065193"/>
            <a:ext cx="900113"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Baisse des prix</a:t>
            </a:r>
          </a:p>
        </p:txBody>
      </p:sp>
      <p:sp>
        <p:nvSpPr>
          <p:cNvPr id="132" name="Line 37"/>
          <p:cNvSpPr>
            <a:spLocks noChangeShapeType="1"/>
          </p:cNvSpPr>
          <p:nvPr/>
        </p:nvSpPr>
        <p:spPr bwMode="auto">
          <a:xfrm flipH="1">
            <a:off x="3571868" y="4643446"/>
            <a:ext cx="373063" cy="360362"/>
          </a:xfrm>
          <a:prstGeom prst="line">
            <a:avLst/>
          </a:prstGeom>
          <a:noFill/>
          <a:ln w="9360">
            <a:solidFill>
              <a:srgbClr val="000000"/>
            </a:solidFill>
            <a:round/>
            <a:headEnd/>
            <a:tailEnd type="triangle" w="med" len="med"/>
          </a:ln>
          <a:effectLst/>
        </p:spPr>
        <p:txBody>
          <a:bodyPr/>
          <a:lstStyle/>
          <a:p>
            <a:endParaRPr lang="fr-FR" sz="900" b="1"/>
          </a:p>
        </p:txBody>
      </p:sp>
      <p:sp>
        <p:nvSpPr>
          <p:cNvPr id="133" name="Line 38"/>
          <p:cNvSpPr>
            <a:spLocks noChangeShapeType="1"/>
          </p:cNvSpPr>
          <p:nvPr/>
        </p:nvSpPr>
        <p:spPr bwMode="auto">
          <a:xfrm>
            <a:off x="4357686" y="4643446"/>
            <a:ext cx="1587" cy="360362"/>
          </a:xfrm>
          <a:prstGeom prst="line">
            <a:avLst/>
          </a:prstGeom>
          <a:noFill/>
          <a:ln w="9360">
            <a:solidFill>
              <a:srgbClr val="000000"/>
            </a:solidFill>
            <a:round/>
            <a:headEnd/>
            <a:tailEnd type="triangle" w="med" len="med"/>
          </a:ln>
          <a:effectLst/>
        </p:spPr>
        <p:txBody>
          <a:bodyPr/>
          <a:lstStyle/>
          <a:p>
            <a:endParaRPr lang="fr-FR" sz="900" b="1"/>
          </a:p>
        </p:txBody>
      </p:sp>
      <p:sp>
        <p:nvSpPr>
          <p:cNvPr id="134" name="AutoShape 39"/>
          <p:cNvSpPr>
            <a:spLocks noChangeArrowheads="1"/>
          </p:cNvSpPr>
          <p:nvPr/>
        </p:nvSpPr>
        <p:spPr bwMode="auto">
          <a:xfrm>
            <a:off x="2928926" y="5000636"/>
            <a:ext cx="817572" cy="293675"/>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Habitudes</a:t>
            </a:r>
          </a:p>
        </p:txBody>
      </p:sp>
      <p:sp>
        <p:nvSpPr>
          <p:cNvPr id="135" name="Line 40"/>
          <p:cNvSpPr>
            <a:spLocks noChangeShapeType="1"/>
          </p:cNvSpPr>
          <p:nvPr/>
        </p:nvSpPr>
        <p:spPr bwMode="auto">
          <a:xfrm>
            <a:off x="4714876" y="4643446"/>
            <a:ext cx="360363" cy="360362"/>
          </a:xfrm>
          <a:prstGeom prst="line">
            <a:avLst/>
          </a:prstGeom>
          <a:noFill/>
          <a:ln w="9360">
            <a:solidFill>
              <a:srgbClr val="000000"/>
            </a:solidFill>
            <a:round/>
            <a:headEnd/>
            <a:tailEnd type="triangle" w="med" len="med"/>
          </a:ln>
          <a:effectLst/>
        </p:spPr>
        <p:txBody>
          <a:bodyPr/>
          <a:lstStyle/>
          <a:p>
            <a:endParaRPr lang="fr-FR" sz="900" b="1"/>
          </a:p>
        </p:txBody>
      </p:sp>
      <p:sp>
        <p:nvSpPr>
          <p:cNvPr id="136" name="AutoShape 41"/>
          <p:cNvSpPr>
            <a:spLocks noChangeArrowheads="1"/>
          </p:cNvSpPr>
          <p:nvPr/>
        </p:nvSpPr>
        <p:spPr bwMode="auto">
          <a:xfrm>
            <a:off x="3857620" y="5000636"/>
            <a:ext cx="714379" cy="285752"/>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Âge</a:t>
            </a:r>
          </a:p>
        </p:txBody>
      </p:sp>
      <p:sp>
        <p:nvSpPr>
          <p:cNvPr id="137" name="AutoShape 42"/>
          <p:cNvSpPr>
            <a:spLocks noChangeArrowheads="1"/>
          </p:cNvSpPr>
          <p:nvPr/>
        </p:nvSpPr>
        <p:spPr bwMode="auto">
          <a:xfrm>
            <a:off x="4857752" y="5000636"/>
            <a:ext cx="600085" cy="293675"/>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Études</a:t>
            </a:r>
          </a:p>
        </p:txBody>
      </p:sp>
      <p:sp>
        <p:nvSpPr>
          <p:cNvPr id="138" name="Line 43"/>
          <p:cNvSpPr>
            <a:spLocks noChangeShapeType="1"/>
          </p:cNvSpPr>
          <p:nvPr/>
        </p:nvSpPr>
        <p:spPr bwMode="auto">
          <a:xfrm flipH="1">
            <a:off x="3071802" y="5286388"/>
            <a:ext cx="214314" cy="214313"/>
          </a:xfrm>
          <a:prstGeom prst="line">
            <a:avLst/>
          </a:prstGeom>
          <a:noFill/>
          <a:ln w="9360">
            <a:solidFill>
              <a:srgbClr val="000000"/>
            </a:solidFill>
            <a:round/>
            <a:headEnd/>
            <a:tailEnd type="triangle" w="med" len="med"/>
          </a:ln>
          <a:effectLst/>
        </p:spPr>
        <p:txBody>
          <a:bodyPr/>
          <a:lstStyle/>
          <a:p>
            <a:endParaRPr lang="fr-FR" sz="900" b="1"/>
          </a:p>
        </p:txBody>
      </p:sp>
      <p:sp>
        <p:nvSpPr>
          <p:cNvPr id="139" name="Line 44"/>
          <p:cNvSpPr>
            <a:spLocks noChangeShapeType="1"/>
          </p:cNvSpPr>
          <p:nvPr/>
        </p:nvSpPr>
        <p:spPr bwMode="auto">
          <a:xfrm flipH="1">
            <a:off x="3500430" y="5286388"/>
            <a:ext cx="0" cy="714380"/>
          </a:xfrm>
          <a:prstGeom prst="line">
            <a:avLst/>
          </a:prstGeom>
          <a:noFill/>
          <a:ln w="9360">
            <a:solidFill>
              <a:srgbClr val="000000"/>
            </a:solidFill>
            <a:round/>
            <a:headEnd/>
            <a:tailEnd type="triangle" w="med" len="med"/>
          </a:ln>
          <a:effectLst/>
        </p:spPr>
        <p:txBody>
          <a:bodyPr/>
          <a:lstStyle/>
          <a:p>
            <a:endParaRPr lang="fr-FR" sz="900" b="1"/>
          </a:p>
        </p:txBody>
      </p:sp>
      <p:sp>
        <p:nvSpPr>
          <p:cNvPr id="140" name="AutoShape 45"/>
          <p:cNvSpPr>
            <a:spLocks noChangeArrowheads="1"/>
          </p:cNvSpPr>
          <p:nvPr/>
        </p:nvSpPr>
        <p:spPr bwMode="auto">
          <a:xfrm>
            <a:off x="2714612" y="5500702"/>
            <a:ext cx="719137" cy="29210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Cinéma</a:t>
            </a:r>
          </a:p>
        </p:txBody>
      </p:sp>
      <p:sp>
        <p:nvSpPr>
          <p:cNvPr id="141" name="AutoShape 46"/>
          <p:cNvSpPr>
            <a:spLocks noChangeArrowheads="1"/>
          </p:cNvSpPr>
          <p:nvPr/>
        </p:nvSpPr>
        <p:spPr bwMode="auto">
          <a:xfrm>
            <a:off x="2786050" y="6000768"/>
            <a:ext cx="928694" cy="29210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Discothèque</a:t>
            </a:r>
          </a:p>
        </p:txBody>
      </p:sp>
      <p:sp>
        <p:nvSpPr>
          <p:cNvPr id="142" name="Line 47"/>
          <p:cNvSpPr>
            <a:spLocks noChangeShapeType="1"/>
          </p:cNvSpPr>
          <p:nvPr/>
        </p:nvSpPr>
        <p:spPr bwMode="auto">
          <a:xfrm>
            <a:off x="6000760" y="4143380"/>
            <a:ext cx="214314" cy="0"/>
          </a:xfrm>
          <a:prstGeom prst="line">
            <a:avLst/>
          </a:prstGeom>
          <a:noFill/>
          <a:ln w="9360">
            <a:solidFill>
              <a:srgbClr val="000000"/>
            </a:solidFill>
            <a:round/>
            <a:headEnd/>
            <a:tailEnd type="triangle" w="med" len="med"/>
          </a:ln>
          <a:effectLst/>
        </p:spPr>
        <p:txBody>
          <a:bodyPr/>
          <a:lstStyle/>
          <a:p>
            <a:endParaRPr lang="fr-FR" sz="900" b="1"/>
          </a:p>
        </p:txBody>
      </p:sp>
      <p:sp>
        <p:nvSpPr>
          <p:cNvPr id="143" name="AutoShape 48"/>
          <p:cNvSpPr>
            <a:spLocks noChangeArrowheads="1"/>
          </p:cNvSpPr>
          <p:nvPr/>
        </p:nvSpPr>
        <p:spPr bwMode="auto">
          <a:xfrm>
            <a:off x="6215075" y="4000504"/>
            <a:ext cx="571504" cy="217487"/>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a:solidFill>
                  <a:srgbClr val="000000"/>
                </a:solidFill>
              </a:rPr>
              <a:t>Offre</a:t>
            </a:r>
          </a:p>
        </p:txBody>
      </p:sp>
      <p:sp>
        <p:nvSpPr>
          <p:cNvPr id="144" name="Line 49"/>
          <p:cNvSpPr>
            <a:spLocks noChangeShapeType="1"/>
          </p:cNvSpPr>
          <p:nvPr/>
        </p:nvSpPr>
        <p:spPr bwMode="auto">
          <a:xfrm>
            <a:off x="6786578" y="4071942"/>
            <a:ext cx="214314" cy="0"/>
          </a:xfrm>
          <a:prstGeom prst="line">
            <a:avLst/>
          </a:prstGeom>
          <a:noFill/>
          <a:ln w="9360">
            <a:solidFill>
              <a:srgbClr val="000000"/>
            </a:solidFill>
            <a:round/>
            <a:headEnd/>
            <a:tailEnd type="triangle" w="med" len="med"/>
          </a:ln>
          <a:effectLst/>
        </p:spPr>
        <p:txBody>
          <a:bodyPr/>
          <a:lstStyle/>
          <a:p>
            <a:endParaRPr lang="fr-FR" sz="900" b="1"/>
          </a:p>
        </p:txBody>
      </p:sp>
      <p:sp>
        <p:nvSpPr>
          <p:cNvPr id="145" name="AutoShape 50"/>
          <p:cNvSpPr>
            <a:spLocks noChangeArrowheads="1"/>
          </p:cNvSpPr>
          <p:nvPr/>
        </p:nvSpPr>
        <p:spPr bwMode="auto">
          <a:xfrm>
            <a:off x="7000892" y="3929066"/>
            <a:ext cx="928694" cy="285751"/>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Promotions</a:t>
            </a:r>
          </a:p>
        </p:txBody>
      </p:sp>
      <p:sp>
        <p:nvSpPr>
          <p:cNvPr id="146" name="Line 51"/>
          <p:cNvSpPr>
            <a:spLocks noChangeShapeType="1"/>
          </p:cNvSpPr>
          <p:nvPr/>
        </p:nvSpPr>
        <p:spPr bwMode="auto">
          <a:xfrm flipV="1">
            <a:off x="6500826" y="2857496"/>
            <a:ext cx="500066" cy="142876"/>
          </a:xfrm>
          <a:prstGeom prst="line">
            <a:avLst/>
          </a:prstGeom>
          <a:noFill/>
          <a:ln w="9360">
            <a:solidFill>
              <a:srgbClr val="000000"/>
            </a:solidFill>
            <a:round/>
            <a:headEnd/>
            <a:tailEnd type="triangle" w="med" len="med"/>
          </a:ln>
          <a:effectLst/>
        </p:spPr>
        <p:txBody>
          <a:bodyPr/>
          <a:lstStyle/>
          <a:p>
            <a:endParaRPr lang="fr-FR" sz="900" b="1"/>
          </a:p>
        </p:txBody>
      </p:sp>
      <p:sp>
        <p:nvSpPr>
          <p:cNvPr id="147" name="Line 52"/>
          <p:cNvSpPr>
            <a:spLocks noChangeShapeType="1"/>
          </p:cNvSpPr>
          <p:nvPr/>
        </p:nvSpPr>
        <p:spPr bwMode="auto">
          <a:xfrm>
            <a:off x="6500826" y="3071810"/>
            <a:ext cx="500066" cy="214315"/>
          </a:xfrm>
          <a:prstGeom prst="line">
            <a:avLst/>
          </a:prstGeom>
          <a:noFill/>
          <a:ln w="9360">
            <a:solidFill>
              <a:srgbClr val="000000"/>
            </a:solidFill>
            <a:round/>
            <a:headEnd/>
            <a:tailEnd type="triangle" w="med" len="med"/>
          </a:ln>
          <a:effectLst/>
        </p:spPr>
        <p:txBody>
          <a:bodyPr/>
          <a:lstStyle/>
          <a:p>
            <a:endParaRPr lang="fr-FR" sz="900" b="1"/>
          </a:p>
        </p:txBody>
      </p:sp>
      <p:sp>
        <p:nvSpPr>
          <p:cNvPr id="148" name="Line 53"/>
          <p:cNvSpPr>
            <a:spLocks noChangeShapeType="1"/>
          </p:cNvSpPr>
          <p:nvPr/>
        </p:nvSpPr>
        <p:spPr bwMode="auto">
          <a:xfrm flipV="1">
            <a:off x="6357950" y="2643181"/>
            <a:ext cx="285752" cy="214314"/>
          </a:xfrm>
          <a:prstGeom prst="line">
            <a:avLst/>
          </a:prstGeom>
          <a:noFill/>
          <a:ln w="9360">
            <a:solidFill>
              <a:srgbClr val="000000"/>
            </a:solidFill>
            <a:round/>
            <a:headEnd/>
            <a:tailEnd type="triangle" w="med" len="med"/>
          </a:ln>
          <a:effectLst/>
        </p:spPr>
        <p:txBody>
          <a:bodyPr/>
          <a:lstStyle/>
          <a:p>
            <a:endParaRPr lang="fr-FR" sz="900" b="1"/>
          </a:p>
        </p:txBody>
      </p:sp>
      <p:sp>
        <p:nvSpPr>
          <p:cNvPr id="149" name="AutoShape 54"/>
          <p:cNvSpPr>
            <a:spLocks noChangeArrowheads="1"/>
          </p:cNvSpPr>
          <p:nvPr/>
        </p:nvSpPr>
        <p:spPr bwMode="auto">
          <a:xfrm>
            <a:off x="7000893" y="3143248"/>
            <a:ext cx="642942" cy="214314"/>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a:solidFill>
                  <a:srgbClr val="000000"/>
                </a:solidFill>
              </a:rPr>
              <a:t>Buzz</a:t>
            </a:r>
          </a:p>
        </p:txBody>
      </p:sp>
      <p:sp>
        <p:nvSpPr>
          <p:cNvPr id="150" name="AutoShape 55"/>
          <p:cNvSpPr>
            <a:spLocks noChangeArrowheads="1"/>
          </p:cNvSpPr>
          <p:nvPr/>
        </p:nvSpPr>
        <p:spPr bwMode="auto">
          <a:xfrm>
            <a:off x="7000892" y="2714620"/>
            <a:ext cx="785818" cy="285752"/>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a:solidFill>
                  <a:srgbClr val="000000"/>
                </a:solidFill>
              </a:rPr>
              <a:t>Leader d'opinion</a:t>
            </a:r>
          </a:p>
        </p:txBody>
      </p:sp>
      <p:sp>
        <p:nvSpPr>
          <p:cNvPr id="151" name="AutoShape 56"/>
          <p:cNvSpPr>
            <a:spLocks noChangeArrowheads="1"/>
          </p:cNvSpPr>
          <p:nvPr/>
        </p:nvSpPr>
        <p:spPr bwMode="auto">
          <a:xfrm>
            <a:off x="6072198" y="2357430"/>
            <a:ext cx="1143008" cy="285753"/>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Marketing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Participatif</a:t>
            </a:r>
          </a:p>
        </p:txBody>
      </p:sp>
      <p:sp>
        <p:nvSpPr>
          <p:cNvPr id="152" name="Line 57"/>
          <p:cNvSpPr>
            <a:spLocks noChangeShapeType="1"/>
          </p:cNvSpPr>
          <p:nvPr/>
        </p:nvSpPr>
        <p:spPr bwMode="auto">
          <a:xfrm flipV="1">
            <a:off x="4679950" y="2152650"/>
            <a:ext cx="539750" cy="373063"/>
          </a:xfrm>
          <a:prstGeom prst="line">
            <a:avLst/>
          </a:prstGeom>
          <a:noFill/>
          <a:ln w="9360">
            <a:solidFill>
              <a:srgbClr val="000000"/>
            </a:solidFill>
            <a:round/>
            <a:headEnd/>
            <a:tailEnd type="triangle" w="med" len="med"/>
          </a:ln>
          <a:effectLst/>
        </p:spPr>
        <p:txBody>
          <a:bodyPr/>
          <a:lstStyle/>
          <a:p>
            <a:endParaRPr lang="fr-FR" sz="900" b="1"/>
          </a:p>
        </p:txBody>
      </p:sp>
      <p:sp>
        <p:nvSpPr>
          <p:cNvPr id="153" name="AutoShape 58"/>
          <p:cNvSpPr>
            <a:spLocks noChangeArrowheads="1"/>
          </p:cNvSpPr>
          <p:nvPr/>
        </p:nvSpPr>
        <p:spPr bwMode="auto">
          <a:xfrm>
            <a:off x="5040313" y="1800225"/>
            <a:ext cx="720725" cy="360363"/>
          </a:xfrm>
          <a:prstGeom prst="roundRect">
            <a:avLst>
              <a:gd name="adj" fmla="val 440"/>
            </a:avLst>
          </a:prstGeom>
          <a:solidFill>
            <a:srgbClr val="FF0000"/>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Services</a:t>
            </a:r>
          </a:p>
        </p:txBody>
      </p:sp>
      <p:sp>
        <p:nvSpPr>
          <p:cNvPr id="154" name="Line 59"/>
          <p:cNvSpPr>
            <a:spLocks noChangeShapeType="1"/>
          </p:cNvSpPr>
          <p:nvPr/>
        </p:nvSpPr>
        <p:spPr bwMode="auto">
          <a:xfrm flipH="1" flipV="1">
            <a:off x="5033963" y="1433513"/>
            <a:ext cx="192087" cy="373062"/>
          </a:xfrm>
          <a:prstGeom prst="line">
            <a:avLst/>
          </a:prstGeom>
          <a:noFill/>
          <a:ln w="9360">
            <a:solidFill>
              <a:srgbClr val="000000"/>
            </a:solidFill>
            <a:round/>
            <a:headEnd/>
            <a:tailEnd type="triangle" w="med" len="med"/>
          </a:ln>
          <a:effectLst/>
        </p:spPr>
        <p:txBody>
          <a:bodyPr/>
          <a:lstStyle/>
          <a:p>
            <a:endParaRPr lang="fr-FR" sz="900" b="1"/>
          </a:p>
        </p:txBody>
      </p:sp>
      <p:sp>
        <p:nvSpPr>
          <p:cNvPr id="155" name="Line 60"/>
          <p:cNvSpPr>
            <a:spLocks noChangeShapeType="1"/>
          </p:cNvSpPr>
          <p:nvPr/>
        </p:nvSpPr>
        <p:spPr bwMode="auto">
          <a:xfrm flipV="1">
            <a:off x="5580063" y="1433513"/>
            <a:ext cx="360362" cy="373062"/>
          </a:xfrm>
          <a:prstGeom prst="line">
            <a:avLst/>
          </a:prstGeom>
          <a:noFill/>
          <a:ln w="9360">
            <a:solidFill>
              <a:srgbClr val="000000"/>
            </a:solidFill>
            <a:round/>
            <a:headEnd/>
            <a:tailEnd type="triangle" w="med" len="med"/>
          </a:ln>
          <a:effectLst/>
        </p:spPr>
        <p:txBody>
          <a:bodyPr/>
          <a:lstStyle/>
          <a:p>
            <a:endParaRPr lang="fr-FR" sz="900" b="1"/>
          </a:p>
        </p:txBody>
      </p:sp>
      <p:sp>
        <p:nvSpPr>
          <p:cNvPr id="156" name="Line 61"/>
          <p:cNvSpPr>
            <a:spLocks noChangeShapeType="1"/>
          </p:cNvSpPr>
          <p:nvPr/>
        </p:nvSpPr>
        <p:spPr bwMode="auto">
          <a:xfrm>
            <a:off x="5759450" y="1979613"/>
            <a:ext cx="539750" cy="1587"/>
          </a:xfrm>
          <a:prstGeom prst="line">
            <a:avLst/>
          </a:prstGeom>
          <a:noFill/>
          <a:ln w="9360">
            <a:solidFill>
              <a:srgbClr val="000000"/>
            </a:solidFill>
            <a:round/>
            <a:headEnd/>
            <a:tailEnd type="triangle" w="med" len="med"/>
          </a:ln>
          <a:effectLst/>
        </p:spPr>
        <p:txBody>
          <a:bodyPr/>
          <a:lstStyle/>
          <a:p>
            <a:endParaRPr lang="fr-FR" sz="900" b="1"/>
          </a:p>
        </p:txBody>
      </p:sp>
      <p:sp>
        <p:nvSpPr>
          <p:cNvPr id="157" name="AutoShape 62"/>
          <p:cNvSpPr>
            <a:spLocks noChangeArrowheads="1"/>
          </p:cNvSpPr>
          <p:nvPr/>
        </p:nvSpPr>
        <p:spPr bwMode="auto">
          <a:xfrm>
            <a:off x="4786314" y="1065193"/>
            <a:ext cx="865185"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Facilité de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paiement</a:t>
            </a:r>
          </a:p>
        </p:txBody>
      </p:sp>
      <p:sp>
        <p:nvSpPr>
          <p:cNvPr id="158" name="AutoShape 63"/>
          <p:cNvSpPr>
            <a:spLocks noChangeArrowheads="1"/>
          </p:cNvSpPr>
          <p:nvPr/>
        </p:nvSpPr>
        <p:spPr bwMode="auto">
          <a:xfrm>
            <a:off x="5826130" y="1136631"/>
            <a:ext cx="720725" cy="28892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Location</a:t>
            </a:r>
          </a:p>
        </p:txBody>
      </p:sp>
      <p:sp>
        <p:nvSpPr>
          <p:cNvPr id="159" name="AutoShape 64"/>
          <p:cNvSpPr>
            <a:spLocks noChangeArrowheads="1"/>
          </p:cNvSpPr>
          <p:nvPr/>
        </p:nvSpPr>
        <p:spPr bwMode="auto">
          <a:xfrm>
            <a:off x="6300789" y="1800226"/>
            <a:ext cx="668350" cy="265100"/>
          </a:xfrm>
          <a:prstGeom prst="roundRect">
            <a:avLst>
              <a:gd name="adj" fmla="val 440"/>
            </a:avLst>
          </a:prstGeom>
          <a:solidFill>
            <a:srgbClr val="FF99FF"/>
          </a:solidFill>
          <a:ln w="9360">
            <a:solidFill>
              <a:srgbClr val="000000"/>
            </a:solidFill>
            <a:round/>
            <a:headEnd/>
            <a:tailEnd/>
          </a:ln>
          <a:effectLst/>
        </p:spPr>
        <p:txBody>
          <a:bodyPr lIns="90000" tIns="6084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Prêt</a:t>
            </a:r>
          </a:p>
        </p:txBody>
      </p:sp>
      <p:sp>
        <p:nvSpPr>
          <p:cNvPr id="160" name="Line 66"/>
          <p:cNvSpPr>
            <a:spLocks noChangeShapeType="1"/>
          </p:cNvSpPr>
          <p:nvPr/>
        </p:nvSpPr>
        <p:spPr bwMode="auto">
          <a:xfrm>
            <a:off x="5286380" y="3786190"/>
            <a:ext cx="285752" cy="214314"/>
          </a:xfrm>
          <a:prstGeom prst="line">
            <a:avLst/>
          </a:prstGeom>
          <a:noFill/>
          <a:ln w="9360">
            <a:solidFill>
              <a:srgbClr val="000000"/>
            </a:solidFill>
            <a:round/>
            <a:headEnd/>
            <a:tailEnd type="triangle" w="med" len="med"/>
          </a:ln>
          <a:effectLst/>
        </p:spPr>
        <p:txBody>
          <a:bodyPr/>
          <a:lstStyle/>
          <a:p>
            <a:endParaRPr lang="fr-FR" sz="900" b="1"/>
          </a:p>
        </p:txBody>
      </p:sp>
      <p:sp>
        <p:nvSpPr>
          <p:cNvPr id="161" name="Line 67"/>
          <p:cNvSpPr>
            <a:spLocks noChangeShapeType="1"/>
          </p:cNvSpPr>
          <p:nvPr/>
        </p:nvSpPr>
        <p:spPr bwMode="auto">
          <a:xfrm>
            <a:off x="6000760" y="4286256"/>
            <a:ext cx="285752" cy="214314"/>
          </a:xfrm>
          <a:prstGeom prst="line">
            <a:avLst/>
          </a:prstGeom>
          <a:noFill/>
          <a:ln w="9360">
            <a:solidFill>
              <a:srgbClr val="000000"/>
            </a:solidFill>
            <a:round/>
            <a:headEnd/>
            <a:tailEnd type="triangle" w="med" len="med"/>
          </a:ln>
          <a:effectLst/>
        </p:spPr>
        <p:txBody>
          <a:bodyPr/>
          <a:lstStyle/>
          <a:p>
            <a:endParaRPr lang="fr-FR" sz="900" b="1"/>
          </a:p>
        </p:txBody>
      </p:sp>
      <p:sp>
        <p:nvSpPr>
          <p:cNvPr id="162" name="AutoShape 68"/>
          <p:cNvSpPr>
            <a:spLocks noChangeArrowheads="1"/>
          </p:cNvSpPr>
          <p:nvPr/>
        </p:nvSpPr>
        <p:spPr bwMode="auto">
          <a:xfrm>
            <a:off x="6000760" y="4500570"/>
            <a:ext cx="1214445" cy="285751"/>
          </a:xfrm>
          <a:prstGeom prst="roundRect">
            <a:avLst>
              <a:gd name="adj" fmla="val 440"/>
            </a:avLst>
          </a:prstGeom>
          <a:solidFill>
            <a:srgbClr val="FF0000"/>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Echantillonnage</a:t>
            </a:r>
            <a:endParaRPr lang="fr-FR" sz="900" b="1" dirty="0">
              <a:solidFill>
                <a:srgbClr val="000000"/>
              </a:solidFill>
            </a:endParaRPr>
          </a:p>
        </p:txBody>
      </p:sp>
      <p:sp>
        <p:nvSpPr>
          <p:cNvPr id="165" name="Line 71"/>
          <p:cNvSpPr>
            <a:spLocks noChangeShapeType="1"/>
          </p:cNvSpPr>
          <p:nvPr/>
        </p:nvSpPr>
        <p:spPr bwMode="auto">
          <a:xfrm>
            <a:off x="7000892" y="4786322"/>
            <a:ext cx="428628" cy="500066"/>
          </a:xfrm>
          <a:prstGeom prst="line">
            <a:avLst/>
          </a:prstGeom>
          <a:noFill/>
          <a:ln w="9360">
            <a:solidFill>
              <a:srgbClr val="000000"/>
            </a:solidFill>
            <a:round/>
            <a:headEnd/>
            <a:tailEnd type="triangle" w="med" len="med"/>
          </a:ln>
          <a:effectLst/>
        </p:spPr>
        <p:txBody>
          <a:bodyPr/>
          <a:lstStyle/>
          <a:p>
            <a:endParaRPr lang="fr-FR" sz="900" b="1"/>
          </a:p>
        </p:txBody>
      </p:sp>
      <p:sp>
        <p:nvSpPr>
          <p:cNvPr id="166" name="Line 72"/>
          <p:cNvSpPr>
            <a:spLocks noChangeShapeType="1"/>
          </p:cNvSpPr>
          <p:nvPr/>
        </p:nvSpPr>
        <p:spPr bwMode="auto">
          <a:xfrm>
            <a:off x="6715140" y="4786322"/>
            <a:ext cx="500066" cy="1000132"/>
          </a:xfrm>
          <a:prstGeom prst="line">
            <a:avLst/>
          </a:prstGeom>
          <a:noFill/>
          <a:ln w="9360">
            <a:solidFill>
              <a:srgbClr val="000000"/>
            </a:solidFill>
            <a:round/>
            <a:headEnd/>
            <a:tailEnd type="triangle" w="med" len="med"/>
          </a:ln>
          <a:effectLst/>
        </p:spPr>
        <p:txBody>
          <a:bodyPr/>
          <a:lstStyle/>
          <a:p>
            <a:endParaRPr lang="fr-FR" sz="900" b="1"/>
          </a:p>
        </p:txBody>
      </p:sp>
      <p:sp>
        <p:nvSpPr>
          <p:cNvPr id="167" name="AutoShape 73"/>
          <p:cNvSpPr>
            <a:spLocks noChangeArrowheads="1"/>
          </p:cNvSpPr>
          <p:nvPr/>
        </p:nvSpPr>
        <p:spPr bwMode="auto">
          <a:xfrm>
            <a:off x="7215206" y="5286388"/>
            <a:ext cx="1285884" cy="285752"/>
          </a:xfrm>
          <a:prstGeom prst="roundRect">
            <a:avLst>
              <a:gd name="adj" fmla="val 440"/>
            </a:avLst>
          </a:prstGeom>
          <a:solidFill>
            <a:srgbClr val="FF99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Dégustation / Tests</a:t>
            </a:r>
          </a:p>
        </p:txBody>
      </p:sp>
      <p:sp>
        <p:nvSpPr>
          <p:cNvPr id="168" name="AutoShape 74"/>
          <p:cNvSpPr>
            <a:spLocks noChangeArrowheads="1"/>
          </p:cNvSpPr>
          <p:nvPr/>
        </p:nvSpPr>
        <p:spPr bwMode="auto">
          <a:xfrm>
            <a:off x="7000892" y="5786454"/>
            <a:ext cx="1044575" cy="285752"/>
          </a:xfrm>
          <a:prstGeom prst="roundRect">
            <a:avLst>
              <a:gd name="adj" fmla="val 440"/>
            </a:avLst>
          </a:prstGeom>
          <a:solidFill>
            <a:srgbClr val="FF99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Produits gratuits</a:t>
            </a:r>
          </a:p>
        </p:txBody>
      </p:sp>
      <p:sp>
        <p:nvSpPr>
          <p:cNvPr id="169" name="AutoShape 75"/>
          <p:cNvSpPr>
            <a:spLocks noChangeArrowheads="1"/>
          </p:cNvSpPr>
          <p:nvPr/>
        </p:nvSpPr>
        <p:spPr bwMode="auto">
          <a:xfrm>
            <a:off x="6000760" y="3500438"/>
            <a:ext cx="1149383" cy="331788"/>
          </a:xfrm>
          <a:prstGeom prst="roundRect">
            <a:avLst>
              <a:gd name="adj" fmla="val 292"/>
            </a:avLst>
          </a:prstGeom>
          <a:solidFill>
            <a:srgbClr val="FF99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Produit complémentaire</a:t>
            </a:r>
          </a:p>
        </p:txBody>
      </p:sp>
      <p:sp>
        <p:nvSpPr>
          <p:cNvPr id="170" name="Line 76"/>
          <p:cNvSpPr>
            <a:spLocks noChangeShapeType="1"/>
          </p:cNvSpPr>
          <p:nvPr/>
        </p:nvSpPr>
        <p:spPr bwMode="auto">
          <a:xfrm flipV="1">
            <a:off x="6429388" y="3857627"/>
            <a:ext cx="0" cy="117475"/>
          </a:xfrm>
          <a:prstGeom prst="line">
            <a:avLst/>
          </a:prstGeom>
          <a:noFill/>
          <a:ln w="10800">
            <a:solidFill>
              <a:srgbClr val="000000"/>
            </a:solidFill>
            <a:round/>
            <a:headEnd/>
            <a:tailEnd type="triangle" w="med" len="med"/>
          </a:ln>
          <a:effectLst/>
        </p:spPr>
        <p:txBody>
          <a:bodyPr/>
          <a:lstStyle/>
          <a:p>
            <a:endParaRPr lang="fr-FR" sz="900" b="1"/>
          </a:p>
        </p:txBody>
      </p:sp>
      <p:sp>
        <p:nvSpPr>
          <p:cNvPr id="171" name="Line 77"/>
          <p:cNvSpPr>
            <a:spLocks noChangeShapeType="1"/>
          </p:cNvSpPr>
          <p:nvPr/>
        </p:nvSpPr>
        <p:spPr bwMode="auto">
          <a:xfrm>
            <a:off x="5643570" y="4357694"/>
            <a:ext cx="71438" cy="285752"/>
          </a:xfrm>
          <a:prstGeom prst="line">
            <a:avLst/>
          </a:prstGeom>
          <a:noFill/>
          <a:ln w="9360">
            <a:solidFill>
              <a:srgbClr val="000000"/>
            </a:solidFill>
            <a:round/>
            <a:headEnd/>
            <a:tailEnd type="triangle" w="med" len="med"/>
          </a:ln>
          <a:effectLst/>
        </p:spPr>
        <p:txBody>
          <a:bodyPr/>
          <a:lstStyle/>
          <a:p>
            <a:endParaRPr lang="fr-FR" sz="900" b="1"/>
          </a:p>
        </p:txBody>
      </p:sp>
      <p:sp>
        <p:nvSpPr>
          <p:cNvPr id="172" name="AutoShape 78"/>
          <p:cNvSpPr>
            <a:spLocks noChangeArrowheads="1"/>
          </p:cNvSpPr>
          <p:nvPr/>
        </p:nvSpPr>
        <p:spPr bwMode="auto">
          <a:xfrm>
            <a:off x="5286381" y="4643446"/>
            <a:ext cx="642942" cy="214314"/>
          </a:xfrm>
          <a:prstGeom prst="roundRect">
            <a:avLst>
              <a:gd name="adj" fmla="val 440"/>
            </a:avLst>
          </a:prstGeom>
          <a:solidFill>
            <a:srgbClr val="FF0000"/>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Service</a:t>
            </a:r>
          </a:p>
        </p:txBody>
      </p:sp>
      <p:sp>
        <p:nvSpPr>
          <p:cNvPr id="173" name="Line 79"/>
          <p:cNvSpPr>
            <a:spLocks noChangeShapeType="1"/>
          </p:cNvSpPr>
          <p:nvPr/>
        </p:nvSpPr>
        <p:spPr bwMode="auto">
          <a:xfrm>
            <a:off x="5786446" y="4857760"/>
            <a:ext cx="71438" cy="214314"/>
          </a:xfrm>
          <a:prstGeom prst="line">
            <a:avLst/>
          </a:prstGeom>
          <a:noFill/>
          <a:ln w="9360">
            <a:solidFill>
              <a:srgbClr val="000000"/>
            </a:solidFill>
            <a:round/>
            <a:headEnd/>
            <a:tailEnd type="triangle" w="med" len="med"/>
          </a:ln>
          <a:effectLst/>
        </p:spPr>
        <p:txBody>
          <a:bodyPr/>
          <a:lstStyle/>
          <a:p>
            <a:endParaRPr lang="fr-FR" sz="900" b="1"/>
          </a:p>
        </p:txBody>
      </p:sp>
      <p:sp>
        <p:nvSpPr>
          <p:cNvPr id="174" name="AutoShape 80"/>
          <p:cNvSpPr>
            <a:spLocks noChangeArrowheads="1"/>
          </p:cNvSpPr>
          <p:nvPr/>
        </p:nvSpPr>
        <p:spPr bwMode="auto">
          <a:xfrm>
            <a:off x="5643570" y="5072074"/>
            <a:ext cx="571504" cy="285752"/>
          </a:xfrm>
          <a:prstGeom prst="roundRect">
            <a:avLst>
              <a:gd name="adj" fmla="val 440"/>
            </a:avLst>
          </a:prstGeom>
          <a:solidFill>
            <a:srgbClr val="FF99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SAV</a:t>
            </a:r>
          </a:p>
        </p:txBody>
      </p:sp>
      <p:sp>
        <p:nvSpPr>
          <p:cNvPr id="175" name="Line 81"/>
          <p:cNvSpPr>
            <a:spLocks noChangeShapeType="1"/>
          </p:cNvSpPr>
          <p:nvPr/>
        </p:nvSpPr>
        <p:spPr bwMode="auto">
          <a:xfrm>
            <a:off x="6786578" y="4143380"/>
            <a:ext cx="500066" cy="285752"/>
          </a:xfrm>
          <a:prstGeom prst="line">
            <a:avLst/>
          </a:prstGeom>
          <a:noFill/>
          <a:ln w="9360">
            <a:solidFill>
              <a:srgbClr val="000000"/>
            </a:solidFill>
            <a:round/>
            <a:headEnd/>
            <a:tailEnd type="triangle" w="med" len="med"/>
          </a:ln>
          <a:effectLst/>
        </p:spPr>
        <p:txBody>
          <a:bodyPr/>
          <a:lstStyle/>
          <a:p>
            <a:endParaRPr lang="fr-FR" sz="900" b="1"/>
          </a:p>
        </p:txBody>
      </p:sp>
      <p:sp>
        <p:nvSpPr>
          <p:cNvPr id="176" name="AutoShape 82"/>
          <p:cNvSpPr>
            <a:spLocks noChangeArrowheads="1"/>
          </p:cNvSpPr>
          <p:nvPr/>
        </p:nvSpPr>
        <p:spPr bwMode="auto">
          <a:xfrm>
            <a:off x="7286644" y="4286256"/>
            <a:ext cx="1643074" cy="357190"/>
          </a:xfrm>
          <a:prstGeom prst="roundRect">
            <a:avLst>
              <a:gd name="adj" fmla="val 440"/>
            </a:avLst>
          </a:prstGeom>
          <a:solidFill>
            <a:srgbClr val="FF99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Personnalisation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Marketing participatif</a:t>
            </a:r>
          </a:p>
        </p:txBody>
      </p:sp>
      <p:sp>
        <p:nvSpPr>
          <p:cNvPr id="177" name="Line 83"/>
          <p:cNvSpPr>
            <a:spLocks noChangeShapeType="1"/>
          </p:cNvSpPr>
          <p:nvPr/>
        </p:nvSpPr>
        <p:spPr bwMode="auto">
          <a:xfrm>
            <a:off x="4357686" y="5286388"/>
            <a:ext cx="1587" cy="360362"/>
          </a:xfrm>
          <a:prstGeom prst="line">
            <a:avLst/>
          </a:prstGeom>
          <a:noFill/>
          <a:ln w="9525">
            <a:solidFill>
              <a:srgbClr val="000000"/>
            </a:solidFill>
            <a:round/>
            <a:headEnd/>
            <a:tailEnd type="triangle" w="med" len="med"/>
          </a:ln>
          <a:effectLst/>
        </p:spPr>
        <p:txBody>
          <a:bodyPr/>
          <a:lstStyle/>
          <a:p>
            <a:endParaRPr lang="fr-FR" sz="900" b="1"/>
          </a:p>
        </p:txBody>
      </p:sp>
      <p:sp>
        <p:nvSpPr>
          <p:cNvPr id="178" name="AutoShape 84"/>
          <p:cNvSpPr>
            <a:spLocks noChangeArrowheads="1"/>
          </p:cNvSpPr>
          <p:nvPr/>
        </p:nvSpPr>
        <p:spPr bwMode="auto">
          <a:xfrm>
            <a:off x="3571868" y="5643578"/>
            <a:ext cx="1214446" cy="214314"/>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Échantillonnage</a:t>
            </a:r>
          </a:p>
        </p:txBody>
      </p:sp>
      <p:sp>
        <p:nvSpPr>
          <p:cNvPr id="179" name="Line 85"/>
          <p:cNvSpPr>
            <a:spLocks noChangeShapeType="1"/>
          </p:cNvSpPr>
          <p:nvPr/>
        </p:nvSpPr>
        <p:spPr bwMode="auto">
          <a:xfrm>
            <a:off x="5286380" y="5286388"/>
            <a:ext cx="179388" cy="360362"/>
          </a:xfrm>
          <a:prstGeom prst="line">
            <a:avLst/>
          </a:prstGeom>
          <a:noFill/>
          <a:ln w="9525">
            <a:solidFill>
              <a:srgbClr val="000000"/>
            </a:solidFill>
            <a:round/>
            <a:headEnd/>
            <a:tailEnd type="triangle" w="med" len="med"/>
          </a:ln>
          <a:effectLst/>
        </p:spPr>
        <p:txBody>
          <a:bodyPr/>
          <a:lstStyle/>
          <a:p>
            <a:endParaRPr lang="fr-FR" sz="900" b="1"/>
          </a:p>
        </p:txBody>
      </p:sp>
      <p:sp>
        <p:nvSpPr>
          <p:cNvPr id="180" name="AutoShape 86"/>
          <p:cNvSpPr>
            <a:spLocks noChangeArrowheads="1"/>
          </p:cNvSpPr>
          <p:nvPr/>
        </p:nvSpPr>
        <p:spPr bwMode="auto">
          <a:xfrm>
            <a:off x="5143504" y="5643578"/>
            <a:ext cx="1028713" cy="274657"/>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a:solidFill>
                  <a:srgbClr val="000000"/>
                </a:solidFill>
              </a:rPr>
              <a:t>Intervention</a:t>
            </a:r>
          </a:p>
        </p:txBody>
      </p:sp>
      <p:sp>
        <p:nvSpPr>
          <p:cNvPr id="183" name="Line 59"/>
          <p:cNvSpPr>
            <a:spLocks noChangeShapeType="1"/>
          </p:cNvSpPr>
          <p:nvPr/>
        </p:nvSpPr>
        <p:spPr bwMode="auto">
          <a:xfrm flipH="1" flipV="1">
            <a:off x="2825734" y="779440"/>
            <a:ext cx="103192" cy="292105"/>
          </a:xfrm>
          <a:prstGeom prst="line">
            <a:avLst/>
          </a:prstGeom>
          <a:noFill/>
          <a:ln w="9360">
            <a:solidFill>
              <a:srgbClr val="000000"/>
            </a:solidFill>
            <a:round/>
            <a:headEnd/>
            <a:tailEnd type="triangle" w="med" len="med"/>
          </a:ln>
          <a:effectLst/>
        </p:spPr>
        <p:txBody>
          <a:bodyPr/>
          <a:lstStyle/>
          <a:p>
            <a:endParaRPr lang="fr-FR" sz="900" b="1"/>
          </a:p>
        </p:txBody>
      </p:sp>
      <p:sp>
        <p:nvSpPr>
          <p:cNvPr id="184" name="Line 59"/>
          <p:cNvSpPr>
            <a:spLocks noChangeShapeType="1"/>
          </p:cNvSpPr>
          <p:nvPr/>
        </p:nvSpPr>
        <p:spPr bwMode="auto">
          <a:xfrm flipH="1" flipV="1">
            <a:off x="4111617" y="636565"/>
            <a:ext cx="49211" cy="444500"/>
          </a:xfrm>
          <a:prstGeom prst="line">
            <a:avLst/>
          </a:prstGeom>
          <a:noFill/>
          <a:ln w="9360">
            <a:solidFill>
              <a:srgbClr val="000000"/>
            </a:solidFill>
            <a:round/>
            <a:headEnd/>
            <a:tailEnd type="triangle" w="med" len="med"/>
          </a:ln>
          <a:effectLst/>
        </p:spPr>
        <p:txBody>
          <a:bodyPr/>
          <a:lstStyle/>
          <a:p>
            <a:endParaRPr lang="fr-FR" sz="900" b="1"/>
          </a:p>
        </p:txBody>
      </p:sp>
      <p:sp>
        <p:nvSpPr>
          <p:cNvPr id="185" name="Line 59"/>
          <p:cNvSpPr>
            <a:spLocks noChangeShapeType="1"/>
          </p:cNvSpPr>
          <p:nvPr/>
        </p:nvSpPr>
        <p:spPr bwMode="auto">
          <a:xfrm flipV="1">
            <a:off x="5232396" y="636565"/>
            <a:ext cx="22230" cy="444500"/>
          </a:xfrm>
          <a:prstGeom prst="line">
            <a:avLst/>
          </a:prstGeom>
          <a:noFill/>
          <a:ln w="9360">
            <a:solidFill>
              <a:srgbClr val="000000"/>
            </a:solidFill>
            <a:round/>
            <a:headEnd/>
            <a:tailEnd type="triangle" w="med" len="med"/>
          </a:ln>
          <a:effectLst/>
        </p:spPr>
        <p:txBody>
          <a:bodyPr/>
          <a:lstStyle/>
          <a:p>
            <a:endParaRPr lang="fr-FR" sz="900" b="1"/>
          </a:p>
        </p:txBody>
      </p:sp>
      <p:sp>
        <p:nvSpPr>
          <p:cNvPr id="186" name="Line 59"/>
          <p:cNvSpPr>
            <a:spLocks noChangeShapeType="1"/>
          </p:cNvSpPr>
          <p:nvPr/>
        </p:nvSpPr>
        <p:spPr bwMode="auto">
          <a:xfrm flipV="1">
            <a:off x="6161092" y="779441"/>
            <a:ext cx="165103" cy="373062"/>
          </a:xfrm>
          <a:prstGeom prst="line">
            <a:avLst/>
          </a:prstGeom>
          <a:noFill/>
          <a:ln w="9360">
            <a:solidFill>
              <a:srgbClr val="000000"/>
            </a:solidFill>
            <a:round/>
            <a:headEnd/>
            <a:tailEnd type="triangle" w="med" len="med"/>
          </a:ln>
          <a:effectLst/>
        </p:spPr>
        <p:txBody>
          <a:bodyPr/>
          <a:lstStyle/>
          <a:p>
            <a:endParaRPr lang="fr-FR" sz="900" b="1"/>
          </a:p>
        </p:txBody>
      </p:sp>
      <p:sp>
        <p:nvSpPr>
          <p:cNvPr id="187" name="AutoShape 80"/>
          <p:cNvSpPr>
            <a:spLocks noChangeArrowheads="1"/>
          </p:cNvSpPr>
          <p:nvPr/>
        </p:nvSpPr>
        <p:spPr bwMode="auto">
          <a:xfrm>
            <a:off x="6111882" y="500042"/>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MOBIEL</a:t>
            </a:r>
            <a:endParaRPr lang="fr-FR" sz="900" b="1" dirty="0">
              <a:solidFill>
                <a:srgbClr val="000000"/>
              </a:solidFill>
            </a:endParaRPr>
          </a:p>
        </p:txBody>
      </p:sp>
      <p:sp>
        <p:nvSpPr>
          <p:cNvPr id="188" name="AutoShape 80"/>
          <p:cNvSpPr>
            <a:spLocks noChangeArrowheads="1"/>
          </p:cNvSpPr>
          <p:nvPr/>
        </p:nvSpPr>
        <p:spPr bwMode="auto">
          <a:xfrm>
            <a:off x="2397106" y="500041"/>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QUICK</a:t>
            </a:r>
            <a:endParaRPr lang="fr-FR" sz="900" b="1" dirty="0">
              <a:solidFill>
                <a:srgbClr val="000000"/>
              </a:solidFill>
            </a:endParaRPr>
          </a:p>
        </p:txBody>
      </p:sp>
      <p:sp>
        <p:nvSpPr>
          <p:cNvPr id="189" name="AutoShape 80"/>
          <p:cNvSpPr>
            <a:spLocks noChangeArrowheads="1"/>
          </p:cNvSpPr>
          <p:nvPr/>
        </p:nvSpPr>
        <p:spPr bwMode="auto">
          <a:xfrm>
            <a:off x="3682990" y="357165"/>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ORANGE</a:t>
            </a:r>
            <a:endParaRPr lang="fr-FR" sz="900" b="1" dirty="0">
              <a:solidFill>
                <a:srgbClr val="000000"/>
              </a:solidFill>
            </a:endParaRPr>
          </a:p>
        </p:txBody>
      </p:sp>
      <p:sp>
        <p:nvSpPr>
          <p:cNvPr id="190" name="AutoShape 80"/>
          <p:cNvSpPr>
            <a:spLocks noChangeArrowheads="1"/>
          </p:cNvSpPr>
          <p:nvPr/>
        </p:nvSpPr>
        <p:spPr bwMode="auto">
          <a:xfrm>
            <a:off x="4897436" y="357165"/>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FNAC</a:t>
            </a:r>
            <a:endParaRPr lang="fr-FR" sz="900" b="1" dirty="0">
              <a:solidFill>
                <a:srgbClr val="000000"/>
              </a:solidFill>
            </a:endParaRPr>
          </a:p>
        </p:txBody>
      </p:sp>
      <p:sp>
        <p:nvSpPr>
          <p:cNvPr id="191" name="AutoShape 80"/>
          <p:cNvSpPr>
            <a:spLocks noChangeArrowheads="1"/>
          </p:cNvSpPr>
          <p:nvPr/>
        </p:nvSpPr>
        <p:spPr bwMode="auto">
          <a:xfrm>
            <a:off x="6897700" y="1214421"/>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L’ETAT</a:t>
            </a:r>
            <a:endParaRPr lang="fr-FR" sz="900" b="1" dirty="0">
              <a:solidFill>
                <a:srgbClr val="000000"/>
              </a:solidFill>
            </a:endParaRPr>
          </a:p>
        </p:txBody>
      </p:sp>
      <p:sp>
        <p:nvSpPr>
          <p:cNvPr id="192" name="Line 59"/>
          <p:cNvSpPr>
            <a:spLocks noChangeShapeType="1"/>
          </p:cNvSpPr>
          <p:nvPr/>
        </p:nvSpPr>
        <p:spPr bwMode="auto">
          <a:xfrm flipV="1">
            <a:off x="6897700" y="1493821"/>
            <a:ext cx="285752" cy="301624"/>
          </a:xfrm>
          <a:prstGeom prst="line">
            <a:avLst/>
          </a:prstGeom>
          <a:noFill/>
          <a:ln w="9360">
            <a:solidFill>
              <a:srgbClr val="000000"/>
            </a:solidFill>
            <a:round/>
            <a:headEnd/>
            <a:tailEnd type="triangle" w="med" len="med"/>
          </a:ln>
          <a:effectLst/>
        </p:spPr>
        <p:txBody>
          <a:bodyPr/>
          <a:lstStyle/>
          <a:p>
            <a:endParaRPr lang="fr-FR" sz="900" b="1"/>
          </a:p>
        </p:txBody>
      </p:sp>
      <p:sp>
        <p:nvSpPr>
          <p:cNvPr id="193" name="Line 17"/>
          <p:cNvSpPr>
            <a:spLocks noChangeShapeType="1"/>
          </p:cNvSpPr>
          <p:nvPr/>
        </p:nvSpPr>
        <p:spPr bwMode="auto">
          <a:xfrm flipV="1">
            <a:off x="2143108" y="2857495"/>
            <a:ext cx="214314" cy="214313"/>
          </a:xfrm>
          <a:prstGeom prst="line">
            <a:avLst/>
          </a:prstGeom>
          <a:noFill/>
          <a:ln w="9360">
            <a:solidFill>
              <a:srgbClr val="000000"/>
            </a:solidFill>
            <a:round/>
            <a:headEnd/>
            <a:tailEnd type="triangle" w="med" len="med"/>
          </a:ln>
          <a:effectLst/>
        </p:spPr>
        <p:txBody>
          <a:bodyPr/>
          <a:lstStyle/>
          <a:p>
            <a:endParaRPr lang="fr-FR" sz="900" b="1"/>
          </a:p>
        </p:txBody>
      </p:sp>
      <p:sp>
        <p:nvSpPr>
          <p:cNvPr id="194" name="AutoShape 22"/>
          <p:cNvSpPr>
            <a:spLocks noChangeArrowheads="1"/>
          </p:cNvSpPr>
          <p:nvPr/>
        </p:nvSpPr>
        <p:spPr bwMode="auto">
          <a:xfrm>
            <a:off x="2357422" y="2500306"/>
            <a:ext cx="811195"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Leaders d ’opinion</a:t>
            </a:r>
            <a:endParaRPr lang="fr-FR" sz="900" b="1" dirty="0">
              <a:solidFill>
                <a:srgbClr val="000000"/>
              </a:solidFill>
            </a:endParaRPr>
          </a:p>
        </p:txBody>
      </p:sp>
      <p:sp>
        <p:nvSpPr>
          <p:cNvPr id="195" name="Line 83"/>
          <p:cNvSpPr>
            <a:spLocks noChangeShapeType="1"/>
          </p:cNvSpPr>
          <p:nvPr/>
        </p:nvSpPr>
        <p:spPr bwMode="auto">
          <a:xfrm>
            <a:off x="4572000" y="5286388"/>
            <a:ext cx="500066" cy="714380"/>
          </a:xfrm>
          <a:prstGeom prst="line">
            <a:avLst/>
          </a:prstGeom>
          <a:noFill/>
          <a:ln w="9525">
            <a:solidFill>
              <a:srgbClr val="000000"/>
            </a:solidFill>
            <a:round/>
            <a:headEnd/>
            <a:tailEnd type="triangle" w="med" len="med"/>
          </a:ln>
          <a:effectLst/>
        </p:spPr>
        <p:txBody>
          <a:bodyPr/>
          <a:lstStyle/>
          <a:p>
            <a:endParaRPr lang="fr-FR" sz="900" b="1"/>
          </a:p>
        </p:txBody>
      </p:sp>
      <p:sp>
        <p:nvSpPr>
          <p:cNvPr id="196" name="AutoShape 84"/>
          <p:cNvSpPr>
            <a:spLocks noChangeArrowheads="1"/>
          </p:cNvSpPr>
          <p:nvPr/>
        </p:nvSpPr>
        <p:spPr bwMode="auto">
          <a:xfrm>
            <a:off x="4143372" y="6000768"/>
            <a:ext cx="1214446" cy="220667"/>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Produits gratuits</a:t>
            </a:r>
            <a:endParaRPr lang="fr-FR" sz="900" b="1" dirty="0">
              <a:solidFill>
                <a:srgbClr val="000000"/>
              </a:solidFill>
            </a:endParaRPr>
          </a:p>
        </p:txBody>
      </p:sp>
      <p:sp>
        <p:nvSpPr>
          <p:cNvPr id="197" name="AutoShape 62"/>
          <p:cNvSpPr>
            <a:spLocks noChangeArrowheads="1"/>
          </p:cNvSpPr>
          <p:nvPr/>
        </p:nvSpPr>
        <p:spPr bwMode="auto">
          <a:xfrm>
            <a:off x="3643306" y="1071546"/>
            <a:ext cx="968377" cy="36036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Sans engagement</a:t>
            </a:r>
            <a:endParaRPr lang="fr-FR" sz="900" b="1" dirty="0">
              <a:solidFill>
                <a:srgbClr val="000000"/>
              </a:solidFill>
            </a:endParaRPr>
          </a:p>
        </p:txBody>
      </p:sp>
      <p:sp>
        <p:nvSpPr>
          <p:cNvPr id="198" name="Line 35"/>
          <p:cNvSpPr>
            <a:spLocks noChangeShapeType="1"/>
          </p:cNvSpPr>
          <p:nvPr/>
        </p:nvSpPr>
        <p:spPr bwMode="auto">
          <a:xfrm flipH="1" flipV="1">
            <a:off x="4143371" y="1428736"/>
            <a:ext cx="28585" cy="384192"/>
          </a:xfrm>
          <a:prstGeom prst="line">
            <a:avLst/>
          </a:prstGeom>
          <a:noFill/>
          <a:ln w="9360">
            <a:solidFill>
              <a:srgbClr val="000000"/>
            </a:solidFill>
            <a:round/>
            <a:headEnd/>
            <a:tailEnd type="triangle" w="med" len="med"/>
          </a:ln>
          <a:effectLst/>
        </p:spPr>
        <p:txBody>
          <a:bodyPr/>
          <a:lstStyle/>
          <a:p>
            <a:endParaRPr lang="fr-FR" sz="900" b="1"/>
          </a:p>
        </p:txBody>
      </p:sp>
      <p:sp>
        <p:nvSpPr>
          <p:cNvPr id="199" name="Line 61"/>
          <p:cNvSpPr>
            <a:spLocks noChangeShapeType="1"/>
          </p:cNvSpPr>
          <p:nvPr/>
        </p:nvSpPr>
        <p:spPr bwMode="auto">
          <a:xfrm flipV="1">
            <a:off x="7072330" y="1857364"/>
            <a:ext cx="285752" cy="500066"/>
          </a:xfrm>
          <a:prstGeom prst="line">
            <a:avLst/>
          </a:prstGeom>
          <a:noFill/>
          <a:ln w="9360">
            <a:solidFill>
              <a:srgbClr val="000000"/>
            </a:solidFill>
            <a:round/>
            <a:headEnd/>
            <a:tailEnd type="triangle" w="med" len="med"/>
          </a:ln>
          <a:effectLst/>
        </p:spPr>
        <p:txBody>
          <a:bodyPr/>
          <a:lstStyle/>
          <a:p>
            <a:endParaRPr lang="fr-FR" sz="900" b="1"/>
          </a:p>
        </p:txBody>
      </p:sp>
      <p:sp>
        <p:nvSpPr>
          <p:cNvPr id="200" name="Line 61"/>
          <p:cNvSpPr>
            <a:spLocks noChangeShapeType="1"/>
          </p:cNvSpPr>
          <p:nvPr/>
        </p:nvSpPr>
        <p:spPr bwMode="auto">
          <a:xfrm flipV="1">
            <a:off x="7429520" y="2214554"/>
            <a:ext cx="357190" cy="500066"/>
          </a:xfrm>
          <a:prstGeom prst="line">
            <a:avLst/>
          </a:prstGeom>
          <a:noFill/>
          <a:ln w="9360">
            <a:solidFill>
              <a:srgbClr val="000000"/>
            </a:solidFill>
            <a:round/>
            <a:headEnd/>
            <a:tailEnd type="triangle" w="med" len="med"/>
          </a:ln>
          <a:effectLst/>
        </p:spPr>
        <p:txBody>
          <a:bodyPr/>
          <a:lstStyle/>
          <a:p>
            <a:endParaRPr lang="fr-FR" sz="900" b="1"/>
          </a:p>
        </p:txBody>
      </p:sp>
      <p:sp>
        <p:nvSpPr>
          <p:cNvPr id="201" name="Line 61"/>
          <p:cNvSpPr>
            <a:spLocks noChangeShapeType="1"/>
          </p:cNvSpPr>
          <p:nvPr/>
        </p:nvSpPr>
        <p:spPr bwMode="auto">
          <a:xfrm>
            <a:off x="7643834" y="3286124"/>
            <a:ext cx="214314" cy="71438"/>
          </a:xfrm>
          <a:prstGeom prst="line">
            <a:avLst/>
          </a:prstGeom>
          <a:noFill/>
          <a:ln w="9360">
            <a:solidFill>
              <a:srgbClr val="000000"/>
            </a:solidFill>
            <a:round/>
            <a:headEnd/>
            <a:tailEnd type="triangle" w="med" len="med"/>
          </a:ln>
          <a:effectLst/>
        </p:spPr>
        <p:txBody>
          <a:bodyPr/>
          <a:lstStyle/>
          <a:p>
            <a:endParaRPr lang="fr-FR" sz="900" b="1"/>
          </a:p>
        </p:txBody>
      </p:sp>
      <p:sp>
        <p:nvSpPr>
          <p:cNvPr id="202" name="Line 61"/>
          <p:cNvSpPr>
            <a:spLocks noChangeShapeType="1"/>
          </p:cNvSpPr>
          <p:nvPr/>
        </p:nvSpPr>
        <p:spPr bwMode="auto">
          <a:xfrm flipV="1">
            <a:off x="7643834" y="3071810"/>
            <a:ext cx="285752" cy="142876"/>
          </a:xfrm>
          <a:prstGeom prst="line">
            <a:avLst/>
          </a:prstGeom>
          <a:noFill/>
          <a:ln w="9360">
            <a:solidFill>
              <a:srgbClr val="000000"/>
            </a:solidFill>
            <a:round/>
            <a:headEnd/>
            <a:tailEnd type="triangle" w="med" len="med"/>
          </a:ln>
          <a:effectLst/>
        </p:spPr>
        <p:txBody>
          <a:bodyPr/>
          <a:lstStyle/>
          <a:p>
            <a:endParaRPr lang="fr-FR" sz="900" b="1"/>
          </a:p>
        </p:txBody>
      </p:sp>
      <p:sp>
        <p:nvSpPr>
          <p:cNvPr id="203" name="AutoShape 63"/>
          <p:cNvSpPr>
            <a:spLocks noChangeArrowheads="1"/>
          </p:cNvSpPr>
          <p:nvPr/>
        </p:nvSpPr>
        <p:spPr bwMode="auto">
          <a:xfrm>
            <a:off x="7215206" y="1571612"/>
            <a:ext cx="720725" cy="28892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Web 2.0</a:t>
            </a:r>
            <a:endParaRPr lang="fr-FR" sz="900" b="1" dirty="0">
              <a:solidFill>
                <a:srgbClr val="000000"/>
              </a:solidFill>
            </a:endParaRPr>
          </a:p>
        </p:txBody>
      </p:sp>
      <p:sp>
        <p:nvSpPr>
          <p:cNvPr id="204" name="AutoShape 63"/>
          <p:cNvSpPr>
            <a:spLocks noChangeArrowheads="1"/>
          </p:cNvSpPr>
          <p:nvPr/>
        </p:nvSpPr>
        <p:spPr bwMode="auto">
          <a:xfrm>
            <a:off x="7572396" y="1928802"/>
            <a:ext cx="857256" cy="28892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Système d’échange</a:t>
            </a:r>
            <a:endParaRPr lang="fr-FR" sz="900" b="1" dirty="0">
              <a:solidFill>
                <a:srgbClr val="000000"/>
              </a:solidFill>
            </a:endParaRPr>
          </a:p>
        </p:txBody>
      </p:sp>
      <p:sp>
        <p:nvSpPr>
          <p:cNvPr id="205" name="AutoShape 63"/>
          <p:cNvSpPr>
            <a:spLocks noChangeArrowheads="1"/>
          </p:cNvSpPr>
          <p:nvPr/>
        </p:nvSpPr>
        <p:spPr bwMode="auto">
          <a:xfrm>
            <a:off x="7929586" y="2857496"/>
            <a:ext cx="785818" cy="288925"/>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Bouche à oreille</a:t>
            </a:r>
            <a:endParaRPr lang="fr-FR" sz="900" b="1" dirty="0">
              <a:solidFill>
                <a:srgbClr val="000000"/>
              </a:solidFill>
            </a:endParaRPr>
          </a:p>
        </p:txBody>
      </p:sp>
      <p:sp>
        <p:nvSpPr>
          <p:cNvPr id="206" name="AutoShape 63"/>
          <p:cNvSpPr>
            <a:spLocks noChangeArrowheads="1"/>
          </p:cNvSpPr>
          <p:nvPr/>
        </p:nvSpPr>
        <p:spPr bwMode="auto">
          <a:xfrm>
            <a:off x="7858148" y="3214686"/>
            <a:ext cx="1149353" cy="214313"/>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Communication</a:t>
            </a:r>
            <a:endParaRPr lang="fr-FR" sz="900" b="1" dirty="0">
              <a:solidFill>
                <a:srgbClr val="000000"/>
              </a:solidFill>
            </a:endParaRPr>
          </a:p>
        </p:txBody>
      </p:sp>
      <p:sp>
        <p:nvSpPr>
          <p:cNvPr id="207" name="Line 31"/>
          <p:cNvSpPr>
            <a:spLocks noChangeShapeType="1"/>
          </p:cNvSpPr>
          <p:nvPr/>
        </p:nvSpPr>
        <p:spPr bwMode="auto">
          <a:xfrm flipH="1" flipV="1">
            <a:off x="2500298" y="2357429"/>
            <a:ext cx="158748" cy="158748"/>
          </a:xfrm>
          <a:prstGeom prst="line">
            <a:avLst/>
          </a:prstGeom>
          <a:noFill/>
          <a:ln w="9360">
            <a:solidFill>
              <a:srgbClr val="000000"/>
            </a:solidFill>
            <a:round/>
            <a:headEnd/>
            <a:tailEnd type="triangle" w="med" len="med"/>
          </a:ln>
          <a:effectLst/>
        </p:spPr>
        <p:txBody>
          <a:bodyPr/>
          <a:lstStyle/>
          <a:p>
            <a:endParaRPr lang="fr-FR" sz="900" b="1"/>
          </a:p>
        </p:txBody>
      </p:sp>
      <p:sp>
        <p:nvSpPr>
          <p:cNvPr id="208" name="Line 31"/>
          <p:cNvSpPr>
            <a:spLocks noChangeShapeType="1"/>
          </p:cNvSpPr>
          <p:nvPr/>
        </p:nvSpPr>
        <p:spPr bwMode="auto">
          <a:xfrm flipH="1" flipV="1">
            <a:off x="8786842" y="1857364"/>
            <a:ext cx="15872" cy="1373194"/>
          </a:xfrm>
          <a:prstGeom prst="line">
            <a:avLst/>
          </a:prstGeom>
          <a:noFill/>
          <a:ln w="9360">
            <a:solidFill>
              <a:srgbClr val="000000"/>
            </a:solidFill>
            <a:round/>
            <a:headEnd/>
            <a:tailEnd type="triangle" w="med" len="med"/>
          </a:ln>
          <a:effectLst/>
        </p:spPr>
        <p:txBody>
          <a:bodyPr/>
          <a:lstStyle/>
          <a:p>
            <a:endParaRPr lang="fr-FR" sz="900" b="1"/>
          </a:p>
        </p:txBody>
      </p:sp>
      <p:sp>
        <p:nvSpPr>
          <p:cNvPr id="209" name="Line 31"/>
          <p:cNvSpPr>
            <a:spLocks noChangeShapeType="1"/>
          </p:cNvSpPr>
          <p:nvPr/>
        </p:nvSpPr>
        <p:spPr bwMode="auto">
          <a:xfrm flipH="1" flipV="1">
            <a:off x="8215338" y="2714620"/>
            <a:ext cx="0" cy="142875"/>
          </a:xfrm>
          <a:prstGeom prst="line">
            <a:avLst/>
          </a:prstGeom>
          <a:noFill/>
          <a:ln w="9360">
            <a:solidFill>
              <a:srgbClr val="000000"/>
            </a:solidFill>
            <a:round/>
            <a:headEnd/>
            <a:tailEnd type="triangle" w="med" len="med"/>
          </a:ln>
          <a:effectLst/>
        </p:spPr>
        <p:txBody>
          <a:bodyPr/>
          <a:lstStyle/>
          <a:p>
            <a:endParaRPr lang="fr-FR" sz="900" b="1"/>
          </a:p>
        </p:txBody>
      </p:sp>
      <p:sp>
        <p:nvSpPr>
          <p:cNvPr id="210" name="Line 31"/>
          <p:cNvSpPr>
            <a:spLocks noChangeShapeType="1"/>
          </p:cNvSpPr>
          <p:nvPr/>
        </p:nvSpPr>
        <p:spPr bwMode="auto">
          <a:xfrm flipH="1" flipV="1">
            <a:off x="8072462" y="1142983"/>
            <a:ext cx="15872" cy="801691"/>
          </a:xfrm>
          <a:prstGeom prst="line">
            <a:avLst/>
          </a:prstGeom>
          <a:noFill/>
          <a:ln w="9360">
            <a:solidFill>
              <a:srgbClr val="000000"/>
            </a:solidFill>
            <a:round/>
            <a:headEnd/>
            <a:tailEnd type="triangle" w="med" len="med"/>
          </a:ln>
          <a:effectLst/>
        </p:spPr>
        <p:txBody>
          <a:bodyPr/>
          <a:lstStyle/>
          <a:p>
            <a:endParaRPr lang="fr-FR" sz="900" b="1"/>
          </a:p>
        </p:txBody>
      </p:sp>
      <p:sp>
        <p:nvSpPr>
          <p:cNvPr id="211" name="Line 31"/>
          <p:cNvSpPr>
            <a:spLocks noChangeShapeType="1"/>
          </p:cNvSpPr>
          <p:nvPr/>
        </p:nvSpPr>
        <p:spPr bwMode="auto">
          <a:xfrm flipH="1" flipV="1">
            <a:off x="7715272" y="714356"/>
            <a:ext cx="0" cy="857254"/>
          </a:xfrm>
          <a:prstGeom prst="line">
            <a:avLst/>
          </a:prstGeom>
          <a:noFill/>
          <a:ln w="9360">
            <a:solidFill>
              <a:srgbClr val="000000"/>
            </a:solidFill>
            <a:round/>
            <a:headEnd/>
            <a:tailEnd type="triangle" w="med" len="med"/>
          </a:ln>
          <a:effectLst/>
        </p:spPr>
        <p:txBody>
          <a:bodyPr/>
          <a:lstStyle/>
          <a:p>
            <a:endParaRPr lang="fr-FR" sz="900" b="1"/>
          </a:p>
        </p:txBody>
      </p:sp>
      <p:sp>
        <p:nvSpPr>
          <p:cNvPr id="212" name="Line 31"/>
          <p:cNvSpPr>
            <a:spLocks noChangeShapeType="1"/>
          </p:cNvSpPr>
          <p:nvPr/>
        </p:nvSpPr>
        <p:spPr bwMode="auto">
          <a:xfrm flipV="1">
            <a:off x="7143768" y="3643314"/>
            <a:ext cx="285752" cy="0"/>
          </a:xfrm>
          <a:prstGeom prst="line">
            <a:avLst/>
          </a:prstGeom>
          <a:noFill/>
          <a:ln w="9360">
            <a:solidFill>
              <a:srgbClr val="000000"/>
            </a:solidFill>
            <a:round/>
            <a:headEnd/>
            <a:tailEnd type="triangle" w="med" len="med"/>
          </a:ln>
          <a:effectLst/>
        </p:spPr>
        <p:txBody>
          <a:bodyPr/>
          <a:lstStyle/>
          <a:p>
            <a:endParaRPr lang="fr-FR" sz="900" b="1"/>
          </a:p>
        </p:txBody>
      </p:sp>
      <p:sp>
        <p:nvSpPr>
          <p:cNvPr id="213" name="Line 31"/>
          <p:cNvSpPr>
            <a:spLocks noChangeShapeType="1"/>
          </p:cNvSpPr>
          <p:nvPr/>
        </p:nvSpPr>
        <p:spPr bwMode="auto">
          <a:xfrm flipV="1">
            <a:off x="7929586" y="4071942"/>
            <a:ext cx="214314" cy="0"/>
          </a:xfrm>
          <a:prstGeom prst="line">
            <a:avLst/>
          </a:prstGeom>
          <a:noFill/>
          <a:ln w="9360">
            <a:solidFill>
              <a:srgbClr val="000000"/>
            </a:solidFill>
            <a:round/>
            <a:headEnd/>
            <a:tailEnd type="triangle" w="med" len="med"/>
          </a:ln>
          <a:effectLst/>
        </p:spPr>
        <p:txBody>
          <a:bodyPr/>
          <a:lstStyle/>
          <a:p>
            <a:endParaRPr lang="fr-FR" sz="900" b="1"/>
          </a:p>
        </p:txBody>
      </p:sp>
      <p:sp>
        <p:nvSpPr>
          <p:cNvPr id="214" name="Line 31"/>
          <p:cNvSpPr>
            <a:spLocks noChangeShapeType="1"/>
          </p:cNvSpPr>
          <p:nvPr/>
        </p:nvSpPr>
        <p:spPr bwMode="auto">
          <a:xfrm flipH="1">
            <a:off x="7858148" y="4643446"/>
            <a:ext cx="0" cy="214314"/>
          </a:xfrm>
          <a:prstGeom prst="line">
            <a:avLst/>
          </a:prstGeom>
          <a:noFill/>
          <a:ln w="9360">
            <a:solidFill>
              <a:srgbClr val="000000"/>
            </a:solidFill>
            <a:round/>
            <a:headEnd/>
            <a:tailEnd type="triangle" w="med" len="med"/>
          </a:ln>
          <a:effectLst/>
        </p:spPr>
        <p:txBody>
          <a:bodyPr/>
          <a:lstStyle/>
          <a:p>
            <a:endParaRPr lang="fr-FR" sz="900" b="1"/>
          </a:p>
        </p:txBody>
      </p:sp>
      <p:sp>
        <p:nvSpPr>
          <p:cNvPr id="215" name="Line 31"/>
          <p:cNvSpPr>
            <a:spLocks noChangeShapeType="1"/>
          </p:cNvSpPr>
          <p:nvPr/>
        </p:nvSpPr>
        <p:spPr bwMode="auto">
          <a:xfrm flipH="1">
            <a:off x="8286776" y="5572140"/>
            <a:ext cx="0" cy="642942"/>
          </a:xfrm>
          <a:prstGeom prst="line">
            <a:avLst/>
          </a:prstGeom>
          <a:noFill/>
          <a:ln w="9360">
            <a:solidFill>
              <a:srgbClr val="000000"/>
            </a:solidFill>
            <a:round/>
            <a:headEnd/>
            <a:tailEnd type="triangle" w="med" len="med"/>
          </a:ln>
          <a:effectLst/>
        </p:spPr>
        <p:txBody>
          <a:bodyPr/>
          <a:lstStyle/>
          <a:p>
            <a:endParaRPr lang="fr-FR" sz="900" b="1"/>
          </a:p>
        </p:txBody>
      </p:sp>
      <p:sp>
        <p:nvSpPr>
          <p:cNvPr id="216" name="Line 31"/>
          <p:cNvSpPr>
            <a:spLocks noChangeShapeType="1"/>
          </p:cNvSpPr>
          <p:nvPr/>
        </p:nvSpPr>
        <p:spPr bwMode="auto">
          <a:xfrm flipH="1">
            <a:off x="7143768" y="6072206"/>
            <a:ext cx="0" cy="214314"/>
          </a:xfrm>
          <a:prstGeom prst="line">
            <a:avLst/>
          </a:prstGeom>
          <a:noFill/>
          <a:ln w="9360">
            <a:solidFill>
              <a:srgbClr val="000000"/>
            </a:solidFill>
            <a:round/>
            <a:headEnd/>
            <a:tailEnd type="triangle" w="med" len="med"/>
          </a:ln>
          <a:effectLst/>
        </p:spPr>
        <p:txBody>
          <a:bodyPr/>
          <a:lstStyle/>
          <a:p>
            <a:endParaRPr lang="fr-FR" sz="900" b="1"/>
          </a:p>
        </p:txBody>
      </p:sp>
      <p:sp>
        <p:nvSpPr>
          <p:cNvPr id="217" name="Line 31"/>
          <p:cNvSpPr>
            <a:spLocks noChangeShapeType="1"/>
          </p:cNvSpPr>
          <p:nvPr/>
        </p:nvSpPr>
        <p:spPr bwMode="auto">
          <a:xfrm>
            <a:off x="6000760" y="5357826"/>
            <a:ext cx="285752" cy="214314"/>
          </a:xfrm>
          <a:prstGeom prst="line">
            <a:avLst/>
          </a:prstGeom>
          <a:noFill/>
          <a:ln w="9360">
            <a:solidFill>
              <a:srgbClr val="000000"/>
            </a:solidFill>
            <a:round/>
            <a:headEnd/>
            <a:tailEnd type="triangle" w="med" len="med"/>
          </a:ln>
          <a:effectLst/>
        </p:spPr>
        <p:txBody>
          <a:bodyPr/>
          <a:lstStyle/>
          <a:p>
            <a:endParaRPr lang="fr-FR" sz="900" b="1"/>
          </a:p>
        </p:txBody>
      </p:sp>
      <p:sp>
        <p:nvSpPr>
          <p:cNvPr id="218" name="Line 31"/>
          <p:cNvSpPr>
            <a:spLocks noChangeShapeType="1"/>
          </p:cNvSpPr>
          <p:nvPr/>
        </p:nvSpPr>
        <p:spPr bwMode="auto">
          <a:xfrm flipH="1">
            <a:off x="5643570" y="5929330"/>
            <a:ext cx="0" cy="357190"/>
          </a:xfrm>
          <a:prstGeom prst="line">
            <a:avLst/>
          </a:prstGeom>
          <a:noFill/>
          <a:ln w="9360">
            <a:solidFill>
              <a:srgbClr val="000000"/>
            </a:solidFill>
            <a:round/>
            <a:headEnd/>
            <a:tailEnd type="triangle" w="med" len="med"/>
          </a:ln>
          <a:effectLst/>
        </p:spPr>
        <p:txBody>
          <a:bodyPr/>
          <a:lstStyle/>
          <a:p>
            <a:endParaRPr lang="fr-FR" sz="900" b="1"/>
          </a:p>
        </p:txBody>
      </p:sp>
      <p:sp>
        <p:nvSpPr>
          <p:cNvPr id="219" name="Line 31"/>
          <p:cNvSpPr>
            <a:spLocks noChangeShapeType="1"/>
          </p:cNvSpPr>
          <p:nvPr/>
        </p:nvSpPr>
        <p:spPr bwMode="auto">
          <a:xfrm>
            <a:off x="5000628" y="6215082"/>
            <a:ext cx="0" cy="214314"/>
          </a:xfrm>
          <a:prstGeom prst="line">
            <a:avLst/>
          </a:prstGeom>
          <a:noFill/>
          <a:ln w="9360">
            <a:solidFill>
              <a:srgbClr val="000000"/>
            </a:solidFill>
            <a:round/>
            <a:headEnd/>
            <a:tailEnd type="triangle" w="med" len="med"/>
          </a:ln>
          <a:effectLst/>
        </p:spPr>
        <p:txBody>
          <a:bodyPr/>
          <a:lstStyle/>
          <a:p>
            <a:endParaRPr lang="fr-FR" sz="900" b="1"/>
          </a:p>
        </p:txBody>
      </p:sp>
      <p:sp>
        <p:nvSpPr>
          <p:cNvPr id="220" name="Line 31"/>
          <p:cNvSpPr>
            <a:spLocks noChangeShapeType="1"/>
          </p:cNvSpPr>
          <p:nvPr/>
        </p:nvSpPr>
        <p:spPr bwMode="auto">
          <a:xfrm flipH="1">
            <a:off x="3714744" y="5857892"/>
            <a:ext cx="357190" cy="571504"/>
          </a:xfrm>
          <a:prstGeom prst="line">
            <a:avLst/>
          </a:prstGeom>
          <a:noFill/>
          <a:ln w="9360">
            <a:solidFill>
              <a:srgbClr val="000000"/>
            </a:solidFill>
            <a:round/>
            <a:headEnd/>
            <a:tailEnd type="triangle" w="med" len="med"/>
          </a:ln>
          <a:effectLst/>
        </p:spPr>
        <p:txBody>
          <a:bodyPr/>
          <a:lstStyle/>
          <a:p>
            <a:endParaRPr lang="fr-FR" sz="900" b="1"/>
          </a:p>
        </p:txBody>
      </p:sp>
      <p:sp>
        <p:nvSpPr>
          <p:cNvPr id="221" name="Line 31"/>
          <p:cNvSpPr>
            <a:spLocks noChangeShapeType="1"/>
          </p:cNvSpPr>
          <p:nvPr/>
        </p:nvSpPr>
        <p:spPr bwMode="auto">
          <a:xfrm flipH="1">
            <a:off x="2428860" y="6215082"/>
            <a:ext cx="357190" cy="285752"/>
          </a:xfrm>
          <a:prstGeom prst="line">
            <a:avLst/>
          </a:prstGeom>
          <a:noFill/>
          <a:ln w="9360">
            <a:solidFill>
              <a:srgbClr val="000000"/>
            </a:solidFill>
            <a:round/>
            <a:headEnd/>
            <a:tailEnd type="triangle" w="med" len="med"/>
          </a:ln>
          <a:effectLst/>
        </p:spPr>
        <p:txBody>
          <a:bodyPr/>
          <a:lstStyle/>
          <a:p>
            <a:endParaRPr lang="fr-FR" sz="900" b="1"/>
          </a:p>
        </p:txBody>
      </p:sp>
      <p:sp>
        <p:nvSpPr>
          <p:cNvPr id="222" name="Line 31"/>
          <p:cNvSpPr>
            <a:spLocks noChangeShapeType="1"/>
          </p:cNvSpPr>
          <p:nvPr/>
        </p:nvSpPr>
        <p:spPr bwMode="auto">
          <a:xfrm flipH="1">
            <a:off x="2428860" y="5643578"/>
            <a:ext cx="285752" cy="214314"/>
          </a:xfrm>
          <a:prstGeom prst="line">
            <a:avLst/>
          </a:prstGeom>
          <a:noFill/>
          <a:ln w="9360">
            <a:solidFill>
              <a:srgbClr val="000000"/>
            </a:solidFill>
            <a:round/>
            <a:headEnd/>
            <a:tailEnd type="triangle" w="med" len="med"/>
          </a:ln>
          <a:effectLst/>
        </p:spPr>
        <p:txBody>
          <a:bodyPr/>
          <a:lstStyle/>
          <a:p>
            <a:endParaRPr lang="fr-FR" sz="900" b="1"/>
          </a:p>
        </p:txBody>
      </p:sp>
      <p:sp>
        <p:nvSpPr>
          <p:cNvPr id="223" name="Line 31"/>
          <p:cNvSpPr>
            <a:spLocks noChangeShapeType="1"/>
          </p:cNvSpPr>
          <p:nvPr/>
        </p:nvSpPr>
        <p:spPr bwMode="auto">
          <a:xfrm flipH="1">
            <a:off x="1428728" y="5500702"/>
            <a:ext cx="500066" cy="285752"/>
          </a:xfrm>
          <a:prstGeom prst="line">
            <a:avLst/>
          </a:prstGeom>
          <a:noFill/>
          <a:ln w="9360">
            <a:solidFill>
              <a:srgbClr val="000000"/>
            </a:solidFill>
            <a:round/>
            <a:headEnd/>
            <a:tailEnd type="triangle" w="med" len="med"/>
          </a:ln>
          <a:effectLst/>
        </p:spPr>
        <p:txBody>
          <a:bodyPr/>
          <a:lstStyle/>
          <a:p>
            <a:endParaRPr lang="fr-FR" sz="900" b="1"/>
          </a:p>
        </p:txBody>
      </p:sp>
      <p:sp>
        <p:nvSpPr>
          <p:cNvPr id="224" name="Line 31"/>
          <p:cNvSpPr>
            <a:spLocks noChangeShapeType="1"/>
          </p:cNvSpPr>
          <p:nvPr/>
        </p:nvSpPr>
        <p:spPr bwMode="auto">
          <a:xfrm flipH="1">
            <a:off x="500034" y="5500702"/>
            <a:ext cx="357190" cy="285752"/>
          </a:xfrm>
          <a:prstGeom prst="line">
            <a:avLst/>
          </a:prstGeom>
          <a:noFill/>
          <a:ln w="9360">
            <a:solidFill>
              <a:srgbClr val="000000"/>
            </a:solidFill>
            <a:round/>
            <a:headEnd/>
            <a:tailEnd type="triangle" w="med" len="med"/>
          </a:ln>
          <a:effectLst/>
        </p:spPr>
        <p:txBody>
          <a:bodyPr/>
          <a:lstStyle/>
          <a:p>
            <a:endParaRPr lang="fr-FR" sz="900" b="1"/>
          </a:p>
        </p:txBody>
      </p:sp>
      <p:sp>
        <p:nvSpPr>
          <p:cNvPr id="225" name="Line 31"/>
          <p:cNvSpPr>
            <a:spLocks noChangeShapeType="1"/>
          </p:cNvSpPr>
          <p:nvPr/>
        </p:nvSpPr>
        <p:spPr bwMode="auto">
          <a:xfrm flipH="1" flipV="1">
            <a:off x="1357290" y="4286256"/>
            <a:ext cx="214314" cy="142876"/>
          </a:xfrm>
          <a:prstGeom prst="line">
            <a:avLst/>
          </a:prstGeom>
          <a:noFill/>
          <a:ln w="9360">
            <a:solidFill>
              <a:srgbClr val="000000"/>
            </a:solidFill>
            <a:round/>
            <a:headEnd/>
            <a:tailEnd type="triangle" w="med" len="med"/>
          </a:ln>
          <a:effectLst/>
        </p:spPr>
        <p:txBody>
          <a:bodyPr/>
          <a:lstStyle/>
          <a:p>
            <a:endParaRPr lang="fr-FR" sz="900" b="1"/>
          </a:p>
        </p:txBody>
      </p:sp>
      <p:sp>
        <p:nvSpPr>
          <p:cNvPr id="226" name="Line 31"/>
          <p:cNvSpPr>
            <a:spLocks noChangeShapeType="1"/>
          </p:cNvSpPr>
          <p:nvPr/>
        </p:nvSpPr>
        <p:spPr bwMode="auto">
          <a:xfrm flipH="1">
            <a:off x="428596" y="3714752"/>
            <a:ext cx="0" cy="214314"/>
          </a:xfrm>
          <a:prstGeom prst="line">
            <a:avLst/>
          </a:prstGeom>
          <a:noFill/>
          <a:ln w="9360">
            <a:solidFill>
              <a:srgbClr val="000000"/>
            </a:solidFill>
            <a:round/>
            <a:headEnd/>
            <a:tailEnd type="triangle" w="med" len="med"/>
          </a:ln>
          <a:effectLst/>
        </p:spPr>
        <p:txBody>
          <a:bodyPr/>
          <a:lstStyle/>
          <a:p>
            <a:endParaRPr lang="fr-FR" sz="900" b="1"/>
          </a:p>
        </p:txBody>
      </p:sp>
      <p:sp>
        <p:nvSpPr>
          <p:cNvPr id="227" name="Line 31"/>
          <p:cNvSpPr>
            <a:spLocks noChangeShapeType="1"/>
          </p:cNvSpPr>
          <p:nvPr/>
        </p:nvSpPr>
        <p:spPr bwMode="auto">
          <a:xfrm flipV="1">
            <a:off x="428596" y="785794"/>
            <a:ext cx="0" cy="2286016"/>
          </a:xfrm>
          <a:prstGeom prst="line">
            <a:avLst/>
          </a:prstGeom>
          <a:noFill/>
          <a:ln w="9360">
            <a:solidFill>
              <a:srgbClr val="000000"/>
            </a:solidFill>
            <a:round/>
            <a:headEnd/>
            <a:tailEnd type="triangle" w="med" len="med"/>
          </a:ln>
          <a:effectLst/>
        </p:spPr>
        <p:txBody>
          <a:bodyPr/>
          <a:lstStyle/>
          <a:p>
            <a:endParaRPr lang="fr-FR" sz="900" b="1"/>
          </a:p>
        </p:txBody>
      </p:sp>
      <p:sp>
        <p:nvSpPr>
          <p:cNvPr id="228" name="Line 31"/>
          <p:cNvSpPr>
            <a:spLocks noChangeShapeType="1"/>
          </p:cNvSpPr>
          <p:nvPr/>
        </p:nvSpPr>
        <p:spPr bwMode="auto">
          <a:xfrm flipH="1" flipV="1">
            <a:off x="928662" y="1214422"/>
            <a:ext cx="0" cy="1428760"/>
          </a:xfrm>
          <a:prstGeom prst="line">
            <a:avLst/>
          </a:prstGeom>
          <a:noFill/>
          <a:ln w="9360">
            <a:solidFill>
              <a:srgbClr val="000000"/>
            </a:solidFill>
            <a:round/>
            <a:headEnd/>
            <a:tailEnd type="triangle" w="med" len="med"/>
          </a:ln>
          <a:effectLst/>
        </p:spPr>
        <p:txBody>
          <a:bodyPr/>
          <a:lstStyle/>
          <a:p>
            <a:endParaRPr lang="fr-FR" sz="900" b="1"/>
          </a:p>
        </p:txBody>
      </p:sp>
      <p:sp>
        <p:nvSpPr>
          <p:cNvPr id="229" name="Line 31"/>
          <p:cNvSpPr>
            <a:spLocks noChangeShapeType="1"/>
          </p:cNvSpPr>
          <p:nvPr/>
        </p:nvSpPr>
        <p:spPr bwMode="auto">
          <a:xfrm flipH="1" flipV="1">
            <a:off x="1643042" y="1857364"/>
            <a:ext cx="15872" cy="587375"/>
          </a:xfrm>
          <a:prstGeom prst="line">
            <a:avLst/>
          </a:prstGeom>
          <a:noFill/>
          <a:ln w="9360">
            <a:solidFill>
              <a:srgbClr val="000000"/>
            </a:solidFill>
            <a:round/>
            <a:headEnd/>
            <a:tailEnd type="triangle" w="med" len="med"/>
          </a:ln>
          <a:effectLst/>
        </p:spPr>
        <p:txBody>
          <a:bodyPr/>
          <a:lstStyle/>
          <a:p>
            <a:endParaRPr lang="fr-FR" sz="900" b="1"/>
          </a:p>
        </p:txBody>
      </p:sp>
      <p:sp>
        <p:nvSpPr>
          <p:cNvPr id="241" name="AutoShape 80"/>
          <p:cNvSpPr>
            <a:spLocks noChangeArrowheads="1"/>
          </p:cNvSpPr>
          <p:nvPr/>
        </p:nvSpPr>
        <p:spPr bwMode="auto">
          <a:xfrm>
            <a:off x="8215338" y="1571612"/>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HEC</a:t>
            </a:r>
            <a:endParaRPr lang="fr-FR" sz="900" b="1" dirty="0">
              <a:solidFill>
                <a:srgbClr val="000000"/>
              </a:solidFill>
            </a:endParaRPr>
          </a:p>
        </p:txBody>
      </p:sp>
      <p:sp>
        <p:nvSpPr>
          <p:cNvPr id="242" name="AutoShape 80"/>
          <p:cNvSpPr>
            <a:spLocks noChangeArrowheads="1"/>
          </p:cNvSpPr>
          <p:nvPr/>
        </p:nvSpPr>
        <p:spPr bwMode="auto">
          <a:xfrm>
            <a:off x="7858148" y="857232"/>
            <a:ext cx="785818" cy="28575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Mobitech</a:t>
            </a:r>
            <a:endParaRPr lang="fr-FR" sz="900" b="1" dirty="0">
              <a:solidFill>
                <a:srgbClr val="000000"/>
              </a:solidFill>
            </a:endParaRPr>
          </a:p>
        </p:txBody>
      </p:sp>
      <p:sp>
        <p:nvSpPr>
          <p:cNvPr id="243" name="AutoShape 80"/>
          <p:cNvSpPr>
            <a:spLocks noChangeArrowheads="1"/>
          </p:cNvSpPr>
          <p:nvPr/>
        </p:nvSpPr>
        <p:spPr bwMode="auto">
          <a:xfrm>
            <a:off x="7072330" y="357166"/>
            <a:ext cx="960448" cy="354009"/>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Caisse d’</a:t>
            </a:r>
            <a:r>
              <a:rPr lang="fr-FR" sz="900" b="1" dirty="0">
                <a:solidFill>
                  <a:srgbClr val="000000"/>
                </a:solidFill>
              </a:rPr>
              <a:t>E</a:t>
            </a:r>
            <a:r>
              <a:rPr lang="fr-FR" sz="900" b="1" dirty="0" smtClean="0">
                <a:solidFill>
                  <a:srgbClr val="000000"/>
                </a:solidFill>
              </a:rPr>
              <a:t>pargne</a:t>
            </a:r>
            <a:endParaRPr lang="fr-FR" sz="900" b="1" dirty="0">
              <a:solidFill>
                <a:srgbClr val="000000"/>
              </a:solidFill>
            </a:endParaRPr>
          </a:p>
        </p:txBody>
      </p:sp>
      <p:sp>
        <p:nvSpPr>
          <p:cNvPr id="244" name="AutoShape 80"/>
          <p:cNvSpPr>
            <a:spLocks noChangeArrowheads="1"/>
          </p:cNvSpPr>
          <p:nvPr/>
        </p:nvSpPr>
        <p:spPr bwMode="auto">
          <a:xfrm>
            <a:off x="7858148" y="2428868"/>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Apple</a:t>
            </a:r>
            <a:endParaRPr lang="fr-FR" sz="900" b="1" dirty="0">
              <a:solidFill>
                <a:srgbClr val="000000"/>
              </a:solidFill>
            </a:endParaRPr>
          </a:p>
        </p:txBody>
      </p:sp>
      <p:sp>
        <p:nvSpPr>
          <p:cNvPr id="245" name="AutoShape 80"/>
          <p:cNvSpPr>
            <a:spLocks noChangeArrowheads="1"/>
          </p:cNvSpPr>
          <p:nvPr/>
        </p:nvSpPr>
        <p:spPr bwMode="auto">
          <a:xfrm>
            <a:off x="7429520" y="3500438"/>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Eristoff</a:t>
            </a:r>
            <a:endParaRPr lang="fr-FR" sz="900" b="1" dirty="0">
              <a:solidFill>
                <a:srgbClr val="000000"/>
              </a:solidFill>
            </a:endParaRPr>
          </a:p>
        </p:txBody>
      </p:sp>
      <p:sp>
        <p:nvSpPr>
          <p:cNvPr id="246" name="AutoShape 80"/>
          <p:cNvSpPr>
            <a:spLocks noChangeArrowheads="1"/>
          </p:cNvSpPr>
          <p:nvPr/>
        </p:nvSpPr>
        <p:spPr bwMode="auto">
          <a:xfrm>
            <a:off x="8143900" y="3929066"/>
            <a:ext cx="74613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Apple</a:t>
            </a:r>
            <a:endParaRPr lang="fr-FR" sz="900" b="1" dirty="0">
              <a:solidFill>
                <a:srgbClr val="000000"/>
              </a:solidFill>
            </a:endParaRPr>
          </a:p>
        </p:txBody>
      </p:sp>
      <p:sp>
        <p:nvSpPr>
          <p:cNvPr id="247" name="AutoShape 80"/>
          <p:cNvSpPr>
            <a:spLocks noChangeArrowheads="1"/>
          </p:cNvSpPr>
          <p:nvPr/>
        </p:nvSpPr>
        <p:spPr bwMode="auto">
          <a:xfrm>
            <a:off x="7572396" y="4857760"/>
            <a:ext cx="1357322"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Apple/</a:t>
            </a:r>
            <a:r>
              <a:rPr lang="fr-FR" sz="900" b="1" dirty="0" err="1" smtClean="0">
                <a:solidFill>
                  <a:srgbClr val="000000"/>
                </a:solidFill>
              </a:rPr>
              <a:t>Redbull</a:t>
            </a:r>
            <a:endParaRPr lang="fr-FR" sz="900" b="1" dirty="0">
              <a:solidFill>
                <a:srgbClr val="000000"/>
              </a:solidFill>
            </a:endParaRPr>
          </a:p>
        </p:txBody>
      </p:sp>
      <p:sp>
        <p:nvSpPr>
          <p:cNvPr id="248" name="AutoShape 80"/>
          <p:cNvSpPr>
            <a:spLocks noChangeArrowheads="1"/>
          </p:cNvSpPr>
          <p:nvPr/>
        </p:nvSpPr>
        <p:spPr bwMode="auto">
          <a:xfrm>
            <a:off x="7786710" y="6215082"/>
            <a:ext cx="1000132" cy="357190"/>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Pernod Ricard</a:t>
            </a:r>
            <a:endParaRPr lang="fr-FR" sz="900" b="1" dirty="0">
              <a:solidFill>
                <a:srgbClr val="000000"/>
              </a:solidFill>
            </a:endParaRPr>
          </a:p>
        </p:txBody>
      </p:sp>
      <p:sp>
        <p:nvSpPr>
          <p:cNvPr id="249" name="AutoShape 80"/>
          <p:cNvSpPr>
            <a:spLocks noChangeArrowheads="1"/>
          </p:cNvSpPr>
          <p:nvPr/>
        </p:nvSpPr>
        <p:spPr bwMode="auto">
          <a:xfrm>
            <a:off x="6572264" y="6286520"/>
            <a:ext cx="857256"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Mobitech</a:t>
            </a:r>
            <a:endParaRPr lang="fr-FR" sz="900" b="1" dirty="0">
              <a:solidFill>
                <a:srgbClr val="000000"/>
              </a:solidFill>
            </a:endParaRPr>
          </a:p>
        </p:txBody>
      </p:sp>
      <p:sp>
        <p:nvSpPr>
          <p:cNvPr id="250" name="AutoShape 80"/>
          <p:cNvSpPr>
            <a:spLocks noChangeArrowheads="1"/>
          </p:cNvSpPr>
          <p:nvPr/>
        </p:nvSpPr>
        <p:spPr bwMode="auto">
          <a:xfrm>
            <a:off x="6286512" y="5429264"/>
            <a:ext cx="714380"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Youg’s</a:t>
            </a:r>
            <a:endParaRPr lang="fr-FR" sz="900" b="1" dirty="0">
              <a:solidFill>
                <a:srgbClr val="000000"/>
              </a:solidFill>
            </a:endParaRPr>
          </a:p>
        </p:txBody>
      </p:sp>
      <p:sp>
        <p:nvSpPr>
          <p:cNvPr id="251" name="AutoShape 80"/>
          <p:cNvSpPr>
            <a:spLocks noChangeArrowheads="1"/>
          </p:cNvSpPr>
          <p:nvPr/>
        </p:nvSpPr>
        <p:spPr bwMode="auto">
          <a:xfrm>
            <a:off x="5214942" y="6286520"/>
            <a:ext cx="785818"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Ofup</a:t>
            </a:r>
            <a:endParaRPr lang="fr-FR" sz="900" b="1" dirty="0">
              <a:solidFill>
                <a:srgbClr val="000000"/>
              </a:solidFill>
            </a:endParaRPr>
          </a:p>
        </p:txBody>
      </p:sp>
      <p:sp>
        <p:nvSpPr>
          <p:cNvPr id="252" name="AutoShape 80"/>
          <p:cNvSpPr>
            <a:spLocks noChangeArrowheads="1"/>
          </p:cNvSpPr>
          <p:nvPr/>
        </p:nvSpPr>
        <p:spPr bwMode="auto">
          <a:xfrm>
            <a:off x="4286248" y="6429396"/>
            <a:ext cx="817572"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SNCF</a:t>
            </a:r>
            <a:endParaRPr lang="fr-FR" sz="900" b="1" dirty="0">
              <a:solidFill>
                <a:srgbClr val="000000"/>
              </a:solidFill>
            </a:endParaRPr>
          </a:p>
        </p:txBody>
      </p:sp>
      <p:sp>
        <p:nvSpPr>
          <p:cNvPr id="253" name="AutoShape 80"/>
          <p:cNvSpPr>
            <a:spLocks noChangeArrowheads="1"/>
          </p:cNvSpPr>
          <p:nvPr/>
        </p:nvSpPr>
        <p:spPr bwMode="auto">
          <a:xfrm>
            <a:off x="3071802" y="6429396"/>
            <a:ext cx="928694"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Jennyfer</a:t>
            </a:r>
            <a:endParaRPr lang="fr-FR" sz="900" b="1" dirty="0">
              <a:solidFill>
                <a:srgbClr val="000000"/>
              </a:solidFill>
            </a:endParaRPr>
          </a:p>
        </p:txBody>
      </p:sp>
      <p:sp>
        <p:nvSpPr>
          <p:cNvPr id="254" name="AutoShape 80"/>
          <p:cNvSpPr>
            <a:spLocks noChangeArrowheads="1"/>
          </p:cNvSpPr>
          <p:nvPr/>
        </p:nvSpPr>
        <p:spPr bwMode="auto">
          <a:xfrm>
            <a:off x="1643042" y="6357958"/>
            <a:ext cx="817572"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Redbull</a:t>
            </a:r>
            <a:endParaRPr lang="fr-FR" sz="900" b="1" dirty="0">
              <a:solidFill>
                <a:srgbClr val="000000"/>
              </a:solidFill>
            </a:endParaRPr>
          </a:p>
        </p:txBody>
      </p:sp>
      <p:sp>
        <p:nvSpPr>
          <p:cNvPr id="255" name="AutoShape 80"/>
          <p:cNvSpPr>
            <a:spLocks noChangeArrowheads="1"/>
          </p:cNvSpPr>
          <p:nvPr/>
        </p:nvSpPr>
        <p:spPr bwMode="auto">
          <a:xfrm>
            <a:off x="1928794" y="5857892"/>
            <a:ext cx="785818"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Acadomia</a:t>
            </a:r>
            <a:endParaRPr lang="fr-FR" sz="900" b="1" dirty="0">
              <a:solidFill>
                <a:srgbClr val="000000"/>
              </a:solidFill>
            </a:endParaRPr>
          </a:p>
        </p:txBody>
      </p:sp>
      <p:sp>
        <p:nvSpPr>
          <p:cNvPr id="256" name="AutoShape 80"/>
          <p:cNvSpPr>
            <a:spLocks noChangeArrowheads="1"/>
          </p:cNvSpPr>
          <p:nvPr/>
        </p:nvSpPr>
        <p:spPr bwMode="auto">
          <a:xfrm>
            <a:off x="1071538" y="5786454"/>
            <a:ext cx="746134" cy="428628"/>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Dopad</a:t>
            </a:r>
            <a:r>
              <a:rPr lang="fr-FR" sz="900" b="1" dirty="0" smtClean="0">
                <a:solidFill>
                  <a:srgbClr val="000000"/>
                </a:solidFill>
              </a:rPr>
              <a:t> Media</a:t>
            </a:r>
            <a:endParaRPr lang="fr-FR" sz="900" b="1" dirty="0">
              <a:solidFill>
                <a:srgbClr val="000000"/>
              </a:solidFill>
            </a:endParaRPr>
          </a:p>
        </p:txBody>
      </p:sp>
      <p:sp>
        <p:nvSpPr>
          <p:cNvPr id="257" name="AutoShape 80"/>
          <p:cNvSpPr>
            <a:spLocks noChangeArrowheads="1"/>
          </p:cNvSpPr>
          <p:nvPr/>
        </p:nvSpPr>
        <p:spPr bwMode="auto">
          <a:xfrm>
            <a:off x="142844" y="5786454"/>
            <a:ext cx="857256" cy="428628"/>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Bouygues/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err="1" smtClean="0">
                <a:solidFill>
                  <a:srgbClr val="000000"/>
                </a:solidFill>
              </a:rPr>
              <a:t>Studyrama</a:t>
            </a:r>
            <a:endParaRPr lang="fr-FR" sz="900" b="1" dirty="0">
              <a:solidFill>
                <a:srgbClr val="000000"/>
              </a:solidFill>
            </a:endParaRPr>
          </a:p>
        </p:txBody>
      </p:sp>
      <p:sp>
        <p:nvSpPr>
          <p:cNvPr id="258" name="AutoShape 80"/>
          <p:cNvSpPr>
            <a:spLocks noChangeArrowheads="1"/>
          </p:cNvSpPr>
          <p:nvPr/>
        </p:nvSpPr>
        <p:spPr bwMode="auto">
          <a:xfrm>
            <a:off x="142844" y="4572008"/>
            <a:ext cx="817572"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Guido</a:t>
            </a:r>
            <a:endParaRPr lang="fr-FR" sz="900" b="1" dirty="0">
              <a:solidFill>
                <a:srgbClr val="000000"/>
              </a:solidFill>
            </a:endParaRPr>
          </a:p>
        </p:txBody>
      </p:sp>
      <p:sp>
        <p:nvSpPr>
          <p:cNvPr id="259" name="AutoShape 80"/>
          <p:cNvSpPr>
            <a:spLocks noChangeArrowheads="1"/>
          </p:cNvSpPr>
          <p:nvPr/>
        </p:nvSpPr>
        <p:spPr bwMode="auto">
          <a:xfrm>
            <a:off x="142844" y="3929066"/>
            <a:ext cx="642942" cy="285752"/>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Philips</a:t>
            </a:r>
            <a:endParaRPr lang="fr-FR" sz="900" b="1" dirty="0">
              <a:solidFill>
                <a:srgbClr val="000000"/>
              </a:solidFill>
            </a:endParaRPr>
          </a:p>
        </p:txBody>
      </p:sp>
      <p:sp>
        <p:nvSpPr>
          <p:cNvPr id="260" name="AutoShape 80"/>
          <p:cNvSpPr>
            <a:spLocks noChangeArrowheads="1"/>
          </p:cNvSpPr>
          <p:nvPr/>
        </p:nvSpPr>
        <p:spPr bwMode="auto">
          <a:xfrm>
            <a:off x="214282" y="500042"/>
            <a:ext cx="889010"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Nescafé</a:t>
            </a:r>
            <a:endParaRPr lang="fr-FR" sz="900" b="1" dirty="0">
              <a:solidFill>
                <a:srgbClr val="000000"/>
              </a:solidFill>
            </a:endParaRPr>
          </a:p>
        </p:txBody>
      </p:sp>
      <p:sp>
        <p:nvSpPr>
          <p:cNvPr id="261" name="AutoShape 80"/>
          <p:cNvSpPr>
            <a:spLocks noChangeArrowheads="1"/>
          </p:cNvSpPr>
          <p:nvPr/>
        </p:nvSpPr>
        <p:spPr bwMode="auto">
          <a:xfrm>
            <a:off x="642910" y="928670"/>
            <a:ext cx="928694" cy="282571"/>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Coca-Cola</a:t>
            </a:r>
            <a:endParaRPr lang="fr-FR" sz="900" b="1" dirty="0">
              <a:solidFill>
                <a:srgbClr val="000000"/>
              </a:solidFill>
            </a:endParaRPr>
          </a:p>
        </p:txBody>
      </p:sp>
      <p:sp>
        <p:nvSpPr>
          <p:cNvPr id="262" name="AutoShape 80"/>
          <p:cNvSpPr>
            <a:spLocks noChangeArrowheads="1"/>
          </p:cNvSpPr>
          <p:nvPr/>
        </p:nvSpPr>
        <p:spPr bwMode="auto">
          <a:xfrm>
            <a:off x="1071538" y="1357298"/>
            <a:ext cx="1357322" cy="496885"/>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Media </a:t>
            </a:r>
            <a:r>
              <a:rPr lang="fr-FR" sz="900" b="1" dirty="0" err="1" smtClean="0">
                <a:solidFill>
                  <a:srgbClr val="000000"/>
                </a:solidFill>
              </a:rPr>
              <a:t>Board</a:t>
            </a:r>
            <a:r>
              <a:rPr lang="fr-FR" sz="900" b="1" dirty="0" smtClean="0">
                <a:solidFill>
                  <a:srgbClr val="000000"/>
                </a:solidFill>
              </a:rPr>
              <a:t> Régie/ Nutella/</a:t>
            </a:r>
            <a:r>
              <a:rPr lang="fr-FR" sz="900" b="1" dirty="0" err="1" smtClean="0">
                <a:solidFill>
                  <a:srgbClr val="000000"/>
                </a:solidFill>
              </a:rPr>
              <a:t>Youg’s</a:t>
            </a:r>
            <a:endParaRPr lang="fr-FR" sz="900" b="1" dirty="0">
              <a:solidFill>
                <a:srgbClr val="000000"/>
              </a:solidFill>
            </a:endParaRPr>
          </a:p>
        </p:txBody>
      </p:sp>
      <p:sp>
        <p:nvSpPr>
          <p:cNvPr id="263" name="AutoShape 80"/>
          <p:cNvSpPr>
            <a:spLocks noChangeArrowheads="1"/>
          </p:cNvSpPr>
          <p:nvPr/>
        </p:nvSpPr>
        <p:spPr bwMode="auto">
          <a:xfrm>
            <a:off x="1785918" y="2000240"/>
            <a:ext cx="1000132" cy="354009"/>
          </a:xfrm>
          <a:prstGeom prst="roundRect">
            <a:avLst>
              <a:gd name="adj" fmla="val 440"/>
            </a:avLst>
          </a:prstGeom>
          <a:solidFill>
            <a:srgbClr val="B482DA"/>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Diana Media Group</a:t>
            </a:r>
            <a:endParaRPr lang="fr-FR" sz="900" b="1" dirty="0">
              <a:solidFill>
                <a:srgbClr val="000000"/>
              </a:solidFill>
            </a:endParaRPr>
          </a:p>
        </p:txBody>
      </p:sp>
      <p:sp>
        <p:nvSpPr>
          <p:cNvPr id="163" name="AutoShape 22"/>
          <p:cNvSpPr>
            <a:spLocks noChangeArrowheads="1"/>
          </p:cNvSpPr>
          <p:nvPr/>
        </p:nvSpPr>
        <p:spPr bwMode="auto">
          <a:xfrm>
            <a:off x="1714480" y="3500438"/>
            <a:ext cx="857256" cy="357190"/>
          </a:xfrm>
          <a:prstGeom prst="roundRect">
            <a:avLst>
              <a:gd name="adj" fmla="val 440"/>
            </a:avLst>
          </a:prstGeom>
          <a:solidFill>
            <a:srgbClr val="FF99FF"/>
          </a:solidFill>
          <a:ln w="9360">
            <a:solidFill>
              <a:srgbClr val="000000"/>
            </a:solidFill>
            <a:round/>
            <a:headEnd/>
            <a:tailEnd/>
          </a:ln>
          <a:effectLst/>
        </p:spPr>
        <p:txBody>
          <a:bodyPr lIns="90000" tIns="54000" rIns="90000" bIns="45000" anchor="ctr" anchorCtr="1"/>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900" b="1" dirty="0" smtClean="0">
                <a:solidFill>
                  <a:srgbClr val="000000"/>
                </a:solidFill>
              </a:rPr>
              <a:t>Marketing de nuit</a:t>
            </a:r>
            <a:endParaRPr lang="fr-FR" sz="900" b="1" dirty="0">
              <a:solidFill>
                <a:srgbClr val="000000"/>
              </a:solidFill>
            </a:endParaRPr>
          </a:p>
        </p:txBody>
      </p:sp>
      <p:sp>
        <p:nvSpPr>
          <p:cNvPr id="164" name="Line 31"/>
          <p:cNvSpPr>
            <a:spLocks noChangeShapeType="1"/>
          </p:cNvSpPr>
          <p:nvPr/>
        </p:nvSpPr>
        <p:spPr bwMode="auto">
          <a:xfrm flipH="1" flipV="1">
            <a:off x="2071670" y="3857628"/>
            <a:ext cx="0" cy="571504"/>
          </a:xfrm>
          <a:prstGeom prst="line">
            <a:avLst/>
          </a:prstGeom>
          <a:noFill/>
          <a:ln w="9360">
            <a:solidFill>
              <a:srgbClr val="000000"/>
            </a:solidFill>
            <a:round/>
            <a:headEnd/>
            <a:tailEnd type="triangle" w="med" len="med"/>
          </a:ln>
          <a:effectLst/>
        </p:spPr>
        <p:txBody>
          <a:bodyPr/>
          <a:lstStyle/>
          <a:p>
            <a:endParaRPr lang="fr-FR" sz="900" b="1"/>
          </a:p>
        </p:txBody>
      </p:sp>
      <p:sp>
        <p:nvSpPr>
          <p:cNvPr id="181" name="Line 31"/>
          <p:cNvSpPr>
            <a:spLocks noChangeShapeType="1"/>
          </p:cNvSpPr>
          <p:nvPr/>
        </p:nvSpPr>
        <p:spPr bwMode="auto">
          <a:xfrm flipH="1">
            <a:off x="2071670" y="3357562"/>
            <a:ext cx="0" cy="142876"/>
          </a:xfrm>
          <a:prstGeom prst="line">
            <a:avLst/>
          </a:prstGeom>
          <a:noFill/>
          <a:ln w="9360">
            <a:solidFill>
              <a:srgbClr val="000000"/>
            </a:solidFill>
            <a:round/>
            <a:headEnd/>
            <a:tailEnd type="triangle" w="med" len="med"/>
          </a:ln>
          <a:effectLst/>
        </p:spPr>
        <p:txBody>
          <a:bodyPr/>
          <a:lstStyle/>
          <a:p>
            <a:endParaRPr lang="fr-FR" sz="9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643182"/>
            <a:ext cx="8072494" cy="1214446"/>
          </a:xfrm>
          <a:ln w="76200">
            <a:solidFill>
              <a:schemeClr val="tx1"/>
            </a:solidFill>
          </a:ln>
        </p:spPr>
        <p:txBody>
          <a:bodyPr>
            <a:normAutofit/>
          </a:bodyPr>
          <a:lstStyle/>
          <a:p>
            <a:pPr algn="ctr"/>
            <a:r>
              <a:rPr lang="fr-FR" sz="6600" i="1" dirty="0" smtClean="0">
                <a:solidFill>
                  <a:srgbClr val="00B0F0"/>
                </a:solidFill>
                <a:effectLst>
                  <a:outerShdw blurRad="38100" dist="38100" dir="2700000" algn="tl">
                    <a:srgbClr val="000000">
                      <a:alpha val="43137"/>
                    </a:srgbClr>
                  </a:outerShdw>
                </a:effectLst>
                <a:latin typeface="Arial Rounded MT Bold" pitchFamily="34" charset="0"/>
              </a:rPr>
              <a:t>Segmenter</a:t>
            </a:r>
            <a:endParaRPr lang="fr-FR" sz="6600"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Habitudes</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428596" y="2143116"/>
            <a:ext cx="8229600" cy="4325112"/>
          </a:xfrm>
        </p:spPr>
        <p:txBody>
          <a:bodyPr>
            <a:normAutofit lnSpcReduction="10000"/>
          </a:bodyPr>
          <a:lstStyle/>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000" dirty="0" smtClean="0">
                <a:effectLst>
                  <a:outerShdw blurRad="38100" dist="38100" dir="2700000" algn="tl">
                    <a:srgbClr val="000000">
                      <a:alpha val="43137"/>
                    </a:srgbClr>
                  </a:outerShdw>
                </a:effectLst>
                <a:latin typeface="Arial Rounded MT Bold" pitchFamily="34" charset="0"/>
              </a:rPr>
              <a:t>Les habitudes du consommateur sont caractérisées par la répétition d'actes de consommation dans un secteur donné</a:t>
            </a:r>
          </a:p>
          <a:p>
            <a:pPr marL="431800" indent="-323850" algn="just">
              <a:lnSpc>
                <a:spcPct val="117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3000"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000" dirty="0" smtClean="0">
                <a:effectLst>
                  <a:outerShdw blurRad="38100" dist="38100" dir="2700000" algn="tl">
                    <a:srgbClr val="000000">
                      <a:alpha val="43137"/>
                    </a:srgbClr>
                  </a:outerShdw>
                </a:effectLst>
                <a:latin typeface="Arial Rounded MT Bold" pitchFamily="34" charset="0"/>
              </a:rPr>
              <a:t>Les habitudes des étudiants sont </a:t>
            </a:r>
            <a:r>
              <a:rPr lang="fr-FR" sz="3000" dirty="0" smtClean="0">
                <a:effectLst>
                  <a:outerShdw blurRad="38100" dist="38100" dir="2700000" algn="tl">
                    <a:srgbClr val="000000">
                      <a:alpha val="43137"/>
                    </a:srgbClr>
                  </a:outerShdw>
                </a:effectLst>
                <a:latin typeface="Arial Rounded MT Bold" pitchFamily="34" charset="0"/>
              </a:rPr>
              <a:t>déterminées </a:t>
            </a:r>
            <a:r>
              <a:rPr lang="fr-FR" sz="3000" dirty="0" smtClean="0">
                <a:effectLst>
                  <a:outerShdw blurRad="38100" dist="38100" dir="2700000" algn="tl">
                    <a:srgbClr val="000000">
                      <a:alpha val="43137"/>
                    </a:srgbClr>
                  </a:outerShdw>
                </a:effectLst>
                <a:latin typeface="Arial Rounded MT Bold" pitchFamily="34" charset="0"/>
              </a:rPr>
              <a:t>par deux consommations principales : le cinéma et les sorties en </a:t>
            </a:r>
            <a:r>
              <a:rPr lang="fr-FR" sz="3000" dirty="0" smtClean="0">
                <a:effectLst>
                  <a:outerShdw blurRad="38100" dist="38100" dir="2700000" algn="tl">
                    <a:srgbClr val="000000">
                      <a:alpha val="43137"/>
                    </a:srgbClr>
                  </a:outerShdw>
                </a:effectLst>
                <a:latin typeface="Arial Rounded MT Bold" pitchFamily="34" charset="0"/>
              </a:rPr>
              <a:t>discothèques.</a:t>
            </a:r>
            <a:endParaRPr lang="fr-FR" sz="3000"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r>
              <a:rPr lang="fr-FR" sz="4200" dirty="0" smtClean="0">
                <a:solidFill>
                  <a:srgbClr val="FF0000"/>
                </a:solidFill>
                <a:effectLst>
                  <a:outerShdw blurRad="38100" dist="38100" dir="2700000" algn="tl">
                    <a:srgbClr val="000000">
                      <a:alpha val="43137"/>
                    </a:srgbClr>
                  </a:outerShdw>
                </a:effectLst>
                <a:latin typeface="Arial Rounded MT Bold" pitchFamily="34" charset="0"/>
              </a:rPr>
              <a:t>                    </a:t>
            </a: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Cinéma</a:t>
            </a:r>
            <a:endParaRPr lang="fr-FR" sz="4200" u="sng"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000240"/>
            <a:ext cx="8715436" cy="4643470"/>
          </a:xfrm>
        </p:spPr>
        <p:txBody>
          <a:bodyPr>
            <a:normAutofit fontScale="77500" lnSpcReduction="20000"/>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4100"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Acadomia</a:t>
            </a:r>
            <a:r>
              <a:rPr lang="fr-FR" sz="41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a:t>
            </a:r>
            <a:r>
              <a:rPr lang="fr-FR" sz="4100" dirty="0" smtClean="0">
                <a:solidFill>
                  <a:srgbClr val="7030A0"/>
                </a:solidFill>
                <a:effectLst>
                  <a:outerShdw blurRad="38100" dist="38100" dir="2700000" algn="tl">
                    <a:srgbClr val="000000">
                      <a:alpha val="43137"/>
                    </a:srgbClr>
                  </a:outerShdw>
                </a:effectLst>
                <a:cs typeface="Arial Unicode MS" pitchFamily="32" charset="0"/>
              </a:rPr>
              <a:t>:</a:t>
            </a: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4100" dirty="0" smtClean="0">
              <a:solidFill>
                <a:srgbClr val="7030A0"/>
              </a:solidFill>
              <a:effectLst>
                <a:outerShdw blurRad="38100" dist="38100" dir="2700000" algn="tl">
                  <a:srgbClr val="000000">
                    <a:alpha val="43137"/>
                  </a:srgbClr>
                </a:outerShdw>
              </a:effectLst>
              <a:cs typeface="Arial Unicode MS" pitchFamily="32"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300" dirty="0" smtClean="0">
                <a:effectLst>
                  <a:outerShdw blurRad="38100" dist="38100" dir="2700000" algn="tl">
                    <a:srgbClr val="000000">
                      <a:alpha val="43137"/>
                    </a:srgbClr>
                  </a:outerShdw>
                </a:effectLst>
                <a:cs typeface="Arial Unicode MS" pitchFamily="32" charset="0"/>
              </a:rPr>
              <a:t> </a:t>
            </a:r>
            <a:r>
              <a:rPr lang="fr-FR" sz="3300" dirty="0" smtClean="0">
                <a:effectLst>
                  <a:outerShdw blurRad="38100" dist="38100" dir="2700000" algn="tl">
                    <a:srgbClr val="000000">
                      <a:alpha val="43137"/>
                    </a:srgbClr>
                  </a:outerShdw>
                </a:effectLst>
                <a:cs typeface="Arial Unicode MS" pitchFamily="32" charset="0"/>
              </a:rPr>
              <a:t> </a:t>
            </a:r>
            <a:r>
              <a:rPr lang="fr-FR" sz="3300" dirty="0" smtClean="0">
                <a:effectLst>
                  <a:outerShdw blurRad="38100" dist="38100" dir="2700000" algn="tl">
                    <a:srgbClr val="000000">
                      <a:alpha val="43137"/>
                    </a:srgbClr>
                  </a:outerShdw>
                </a:effectLst>
                <a:cs typeface="Arial Unicode MS" pitchFamily="32" charset="0"/>
              </a:rPr>
              <a:t> </a:t>
            </a:r>
            <a:r>
              <a:rPr lang="fr-FR" sz="3300" dirty="0" smtClean="0">
                <a:effectLst>
                  <a:outerShdw blurRad="38100" dist="38100" dir="2700000" algn="tl">
                    <a:srgbClr val="000000">
                      <a:alpha val="43137"/>
                    </a:srgbClr>
                  </a:outerShdw>
                </a:effectLst>
                <a:cs typeface="Arial Unicode MS" pitchFamily="32" charset="0"/>
              </a:rPr>
              <a:t>L’école privée  « Acadomia » (aide scolaire à domicile) propose aux étudiants effectuant des cours de soutien scolaire au sein de leur structure, le parrainage d’un autre étudiant (pour </a:t>
            </a:r>
            <a:r>
              <a:rPr lang="fr-FR" sz="3300" dirty="0" smtClean="0">
                <a:effectLst>
                  <a:outerShdw blurRad="38100" dist="38100" dir="2700000" algn="tl">
                    <a:srgbClr val="000000">
                      <a:alpha val="43137"/>
                    </a:srgbClr>
                  </a:outerShdw>
                </a:effectLst>
                <a:cs typeface="Arial Unicode MS" pitchFamily="32" charset="0"/>
              </a:rPr>
              <a:t>enseigner). En </a:t>
            </a:r>
            <a:r>
              <a:rPr lang="fr-FR" sz="3300" dirty="0" smtClean="0">
                <a:effectLst>
                  <a:outerShdw blurRad="38100" dist="38100" dir="2700000" algn="tl">
                    <a:srgbClr val="000000">
                      <a:alpha val="43137"/>
                    </a:srgbClr>
                  </a:outerShdw>
                </a:effectLst>
                <a:cs typeface="Arial Unicode MS" pitchFamily="32" charset="0"/>
              </a:rPr>
              <a:t>contrepartie, un système de points leur permet de gagner des places au cinéma. La marque a  également diffusé une publicité, à destination des étudiants,  précédant la diffusion au cinéma du long métrage « Les irréductibles » en 2006.</a:t>
            </a:r>
          </a:p>
          <a:p>
            <a:endParaRPr lang="fr-FR" dirty="0"/>
          </a:p>
        </p:txBody>
      </p:sp>
      <p:pic>
        <p:nvPicPr>
          <p:cNvPr id="4" name="Image 3" descr="acadomia.jpg"/>
          <p:cNvPicPr>
            <a:picLocks noChangeAspect="1"/>
          </p:cNvPicPr>
          <p:nvPr/>
        </p:nvPicPr>
        <p:blipFill>
          <a:blip r:embed="rId2" cstate="print"/>
          <a:stretch>
            <a:fillRect/>
          </a:stretch>
        </p:blipFill>
        <p:spPr>
          <a:xfrm rot="1112881">
            <a:off x="5843643" y="695378"/>
            <a:ext cx="2927458" cy="14637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Discothèque</a:t>
            </a:r>
            <a:endParaRPr lang="fr-FR" sz="4200" u="sng" dirty="0">
              <a:effectLst>
                <a:outerShdw blurRad="38100" dist="38100" dir="2700000" algn="tl">
                  <a:srgbClr val="000000">
                    <a:alpha val="43137"/>
                  </a:srgbClr>
                </a:outerShdw>
              </a:effectLst>
              <a:latin typeface="Arial Rounded MT Bold" pitchFamily="34" charset="0"/>
            </a:endParaRPr>
          </a:p>
        </p:txBody>
      </p:sp>
      <p:pic>
        <p:nvPicPr>
          <p:cNvPr id="4" name="Image 3" descr="redbull.jpg"/>
          <p:cNvPicPr>
            <a:picLocks noChangeAspect="1"/>
          </p:cNvPicPr>
          <p:nvPr/>
        </p:nvPicPr>
        <p:blipFill>
          <a:blip r:embed="rId2" cstate="print"/>
          <a:stretch>
            <a:fillRect/>
          </a:stretch>
        </p:blipFill>
        <p:spPr>
          <a:xfrm rot="1612029">
            <a:off x="6456294" y="1037340"/>
            <a:ext cx="2293284" cy="2293284"/>
          </a:xfrm>
          <a:prstGeom prst="rect">
            <a:avLst/>
          </a:prstGeom>
        </p:spPr>
      </p:pic>
      <p:sp>
        <p:nvSpPr>
          <p:cNvPr id="3" name="Espace réservé du contenu 2"/>
          <p:cNvSpPr>
            <a:spLocks noGrp="1"/>
          </p:cNvSpPr>
          <p:nvPr>
            <p:ph idx="1"/>
          </p:nvPr>
        </p:nvSpPr>
        <p:spPr/>
        <p:txBody>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b="1" dirty="0" err="1"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Red</a:t>
            </a:r>
            <a:r>
              <a:rPr lang="fr-FR" sz="3200"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Bull</a:t>
            </a:r>
            <a:r>
              <a:rPr lang="fr-FR" sz="3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 </a:t>
            </a:r>
            <a:endParaRPr lang="fr-FR" sz="3200"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4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   </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La </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marque </a:t>
            </a:r>
            <a:r>
              <a:rPr lang="fr-FR" dirty="0" err="1" smtClean="0">
                <a:effectLst>
                  <a:outerShdw blurRad="38100" dist="38100" dir="2700000" algn="tl">
                    <a:srgbClr val="000000">
                      <a:alpha val="43137"/>
                    </a:srgbClr>
                  </a:outerShdw>
                </a:effectLst>
                <a:latin typeface="Arial Rounded MT Bold" pitchFamily="34" charset="0"/>
                <a:cs typeface="Arial Unicode MS" pitchFamily="32" charset="0"/>
              </a:rPr>
              <a:t>Red</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 Bull  organise régulièrement des  soirées « </a:t>
            </a:r>
            <a:r>
              <a:rPr lang="fr-FR" dirty="0" err="1" smtClean="0">
                <a:effectLst>
                  <a:outerShdw blurRad="38100" dist="38100" dir="2700000" algn="tl">
                    <a:srgbClr val="000000">
                      <a:alpha val="43137"/>
                    </a:srgbClr>
                  </a:outerShdw>
                </a:effectLst>
                <a:latin typeface="Arial Rounded MT Bold" pitchFamily="34" charset="0"/>
                <a:cs typeface="Arial Unicode MS" pitchFamily="32" charset="0"/>
              </a:rPr>
              <a:t>Red</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 bull party » dans des bars ou discothèques branchées. Cette action a pour principal but de toucher les étudiants très </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présents lors de ces </a:t>
            </a:r>
            <a:r>
              <a:rPr lang="fr-FR" dirty="0" smtClean="0">
                <a:effectLst>
                  <a:outerShdw blurRad="38100" dist="38100" dir="2700000" algn="tl">
                    <a:srgbClr val="000000">
                      <a:alpha val="43137"/>
                    </a:srgbClr>
                  </a:outerShdw>
                </a:effectLst>
                <a:latin typeface="Arial Rounded MT Bold" pitchFamily="34" charset="0"/>
                <a:cs typeface="Arial Unicode MS" pitchFamily="32" charset="0"/>
              </a:rPr>
              <a:t>événements.</a:t>
            </a:r>
          </a:p>
          <a:p>
            <a:endParaRPr lang="fr-FR" dirty="0"/>
          </a:p>
        </p:txBody>
      </p:sp>
      <p:pic>
        <p:nvPicPr>
          <p:cNvPr id="5" name="Image 4" descr="Red_Bull_logo.jpg"/>
          <p:cNvPicPr>
            <a:picLocks noChangeAspect="1"/>
          </p:cNvPicPr>
          <p:nvPr/>
        </p:nvPicPr>
        <p:blipFill>
          <a:blip r:embed="rId3" cstate="print"/>
          <a:stretch>
            <a:fillRect/>
          </a:stretch>
        </p:blipFill>
        <p:spPr>
          <a:xfrm>
            <a:off x="214282" y="571480"/>
            <a:ext cx="1745826" cy="92354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00042"/>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Age</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500034" y="2071678"/>
            <a:ext cx="8229600" cy="4325112"/>
          </a:xfrm>
        </p:spPr>
        <p:txBody>
          <a:bodyPr/>
          <a:lstStyle/>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La segmentation par âge permet de cibler la tranche d'âge à laquelle fait généralement partie les </a:t>
            </a:r>
            <a:r>
              <a:rPr lang="fr-FR" dirty="0" smtClean="0">
                <a:effectLst>
                  <a:outerShdw blurRad="38100" dist="38100" dir="2700000" algn="tl">
                    <a:srgbClr val="000000">
                      <a:alpha val="43137"/>
                    </a:srgbClr>
                  </a:outerShdw>
                </a:effectLst>
                <a:latin typeface="Arial Rounded MT Bold" pitchFamily="34" charset="0"/>
              </a:rPr>
              <a:t>étudiants.</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En segmentant par </a:t>
            </a:r>
            <a:r>
              <a:rPr lang="fr-FR" dirty="0" smtClean="0">
                <a:effectLst>
                  <a:outerShdw blurRad="38100" dist="38100" dir="2700000" algn="tl">
                    <a:srgbClr val="000000">
                      <a:alpha val="43137"/>
                    </a:srgbClr>
                  </a:outerShdw>
                </a:effectLst>
                <a:latin typeface="Arial Rounded MT Bold" pitchFamily="34" charset="0"/>
              </a:rPr>
              <a:t>l'âge, </a:t>
            </a:r>
            <a:r>
              <a:rPr lang="fr-FR" dirty="0" smtClean="0">
                <a:effectLst>
                  <a:outerShdw blurRad="38100" dist="38100" dir="2700000" algn="tl">
                    <a:srgbClr val="000000">
                      <a:alpha val="43137"/>
                    </a:srgbClr>
                  </a:outerShdw>
                </a:effectLst>
                <a:latin typeface="Arial Rounded MT Bold" pitchFamily="34" charset="0"/>
              </a:rPr>
              <a:t>l'entreprise peut toucher une cible à priori </a:t>
            </a:r>
            <a:r>
              <a:rPr lang="fr-FR" dirty="0" smtClean="0">
                <a:effectLst>
                  <a:outerShdw blurRad="38100" dist="38100" dir="2700000" algn="tl">
                    <a:srgbClr val="000000">
                      <a:alpha val="43137"/>
                    </a:srgbClr>
                  </a:outerShdw>
                </a:effectLst>
                <a:latin typeface="Arial Rounded MT Bold" pitchFamily="34" charset="0"/>
              </a:rPr>
              <a:t>étudiante.</a:t>
            </a:r>
            <a:endParaRPr lang="fr-FR"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dirty="0" smtClean="0">
                <a:solidFill>
                  <a:srgbClr val="FF0000"/>
                </a:solidFill>
                <a:effectLst>
                  <a:outerShdw blurRad="38100" dist="38100" dir="2700000" algn="tl">
                    <a:srgbClr val="000000">
                      <a:alpha val="43137"/>
                    </a:srgbClr>
                  </a:outerShdw>
                </a:effectLst>
                <a:latin typeface="Arial Rounded MT Bold" pitchFamily="34" charset="0"/>
              </a:rPr>
              <a:t>           </a:t>
            </a: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Échantillonnage</a:t>
            </a:r>
            <a:endParaRPr lang="fr-FR" sz="4200" u="sng"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normAutofit/>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dirty="0" err="1" smtClean="0">
                <a:solidFill>
                  <a:srgbClr val="7030A0"/>
                </a:solidFill>
                <a:effectLst>
                  <a:outerShdw blurRad="38100" dist="38100" dir="2700000" algn="tl">
                    <a:srgbClr val="000000">
                      <a:alpha val="43137"/>
                    </a:srgbClr>
                  </a:outerShdw>
                </a:effectLst>
                <a:latin typeface="Arial Rounded MT Bold" pitchFamily="34" charset="0"/>
              </a:rPr>
              <a:t>Jennyfer</a:t>
            </a:r>
            <a:r>
              <a:rPr lang="fr-FR" b="1" dirty="0" smtClean="0">
                <a:solidFill>
                  <a:srgbClr val="7030A0"/>
                </a:solidFill>
                <a:effectLst>
                  <a:outerShdw blurRad="38100" dist="38100" dir="2700000" algn="tl">
                    <a:srgbClr val="000000">
                      <a:alpha val="43137"/>
                    </a:srgbClr>
                  </a:outerShdw>
                </a:effectLst>
                <a:latin typeface="Arial Rounded MT Bold" pitchFamily="34" charset="0"/>
              </a:rPr>
              <a:t> </a:t>
            </a:r>
            <a:r>
              <a:rPr lang="fr-FR"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latin typeface="Arial Rounded MT Bold" pitchFamily="34" charset="0"/>
              </a:rPr>
              <a:t>   </a:t>
            </a:r>
            <a:r>
              <a:rPr lang="fr-FR" dirty="0" smtClean="0">
                <a:latin typeface="Arial Rounded MT Bold" pitchFamily="34" charset="0"/>
              </a:rPr>
              <a:t>Le </a:t>
            </a:r>
            <a:r>
              <a:rPr lang="fr-FR" dirty="0" smtClean="0">
                <a:latin typeface="Arial Rounded MT Bold" pitchFamily="34" charset="0"/>
              </a:rPr>
              <a:t>magasin </a:t>
            </a:r>
            <a:r>
              <a:rPr lang="fr-FR" dirty="0" err="1" smtClean="0">
                <a:latin typeface="Arial Rounded MT Bold" pitchFamily="34" charset="0"/>
              </a:rPr>
              <a:t>Jennyfer</a:t>
            </a:r>
            <a:r>
              <a:rPr lang="fr-FR" dirty="0" smtClean="0">
                <a:latin typeface="Arial Rounded MT Bold" pitchFamily="34" charset="0"/>
              </a:rPr>
              <a:t> a distribué à 100 000 jeunes filles, âgées de 12 à 16 ans, des minis déodorants et un jeu pour gagner des abonnements au Club </a:t>
            </a:r>
            <a:r>
              <a:rPr lang="fr-FR" dirty="0" err="1" smtClean="0">
                <a:latin typeface="Arial Rounded MT Bold" pitchFamily="34" charset="0"/>
              </a:rPr>
              <a:t>Moving</a:t>
            </a:r>
            <a:r>
              <a:rPr lang="fr-FR" dirty="0" smtClean="0">
                <a:latin typeface="Arial Rounded MT Bold" pitchFamily="34" charset="0"/>
              </a:rPr>
              <a:t>. Ceci lui permet de cibler une population jeune qui touchera la cible étudiante.</a:t>
            </a:r>
          </a:p>
          <a:p>
            <a:endParaRPr lang="fr-FR" dirty="0"/>
          </a:p>
        </p:txBody>
      </p:sp>
      <p:pic>
        <p:nvPicPr>
          <p:cNvPr id="4" name="Image 3" descr="Jennyfer-logo.jpg"/>
          <p:cNvPicPr>
            <a:picLocks noChangeAspect="1"/>
          </p:cNvPicPr>
          <p:nvPr/>
        </p:nvPicPr>
        <p:blipFill>
          <a:blip r:embed="rId2" cstate="print"/>
          <a:stretch>
            <a:fillRect/>
          </a:stretch>
        </p:blipFill>
        <p:spPr>
          <a:xfrm rot="21133883">
            <a:off x="491475" y="667050"/>
            <a:ext cx="2545925" cy="1103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00042"/>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Produits gratuits</a:t>
            </a:r>
            <a:endParaRPr lang="fr-FR" sz="4200" u="sng"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571612"/>
            <a:ext cx="8572560" cy="4574296"/>
          </a:xfrm>
        </p:spPr>
        <p:txBody>
          <a:bodyPr>
            <a:normAutofit fontScale="85000" lnSpcReduction="10000"/>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SNCF</a:t>
            </a:r>
            <a:r>
              <a:rPr lang="fr-FR"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a:t>
            </a:r>
            <a:r>
              <a:rPr lang="fr-FR"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a:t>
            </a: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4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a:t>
            </a:r>
            <a:r>
              <a:rPr lang="fr-FR" sz="3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pitchFamily="32" charset="0"/>
              </a:rPr>
              <a:t>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La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SNCF a mis en place un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abonnement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étudiant qui lui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permet de </a:t>
            </a:r>
            <a:r>
              <a:rPr lang="fr-FR" sz="3200" dirty="0" smtClean="0">
                <a:effectLst>
                  <a:outerShdw blurRad="38100" dist="38100" dir="2700000" algn="tl">
                    <a:srgbClr val="000000">
                      <a:alpha val="43137"/>
                    </a:srgbClr>
                  </a:outerShdw>
                </a:effectLst>
                <a:latin typeface="Arial Rounded MT Bold" pitchFamily="34" charset="0"/>
                <a:cs typeface="Arial Unicode MS" pitchFamily="32" charset="0"/>
              </a:rPr>
              <a:t>bénéficier de voyages gratuits. Ainsi, l’étudiant concerné, effectuant un trajet domicile – lieu d’études (ou stage) qui emprunte le train à grande vitesse, se voit offrir 9 allers simples par mois. La limite d'âge est de 23 ans pour les apprentis et 26 ans pour les étudiants.</a:t>
            </a:r>
          </a:p>
          <a:p>
            <a:endParaRPr lang="fr-FR" dirty="0"/>
          </a:p>
        </p:txBody>
      </p:sp>
      <p:pic>
        <p:nvPicPr>
          <p:cNvPr id="4" name="Image 3" descr="sncf_logo.gif"/>
          <p:cNvPicPr>
            <a:picLocks noChangeAspect="1"/>
          </p:cNvPicPr>
          <p:nvPr/>
        </p:nvPicPr>
        <p:blipFill>
          <a:blip r:embed="rId2" cstate="print"/>
          <a:stretch>
            <a:fillRect/>
          </a:stretch>
        </p:blipFill>
        <p:spPr>
          <a:xfrm>
            <a:off x="6543945" y="5500702"/>
            <a:ext cx="2600055" cy="13572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356"/>
            <a:ext cx="8643998" cy="1214446"/>
          </a:xfrm>
        </p:spPr>
        <p:txBody>
          <a:bodyPr>
            <a:noAutofit/>
          </a:bodyPr>
          <a:lstStyle/>
          <a:p>
            <a:pPr algn="ctr"/>
            <a:r>
              <a:rPr lang="fr-FR" sz="4200" dirty="0" smtClean="0">
                <a:effectLst>
                  <a:outerShdw blurRad="38100" dist="38100" dir="2700000" algn="tl">
                    <a:srgbClr val="000000">
                      <a:alpha val="43137"/>
                    </a:srgbClr>
                  </a:outerShdw>
                </a:effectLst>
                <a:latin typeface="Arial Rounded MT Bold" pitchFamily="34" charset="0"/>
              </a:rPr>
              <a:t>Segmentation et positionnement</a:t>
            </a:r>
            <a:endParaRPr lang="fr-FR" sz="4200"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2000240"/>
            <a:ext cx="8401080" cy="4325112"/>
          </a:xfrm>
        </p:spPr>
        <p:txBody>
          <a:bodyPr/>
          <a:lstStyle/>
          <a:p>
            <a:pPr algn="ctr">
              <a:buNone/>
            </a:pPr>
            <a:endParaRPr lang="fr-FR" sz="3600" b="1" dirty="0" smtClean="0">
              <a:solidFill>
                <a:srgbClr val="A20E51"/>
              </a:solidFill>
              <a:effectLst>
                <a:outerShdw blurRad="38100" dist="38100" dir="2700000" algn="tl">
                  <a:srgbClr val="000000">
                    <a:alpha val="43137"/>
                  </a:srgbClr>
                </a:outerShdw>
              </a:effectLst>
              <a:latin typeface="Byington" pitchFamily="2" charset="0"/>
            </a:endParaRPr>
          </a:p>
          <a:p>
            <a:pPr algn="ctr">
              <a:buNone/>
            </a:pPr>
            <a:r>
              <a:rPr lang="fr-FR" sz="3600" b="1" i="1" dirty="0" smtClean="0">
                <a:solidFill>
                  <a:srgbClr val="A20E51"/>
                </a:solidFill>
                <a:effectLst>
                  <a:outerShdw blurRad="38100" dist="38100" dir="2700000" algn="tl">
                    <a:srgbClr val="000000">
                      <a:alpha val="43137"/>
                    </a:srgbClr>
                  </a:outerShdw>
                </a:effectLst>
                <a:latin typeface="Byington" pitchFamily="2" charset="0"/>
              </a:rPr>
              <a:t>Comment </a:t>
            </a:r>
            <a:r>
              <a:rPr lang="fr-FR" sz="3600" b="1" i="1" dirty="0" smtClean="0">
                <a:solidFill>
                  <a:srgbClr val="A20E51"/>
                </a:solidFill>
                <a:effectLst>
                  <a:outerShdw blurRad="38100" dist="38100" dir="2700000" algn="tl">
                    <a:srgbClr val="000000">
                      <a:alpha val="43137"/>
                    </a:srgbClr>
                  </a:outerShdw>
                </a:effectLst>
                <a:latin typeface="Byington" pitchFamily="2" charset="0"/>
              </a:rPr>
              <a:t>exploiter la cible des étudiants?</a:t>
            </a:r>
          </a:p>
          <a:p>
            <a:endParaRPr lang="fr-FR" dirty="0"/>
          </a:p>
        </p:txBody>
      </p:sp>
      <p:pic>
        <p:nvPicPr>
          <p:cNvPr id="4" name="Image 3" descr="010etudiants.jpg"/>
          <p:cNvPicPr>
            <a:picLocks noChangeAspect="1"/>
          </p:cNvPicPr>
          <p:nvPr/>
        </p:nvPicPr>
        <p:blipFill>
          <a:blip r:embed="rId2" cstate="print"/>
          <a:stretch>
            <a:fillRect/>
          </a:stretch>
        </p:blipFill>
        <p:spPr>
          <a:xfrm rot="20656540">
            <a:off x="491684" y="4425726"/>
            <a:ext cx="2875587" cy="1917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descr="shutterstock_7526713.jpg"/>
          <p:cNvPicPr>
            <a:picLocks noChangeAspect="1"/>
          </p:cNvPicPr>
          <p:nvPr/>
        </p:nvPicPr>
        <p:blipFill>
          <a:blip r:embed="rId3" cstate="print"/>
          <a:stretch>
            <a:fillRect/>
          </a:stretch>
        </p:blipFill>
        <p:spPr>
          <a:xfrm>
            <a:off x="7071972" y="3857628"/>
            <a:ext cx="1836895" cy="276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Niveau d'études</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pic>
        <p:nvPicPr>
          <p:cNvPr id="4" name="Image 3" descr="diplome.gif"/>
          <p:cNvPicPr>
            <a:picLocks noChangeAspect="1"/>
          </p:cNvPicPr>
          <p:nvPr/>
        </p:nvPicPr>
        <p:blipFill>
          <a:blip r:embed="rId2" cstate="print"/>
          <a:stretch>
            <a:fillRect/>
          </a:stretch>
        </p:blipFill>
        <p:spPr>
          <a:xfrm>
            <a:off x="4786315" y="4143380"/>
            <a:ext cx="3000396" cy="2757120"/>
          </a:xfrm>
          <a:prstGeom prst="rect">
            <a:avLst/>
          </a:prstGeom>
        </p:spPr>
      </p:pic>
      <p:sp>
        <p:nvSpPr>
          <p:cNvPr id="3" name="Espace réservé du contenu 2"/>
          <p:cNvSpPr>
            <a:spLocks noGrp="1"/>
          </p:cNvSpPr>
          <p:nvPr>
            <p:ph idx="1"/>
          </p:nvPr>
        </p:nvSpPr>
        <p:spPr>
          <a:xfrm>
            <a:off x="285720" y="1785926"/>
            <a:ext cx="8501122" cy="4325112"/>
          </a:xfrm>
        </p:spPr>
        <p:txBody>
          <a:bodyPr/>
          <a:lstStyle/>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L'étudiant est défini comme tel dès lors qu'il est inscrit dans </a:t>
            </a:r>
            <a:r>
              <a:rPr lang="fr-FR" dirty="0" smtClean="0">
                <a:effectLst>
                  <a:outerShdw blurRad="38100" dist="38100" dir="2700000" algn="tl">
                    <a:srgbClr val="000000">
                      <a:alpha val="43137"/>
                    </a:srgbClr>
                  </a:outerShdw>
                </a:effectLst>
                <a:latin typeface="Arial Rounded MT Bold" pitchFamily="34" charset="0"/>
              </a:rPr>
              <a:t>l'enseignement supérieur.</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600"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La segmentation par niveau d'études permet donc de cibler de manière exacte la population </a:t>
            </a:r>
            <a:r>
              <a:rPr lang="fr-FR" dirty="0" smtClean="0">
                <a:effectLst>
                  <a:outerShdw blurRad="38100" dist="38100" dir="2700000" algn="tl">
                    <a:srgbClr val="000000">
                      <a:alpha val="43137"/>
                    </a:srgbClr>
                  </a:outerShdw>
                </a:effectLst>
                <a:latin typeface="Arial Rounded MT Bold" pitchFamily="34" charset="0"/>
              </a:rPr>
              <a:t>étudiante.</a:t>
            </a:r>
            <a:endParaRPr lang="fr-FR"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Intervention</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457200" y="2249424"/>
            <a:ext cx="8401080" cy="4325112"/>
          </a:xfrm>
        </p:spPr>
        <p:txBody>
          <a:bodyPr>
            <a:normAutofit/>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b="1" dirty="0" err="1" smtClean="0">
                <a:solidFill>
                  <a:srgbClr val="7030A0"/>
                </a:solidFill>
                <a:effectLst>
                  <a:outerShdw blurRad="38100" dist="38100" dir="2700000" algn="tl">
                    <a:srgbClr val="000000">
                      <a:alpha val="43137"/>
                    </a:srgbClr>
                  </a:outerShdw>
                </a:effectLst>
                <a:latin typeface="Arial Rounded MT Bold" pitchFamily="34" charset="0"/>
              </a:rPr>
              <a:t>Ofup</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 </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300" dirty="0" smtClean="0">
              <a:effectLst>
                <a:outerShdw blurRad="38100" dist="38100" dir="2700000" algn="tl">
                  <a:srgbClr val="000000">
                    <a:alpha val="43137"/>
                  </a:srgbClr>
                </a:outerShdw>
              </a:effectLst>
              <a:latin typeface="Arial Rounded MT Bold" pitchFamily="34"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La </a:t>
            </a:r>
            <a:r>
              <a:rPr lang="fr-FR" dirty="0" smtClean="0">
                <a:effectLst>
                  <a:outerShdw blurRad="38100" dist="38100" dir="2700000" algn="tl">
                    <a:srgbClr val="000000">
                      <a:alpha val="43137"/>
                    </a:srgbClr>
                  </a:outerShdw>
                </a:effectLst>
                <a:latin typeface="Arial Rounded MT Bold" pitchFamily="34" charset="0"/>
              </a:rPr>
              <a:t>presse « </a:t>
            </a:r>
            <a:r>
              <a:rPr lang="fr-FR" dirty="0" err="1" smtClean="0">
                <a:effectLst>
                  <a:outerShdw blurRad="38100" dist="38100" dir="2700000" algn="tl">
                    <a:srgbClr val="000000">
                      <a:alpha val="43137"/>
                    </a:srgbClr>
                  </a:outerShdw>
                </a:effectLst>
                <a:latin typeface="Arial Rounded MT Bold" pitchFamily="34" charset="0"/>
              </a:rPr>
              <a:t>Ofup</a:t>
            </a:r>
            <a:r>
              <a:rPr lang="fr-FR" dirty="0" smtClean="0">
                <a:effectLst>
                  <a:outerShdw blurRad="38100" dist="38100" dir="2700000" algn="tl">
                    <a:srgbClr val="000000">
                      <a:alpha val="43137"/>
                    </a:srgbClr>
                  </a:outerShdw>
                </a:effectLst>
                <a:latin typeface="Arial Rounded MT Bold" pitchFamily="34" charset="0"/>
              </a:rPr>
              <a:t> » intervient au sein de lycées afin de présenter des magazines économiques et scientifiques auprès d'élèves de l’enseignement secondaire. Ceci a pour objectif de toucher les futurs étudiants qui auront le pouvoir d'achat pour s'abonner.</a:t>
            </a:r>
          </a:p>
          <a:p>
            <a:endParaRPr lang="fr-FR" dirty="0"/>
          </a:p>
        </p:txBody>
      </p:sp>
      <p:pic>
        <p:nvPicPr>
          <p:cNvPr id="4" name="Image 3" descr="ofup1.jpg"/>
          <p:cNvPicPr>
            <a:picLocks noChangeAspect="1"/>
          </p:cNvPicPr>
          <p:nvPr/>
        </p:nvPicPr>
        <p:blipFill>
          <a:blip r:embed="rId2" cstate="print"/>
          <a:stretch>
            <a:fillRect/>
          </a:stretch>
        </p:blipFill>
        <p:spPr>
          <a:xfrm>
            <a:off x="6215074" y="785794"/>
            <a:ext cx="2575563" cy="1931672"/>
          </a:xfrm>
          <a:prstGeom prst="rect">
            <a:avLst/>
          </a:prstGeom>
          <a:ln>
            <a:noFill/>
          </a:ln>
          <a:effectLst>
            <a:softEdge rad="112500"/>
          </a:effectLst>
        </p:spPr>
      </p:pic>
      <p:pic>
        <p:nvPicPr>
          <p:cNvPr id="5" name="Image 4" descr="ofup.jpg"/>
          <p:cNvPicPr>
            <a:picLocks noChangeAspect="1"/>
          </p:cNvPicPr>
          <p:nvPr/>
        </p:nvPicPr>
        <p:blipFill>
          <a:blip r:embed="rId3" cstate="print"/>
          <a:stretch>
            <a:fillRect/>
          </a:stretch>
        </p:blipFill>
        <p:spPr>
          <a:xfrm>
            <a:off x="214282" y="500042"/>
            <a:ext cx="1928826" cy="11572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357430"/>
            <a:ext cx="8229600" cy="1352552"/>
          </a:xfrm>
          <a:ln w="76200">
            <a:solidFill>
              <a:schemeClr val="tx1"/>
            </a:solidFill>
          </a:ln>
        </p:spPr>
        <p:txBody>
          <a:bodyPr>
            <a:normAutofit/>
          </a:bodyPr>
          <a:lstStyle/>
          <a:p>
            <a:pPr algn="ctr"/>
            <a:r>
              <a:rPr lang="fr-FR" sz="6600" b="1" dirty="0" smtClean="0">
                <a:solidFill>
                  <a:srgbClr val="00B0F0"/>
                </a:solidFill>
                <a:effectLst>
                  <a:outerShdw blurRad="38100" dist="38100" dir="2700000" algn="tl">
                    <a:srgbClr val="000000">
                      <a:alpha val="43137"/>
                    </a:srgbClr>
                  </a:outerShdw>
                </a:effectLst>
              </a:rPr>
              <a:t>Fidéliser</a:t>
            </a:r>
            <a:endParaRPr lang="fr-FR" sz="6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642918"/>
            <a:ext cx="8229600" cy="1066800"/>
          </a:xfrm>
        </p:spPr>
        <p:txBody>
          <a:bodyPr>
            <a:normAutofit/>
          </a:bodyPr>
          <a:lstStyle/>
          <a:p>
            <a:pPr algn="ctr"/>
            <a:r>
              <a:rPr lang="fr-FR" sz="4200" dirty="0" smtClean="0">
                <a:effectLst>
                  <a:outerShdw blurRad="38100" dist="38100" dir="2700000" algn="tl">
                    <a:srgbClr val="000000">
                      <a:alpha val="43137"/>
                    </a:srgbClr>
                  </a:outerShdw>
                </a:effectLst>
                <a:latin typeface="Arial Rounded MT Bold" pitchFamily="34" charset="0"/>
              </a:rPr>
              <a:t>A SAVOIR…</a:t>
            </a:r>
            <a:endParaRPr lang="fr-FR" sz="4200" dirty="0">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357158" y="2285992"/>
            <a:ext cx="8329642" cy="4325112"/>
          </a:xfrm>
        </p:spPr>
        <p:txBody>
          <a:bodyPr>
            <a:normAutofit/>
          </a:bodyPr>
          <a:lstStyle/>
          <a:p>
            <a:pPr algn="just"/>
            <a:r>
              <a:rPr lang="fr-FR" sz="2400" i="1" dirty="0" smtClean="0">
                <a:solidFill>
                  <a:srgbClr val="25A785"/>
                </a:solidFill>
                <a:latin typeface="Arial Rounded MT Bold" pitchFamily="34" charset="0"/>
              </a:rPr>
              <a:t>Selon la loi de Pareto, 20% des clients représentent 80% du chiffre d’affaires d’une entreprise. </a:t>
            </a:r>
            <a:r>
              <a:rPr lang="fr-FR" sz="2400" i="1" dirty="0" smtClean="0">
                <a:solidFill>
                  <a:srgbClr val="25A785"/>
                </a:solidFill>
                <a:latin typeface="Arial Rounded MT Bold" pitchFamily="34" charset="0"/>
              </a:rPr>
              <a:t>La </a:t>
            </a:r>
            <a:r>
              <a:rPr lang="fr-FR" sz="2400" i="1" dirty="0" smtClean="0">
                <a:solidFill>
                  <a:srgbClr val="25A785"/>
                </a:solidFill>
                <a:latin typeface="Arial Rounded MT Bold" pitchFamily="34" charset="0"/>
              </a:rPr>
              <a:t>cible étudiante étant une cible difficile à cerner mais aussi très convoitée, il est indispensable de mettre l’accent sur la fidélisation pour toute entreprise se positionnant sur ce segment de clientèle. </a:t>
            </a:r>
            <a:endParaRPr lang="fr-FR" sz="2400" i="1" dirty="0">
              <a:solidFill>
                <a:srgbClr val="25A785"/>
              </a:solidFill>
              <a:latin typeface="Arial Rounded MT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1066800"/>
          </a:xfrm>
        </p:spPr>
        <p:txBody>
          <a:bodyPr>
            <a:normAutofit fontScale="90000"/>
          </a:bodyPr>
          <a:lstStyle/>
          <a:p>
            <a:pPr algn="ctr"/>
            <a:r>
              <a:rPr lang="fr-FR" sz="4700" b="1" dirty="0" smtClean="0">
                <a:solidFill>
                  <a:srgbClr val="00B0F0"/>
                </a:solidFill>
                <a:effectLst>
                  <a:outerShdw blurRad="38100" dist="38100" dir="2700000" algn="tl">
                    <a:srgbClr val="000000">
                      <a:alpha val="43137"/>
                    </a:srgbClr>
                  </a:outerShdw>
                </a:effectLst>
                <a:latin typeface="Arial Rounded MT Bold" pitchFamily="34" charset="0"/>
              </a:rPr>
              <a:t>Fidéliser par l’offre</a:t>
            </a:r>
            <a:r>
              <a:rPr lang="fr-FR" b="1" dirty="0" smtClean="0"/>
              <a:t/>
            </a:r>
            <a:br>
              <a:rPr lang="fr-FR" b="1" dirty="0" smtClean="0"/>
            </a:br>
            <a:endParaRPr lang="fr-FR" dirty="0"/>
          </a:p>
        </p:txBody>
      </p:sp>
      <p:sp>
        <p:nvSpPr>
          <p:cNvPr id="3" name="Espace réservé du contenu 2"/>
          <p:cNvSpPr>
            <a:spLocks noGrp="1"/>
          </p:cNvSpPr>
          <p:nvPr>
            <p:ph idx="1"/>
          </p:nvPr>
        </p:nvSpPr>
        <p:spPr>
          <a:xfrm>
            <a:off x="285720" y="1857364"/>
            <a:ext cx="8572560" cy="4325112"/>
          </a:xfrm>
        </p:spPr>
        <p:txBody>
          <a:bodyPr/>
          <a:lstStyle/>
          <a:p>
            <a:pPr algn="just"/>
            <a:r>
              <a:rPr lang="fr-FR" dirty="0" smtClean="0">
                <a:effectLst>
                  <a:outerShdw blurRad="38100" dist="38100" dir="2700000" algn="tl">
                    <a:srgbClr val="000000">
                      <a:alpha val="43137"/>
                    </a:srgbClr>
                  </a:outerShdw>
                </a:effectLst>
                <a:latin typeface="Arial Rounded MT Bold" pitchFamily="34" charset="0"/>
              </a:rPr>
              <a:t>La fidélisation par l’offre consiste à offrir aux clients des produits complémentaires, des promotions sur les prix ou les quantités ou encore une personnalisation du produit ou la possibilité de participer au marketing du produit.</a:t>
            </a:r>
          </a:p>
          <a:p>
            <a:endParaRPr lang="fr-FR" dirty="0"/>
          </a:p>
        </p:txBody>
      </p:sp>
      <p:pic>
        <p:nvPicPr>
          <p:cNvPr id="4" name="Image 3" descr="poignee.gif"/>
          <p:cNvPicPr>
            <a:picLocks noChangeAspect="1"/>
          </p:cNvPicPr>
          <p:nvPr/>
        </p:nvPicPr>
        <p:blipFill>
          <a:blip r:embed="rId2" cstate="print"/>
          <a:stretch>
            <a:fillRect/>
          </a:stretch>
        </p:blipFill>
        <p:spPr>
          <a:xfrm>
            <a:off x="3143240" y="4572008"/>
            <a:ext cx="2820719" cy="18616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714512"/>
          </a:xfrm>
        </p:spPr>
        <p:txBody>
          <a:bodyPr>
            <a:normAutofit/>
          </a:bodyPr>
          <a:lstStyle/>
          <a:p>
            <a:r>
              <a:rPr lang="en-US" sz="4200"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Les </a:t>
            </a: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produits</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
            </a:r>
            <a:b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br>
            <a:r>
              <a:rPr lang="en-US" sz="4200"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complémentaires</a:t>
            </a:r>
            <a:endParaRPr lang="fr-FR" sz="42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2357430"/>
            <a:ext cx="8401080" cy="4325112"/>
          </a:xfrm>
        </p:spPr>
        <p:txBody>
          <a:bodyPr>
            <a:normAutofit/>
          </a:bodyPr>
          <a:lstStyle/>
          <a:p>
            <a:pPr algn="just"/>
            <a:r>
              <a:rPr lang="fr-FR" sz="3200" dirty="0" err="1" smtClean="0">
                <a:solidFill>
                  <a:schemeClr val="accent3"/>
                </a:solidFill>
                <a:effectLst>
                  <a:outerShdw blurRad="38100" dist="38100" dir="2700000" algn="tl">
                    <a:srgbClr val="000000">
                      <a:alpha val="43137"/>
                    </a:srgbClr>
                  </a:outerShdw>
                </a:effectLst>
                <a:latin typeface="Arial Rounded MT Bold" pitchFamily="34" charset="0"/>
              </a:rPr>
              <a:t>Eristoff</a:t>
            </a:r>
            <a:r>
              <a:rPr lang="fr-FR" sz="3200" dirty="0" smtClean="0">
                <a:solidFill>
                  <a:schemeClr val="accent3"/>
                </a:solidFill>
                <a:effectLst>
                  <a:outerShdw blurRad="38100" dist="38100" dir="2700000" algn="tl">
                    <a:srgbClr val="000000">
                      <a:alpha val="43137"/>
                    </a:srgbClr>
                  </a:outerShdw>
                </a:effectLst>
                <a:latin typeface="Arial Rounded MT Bold" pitchFamily="34" charset="0"/>
              </a:rPr>
              <a:t>:</a:t>
            </a:r>
            <a:endParaRPr lang="fr-FR" sz="3200" dirty="0" smtClean="0">
              <a:solidFill>
                <a:schemeClr val="accent3"/>
              </a:solidFill>
              <a:effectLst>
                <a:outerShdw blurRad="38100" dist="38100" dir="2700000" algn="tl">
                  <a:srgbClr val="000000">
                    <a:alpha val="43137"/>
                  </a:srgbClr>
                </a:outerShdw>
              </a:effectLst>
              <a:latin typeface="Arial Rounded MT Bold" pitchFamily="34" charset="0"/>
            </a:endParaRPr>
          </a:p>
          <a:p>
            <a:pPr algn="just">
              <a:buNone/>
            </a:pPr>
            <a:r>
              <a:rPr lang="fr-FR" sz="1400" dirty="0" smtClean="0">
                <a:effectLst>
                  <a:outerShdw blurRad="38100" dist="38100" dir="2700000" algn="tl">
                    <a:srgbClr val="000000">
                      <a:alpha val="43137"/>
                    </a:srgbClr>
                  </a:outerShdw>
                </a:effectLst>
                <a:latin typeface="Arial Rounded MT Bold" pitchFamily="34" charset="0"/>
              </a:rPr>
              <a:t>   </a:t>
            </a:r>
          </a:p>
          <a:p>
            <a:pPr algn="just">
              <a:buNone/>
            </a:pP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Marque </a:t>
            </a:r>
            <a:r>
              <a:rPr lang="fr-FR" dirty="0" smtClean="0">
                <a:effectLst>
                  <a:outerShdw blurRad="38100" dist="38100" dir="2700000" algn="tl">
                    <a:srgbClr val="000000">
                      <a:alpha val="43137"/>
                    </a:srgbClr>
                  </a:outerShdw>
                </a:effectLst>
                <a:latin typeface="Arial Rounded MT Bold" pitchFamily="34" charset="0"/>
              </a:rPr>
              <a:t>de </a:t>
            </a:r>
            <a:r>
              <a:rPr lang="fr-FR" dirty="0" smtClean="0">
                <a:effectLst>
                  <a:outerShdw blurRad="38100" dist="38100" dir="2700000" algn="tl">
                    <a:srgbClr val="000000">
                      <a:alpha val="43137"/>
                    </a:srgbClr>
                  </a:outerShdw>
                </a:effectLst>
                <a:latin typeface="Arial Rounded MT Bold" pitchFamily="34" charset="0"/>
              </a:rPr>
              <a:t>vodka qui a, </a:t>
            </a:r>
            <a:r>
              <a:rPr lang="fr-FR" dirty="0" smtClean="0">
                <a:effectLst>
                  <a:outerShdw blurRad="38100" dist="38100" dir="2700000" algn="tl">
                    <a:srgbClr val="000000">
                      <a:alpha val="43137"/>
                    </a:srgbClr>
                  </a:outerShdw>
                </a:effectLst>
                <a:latin typeface="Arial Rounded MT Bold" pitchFamily="34" charset="0"/>
              </a:rPr>
              <a:t>à plusieurs </a:t>
            </a:r>
            <a:r>
              <a:rPr lang="fr-FR" dirty="0" smtClean="0">
                <a:effectLst>
                  <a:outerShdw blurRad="38100" dist="38100" dir="2700000" algn="tl">
                    <a:srgbClr val="000000">
                      <a:alpha val="43137"/>
                    </a:srgbClr>
                  </a:outerShdw>
                </a:effectLst>
                <a:latin typeface="Arial Rounded MT Bold" pitchFamily="34" charset="0"/>
              </a:rPr>
              <a:t>reprises, </a:t>
            </a:r>
            <a:r>
              <a:rPr lang="fr-FR" dirty="0" smtClean="0">
                <a:effectLst>
                  <a:outerShdw blurRad="38100" dist="38100" dir="2700000" algn="tl">
                    <a:srgbClr val="000000">
                      <a:alpha val="43137"/>
                    </a:srgbClr>
                  </a:outerShdw>
                </a:effectLst>
                <a:latin typeface="Arial Rounded MT Bold" pitchFamily="34" charset="0"/>
              </a:rPr>
              <a:t>offert des verres «shooter» pour accompagner ses bouteilles de vodka. Cette stratégie est efficace par rapport aux étudiants car ces </a:t>
            </a:r>
            <a:r>
              <a:rPr lang="fr-FR" dirty="0" smtClean="0">
                <a:effectLst>
                  <a:outerShdw blurRad="38100" dist="38100" dir="2700000" algn="tl">
                    <a:srgbClr val="000000">
                      <a:alpha val="43137"/>
                    </a:srgbClr>
                  </a:outerShdw>
                </a:effectLst>
                <a:latin typeface="Arial Rounded MT Bold" pitchFamily="34" charset="0"/>
              </a:rPr>
              <a:t>verres synonymes </a:t>
            </a:r>
            <a:r>
              <a:rPr lang="fr-FR" dirty="0" smtClean="0">
                <a:effectLst>
                  <a:outerShdw blurRad="38100" dist="38100" dir="2700000" algn="tl">
                    <a:srgbClr val="000000">
                      <a:alpha val="43137"/>
                    </a:srgbClr>
                  </a:outerShdw>
                </a:effectLst>
                <a:latin typeface="Arial Rounded MT Bold" pitchFamily="34" charset="0"/>
              </a:rPr>
              <a:t>de «</a:t>
            </a:r>
            <a:r>
              <a:rPr lang="fr-FR" dirty="0" smtClean="0">
                <a:effectLst>
                  <a:outerShdw blurRad="38100" dist="38100" dir="2700000" algn="tl">
                    <a:srgbClr val="000000">
                      <a:alpha val="43137"/>
                    </a:srgbClr>
                  </a:outerShdw>
                </a:effectLst>
                <a:latin typeface="Arial Rounded MT Bold" pitchFamily="34" charset="0"/>
              </a:rPr>
              <a:t>bons </a:t>
            </a:r>
            <a:r>
              <a:rPr lang="fr-FR" dirty="0" smtClean="0">
                <a:effectLst>
                  <a:outerShdw blurRad="38100" dist="38100" dir="2700000" algn="tl">
                    <a:srgbClr val="000000">
                      <a:alpha val="43137"/>
                    </a:srgbClr>
                  </a:outerShdw>
                </a:effectLst>
                <a:latin typeface="Arial Rounded MT Bold" pitchFamily="34" charset="0"/>
              </a:rPr>
              <a:t>souvenirs»  </a:t>
            </a:r>
            <a:r>
              <a:rPr lang="fr-FR" dirty="0" smtClean="0">
                <a:effectLst>
                  <a:outerShdw blurRad="38100" dist="38100" dir="2700000" algn="tl">
                    <a:srgbClr val="000000">
                      <a:alpha val="43137"/>
                    </a:srgbClr>
                  </a:outerShdw>
                </a:effectLst>
                <a:latin typeface="Arial Rounded MT Bold" pitchFamily="34" charset="0"/>
              </a:rPr>
              <a:t>sont souvent </a:t>
            </a:r>
            <a:r>
              <a:rPr lang="fr-FR" dirty="0" smtClean="0">
                <a:effectLst>
                  <a:outerShdw blurRad="38100" dist="38100" dir="2700000" algn="tl">
                    <a:srgbClr val="000000">
                      <a:alpha val="43137"/>
                    </a:srgbClr>
                  </a:outerShdw>
                </a:effectLst>
                <a:latin typeface="Arial Rounded MT Bold" pitchFamily="34" charset="0"/>
              </a:rPr>
              <a:t>utilisés </a:t>
            </a:r>
            <a:r>
              <a:rPr lang="fr-FR" dirty="0" smtClean="0">
                <a:effectLst>
                  <a:outerShdw blurRad="38100" dist="38100" dir="2700000" algn="tl">
                    <a:srgbClr val="000000">
                      <a:alpha val="43137"/>
                    </a:srgbClr>
                  </a:outerShdw>
                </a:effectLst>
                <a:latin typeface="Arial Rounded MT Bold" pitchFamily="34" charset="0"/>
              </a:rPr>
              <a:t>par les jeunes lors </a:t>
            </a:r>
            <a:r>
              <a:rPr lang="fr-FR" dirty="0" smtClean="0">
                <a:effectLst>
                  <a:outerShdw blurRad="38100" dist="38100" dir="2700000" algn="tl">
                    <a:srgbClr val="000000">
                      <a:alpha val="43137"/>
                    </a:srgbClr>
                  </a:outerShdw>
                </a:effectLst>
                <a:latin typeface="Arial Rounded MT Bold" pitchFamily="34" charset="0"/>
              </a:rPr>
              <a:t>des </a:t>
            </a:r>
            <a:r>
              <a:rPr lang="fr-FR" dirty="0" smtClean="0">
                <a:effectLst>
                  <a:outerShdw blurRad="38100" dist="38100" dir="2700000" algn="tl">
                    <a:srgbClr val="000000">
                      <a:alpha val="43137"/>
                    </a:srgbClr>
                  </a:outerShdw>
                </a:effectLst>
                <a:latin typeface="Arial Rounded MT Bold" pitchFamily="34" charset="0"/>
              </a:rPr>
              <a:t>soirées. </a:t>
            </a:r>
            <a:r>
              <a:rPr lang="fr-FR" dirty="0" smtClean="0">
                <a:effectLst>
                  <a:outerShdw blurRad="38100" dist="38100" dir="2700000" algn="tl">
                    <a:srgbClr val="000000">
                      <a:alpha val="43137"/>
                    </a:srgbClr>
                  </a:outerShdw>
                </a:effectLst>
                <a:latin typeface="Arial Rounded MT Bold" pitchFamily="34" charset="0"/>
              </a:rPr>
              <a:t>le </a:t>
            </a:r>
            <a:r>
              <a:rPr lang="fr-FR" dirty="0" smtClean="0">
                <a:effectLst>
                  <a:outerShdw blurRad="38100" dist="38100" dir="2700000" algn="tl">
                    <a:srgbClr val="000000">
                      <a:alpha val="43137"/>
                    </a:srgbClr>
                  </a:outerShdw>
                </a:effectLst>
                <a:latin typeface="Arial Rounded MT Bold" pitchFamily="34" charset="0"/>
              </a:rPr>
              <a:t>rachat </a:t>
            </a:r>
            <a:r>
              <a:rPr lang="fr-FR" dirty="0" smtClean="0">
                <a:effectLst>
                  <a:outerShdw blurRad="38100" dist="38100" dir="2700000" algn="tl">
                    <a:srgbClr val="000000">
                      <a:alpha val="43137"/>
                    </a:srgbClr>
                  </a:outerShdw>
                </a:effectLst>
                <a:latin typeface="Arial Rounded MT Bold" pitchFamily="34" charset="0"/>
              </a:rPr>
              <a:t>sera </a:t>
            </a:r>
            <a:r>
              <a:rPr lang="fr-FR" dirty="0" smtClean="0">
                <a:effectLst>
                  <a:outerShdw blurRad="38100" dist="38100" dir="2700000" algn="tl">
                    <a:srgbClr val="000000">
                      <a:alpha val="43137"/>
                    </a:srgbClr>
                  </a:outerShdw>
                </a:effectLst>
                <a:latin typeface="Arial Rounded MT Bold" pitchFamily="34" charset="0"/>
              </a:rPr>
              <a:t>ainsi facilité. </a:t>
            </a:r>
          </a:p>
          <a:p>
            <a:endParaRPr lang="fr-FR" dirty="0"/>
          </a:p>
        </p:txBody>
      </p:sp>
      <p:pic>
        <p:nvPicPr>
          <p:cNvPr id="5" name="Image 4" descr="Eristoff%20Master%20CMYK.jpg"/>
          <p:cNvPicPr>
            <a:picLocks noChangeAspect="1"/>
          </p:cNvPicPr>
          <p:nvPr/>
        </p:nvPicPr>
        <p:blipFill>
          <a:blip r:embed="rId2" cstate="print"/>
          <a:stretch>
            <a:fillRect/>
          </a:stretch>
        </p:blipFill>
        <p:spPr>
          <a:xfrm>
            <a:off x="142844" y="571480"/>
            <a:ext cx="1500166" cy="1010123"/>
          </a:xfrm>
          <a:prstGeom prst="rect">
            <a:avLst/>
          </a:prstGeom>
        </p:spPr>
      </p:pic>
      <p:pic>
        <p:nvPicPr>
          <p:cNvPr id="4" name="Image 3" descr="verre-shooter-lumineux-i2960-s400.jpg"/>
          <p:cNvPicPr>
            <a:picLocks noChangeAspect="1"/>
          </p:cNvPicPr>
          <p:nvPr/>
        </p:nvPicPr>
        <p:blipFill>
          <a:blip r:embed="rId3" cstate="print"/>
          <a:stretch>
            <a:fillRect/>
          </a:stretch>
        </p:blipFill>
        <p:spPr>
          <a:xfrm>
            <a:off x="6786578" y="785794"/>
            <a:ext cx="2119314" cy="2119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785794"/>
            <a:ext cx="8229600" cy="1066800"/>
          </a:xfrm>
        </p:spPr>
        <p:txBody>
          <a:bodyPr>
            <a:normAutofit fontScale="90000"/>
          </a:bodyPr>
          <a:lstStyle/>
          <a:p>
            <a:r>
              <a:rPr lang="fr-FR" sz="4700" u="sng" dirty="0" smtClean="0">
                <a:solidFill>
                  <a:srgbClr val="FF0000"/>
                </a:solidFill>
                <a:effectLst>
                  <a:outerShdw blurRad="38100" dist="38100" dir="2700000" algn="tl">
                    <a:srgbClr val="000000">
                      <a:alpha val="43137"/>
                    </a:srgbClr>
                  </a:outerShdw>
                </a:effectLst>
                <a:latin typeface="Arial Rounded MT Bold" pitchFamily="34" charset="0"/>
              </a:rPr>
              <a:t>Les promotions</a:t>
            </a:r>
            <a:r>
              <a:rPr lang="fr-FR" b="1" u="sng" dirty="0" smtClean="0"/>
              <a:t/>
            </a:r>
            <a:br>
              <a:rPr lang="fr-FR" b="1" u="sng" dirty="0" smtClean="0"/>
            </a:br>
            <a:endParaRPr lang="fr-FR" u="sng" dirty="0"/>
          </a:p>
        </p:txBody>
      </p:sp>
      <p:sp>
        <p:nvSpPr>
          <p:cNvPr id="3" name="Espace réservé du contenu 2"/>
          <p:cNvSpPr>
            <a:spLocks noGrp="1"/>
          </p:cNvSpPr>
          <p:nvPr>
            <p:ph idx="1"/>
          </p:nvPr>
        </p:nvSpPr>
        <p:spPr>
          <a:xfrm>
            <a:off x="285720" y="2000240"/>
            <a:ext cx="8229600" cy="4325112"/>
          </a:xfrm>
        </p:spPr>
        <p:txBody>
          <a:bodyPr>
            <a:normAutofit fontScale="92500" lnSpcReduction="10000"/>
          </a:bodyPr>
          <a:lstStyle/>
          <a:p>
            <a:pPr algn="just"/>
            <a:r>
              <a:rPr lang="fr-FR" sz="3500" dirty="0" smtClean="0">
                <a:solidFill>
                  <a:schemeClr val="accent3"/>
                </a:solidFill>
                <a:effectLst>
                  <a:outerShdw blurRad="38100" dist="38100" dir="2700000" algn="tl">
                    <a:srgbClr val="000000">
                      <a:alpha val="43137"/>
                    </a:srgbClr>
                  </a:outerShdw>
                </a:effectLst>
                <a:latin typeface="Arial Rounded MT Bold" pitchFamily="34" charset="0"/>
              </a:rPr>
              <a:t>Apple:</a:t>
            </a:r>
          </a:p>
          <a:p>
            <a:pPr algn="just"/>
            <a:endParaRPr lang="fr-FR" sz="1700" dirty="0" smtClean="0">
              <a:effectLst>
                <a:outerShdw blurRad="38100" dist="38100" dir="2700000" algn="tl">
                  <a:srgbClr val="000000">
                    <a:alpha val="43137"/>
                  </a:srgbClr>
                </a:outerShdw>
              </a:effectLst>
              <a:latin typeface="Arial Rounded MT Bold" pitchFamily="34" charset="0"/>
            </a:endParaRPr>
          </a:p>
          <a:p>
            <a:pPr algn="just">
              <a:buNone/>
            </a:pPr>
            <a:r>
              <a:rPr lang="fr-FR" sz="3000" dirty="0" smtClean="0">
                <a:effectLst>
                  <a:outerShdw blurRad="38100" dist="38100" dir="2700000" algn="tl">
                    <a:srgbClr val="000000">
                      <a:alpha val="43137"/>
                    </a:srgbClr>
                  </a:outerShdw>
                </a:effectLst>
                <a:latin typeface="Arial Rounded MT Bold" pitchFamily="34" charset="0"/>
              </a:rPr>
              <a:t>   La société propose </a:t>
            </a:r>
            <a:r>
              <a:rPr lang="fr-FR" sz="3000" dirty="0" smtClean="0">
                <a:effectLst>
                  <a:outerShdw blurRad="38100" dist="38100" dir="2700000" algn="tl">
                    <a:srgbClr val="000000">
                      <a:alpha val="43137"/>
                    </a:srgbClr>
                  </a:outerShdw>
                </a:effectLst>
                <a:latin typeface="Arial Rounded MT Bold" pitchFamily="34" charset="0"/>
              </a:rPr>
              <a:t>des promotions pour les étudiants. L’offre </a:t>
            </a:r>
            <a:r>
              <a:rPr lang="fr-FR" sz="3000" dirty="0" smtClean="0">
                <a:effectLst>
                  <a:outerShdw blurRad="38100" dist="38100" dir="2700000" algn="tl">
                    <a:srgbClr val="000000">
                      <a:alpha val="43137"/>
                    </a:srgbClr>
                  </a:outerShdw>
                </a:effectLst>
                <a:latin typeface="Arial Rounded MT Bold" pitchFamily="34" charset="0"/>
              </a:rPr>
              <a:t>d’</a:t>
            </a:r>
            <a:r>
              <a:rPr lang="fr-FR" sz="3000" dirty="0" smtClean="0">
                <a:effectLst>
                  <a:outerShdw blurRad="38100" dist="38100" dir="2700000" algn="tl">
                    <a:srgbClr val="000000">
                      <a:alpha val="43137"/>
                    </a:srgbClr>
                  </a:outerShdw>
                </a:effectLst>
                <a:latin typeface="Arial Rounded MT Bold" pitchFamily="34" charset="0"/>
              </a:rPr>
              <a:t>A</a:t>
            </a:r>
            <a:r>
              <a:rPr lang="fr-FR" sz="3000" dirty="0" smtClean="0">
                <a:effectLst>
                  <a:outerShdw blurRad="38100" dist="38100" dir="2700000" algn="tl">
                    <a:srgbClr val="000000">
                      <a:alpha val="43137"/>
                    </a:srgbClr>
                  </a:outerShdw>
                </a:effectLst>
                <a:latin typeface="Arial Rounded MT Bold" pitchFamily="34" charset="0"/>
              </a:rPr>
              <a:t>pple </a:t>
            </a:r>
            <a:r>
              <a:rPr lang="fr-FR" sz="3000" dirty="0" smtClean="0">
                <a:effectLst>
                  <a:outerShdw blurRad="38100" dist="38100" dir="2700000" algn="tl">
                    <a:srgbClr val="000000">
                      <a:alpha val="43137"/>
                    </a:srgbClr>
                  </a:outerShdw>
                </a:effectLst>
                <a:latin typeface="Arial Rounded MT Bold" pitchFamily="34" charset="0"/>
              </a:rPr>
              <a:t>se divise en deux parties. La première offre propose une réduction de </a:t>
            </a:r>
            <a:r>
              <a:rPr lang="fr-FR" sz="3000" dirty="0" smtClean="0">
                <a:solidFill>
                  <a:srgbClr val="FF0000"/>
                </a:solidFill>
                <a:effectLst>
                  <a:outerShdw blurRad="38100" dist="38100" dir="2700000" algn="tl">
                    <a:srgbClr val="000000">
                      <a:alpha val="43137"/>
                    </a:srgbClr>
                  </a:outerShdw>
                </a:effectLst>
                <a:latin typeface="Arial Rounded MT Bold" pitchFamily="34" charset="0"/>
              </a:rPr>
              <a:t>5%</a:t>
            </a:r>
            <a:r>
              <a:rPr lang="fr-FR" sz="3000" dirty="0" smtClean="0">
                <a:effectLst>
                  <a:outerShdw blurRad="38100" dist="38100" dir="2700000" algn="tl">
                    <a:srgbClr val="000000">
                      <a:alpha val="43137"/>
                    </a:srgbClr>
                  </a:outerShdw>
                </a:effectLst>
                <a:latin typeface="Arial Rounded MT Bold" pitchFamily="34" charset="0"/>
              </a:rPr>
              <a:t> pour tous les étudiants sur </a:t>
            </a:r>
            <a:r>
              <a:rPr lang="fr-FR" sz="3000" dirty="0" smtClean="0">
                <a:effectLst>
                  <a:outerShdw blurRad="38100" dist="38100" dir="2700000" algn="tl">
                    <a:srgbClr val="000000">
                      <a:alpha val="43137"/>
                    </a:srgbClr>
                  </a:outerShdw>
                </a:effectLst>
                <a:latin typeface="Arial Rounded MT Bold" pitchFamily="34" charset="0"/>
              </a:rPr>
              <a:t>tous les </a:t>
            </a:r>
            <a:r>
              <a:rPr lang="fr-FR" sz="3000" dirty="0" smtClean="0">
                <a:effectLst>
                  <a:outerShdw blurRad="38100" dist="38100" dir="2700000" algn="tl">
                    <a:srgbClr val="000000">
                      <a:alpha val="43137"/>
                    </a:srgbClr>
                  </a:outerShdw>
                </a:effectLst>
                <a:latin typeface="Arial Rounded MT Bold" pitchFamily="34" charset="0"/>
              </a:rPr>
              <a:t>produits de la gamme mac. La deuxième promotion consiste à </a:t>
            </a:r>
            <a:r>
              <a:rPr lang="fr-FR" sz="3000" dirty="0" smtClean="0">
                <a:effectLst>
                  <a:outerShdw blurRad="38100" dist="38100" dir="2700000" algn="tl">
                    <a:srgbClr val="000000">
                      <a:alpha val="43137"/>
                    </a:srgbClr>
                  </a:outerShdw>
                </a:effectLst>
                <a:latin typeface="Arial Rounded MT Bold" pitchFamily="34" charset="0"/>
              </a:rPr>
              <a:t>offrir </a:t>
            </a:r>
            <a:r>
              <a:rPr lang="fr-FR" sz="3000" dirty="0" smtClean="0">
                <a:solidFill>
                  <a:srgbClr val="FF0000"/>
                </a:solidFill>
                <a:effectLst>
                  <a:outerShdw blurRad="38100" dist="38100" dir="2700000" algn="tl">
                    <a:srgbClr val="000000">
                      <a:alpha val="43137"/>
                    </a:srgbClr>
                  </a:outerShdw>
                </a:effectLst>
                <a:latin typeface="Arial Rounded MT Bold" pitchFamily="34" charset="0"/>
              </a:rPr>
              <a:t>12%</a:t>
            </a:r>
            <a:r>
              <a:rPr lang="fr-FR" sz="3000" dirty="0" smtClean="0">
                <a:effectLst>
                  <a:outerShdw blurRad="38100" dist="38100" dir="2700000" algn="tl">
                    <a:srgbClr val="000000">
                      <a:alpha val="43137"/>
                    </a:srgbClr>
                  </a:outerShdw>
                </a:effectLst>
                <a:latin typeface="Arial Rounded MT Bold" pitchFamily="34" charset="0"/>
              </a:rPr>
              <a:t> de réduction aux étudiants d’universités ou écoles partenaires de la marque. </a:t>
            </a:r>
            <a:r>
              <a:rPr lang="fr-FR" sz="3000" dirty="0" smtClean="0">
                <a:effectLst>
                  <a:outerShdw blurRad="38100" dist="38100" dir="2700000" algn="tl">
                    <a:srgbClr val="000000">
                      <a:alpha val="43137"/>
                    </a:srgbClr>
                  </a:outerShdw>
                </a:effectLst>
                <a:latin typeface="Arial Rounded MT Bold" pitchFamily="34" charset="0"/>
              </a:rPr>
              <a:t>(valables </a:t>
            </a:r>
            <a:r>
              <a:rPr lang="fr-FR" sz="3000" dirty="0" smtClean="0">
                <a:effectLst>
                  <a:outerShdw blurRad="38100" dist="38100" dir="2700000" algn="tl">
                    <a:srgbClr val="000000">
                      <a:alpha val="43137"/>
                    </a:srgbClr>
                  </a:outerShdw>
                </a:effectLst>
                <a:latin typeface="Arial Rounded MT Bold" pitchFamily="34" charset="0"/>
              </a:rPr>
              <a:t>toute l’année et sur toute la </a:t>
            </a:r>
            <a:r>
              <a:rPr lang="fr-FR" sz="3000" dirty="0" smtClean="0">
                <a:effectLst>
                  <a:outerShdw blurRad="38100" dist="38100" dir="2700000" algn="tl">
                    <a:srgbClr val="000000">
                      <a:alpha val="43137"/>
                    </a:srgbClr>
                  </a:outerShdw>
                </a:effectLst>
                <a:latin typeface="Arial Rounded MT Bold" pitchFamily="34" charset="0"/>
              </a:rPr>
              <a:t>gamme).</a:t>
            </a:r>
            <a:endParaRPr lang="fr-FR" sz="3000" dirty="0" smtClean="0">
              <a:effectLst>
                <a:outerShdw blurRad="38100" dist="38100" dir="2700000" algn="tl">
                  <a:srgbClr val="000000">
                    <a:alpha val="43137"/>
                  </a:srgbClr>
                </a:outerShdw>
              </a:effectLst>
              <a:latin typeface="Arial Rounded MT Bold" pitchFamily="34" charset="0"/>
            </a:endParaRPr>
          </a:p>
          <a:p>
            <a:endParaRPr lang="fr-FR" dirty="0"/>
          </a:p>
        </p:txBody>
      </p:sp>
      <p:pic>
        <p:nvPicPr>
          <p:cNvPr id="4" name="Image 3" descr="golden_apple_logo.jpg"/>
          <p:cNvPicPr>
            <a:picLocks noChangeAspect="1"/>
          </p:cNvPicPr>
          <p:nvPr/>
        </p:nvPicPr>
        <p:blipFill>
          <a:blip r:embed="rId2" cstate="print"/>
          <a:stretch>
            <a:fillRect/>
          </a:stretch>
        </p:blipFill>
        <p:spPr>
          <a:xfrm>
            <a:off x="5000628" y="1000108"/>
            <a:ext cx="1150930" cy="1150930"/>
          </a:xfrm>
          <a:prstGeom prst="rect">
            <a:avLst/>
          </a:prstGeom>
        </p:spPr>
      </p:pic>
      <p:pic>
        <p:nvPicPr>
          <p:cNvPr id="5" name="Image 4" descr="apple.jpg"/>
          <p:cNvPicPr>
            <a:picLocks noChangeAspect="1"/>
          </p:cNvPicPr>
          <p:nvPr/>
        </p:nvPicPr>
        <p:blipFill>
          <a:blip r:embed="rId3" cstate="print"/>
          <a:stretch>
            <a:fillRect/>
          </a:stretch>
        </p:blipFill>
        <p:spPr>
          <a:xfrm>
            <a:off x="6333480" y="928670"/>
            <a:ext cx="1014330" cy="1223958"/>
          </a:xfrm>
          <a:prstGeom prst="rect">
            <a:avLst/>
          </a:prstGeom>
        </p:spPr>
      </p:pic>
      <p:pic>
        <p:nvPicPr>
          <p:cNvPr id="6" name="Image 5" descr="applije.jpg"/>
          <p:cNvPicPr>
            <a:picLocks noChangeAspect="1"/>
          </p:cNvPicPr>
          <p:nvPr/>
        </p:nvPicPr>
        <p:blipFill>
          <a:blip r:embed="rId4" cstate="print"/>
          <a:stretch>
            <a:fillRect/>
          </a:stretch>
        </p:blipFill>
        <p:spPr>
          <a:xfrm>
            <a:off x="7552870" y="928670"/>
            <a:ext cx="1152858" cy="133535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Autofit/>
          </a:bodyPr>
          <a:lstStyle/>
          <a:p>
            <a:pPr algn="ct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Personnalisation</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&amp; </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Marketing </a:t>
            </a: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participatif</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928802"/>
            <a:ext cx="8715436" cy="4929198"/>
          </a:xfrm>
        </p:spPr>
        <p:txBody>
          <a:bodyPr>
            <a:normAutofit fontScale="55000" lnSpcReduction="20000"/>
          </a:bodyPr>
          <a:lstStyle/>
          <a:p>
            <a:pPr algn="just"/>
            <a:r>
              <a:rPr lang="fr-FR" sz="4400" dirty="0" smtClean="0">
                <a:solidFill>
                  <a:srgbClr val="B482DA"/>
                </a:solidFill>
                <a:effectLst>
                  <a:outerShdw blurRad="38100" dist="38100" dir="2700000" algn="tl">
                    <a:srgbClr val="000000">
                      <a:alpha val="43137"/>
                    </a:srgbClr>
                  </a:outerShdw>
                </a:effectLst>
                <a:latin typeface="Arial Rounded MT Bold" pitchFamily="34" charset="0"/>
              </a:rPr>
              <a:t>Apple :</a:t>
            </a:r>
          </a:p>
          <a:p>
            <a:pPr algn="just"/>
            <a:endParaRPr lang="fr-FR" sz="2200" dirty="0" smtClean="0">
              <a:latin typeface="Arial Rounded MT Bold" pitchFamily="34" charset="0"/>
            </a:endParaRPr>
          </a:p>
          <a:p>
            <a:pPr algn="just">
              <a:buNone/>
            </a:pPr>
            <a:r>
              <a:rPr lang="fr-FR" sz="4400" dirty="0" smtClean="0">
                <a:latin typeface="Arial Rounded MT Bold" pitchFamily="34" charset="0"/>
              </a:rPr>
              <a:t>    Apple utilise </a:t>
            </a:r>
            <a:r>
              <a:rPr lang="fr-FR" sz="4400" dirty="0" smtClean="0">
                <a:latin typeface="Arial Rounded MT Bold" pitchFamily="34" charset="0"/>
              </a:rPr>
              <a:t>la personnalisation des </a:t>
            </a:r>
            <a:r>
              <a:rPr lang="fr-FR" sz="4400" dirty="0" smtClean="0">
                <a:latin typeface="Arial Rounded MT Bold" pitchFamily="34" charset="0"/>
              </a:rPr>
              <a:t>produits. </a:t>
            </a:r>
          </a:p>
          <a:p>
            <a:pPr algn="just">
              <a:buNone/>
            </a:pPr>
            <a:r>
              <a:rPr lang="fr-FR" sz="4400" b="1" i="1" dirty="0" smtClean="0">
                <a:latin typeface="Arial Rounded MT Bold" pitchFamily="34" charset="0"/>
              </a:rPr>
              <a:t> </a:t>
            </a:r>
            <a:r>
              <a:rPr lang="fr-FR" sz="4400" b="1" i="1" dirty="0" smtClean="0">
                <a:latin typeface="Arial Rounded MT Bold" pitchFamily="34" charset="0"/>
              </a:rPr>
              <a:t>  </a:t>
            </a:r>
            <a:r>
              <a:rPr lang="fr-FR" sz="4400" b="1" i="1" dirty="0" smtClean="0">
                <a:latin typeface="Arial Rounded MT Bold" pitchFamily="34" charset="0"/>
              </a:rPr>
              <a:t>Macs: </a:t>
            </a:r>
            <a:r>
              <a:rPr lang="fr-FR" sz="4400" dirty="0" smtClean="0">
                <a:latin typeface="Arial Rounded MT Bold" pitchFamily="34" charset="0"/>
              </a:rPr>
              <a:t>choix </a:t>
            </a:r>
            <a:r>
              <a:rPr lang="fr-FR" sz="4400" dirty="0" smtClean="0">
                <a:latin typeface="Arial Rounded MT Bold" pitchFamily="34" charset="0"/>
              </a:rPr>
              <a:t>de la puissance de </a:t>
            </a:r>
            <a:r>
              <a:rPr lang="fr-FR" sz="4400" dirty="0" smtClean="0">
                <a:latin typeface="Arial Rounded MT Bold" pitchFamily="34" charset="0"/>
              </a:rPr>
              <a:t>l’ordinateur</a:t>
            </a:r>
            <a:r>
              <a:rPr lang="fr-FR" sz="4400" dirty="0" smtClean="0">
                <a:latin typeface="Arial Rounded MT Bold" pitchFamily="34" charset="0"/>
              </a:rPr>
              <a:t> </a:t>
            </a:r>
            <a:r>
              <a:rPr lang="fr-FR" sz="4400" dirty="0" smtClean="0">
                <a:latin typeface="Arial Rounded MT Bold" pitchFamily="34" charset="0"/>
              </a:rPr>
              <a:t>et</a:t>
            </a:r>
            <a:r>
              <a:rPr lang="fr-FR" sz="4400" dirty="0" smtClean="0">
                <a:latin typeface="Arial Rounded MT Bold" pitchFamily="34" charset="0"/>
              </a:rPr>
              <a:t> </a:t>
            </a:r>
          </a:p>
          <a:p>
            <a:pPr algn="just">
              <a:buNone/>
            </a:pPr>
            <a:r>
              <a:rPr lang="fr-FR" sz="4400" b="1" i="1" dirty="0" smtClean="0">
                <a:latin typeface="Arial Rounded MT Bold" pitchFamily="34" charset="0"/>
              </a:rPr>
              <a:t> </a:t>
            </a:r>
            <a:r>
              <a:rPr lang="fr-FR" sz="4400" b="1" i="1" dirty="0" smtClean="0">
                <a:latin typeface="Arial Rounded MT Bold" pitchFamily="34" charset="0"/>
              </a:rPr>
              <a:t>  </a:t>
            </a:r>
            <a:r>
              <a:rPr lang="fr-FR" sz="4400" b="1" i="1" dirty="0" err="1" smtClean="0">
                <a:latin typeface="Arial Rounded MT Bold" pitchFamily="34" charset="0"/>
              </a:rPr>
              <a:t>iPhone</a:t>
            </a:r>
            <a:r>
              <a:rPr lang="fr-FR" sz="4400" b="1" i="1" dirty="0" smtClean="0">
                <a:latin typeface="Arial Rounded MT Bold" pitchFamily="34" charset="0"/>
              </a:rPr>
              <a:t>: </a:t>
            </a:r>
            <a:r>
              <a:rPr lang="fr-FR" sz="4400" dirty="0" smtClean="0">
                <a:latin typeface="Arial Rounded MT Bold" pitchFamily="34" charset="0"/>
              </a:rPr>
              <a:t>téléchargements de </a:t>
            </a:r>
            <a:r>
              <a:rPr lang="fr-FR" sz="4400" dirty="0" smtClean="0">
                <a:latin typeface="Arial Rounded MT Bold" pitchFamily="34" charset="0"/>
              </a:rPr>
              <a:t>nombreuses applications disponibles en permanence</a:t>
            </a:r>
            <a:r>
              <a:rPr lang="fr-FR" sz="4400" dirty="0" smtClean="0">
                <a:latin typeface="Arial Rounded MT Bold" pitchFamily="34" charset="0"/>
              </a:rPr>
              <a:t>. </a:t>
            </a:r>
            <a:r>
              <a:rPr lang="fr-FR" sz="4400" dirty="0" smtClean="0">
                <a:latin typeface="Arial Rounded MT Bold" pitchFamily="34" charset="0"/>
              </a:rPr>
              <a:t>(l’étudiant a un produit unique)</a:t>
            </a:r>
            <a:endParaRPr lang="fr-FR" sz="4400" dirty="0" smtClean="0">
              <a:latin typeface="Arial Rounded MT Bold" pitchFamily="34" charset="0"/>
            </a:endParaRPr>
          </a:p>
          <a:p>
            <a:pPr algn="just">
              <a:buNone/>
            </a:pPr>
            <a:endParaRPr lang="fr-FR" sz="4400" dirty="0" smtClean="0">
              <a:latin typeface="Arial Rounded MT Bold" pitchFamily="34" charset="0"/>
            </a:endParaRPr>
          </a:p>
          <a:p>
            <a:pPr algn="just"/>
            <a:r>
              <a:rPr lang="fr-FR" sz="4400" dirty="0" err="1" smtClean="0">
                <a:solidFill>
                  <a:srgbClr val="B482DA"/>
                </a:solidFill>
                <a:effectLst>
                  <a:outerShdw blurRad="38100" dist="38100" dir="2700000" algn="tl">
                    <a:srgbClr val="000000">
                      <a:alpha val="43137"/>
                    </a:srgbClr>
                  </a:outerShdw>
                </a:effectLst>
                <a:latin typeface="Arial Rounded MT Bold" pitchFamily="34" charset="0"/>
              </a:rPr>
              <a:t>Red</a:t>
            </a:r>
            <a:r>
              <a:rPr lang="fr-FR" sz="4400" dirty="0" smtClean="0">
                <a:solidFill>
                  <a:srgbClr val="B482DA"/>
                </a:solidFill>
                <a:effectLst>
                  <a:outerShdw blurRad="38100" dist="38100" dir="2700000" algn="tl">
                    <a:srgbClr val="000000">
                      <a:alpha val="43137"/>
                    </a:srgbClr>
                  </a:outerShdw>
                </a:effectLst>
                <a:latin typeface="Arial Rounded MT Bold" pitchFamily="34" charset="0"/>
              </a:rPr>
              <a:t> Bull:</a:t>
            </a:r>
          </a:p>
          <a:p>
            <a:pPr algn="just">
              <a:buNone/>
            </a:pPr>
            <a:r>
              <a:rPr lang="fr-FR" sz="4400" dirty="0" smtClean="0">
                <a:latin typeface="Arial Rounded MT Bold" pitchFamily="34" charset="0"/>
              </a:rPr>
              <a:t> </a:t>
            </a:r>
          </a:p>
          <a:p>
            <a:pPr algn="just">
              <a:buNone/>
            </a:pPr>
            <a:r>
              <a:rPr lang="fr-FR" sz="4400" dirty="0" smtClean="0">
                <a:latin typeface="Arial Rounded MT Bold" pitchFamily="34" charset="0"/>
              </a:rPr>
              <a:t> </a:t>
            </a:r>
            <a:r>
              <a:rPr lang="fr-FR" sz="4400" dirty="0" smtClean="0">
                <a:latin typeface="Arial Rounded MT Bold" pitchFamily="34" charset="0"/>
              </a:rPr>
              <a:t>  La marque </a:t>
            </a:r>
            <a:r>
              <a:rPr lang="fr-FR" sz="4400" dirty="0" smtClean="0">
                <a:latin typeface="Arial Rounded MT Bold" pitchFamily="34" charset="0"/>
              </a:rPr>
              <a:t>utilise </a:t>
            </a:r>
            <a:r>
              <a:rPr lang="fr-FR" sz="4400" dirty="0" smtClean="0">
                <a:latin typeface="Arial Rounded MT Bold" pitchFamily="34" charset="0"/>
              </a:rPr>
              <a:t>des étudiantes pour communiquer à la sortie des écoles et universités. Ici les étudiant sont à la fois la cible mais surtout les outils de communication de la marque</a:t>
            </a:r>
            <a:r>
              <a:rPr lang="fr-FR" sz="4400" dirty="0" smtClean="0">
                <a:latin typeface="Arial Rounded MT Bold" pitchFamily="34" charset="0"/>
              </a:rPr>
              <a:t>. (marketing participatif)</a:t>
            </a:r>
            <a:endParaRPr lang="fr-FR" sz="4400" dirty="0" smtClean="0">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jpg"/>
          <p:cNvPicPr>
            <a:picLocks noChangeAspect="1"/>
          </p:cNvPicPr>
          <p:nvPr/>
        </p:nvPicPr>
        <p:blipFill>
          <a:blip r:embed="rId2" cstate="print"/>
          <a:stretch>
            <a:fillRect/>
          </a:stretch>
        </p:blipFill>
        <p:spPr>
          <a:xfrm rot="19948057">
            <a:off x="656336" y="4844330"/>
            <a:ext cx="1714492" cy="1714492"/>
          </a:xfrm>
          <a:prstGeom prst="rect">
            <a:avLst/>
          </a:prstGeom>
        </p:spPr>
      </p:pic>
      <p:sp>
        <p:nvSpPr>
          <p:cNvPr id="2" name="Titre 1"/>
          <p:cNvSpPr>
            <a:spLocks noGrp="1"/>
          </p:cNvSpPr>
          <p:nvPr>
            <p:ph type="title"/>
          </p:nvPr>
        </p:nvSpPr>
        <p:spPr>
          <a:xfrm>
            <a:off x="428596" y="642918"/>
            <a:ext cx="8229600" cy="1066800"/>
          </a:xfrm>
        </p:spPr>
        <p:txBody>
          <a:bodyPr>
            <a:no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L'échantillonnage</a:t>
            </a:r>
            <a:br>
              <a:rPr lang="fr-FR" sz="4200" dirty="0" smtClean="0">
                <a:solidFill>
                  <a:srgbClr val="00B0F0"/>
                </a:solidFill>
                <a:effectLst>
                  <a:outerShdw blurRad="38100" dist="38100" dir="2700000" algn="tl">
                    <a:srgbClr val="000000">
                      <a:alpha val="43137"/>
                    </a:srgbClr>
                  </a:outerShdw>
                </a:effectLst>
                <a:latin typeface="Arial Rounded MT Bold" pitchFamily="34" charset="0"/>
              </a:rPr>
            </a:b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357158" y="1714488"/>
            <a:ext cx="8229600" cy="4325112"/>
          </a:xfrm>
        </p:spPr>
        <p:txBody>
          <a:bodyPr/>
          <a:lstStyle/>
          <a:p>
            <a:pPr algn="just"/>
            <a:r>
              <a:rPr lang="fr-FR" dirty="0" smtClean="0">
                <a:effectLst>
                  <a:outerShdw blurRad="38100" dist="38100" dir="2700000" algn="tl">
                    <a:srgbClr val="000000">
                      <a:alpha val="43137"/>
                    </a:srgbClr>
                  </a:outerShdw>
                </a:effectLst>
                <a:latin typeface="Arial Rounded MT Bold" pitchFamily="34" charset="0"/>
              </a:rPr>
              <a:t>L’échantillonnage consiste à offrir aux prospects des échantillons de produits voire des produits entiers ou alors leur permettre de tester des produits ou services. Les échantillons peuvent viser des prospects </a:t>
            </a:r>
            <a:r>
              <a:rPr lang="fr-FR" dirty="0" smtClean="0">
                <a:effectLst>
                  <a:outerShdw blurRad="38100" dist="38100" dir="2700000" algn="tl">
                    <a:srgbClr val="000000">
                      <a:alpha val="43137"/>
                    </a:srgbClr>
                  </a:outerShdw>
                </a:effectLst>
                <a:latin typeface="Arial Rounded MT Bold" pitchFamily="34" charset="0"/>
              </a:rPr>
              <a:t>(clients potentiels </a:t>
            </a:r>
            <a:r>
              <a:rPr lang="fr-FR" dirty="0" smtClean="0">
                <a:effectLst>
                  <a:outerShdw blurRad="38100" dist="38100" dir="2700000" algn="tl">
                    <a:srgbClr val="000000">
                      <a:alpha val="43137"/>
                    </a:srgbClr>
                  </a:outerShdw>
                </a:effectLst>
                <a:latin typeface="Arial Rounded MT Bold" pitchFamily="34" charset="0"/>
              </a:rPr>
              <a:t>de la marque) ou des consommateurs déjà habitués de la marque.</a:t>
            </a:r>
          </a:p>
          <a:p>
            <a:endParaRPr lang="fr-FR" dirty="0"/>
          </a:p>
        </p:txBody>
      </p:sp>
      <p:pic>
        <p:nvPicPr>
          <p:cNvPr id="4" name="Image 3" descr="ParfumsGene325.jpg"/>
          <p:cNvPicPr>
            <a:picLocks noChangeAspect="1"/>
          </p:cNvPicPr>
          <p:nvPr/>
        </p:nvPicPr>
        <p:blipFill>
          <a:blip r:embed="rId3" cstate="print"/>
          <a:stretch>
            <a:fillRect/>
          </a:stretch>
        </p:blipFill>
        <p:spPr>
          <a:xfrm rot="1529420">
            <a:off x="6643702" y="5072074"/>
            <a:ext cx="1476374" cy="147637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642918"/>
            <a:ext cx="8229600" cy="1000132"/>
          </a:xfrm>
        </p:spPr>
        <p:txBody>
          <a:bodyPr>
            <a:normAutofit fontScale="90000"/>
          </a:bodyPr>
          <a:lstStyle/>
          <a:p>
            <a:pPr algn="ctr"/>
            <a:r>
              <a:rPr lang="fr-FR" sz="4700" b="1" u="sng" dirty="0" smtClean="0">
                <a:solidFill>
                  <a:srgbClr val="FF0000"/>
                </a:solidFill>
                <a:effectLst>
                  <a:outerShdw blurRad="38100" dist="38100" dir="2700000" algn="tl">
                    <a:srgbClr val="000000">
                      <a:alpha val="43137"/>
                    </a:srgbClr>
                  </a:outerShdw>
                </a:effectLst>
                <a:latin typeface="Arial Rounded MT Bold" pitchFamily="34" charset="0"/>
              </a:rPr>
              <a:t>Dégustations / Tests</a:t>
            </a:r>
            <a:r>
              <a:rPr lang="fr-FR" b="1" u="sng" dirty="0" smtClean="0">
                <a:latin typeface="Arial Rounded MT Bold" pitchFamily="34" charset="0"/>
              </a:rPr>
              <a:t/>
            </a:r>
            <a:br>
              <a:rPr lang="fr-FR" b="1" u="sng" dirty="0" smtClean="0">
                <a:latin typeface="Arial Rounded MT Bold" pitchFamily="34" charset="0"/>
              </a:rPr>
            </a:br>
            <a:endParaRPr lang="fr-FR" dirty="0">
              <a:latin typeface="Arial Rounded MT Bold" pitchFamily="34" charset="0"/>
            </a:endParaRPr>
          </a:p>
        </p:txBody>
      </p:sp>
      <p:sp>
        <p:nvSpPr>
          <p:cNvPr id="3" name="Espace réservé du contenu 2"/>
          <p:cNvSpPr>
            <a:spLocks noGrp="1"/>
          </p:cNvSpPr>
          <p:nvPr>
            <p:ph idx="1"/>
          </p:nvPr>
        </p:nvSpPr>
        <p:spPr>
          <a:xfrm>
            <a:off x="0" y="1714488"/>
            <a:ext cx="8786842" cy="4857784"/>
          </a:xfrm>
        </p:spPr>
        <p:txBody>
          <a:bodyPr>
            <a:normAutofit fontScale="92500"/>
          </a:bodyPr>
          <a:lstStyle/>
          <a:p>
            <a:pPr algn="just"/>
            <a:r>
              <a:rPr lang="fr-FR" sz="3500" dirty="0" smtClean="0">
                <a:solidFill>
                  <a:srgbClr val="7030A0"/>
                </a:solidFill>
                <a:effectLst>
                  <a:outerShdw blurRad="38100" dist="38100" dir="2700000" algn="tl">
                    <a:srgbClr val="000000">
                      <a:alpha val="43137"/>
                    </a:srgbClr>
                  </a:outerShdw>
                </a:effectLst>
                <a:latin typeface="Arial Rounded MT Bold" pitchFamily="34" charset="0"/>
              </a:rPr>
              <a:t>Pernod Ricard:</a:t>
            </a:r>
          </a:p>
          <a:p>
            <a:pPr algn="just">
              <a:buNone/>
            </a:pPr>
            <a:endParaRPr lang="fr-FR" b="1" dirty="0" smtClean="0">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De </a:t>
            </a:r>
            <a:r>
              <a:rPr lang="fr-FR" dirty="0" smtClean="0">
                <a:effectLst>
                  <a:outerShdw blurRad="38100" dist="38100" dir="2700000" algn="tl">
                    <a:srgbClr val="000000">
                      <a:alpha val="43137"/>
                    </a:srgbClr>
                  </a:outerShdw>
                </a:effectLst>
                <a:latin typeface="Arial Rounded MT Bold" pitchFamily="34" charset="0"/>
              </a:rPr>
              <a:t>nombreuses soirées étudiantes sont sponsorisées par des </a:t>
            </a:r>
            <a:r>
              <a:rPr lang="fr-FR" dirty="0" smtClean="0">
                <a:effectLst>
                  <a:outerShdw blurRad="38100" dist="38100" dir="2700000" algn="tl">
                    <a:srgbClr val="000000">
                      <a:alpha val="43137"/>
                    </a:srgbClr>
                  </a:outerShdw>
                </a:effectLst>
                <a:latin typeface="Arial Rounded MT Bold" pitchFamily="34" charset="0"/>
              </a:rPr>
              <a:t>marques visant </a:t>
            </a:r>
            <a:r>
              <a:rPr lang="fr-FR" dirty="0" smtClean="0">
                <a:effectLst>
                  <a:outerShdw blurRad="38100" dist="38100" dir="2700000" algn="tl">
                    <a:srgbClr val="000000">
                      <a:alpha val="43137"/>
                    </a:srgbClr>
                  </a:outerShdw>
                </a:effectLst>
                <a:latin typeface="Arial Rounded MT Bold" pitchFamily="34" charset="0"/>
              </a:rPr>
              <a:t>le segment étudiant. C’est par exemple le cas de la société «Pernod Ricard» qui propose parfois lors de ces soirées des échantillons gratuits de leurs produits, ce fut le cas pour les «</a:t>
            </a:r>
            <a:r>
              <a:rPr lang="fr-FR" dirty="0" err="1" smtClean="0">
                <a:effectLst>
                  <a:outerShdw blurRad="38100" dist="38100" dir="2700000" algn="tl">
                    <a:srgbClr val="000000">
                      <a:alpha val="43137"/>
                    </a:srgbClr>
                  </a:outerShdw>
                </a:effectLst>
                <a:latin typeface="Arial Rounded MT Bold" pitchFamily="34" charset="0"/>
              </a:rPr>
              <a:t>pre</a:t>
            </a:r>
            <a:r>
              <a:rPr lang="fr-FR" dirty="0" smtClean="0">
                <a:effectLst>
                  <a:outerShdw blurRad="38100" dist="38100" dir="2700000" algn="tl">
                    <a:srgbClr val="000000">
                      <a:alpha val="43137"/>
                    </a:srgbClr>
                  </a:outerShdw>
                </a:effectLst>
                <a:latin typeface="Arial Rounded MT Bold" pitchFamily="34" charset="0"/>
              </a:rPr>
              <a:t>-mix» qui ont cartonné chez les jeunes. Le fait de proposer ces échantillons en soirée permet de créer une situation favorable au rachat du produit.</a:t>
            </a:r>
          </a:p>
          <a:p>
            <a:endParaRPr lang="fr-FR" b="1" dirty="0"/>
          </a:p>
        </p:txBody>
      </p:sp>
      <p:pic>
        <p:nvPicPr>
          <p:cNvPr id="4" name="Image 3" descr="pernod-ricard.gif"/>
          <p:cNvPicPr>
            <a:picLocks noChangeAspect="1"/>
          </p:cNvPicPr>
          <p:nvPr/>
        </p:nvPicPr>
        <p:blipFill>
          <a:blip r:embed="rId2" cstate="print"/>
          <a:stretch>
            <a:fillRect/>
          </a:stretch>
        </p:blipFill>
        <p:spPr>
          <a:xfrm>
            <a:off x="5929322" y="1285860"/>
            <a:ext cx="2730783" cy="126206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rmAutofit/>
          </a:bodyPr>
          <a:lstStyle/>
          <a:p>
            <a:pPr algn="ctr"/>
            <a:r>
              <a:rPr lang="fr-FR" sz="4200" b="1" dirty="0" smtClean="0">
                <a:effectLst>
                  <a:outerShdw blurRad="38100" dist="38100" dir="2700000" algn="tl">
                    <a:srgbClr val="C0C0C0"/>
                  </a:outerShdw>
                </a:effectLst>
                <a:latin typeface="Arial Rounded MT Bold" pitchFamily="34" charset="0"/>
              </a:rPr>
              <a:t>Qu’est-ce qu’un étudiant?</a:t>
            </a:r>
            <a:endParaRPr lang="fr-FR" sz="4200" dirty="0">
              <a:latin typeface="Arial Rounded MT Bold" pitchFamily="34" charset="0"/>
            </a:endParaRPr>
          </a:p>
        </p:txBody>
      </p:sp>
      <p:sp>
        <p:nvSpPr>
          <p:cNvPr id="3" name="Espace réservé du contenu 2"/>
          <p:cNvSpPr>
            <a:spLocks noGrp="1"/>
          </p:cNvSpPr>
          <p:nvPr>
            <p:ph idx="1"/>
          </p:nvPr>
        </p:nvSpPr>
        <p:spPr/>
        <p:txBody>
          <a:bodyPr>
            <a:normAutofit/>
          </a:bodyPr>
          <a:lstStyle/>
          <a:p>
            <a:pPr marL="431800" indent="-323850" algn="just">
              <a:lnSpc>
                <a:spcPct val="117000"/>
              </a:lnSpc>
              <a:spcBef>
                <a:spcPts val="8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Le mot étudiant est traditionnellement réservé aux personnes </a:t>
            </a:r>
            <a:r>
              <a:rPr lang="fr-FR" dirty="0" smtClean="0">
                <a:effectLst>
                  <a:outerShdw blurRad="38100" dist="38100" dir="2700000" algn="tl">
                    <a:srgbClr val="000000">
                      <a:alpha val="43137"/>
                    </a:srgbClr>
                  </a:outerShdw>
                </a:effectLst>
                <a:latin typeface="Arial Rounded MT Bold" pitchFamily="34" charset="0"/>
              </a:rPr>
              <a:t>engagées </a:t>
            </a:r>
            <a:r>
              <a:rPr lang="fr-FR" dirty="0" smtClean="0">
                <a:effectLst>
                  <a:outerShdw blurRad="38100" dist="38100" dir="2700000" algn="tl">
                    <a:srgbClr val="000000">
                      <a:alpha val="43137"/>
                    </a:srgbClr>
                  </a:outerShdw>
                </a:effectLst>
                <a:latin typeface="Arial Rounded MT Bold" pitchFamily="34" charset="0"/>
              </a:rPr>
              <a:t>dans un cursus </a:t>
            </a:r>
            <a:r>
              <a:rPr lang="fr-FR" dirty="0" smtClean="0">
                <a:effectLst>
                  <a:outerShdw blurRad="38100" dist="38100" dir="2700000" algn="tl">
                    <a:srgbClr val="000000">
                      <a:alpha val="43137"/>
                    </a:srgbClr>
                  </a:outerShdw>
                </a:effectLst>
                <a:latin typeface="Arial Rounded MT Bold" pitchFamily="34" charset="0"/>
              </a:rPr>
              <a:t>d’études supérieures.</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spcBef>
                <a:spcPts val="800"/>
              </a:spcBef>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lnSpc>
                <a:spcPct val="117000"/>
              </a:lnSpc>
              <a:spcBef>
                <a:spcPts val="8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La </a:t>
            </a:r>
            <a:r>
              <a:rPr lang="fr-FR" dirty="0" smtClean="0">
                <a:effectLst>
                  <a:outerShdw blurRad="38100" dist="38100" dir="2700000" algn="tl">
                    <a:srgbClr val="000000">
                      <a:alpha val="43137"/>
                    </a:srgbClr>
                  </a:outerShdw>
                </a:effectLst>
                <a:latin typeface="Arial Rounded MT Bold" pitchFamily="34" charset="0"/>
              </a:rPr>
              <a:t>journée </a:t>
            </a:r>
            <a:r>
              <a:rPr lang="fr-FR" dirty="0" smtClean="0">
                <a:effectLst>
                  <a:outerShdw blurRad="38100" dist="38100" dir="2700000" algn="tl">
                    <a:srgbClr val="000000">
                      <a:alpha val="43137"/>
                    </a:srgbClr>
                  </a:outerShdw>
                </a:effectLst>
                <a:latin typeface="Arial Rounded MT Bold" pitchFamily="34" charset="0"/>
              </a:rPr>
              <a:t>internationale de </a:t>
            </a:r>
          </a:p>
          <a:p>
            <a:pPr marL="431800" indent="-323850" algn="just">
              <a:lnSpc>
                <a:spcPct val="117000"/>
              </a:lnSpc>
              <a:spcBef>
                <a:spcPts val="800"/>
              </a:spcBef>
              <a:spcAft>
                <a:spcPct val="0"/>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l’étudiant a lieu chaque année</a:t>
            </a:r>
          </a:p>
          <a:p>
            <a:pPr marL="431800" indent="-323850" algn="just">
              <a:lnSpc>
                <a:spcPct val="117000"/>
              </a:lnSpc>
              <a:spcBef>
                <a:spcPts val="800"/>
              </a:spcBef>
              <a:spcAft>
                <a:spcPct val="0"/>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le 17 novembre.</a:t>
            </a:r>
            <a:endParaRPr lang="fr-FR" dirty="0" smtClean="0">
              <a:effectLst>
                <a:outerShdw blurRad="38100" dist="38100" dir="2700000" algn="tl">
                  <a:srgbClr val="000000">
                    <a:alpha val="43137"/>
                  </a:srgbClr>
                </a:outerShdw>
              </a:effectLst>
              <a:latin typeface="Arial Rounded MT Bold" pitchFamily="34" charset="0"/>
            </a:endParaRPr>
          </a:p>
          <a:p>
            <a:endParaRPr lang="fr-FR" dirty="0"/>
          </a:p>
        </p:txBody>
      </p:sp>
      <p:pic>
        <p:nvPicPr>
          <p:cNvPr id="4" name="Image 3" descr="journee-etudiants-2006.jpg"/>
          <p:cNvPicPr>
            <a:picLocks noChangeAspect="1"/>
          </p:cNvPicPr>
          <p:nvPr/>
        </p:nvPicPr>
        <p:blipFill>
          <a:blip r:embed="rId2" cstate="print"/>
          <a:stretch>
            <a:fillRect/>
          </a:stretch>
        </p:blipFill>
        <p:spPr>
          <a:xfrm rot="1261337">
            <a:off x="6733838" y="4004844"/>
            <a:ext cx="1665191" cy="24046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066800"/>
          </a:xfrm>
        </p:spPr>
        <p:txBody>
          <a:bodyPr>
            <a:normAutofit/>
          </a:bodyPr>
          <a:lstStyle/>
          <a:p>
            <a:pPr algn="ct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Produits</a:t>
            </a:r>
            <a:r>
              <a:rPr lang="en-US" sz="4200" u="sng" dirty="0" smtClean="0">
                <a:solidFill>
                  <a:srgbClr val="FF0000"/>
                </a:solidFill>
                <a:effectLst>
                  <a:outerShdw blurRad="38100" dist="38100" dir="2700000" algn="tl">
                    <a:srgbClr val="000000">
                      <a:alpha val="43137"/>
                    </a:srgbClr>
                  </a:outerShdw>
                </a:effectLst>
                <a:latin typeface="Arial Rounded MT Bold" pitchFamily="34" charset="0"/>
              </a:rPr>
              <a:t> </a:t>
            </a:r>
            <a:r>
              <a:rPr lang="en-US" sz="4200" u="sng" dirty="0" err="1" smtClean="0">
                <a:solidFill>
                  <a:srgbClr val="FF0000"/>
                </a:solidFill>
                <a:effectLst>
                  <a:outerShdw blurRad="38100" dist="38100" dir="2700000" algn="tl">
                    <a:srgbClr val="000000">
                      <a:alpha val="43137"/>
                    </a:srgbClr>
                  </a:outerShdw>
                </a:effectLst>
                <a:latin typeface="Arial Rounded MT Bold" pitchFamily="34" charset="0"/>
              </a:rPr>
              <a:t>gratuits</a:t>
            </a:r>
            <a:endParaRPr lang="fr-FR" sz="42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1928802"/>
            <a:ext cx="8401080" cy="4645734"/>
          </a:xfrm>
        </p:spPr>
        <p:txBody>
          <a:bodyPr>
            <a:normAutofit/>
          </a:bodyPr>
          <a:lstStyle/>
          <a:p>
            <a:pPr algn="just"/>
            <a:r>
              <a:rPr lang="fr-FR" dirty="0" err="1" smtClean="0">
                <a:solidFill>
                  <a:srgbClr val="7030A0"/>
                </a:solidFill>
                <a:effectLst>
                  <a:outerShdw blurRad="38100" dist="38100" dir="2700000" algn="tl">
                    <a:srgbClr val="000000">
                      <a:alpha val="43137"/>
                    </a:srgbClr>
                  </a:outerShdw>
                </a:effectLst>
                <a:latin typeface="Arial Rounded MT Bold" pitchFamily="34" charset="0"/>
              </a:rPr>
              <a:t>Mobitech</a:t>
            </a:r>
            <a:r>
              <a:rPr lang="fr-FR"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buNone/>
            </a:pPr>
            <a:endParaRPr lang="fr-FR" sz="1200" dirty="0" smtClean="0">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Pour </a:t>
            </a:r>
            <a:r>
              <a:rPr lang="fr-FR" dirty="0" smtClean="0">
                <a:effectLst>
                  <a:outerShdw blurRad="38100" dist="38100" dir="2700000" algn="tl">
                    <a:srgbClr val="000000">
                      <a:alpha val="43137"/>
                    </a:srgbClr>
                  </a:outerShdw>
                </a:effectLst>
                <a:latin typeface="Arial Rounded MT Bold" pitchFamily="34" charset="0"/>
              </a:rPr>
              <a:t>la distribution de produits gratuits les étudiants sont utilisés en tant que leaders </a:t>
            </a:r>
            <a:r>
              <a:rPr lang="fr-FR" dirty="0" smtClean="0">
                <a:effectLst>
                  <a:outerShdw blurRad="38100" dist="38100" dir="2700000" algn="tl">
                    <a:srgbClr val="000000">
                      <a:alpha val="43137"/>
                    </a:srgbClr>
                  </a:outerShdw>
                </a:effectLst>
                <a:latin typeface="Arial Rounded MT Bold" pitchFamily="34" charset="0"/>
              </a:rPr>
              <a:t>d’opinion par «</a:t>
            </a:r>
            <a:r>
              <a:rPr lang="fr-FR" dirty="0" err="1" smtClean="0">
                <a:effectLst>
                  <a:outerShdw blurRad="38100" dist="38100" dir="2700000" algn="tl">
                    <a:srgbClr val="000000">
                      <a:alpha val="43137"/>
                    </a:srgbClr>
                  </a:outerShdw>
                </a:effectLst>
                <a:latin typeface="Arial Rounded MT Bold" pitchFamily="34" charset="0"/>
              </a:rPr>
              <a:t>Mobitech</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qui a distribué </a:t>
            </a:r>
            <a:r>
              <a:rPr lang="fr-FR" dirty="0" smtClean="0">
                <a:effectLst>
                  <a:outerShdw blurRad="38100" dist="38100" dir="2700000" algn="tl">
                    <a:srgbClr val="000000">
                      <a:alpha val="43137"/>
                    </a:srgbClr>
                  </a:outerShdw>
                </a:effectLst>
                <a:latin typeface="Arial Rounded MT Bold" pitchFamily="34" charset="0"/>
              </a:rPr>
              <a:t>gratuitement une dizaine de téléphones portables à des bloggeurs. Quand on connait la forte présence des étudiants sur Internet et surtout les réseaux sociaux il est légitime de penser que cette technique peut se révéler très </a:t>
            </a:r>
            <a:r>
              <a:rPr lang="fr-FR" dirty="0" smtClean="0">
                <a:effectLst>
                  <a:outerShdw blurRad="38100" dist="38100" dir="2700000" algn="tl">
                    <a:srgbClr val="000000">
                      <a:alpha val="43137"/>
                    </a:srgbClr>
                  </a:outerShdw>
                </a:effectLst>
                <a:latin typeface="Arial Rounded MT Bold" pitchFamily="34" charset="0"/>
              </a:rPr>
              <a:t>efficace.</a:t>
            </a:r>
            <a:endParaRPr lang="fr-FR" dirty="0"/>
          </a:p>
        </p:txBody>
      </p:sp>
      <p:pic>
        <p:nvPicPr>
          <p:cNvPr id="4" name="Image 3" descr="mobitech.gif"/>
          <p:cNvPicPr>
            <a:picLocks noChangeAspect="1"/>
          </p:cNvPicPr>
          <p:nvPr/>
        </p:nvPicPr>
        <p:blipFill>
          <a:blip r:embed="rId2" cstate="print"/>
          <a:stretch>
            <a:fillRect/>
          </a:stretch>
        </p:blipFill>
        <p:spPr>
          <a:xfrm>
            <a:off x="0" y="500042"/>
            <a:ext cx="1928794" cy="1268964"/>
          </a:xfrm>
          <a:prstGeom prst="rect">
            <a:avLst/>
          </a:prstGeom>
        </p:spPr>
      </p:pic>
      <p:pic>
        <p:nvPicPr>
          <p:cNvPr id="5" name="Image 4" descr="zte-x760-telephone-mobile.jpg"/>
          <p:cNvPicPr>
            <a:picLocks noChangeAspect="1"/>
          </p:cNvPicPr>
          <p:nvPr/>
        </p:nvPicPr>
        <p:blipFill>
          <a:blip r:embed="rId3" cstate="print"/>
          <a:stretch>
            <a:fillRect/>
          </a:stretch>
        </p:blipFill>
        <p:spPr>
          <a:xfrm rot="1596551">
            <a:off x="7066731" y="915802"/>
            <a:ext cx="1266129" cy="15503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8229600" cy="1066800"/>
          </a:xfrm>
        </p:spPr>
        <p:txBody>
          <a:bodyPr>
            <a:normAutofit fontScale="90000"/>
          </a:bodyPr>
          <a:lstStyle/>
          <a:p>
            <a:pPr algn="ctr"/>
            <a:r>
              <a:rPr lang="fr-FR" sz="4700" dirty="0" smtClean="0">
                <a:solidFill>
                  <a:srgbClr val="00B0F0"/>
                </a:solidFill>
                <a:effectLst>
                  <a:outerShdw blurRad="38100" dist="38100" dir="2700000" algn="tl">
                    <a:srgbClr val="000000">
                      <a:alpha val="43137"/>
                    </a:srgbClr>
                  </a:outerShdw>
                </a:effectLst>
                <a:latin typeface="Arial Rounded MT Bold" pitchFamily="34" charset="0"/>
              </a:rPr>
              <a:t>Fidéliser par les services à la clientèle</a:t>
            </a:r>
            <a:r>
              <a:rPr lang="fr-FR" b="1" dirty="0" smtClean="0"/>
              <a:t/>
            </a:r>
            <a:br>
              <a:rPr lang="fr-FR" b="1" dirty="0" smtClean="0"/>
            </a:br>
            <a:endParaRPr lang="fr-FR" dirty="0"/>
          </a:p>
        </p:txBody>
      </p:sp>
      <p:sp>
        <p:nvSpPr>
          <p:cNvPr id="3" name="Espace réservé du contenu 2"/>
          <p:cNvSpPr>
            <a:spLocks noGrp="1"/>
          </p:cNvSpPr>
          <p:nvPr>
            <p:ph idx="1"/>
          </p:nvPr>
        </p:nvSpPr>
        <p:spPr>
          <a:xfrm>
            <a:off x="0" y="2000240"/>
            <a:ext cx="8786842" cy="4325112"/>
          </a:xfrm>
        </p:spPr>
        <p:txBody>
          <a:bodyPr/>
          <a:lstStyle/>
          <a:p>
            <a:pPr algn="just">
              <a:buNone/>
            </a:pP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  Proposer </a:t>
            </a:r>
            <a:r>
              <a:rPr lang="fr-FR" dirty="0" smtClean="0">
                <a:effectLst>
                  <a:outerShdw blurRad="38100" dist="38100" dir="2700000" algn="tl">
                    <a:srgbClr val="000000">
                      <a:alpha val="43137"/>
                    </a:srgbClr>
                  </a:outerShdw>
                </a:effectLst>
                <a:latin typeface="Arial Rounded MT Bold" pitchFamily="34" charset="0"/>
              </a:rPr>
              <a:t>des services à la clientèle permet la satisfaction des consommateurs. Les services peuvent être fournis lors de la vente comme par exemple la livraison. Il peut également s’agir de services après vente ou de systèmes de rémunération des achats comme les cartes de fidélité.</a:t>
            </a:r>
          </a:p>
          <a:p>
            <a:endParaRPr lang="fr-FR" dirty="0"/>
          </a:p>
        </p:txBody>
      </p:sp>
      <p:pic>
        <p:nvPicPr>
          <p:cNvPr id="4" name="Image 3" descr="sav-auchan_facade.jpg"/>
          <p:cNvPicPr>
            <a:picLocks noChangeAspect="1"/>
          </p:cNvPicPr>
          <p:nvPr/>
        </p:nvPicPr>
        <p:blipFill>
          <a:blip r:embed="rId2" cstate="print"/>
          <a:stretch>
            <a:fillRect/>
          </a:stretch>
        </p:blipFill>
        <p:spPr>
          <a:xfrm>
            <a:off x="3428992" y="4786322"/>
            <a:ext cx="2858027" cy="1855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500042"/>
            <a:ext cx="8229600" cy="1066800"/>
          </a:xfrm>
        </p:spPr>
        <p:txBody>
          <a:bodyPr>
            <a:normAutofit fontScale="90000"/>
          </a:bodyPr>
          <a:lstStyle/>
          <a:p>
            <a:r>
              <a:rPr lang="fr-FR" dirty="0" smtClean="0"/>
              <a:t> </a:t>
            </a:r>
            <a:br>
              <a:rPr lang="fr-FR" dirty="0" smtClean="0"/>
            </a:br>
            <a:r>
              <a:rPr lang="fr-FR" dirty="0" smtClean="0"/>
              <a:t>    </a:t>
            </a:r>
            <a:r>
              <a:rPr lang="fr-FR" sz="4700" u="sng" dirty="0" smtClean="0">
                <a:solidFill>
                  <a:srgbClr val="FF0000"/>
                </a:solidFill>
                <a:effectLst>
                  <a:outerShdw blurRad="38100" dist="38100" dir="2700000" algn="tl">
                    <a:srgbClr val="000000">
                      <a:alpha val="43137"/>
                    </a:srgbClr>
                  </a:outerShdw>
                </a:effectLst>
                <a:latin typeface="Arial Rounded MT Bold" pitchFamily="34" charset="0"/>
              </a:rPr>
              <a:t>Service </a:t>
            </a:r>
            <a:r>
              <a:rPr lang="fr-FR" sz="4700" u="sng" dirty="0" smtClean="0">
                <a:solidFill>
                  <a:srgbClr val="FF0000"/>
                </a:solidFill>
                <a:effectLst>
                  <a:outerShdw blurRad="38100" dist="38100" dir="2700000" algn="tl">
                    <a:srgbClr val="000000">
                      <a:alpha val="43137"/>
                    </a:srgbClr>
                  </a:outerShdw>
                </a:effectLst>
                <a:latin typeface="Arial Rounded MT Bold" pitchFamily="34" charset="0"/>
              </a:rPr>
              <a:t>Après Vente</a:t>
            </a:r>
            <a:r>
              <a:rPr lang="fr-FR" b="1" u="sng" dirty="0" smtClean="0"/>
              <a:t/>
            </a:r>
            <a:br>
              <a:rPr lang="fr-FR" b="1" u="sng" dirty="0" smtClean="0"/>
            </a:br>
            <a:endParaRPr lang="fr-FR" dirty="0"/>
          </a:p>
        </p:txBody>
      </p:sp>
      <p:sp>
        <p:nvSpPr>
          <p:cNvPr id="3" name="Espace réservé du contenu 2"/>
          <p:cNvSpPr>
            <a:spLocks noGrp="1"/>
          </p:cNvSpPr>
          <p:nvPr>
            <p:ph idx="1"/>
          </p:nvPr>
        </p:nvSpPr>
        <p:spPr>
          <a:xfrm>
            <a:off x="0" y="1714488"/>
            <a:ext cx="8786842" cy="4574296"/>
          </a:xfrm>
        </p:spPr>
        <p:txBody>
          <a:bodyPr>
            <a:normAutofit/>
          </a:bodyPr>
          <a:lstStyle/>
          <a:p>
            <a:pPr algn="just"/>
            <a:r>
              <a:rPr lang="fr-FR" sz="3200" dirty="0" err="1" smtClean="0">
                <a:solidFill>
                  <a:srgbClr val="7030A0"/>
                </a:solidFill>
                <a:effectLst>
                  <a:outerShdw blurRad="38100" dist="38100" dir="2700000" algn="tl">
                    <a:srgbClr val="000000">
                      <a:alpha val="43137"/>
                    </a:srgbClr>
                  </a:outerShdw>
                </a:effectLst>
                <a:latin typeface="Arial Rounded MT Bold" pitchFamily="34" charset="0"/>
              </a:rPr>
              <a:t>Y</a:t>
            </a:r>
            <a:r>
              <a:rPr lang="fr-FR" sz="3200" dirty="0" err="1" smtClean="0">
                <a:solidFill>
                  <a:srgbClr val="7030A0"/>
                </a:solidFill>
                <a:effectLst>
                  <a:outerShdw blurRad="38100" dist="38100" dir="2700000" algn="tl">
                    <a:srgbClr val="000000">
                      <a:alpha val="43137"/>
                    </a:srgbClr>
                  </a:outerShdw>
                </a:effectLst>
                <a:latin typeface="Arial Rounded MT Bold" pitchFamily="34" charset="0"/>
              </a:rPr>
              <a:t>oug’s</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endParaRPr lang="fr-FR" dirty="0" smtClean="0">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L’enseigne </a:t>
            </a:r>
            <a:r>
              <a:rPr lang="fr-FR" dirty="0" smtClean="0">
                <a:effectLst>
                  <a:outerShdw blurRad="38100" dist="38100" dir="2700000" algn="tl">
                    <a:srgbClr val="000000">
                      <a:alpha val="43137"/>
                    </a:srgbClr>
                  </a:outerShdw>
                </a:effectLst>
                <a:latin typeface="Arial Rounded MT Bold" pitchFamily="34" charset="0"/>
              </a:rPr>
              <a:t>a proposé à ses clients étudiants, un «check-up» complet et gratuit de leurs ordinateurs à la rentrée 2009. Ce type de services permet d’améliorer les produits achetés par les clients en les réparant ou en les améliorant. Ils créent également un sentiment de sécurité chez le consommateur. </a:t>
            </a:r>
          </a:p>
          <a:p>
            <a:endParaRPr lang="fr-FR" dirty="0"/>
          </a:p>
        </p:txBody>
      </p:sp>
      <p:pic>
        <p:nvPicPr>
          <p:cNvPr id="4" name="Image 3" descr="yougs.gif"/>
          <p:cNvPicPr>
            <a:picLocks noChangeAspect="1"/>
          </p:cNvPicPr>
          <p:nvPr/>
        </p:nvPicPr>
        <p:blipFill>
          <a:blip r:embed="rId2" cstate="print"/>
          <a:stretch>
            <a:fillRect/>
          </a:stretch>
        </p:blipFill>
        <p:spPr>
          <a:xfrm rot="1070546">
            <a:off x="6658191" y="1153137"/>
            <a:ext cx="2070559" cy="885911"/>
          </a:xfrm>
          <a:prstGeom prst="rect">
            <a:avLst/>
          </a:prstGeom>
        </p:spPr>
      </p:pic>
      <p:pic>
        <p:nvPicPr>
          <p:cNvPr id="5" name="Image 4" descr="Ordinateur%20%2015,4%20po%20de%20HP%20avec%20Turion%2064%20X2%20TL-58%20double%20coeur%20%E0.jpg"/>
          <p:cNvPicPr>
            <a:picLocks noChangeAspect="1"/>
          </p:cNvPicPr>
          <p:nvPr/>
        </p:nvPicPr>
        <p:blipFill>
          <a:blip r:embed="rId3" cstate="print"/>
          <a:stretch>
            <a:fillRect/>
          </a:stretch>
        </p:blipFill>
        <p:spPr>
          <a:xfrm>
            <a:off x="7000892" y="5310190"/>
            <a:ext cx="1547810" cy="154781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3116"/>
            <a:ext cx="8401080" cy="1928826"/>
          </a:xfrm>
          <a:ln w="76200">
            <a:solidFill>
              <a:schemeClr val="tx1"/>
            </a:solidFill>
          </a:ln>
        </p:spPr>
        <p:txBody>
          <a:bodyPr>
            <a:noAutofit/>
          </a:bodyPr>
          <a:lstStyle/>
          <a:p>
            <a:pPr algn="ctr"/>
            <a:r>
              <a:rPr lang="fr-FR" sz="6600" dirty="0" smtClean="0">
                <a:solidFill>
                  <a:srgbClr val="00B0F0"/>
                </a:solidFill>
                <a:effectLst>
                  <a:outerShdw blurRad="38100" dist="38100" dir="2700000" algn="tl">
                    <a:srgbClr val="000000">
                      <a:alpha val="43137"/>
                    </a:srgbClr>
                  </a:outerShdw>
                </a:effectLst>
              </a:rPr>
              <a:t>Provoquer </a:t>
            </a:r>
            <a:r>
              <a:rPr lang="fr-FR" sz="6600" dirty="0" smtClean="0">
                <a:solidFill>
                  <a:srgbClr val="00B0F0"/>
                </a:solidFill>
                <a:effectLst>
                  <a:outerShdw blurRad="38100" dist="38100" dir="2700000" algn="tl">
                    <a:srgbClr val="000000">
                      <a:alpha val="43137"/>
                    </a:srgbClr>
                  </a:outerShdw>
                </a:effectLst>
              </a:rPr>
              <a:t/>
            </a:r>
            <a:br>
              <a:rPr lang="fr-FR" sz="6600" dirty="0" smtClean="0">
                <a:solidFill>
                  <a:srgbClr val="00B0F0"/>
                </a:solidFill>
                <a:effectLst>
                  <a:outerShdw blurRad="38100" dist="38100" dir="2700000" algn="tl">
                    <a:srgbClr val="000000">
                      <a:alpha val="43137"/>
                    </a:srgbClr>
                  </a:outerShdw>
                </a:effectLst>
              </a:rPr>
            </a:br>
            <a:r>
              <a:rPr lang="fr-FR" sz="6600" dirty="0" smtClean="0">
                <a:solidFill>
                  <a:srgbClr val="00B0F0"/>
                </a:solidFill>
                <a:effectLst>
                  <a:outerShdw blurRad="38100" dist="38100" dir="2700000" algn="tl">
                    <a:srgbClr val="000000">
                      <a:alpha val="43137"/>
                    </a:srgbClr>
                  </a:outerShdw>
                </a:effectLst>
              </a:rPr>
              <a:t>un </a:t>
            </a:r>
            <a:r>
              <a:rPr lang="fr-FR" sz="6600" dirty="0" smtClean="0">
                <a:solidFill>
                  <a:srgbClr val="00B0F0"/>
                </a:solidFill>
                <a:effectLst>
                  <a:outerShdw blurRad="38100" dist="38100" dir="2700000" algn="tl">
                    <a:srgbClr val="000000">
                      <a:alpha val="43137"/>
                    </a:srgbClr>
                  </a:outerShdw>
                </a:effectLst>
              </a:rPr>
              <a:t>effet de mode</a:t>
            </a:r>
            <a:endParaRPr lang="fr-FR" sz="66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Marketing participatif</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428596" y="1928802"/>
            <a:ext cx="8229600" cy="4788610"/>
          </a:xfrm>
        </p:spPr>
        <p:txBody>
          <a:bodyPr/>
          <a:lstStyle/>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Le marketing participatif a pour principe de faire participer les consommateurs à l’élaboration de la politique produit ou de </a:t>
            </a:r>
            <a:r>
              <a:rPr lang="fr-FR" dirty="0" smtClean="0">
                <a:effectLst>
                  <a:outerShdw blurRad="38100" dist="38100" dir="2700000" algn="tl">
                    <a:srgbClr val="000000">
                      <a:alpha val="43137"/>
                    </a:srgbClr>
                  </a:outerShdw>
                </a:effectLst>
                <a:latin typeface="Arial Rounded MT Bold" pitchFamily="34" charset="0"/>
              </a:rPr>
              <a:t>communication.</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Grâce aux nouvelles </a:t>
            </a:r>
            <a:r>
              <a:rPr lang="fr-FR" dirty="0" smtClean="0">
                <a:effectLst>
                  <a:outerShdw blurRad="38100" dist="38100" dir="2700000" algn="tl">
                    <a:srgbClr val="000000">
                      <a:alpha val="43137"/>
                    </a:srgbClr>
                  </a:outerShdw>
                </a:effectLst>
                <a:latin typeface="Arial Rounded MT Bold" pitchFamily="34" charset="0"/>
              </a:rPr>
              <a:t>technologies </a:t>
            </a:r>
            <a:r>
              <a:rPr lang="fr-FR" dirty="0" smtClean="0">
                <a:effectLst>
                  <a:outerShdw blurRad="38100" dist="38100" dir="2700000" algn="tl">
                    <a:srgbClr val="000000">
                      <a:alpha val="43137"/>
                    </a:srgbClr>
                  </a:outerShdw>
                </a:effectLst>
                <a:latin typeface="Arial Rounded MT Bold" pitchFamily="34" charset="0"/>
              </a:rPr>
              <a:t>comme le web </a:t>
            </a:r>
            <a:r>
              <a:rPr lang="fr-FR" dirty="0" smtClean="0">
                <a:effectLst>
                  <a:outerShdw blurRad="38100" dist="38100" dir="2700000" algn="tl">
                    <a:srgbClr val="000000">
                      <a:alpha val="43137"/>
                    </a:srgbClr>
                  </a:outerShdw>
                </a:effectLst>
                <a:latin typeface="Arial Rounded MT Bold" pitchFamily="34" charset="0"/>
              </a:rPr>
              <a:t>2.0, </a:t>
            </a:r>
            <a:r>
              <a:rPr lang="fr-FR" dirty="0" smtClean="0">
                <a:effectLst>
                  <a:outerShdw blurRad="38100" dist="38100" dir="2700000" algn="tl">
                    <a:srgbClr val="000000">
                      <a:alpha val="43137"/>
                    </a:srgbClr>
                  </a:outerShdw>
                </a:effectLst>
                <a:latin typeface="Arial Rounded MT Bold" pitchFamily="34" charset="0"/>
              </a:rPr>
              <a:t>les entreprises peuvent plus facilement entretenir  des relations avec les </a:t>
            </a:r>
            <a:r>
              <a:rPr lang="fr-FR" dirty="0" smtClean="0">
                <a:effectLst>
                  <a:outerShdw blurRad="38100" dist="38100" dir="2700000" algn="tl">
                    <a:srgbClr val="000000">
                      <a:alpha val="43137"/>
                    </a:srgbClr>
                  </a:outerShdw>
                </a:effectLst>
                <a:latin typeface="Arial Rounded MT Bold" pitchFamily="34" charset="0"/>
              </a:rPr>
              <a:t>étudiants.</a:t>
            </a:r>
            <a:endParaRPr lang="fr-FR"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6a00d83452fb4b69e20120a636a9d8970c-500wi.jpg"/>
          <p:cNvPicPr>
            <a:picLocks noChangeAspect="1"/>
          </p:cNvPicPr>
          <p:nvPr/>
        </p:nvPicPr>
        <p:blipFill>
          <a:blip r:embed="rId2" cstate="print"/>
          <a:stretch>
            <a:fillRect/>
          </a:stretch>
        </p:blipFill>
        <p:spPr>
          <a:xfrm>
            <a:off x="5857884" y="1000108"/>
            <a:ext cx="3147752" cy="2933705"/>
          </a:xfrm>
          <a:prstGeom prst="rect">
            <a:avLst/>
          </a:prstGeom>
        </p:spPr>
      </p:pic>
      <p:sp>
        <p:nvSpPr>
          <p:cNvPr id="2" name="Titre 1"/>
          <p:cNvSpPr>
            <a:spLocks noGrp="1"/>
          </p:cNvSpPr>
          <p:nvPr>
            <p:ph type="title"/>
          </p:nvPr>
        </p:nvSpPr>
        <p:spPr>
          <a:xfrm>
            <a:off x="214282" y="642918"/>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Web 2.0</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2355142"/>
            <a:ext cx="8572560" cy="4502858"/>
          </a:xfrm>
        </p:spPr>
        <p:txBody>
          <a:bodyPr>
            <a:normAutofit/>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rPr>
              <a:t>La caisse d’épargne</a:t>
            </a:r>
            <a:r>
              <a:rPr lang="fr-FR" sz="3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rPr>
              <a:t> : </a:t>
            </a:r>
            <a:endParaRPr lang="fr-FR" sz="3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cs typeface="Arial Unicode MS" charset="0"/>
              </a:rPr>
              <a:t>  </a:t>
            </a:r>
            <a:r>
              <a:rPr lang="fr-FR" dirty="0" smtClean="0">
                <a:effectLst>
                  <a:outerShdw blurRad="38100" dist="38100" dir="2700000" algn="tl">
                    <a:srgbClr val="000000">
                      <a:alpha val="43137"/>
                    </a:srgbClr>
                  </a:outerShdw>
                </a:effectLst>
                <a:latin typeface="Arial Rounded MT Bold" pitchFamily="34" charset="0"/>
              </a:rPr>
              <a:t>La </a:t>
            </a:r>
            <a:r>
              <a:rPr lang="fr-FR" dirty="0" smtClean="0">
                <a:effectLst>
                  <a:outerShdw blurRad="38100" dist="38100" dir="2700000" algn="tl">
                    <a:srgbClr val="000000">
                      <a:alpha val="43137"/>
                    </a:srgbClr>
                  </a:outerShdw>
                </a:effectLst>
                <a:latin typeface="Arial Rounded MT Bold" pitchFamily="34" charset="0"/>
              </a:rPr>
              <a:t>caisse d’épargne lance un concours de </a:t>
            </a:r>
            <a:r>
              <a:rPr lang="fr-FR" dirty="0" smtClean="0">
                <a:effectLst>
                  <a:outerShdw blurRad="38100" dist="38100" dir="2700000" algn="tl">
                    <a:srgbClr val="000000">
                      <a:alpha val="43137"/>
                    </a:srgbClr>
                  </a:outerShdw>
                </a:effectLst>
                <a:latin typeface="Arial Rounded MT Bold" pitchFamily="34" charset="0"/>
              </a:rPr>
              <a:t>créations </a:t>
            </a:r>
            <a:r>
              <a:rPr lang="fr-FR" dirty="0" smtClean="0">
                <a:effectLst>
                  <a:outerShdw blurRad="38100" dist="38100" dir="2700000" algn="tl">
                    <a:srgbClr val="000000">
                      <a:alpha val="43137"/>
                    </a:srgbClr>
                  </a:outerShdw>
                </a:effectLst>
                <a:latin typeface="Arial Rounded MT Bold" pitchFamily="34" charset="0"/>
              </a:rPr>
              <a:t>de </a:t>
            </a:r>
            <a:r>
              <a:rPr lang="fr-FR" dirty="0" smtClean="0">
                <a:effectLst>
                  <a:outerShdw blurRad="38100" dist="38100" dir="2700000" algn="tl">
                    <a:srgbClr val="000000">
                      <a:alpha val="43137"/>
                    </a:srgbClr>
                  </a:outerShdw>
                </a:effectLst>
                <a:latin typeface="Arial Rounded MT Bold" pitchFamily="34" charset="0"/>
              </a:rPr>
              <a:t>cartes </a:t>
            </a:r>
            <a:r>
              <a:rPr lang="fr-FR" dirty="0" smtClean="0">
                <a:effectLst>
                  <a:outerShdw blurRad="38100" dist="38100" dir="2700000" algn="tl">
                    <a:srgbClr val="000000">
                      <a:alpha val="43137"/>
                    </a:srgbClr>
                  </a:outerShdw>
                </a:effectLst>
                <a:latin typeface="Arial Rounded MT Bold" pitchFamily="34" charset="0"/>
              </a:rPr>
              <a:t>de </a:t>
            </a:r>
            <a:r>
              <a:rPr lang="fr-FR" dirty="0" smtClean="0">
                <a:effectLst>
                  <a:outerShdw blurRad="38100" dist="38100" dir="2700000" algn="tl">
                    <a:srgbClr val="000000">
                      <a:alpha val="43137"/>
                    </a:srgbClr>
                  </a:outerShdw>
                </a:effectLst>
                <a:latin typeface="Arial Rounded MT Bold" pitchFamily="34" charset="0"/>
              </a:rPr>
              <a:t>retraits. </a:t>
            </a:r>
            <a:r>
              <a:rPr lang="fr-FR" dirty="0" smtClean="0">
                <a:effectLst>
                  <a:outerShdw blurRad="38100" dist="38100" dir="2700000" algn="tl">
                    <a:srgbClr val="000000">
                      <a:alpha val="43137"/>
                    </a:srgbClr>
                  </a:outerShdw>
                </a:effectLst>
                <a:latin typeface="Arial Rounded MT Bold" pitchFamily="34" charset="0"/>
              </a:rPr>
              <a:t>Lancé sur Ecureuil.fr le concours consiste à proposer aux internautes de participer. Les internautes sont invités à créer un visuel original pour la future carte de retrait des jeunes.</a:t>
            </a:r>
            <a:endParaRPr lang="fr-FR" dirty="0" smtClean="0">
              <a:effectLst>
                <a:outerShdw blurRad="38100" dist="38100" dir="2700000" algn="tl">
                  <a:srgbClr val="000000">
                    <a:alpha val="43137"/>
                  </a:srgbClr>
                </a:outerShdw>
              </a:effectLst>
              <a:latin typeface="Arial Rounded MT Bold" pitchFamily="34" charset="0"/>
              <a:cs typeface="Arial Unicode MS" charset="0"/>
            </a:endParaRPr>
          </a:p>
          <a:p>
            <a:endParaRPr lang="fr-FR" dirty="0"/>
          </a:p>
        </p:txBody>
      </p:sp>
      <p:pic>
        <p:nvPicPr>
          <p:cNvPr id="4" name="Image 3" descr="untitled.bmp"/>
          <p:cNvPicPr>
            <a:picLocks noChangeAspect="1"/>
          </p:cNvPicPr>
          <p:nvPr/>
        </p:nvPicPr>
        <p:blipFill>
          <a:blip r:embed="rId3" cstate="print"/>
          <a:stretch>
            <a:fillRect/>
          </a:stretch>
        </p:blipFill>
        <p:spPr>
          <a:xfrm>
            <a:off x="214282" y="642918"/>
            <a:ext cx="1185859" cy="118585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Leader d’opinion</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500034" y="2143116"/>
            <a:ext cx="8229600" cy="4325112"/>
          </a:xfrm>
        </p:spPr>
        <p:txBody>
          <a:bodyPr/>
          <a:lstStyle/>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Individu qui par sa notoriété, son expertise ou son activité sociale intensive est susceptible d’influencer les opinions ou actions d’un grand nombre d’individus. </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Les leaders d’opinions vont guider le groupe étudiant et sont très utilisés par les entreprises voulant conquérir ce segment.</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00042"/>
            <a:ext cx="8229600" cy="1066800"/>
          </a:xfrm>
        </p:spPr>
        <p:txBody>
          <a:bodyPr/>
          <a:lstStyle/>
          <a:p>
            <a:pPr algn="ctr"/>
            <a:r>
              <a:rPr lang="fr-FR" u="sng" dirty="0" smtClean="0">
                <a:solidFill>
                  <a:srgbClr val="FF0000"/>
                </a:solidFill>
                <a:effectLst>
                  <a:outerShdw blurRad="38100" dist="38100" dir="2700000" algn="tl">
                    <a:srgbClr val="000000">
                      <a:alpha val="43137"/>
                    </a:srgbClr>
                  </a:outerShdw>
                </a:effectLst>
                <a:latin typeface="Arial Rounded MT Bold" pitchFamily="34" charset="0"/>
              </a:rPr>
              <a:t>Système d’échange</a:t>
            </a:r>
            <a:endParaRPr lang="fr-FR"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428596" y="2143116"/>
            <a:ext cx="8229600" cy="4325112"/>
          </a:xfrm>
        </p:spPr>
        <p:txBody>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b="1" dirty="0" err="1" smtClean="0">
                <a:solidFill>
                  <a:srgbClr val="7030A0"/>
                </a:solidFill>
                <a:effectLst>
                  <a:outerShdw blurRad="38100" dist="38100" dir="2700000" algn="tl">
                    <a:srgbClr val="000000">
                      <a:alpha val="43137"/>
                    </a:srgbClr>
                  </a:outerShdw>
                </a:effectLst>
                <a:latin typeface="Comic Sans MS" pitchFamily="64" charset="0"/>
              </a:rPr>
              <a:t>Mobitech</a:t>
            </a:r>
            <a:r>
              <a:rPr lang="fr-FR" sz="3200" b="1" dirty="0" smtClean="0">
                <a:solidFill>
                  <a:srgbClr val="7030A0"/>
                </a:solidFill>
                <a:effectLst>
                  <a:outerShdw blurRad="38100" dist="38100" dir="2700000" algn="tl">
                    <a:srgbClr val="000000">
                      <a:alpha val="43137"/>
                    </a:srgbClr>
                  </a:outerShdw>
                </a:effectLst>
                <a:latin typeface="Comic Sans MS" pitchFamily="64" charset="0"/>
              </a:rPr>
              <a:t> </a:t>
            </a:r>
            <a:r>
              <a:rPr lang="fr-FR" sz="3200" dirty="0" smtClean="0">
                <a:solidFill>
                  <a:srgbClr val="7030A0"/>
                </a:solidFill>
                <a:effectLst>
                  <a:outerShdw blurRad="38100" dist="38100" dir="2700000" algn="tl">
                    <a:srgbClr val="000000">
                      <a:alpha val="43137"/>
                    </a:srgbClr>
                  </a:outerShdw>
                </a:effectLst>
                <a:latin typeface="Comic Sans MS" pitchFamily="64" charset="0"/>
              </a:rPr>
              <a:t>:</a:t>
            </a: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dirty="0" smtClean="0">
                <a:solidFill>
                  <a:srgbClr val="B482DA"/>
                </a:solidFill>
                <a:effectLst>
                  <a:outerShdw blurRad="38100" dist="38100" dir="2700000" algn="tl">
                    <a:srgbClr val="000000">
                      <a:alpha val="43137"/>
                    </a:srgbClr>
                  </a:outerShdw>
                </a:effectLst>
                <a:latin typeface="Comic Sans MS" pitchFamily="64" charset="0"/>
              </a:rPr>
              <a:t> </a:t>
            </a:r>
            <a:r>
              <a:rPr lang="fr-FR" sz="1200" dirty="0" smtClean="0">
                <a:solidFill>
                  <a:srgbClr val="B482DA"/>
                </a:solidFill>
                <a:effectLst>
                  <a:outerShdw blurRad="38100" dist="38100" dir="2700000" algn="tl">
                    <a:srgbClr val="000000">
                      <a:alpha val="43137"/>
                    </a:srgbClr>
                  </a:outerShdw>
                </a:effectLst>
                <a:latin typeface="Comic Sans MS" pitchFamily="64" charset="0"/>
              </a:rPr>
              <a:t> </a:t>
            </a: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solidFill>
                  <a:srgbClr val="B482DA"/>
                </a:solidFill>
                <a:effectLst>
                  <a:outerShdw blurRad="38100" dist="38100" dir="2700000" algn="tl">
                    <a:srgbClr val="000000">
                      <a:alpha val="43137"/>
                    </a:srgbClr>
                  </a:outerShdw>
                </a:effectLst>
                <a:latin typeface="Comic Sans MS" pitchFamily="64" charset="0"/>
              </a:rPr>
              <a:t> </a:t>
            </a:r>
            <a:r>
              <a:rPr lang="fr-FR" dirty="0" smtClean="0">
                <a:solidFill>
                  <a:srgbClr val="B482DA"/>
                </a:solidFill>
                <a:effectLst>
                  <a:outerShdw blurRad="38100" dist="38100" dir="2700000" algn="tl">
                    <a:srgbClr val="000000">
                      <a:alpha val="43137"/>
                    </a:srgbClr>
                  </a:outerShdw>
                </a:effectLst>
                <a:latin typeface="Comic Sans MS" pitchFamily="64" charset="0"/>
              </a:rPr>
              <a:t> </a:t>
            </a:r>
            <a:r>
              <a:rPr lang="fr-FR" dirty="0" smtClean="0">
                <a:effectLst>
                  <a:outerShdw blurRad="38100" dist="38100" dir="2700000" algn="tl">
                    <a:srgbClr val="000000">
                      <a:alpha val="43137"/>
                    </a:srgbClr>
                  </a:outerShdw>
                </a:effectLst>
                <a:latin typeface="Arial Rounded MT Bold" pitchFamily="34" charset="0"/>
              </a:rPr>
              <a:t>L’entreprise </a:t>
            </a:r>
            <a:r>
              <a:rPr lang="fr-FR" dirty="0" err="1" smtClean="0">
                <a:effectLst>
                  <a:outerShdw blurRad="38100" dist="38100" dir="2700000" algn="tl">
                    <a:srgbClr val="000000">
                      <a:alpha val="43137"/>
                    </a:srgbClr>
                  </a:outerShdw>
                </a:effectLst>
                <a:latin typeface="Arial Rounded MT Bold" pitchFamily="34" charset="0"/>
              </a:rPr>
              <a:t>Mobitech</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fabriquant </a:t>
            </a:r>
            <a:r>
              <a:rPr lang="fr-FR" dirty="0" smtClean="0">
                <a:effectLst>
                  <a:outerShdw blurRad="38100" dist="38100" dir="2700000" algn="tl">
                    <a:srgbClr val="000000">
                      <a:alpha val="43137"/>
                    </a:srgbClr>
                  </a:outerShdw>
                </a:effectLst>
                <a:latin typeface="Arial Rounded MT Bold" pitchFamily="34" charset="0"/>
              </a:rPr>
              <a:t>de </a:t>
            </a:r>
            <a:r>
              <a:rPr lang="fr-FR" dirty="0" smtClean="0">
                <a:effectLst>
                  <a:outerShdw blurRad="38100" dist="38100" dir="2700000" algn="tl">
                    <a:srgbClr val="000000">
                      <a:alpha val="43137"/>
                    </a:srgbClr>
                  </a:outerShdw>
                </a:effectLst>
                <a:latin typeface="Arial Rounded MT Bold" pitchFamily="34" charset="0"/>
              </a:rPr>
              <a:t>téléphones, </a:t>
            </a:r>
            <a:r>
              <a:rPr lang="fr-FR" dirty="0" smtClean="0">
                <a:effectLst>
                  <a:outerShdw blurRad="38100" dist="38100" dir="2700000" algn="tl">
                    <a:srgbClr val="000000">
                      <a:alpha val="43137"/>
                    </a:srgbClr>
                  </a:outerShdw>
                </a:effectLst>
                <a:latin typeface="Arial Rounded MT Bold" pitchFamily="34" charset="0"/>
              </a:rPr>
              <a:t>a </a:t>
            </a:r>
            <a:r>
              <a:rPr lang="fr-FR" dirty="0" smtClean="0">
                <a:effectLst>
                  <a:outerShdw blurRad="38100" dist="38100" dir="2700000" algn="tl">
                    <a:srgbClr val="000000">
                      <a:alpha val="43137"/>
                    </a:srgbClr>
                  </a:outerShdw>
                </a:effectLst>
                <a:latin typeface="Arial Rounded MT Bold" pitchFamily="34" charset="0"/>
              </a:rPr>
              <a:t>choisi </a:t>
            </a:r>
            <a:r>
              <a:rPr lang="fr-FR" dirty="0" smtClean="0">
                <a:effectLst>
                  <a:outerShdw blurRad="38100" dist="38100" dir="2700000" algn="tl">
                    <a:srgbClr val="000000">
                      <a:alpha val="43137"/>
                    </a:srgbClr>
                  </a:outerShdw>
                </a:effectLst>
                <a:latin typeface="Arial Rounded MT Bold" pitchFamily="34" charset="0"/>
              </a:rPr>
              <a:t>de cibler 10 </a:t>
            </a:r>
            <a:r>
              <a:rPr lang="fr-FR" dirty="0" err="1" smtClean="0">
                <a:effectLst>
                  <a:outerShdw blurRad="38100" dist="38100" dir="2700000" algn="tl">
                    <a:srgbClr val="000000">
                      <a:alpha val="43137"/>
                    </a:srgbClr>
                  </a:outerShdw>
                </a:effectLst>
                <a:latin typeface="Arial Rounded MT Bold" pitchFamily="34" charset="0"/>
              </a:rPr>
              <a:t>bloggers</a:t>
            </a:r>
            <a:r>
              <a:rPr lang="fr-FR" dirty="0" smtClean="0">
                <a:effectLst>
                  <a:outerShdw blurRad="38100" dist="38100" dir="2700000" algn="tl">
                    <a:srgbClr val="000000">
                      <a:alpha val="43137"/>
                    </a:srgbClr>
                  </a:outerShdw>
                </a:effectLst>
                <a:latin typeface="Arial Rounded MT Bold" pitchFamily="34" charset="0"/>
              </a:rPr>
              <a:t>. Ces derniers doivent laisser l’entreprise déposer des articles sur leurs blogs et en échange ces derniers reçoivent un téléphone gratuit. </a:t>
            </a:r>
            <a:r>
              <a:rPr lang="fr-FR" i="1" dirty="0" smtClean="0">
                <a:effectLst>
                  <a:outerShdw blurRad="38100" dist="38100" dir="2700000" algn="tl">
                    <a:srgbClr val="000000">
                      <a:alpha val="43137"/>
                    </a:srgbClr>
                  </a:outerShdw>
                </a:effectLst>
                <a:latin typeface="Arial Rounded MT Bold" pitchFamily="34" charset="0"/>
              </a:rPr>
              <a:t>(</a:t>
            </a:r>
            <a:r>
              <a:rPr lang="fr-FR" i="1" dirty="0" err="1" smtClean="0">
                <a:effectLst>
                  <a:outerShdw blurRad="38100" dist="38100" dir="2700000" algn="tl">
                    <a:srgbClr val="000000">
                      <a:alpha val="43137"/>
                    </a:srgbClr>
                  </a:outerShdw>
                </a:effectLst>
                <a:latin typeface="Arial Rounded MT Bold" pitchFamily="34" charset="0"/>
              </a:rPr>
              <a:t>cfr</a:t>
            </a:r>
            <a:r>
              <a:rPr lang="fr-FR" i="1" dirty="0" smtClean="0">
                <a:effectLst>
                  <a:outerShdw blurRad="38100" dist="38100" dir="2700000" algn="tl">
                    <a:srgbClr val="000000">
                      <a:alpha val="43137"/>
                    </a:srgbClr>
                  </a:outerShdw>
                </a:effectLst>
                <a:latin typeface="Arial Rounded MT Bold" pitchFamily="34" charset="0"/>
              </a:rPr>
              <a:t> produits gratuits)</a:t>
            </a:r>
            <a:endParaRPr lang="fr-FR" i="1" dirty="0" smtClean="0">
              <a:effectLst>
                <a:outerShdw blurRad="38100" dist="38100" dir="2700000" algn="tl">
                  <a:srgbClr val="000000">
                    <a:alpha val="43137"/>
                  </a:srgbClr>
                </a:outerShdw>
              </a:effectLst>
              <a:latin typeface="Arial Rounded MT Bold" pitchFamily="34" charset="0"/>
            </a:endParaRPr>
          </a:p>
          <a:p>
            <a:endParaRPr lang="fr-FR" dirty="0"/>
          </a:p>
        </p:txBody>
      </p:sp>
      <p:pic>
        <p:nvPicPr>
          <p:cNvPr id="4" name="Image 3" descr="mobitech.gif"/>
          <p:cNvPicPr>
            <a:picLocks noChangeAspect="1"/>
          </p:cNvPicPr>
          <p:nvPr/>
        </p:nvPicPr>
        <p:blipFill>
          <a:blip r:embed="rId2" cstate="print"/>
          <a:stretch>
            <a:fillRect/>
          </a:stretch>
        </p:blipFill>
        <p:spPr>
          <a:xfrm>
            <a:off x="0" y="500041"/>
            <a:ext cx="2000232" cy="131596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229600" cy="1066800"/>
          </a:xfrm>
        </p:spPr>
        <p:txBody>
          <a:bodyPr>
            <a:normAutofit/>
          </a:bodyPr>
          <a:lstStyle/>
          <a:p>
            <a:pPr algn="ctr"/>
            <a:r>
              <a:rPr lang="fr-FR" sz="4200" u="sng" dirty="0" err="1" smtClean="0">
                <a:solidFill>
                  <a:srgbClr val="FF0000"/>
                </a:solidFill>
                <a:effectLst>
                  <a:outerShdw blurRad="38100" dist="38100" dir="2700000" algn="tl">
                    <a:srgbClr val="000000">
                      <a:alpha val="43137"/>
                    </a:srgbClr>
                  </a:outerShdw>
                </a:effectLst>
                <a:latin typeface="Arial Rounded MT Bold" pitchFamily="34" charset="0"/>
              </a:rPr>
              <a:t>Buzz</a:t>
            </a: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 Marketing</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500174"/>
            <a:ext cx="8643998" cy="4325112"/>
          </a:xfrm>
        </p:spPr>
        <p:txBody>
          <a:bodyPr/>
          <a:lstStyle/>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Le </a:t>
            </a:r>
            <a:r>
              <a:rPr lang="fr-FR" dirty="0" err="1" smtClean="0">
                <a:effectLst>
                  <a:outerShdw blurRad="38100" dist="38100" dir="2700000" algn="tl">
                    <a:srgbClr val="000000">
                      <a:alpha val="43137"/>
                    </a:srgbClr>
                  </a:outerShdw>
                </a:effectLst>
                <a:latin typeface="Arial Rounded MT Bold" pitchFamily="34" charset="0"/>
              </a:rPr>
              <a:t>buzz</a:t>
            </a:r>
            <a:r>
              <a:rPr lang="fr-FR" dirty="0" smtClean="0">
                <a:effectLst>
                  <a:outerShdw blurRad="38100" dist="38100" dir="2700000" algn="tl">
                    <a:srgbClr val="000000">
                      <a:alpha val="43137"/>
                    </a:srgbClr>
                  </a:outerShdw>
                </a:effectLst>
                <a:latin typeface="Arial Rounded MT Bold" pitchFamily="34" charset="0"/>
              </a:rPr>
              <a:t> est une technique marketing consistant à faire du bruit autour d'un nouveau produit ou d'une offre. </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dirty="0" smtClean="0">
              <a:effectLst>
                <a:outerShdw blurRad="38100" dist="38100" dir="2700000" algn="tl">
                  <a:srgbClr val="000000">
                    <a:alpha val="43137"/>
                  </a:srgbClr>
                </a:outerShdw>
              </a:effectLst>
              <a:latin typeface="Arial Rounded MT Bold" pitchFamily="34" charset="0"/>
            </a:endParaRPr>
          </a:p>
          <a:p>
            <a:pPr marL="431800" indent="-323850" algn="jus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L’avantage du </a:t>
            </a:r>
            <a:r>
              <a:rPr lang="fr-FR" dirty="0" err="1" smtClean="0">
                <a:effectLst>
                  <a:outerShdw blurRad="38100" dist="38100" dir="2700000" algn="tl">
                    <a:srgbClr val="000000">
                      <a:alpha val="43137"/>
                    </a:srgbClr>
                  </a:outerShdw>
                </a:effectLst>
                <a:latin typeface="Arial Rounded MT Bold" pitchFamily="34" charset="0"/>
              </a:rPr>
              <a:t>buzz</a:t>
            </a:r>
            <a:r>
              <a:rPr lang="fr-FR" dirty="0" smtClean="0">
                <a:effectLst>
                  <a:outerShdw blurRad="38100" dist="38100" dir="2700000" algn="tl">
                    <a:srgbClr val="000000">
                      <a:alpha val="43137"/>
                    </a:srgbClr>
                  </a:outerShdw>
                </a:effectLst>
                <a:latin typeface="Arial Rounded MT Bold" pitchFamily="34" charset="0"/>
              </a:rPr>
              <a:t> est qu’il nécessite </a:t>
            </a:r>
            <a:r>
              <a:rPr lang="fr-FR" dirty="0" smtClean="0">
                <a:effectLst>
                  <a:outerShdw blurRad="38100" dist="38100" dir="2700000" algn="tl">
                    <a:srgbClr val="000000">
                      <a:alpha val="43137"/>
                    </a:srgbClr>
                  </a:outerShdw>
                </a:effectLst>
                <a:latin typeface="Arial Rounded MT Bold" pitchFamily="34" charset="0"/>
              </a:rPr>
              <a:t>très </a:t>
            </a:r>
            <a:r>
              <a:rPr lang="fr-FR" dirty="0" smtClean="0">
                <a:effectLst>
                  <a:outerShdw blurRad="38100" dist="38100" dir="2700000" algn="tl">
                    <a:srgbClr val="000000">
                      <a:alpha val="43137"/>
                    </a:srgbClr>
                  </a:outerShdw>
                </a:effectLst>
                <a:latin typeface="Arial Rounded MT Bold" pitchFamily="34" charset="0"/>
              </a:rPr>
              <a:t>peu de </a:t>
            </a:r>
            <a:r>
              <a:rPr lang="fr-FR" dirty="0" smtClean="0">
                <a:effectLst>
                  <a:outerShdw blurRad="38100" dist="38100" dir="2700000" algn="tl">
                    <a:srgbClr val="000000">
                      <a:alpha val="43137"/>
                    </a:srgbClr>
                  </a:outerShdw>
                </a:effectLst>
                <a:latin typeface="Arial Rounded MT Bold" pitchFamily="34" charset="0"/>
              </a:rPr>
              <a:t>moyens financiers. </a:t>
            </a:r>
            <a:r>
              <a:rPr lang="fr-FR" dirty="0" smtClean="0">
                <a:effectLst>
                  <a:outerShdw blurRad="38100" dist="38100" dir="2700000" algn="tl">
                    <a:srgbClr val="000000">
                      <a:alpha val="43137"/>
                    </a:srgbClr>
                  </a:outerShdw>
                </a:effectLst>
                <a:latin typeface="Arial Rounded MT Bold" pitchFamily="34" charset="0"/>
              </a:rPr>
              <a:t>Il permet de faire </a:t>
            </a:r>
            <a:r>
              <a:rPr lang="fr-FR" dirty="0" smtClean="0">
                <a:effectLst>
                  <a:outerShdw blurRad="38100" dist="38100" dir="2700000" algn="tl">
                    <a:srgbClr val="000000">
                      <a:alpha val="43137"/>
                    </a:srgbClr>
                  </a:outerShdw>
                </a:effectLst>
                <a:latin typeface="Arial Rounded MT Bold" pitchFamily="34" charset="0"/>
              </a:rPr>
              <a:t>connaître </a:t>
            </a:r>
            <a:r>
              <a:rPr lang="fr-FR" dirty="0" smtClean="0">
                <a:effectLst>
                  <a:outerShdw blurRad="38100" dist="38100" dir="2700000" algn="tl">
                    <a:srgbClr val="000000">
                      <a:alpha val="43137"/>
                    </a:srgbClr>
                  </a:outerShdw>
                </a:effectLst>
                <a:latin typeface="Arial Rounded MT Bold" pitchFamily="34" charset="0"/>
              </a:rPr>
              <a:t>très rapidement  une offre ou un </a:t>
            </a:r>
            <a:r>
              <a:rPr lang="fr-FR" dirty="0" smtClean="0">
                <a:effectLst>
                  <a:outerShdw blurRad="38100" dist="38100" dir="2700000" algn="tl">
                    <a:srgbClr val="000000">
                      <a:alpha val="43137"/>
                    </a:srgbClr>
                  </a:outerShdw>
                </a:effectLst>
                <a:latin typeface="Arial Rounded MT Bold" pitchFamily="34" charset="0"/>
              </a:rPr>
              <a:t>produit au public.</a:t>
            </a:r>
            <a:endParaRPr lang="fr-FR" dirty="0" smtClean="0">
              <a:effectLst>
                <a:outerShdw blurRad="38100" dist="38100" dir="2700000" algn="tl">
                  <a:srgbClr val="000000">
                    <a:alpha val="43137"/>
                  </a:srgbClr>
                </a:outerShdw>
              </a:effectLst>
              <a:latin typeface="Arial Rounded MT Bold" pitchFamily="34" charset="0"/>
            </a:endParaRPr>
          </a:p>
          <a:p>
            <a:endParaRPr lang="fr-FR" dirty="0"/>
          </a:p>
        </p:txBody>
      </p:sp>
      <p:pic>
        <p:nvPicPr>
          <p:cNvPr id="4" name="Image 3" descr="buzzmarketing.jpg"/>
          <p:cNvPicPr>
            <a:picLocks noChangeAspect="1"/>
          </p:cNvPicPr>
          <p:nvPr/>
        </p:nvPicPr>
        <p:blipFill>
          <a:blip r:embed="rId2" cstate="print"/>
          <a:stretch>
            <a:fillRect/>
          </a:stretch>
        </p:blipFill>
        <p:spPr>
          <a:xfrm>
            <a:off x="4429124" y="4357694"/>
            <a:ext cx="2505068" cy="250030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850" y="500042"/>
            <a:ext cx="8229600" cy="1066800"/>
          </a:xfrm>
        </p:spPr>
        <p:txBody>
          <a:bodyPr/>
          <a:lstStyle/>
          <a:p>
            <a:pPr algn="ctr"/>
            <a:r>
              <a:rPr lang="fr-FR" u="sng" dirty="0" smtClean="0">
                <a:solidFill>
                  <a:srgbClr val="FF0000"/>
                </a:solidFill>
                <a:effectLst>
                  <a:outerShdw blurRad="38100" dist="38100" dir="2700000" algn="tl">
                    <a:srgbClr val="000000">
                      <a:alpha val="43137"/>
                    </a:srgbClr>
                  </a:outerShdw>
                </a:effectLst>
                <a:latin typeface="Arial Rounded MT Bold" pitchFamily="34" charset="0"/>
              </a:rPr>
              <a:t>Bouche à oreille</a:t>
            </a:r>
            <a:endParaRPr lang="fr-FR"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142844" y="1928802"/>
            <a:ext cx="8715436" cy="4717172"/>
          </a:xfrm>
        </p:spPr>
        <p:txBody>
          <a:bodyPr>
            <a:normAutofit fontScale="62500" lnSpcReduction="20000"/>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5100" dirty="0" smtClean="0">
                <a:solidFill>
                  <a:srgbClr val="7030A0"/>
                </a:solidFill>
                <a:effectLst>
                  <a:outerShdw blurRad="38100" dist="38100" dir="2700000" algn="tl">
                    <a:srgbClr val="000000">
                      <a:alpha val="43137"/>
                    </a:srgbClr>
                  </a:outerShdw>
                </a:effectLst>
                <a:latin typeface="Arial Rounded MT Bold" pitchFamily="34" charset="0"/>
              </a:rPr>
              <a:t> </a:t>
            </a:r>
            <a:r>
              <a:rPr lang="fr-FR" sz="5100" b="1" dirty="0" smtClean="0">
                <a:solidFill>
                  <a:srgbClr val="7030A0"/>
                </a:solidFill>
                <a:effectLst>
                  <a:outerShdw blurRad="38100" dist="38100" dir="2700000" algn="tl">
                    <a:srgbClr val="000000">
                      <a:alpha val="43137"/>
                    </a:srgbClr>
                  </a:outerShdw>
                </a:effectLst>
                <a:latin typeface="Arial Rounded MT Bold" pitchFamily="34" charset="0"/>
              </a:rPr>
              <a:t>Apple:</a:t>
            </a:r>
            <a:r>
              <a:rPr lang="fr-FR" sz="5100" dirty="0" smtClean="0">
                <a:solidFill>
                  <a:srgbClr val="7030A0"/>
                </a:solidFill>
                <a:effectLst>
                  <a:outerShdw blurRad="38100" dist="38100" dir="2700000" algn="tl">
                    <a:srgbClr val="000000">
                      <a:alpha val="43137"/>
                    </a:srgbClr>
                  </a:outerShdw>
                </a:effectLst>
                <a:latin typeface="Arial Rounded MT Bold" pitchFamily="34" charset="0"/>
              </a:rPr>
              <a:t> </a:t>
            </a:r>
            <a:endParaRPr lang="fr-FR" sz="51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51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smtClean="0">
                <a:latin typeface="Comic Sans MS" pitchFamily="64" charset="0"/>
              </a:rPr>
              <a:t>   </a:t>
            </a:r>
            <a:r>
              <a:rPr lang="fr-FR" sz="4000" dirty="0" smtClean="0">
                <a:effectLst>
                  <a:outerShdw blurRad="38100" dist="38100" dir="2700000" algn="tl">
                    <a:srgbClr val="000000">
                      <a:alpha val="43137"/>
                    </a:srgbClr>
                  </a:outerShdw>
                </a:effectLst>
                <a:latin typeface="Arial Rounded MT Bold" pitchFamily="34" charset="0"/>
              </a:rPr>
              <a:t>Pour susciter l’engouement de  l’</a:t>
            </a:r>
            <a:r>
              <a:rPr lang="fr-FR" sz="4000" dirty="0" err="1" smtClean="0">
                <a:effectLst>
                  <a:outerShdw blurRad="38100" dist="38100" dir="2700000" algn="tl">
                    <a:srgbClr val="000000">
                      <a:alpha val="43137"/>
                    </a:srgbClr>
                  </a:outerShdw>
                </a:effectLst>
                <a:latin typeface="Arial Rounded MT Bold" pitchFamily="34" charset="0"/>
              </a:rPr>
              <a:t>Iphone</a:t>
            </a:r>
            <a:r>
              <a:rPr lang="fr-FR" sz="4000" dirty="0" smtClean="0">
                <a:effectLst>
                  <a:outerShdw blurRad="38100" dist="38100" dir="2700000" algn="tl">
                    <a:srgbClr val="000000">
                      <a:alpha val="43137"/>
                    </a:srgbClr>
                  </a:outerShdw>
                </a:effectLst>
                <a:latin typeface="Arial Rounded MT Bold" pitchFamily="34" charset="0"/>
              </a:rPr>
              <a:t>, Apple a exigé </a:t>
            </a:r>
            <a:r>
              <a:rPr lang="fr-FR" sz="4000" dirty="0" smtClean="0">
                <a:effectLst>
                  <a:outerShdw blurRad="38100" dist="38100" dir="2700000" algn="tl">
                    <a:srgbClr val="000000">
                      <a:alpha val="43137"/>
                    </a:srgbClr>
                  </a:outerShdw>
                </a:effectLst>
                <a:latin typeface="Arial Rounded MT Bold" pitchFamily="34" charset="0"/>
              </a:rPr>
              <a:t>à ses </a:t>
            </a:r>
            <a:r>
              <a:rPr lang="fr-FR" sz="4000" dirty="0" smtClean="0">
                <a:effectLst>
                  <a:outerShdw blurRad="38100" dist="38100" dir="2700000" algn="tl">
                    <a:srgbClr val="000000">
                      <a:alpha val="43137"/>
                    </a:srgbClr>
                  </a:outerShdw>
                </a:effectLst>
                <a:latin typeface="Arial Rounded MT Bold" pitchFamily="34" charset="0"/>
              </a:rPr>
              <a:t>équipes un silence complet sur le produit avant de lancer des rumeurs et de donner deux « faux </a:t>
            </a:r>
            <a:r>
              <a:rPr lang="fr-FR" sz="4000" dirty="0" err="1" smtClean="0">
                <a:effectLst>
                  <a:outerShdw blurRad="38100" dist="38100" dir="2700000" algn="tl">
                    <a:srgbClr val="000000">
                      <a:alpha val="43137"/>
                    </a:srgbClr>
                  </a:outerShdw>
                </a:effectLst>
                <a:latin typeface="Arial Rounded MT Bold" pitchFamily="34" charset="0"/>
              </a:rPr>
              <a:t>Iphones</a:t>
            </a:r>
            <a:r>
              <a:rPr lang="fr-FR" sz="4000" dirty="0" smtClean="0">
                <a:effectLst>
                  <a:outerShdw blurRad="38100" dist="38100" dir="2700000" algn="tl">
                    <a:srgbClr val="000000">
                      <a:alpha val="43137"/>
                    </a:srgbClr>
                  </a:outerShdw>
                </a:effectLst>
                <a:latin typeface="Arial Rounded MT Bold" pitchFamily="34" charset="0"/>
              </a:rPr>
              <a:t> » à la presse. Le produit a été réellement présenté à la presse deux semaines avant son lancement. Ce </a:t>
            </a:r>
            <a:r>
              <a:rPr lang="fr-FR" sz="4000" dirty="0" err="1" smtClean="0">
                <a:effectLst>
                  <a:outerShdw blurRad="38100" dist="38100" dir="2700000" algn="tl">
                    <a:srgbClr val="000000">
                      <a:alpha val="43137"/>
                    </a:srgbClr>
                  </a:outerShdw>
                </a:effectLst>
                <a:latin typeface="Arial Rounded MT Bold" pitchFamily="34" charset="0"/>
              </a:rPr>
              <a:t>buzz</a:t>
            </a:r>
            <a:r>
              <a:rPr lang="fr-FR" sz="4000" dirty="0" smtClean="0">
                <a:effectLst>
                  <a:outerShdw blurRad="38100" dist="38100" dir="2700000" algn="tl">
                    <a:srgbClr val="000000">
                      <a:alpha val="43137"/>
                    </a:srgbClr>
                  </a:outerShdw>
                </a:effectLst>
                <a:latin typeface="Arial Rounded MT Bold" pitchFamily="34" charset="0"/>
              </a:rPr>
              <a:t> a permis à l’entreprise de profiter d’une campagne de publicité quasiment gratuite. L’ensemble des médias et les fans d’Apple ont alimenté le bouche à oreille.</a:t>
            </a:r>
          </a:p>
          <a:p>
            <a:endParaRPr lang="fr-FR" dirty="0"/>
          </a:p>
        </p:txBody>
      </p:sp>
      <p:pic>
        <p:nvPicPr>
          <p:cNvPr id="4" name="Image 3" descr="fsimageresizeaspx.jpg"/>
          <p:cNvPicPr>
            <a:picLocks noChangeAspect="1"/>
          </p:cNvPicPr>
          <p:nvPr/>
        </p:nvPicPr>
        <p:blipFill>
          <a:blip r:embed="rId2" cstate="print"/>
          <a:stretch>
            <a:fillRect/>
          </a:stretch>
        </p:blipFill>
        <p:spPr>
          <a:xfrm>
            <a:off x="6072198" y="1000108"/>
            <a:ext cx="2428892" cy="16192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071570"/>
          </a:xfrm>
        </p:spPr>
        <p:txBody>
          <a:bodyPr>
            <a:normAutofit/>
          </a:bodyPr>
          <a:lstStyle/>
          <a:p>
            <a:pPr algn="ctr"/>
            <a:r>
              <a:rPr lang="fr-FR" sz="4200" i="1" dirty="0" smtClean="0">
                <a:solidFill>
                  <a:srgbClr val="EC30C8"/>
                </a:solidFill>
                <a:effectLst>
                  <a:outerShdw blurRad="38100" dist="38100" dir="2700000" algn="tl">
                    <a:srgbClr val="000000">
                      <a:alpha val="43137"/>
                    </a:srgbClr>
                  </a:outerShdw>
                </a:effectLst>
                <a:latin typeface="Arial Rounded MT Bold" pitchFamily="34" charset="0"/>
              </a:rPr>
              <a:t>Introduction</a:t>
            </a:r>
            <a:endParaRPr lang="fr-FR" sz="4200" i="1" dirty="0">
              <a:solidFill>
                <a:srgbClr val="EC30C8"/>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357158" y="1643050"/>
            <a:ext cx="8501122" cy="4717172"/>
          </a:xfrm>
        </p:spPr>
        <p:txBody>
          <a:bodyPr>
            <a:normAutofit/>
          </a:bodyPr>
          <a:lstStyle/>
          <a:p>
            <a:pPr marL="431800" indent="-323850">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effectLst>
                  <a:outerShdw blurRad="38100" dist="38100" dir="2700000" algn="tl">
                    <a:srgbClr val="000000">
                      <a:alpha val="43137"/>
                    </a:srgbClr>
                  </a:outerShdw>
                </a:effectLst>
                <a:latin typeface="Arial Rounded MT Bold" pitchFamily="34" charset="0"/>
              </a:rPr>
              <a:t>En 2008-2009 , on </a:t>
            </a:r>
            <a:r>
              <a:rPr lang="fr-FR" sz="2400" dirty="0" smtClean="0">
                <a:effectLst>
                  <a:outerShdw blurRad="38100" dist="38100" dir="2700000" algn="tl">
                    <a:srgbClr val="000000">
                      <a:alpha val="43137"/>
                    </a:srgbClr>
                  </a:outerShdw>
                </a:effectLst>
                <a:latin typeface="Arial Rounded MT Bold" pitchFamily="34" charset="0"/>
              </a:rPr>
              <a:t>comptait  2 </a:t>
            </a:r>
            <a:r>
              <a:rPr lang="fr-FR" sz="2400" dirty="0" smtClean="0">
                <a:effectLst>
                  <a:outerShdw blurRad="38100" dist="38100" dir="2700000" algn="tl">
                    <a:srgbClr val="000000">
                      <a:alpha val="43137"/>
                    </a:srgbClr>
                  </a:outerShdw>
                </a:effectLst>
                <a:latin typeface="Arial Rounded MT Bold" pitchFamily="34" charset="0"/>
              </a:rPr>
              <a:t>231 745 étudiants inscrits dans l' enseignement supérieur (public ou privé</a:t>
            </a:r>
            <a:r>
              <a:rPr lang="fr-FR" sz="2400" dirty="0" smtClean="0">
                <a:effectLst>
                  <a:outerShdw blurRad="38100" dist="38100" dir="2700000" algn="tl">
                    <a:srgbClr val="000000">
                      <a:alpha val="43137"/>
                    </a:srgbClr>
                  </a:outerShdw>
                </a:effectLst>
                <a:latin typeface="Arial Rounded MT Bold" pitchFamily="34" charset="0"/>
              </a:rPr>
              <a:t>)</a:t>
            </a:r>
          </a:p>
          <a:p>
            <a:pPr marL="431800" indent="-323850">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400" dirty="0" smtClean="0">
              <a:effectLst>
                <a:outerShdw blurRad="38100" dist="38100" dir="2700000" algn="tl">
                  <a:srgbClr val="000000">
                    <a:alpha val="43137"/>
                  </a:srgbClr>
                </a:outerShdw>
              </a:effectLst>
              <a:latin typeface="Arial Rounded MT Bold" pitchFamily="34" charset="0"/>
            </a:endParaRPr>
          </a:p>
          <a:p>
            <a:pPr marL="431800" indent="-323850">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effectLst>
                  <a:outerShdw blurRad="38100" dist="38100" dir="2700000" algn="tl">
                    <a:srgbClr val="000000">
                      <a:alpha val="43137"/>
                    </a:srgbClr>
                  </a:outerShdw>
                </a:effectLst>
                <a:latin typeface="Arial Rounded MT Bold" pitchFamily="34" charset="0"/>
                <a:cs typeface="Arial" charset="0"/>
              </a:rPr>
              <a:t>57% des étudiants vivent en dehors d’un logement familial.</a:t>
            </a:r>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latin typeface="Arial Rounded MT Bold" pitchFamily="34" charset="0"/>
            </a:endParaRPr>
          </a:p>
          <a:p>
            <a:pPr marL="431800" indent="-323850" algn="r">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b="1" dirty="0" smtClean="0">
              <a:latin typeface="Arial Rounded MT Bold" pitchFamily="34" charset="0"/>
              <a:cs typeface="Arial" charset="0"/>
            </a:endParaRPr>
          </a:p>
          <a:p>
            <a:endParaRPr lang="fr-FR" dirty="0">
              <a:latin typeface="Arial Rounded MT Bold"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4143372" y="4071942"/>
            <a:ext cx="4429156" cy="250033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60" y="500042"/>
            <a:ext cx="8229600" cy="1066800"/>
          </a:xfrm>
        </p:spPr>
        <p:txBody>
          <a:bodyPr/>
          <a:lstStyle/>
          <a:p>
            <a:pPr algn="ctr"/>
            <a:r>
              <a:rPr lang="fr-FR" dirty="0" smtClean="0">
                <a:latin typeface="Comic Sans MS" pitchFamily="64" charset="0"/>
              </a:rPr>
              <a:t>	</a:t>
            </a:r>
            <a:r>
              <a:rPr lang="fr-FR" u="sng" dirty="0" smtClean="0">
                <a:solidFill>
                  <a:srgbClr val="FF0000"/>
                </a:solidFill>
                <a:effectLst>
                  <a:outerShdw blurRad="38100" dist="38100" dir="2700000" algn="tl">
                    <a:srgbClr val="000000">
                      <a:alpha val="43137"/>
                    </a:srgbClr>
                  </a:outerShdw>
                </a:effectLst>
                <a:latin typeface="Arial Rounded MT Bold" pitchFamily="34" charset="0"/>
              </a:rPr>
              <a:t>Communication </a:t>
            </a:r>
            <a:endParaRPr lang="fr-FR"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142844" y="1785926"/>
            <a:ext cx="8715436" cy="4788610"/>
          </a:xfrm>
        </p:spPr>
        <p:txBody>
          <a:bodyPr>
            <a:normAutofit fontScale="70000" lnSpcReduction="20000"/>
          </a:bodyPr>
          <a:lstStyle/>
          <a:p>
            <a:pPr algn="just">
              <a:lnSpc>
                <a:spcPct val="11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4100" dirty="0" smtClean="0">
                <a:solidFill>
                  <a:srgbClr val="7030A0"/>
                </a:solidFill>
                <a:effectLst>
                  <a:outerShdw blurRad="38100" dist="38100" dir="2700000" algn="tl">
                    <a:srgbClr val="000000">
                      <a:alpha val="43137"/>
                    </a:srgbClr>
                  </a:outerShdw>
                </a:effectLst>
                <a:latin typeface="Arial Rounded MT Bold" pitchFamily="34" charset="0"/>
              </a:rPr>
              <a:t> </a:t>
            </a:r>
            <a:r>
              <a:rPr lang="fr-FR" sz="4100" b="1"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rPr>
              <a:t>HEC</a:t>
            </a:r>
            <a:r>
              <a:rPr lang="fr-FR" sz="4100" dirty="0" smtClean="0">
                <a:solidFill>
                  <a:srgbClr val="7030A0"/>
                </a:solidFill>
                <a:effectLst>
                  <a:outerShdw blurRad="38100" dist="38100" dir="2700000" algn="tl">
                    <a:srgbClr val="000000">
                      <a:alpha val="43137"/>
                    </a:srgbClr>
                  </a:outerShdw>
                </a:effectLst>
                <a:latin typeface="Arial Rounded MT Bold" pitchFamily="34" charset="0"/>
                <a:cs typeface="Arial Unicode MS" charset="0"/>
              </a:rPr>
              <a:t> :</a:t>
            </a: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3200" dirty="0" smtClean="0">
              <a:latin typeface="Arial Rounded MT Bold" pitchFamily="34" charset="0"/>
              <a:cs typeface="Arial Unicode MS" charset="0"/>
            </a:endParaRPr>
          </a:p>
          <a:p>
            <a:pPr algn="just">
              <a:lnSpc>
                <a:spcPct val="11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smtClean="0">
                <a:latin typeface="Arial Rounded MT Bold" pitchFamily="34" charset="0"/>
                <a:cs typeface="Arial Unicode MS" charset="0"/>
              </a:rPr>
              <a:t> </a:t>
            </a:r>
            <a:r>
              <a:rPr lang="fr-FR" sz="3200" dirty="0" smtClean="0">
                <a:latin typeface="Arial Rounded MT Bold" pitchFamily="34" charset="0"/>
                <a:cs typeface="Arial Unicode MS" charset="0"/>
              </a:rPr>
              <a:t>  </a:t>
            </a:r>
            <a:r>
              <a:rPr lang="fr-FR" sz="3400" dirty="0" smtClean="0">
                <a:latin typeface="Arial Rounded MT Bold" pitchFamily="34" charset="0"/>
              </a:rPr>
              <a:t>L’école </a:t>
            </a:r>
            <a:r>
              <a:rPr lang="fr-FR" sz="3400" dirty="0" smtClean="0">
                <a:latin typeface="Arial Rounded MT Bold" pitchFamily="34" charset="0"/>
              </a:rPr>
              <a:t>de commerce HEC </a:t>
            </a:r>
            <a:r>
              <a:rPr lang="fr-FR" sz="3400" dirty="0" smtClean="0">
                <a:latin typeface="Arial Rounded MT Bold" pitchFamily="34" charset="0"/>
              </a:rPr>
              <a:t>Paris </a:t>
            </a:r>
            <a:r>
              <a:rPr lang="fr-FR" sz="3400" dirty="0" smtClean="0">
                <a:latin typeface="Arial Rounded MT Bold" pitchFamily="34" charset="0"/>
              </a:rPr>
              <a:t>a réalisé un clip en image de synthèse afin de communiquer sur la réussite qu’auront les étudiants à fréquenter l’établissement. Le clip met en scène un jeune diplômé dès sa sortie de l’école et qui  tout au long de sa carrière refuse les clichés et les carrières toutes tracées (dans des secteurs ennuyeux) pour tracer sa propre route. </a:t>
            </a:r>
            <a:r>
              <a:rPr lang="en-US" sz="3400" dirty="0" smtClean="0">
                <a:latin typeface="Arial Rounded MT Bold" pitchFamily="34" charset="0"/>
              </a:rPr>
              <a:t>La video </a:t>
            </a:r>
            <a:r>
              <a:rPr lang="en-US" sz="3400" dirty="0" err="1" smtClean="0">
                <a:latin typeface="Arial Rounded MT Bold" pitchFamily="34" charset="0"/>
              </a:rPr>
              <a:t>s’achève</a:t>
            </a:r>
            <a:r>
              <a:rPr lang="en-US" sz="3400" dirty="0" smtClean="0">
                <a:latin typeface="Arial Rounded MT Bold" pitchFamily="34" charset="0"/>
              </a:rPr>
              <a:t> </a:t>
            </a:r>
            <a:r>
              <a:rPr lang="en-US" sz="3400" dirty="0" err="1" smtClean="0">
                <a:latin typeface="Arial Rounded MT Bold" pitchFamily="34" charset="0"/>
              </a:rPr>
              <a:t>sur</a:t>
            </a:r>
            <a:r>
              <a:rPr lang="en-US" sz="3400" dirty="0" smtClean="0">
                <a:latin typeface="Arial Rounded MT Bold" pitchFamily="34" charset="0"/>
              </a:rPr>
              <a:t> le slogan </a:t>
            </a:r>
            <a:r>
              <a:rPr lang="en-US" sz="3400" dirty="0" err="1" smtClean="0">
                <a:latin typeface="Arial Rounded MT Bold" pitchFamily="34" charset="0"/>
              </a:rPr>
              <a:t>suivant</a:t>
            </a:r>
            <a:r>
              <a:rPr lang="en-US" sz="3400" dirty="0" smtClean="0">
                <a:latin typeface="Arial Rounded MT Bold" pitchFamily="34" charset="0"/>
              </a:rPr>
              <a:t>: « So many doors, only one key » </a:t>
            </a:r>
            <a:r>
              <a:rPr lang="en-US" sz="3400" dirty="0" err="1" smtClean="0">
                <a:latin typeface="Arial Rounded MT Bold" pitchFamily="34" charset="0"/>
              </a:rPr>
              <a:t>puis</a:t>
            </a:r>
            <a:r>
              <a:rPr lang="en-US" sz="3400" dirty="0" smtClean="0">
                <a:latin typeface="Arial Rounded MT Bold" pitchFamily="34" charset="0"/>
              </a:rPr>
              <a:t> par le slogan </a:t>
            </a:r>
            <a:r>
              <a:rPr lang="en-US" sz="3400" dirty="0" err="1" smtClean="0">
                <a:latin typeface="Arial Rounded MT Bold" pitchFamily="34" charset="0"/>
              </a:rPr>
              <a:t>d’HEC</a:t>
            </a:r>
            <a:r>
              <a:rPr lang="en-US" sz="3400" dirty="0" smtClean="0">
                <a:latin typeface="Arial Rounded MT Bold" pitchFamily="34" charset="0"/>
              </a:rPr>
              <a:t> « The more you learn, the more you dare »</a:t>
            </a:r>
            <a:endParaRPr lang="fr-FR" sz="3400" dirty="0" smtClean="0">
              <a:latin typeface="Arial Rounded MT Bold" pitchFamily="34" charset="0"/>
            </a:endParaRPr>
          </a:p>
          <a:p>
            <a:endParaRPr lang="fr-FR" dirty="0"/>
          </a:p>
        </p:txBody>
      </p:sp>
      <p:pic>
        <p:nvPicPr>
          <p:cNvPr id="4" name="Image 3" descr="hec-paris.gif"/>
          <p:cNvPicPr>
            <a:picLocks noChangeAspect="1"/>
          </p:cNvPicPr>
          <p:nvPr/>
        </p:nvPicPr>
        <p:blipFill>
          <a:blip r:embed="rId2" cstate="print"/>
          <a:stretch>
            <a:fillRect/>
          </a:stretch>
        </p:blipFill>
        <p:spPr>
          <a:xfrm>
            <a:off x="7143768" y="785794"/>
            <a:ext cx="1690686" cy="1268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500174"/>
            <a:ext cx="8229600" cy="3571884"/>
          </a:xfrm>
          <a:ln w="76200">
            <a:solidFill>
              <a:schemeClr val="tx1"/>
            </a:solidFill>
          </a:ln>
        </p:spPr>
        <p:txBody>
          <a:bodyPr>
            <a:normAutofit/>
          </a:bodyPr>
          <a:lstStyle/>
          <a:p>
            <a:pPr algn="ctr"/>
            <a:r>
              <a:rPr lang="fr-FR" sz="6600" dirty="0" smtClean="0">
                <a:solidFill>
                  <a:srgbClr val="00B0F0"/>
                </a:solidFill>
                <a:effectLst>
                  <a:outerShdw blurRad="38100" dist="38100" dir="2700000" algn="tl">
                    <a:srgbClr val="000000">
                      <a:alpha val="43137"/>
                    </a:srgbClr>
                  </a:outerShdw>
                </a:effectLst>
                <a:latin typeface="Arial Rounded MT Bold" pitchFamily="34" charset="0"/>
              </a:rPr>
              <a:t>Réduire les freins à l’achat et à la </a:t>
            </a:r>
            <a:r>
              <a:rPr lang="fr-FR" sz="6600" dirty="0" smtClean="0">
                <a:solidFill>
                  <a:srgbClr val="00B0F0"/>
                </a:solidFill>
                <a:effectLst>
                  <a:outerShdw blurRad="38100" dist="38100" dir="2700000" algn="tl">
                    <a:srgbClr val="000000">
                      <a:alpha val="43137"/>
                    </a:srgbClr>
                  </a:outerShdw>
                </a:effectLst>
                <a:latin typeface="Arial Rounded MT Bold" pitchFamily="34" charset="0"/>
              </a:rPr>
              <a:t>consommation</a:t>
            </a:r>
            <a:endParaRPr lang="fr-FR" sz="6600" dirty="0">
              <a:solidFill>
                <a:srgbClr val="00B0F0"/>
              </a:solidFill>
              <a:latin typeface="Arial Rounded MT Bold"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Promotions</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lstStyle/>
          <a:p>
            <a:pPr algn="just"/>
            <a:r>
              <a:rPr lang="fr-FR" dirty="0" smtClean="0">
                <a:effectLst>
                  <a:outerShdw blurRad="38100" dist="38100" dir="2700000" algn="tl">
                    <a:srgbClr val="000000">
                      <a:alpha val="43137"/>
                    </a:srgbClr>
                  </a:outerShdw>
                </a:effectLst>
                <a:latin typeface="Arial Rounded MT Bold" pitchFamily="34" charset="0"/>
              </a:rPr>
              <a:t>La promotion utilisée pour réduire les freins à l’achat et à la consommation par les étudiants représente l’ensemble des actions commerciales qui tendent à inciter</a:t>
            </a:r>
            <a:br>
              <a:rPr lang="fr-FR" dirty="0" smtClean="0">
                <a:effectLst>
                  <a:outerShdw blurRad="38100" dist="38100" dir="2700000" algn="tl">
                    <a:srgbClr val="000000">
                      <a:alpha val="43137"/>
                    </a:srgbClr>
                  </a:outerShdw>
                </a:effectLst>
                <a:latin typeface="Arial Rounded MT Bold" pitchFamily="34" charset="0"/>
              </a:rPr>
            </a:br>
            <a:r>
              <a:rPr lang="fr-FR" dirty="0" smtClean="0">
                <a:effectLst>
                  <a:outerShdw blurRad="38100" dist="38100" dir="2700000" algn="tl">
                    <a:srgbClr val="000000">
                      <a:alpha val="43137"/>
                    </a:srgbClr>
                  </a:outerShdw>
                </a:effectLst>
                <a:latin typeface="Arial Rounded MT Bold" pitchFamily="34" charset="0"/>
              </a:rPr>
              <a:t> le consommateur potentiel à l’achat du </a:t>
            </a:r>
            <a:r>
              <a:rPr lang="fr-FR" dirty="0" smtClean="0">
                <a:effectLst>
                  <a:outerShdw blurRad="38100" dist="38100" dir="2700000" algn="tl">
                    <a:srgbClr val="000000">
                      <a:alpha val="43137"/>
                    </a:srgbClr>
                  </a:outerShdw>
                </a:effectLst>
                <a:latin typeface="Arial Rounded MT Bold" pitchFamily="34" charset="0"/>
              </a:rPr>
              <a:t>produit ou du service qui lui est proposé,</a:t>
            </a:r>
            <a:r>
              <a:rPr lang="fr-FR" dirty="0" smtClean="0">
                <a:effectLst>
                  <a:outerShdw blurRad="38100" dist="38100" dir="2700000" algn="tl">
                    <a:srgbClr val="000000">
                      <a:alpha val="43137"/>
                    </a:srgbClr>
                  </a:outerShdw>
                </a:effectLst>
                <a:latin typeface="Arial Rounded MT Bold" pitchFamily="34" charset="0"/>
              </a:rPr>
              <a:t/>
            </a:r>
            <a:br>
              <a:rPr lang="fr-FR" dirty="0" smtClean="0">
                <a:effectLst>
                  <a:outerShdw blurRad="38100" dist="38100" dir="2700000" algn="tl">
                    <a:srgbClr val="000000">
                      <a:alpha val="43137"/>
                    </a:srgbClr>
                  </a:outerShdw>
                </a:effectLst>
                <a:latin typeface="Arial Rounded MT Bold" pitchFamily="34" charset="0"/>
              </a:rPr>
            </a:br>
            <a:r>
              <a:rPr lang="fr-FR" dirty="0" smtClean="0">
                <a:effectLst>
                  <a:outerShdw blurRad="38100" dist="38100" dir="2700000" algn="tl">
                    <a:srgbClr val="000000">
                      <a:alpha val="43137"/>
                    </a:srgbClr>
                  </a:outerShdw>
                </a:effectLst>
                <a:latin typeface="Arial Rounded MT Bold" pitchFamily="34" charset="0"/>
              </a:rPr>
              <a:t>en lui accordant un avantage limité dans le temps.</a:t>
            </a:r>
            <a:endParaRPr lang="fr-FR"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579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Baisse des prix</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2643182"/>
            <a:ext cx="8572560" cy="4039384"/>
          </a:xfrm>
        </p:spPr>
        <p:txBody>
          <a:bodyPr>
            <a:normAutofit/>
          </a:bodyPr>
          <a:lstStyle/>
          <a:p>
            <a:pPr algn="just"/>
            <a:r>
              <a:rPr lang="fr-FR" dirty="0" smtClean="0">
                <a:effectLst>
                  <a:outerShdw blurRad="38100" dist="38100" dir="2700000" algn="tl">
                    <a:srgbClr val="000000">
                      <a:alpha val="43137"/>
                    </a:srgbClr>
                  </a:outerShdw>
                </a:effectLst>
                <a:latin typeface="Arial Rounded MT Bold" pitchFamily="34" charset="0"/>
              </a:rPr>
              <a:t>Quick se concentre sur son cœur de cible en distribuant des cartes étudiants spécial Quick ! La nouvelle carte </a:t>
            </a:r>
            <a:r>
              <a:rPr lang="fr-FR" dirty="0" smtClean="0">
                <a:effectLst>
                  <a:outerShdw blurRad="38100" dist="38100" dir="2700000" algn="tl">
                    <a:srgbClr val="000000">
                      <a:alpha val="43137"/>
                    </a:srgbClr>
                  </a:outerShdw>
                </a:effectLst>
                <a:latin typeface="Arial Rounded MT Bold" pitchFamily="34" charset="0"/>
                <a:hlinkClick r:id="rId2"/>
              </a:rPr>
              <a:t>Quick </a:t>
            </a:r>
            <a:r>
              <a:rPr lang="fr-FR" dirty="0" smtClean="0">
                <a:effectLst>
                  <a:outerShdw blurRad="38100" dist="38100" dir="2700000" algn="tl">
                    <a:srgbClr val="000000">
                      <a:alpha val="43137"/>
                    </a:srgbClr>
                  </a:outerShdw>
                </a:effectLst>
                <a:latin typeface="Arial Rounded MT Bold" pitchFamily="34" charset="0"/>
              </a:rPr>
              <a:t> édition 2009/2010 est arrivée. Elle </a:t>
            </a:r>
            <a:r>
              <a:rPr lang="fr-FR" dirty="0" smtClean="0">
                <a:effectLst>
                  <a:outerShdw blurRad="38100" dist="38100" dir="2700000" algn="tl">
                    <a:srgbClr val="000000">
                      <a:alpha val="43137"/>
                    </a:srgbClr>
                  </a:outerShdw>
                </a:effectLst>
                <a:latin typeface="Arial Rounded MT Bold" pitchFamily="34" charset="0"/>
              </a:rPr>
              <a:t>sera délivrée aux étudiants </a:t>
            </a:r>
            <a:r>
              <a:rPr lang="fr-FR" dirty="0" smtClean="0">
                <a:effectLst>
                  <a:outerShdw blurRad="38100" dist="38100" dir="2700000" algn="tl">
                    <a:srgbClr val="000000">
                      <a:alpha val="43137"/>
                    </a:srgbClr>
                  </a:outerShdw>
                </a:effectLst>
                <a:latin typeface="Arial Rounded MT Bold" pitchFamily="34" charset="0"/>
              </a:rPr>
              <a:t>sur présentation d’un justificatif. A cette occasion, pour tout achat d’un menu XL, le même burger est offert aux détenteurs de la carte Quick ou d’un titre étudiant. Bon appétit!</a:t>
            </a:r>
            <a:r>
              <a:rPr lang="fr-FR" dirty="0" smtClean="0"/>
              <a:t/>
            </a:r>
            <a:br>
              <a:rPr lang="fr-FR" dirty="0" smtClean="0"/>
            </a:br>
            <a:endParaRPr lang="fr-FR" dirty="0" smtClean="0"/>
          </a:p>
          <a:p>
            <a:pPr>
              <a:buNone/>
            </a:pPr>
            <a:endParaRPr lang="fr-FR" dirty="0"/>
          </a:p>
        </p:txBody>
      </p:sp>
      <p:pic>
        <p:nvPicPr>
          <p:cNvPr id="4" name="Image 3" descr="http://www.passetonannonce.com/images/storage/1256032125lbqquertfy.jpg"/>
          <p:cNvPicPr/>
          <p:nvPr/>
        </p:nvPicPr>
        <p:blipFill>
          <a:blip r:embed="rId3" cstate="print"/>
          <a:srcRect/>
          <a:stretch>
            <a:fillRect/>
          </a:stretch>
        </p:blipFill>
        <p:spPr bwMode="auto">
          <a:xfrm rot="1529181">
            <a:off x="6608730" y="1016401"/>
            <a:ext cx="2028186" cy="1292258"/>
          </a:xfrm>
          <a:prstGeom prst="rect">
            <a:avLst/>
          </a:prstGeom>
          <a:ln>
            <a:noFill/>
          </a:ln>
          <a:effectLst>
            <a:outerShdw blurRad="190500" algn="tl" rotWithShape="0">
              <a:srgbClr val="000000">
                <a:alpha val="70000"/>
              </a:srgbClr>
            </a:outerShdw>
          </a:effectLst>
        </p:spPr>
      </p:pic>
      <p:pic>
        <p:nvPicPr>
          <p:cNvPr id="5" name="Image 4" descr="http://images.google.fr/url?source=imgres&amp;ct=tbn&amp;q=http://www.adgoog.com/blog/photo/31567a-elle_glisse_sur_une_frite_et_reclame_100_000_euros_a_quick.jpg&amp;usg=AFQjCNGMQqI9UR5_KR0BJM7ErgG0qKCuqg"/>
          <p:cNvPicPr/>
          <p:nvPr/>
        </p:nvPicPr>
        <p:blipFill>
          <a:blip r:embed="rId4" cstate="print"/>
          <a:srcRect/>
          <a:stretch>
            <a:fillRect/>
          </a:stretch>
        </p:blipFill>
        <p:spPr bwMode="auto">
          <a:xfrm>
            <a:off x="142844" y="571480"/>
            <a:ext cx="1143008"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00042"/>
            <a:ext cx="8229600" cy="1066800"/>
          </a:xfrm>
        </p:spPr>
        <p:txBody>
          <a:bodyPr>
            <a:normAutofit/>
          </a:bodyPr>
          <a:lstStyle/>
          <a:p>
            <a:pPr algn="ctr"/>
            <a:r>
              <a:rPr lang="fr-FR" sz="4200" u="sng" dirty="0" smtClean="0">
                <a:solidFill>
                  <a:srgbClr val="00B0F0"/>
                </a:solidFill>
                <a:effectLst>
                  <a:outerShdw blurRad="38100" dist="38100" dir="2700000" algn="tl">
                    <a:srgbClr val="000000">
                      <a:alpha val="43137"/>
                    </a:srgbClr>
                  </a:outerShdw>
                </a:effectLst>
                <a:latin typeface="Arial Rounded MT Bold" pitchFamily="34" charset="0"/>
              </a:rPr>
              <a:t>Liberté</a:t>
            </a:r>
            <a:endParaRPr lang="fr-FR" sz="4200" u="sng"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1857364"/>
            <a:ext cx="8229600" cy="4325112"/>
          </a:xfrm>
        </p:spPr>
        <p:txBody>
          <a:bodyPr>
            <a:normAutofit/>
          </a:bodyPr>
          <a:lstStyle/>
          <a:p>
            <a:pPr algn="just"/>
            <a:r>
              <a:rPr lang="fr-FR" dirty="0" smtClean="0">
                <a:effectLst>
                  <a:outerShdw blurRad="38100" dist="38100" dir="2700000" algn="tl">
                    <a:srgbClr val="000000">
                      <a:alpha val="43137"/>
                    </a:srgbClr>
                  </a:outerShdw>
                </a:effectLst>
                <a:latin typeface="Arial Rounded MT Bold" pitchFamily="34" charset="0"/>
              </a:rPr>
              <a:t> Cette notion concerne plus particulièrement la liberté d’engagement qui représente un  avantage non négligeable pour une cible d’étudiants dont les revenus ne sont pas toujours réguliers. L’entreprise qui a recours à cette technique va se positionner comme une marque à l’écoute de sa clientèle.</a:t>
            </a:r>
            <a:endParaRPr lang="fr-FR"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42860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Sans engagement</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1500174"/>
            <a:ext cx="8786842" cy="4403712"/>
          </a:xfrm>
        </p:spPr>
        <p:txBody>
          <a:bodyPr>
            <a:normAutofit/>
          </a:bodyPr>
          <a:lstStyle/>
          <a:p>
            <a:pPr algn="just"/>
            <a:r>
              <a:rPr lang="fr-FR" sz="3200" dirty="0" smtClean="0">
                <a:solidFill>
                  <a:srgbClr val="7030A0"/>
                </a:solidFill>
                <a:effectLst>
                  <a:outerShdw blurRad="38100" dist="38100" dir="2700000" algn="tl">
                    <a:srgbClr val="000000">
                      <a:alpha val="43137"/>
                    </a:srgbClr>
                  </a:outerShdw>
                </a:effectLst>
                <a:latin typeface="Arial Rounded MT Bold" pitchFamily="34" charset="0"/>
              </a:rPr>
              <a:t>Orange</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a:t>
            </a:r>
            <a:endParaRPr lang="fr-FR" sz="32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endParaRPr lang="fr-FR" sz="1200" dirty="0" smtClean="0">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a:t>
            </a:r>
            <a:r>
              <a:rPr lang="fr-FR" sz="2600" dirty="0" smtClean="0">
                <a:effectLst>
                  <a:outerShdw blurRad="38100" dist="38100" dir="2700000" algn="tl">
                    <a:srgbClr val="000000">
                      <a:alpha val="43137"/>
                    </a:srgbClr>
                  </a:outerShdw>
                </a:effectLst>
                <a:latin typeface="Arial Rounded MT Bold" pitchFamily="34" charset="0"/>
              </a:rPr>
              <a:t>I</a:t>
            </a:r>
            <a:r>
              <a:rPr lang="fr-FR" sz="2600" dirty="0" smtClean="0">
                <a:effectLst>
                  <a:outerShdw blurRad="38100" dist="38100" dir="2700000" algn="tl">
                    <a:srgbClr val="000000">
                      <a:alpha val="43137"/>
                    </a:srgbClr>
                  </a:outerShdw>
                </a:effectLst>
                <a:latin typeface="Arial Rounded MT Bold" pitchFamily="34" charset="0"/>
              </a:rPr>
              <a:t>l </a:t>
            </a:r>
            <a:r>
              <a:rPr lang="fr-FR" sz="2600" dirty="0" smtClean="0">
                <a:effectLst>
                  <a:outerShdw blurRad="38100" dist="38100" dir="2700000" algn="tl">
                    <a:srgbClr val="000000">
                      <a:alpha val="43137"/>
                    </a:srgbClr>
                  </a:outerShdw>
                </a:effectLst>
                <a:latin typeface="Arial Rounded MT Bold" pitchFamily="34" charset="0"/>
              </a:rPr>
              <a:t>est en effet possible de bénéficier d’une offre 3G+ en illimité pour 40 euros par mois, avec un tarif réduit à 30 euros par mois les trois premiers mois… à condition d’être étudiant. Si </a:t>
            </a:r>
            <a:r>
              <a:rPr lang="fr-FR" sz="2600" dirty="0" smtClean="0">
                <a:effectLst>
                  <a:outerShdw blurRad="38100" dist="38100" dir="2700000" algn="tl">
                    <a:srgbClr val="000000">
                      <a:alpha val="43137"/>
                    </a:srgbClr>
                  </a:outerShdw>
                </a:effectLst>
                <a:latin typeface="Arial Rounded MT Bold" pitchFamily="34" charset="0"/>
              </a:rPr>
              <a:t>l’étudiant souhaite </a:t>
            </a:r>
            <a:r>
              <a:rPr lang="fr-FR" sz="2600" dirty="0" smtClean="0">
                <a:effectLst>
                  <a:outerShdw blurRad="38100" dist="38100" dir="2700000" algn="tl">
                    <a:srgbClr val="000000">
                      <a:alpha val="43137"/>
                    </a:srgbClr>
                  </a:outerShdw>
                </a:effectLst>
                <a:latin typeface="Arial Rounded MT Bold" pitchFamily="34" charset="0"/>
              </a:rPr>
              <a:t>jeter un coup d’œil à l’offre ou la souscrire, c’est sur le site Orange Boutique </a:t>
            </a:r>
            <a:r>
              <a:rPr lang="fr-FR" sz="2600" dirty="0" smtClean="0">
                <a:effectLst>
                  <a:outerShdw blurRad="38100" dist="38100" dir="2700000" algn="tl">
                    <a:srgbClr val="000000">
                      <a:alpha val="43137"/>
                    </a:srgbClr>
                  </a:outerShdw>
                </a:effectLst>
                <a:latin typeface="Arial Rounded MT Bold" pitchFamily="34" charset="0"/>
              </a:rPr>
              <a:t>Mobile, </a:t>
            </a:r>
            <a:r>
              <a:rPr lang="fr-FR" sz="2600" dirty="0" smtClean="0">
                <a:effectLst>
                  <a:outerShdw blurRad="38100" dist="38100" dir="2700000" algn="tl">
                    <a:srgbClr val="000000">
                      <a:alpha val="43137"/>
                    </a:srgbClr>
                  </a:outerShdw>
                </a:effectLst>
                <a:latin typeface="Arial Rounded MT Bold" pitchFamily="34" charset="0"/>
              </a:rPr>
              <a:t>e</a:t>
            </a:r>
            <a:r>
              <a:rPr lang="fr-FR" sz="2600" dirty="0" smtClean="0">
                <a:effectLst>
                  <a:outerShdw blurRad="38100" dist="38100" dir="2700000" algn="tl">
                    <a:srgbClr val="000000">
                      <a:alpha val="43137"/>
                    </a:srgbClr>
                  </a:outerShdw>
                </a:effectLst>
                <a:latin typeface="Arial Rounded MT Bold" pitchFamily="34" charset="0"/>
              </a:rPr>
              <a:t>n </a:t>
            </a:r>
            <a:r>
              <a:rPr lang="fr-FR" sz="2600" dirty="0" smtClean="0">
                <a:effectLst>
                  <a:outerShdw blurRad="38100" dist="38100" dir="2700000" algn="tl">
                    <a:srgbClr val="000000">
                      <a:alpha val="43137"/>
                    </a:srgbClr>
                  </a:outerShdw>
                </a:effectLst>
                <a:latin typeface="Arial Rounded MT Bold" pitchFamily="34" charset="0"/>
              </a:rPr>
              <a:t>partant de là, </a:t>
            </a:r>
            <a:r>
              <a:rPr lang="fr-FR" sz="2600" dirty="0" smtClean="0">
                <a:effectLst>
                  <a:outerShdw blurRad="38100" dist="38100" dir="2700000" algn="tl">
                    <a:srgbClr val="000000">
                      <a:alpha val="43137"/>
                    </a:srgbClr>
                  </a:outerShdw>
                </a:effectLst>
                <a:latin typeface="Arial Rounded MT Bold" pitchFamily="34" charset="0"/>
              </a:rPr>
              <a:t>il devra trouver </a:t>
            </a:r>
            <a:r>
              <a:rPr lang="fr-FR" sz="2600" dirty="0" smtClean="0">
                <a:effectLst>
                  <a:outerShdw blurRad="38100" dist="38100" dir="2700000" algn="tl">
                    <a:srgbClr val="000000">
                      <a:alpha val="43137"/>
                    </a:srgbClr>
                  </a:outerShdw>
                </a:effectLst>
                <a:latin typeface="Arial Rounded MT Bold" pitchFamily="34" charset="0"/>
              </a:rPr>
              <a:t>l’onglet étudiant…</a:t>
            </a:r>
          </a:p>
          <a:p>
            <a:endParaRPr lang="fr-FR" sz="2600" dirty="0" smtClean="0"/>
          </a:p>
          <a:p>
            <a:endParaRPr lang="fr-FR" sz="2600" dirty="0"/>
          </a:p>
        </p:txBody>
      </p:sp>
      <p:pic>
        <p:nvPicPr>
          <p:cNvPr id="4" name="Image 3" descr="Internet partout avec le forfait Internet everywhere étudiant"/>
          <p:cNvPicPr/>
          <p:nvPr/>
        </p:nvPicPr>
        <p:blipFill>
          <a:blip r:embed="rId2" cstate="print"/>
          <a:srcRect/>
          <a:stretch>
            <a:fillRect/>
          </a:stretch>
        </p:blipFill>
        <p:spPr bwMode="auto">
          <a:xfrm>
            <a:off x="2071670" y="5286388"/>
            <a:ext cx="5072098"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descr="orange">
            <a:hlinkClick r:id="rId3"/>
          </p:cNvPr>
          <p:cNvPicPr/>
          <p:nvPr/>
        </p:nvPicPr>
        <p:blipFill>
          <a:blip r:embed="rId4" cstate="print"/>
          <a:srcRect/>
          <a:stretch>
            <a:fillRect/>
          </a:stretch>
        </p:blipFill>
        <p:spPr bwMode="auto">
          <a:xfrm>
            <a:off x="7643834" y="714356"/>
            <a:ext cx="1214446"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714356"/>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Services</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357158" y="2000240"/>
            <a:ext cx="8329642" cy="4574296"/>
          </a:xfrm>
        </p:spPr>
        <p:txBody>
          <a:bodyPr/>
          <a:lstStyle/>
          <a:p>
            <a:pPr algn="just"/>
            <a:r>
              <a:rPr lang="fr-FR" dirty="0" smtClean="0">
                <a:effectLst>
                  <a:outerShdw blurRad="38100" dist="38100" dir="2700000" algn="tl">
                    <a:srgbClr val="000000">
                      <a:alpha val="43137"/>
                    </a:srgbClr>
                  </a:outerShdw>
                </a:effectLst>
                <a:latin typeface="Arial Rounded MT Bold" pitchFamily="34" charset="0"/>
              </a:rPr>
              <a:t> La mise à disposition de services directement destinés à la cible est un atout pour une entreprise qui va ainsi potentiellement modifier le comportement d’achat et de consommation de la clientèle pour qui un service accordé représente une attention particulière à sa situation financière.</a:t>
            </a:r>
            <a:endParaRPr lang="fr-FR"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images.google.fr/url?source=imgres&amp;ct=tbn&amp;q=http://www.futur-reunion.com/images/asus/asus-ordinateur-portable-pro59l-15.6-pouces_full1.jpg&amp;usg=AFQjCNFtPeG-0DgIceFG7l0DE3J1TM89TQ"/>
          <p:cNvPicPr/>
          <p:nvPr/>
        </p:nvPicPr>
        <p:blipFill>
          <a:blip r:embed="rId2" cstate="print"/>
          <a:srcRect/>
          <a:stretch>
            <a:fillRect/>
          </a:stretch>
        </p:blipFill>
        <p:spPr bwMode="auto">
          <a:xfrm rot="1334309">
            <a:off x="6826273" y="967307"/>
            <a:ext cx="2060752" cy="1763014"/>
          </a:xfrm>
          <a:prstGeom prst="rect">
            <a:avLst/>
          </a:prstGeom>
          <a:noFill/>
          <a:ln w="9525">
            <a:noFill/>
            <a:miter lim="800000"/>
            <a:headEnd/>
            <a:tailEnd/>
          </a:ln>
        </p:spPr>
      </p:pic>
      <p:sp>
        <p:nvSpPr>
          <p:cNvPr id="2" name="Titre 1"/>
          <p:cNvSpPr>
            <a:spLocks noGrp="1"/>
          </p:cNvSpPr>
          <p:nvPr>
            <p:ph type="title"/>
          </p:nvPr>
        </p:nvSpPr>
        <p:spPr>
          <a:xfrm>
            <a:off x="-214346" y="714356"/>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Facilité de paiement</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2532888"/>
            <a:ext cx="8501122" cy="4325112"/>
          </a:xfrm>
        </p:spPr>
        <p:txBody>
          <a:bodyPr>
            <a:normAutofit/>
          </a:bodyPr>
          <a:lstStyle/>
          <a:p>
            <a:pPr algn="just">
              <a:buNone/>
            </a:pPr>
            <a:r>
              <a:rPr lang="fr-FR" b="1"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Offre </a:t>
            </a:r>
            <a:r>
              <a:rPr lang="fr-FR" dirty="0" smtClean="0">
                <a:effectLst>
                  <a:outerShdw blurRad="38100" dist="38100" dir="2700000" algn="tl">
                    <a:srgbClr val="000000">
                      <a:alpha val="43137"/>
                    </a:srgbClr>
                  </a:outerShdw>
                </a:effectLst>
                <a:latin typeface="Arial Rounded MT Bold" pitchFamily="34" charset="0"/>
              </a:rPr>
              <a:t>établie en 2007 : Si vous êtes étudiant, avec votre carte Fnac, </a:t>
            </a:r>
            <a:r>
              <a:rPr lang="fr-FR" dirty="0" smtClean="0">
                <a:effectLst>
                  <a:outerShdw blurRad="38100" dist="38100" dir="2700000" algn="tl">
                    <a:srgbClr val="000000">
                      <a:alpha val="43137"/>
                    </a:srgbClr>
                  </a:outerShdw>
                </a:effectLst>
                <a:latin typeface="Arial Rounded MT Bold" pitchFamily="34" charset="0"/>
              </a:rPr>
              <a:t>vous pouvez profiter </a:t>
            </a:r>
            <a:r>
              <a:rPr lang="fr-FR" dirty="0" smtClean="0">
                <a:effectLst>
                  <a:outerShdw blurRad="38100" dist="38100" dir="2700000" algn="tl">
                    <a:srgbClr val="000000">
                      <a:alpha val="43137"/>
                    </a:srgbClr>
                  </a:outerShdw>
                </a:effectLst>
                <a:latin typeface="Arial Rounded MT Bold" pitchFamily="34" charset="0"/>
              </a:rPr>
              <a:t>d'une offre de crédit exclusive : votre ordinateur portable à partir de 1,5 € par </a:t>
            </a:r>
            <a:r>
              <a:rPr lang="fr-FR" dirty="0" smtClean="0">
                <a:effectLst>
                  <a:outerShdw blurRad="38100" dist="38100" dir="2700000" algn="tl">
                    <a:srgbClr val="000000">
                      <a:alpha val="43137"/>
                    </a:srgbClr>
                  </a:outerShdw>
                </a:effectLst>
                <a:latin typeface="Arial Rounded MT Bold" pitchFamily="34" charset="0"/>
              </a:rPr>
              <a:t>jour.</a:t>
            </a:r>
            <a:endParaRPr lang="fr-FR" dirty="0" smtClean="0">
              <a:effectLst>
                <a:outerShdw blurRad="38100" dist="38100" dir="2700000" algn="tl">
                  <a:srgbClr val="000000">
                    <a:alpha val="43137"/>
                  </a:srgbClr>
                </a:outerShdw>
              </a:effectLst>
              <a:latin typeface="Arial Rounded MT Bold" pitchFamily="34" charset="0"/>
            </a:endParaRPr>
          </a:p>
          <a:p>
            <a:pPr lvl="0" algn="just">
              <a:buNone/>
            </a:pPr>
            <a:r>
              <a:rPr lang="fr-FR" dirty="0" smtClean="0">
                <a:effectLst>
                  <a:outerShdw blurRad="38100" dist="38100" dir="2700000" algn="tl">
                    <a:srgbClr val="000000">
                      <a:alpha val="43137"/>
                    </a:srgbClr>
                  </a:outerShdw>
                </a:effectLst>
                <a:latin typeface="Arial Rounded MT Bold" pitchFamily="34" charset="0"/>
              </a:rPr>
              <a:t>   Ordinateur </a:t>
            </a:r>
            <a:r>
              <a:rPr lang="fr-FR" dirty="0" err="1" smtClean="0">
                <a:effectLst>
                  <a:outerShdw blurRad="38100" dist="38100" dir="2700000" algn="tl">
                    <a:srgbClr val="000000">
                      <a:alpha val="43137"/>
                    </a:srgbClr>
                  </a:outerShdw>
                </a:effectLst>
                <a:latin typeface="Arial Rounded MT Bold" pitchFamily="34" charset="0"/>
                <a:hlinkClick r:id="rId3"/>
              </a:rPr>
              <a:t>Asus</a:t>
            </a:r>
            <a:r>
              <a:rPr lang="fr-FR" dirty="0" smtClean="0">
                <a:effectLst>
                  <a:outerShdw blurRad="38100" dist="38100" dir="2700000" algn="tl">
                    <a:srgbClr val="000000">
                      <a:alpha val="43137"/>
                    </a:srgbClr>
                  </a:outerShdw>
                </a:effectLst>
                <a:latin typeface="Arial Rounded MT Bold" pitchFamily="34" charset="0"/>
                <a:hlinkClick r:id="rId3"/>
              </a:rPr>
              <a:t> </a:t>
            </a:r>
            <a:r>
              <a:rPr lang="fr-FR" dirty="0" smtClean="0">
                <a:effectLst>
                  <a:outerShdw blurRad="38100" dist="38100" dir="2700000" algn="tl">
                    <a:srgbClr val="000000">
                      <a:alpha val="43137"/>
                    </a:srgbClr>
                  </a:outerShdw>
                </a:effectLst>
                <a:latin typeface="Arial Rounded MT Bold" pitchFamily="34" charset="0"/>
              </a:rPr>
              <a:t>pour </a:t>
            </a:r>
            <a:r>
              <a:rPr lang="fr-FR" dirty="0" smtClean="0">
                <a:effectLst>
                  <a:outerShdw blurRad="38100" dist="38100" dir="2700000" algn="tl">
                    <a:srgbClr val="000000">
                      <a:alpha val="43137"/>
                    </a:srgbClr>
                  </a:outerShdw>
                </a:effectLst>
                <a:latin typeface="Arial Rounded MT Bold" pitchFamily="34" charset="0"/>
              </a:rPr>
              <a:t>1,5 € par jour, soit 25 mensualités de 45 € et une mensualité de 34,91 €. Utilisation spéciale du compte carte Fnac. TEG fixe : 4,97 %. </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222" y="714356"/>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Location</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071678"/>
            <a:ext cx="8715404" cy="4500594"/>
          </a:xfrm>
        </p:spPr>
        <p:txBody>
          <a:bodyPr>
            <a:normAutofit fontScale="62500" lnSpcReduction="20000"/>
          </a:bodyPr>
          <a:lstStyle/>
          <a:p>
            <a:pPr algn="just"/>
            <a:r>
              <a:rPr lang="fr-FR" sz="5100" dirty="0" smtClean="0">
                <a:solidFill>
                  <a:srgbClr val="7030A0"/>
                </a:solidFill>
              </a:rPr>
              <a:t> </a:t>
            </a:r>
            <a:r>
              <a:rPr lang="fr-FR" sz="5100" dirty="0" err="1" smtClean="0">
                <a:solidFill>
                  <a:srgbClr val="7030A0"/>
                </a:solidFill>
                <a:effectLst>
                  <a:outerShdw blurRad="38100" dist="38100" dir="2700000" algn="tl">
                    <a:srgbClr val="000000">
                      <a:alpha val="43137"/>
                    </a:srgbClr>
                  </a:outerShdw>
                </a:effectLst>
                <a:latin typeface="Arial Rounded MT Bold" pitchFamily="34" charset="0"/>
              </a:rPr>
              <a:t>Mobiel</a:t>
            </a:r>
            <a:r>
              <a:rPr lang="fr-FR" sz="5100" dirty="0" smtClean="0">
                <a:solidFill>
                  <a:srgbClr val="7030A0"/>
                </a:solidFill>
                <a:effectLst>
                  <a:outerShdw blurRad="38100" dist="38100" dir="2700000" algn="tl">
                    <a:srgbClr val="000000">
                      <a:alpha val="43137"/>
                    </a:srgbClr>
                  </a:outerShdw>
                </a:effectLst>
                <a:latin typeface="Arial Rounded MT Bold" pitchFamily="34" charset="0"/>
              </a:rPr>
              <a:t> </a:t>
            </a:r>
            <a:r>
              <a:rPr lang="fr-FR" sz="5100"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buNone/>
            </a:pPr>
            <a:endParaRPr lang="fr-FR" sz="4500" dirty="0" smtClean="0">
              <a:effectLst>
                <a:outerShdw blurRad="38100" dist="38100" dir="2700000" algn="tl">
                  <a:srgbClr val="000000">
                    <a:alpha val="43137"/>
                  </a:srgbClr>
                </a:outerShdw>
              </a:effectLst>
              <a:latin typeface="Arial Rounded MT Bold" pitchFamily="34" charset="0"/>
            </a:endParaRPr>
          </a:p>
          <a:p>
            <a:pPr algn="just">
              <a:buNone/>
            </a:pPr>
            <a:r>
              <a:rPr lang="fr-FR" sz="4500" dirty="0" smtClean="0">
                <a:effectLst>
                  <a:outerShdw blurRad="38100" dist="38100" dir="2700000" algn="tl">
                    <a:srgbClr val="000000">
                      <a:alpha val="43137"/>
                    </a:srgbClr>
                  </a:outerShdw>
                </a:effectLst>
                <a:latin typeface="Arial Rounded MT Bold" pitchFamily="34" charset="0"/>
              </a:rPr>
              <a:t>   La société </a:t>
            </a:r>
            <a:r>
              <a:rPr lang="fr-FR" sz="4500" dirty="0" smtClean="0">
                <a:effectLst>
                  <a:outerShdw blurRad="38100" dist="38100" dir="2700000" algn="tl">
                    <a:srgbClr val="000000">
                      <a:alpha val="43137"/>
                    </a:srgbClr>
                  </a:outerShdw>
                </a:effectLst>
                <a:latin typeface="Arial Rounded MT Bold" pitchFamily="34" charset="0"/>
              </a:rPr>
              <a:t>donne </a:t>
            </a:r>
            <a:r>
              <a:rPr lang="fr-FR" sz="4500" dirty="0" smtClean="0">
                <a:effectLst>
                  <a:outerShdw blurRad="38100" dist="38100" dir="2700000" algn="tl">
                    <a:srgbClr val="000000">
                      <a:alpha val="43137"/>
                    </a:srgbClr>
                  </a:outerShdw>
                </a:effectLst>
                <a:latin typeface="Arial Rounded MT Bold" pitchFamily="34" charset="0"/>
              </a:rPr>
              <a:t>l'occasion à tous les étudiants qui viennent étudier à Courtrai de louer un vélo pour étudiant de bonne qualité à des prix très </a:t>
            </a:r>
            <a:r>
              <a:rPr lang="fr-FR" sz="4500" dirty="0" smtClean="0">
                <a:effectLst>
                  <a:outerShdw blurRad="38100" dist="38100" dir="2700000" algn="tl">
                    <a:srgbClr val="000000">
                      <a:alpha val="43137"/>
                    </a:srgbClr>
                  </a:outerShdw>
                </a:effectLst>
                <a:latin typeface="Arial Rounded MT Bold" pitchFamily="34" charset="0"/>
              </a:rPr>
              <a:t>raisonnables. Pour </a:t>
            </a:r>
            <a:r>
              <a:rPr lang="fr-FR" sz="4500" dirty="0" smtClean="0">
                <a:effectLst>
                  <a:outerShdw blurRad="38100" dist="38100" dir="2700000" algn="tl">
                    <a:srgbClr val="000000">
                      <a:alpha val="43137"/>
                    </a:srgbClr>
                  </a:outerShdw>
                </a:effectLst>
                <a:latin typeface="Arial Rounded MT Bold" pitchFamily="34" charset="0"/>
              </a:rPr>
              <a:t>se procurer un vélo pour </a:t>
            </a:r>
            <a:r>
              <a:rPr lang="fr-FR" sz="4500" dirty="0" smtClean="0">
                <a:effectLst>
                  <a:outerShdw blurRad="38100" dist="38100" dir="2700000" algn="tl">
                    <a:srgbClr val="000000">
                      <a:alpha val="43137"/>
                    </a:srgbClr>
                  </a:outerShdw>
                </a:effectLst>
                <a:latin typeface="Arial Rounded MT Bold" pitchFamily="34" charset="0"/>
              </a:rPr>
              <a:t>étudiant, il faut simplement </a:t>
            </a:r>
            <a:r>
              <a:rPr lang="fr-FR" sz="4500" dirty="0" smtClean="0">
                <a:effectLst>
                  <a:outerShdw blurRad="38100" dist="38100" dir="2700000" algn="tl">
                    <a:srgbClr val="000000">
                      <a:alpha val="43137"/>
                    </a:srgbClr>
                  </a:outerShdw>
                </a:effectLst>
                <a:latin typeface="Arial Rounded MT Bold" pitchFamily="34" charset="0"/>
              </a:rPr>
              <a:t>passer chez </a:t>
            </a:r>
            <a:r>
              <a:rPr lang="fr-FR" sz="4500" dirty="0" err="1" smtClean="0">
                <a:effectLst>
                  <a:outerShdw blurRad="38100" dist="38100" dir="2700000" algn="tl">
                    <a:srgbClr val="000000">
                      <a:alpha val="43137"/>
                    </a:srgbClr>
                  </a:outerShdw>
                </a:effectLst>
                <a:latin typeface="Arial Rounded MT Bold" pitchFamily="34" charset="0"/>
              </a:rPr>
              <a:t>Mobiel</a:t>
            </a:r>
            <a:r>
              <a:rPr lang="fr-FR" sz="4500" dirty="0" smtClean="0">
                <a:effectLst>
                  <a:outerShdw blurRad="38100" dist="38100" dir="2700000" algn="tl">
                    <a:srgbClr val="000000">
                      <a:alpha val="43137"/>
                    </a:srgbClr>
                  </a:outerShdw>
                </a:effectLst>
                <a:latin typeface="Arial Rounded MT Bold" pitchFamily="34" charset="0"/>
              </a:rPr>
              <a:t> </a:t>
            </a:r>
            <a:r>
              <a:rPr lang="fr-FR" sz="4500" dirty="0" smtClean="0">
                <a:effectLst>
                  <a:outerShdw blurRad="38100" dist="38100" dir="2700000" algn="tl">
                    <a:srgbClr val="000000">
                      <a:alpha val="43137"/>
                    </a:srgbClr>
                  </a:outerShdw>
                </a:effectLst>
                <a:latin typeface="Arial Rounded MT Bold" pitchFamily="34" charset="0"/>
              </a:rPr>
              <a:t>muni </a:t>
            </a:r>
            <a:r>
              <a:rPr lang="fr-FR" sz="4500" dirty="0" smtClean="0">
                <a:effectLst>
                  <a:outerShdw blurRad="38100" dist="38100" dir="2700000" algn="tl">
                    <a:srgbClr val="000000">
                      <a:alpha val="43137"/>
                    </a:srgbClr>
                  </a:outerShdw>
                </a:effectLst>
                <a:latin typeface="Arial Rounded MT Bold" pitchFamily="34" charset="0"/>
              </a:rPr>
              <a:t>de votre carte d'identité et de votre carte pour étudiant! </a:t>
            </a:r>
            <a:r>
              <a:rPr lang="fr-FR" sz="4500" dirty="0" smtClean="0">
                <a:effectLst>
                  <a:outerShdw blurRad="38100" dist="38100" dir="2700000" algn="tl">
                    <a:srgbClr val="000000">
                      <a:alpha val="43137"/>
                    </a:srgbClr>
                  </a:outerShdw>
                </a:effectLst>
                <a:latin typeface="Arial Rounded MT Bold" pitchFamily="34" charset="0"/>
              </a:rPr>
              <a:t>Ils </a:t>
            </a:r>
            <a:r>
              <a:rPr lang="fr-FR" sz="4500" dirty="0" smtClean="0">
                <a:effectLst>
                  <a:outerShdw blurRad="38100" dist="38100" dir="2700000" algn="tl">
                    <a:srgbClr val="000000">
                      <a:alpha val="43137"/>
                    </a:srgbClr>
                  </a:outerShdw>
                </a:effectLst>
                <a:latin typeface="Arial Rounded MT Bold" pitchFamily="34" charset="0"/>
              </a:rPr>
              <a:t>choisissent </a:t>
            </a:r>
            <a:r>
              <a:rPr lang="fr-FR" sz="4500" dirty="0" smtClean="0">
                <a:effectLst>
                  <a:outerShdw blurRad="38100" dist="38100" dir="2700000" algn="tl">
                    <a:srgbClr val="000000">
                      <a:alpha val="43137"/>
                    </a:srgbClr>
                  </a:outerShdw>
                </a:effectLst>
                <a:latin typeface="Arial Rounded MT Bold" pitchFamily="34" charset="0"/>
              </a:rPr>
              <a:t>un vélo et </a:t>
            </a:r>
            <a:r>
              <a:rPr lang="fr-FR" sz="4500" dirty="0" smtClean="0">
                <a:effectLst>
                  <a:outerShdw blurRad="38100" dist="38100" dir="2700000" algn="tl">
                    <a:srgbClr val="000000">
                      <a:alpha val="43137"/>
                    </a:srgbClr>
                  </a:outerShdw>
                </a:effectLst>
                <a:latin typeface="Arial Rounded MT Bold" pitchFamily="34" charset="0"/>
              </a:rPr>
              <a:t>établissent </a:t>
            </a:r>
            <a:r>
              <a:rPr lang="fr-FR" sz="4500" dirty="0" smtClean="0">
                <a:effectLst>
                  <a:outerShdw blurRad="38100" dist="38100" dir="2700000" algn="tl">
                    <a:srgbClr val="000000">
                      <a:alpha val="43137"/>
                    </a:srgbClr>
                  </a:outerShdw>
                </a:effectLst>
                <a:latin typeface="Arial Rounded MT Bold" pitchFamily="34" charset="0"/>
              </a:rPr>
              <a:t>un contrat de location. </a:t>
            </a:r>
            <a:r>
              <a:rPr lang="fr-FR" sz="4500" dirty="0" smtClean="0">
                <a:effectLst>
                  <a:outerShdw blurRad="38100" dist="38100" dir="2700000" algn="tl">
                    <a:srgbClr val="000000">
                      <a:alpha val="43137"/>
                    </a:srgbClr>
                  </a:outerShdw>
                </a:effectLst>
                <a:latin typeface="Arial Rounded MT Bold" pitchFamily="34" charset="0"/>
              </a:rPr>
              <a:t>L’étudiant est tenu de payer</a:t>
            </a:r>
            <a:r>
              <a:rPr lang="fr-FR" sz="4500" dirty="0" smtClean="0">
                <a:effectLst>
                  <a:outerShdw blurRad="38100" dist="38100" dir="2700000" algn="tl">
                    <a:srgbClr val="000000">
                      <a:alpha val="43137"/>
                    </a:srgbClr>
                  </a:outerShdw>
                </a:effectLst>
                <a:latin typeface="Arial Rounded MT Bold" pitchFamily="34" charset="0"/>
              </a:rPr>
              <a:t> immédiatement </a:t>
            </a:r>
            <a:r>
              <a:rPr lang="fr-FR" sz="4500" dirty="0" smtClean="0">
                <a:effectLst>
                  <a:outerShdw blurRad="38100" dist="38100" dir="2700000" algn="tl">
                    <a:srgbClr val="000000">
                      <a:alpha val="43137"/>
                    </a:srgbClr>
                  </a:outerShdw>
                </a:effectLst>
                <a:latin typeface="Arial Rounded MT Bold" pitchFamily="34" charset="0"/>
              </a:rPr>
              <a:t>les frais de location et la </a:t>
            </a:r>
            <a:r>
              <a:rPr lang="fr-FR" sz="4500" dirty="0" smtClean="0">
                <a:effectLst>
                  <a:outerShdw blurRad="38100" dist="38100" dir="2700000" algn="tl">
                    <a:srgbClr val="000000">
                      <a:alpha val="43137"/>
                    </a:srgbClr>
                  </a:outerShdw>
                </a:effectLst>
                <a:latin typeface="Arial Rounded MT Bold" pitchFamily="34" charset="0"/>
              </a:rPr>
              <a:t>caution.</a:t>
            </a:r>
            <a:endParaRPr lang="fr-FR" dirty="0"/>
          </a:p>
        </p:txBody>
      </p:sp>
      <p:pic>
        <p:nvPicPr>
          <p:cNvPr id="4" name="lightboxImage" descr="http://www.mobiel.be/pictures/241_detail.jpg?1244795389"/>
          <p:cNvPicPr/>
          <p:nvPr/>
        </p:nvPicPr>
        <p:blipFill>
          <a:blip r:embed="rId2" cstate="print"/>
          <a:srcRect/>
          <a:stretch>
            <a:fillRect/>
          </a:stretch>
        </p:blipFill>
        <p:spPr bwMode="auto">
          <a:xfrm>
            <a:off x="5786446" y="785794"/>
            <a:ext cx="2571768" cy="178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Prêt</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142844" y="1571612"/>
            <a:ext cx="8643998" cy="5000660"/>
          </a:xfrm>
        </p:spPr>
        <p:txBody>
          <a:bodyPr>
            <a:noAutofit/>
          </a:bodyPr>
          <a:lstStyle/>
          <a:p>
            <a:pPr algn="just"/>
            <a:r>
              <a:rPr lang="fr-FR" sz="3200" dirty="0" smtClean="0">
                <a:solidFill>
                  <a:srgbClr val="7030A0"/>
                </a:solidFill>
                <a:effectLst>
                  <a:outerShdw blurRad="38100" dist="38100" dir="2700000" algn="tl">
                    <a:srgbClr val="000000">
                      <a:alpha val="43137"/>
                    </a:srgbClr>
                  </a:outerShdw>
                </a:effectLst>
                <a:latin typeface="Arial Rounded MT Bold" pitchFamily="34" charset="0"/>
              </a:rPr>
              <a:t>L’Etat:</a:t>
            </a:r>
          </a:p>
          <a:p>
            <a:pPr algn="just"/>
            <a:endParaRPr lang="fr-FR" sz="18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Lancé en </a:t>
            </a:r>
            <a:r>
              <a:rPr lang="fr-FR" dirty="0" smtClean="0">
                <a:effectLst>
                  <a:outerShdw blurRad="38100" dist="38100" dir="2700000" algn="tl">
                    <a:srgbClr val="000000">
                      <a:alpha val="43137"/>
                    </a:srgbClr>
                  </a:outerShdw>
                </a:effectLst>
                <a:latin typeface="Arial Rounded MT Bold" pitchFamily="34" charset="0"/>
              </a:rPr>
              <a:t>septembre 2008, le prêt étudiant garanti par l’Etat est un dispositif de prêt sans condition de ressources et sans caution parentale ou d’un tiers. Il est accessible à tous les étudiants de moins de 28 ans, de nationalité française ou ressortissants de l’Union européenne, inscrits dans un cursus de l’enseignement supérieur : université, école, BTS, DUT… </a:t>
            </a:r>
            <a:endParaRPr lang="fr-FR" dirty="0">
              <a:effectLst>
                <a:outerShdw blurRad="38100" dist="38100" dir="2700000" algn="tl">
                  <a:srgbClr val="000000">
                    <a:alpha val="43137"/>
                  </a:srgbClr>
                </a:outerShdw>
              </a:effectLst>
              <a:latin typeface="Arial Rounded MT Bold" pitchFamily="34" charset="0"/>
            </a:endParaRPr>
          </a:p>
        </p:txBody>
      </p:sp>
      <p:pic>
        <p:nvPicPr>
          <p:cNvPr id="4" name="Image 3" descr="http://www.letudiant.fr/image/articleetu/pictos/pretetudiant_34220.jpg"/>
          <p:cNvPicPr/>
          <p:nvPr/>
        </p:nvPicPr>
        <p:blipFill>
          <a:blip r:embed="rId2" cstate="print"/>
          <a:srcRect/>
          <a:stretch>
            <a:fillRect/>
          </a:stretch>
        </p:blipFill>
        <p:spPr bwMode="auto">
          <a:xfrm>
            <a:off x="7000892" y="785794"/>
            <a:ext cx="171451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00042"/>
            <a:ext cx="8572560" cy="1066800"/>
          </a:xfrm>
        </p:spPr>
        <p:txBody>
          <a:bodyPr>
            <a:noAutofit/>
          </a:bodyPr>
          <a:lstStyle/>
          <a:p>
            <a:pPr algn="ctr"/>
            <a:r>
              <a:rPr lang="fr-FR" sz="4200" i="1" dirty="0" smtClean="0">
                <a:solidFill>
                  <a:srgbClr val="EC30C8"/>
                </a:solidFill>
                <a:effectLst>
                  <a:outerShdw blurRad="38100" dist="38100" dir="2700000" algn="tl">
                    <a:srgbClr val="C0C0C0"/>
                  </a:outerShdw>
                </a:effectLst>
                <a:latin typeface="Arial Rounded MT Bold" pitchFamily="34" charset="0"/>
              </a:rPr>
              <a:t>D'où proviennent leurs revenus?</a:t>
            </a:r>
            <a:endParaRPr lang="fr-FR" sz="4200" i="1" dirty="0">
              <a:solidFill>
                <a:srgbClr val="EC30C8"/>
              </a:solidFill>
              <a:latin typeface="Arial Rounded MT Bold" pitchFamily="34" charset="0"/>
            </a:endParaRPr>
          </a:p>
        </p:txBody>
      </p:sp>
      <p:sp>
        <p:nvSpPr>
          <p:cNvPr id="3" name="Espace réservé du contenu 2"/>
          <p:cNvSpPr>
            <a:spLocks noGrp="1"/>
          </p:cNvSpPr>
          <p:nvPr>
            <p:ph idx="1"/>
          </p:nvPr>
        </p:nvSpPr>
        <p:spPr>
          <a:xfrm>
            <a:off x="214282" y="2000240"/>
            <a:ext cx="8643998" cy="4643470"/>
          </a:xfrm>
        </p:spPr>
        <p:txBody>
          <a:bodyPr>
            <a:noAutofit/>
          </a:bodyPr>
          <a:lstStyle/>
          <a:p>
            <a:pPr marL="431800" indent="-323850">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effectLst>
                  <a:outerShdw blurRad="38100" dist="38100" dir="2700000" algn="tl">
                    <a:srgbClr val="000000">
                      <a:alpha val="43137"/>
                    </a:srgbClr>
                  </a:outerShdw>
                </a:effectLst>
                <a:latin typeface="Arial Rounded MT Bold" pitchFamily="34" charset="0"/>
              </a:rPr>
              <a:t>Selon l'INSEE ,entre 19 et 24 ans, 9 ménages étudiants sur 10 bénéficient d'une aide régulière de leur famille (versements monétaires,  aide au logement ou participation aux dépenses alimentaires)</a:t>
            </a:r>
          </a:p>
          <a:p>
            <a:pPr marL="431800" indent="-323850">
              <a:lnSpc>
                <a:spcPct val="117000"/>
              </a:lnSpc>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400" dirty="0" smtClean="0">
              <a:effectLst>
                <a:outerShdw blurRad="38100" dist="38100" dir="2700000" algn="tl">
                  <a:srgbClr val="000000">
                    <a:alpha val="43137"/>
                  </a:srgbClr>
                </a:outerShdw>
              </a:effectLst>
              <a:latin typeface="Arial Rounded MT Bold" pitchFamily="34" charset="0"/>
            </a:endParaRPr>
          </a:p>
          <a:p>
            <a:pPr marL="431800" indent="-323850">
              <a:lnSpc>
                <a:spcPct val="117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effectLst>
                  <a:outerShdw blurRad="38100" dist="38100" dir="2700000" algn="tl">
                    <a:srgbClr val="000000">
                      <a:alpha val="43137"/>
                    </a:srgbClr>
                  </a:outerShdw>
                </a:effectLst>
                <a:latin typeface="Arial Rounded MT Bold" pitchFamily="34" charset="0"/>
              </a:rPr>
              <a:t>L'étudiant peut également </a:t>
            </a:r>
            <a:r>
              <a:rPr lang="fr-FR" sz="2400" dirty="0" smtClean="0">
                <a:effectLst>
                  <a:outerShdw blurRad="38100" dist="38100" dir="2700000" algn="tl">
                    <a:srgbClr val="000000">
                      <a:alpha val="43137"/>
                    </a:srgbClr>
                  </a:outerShdw>
                </a:effectLst>
                <a:latin typeface="Arial Rounded MT Bold" pitchFamily="34" charset="0"/>
              </a:rPr>
              <a:t>bénéficier</a:t>
            </a:r>
            <a:r>
              <a:rPr lang="fr-FR" sz="2400" dirty="0" smtClean="0">
                <a:effectLst>
                  <a:outerShdw blurRad="38100" dist="38100" dir="2700000" algn="tl">
                    <a:srgbClr val="000000">
                      <a:alpha val="43137"/>
                    </a:srgbClr>
                  </a:outerShdw>
                </a:effectLst>
                <a:latin typeface="Arial Rounded MT Bold" pitchFamily="34" charset="0"/>
              </a:rPr>
              <a:t> </a:t>
            </a:r>
            <a:r>
              <a:rPr lang="fr-FR" sz="2400" dirty="0" smtClean="0">
                <a:effectLst>
                  <a:outerShdw blurRad="38100" dist="38100" dir="2700000" algn="tl">
                    <a:srgbClr val="000000">
                      <a:alpha val="43137"/>
                    </a:srgbClr>
                  </a:outerShdw>
                </a:effectLst>
                <a:latin typeface="Arial Rounded MT Bold" pitchFamily="34" charset="0"/>
              </a:rPr>
              <a:t>d</a:t>
            </a:r>
            <a:r>
              <a:rPr lang="fr-FR" sz="2400" dirty="0" smtClean="0">
                <a:effectLst>
                  <a:outerShdw blurRad="38100" dist="38100" dir="2700000" algn="tl">
                    <a:srgbClr val="000000">
                      <a:alpha val="43137"/>
                    </a:srgbClr>
                  </a:outerShdw>
                </a:effectLst>
                <a:latin typeface="Arial Rounded MT Bold" pitchFamily="34" charset="0"/>
              </a:rPr>
              <a:t>' aides </a:t>
            </a:r>
            <a:r>
              <a:rPr lang="fr-FR" sz="2400" dirty="0" smtClean="0">
                <a:effectLst>
                  <a:outerShdw blurRad="38100" dist="38100" dir="2700000" algn="tl">
                    <a:srgbClr val="000000">
                      <a:alpha val="43137"/>
                    </a:srgbClr>
                  </a:outerShdw>
                </a:effectLst>
                <a:latin typeface="Arial Rounded MT Bold" pitchFamily="34" charset="0"/>
              </a:rPr>
              <a:t>sociales</a:t>
            </a:r>
          </a:p>
          <a:p>
            <a:pPr marL="431800" indent="-323850">
              <a:lnSpc>
                <a:spcPct val="117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effectLst>
                  <a:outerShdw blurRad="38100" dist="38100" dir="2700000" algn="tl">
                    <a:srgbClr val="000000">
                      <a:alpha val="43137"/>
                    </a:srgbClr>
                  </a:outerShdw>
                </a:effectLst>
                <a:latin typeface="Arial Rounded MT Bold" pitchFamily="34" charset="0"/>
              </a:rPr>
              <a:t>    </a:t>
            </a:r>
            <a:r>
              <a:rPr lang="fr-FR" sz="2400" dirty="0" smtClean="0">
                <a:effectLst>
                  <a:outerShdw blurRad="38100" dist="38100" dir="2700000" algn="tl">
                    <a:srgbClr val="000000">
                      <a:alpha val="43137"/>
                    </a:srgbClr>
                  </a:outerShdw>
                </a:effectLst>
                <a:latin typeface="Arial Rounded MT Bold" pitchFamily="34" charset="0"/>
              </a:rPr>
              <a:t>( exemple : bourse nationale </a:t>
            </a:r>
            <a:r>
              <a:rPr lang="fr-FR" sz="2400" dirty="0" smtClean="0">
                <a:effectLst>
                  <a:outerShdw blurRad="38100" dist="38100" dir="2700000" algn="tl">
                    <a:srgbClr val="000000">
                      <a:alpha val="43137"/>
                    </a:srgbClr>
                  </a:outerShdw>
                </a:effectLst>
                <a:latin typeface="Arial Rounded MT Bold" pitchFamily="34" charset="0"/>
              </a:rPr>
              <a:t>-CROUS</a:t>
            </a:r>
            <a:r>
              <a:rPr lang="fr-FR" sz="2400" dirty="0" smtClean="0">
                <a:effectLst>
                  <a:outerShdw blurRad="38100" dist="38100" dir="2700000" algn="tl">
                    <a:srgbClr val="000000">
                      <a:alpha val="43137"/>
                    </a:srgbClr>
                  </a:outerShdw>
                </a:effectLst>
                <a:latin typeface="Arial Rounded MT Bold" pitchFamily="34" charset="0"/>
              </a:rPr>
              <a:t>)</a:t>
            </a:r>
          </a:p>
          <a:p>
            <a:endParaRPr lang="fr-FR" dirty="0">
              <a:effectLst>
                <a:outerShdw blurRad="38100" dist="38100" dir="2700000" algn="tl">
                  <a:srgbClr val="000000">
                    <a:alpha val="43137"/>
                  </a:srgbClr>
                </a:outerShdw>
              </a:effectLst>
              <a:latin typeface="Arial Rounded MT Bold" pitchFamily="34" charset="0"/>
            </a:endParaRPr>
          </a:p>
        </p:txBody>
      </p:sp>
      <p:pic>
        <p:nvPicPr>
          <p:cNvPr id="4" name="Image 3" descr="logo_crous.jpg"/>
          <p:cNvPicPr>
            <a:picLocks noChangeAspect="1"/>
          </p:cNvPicPr>
          <p:nvPr/>
        </p:nvPicPr>
        <p:blipFill>
          <a:blip r:embed="rId2" cstate="print"/>
          <a:stretch>
            <a:fillRect/>
          </a:stretch>
        </p:blipFill>
        <p:spPr>
          <a:xfrm>
            <a:off x="6552994" y="4970259"/>
            <a:ext cx="1626894" cy="135732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000240"/>
            <a:ext cx="8229600" cy="2571768"/>
          </a:xfrm>
          <a:ln w="76200">
            <a:solidFill>
              <a:schemeClr val="tx1"/>
            </a:solidFill>
          </a:ln>
        </p:spPr>
        <p:txBody>
          <a:bodyPr>
            <a:normAutofit fontScale="90000"/>
          </a:bodyPr>
          <a:lstStyle/>
          <a:p>
            <a:pPr algn="ctr"/>
            <a:r>
              <a:rPr lang="fr-FR" sz="7300" dirty="0" smtClean="0">
                <a:solidFill>
                  <a:srgbClr val="2FC9FF"/>
                </a:solidFill>
                <a:effectLst>
                  <a:outerShdw blurRad="38100" dist="38100" dir="2700000" algn="tl">
                    <a:srgbClr val="000000">
                      <a:alpha val="43137"/>
                    </a:srgbClr>
                  </a:outerShdw>
                </a:effectLst>
                <a:latin typeface="Arial Rounded MT Bold" pitchFamily="34" charset="0"/>
              </a:rPr>
              <a:t>Etre présent </a:t>
            </a:r>
            <a:r>
              <a:rPr lang="fr-FR" sz="7300" dirty="0" smtClean="0">
                <a:solidFill>
                  <a:srgbClr val="2FC9FF"/>
                </a:solidFill>
                <a:effectLst>
                  <a:outerShdw blurRad="38100" dist="38100" dir="2700000" algn="tl">
                    <a:srgbClr val="000000">
                      <a:alpha val="43137"/>
                    </a:srgbClr>
                  </a:outerShdw>
                </a:effectLst>
                <a:latin typeface="Arial Rounded MT Bold" pitchFamily="34" charset="0"/>
              </a:rPr>
              <a:t>&amp; Saturer </a:t>
            </a:r>
            <a:r>
              <a:rPr lang="fr-FR" sz="7300" dirty="0" smtClean="0">
                <a:solidFill>
                  <a:srgbClr val="2FC9FF"/>
                </a:solidFill>
                <a:effectLst>
                  <a:outerShdw blurRad="38100" dist="38100" dir="2700000" algn="tl">
                    <a:srgbClr val="000000">
                      <a:alpha val="43137"/>
                    </a:srgbClr>
                  </a:outerShdw>
                </a:effectLst>
                <a:latin typeface="Arial Rounded MT Bold" pitchFamily="34" charset="0"/>
              </a:rPr>
              <a:t>le territoire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Communication</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lstStyle/>
          <a:p>
            <a:pPr algn="just"/>
            <a:r>
              <a:rPr lang="fr-FR" dirty="0" smtClean="0"/>
              <a:t> </a:t>
            </a:r>
            <a:r>
              <a:rPr lang="fr-FR" dirty="0" smtClean="0">
                <a:effectLst>
                  <a:outerShdw blurRad="38100" dist="38100" dir="2700000" algn="tl">
                    <a:srgbClr val="000000">
                      <a:alpha val="43137"/>
                    </a:srgbClr>
                  </a:outerShdw>
                </a:effectLst>
                <a:latin typeface="Arial Rounded MT Bold" pitchFamily="34" charset="0"/>
              </a:rPr>
              <a:t>Différents moyens sont utilisés par les entreprises pour toucher les étudiants de façon efficace.</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281114"/>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Leader d’opinion</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714488"/>
            <a:ext cx="8643998" cy="4788610"/>
          </a:xfrm>
        </p:spPr>
        <p:txBody>
          <a:bodyPr>
            <a:normAutofit fontScale="92500" lnSpcReduction="20000"/>
          </a:bodyPr>
          <a:lstStyle/>
          <a:p>
            <a:pPr algn="just"/>
            <a:r>
              <a:rPr lang="fr-FR" sz="3500" dirty="0" smtClean="0">
                <a:solidFill>
                  <a:srgbClr val="7030A0"/>
                </a:solidFill>
              </a:rPr>
              <a:t> </a:t>
            </a:r>
            <a:r>
              <a:rPr lang="fr-FR" sz="3500" dirty="0" smtClean="0">
                <a:solidFill>
                  <a:srgbClr val="7030A0"/>
                </a:solidFill>
                <a:effectLst>
                  <a:outerShdw blurRad="38100" dist="38100" dir="2700000" algn="tl">
                    <a:srgbClr val="000000">
                      <a:alpha val="43137"/>
                    </a:srgbClr>
                  </a:outerShdw>
                </a:effectLst>
                <a:latin typeface="Arial Rounded MT Bold" pitchFamily="34" charset="0"/>
              </a:rPr>
              <a:t>Diana Media </a:t>
            </a:r>
            <a:r>
              <a:rPr lang="fr-FR" sz="3500" dirty="0" smtClean="0">
                <a:solidFill>
                  <a:srgbClr val="7030A0"/>
                </a:solidFill>
                <a:effectLst>
                  <a:outerShdw blurRad="38100" dist="38100" dir="2700000" algn="tl">
                    <a:srgbClr val="000000">
                      <a:alpha val="43137"/>
                    </a:srgbClr>
                  </a:outerShdw>
                </a:effectLst>
                <a:latin typeface="Arial Rounded MT Bold" pitchFamily="34" charset="0"/>
              </a:rPr>
              <a:t>Group:</a:t>
            </a:r>
          </a:p>
          <a:p>
            <a:pPr algn="just">
              <a:buNone/>
            </a:pPr>
            <a:endParaRPr lang="fr-FR" sz="3000" dirty="0" smtClean="0">
              <a:effectLst>
                <a:outerShdw blurRad="38100" dist="38100" dir="2700000" algn="tl">
                  <a:srgbClr val="000000">
                    <a:alpha val="43137"/>
                  </a:srgbClr>
                </a:outerShdw>
              </a:effectLst>
              <a:latin typeface="Arial Rounded MT Bold" pitchFamily="34" charset="0"/>
            </a:endParaRPr>
          </a:p>
          <a:p>
            <a:pPr algn="just">
              <a:buNone/>
            </a:pPr>
            <a:r>
              <a:rPr lang="fr-FR" sz="3000" dirty="0" smtClean="0">
                <a:effectLst>
                  <a:outerShdw blurRad="38100" dist="38100" dir="2700000" algn="tl">
                    <a:srgbClr val="000000">
                      <a:alpha val="43137"/>
                    </a:srgbClr>
                  </a:outerShdw>
                </a:effectLst>
                <a:latin typeface="Arial Rounded MT Bold" pitchFamily="34" charset="0"/>
              </a:rPr>
              <a:t>   Entreprise </a:t>
            </a:r>
            <a:r>
              <a:rPr lang="fr-FR" sz="3000" dirty="0" smtClean="0">
                <a:effectLst>
                  <a:outerShdw blurRad="38100" dist="38100" dir="2700000" algn="tl">
                    <a:srgbClr val="000000">
                      <a:alpha val="43137"/>
                    </a:srgbClr>
                  </a:outerShdw>
                </a:effectLst>
                <a:latin typeface="Arial Rounded MT Bold" pitchFamily="34" charset="0"/>
              </a:rPr>
              <a:t>qui réalise des campagnes incorporant les actions </a:t>
            </a:r>
            <a:r>
              <a:rPr lang="fr-FR" sz="3000" dirty="0" err="1" smtClean="0">
                <a:effectLst>
                  <a:outerShdw blurRad="38100" dist="38100" dir="2700000" algn="tl">
                    <a:srgbClr val="000000">
                      <a:alpha val="43137"/>
                    </a:srgbClr>
                  </a:outerShdw>
                </a:effectLst>
                <a:latin typeface="Arial Rounded MT Bold" pitchFamily="34" charset="0"/>
              </a:rPr>
              <a:t>Buzz</a:t>
            </a:r>
            <a:r>
              <a:rPr lang="fr-FR" sz="3000" dirty="0" smtClean="0">
                <a:effectLst>
                  <a:outerShdw blurRad="38100" dist="38100" dir="2700000" algn="tl">
                    <a:srgbClr val="000000">
                      <a:alpha val="43137"/>
                    </a:srgbClr>
                  </a:outerShdw>
                </a:effectLst>
                <a:latin typeface="Arial Rounded MT Bold" pitchFamily="34" charset="0"/>
              </a:rPr>
              <a:t> Marketing, et de Street </a:t>
            </a:r>
            <a:r>
              <a:rPr lang="fr-FR" sz="3000" dirty="0" smtClean="0">
                <a:effectLst>
                  <a:outerShdw blurRad="38100" dist="38100" dir="2700000" algn="tl">
                    <a:srgbClr val="000000">
                      <a:alpha val="43137"/>
                    </a:srgbClr>
                  </a:outerShdw>
                </a:effectLst>
                <a:latin typeface="Arial Rounded MT Bold" pitchFamily="34" charset="0"/>
              </a:rPr>
              <a:t>Marketing. Elle a </a:t>
            </a:r>
            <a:r>
              <a:rPr lang="fr-FR" sz="3000" dirty="0" smtClean="0">
                <a:effectLst>
                  <a:outerShdw blurRad="38100" dist="38100" dir="2700000" algn="tl">
                    <a:srgbClr val="000000">
                      <a:alpha val="43137"/>
                    </a:srgbClr>
                  </a:outerShdw>
                </a:effectLst>
                <a:latin typeface="Arial Rounded MT Bold" pitchFamily="34" charset="0"/>
              </a:rPr>
              <a:t>monté une nouvelle plateforme de </a:t>
            </a:r>
            <a:r>
              <a:rPr lang="fr-FR" sz="3000" dirty="0" err="1" smtClean="0">
                <a:effectLst>
                  <a:outerShdw blurRad="38100" dist="38100" dir="2700000" algn="tl">
                    <a:srgbClr val="000000">
                      <a:alpha val="43137"/>
                    </a:srgbClr>
                  </a:outerShdw>
                </a:effectLst>
                <a:latin typeface="Arial Rounded MT Bold" pitchFamily="34" charset="0"/>
              </a:rPr>
              <a:t>bloggers</a:t>
            </a:r>
            <a:r>
              <a:rPr lang="fr-FR" sz="3000" dirty="0" smtClean="0">
                <a:effectLst>
                  <a:outerShdw blurRad="38100" dist="38100" dir="2700000" algn="tl">
                    <a:srgbClr val="000000">
                      <a:alpha val="43137"/>
                    </a:srgbClr>
                  </a:outerShdw>
                </a:effectLst>
                <a:latin typeface="Arial Rounded MT Bold" pitchFamily="34" charset="0"/>
              </a:rPr>
              <a:t> BRM (</a:t>
            </a:r>
            <a:r>
              <a:rPr lang="fr-FR" sz="3000" dirty="0" err="1" smtClean="0">
                <a:effectLst>
                  <a:outerShdw blurRad="38100" dist="38100" dir="2700000" algn="tl">
                    <a:srgbClr val="000000">
                      <a:alpha val="43137"/>
                    </a:srgbClr>
                  </a:outerShdw>
                </a:effectLst>
                <a:latin typeface="Arial Rounded MT Bold" pitchFamily="34" charset="0"/>
              </a:rPr>
              <a:t>Blogger</a:t>
            </a:r>
            <a:r>
              <a:rPr lang="fr-FR" sz="3000" dirty="0" smtClean="0">
                <a:effectLst>
                  <a:outerShdw blurRad="38100" dist="38100" dir="2700000" algn="tl">
                    <a:srgbClr val="000000">
                      <a:alpha val="43137"/>
                    </a:srgbClr>
                  </a:outerShdw>
                </a:effectLst>
                <a:latin typeface="Arial Rounded MT Bold" pitchFamily="34" charset="0"/>
              </a:rPr>
              <a:t> </a:t>
            </a:r>
            <a:r>
              <a:rPr lang="fr-FR" sz="3000" dirty="0" err="1" smtClean="0">
                <a:effectLst>
                  <a:outerShdw blurRad="38100" dist="38100" dir="2700000" algn="tl">
                    <a:srgbClr val="000000">
                      <a:alpha val="43137"/>
                    </a:srgbClr>
                  </a:outerShdw>
                </a:effectLst>
                <a:latin typeface="Arial Rounded MT Bold" pitchFamily="34" charset="0"/>
              </a:rPr>
              <a:t>Recommendation</a:t>
            </a:r>
            <a:r>
              <a:rPr lang="fr-FR" sz="3000" dirty="0" smtClean="0">
                <a:effectLst>
                  <a:outerShdw blurRad="38100" dist="38100" dir="2700000" algn="tl">
                    <a:srgbClr val="000000">
                      <a:alpha val="43137"/>
                    </a:srgbClr>
                  </a:outerShdw>
                </a:effectLst>
                <a:latin typeface="Arial Rounded MT Bold" pitchFamily="34" charset="0"/>
              </a:rPr>
              <a:t> Management) en collaboration avec l’agence française </a:t>
            </a:r>
            <a:r>
              <a:rPr lang="fr-FR" sz="3000" dirty="0" err="1" smtClean="0">
                <a:effectLst>
                  <a:outerShdw blurRad="38100" dist="38100" dir="2700000" algn="tl">
                    <a:srgbClr val="000000">
                      <a:alpha val="43137"/>
                    </a:srgbClr>
                  </a:outerShdw>
                </a:effectLst>
                <a:latin typeface="Arial Rounded MT Bold" pitchFamily="34" charset="0"/>
              </a:rPr>
              <a:t>Tribeca</a:t>
            </a:r>
            <a:r>
              <a:rPr lang="fr-FR" sz="3000" dirty="0" smtClean="0">
                <a:effectLst>
                  <a:outerShdw blurRad="38100" dist="38100" dir="2700000" algn="tl">
                    <a:srgbClr val="000000">
                      <a:alpha val="43137"/>
                    </a:srgbClr>
                  </a:outerShdw>
                </a:effectLst>
                <a:latin typeface="Arial Rounded MT Bold" pitchFamily="34" charset="0"/>
              </a:rPr>
              <a:t>. Le succès de la communauté des bloggeurs BRM démontre la force de persuasion du bouche à oreille, le </a:t>
            </a:r>
            <a:r>
              <a:rPr lang="fr-FR" sz="3000" dirty="0" err="1" smtClean="0">
                <a:effectLst>
                  <a:outerShdw blurRad="38100" dist="38100" dir="2700000" algn="tl">
                    <a:srgbClr val="000000">
                      <a:alpha val="43137"/>
                    </a:srgbClr>
                  </a:outerShdw>
                </a:effectLst>
                <a:latin typeface="Arial Rounded MT Bold" pitchFamily="34" charset="0"/>
              </a:rPr>
              <a:t>blogger</a:t>
            </a:r>
            <a:r>
              <a:rPr lang="fr-FR" sz="3000" dirty="0" smtClean="0">
                <a:effectLst>
                  <a:outerShdw blurRad="38100" dist="38100" dir="2700000" algn="tl">
                    <a:srgbClr val="000000">
                      <a:alpha val="43137"/>
                    </a:srgbClr>
                  </a:outerShdw>
                </a:effectLst>
                <a:latin typeface="Arial Rounded MT Bold" pitchFamily="34" charset="0"/>
              </a:rPr>
              <a:t> étudiant comme leader d’opinion a une influence sans limite sur les étudiants. </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ge-01.jpg"/>
          <p:cNvPicPr>
            <a:picLocks noChangeAspect="1"/>
          </p:cNvPicPr>
          <p:nvPr/>
        </p:nvPicPr>
        <p:blipFill>
          <a:blip r:embed="rId2" cstate="print"/>
          <a:stretch>
            <a:fillRect/>
          </a:stretch>
        </p:blipFill>
        <p:spPr>
          <a:xfrm>
            <a:off x="5429256" y="2714620"/>
            <a:ext cx="3500430" cy="2327414"/>
          </a:xfrm>
          <a:prstGeom prst="rect">
            <a:avLst/>
          </a:prstGeom>
        </p:spPr>
      </p:pic>
      <p:sp>
        <p:nvSpPr>
          <p:cNvPr id="2" name="Titre 1"/>
          <p:cNvSpPr>
            <a:spLocks noGrp="1"/>
          </p:cNvSpPr>
          <p:nvPr>
            <p:ph type="title"/>
          </p:nvPr>
        </p:nvSpPr>
        <p:spPr>
          <a:xfrm>
            <a:off x="214282" y="357166"/>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Médias</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1500174"/>
            <a:ext cx="8715404" cy="4860048"/>
          </a:xfrm>
        </p:spPr>
        <p:txBody>
          <a:bodyPr>
            <a:normAutofit/>
          </a:bodyPr>
          <a:lstStyle/>
          <a:p>
            <a:pPr algn="just"/>
            <a:r>
              <a:rPr lang="fr-FR" sz="3500" dirty="0" smtClean="0">
                <a:solidFill>
                  <a:srgbClr val="7030A0"/>
                </a:solidFill>
                <a:effectLst>
                  <a:outerShdw blurRad="38100" dist="38100" dir="2700000" algn="tl">
                    <a:srgbClr val="000000">
                      <a:alpha val="43137"/>
                    </a:srgbClr>
                  </a:outerShdw>
                </a:effectLst>
                <a:latin typeface="Arial Rounded MT Bold" pitchFamily="34" charset="0"/>
              </a:rPr>
              <a:t> </a:t>
            </a:r>
            <a:r>
              <a:rPr lang="fr-FR" sz="2600" dirty="0" smtClean="0">
                <a:solidFill>
                  <a:srgbClr val="7030A0"/>
                </a:solidFill>
                <a:effectLst>
                  <a:outerShdw blurRad="38100" dist="38100" dir="2700000" algn="tl">
                    <a:srgbClr val="000000">
                      <a:alpha val="43137"/>
                    </a:srgbClr>
                  </a:outerShdw>
                </a:effectLst>
                <a:latin typeface="Arial Rounded MT Bold" pitchFamily="34" charset="0"/>
              </a:rPr>
              <a:t>Site Internet </a:t>
            </a:r>
            <a:r>
              <a:rPr lang="fr-FR" sz="2600" dirty="0" smtClean="0">
                <a:solidFill>
                  <a:srgbClr val="7030A0"/>
                </a:solidFill>
                <a:effectLst>
                  <a:outerShdw blurRad="38100" dist="38100" dir="2700000" algn="tl">
                    <a:srgbClr val="000000">
                      <a:alpha val="43137"/>
                    </a:srgbClr>
                  </a:outerShdw>
                </a:effectLst>
                <a:latin typeface="Arial Rounded MT Bold" pitchFamily="34" charset="0"/>
              </a:rPr>
              <a:t>Nutella sur </a:t>
            </a:r>
            <a:r>
              <a:rPr lang="fr-FR" sz="2600" dirty="0" err="1" smtClean="0">
                <a:solidFill>
                  <a:srgbClr val="7030A0"/>
                </a:solidFill>
                <a:effectLst>
                  <a:outerShdw blurRad="38100" dist="38100" dir="2700000" algn="tl">
                    <a:srgbClr val="000000">
                      <a:alpha val="43137"/>
                    </a:srgbClr>
                  </a:outerShdw>
                </a:effectLst>
                <a:latin typeface="Arial Rounded MT Bold" pitchFamily="34" charset="0"/>
              </a:rPr>
              <a:t>Facebook</a:t>
            </a:r>
            <a:r>
              <a:rPr lang="fr-FR" sz="2600" dirty="0" smtClean="0">
                <a:solidFill>
                  <a:srgbClr val="7030A0"/>
                </a:solidFill>
                <a:effectLst>
                  <a:outerShdw blurRad="38100" dist="38100" dir="2700000" algn="tl">
                    <a:srgbClr val="000000">
                      <a:alpha val="43137"/>
                    </a:srgbClr>
                  </a:outerShdw>
                </a:effectLst>
                <a:latin typeface="Arial Rounded MT Bold" pitchFamily="34" charset="0"/>
              </a:rPr>
              <a:t>:</a:t>
            </a:r>
          </a:p>
          <a:p>
            <a:pPr algn="just">
              <a:buNone/>
            </a:pPr>
            <a:r>
              <a:rPr lang="fr-FR" sz="2600" dirty="0" smtClean="0">
                <a:effectLst>
                  <a:outerShdw blurRad="38100" dist="38100" dir="2700000" algn="tl">
                    <a:srgbClr val="000000">
                      <a:alpha val="43137"/>
                    </a:srgbClr>
                  </a:outerShdw>
                </a:effectLst>
                <a:latin typeface="Arial Rounded MT Bold" pitchFamily="34" charset="0"/>
              </a:rPr>
              <a:t>  Avec </a:t>
            </a:r>
            <a:r>
              <a:rPr lang="fr-FR" sz="2600" dirty="0" smtClean="0">
                <a:effectLst>
                  <a:outerShdw blurRad="38100" dist="38100" dir="2700000" algn="tl">
                    <a:srgbClr val="000000">
                      <a:alpha val="43137"/>
                    </a:srgbClr>
                  </a:outerShdw>
                </a:effectLst>
                <a:latin typeface="Arial Rounded MT Bold" pitchFamily="34" charset="0"/>
              </a:rPr>
              <a:t>notamment la présence de </a:t>
            </a:r>
            <a:r>
              <a:rPr lang="fr-FR" sz="2600" dirty="0" smtClean="0">
                <a:effectLst>
                  <a:outerShdw blurRad="38100" dist="38100" dir="2700000" algn="tl">
                    <a:srgbClr val="000000">
                      <a:alpha val="43137"/>
                    </a:srgbClr>
                  </a:outerShdw>
                </a:effectLst>
                <a:latin typeface="Arial Rounded MT Bold" pitchFamily="34" charset="0"/>
              </a:rPr>
              <a:t>cette marque sur </a:t>
            </a:r>
            <a:r>
              <a:rPr lang="fr-FR" sz="2600" dirty="0" smtClean="0">
                <a:effectLst>
                  <a:outerShdw blurRad="38100" dist="38100" dir="2700000" algn="tl">
                    <a:srgbClr val="000000">
                      <a:alpha val="43137"/>
                    </a:srgbClr>
                  </a:outerShdw>
                </a:effectLst>
                <a:latin typeface="Arial Rounded MT Bold" pitchFamily="34" charset="0"/>
              </a:rPr>
              <a:t>le site </a:t>
            </a:r>
            <a:r>
              <a:rPr lang="fr-FR" sz="2600" dirty="0" smtClean="0">
                <a:effectLst>
                  <a:outerShdw blurRad="38100" dist="38100" dir="2700000" algn="tl">
                    <a:srgbClr val="000000">
                      <a:alpha val="43137"/>
                    </a:srgbClr>
                  </a:outerShdw>
                </a:effectLst>
                <a:latin typeface="Arial Rounded MT Bold" pitchFamily="34" charset="0"/>
              </a:rPr>
              <a:t>afin </a:t>
            </a:r>
            <a:r>
              <a:rPr lang="fr-FR" sz="2600" dirty="0" smtClean="0">
                <a:effectLst>
                  <a:outerShdw blurRad="38100" dist="38100" dir="2700000" algn="tl">
                    <a:srgbClr val="000000">
                      <a:alpha val="43137"/>
                    </a:srgbClr>
                  </a:outerShdw>
                </a:effectLst>
                <a:latin typeface="Arial Rounded MT Bold" pitchFamily="34" charset="0"/>
              </a:rPr>
              <a:t>de véhiculer et de valoriser son image plutôt jeune</a:t>
            </a:r>
            <a:r>
              <a:rPr lang="fr-FR" sz="2600" dirty="0" smtClean="0">
                <a:effectLst>
                  <a:outerShdw blurRad="38100" dist="38100" dir="2700000" algn="tl">
                    <a:srgbClr val="000000">
                      <a:alpha val="43137"/>
                    </a:srgbClr>
                  </a:outerShdw>
                </a:effectLst>
                <a:latin typeface="Arial Rounded MT Bold" pitchFamily="34" charset="0"/>
              </a:rPr>
              <a:t>.</a:t>
            </a:r>
          </a:p>
          <a:p>
            <a:pPr algn="just"/>
            <a:endParaRPr lang="fr-FR" sz="2600" dirty="0" smtClean="0">
              <a:effectLst>
                <a:outerShdw blurRad="38100" dist="38100" dir="2700000" algn="tl">
                  <a:srgbClr val="000000">
                    <a:alpha val="43137"/>
                  </a:srgbClr>
                </a:outerShdw>
              </a:effectLst>
              <a:latin typeface="Arial Rounded MT Bold" pitchFamily="34" charset="0"/>
            </a:endParaRPr>
          </a:p>
          <a:p>
            <a:pPr algn="just"/>
            <a:endParaRPr lang="fr-FR" sz="2600" dirty="0" smtClean="0">
              <a:effectLst>
                <a:outerShdw blurRad="38100" dist="38100" dir="2700000" algn="tl">
                  <a:srgbClr val="000000">
                    <a:alpha val="43137"/>
                  </a:srgbClr>
                </a:outerShdw>
              </a:effectLst>
              <a:latin typeface="Arial Rounded MT Bold" pitchFamily="34" charset="0"/>
            </a:endParaRPr>
          </a:p>
          <a:p>
            <a:pPr algn="just"/>
            <a:r>
              <a:rPr lang="fr-FR" sz="2600" dirty="0" smtClean="0">
                <a:solidFill>
                  <a:srgbClr val="7030A0"/>
                </a:solidFill>
                <a:effectLst>
                  <a:outerShdw blurRad="38100" dist="38100" dir="2700000" algn="tl">
                    <a:srgbClr val="000000">
                      <a:alpha val="43137"/>
                    </a:srgbClr>
                  </a:outerShdw>
                </a:effectLst>
                <a:latin typeface="Arial Rounded MT Bold" pitchFamily="34" charset="0"/>
              </a:rPr>
              <a:t>Presse/Radio : </a:t>
            </a:r>
            <a:r>
              <a:rPr lang="fr-FR" sz="2600" dirty="0" err="1" smtClean="0">
                <a:solidFill>
                  <a:srgbClr val="7030A0"/>
                </a:solidFill>
                <a:effectLst>
                  <a:outerShdw blurRad="38100" dist="38100" dir="2700000" algn="tl">
                    <a:srgbClr val="000000">
                      <a:alpha val="43137"/>
                    </a:srgbClr>
                  </a:outerShdw>
                </a:effectLst>
                <a:latin typeface="Arial Rounded MT Bold" pitchFamily="34" charset="0"/>
              </a:rPr>
              <a:t>Youg’s</a:t>
            </a:r>
            <a:endParaRPr lang="fr-FR" sz="2600" dirty="0" smtClean="0">
              <a:solidFill>
                <a:srgbClr val="7030A0"/>
              </a:solidFill>
              <a:effectLst>
                <a:outerShdw blurRad="38100" dist="38100" dir="2700000" algn="tl">
                  <a:srgbClr val="000000">
                    <a:alpha val="43137"/>
                  </a:srgbClr>
                </a:outerShdw>
              </a:effectLst>
              <a:latin typeface="Arial Rounded MT Bold" pitchFamily="34" charset="0"/>
            </a:endParaRPr>
          </a:p>
          <a:p>
            <a:pPr algn="just">
              <a:buNone/>
            </a:pPr>
            <a:r>
              <a:rPr lang="fr-FR" sz="2600" dirty="0" smtClean="0">
                <a:effectLst>
                  <a:outerShdw blurRad="38100" dist="38100" dir="2700000" algn="tl">
                    <a:srgbClr val="000000">
                      <a:alpha val="43137"/>
                    </a:srgbClr>
                  </a:outerShdw>
                </a:effectLst>
                <a:latin typeface="Arial Rounded MT Bold" pitchFamily="34" charset="0"/>
              </a:rPr>
              <a:t> </a:t>
            </a:r>
            <a:r>
              <a:rPr lang="fr-FR" sz="2600" dirty="0" smtClean="0">
                <a:effectLst>
                  <a:outerShdw blurRad="38100" dist="38100" dir="2700000" algn="tl">
                    <a:srgbClr val="000000">
                      <a:alpha val="43137"/>
                    </a:srgbClr>
                  </a:outerShdw>
                </a:effectLst>
                <a:latin typeface="Arial Rounded MT Bold" pitchFamily="34" charset="0"/>
              </a:rPr>
              <a:t>  Entreprise </a:t>
            </a:r>
            <a:r>
              <a:rPr lang="fr-FR" sz="2600" dirty="0" smtClean="0">
                <a:effectLst>
                  <a:outerShdw blurRad="38100" dist="38100" dir="2700000" algn="tl">
                    <a:srgbClr val="000000">
                      <a:alpha val="43137"/>
                    </a:srgbClr>
                  </a:outerShdw>
                </a:effectLst>
                <a:latin typeface="Arial Rounded MT Bold" pitchFamily="34" charset="0"/>
              </a:rPr>
              <a:t>spécialisée dans l’informatique, a inséré une publicité dans le 20minutes et a diffusé un spot radio sur Skyrock pour l’opération « Back to </a:t>
            </a:r>
            <a:r>
              <a:rPr lang="fr-FR" sz="2600" dirty="0" err="1" smtClean="0">
                <a:effectLst>
                  <a:outerShdw blurRad="38100" dist="38100" dir="2700000" algn="tl">
                    <a:srgbClr val="000000">
                      <a:alpha val="43137"/>
                    </a:srgbClr>
                  </a:outerShdw>
                </a:effectLst>
                <a:latin typeface="Arial Rounded MT Bold" pitchFamily="34" charset="0"/>
              </a:rPr>
              <a:t>School</a:t>
            </a:r>
            <a:r>
              <a:rPr lang="fr-FR" sz="2600" dirty="0" smtClean="0">
                <a:effectLst>
                  <a:outerShdw blurRad="38100" dist="38100" dir="2700000" algn="tl">
                    <a:srgbClr val="000000">
                      <a:alpha val="43137"/>
                    </a:srgbClr>
                  </a:outerShdw>
                </a:effectLst>
                <a:latin typeface="Arial Rounded MT Bold" pitchFamily="34" charset="0"/>
              </a:rPr>
              <a:t> » destinée à la cible étudiante.</a:t>
            </a:r>
          </a:p>
          <a:p>
            <a:endParaRPr lang="fr-FR" dirty="0" smtClean="0"/>
          </a:p>
          <a:p>
            <a:endParaRPr lang="fr-FR" dirty="0"/>
          </a:p>
        </p:txBody>
      </p:sp>
      <p:pic>
        <p:nvPicPr>
          <p:cNvPr id="5" name="Image 4" descr="yougs.gif"/>
          <p:cNvPicPr>
            <a:picLocks noChangeAspect="1"/>
          </p:cNvPicPr>
          <p:nvPr/>
        </p:nvPicPr>
        <p:blipFill>
          <a:blip r:embed="rId3" cstate="print"/>
          <a:stretch>
            <a:fillRect/>
          </a:stretch>
        </p:blipFill>
        <p:spPr>
          <a:xfrm rot="20205922">
            <a:off x="70284" y="788431"/>
            <a:ext cx="1603071" cy="685891"/>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98" y="642918"/>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Médias (suite)</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142844" y="2249424"/>
            <a:ext cx="8858312" cy="4325112"/>
          </a:xfrm>
        </p:spPr>
        <p:txBody>
          <a:bodyPr>
            <a:normAutofit lnSpcReduction="10000"/>
          </a:bodyPr>
          <a:lstStyle/>
          <a:p>
            <a:pPr algn="just">
              <a:lnSpc>
                <a:spcPct val="90000"/>
              </a:lnSpc>
            </a:pPr>
            <a:r>
              <a:rPr lang="fr-FR" dirty="0" smtClean="0">
                <a:effectLst>
                  <a:outerShdw blurRad="38100" dist="38100" dir="2700000" algn="tl">
                    <a:srgbClr val="000000">
                      <a:alpha val="43137"/>
                    </a:srgbClr>
                  </a:outerShdw>
                </a:effectLst>
                <a:latin typeface="Arial Rounded MT Bold" pitchFamily="34" charset="0"/>
              </a:rPr>
              <a:t> </a:t>
            </a:r>
            <a:r>
              <a:rPr lang="fr-FR" dirty="0" smtClean="0">
                <a:solidFill>
                  <a:srgbClr val="7030A0"/>
                </a:solidFill>
                <a:effectLst>
                  <a:outerShdw blurRad="38100" dist="38100" dir="2700000" algn="tl">
                    <a:srgbClr val="000000">
                      <a:alpha val="43137"/>
                    </a:srgbClr>
                  </a:outerShdw>
                </a:effectLst>
                <a:latin typeface="Arial Rounded MT Bold" pitchFamily="34" charset="0"/>
              </a:rPr>
              <a:t>Média </a:t>
            </a:r>
            <a:r>
              <a:rPr lang="fr-FR" dirty="0" err="1" smtClean="0">
                <a:solidFill>
                  <a:srgbClr val="7030A0"/>
                </a:solidFill>
                <a:effectLst>
                  <a:outerShdw blurRad="38100" dist="38100" dir="2700000" algn="tl">
                    <a:srgbClr val="000000">
                      <a:alpha val="43137"/>
                    </a:srgbClr>
                  </a:outerShdw>
                </a:effectLst>
                <a:latin typeface="Arial Rounded MT Bold" pitchFamily="34" charset="0"/>
              </a:rPr>
              <a:t>Board</a:t>
            </a:r>
            <a:r>
              <a:rPr lang="fr-FR" dirty="0" smtClean="0">
                <a:solidFill>
                  <a:srgbClr val="7030A0"/>
                </a:solidFill>
                <a:effectLst>
                  <a:outerShdw blurRad="38100" dist="38100" dir="2700000" algn="tl">
                    <a:srgbClr val="000000">
                      <a:alpha val="43137"/>
                    </a:srgbClr>
                  </a:outerShdw>
                </a:effectLst>
                <a:latin typeface="Arial Rounded MT Bold" pitchFamily="34" charset="0"/>
              </a:rPr>
              <a:t> </a:t>
            </a:r>
            <a:r>
              <a:rPr lang="fr-FR" dirty="0" smtClean="0">
                <a:solidFill>
                  <a:srgbClr val="7030A0"/>
                </a:solidFill>
                <a:effectLst>
                  <a:outerShdw blurRad="38100" dist="38100" dir="2700000" algn="tl">
                    <a:srgbClr val="000000">
                      <a:alpha val="43137"/>
                    </a:srgbClr>
                  </a:outerShdw>
                </a:effectLst>
                <a:latin typeface="Arial Rounded MT Bold" pitchFamily="34" charset="0"/>
              </a:rPr>
              <a:t>Régie</a:t>
            </a:r>
            <a:r>
              <a:rPr lang="fr-FR" dirty="0" smtClean="0">
                <a:effectLst>
                  <a:outerShdw blurRad="38100" dist="38100" dir="2700000" algn="tl">
                    <a:srgbClr val="000000">
                      <a:alpha val="43137"/>
                    </a:srgbClr>
                  </a:outerShdw>
                </a:effectLst>
                <a:latin typeface="Arial Rounded MT Bold" pitchFamily="34" charset="0"/>
              </a:rPr>
              <a:t>:</a:t>
            </a:r>
          </a:p>
          <a:p>
            <a:pPr algn="just">
              <a:lnSpc>
                <a:spcPct val="90000"/>
              </a:lnSpc>
              <a:buNone/>
            </a:pP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S</a:t>
            </a:r>
            <a:r>
              <a:rPr lang="fr-FR" dirty="0" smtClean="0">
                <a:effectLst>
                  <a:outerShdw blurRad="38100" dist="38100" dir="2700000" algn="tl">
                    <a:srgbClr val="000000">
                      <a:alpha val="43137"/>
                    </a:srgbClr>
                  </a:outerShdw>
                </a:effectLst>
                <a:latin typeface="Arial Rounded MT Bold" pitchFamily="34" charset="0"/>
              </a:rPr>
              <a:t>ociété </a:t>
            </a:r>
            <a:r>
              <a:rPr lang="fr-FR" dirty="0" smtClean="0">
                <a:effectLst>
                  <a:outerShdw blurRad="38100" dist="38100" dir="2700000" algn="tl">
                    <a:srgbClr val="000000">
                      <a:alpha val="43137"/>
                    </a:srgbClr>
                  </a:outerShdw>
                </a:effectLst>
                <a:latin typeface="Arial Rounded MT Bold" pitchFamily="34" charset="0"/>
              </a:rPr>
              <a:t>présente dans les universités, grandes écoles et résidences étudiantes. Au total, plus de 300 panneaux installés, principalement à Paris, destinés à l'affichage des informations internes</a:t>
            </a:r>
            <a:r>
              <a:rPr lang="fr-FR" dirty="0" smtClean="0">
                <a:effectLst>
                  <a:outerShdw blurRad="38100" dist="38100" dir="2700000" algn="tl">
                    <a:srgbClr val="000000">
                      <a:alpha val="43137"/>
                    </a:srgbClr>
                  </a:outerShdw>
                </a:effectLst>
                <a:latin typeface="Arial Rounded MT Bold" pitchFamily="34" charset="0"/>
              </a:rPr>
              <a:t>.</a:t>
            </a:r>
          </a:p>
          <a:p>
            <a:pPr algn="just">
              <a:lnSpc>
                <a:spcPct val="90000"/>
              </a:lnSpc>
              <a:buNone/>
            </a:pPr>
            <a:endParaRPr lang="fr-FR" dirty="0" smtClean="0">
              <a:effectLst>
                <a:outerShdw blurRad="38100" dist="38100" dir="2700000" algn="tl">
                  <a:srgbClr val="000000">
                    <a:alpha val="43137"/>
                  </a:srgbClr>
                </a:outerShdw>
              </a:effectLst>
              <a:latin typeface="Arial Rounded MT Bold" pitchFamily="34" charset="0"/>
            </a:endParaRPr>
          </a:p>
          <a:p>
            <a:pPr algn="just">
              <a:lnSpc>
                <a:spcPct val="90000"/>
              </a:lnSpc>
            </a:pPr>
            <a:r>
              <a:rPr lang="fr-FR" dirty="0" smtClean="0">
                <a:solidFill>
                  <a:srgbClr val="7030A0"/>
                </a:solidFill>
                <a:effectLst>
                  <a:outerShdw blurRad="38100" dist="38100" dir="2700000" algn="tl">
                    <a:srgbClr val="000000">
                      <a:alpha val="43137"/>
                    </a:srgbClr>
                  </a:outerShdw>
                </a:effectLst>
                <a:latin typeface="Arial Rounded MT Bold" pitchFamily="34" charset="0"/>
              </a:rPr>
              <a:t>La CIC:</a:t>
            </a:r>
          </a:p>
          <a:p>
            <a:pPr algn="just">
              <a:lnSpc>
                <a:spcPct val="90000"/>
              </a:lnSpc>
              <a:buNone/>
            </a:pPr>
            <a:r>
              <a:rPr lang="fr-FR" dirty="0" smtClean="0">
                <a:effectLst>
                  <a:outerShdw blurRad="38100" dist="38100" dir="2700000" algn="tl">
                    <a:srgbClr val="000000">
                      <a:alpha val="43137"/>
                    </a:srgbClr>
                  </a:outerShdw>
                </a:effectLst>
                <a:latin typeface="Arial Rounded MT Bold" pitchFamily="34" charset="0"/>
              </a:rPr>
              <a:t>   Elle</a:t>
            </a:r>
            <a:r>
              <a:rPr lang="fr-FR" dirty="0" smtClean="0">
                <a:solidFill>
                  <a:srgbClr val="7030A0"/>
                </a:solidFill>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a diffusé des </a:t>
            </a:r>
            <a:r>
              <a:rPr lang="fr-FR" dirty="0" smtClean="0">
                <a:effectLst>
                  <a:outerShdw blurRad="38100" dist="38100" dir="2700000" algn="tl">
                    <a:srgbClr val="000000">
                      <a:alpha val="43137"/>
                    </a:srgbClr>
                  </a:outerShdw>
                </a:effectLst>
                <a:latin typeface="Arial Rounded MT Bold" pitchFamily="34" charset="0"/>
              </a:rPr>
              <a:t>publicités via le média télévision intitulées « </a:t>
            </a:r>
            <a:r>
              <a:rPr lang="fr-FR" dirty="0" smtClean="0">
                <a:effectLst>
                  <a:outerShdw blurRad="38100" dist="38100" dir="2700000" algn="tl">
                    <a:srgbClr val="000000">
                      <a:alpha val="43137"/>
                    </a:srgbClr>
                  </a:outerShdw>
                </a:effectLst>
                <a:latin typeface="Arial Rounded MT Bold" pitchFamily="34" charset="0"/>
              </a:rPr>
              <a:t>Rentrée des jeunes 2009 » </a:t>
            </a:r>
            <a:r>
              <a:rPr lang="fr-FR" dirty="0" smtClean="0">
                <a:effectLst>
                  <a:outerShdw blurRad="38100" dist="38100" dir="2700000" algn="tl">
                    <a:srgbClr val="000000">
                      <a:alpha val="43137"/>
                    </a:srgbClr>
                  </a:outerShdw>
                </a:effectLst>
                <a:latin typeface="Arial Rounded MT Bold" pitchFamily="34" charset="0"/>
              </a:rPr>
              <a:t>basées </a:t>
            </a:r>
            <a:r>
              <a:rPr lang="fr-FR" dirty="0" smtClean="0">
                <a:effectLst>
                  <a:outerShdw blurRad="38100" dist="38100" dir="2700000" algn="tl">
                    <a:srgbClr val="000000">
                      <a:alpha val="43137"/>
                    </a:srgbClr>
                  </a:outerShdw>
                </a:effectLst>
                <a:latin typeface="Arial Rounded MT Bold" pitchFamily="34" charset="0"/>
              </a:rPr>
              <a:t>sur le thème de la banque à 1 euro.</a:t>
            </a:r>
          </a:p>
          <a:p>
            <a:endParaRPr lang="fr-FR" dirty="0"/>
          </a:p>
        </p:txBody>
      </p:sp>
      <p:pic>
        <p:nvPicPr>
          <p:cNvPr id="4" name="Image 3" descr="cic.png"/>
          <p:cNvPicPr>
            <a:picLocks noChangeAspect="1"/>
          </p:cNvPicPr>
          <p:nvPr/>
        </p:nvPicPr>
        <p:blipFill>
          <a:blip r:embed="rId2" cstate="print"/>
          <a:stretch>
            <a:fillRect/>
          </a:stretch>
        </p:blipFill>
        <p:spPr>
          <a:xfrm>
            <a:off x="6572264" y="928670"/>
            <a:ext cx="2124205" cy="1250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579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SMS/MMS/Mails</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2214554"/>
            <a:ext cx="8229600" cy="4325112"/>
          </a:xfrm>
        </p:spPr>
        <p:txBody>
          <a:bodyPr/>
          <a:lstStyle/>
          <a:p>
            <a:pPr algn="just"/>
            <a:r>
              <a:rPr lang="fr-FR" sz="3200" dirty="0" smtClean="0">
                <a:solidFill>
                  <a:srgbClr val="7030A0"/>
                </a:solidFill>
                <a:effectLst>
                  <a:outerShdw blurRad="38100" dist="38100" dir="2700000" algn="tl">
                    <a:srgbClr val="000000">
                      <a:alpha val="43137"/>
                    </a:srgbClr>
                  </a:outerShdw>
                </a:effectLst>
                <a:latin typeface="Arial Rounded MT Bold" pitchFamily="34" charset="0"/>
              </a:rPr>
              <a:t> Coca </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Cola: </a:t>
            </a:r>
          </a:p>
          <a:p>
            <a:pPr algn="just"/>
            <a:endParaRPr lang="fr-FR" dirty="0" smtClean="0">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Le géant fut l’un </a:t>
            </a:r>
            <a:r>
              <a:rPr lang="fr-FR" dirty="0" smtClean="0">
                <a:effectLst>
                  <a:outerShdw blurRad="38100" dist="38100" dir="2700000" algn="tl">
                    <a:srgbClr val="000000">
                      <a:alpha val="43137"/>
                    </a:srgbClr>
                  </a:outerShdw>
                </a:effectLst>
                <a:latin typeface="Arial Rounded MT Bold" pitchFamily="34" charset="0"/>
              </a:rPr>
              <a:t>des </a:t>
            </a:r>
            <a:r>
              <a:rPr lang="fr-FR" dirty="0" smtClean="0">
                <a:effectLst>
                  <a:outerShdw blurRad="38100" dist="38100" dir="2700000" algn="tl">
                    <a:srgbClr val="000000">
                      <a:alpha val="43137"/>
                    </a:srgbClr>
                  </a:outerShdw>
                </a:effectLst>
                <a:latin typeface="Arial Rounded MT Bold" pitchFamily="34" charset="0"/>
              </a:rPr>
              <a:t>premiers </a:t>
            </a:r>
            <a:r>
              <a:rPr lang="fr-FR" dirty="0" smtClean="0">
                <a:effectLst>
                  <a:outerShdw blurRad="38100" dist="38100" dir="2700000" algn="tl">
                    <a:srgbClr val="000000">
                      <a:alpha val="43137"/>
                    </a:srgbClr>
                  </a:outerShdw>
                </a:effectLst>
                <a:latin typeface="Arial Rounded MT Bold" pitchFamily="34" charset="0"/>
              </a:rPr>
              <a:t>acteurs en France à intégrer le mobile dans sa stratégie de communication globale</a:t>
            </a:r>
            <a:r>
              <a:rPr lang="fr-FR" dirty="0" smtClean="0">
                <a:effectLst>
                  <a:outerShdw blurRad="38100" dist="38100" dir="2700000" algn="tl">
                    <a:srgbClr val="000000">
                      <a:alpha val="43137"/>
                    </a:srgbClr>
                  </a:outerShdw>
                </a:effectLst>
                <a:latin typeface="Arial Rounded MT Bold" pitchFamily="34" charset="0"/>
              </a:rPr>
              <a:t>, il </a:t>
            </a:r>
            <a:r>
              <a:rPr lang="fr-FR" dirty="0" smtClean="0">
                <a:effectLst>
                  <a:outerShdw blurRad="38100" dist="38100" dir="2700000" algn="tl">
                    <a:srgbClr val="000000">
                      <a:alpha val="43137"/>
                    </a:srgbClr>
                  </a:outerShdw>
                </a:effectLst>
                <a:latin typeface="Arial Rounded MT Bold" pitchFamily="34" charset="0"/>
              </a:rPr>
              <a:t>réalise depuis plusieurs années des opérations de marketing sur mobile avec notamment l’envoi de messages commerciaux.</a:t>
            </a:r>
          </a:p>
          <a:p>
            <a:endParaRPr lang="fr-FR" dirty="0"/>
          </a:p>
        </p:txBody>
      </p:sp>
      <p:pic>
        <p:nvPicPr>
          <p:cNvPr id="5" name="Image 4" descr="jpg_coca-cola_logo5-e864c.jpg"/>
          <p:cNvPicPr>
            <a:picLocks noChangeAspect="1"/>
          </p:cNvPicPr>
          <p:nvPr/>
        </p:nvPicPr>
        <p:blipFill>
          <a:blip r:embed="rId2" cstate="print"/>
          <a:stretch>
            <a:fillRect/>
          </a:stretch>
        </p:blipFill>
        <p:spPr>
          <a:xfrm>
            <a:off x="6500826" y="714356"/>
            <a:ext cx="2170449" cy="233425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escafe_koffiebeker.jpg"/>
          <p:cNvPicPr>
            <a:picLocks noChangeAspect="1"/>
          </p:cNvPicPr>
          <p:nvPr/>
        </p:nvPicPr>
        <p:blipFill>
          <a:blip r:embed="rId2" cstate="print"/>
          <a:stretch>
            <a:fillRect/>
          </a:stretch>
        </p:blipFill>
        <p:spPr>
          <a:xfrm>
            <a:off x="3286116" y="4197839"/>
            <a:ext cx="2879730" cy="2660161"/>
          </a:xfrm>
          <a:prstGeom prst="rect">
            <a:avLst/>
          </a:prstGeom>
        </p:spPr>
      </p:pic>
      <p:sp>
        <p:nvSpPr>
          <p:cNvPr id="2" name="Titre 1"/>
          <p:cNvSpPr>
            <a:spLocks noGrp="1"/>
          </p:cNvSpPr>
          <p:nvPr>
            <p:ph type="title"/>
          </p:nvPr>
        </p:nvSpPr>
        <p:spPr>
          <a:xfrm>
            <a:off x="428596" y="571480"/>
            <a:ext cx="8229600" cy="1066800"/>
          </a:xfrm>
        </p:spPr>
        <p:txBody>
          <a:bodyPr>
            <a:normAutofit/>
          </a:bodyPr>
          <a:lstStyle/>
          <a:p>
            <a:pPr algn="ctr"/>
            <a:r>
              <a:rPr lang="fr-FR" sz="4200" u="sng" dirty="0" err="1" smtClean="0">
                <a:solidFill>
                  <a:srgbClr val="FF0000"/>
                </a:solidFill>
                <a:effectLst>
                  <a:outerShdw blurRad="38100" dist="38100" dir="2700000" algn="tl">
                    <a:srgbClr val="000000">
                      <a:alpha val="43137"/>
                    </a:srgbClr>
                  </a:outerShdw>
                </a:effectLst>
                <a:latin typeface="Arial Rounded MT Bold" pitchFamily="34" charset="0"/>
              </a:rPr>
              <a:t>Echantillonage</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428596" y="1785926"/>
            <a:ext cx="8229600" cy="4325112"/>
          </a:xfrm>
        </p:spPr>
        <p:txBody>
          <a:bodyPr/>
          <a:lstStyle/>
          <a:p>
            <a:pPr algn="just"/>
            <a:r>
              <a:rPr lang="fr-FR" sz="3200" dirty="0" smtClean="0">
                <a:solidFill>
                  <a:srgbClr val="7030A0"/>
                </a:solidFill>
                <a:effectLst>
                  <a:outerShdw blurRad="38100" dist="38100" dir="2700000" algn="tl">
                    <a:srgbClr val="000000">
                      <a:alpha val="43137"/>
                    </a:srgbClr>
                  </a:outerShdw>
                </a:effectLst>
                <a:latin typeface="Arial Rounded MT Bold" pitchFamily="34" charset="0"/>
              </a:rPr>
              <a:t> Nescafé:</a:t>
            </a:r>
          </a:p>
          <a:p>
            <a:pPr algn="just">
              <a:buNone/>
            </a:pPr>
            <a:endParaRPr lang="fr-FR" sz="1600" dirty="0" smtClean="0">
              <a:latin typeface="Arial Rounded MT Bold" pitchFamily="34" charset="0"/>
            </a:endParaRPr>
          </a:p>
          <a:p>
            <a:pPr algn="just">
              <a:buNone/>
            </a:pPr>
            <a:r>
              <a:rPr lang="fr-FR" dirty="0" smtClean="0">
                <a:latin typeface="Arial Rounded MT Bold" pitchFamily="34" charset="0"/>
              </a:rPr>
              <a:t>  La société</a:t>
            </a:r>
            <a:r>
              <a:rPr lang="fr-FR" dirty="0" smtClean="0">
                <a:latin typeface="Arial Rounded MT Bold" pitchFamily="34" charset="0"/>
              </a:rPr>
              <a:t> </a:t>
            </a:r>
            <a:r>
              <a:rPr lang="fr-FR" dirty="0" smtClean="0">
                <a:latin typeface="Arial Rounded MT Bold" pitchFamily="34" charset="0"/>
              </a:rPr>
              <a:t>lance l’opération échantillonnage, dans les salons étudiants avec la mise en œuvre de 35 espaces de dégustations Nescafé sur 21 salons étudiants dans toute la France.</a:t>
            </a:r>
          </a:p>
          <a:p>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Jeux vidéos</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85720" y="1785926"/>
            <a:ext cx="8401080" cy="4325112"/>
          </a:xfrm>
        </p:spPr>
        <p:txBody>
          <a:bodyPr>
            <a:normAutofit fontScale="92500" lnSpcReduction="10000"/>
          </a:bodyPr>
          <a:lstStyle/>
          <a:p>
            <a:r>
              <a:rPr lang="fr-FR" sz="3500" dirty="0" smtClean="0">
                <a:solidFill>
                  <a:srgbClr val="7030A0"/>
                </a:solidFill>
                <a:effectLst>
                  <a:outerShdw blurRad="38100" dist="38100" dir="2700000" algn="tl">
                    <a:srgbClr val="000000">
                      <a:alpha val="43137"/>
                    </a:srgbClr>
                  </a:outerShdw>
                </a:effectLst>
                <a:latin typeface="Arial Rounded MT Bold" pitchFamily="34" charset="0"/>
              </a:rPr>
              <a:t>Phillips:</a:t>
            </a:r>
          </a:p>
          <a:p>
            <a:pPr algn="just">
              <a:buNone/>
            </a:pPr>
            <a:endParaRPr lang="fr-FR" sz="1500" dirty="0" smtClean="0">
              <a:effectLst>
                <a:outerShdw blurRad="38100" dist="38100" dir="2700000" algn="tl">
                  <a:srgbClr val="000000">
                    <a:alpha val="43137"/>
                  </a:srgbClr>
                </a:outerShdw>
              </a:effectLst>
              <a:latin typeface="Arial Rounded MT Bold" pitchFamily="34" charset="0"/>
            </a:endParaRPr>
          </a:p>
          <a:p>
            <a:pPr algn="just">
              <a:buNone/>
            </a:pPr>
            <a:r>
              <a:rPr lang="fr-FR" sz="3000" dirty="0" smtClean="0">
                <a:effectLst>
                  <a:outerShdw blurRad="38100" dist="38100" dir="2700000" algn="tl">
                    <a:srgbClr val="000000">
                      <a:alpha val="43137"/>
                    </a:srgbClr>
                  </a:outerShdw>
                </a:effectLst>
                <a:latin typeface="Arial Rounded MT Bold" pitchFamily="34" charset="0"/>
              </a:rPr>
              <a:t> </a:t>
            </a:r>
            <a:r>
              <a:rPr lang="fr-FR" sz="3000" dirty="0" smtClean="0">
                <a:effectLst>
                  <a:outerShdw blurRad="38100" dist="38100" dir="2700000" algn="tl">
                    <a:srgbClr val="000000">
                      <a:alpha val="43137"/>
                    </a:srgbClr>
                  </a:outerShdw>
                </a:effectLst>
                <a:latin typeface="Arial Rounded MT Bold" pitchFamily="34" charset="0"/>
              </a:rPr>
              <a:t>  </a:t>
            </a:r>
            <a:r>
              <a:rPr lang="fr-FR" sz="3000" dirty="0" smtClean="0">
                <a:effectLst>
                  <a:outerShdw blurRad="38100" dist="38100" dir="2700000" algn="tl">
                    <a:srgbClr val="000000">
                      <a:alpha val="43137"/>
                    </a:srgbClr>
                  </a:outerShdw>
                </a:effectLst>
                <a:latin typeface="Arial Rounded MT Bold" pitchFamily="34" charset="0"/>
              </a:rPr>
              <a:t>L’usage des jeux vidéos se répand sur le net et permet aux marques de promouvoir leur image de marque. Les marques ont de plus en plus recours aux jeux vidéos en intégrant par exemple des publicités de la marque dans l’environnement des jeux </a:t>
            </a:r>
            <a:r>
              <a:rPr lang="fr-FR" sz="3000" dirty="0" smtClean="0">
                <a:effectLst>
                  <a:outerShdw blurRad="38100" dist="38100" dir="2700000" algn="tl">
                    <a:srgbClr val="000000">
                      <a:alpha val="43137"/>
                    </a:srgbClr>
                  </a:outerShdw>
                </a:effectLst>
                <a:latin typeface="Arial Rounded MT Bold" pitchFamily="34" charset="0"/>
              </a:rPr>
              <a:t>choisis comme Philips qui </a:t>
            </a:r>
            <a:r>
              <a:rPr lang="fr-FR" sz="3000" dirty="0" smtClean="0">
                <a:effectLst>
                  <a:outerShdw blurRad="38100" dist="38100" dir="2700000" algn="tl">
                    <a:srgbClr val="000000">
                      <a:alpha val="43137"/>
                    </a:srgbClr>
                  </a:outerShdw>
                </a:effectLst>
                <a:latin typeface="Arial Rounded MT Bold" pitchFamily="34" charset="0"/>
              </a:rPr>
              <a:t>a intégré des encarts </a:t>
            </a:r>
            <a:r>
              <a:rPr lang="fr-FR" sz="3000" dirty="0" smtClean="0">
                <a:effectLst>
                  <a:outerShdw blurRad="38100" dist="38100" dir="2700000" algn="tl">
                    <a:srgbClr val="000000">
                      <a:alpha val="43137"/>
                    </a:srgbClr>
                  </a:outerShdw>
                </a:effectLst>
                <a:latin typeface="Arial Rounded MT Bold" pitchFamily="34" charset="0"/>
              </a:rPr>
              <a:t>publicitaires pour viser </a:t>
            </a:r>
            <a:r>
              <a:rPr lang="fr-FR" sz="3000" dirty="0" smtClean="0">
                <a:effectLst>
                  <a:outerShdw blurRad="38100" dist="38100" dir="2700000" algn="tl">
                    <a:srgbClr val="000000">
                      <a:alpha val="43137"/>
                    </a:srgbClr>
                  </a:outerShdw>
                </a:effectLst>
                <a:latin typeface="Arial Rounded MT Bold" pitchFamily="34" charset="0"/>
              </a:rPr>
              <a:t>les utilisateurs qui sont en majorité étudiants.</a:t>
            </a:r>
          </a:p>
          <a:p>
            <a:endParaRPr lang="fr-FR" dirty="0" smtClean="0"/>
          </a:p>
          <a:p>
            <a:endParaRPr lang="fr-FR" dirty="0"/>
          </a:p>
        </p:txBody>
      </p:sp>
      <p:pic>
        <p:nvPicPr>
          <p:cNvPr id="4" name="Image 3" descr="Logo-Philips,S-2-1010-3.jpg"/>
          <p:cNvPicPr>
            <a:picLocks noChangeAspect="1"/>
          </p:cNvPicPr>
          <p:nvPr/>
        </p:nvPicPr>
        <p:blipFill>
          <a:blip r:embed="rId2" cstate="print"/>
          <a:stretch>
            <a:fillRect/>
          </a:stretch>
        </p:blipFill>
        <p:spPr>
          <a:xfrm rot="1827613">
            <a:off x="6944354" y="1008042"/>
            <a:ext cx="1434466" cy="101301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pPr algn="ctr"/>
            <a:r>
              <a:rPr lang="fr-FR" sz="4200" dirty="0" smtClean="0">
                <a:solidFill>
                  <a:srgbClr val="00B0F0"/>
                </a:solidFill>
                <a:effectLst>
                  <a:outerShdw blurRad="38100" dist="38100" dir="2700000" algn="tl">
                    <a:srgbClr val="000000">
                      <a:alpha val="43137"/>
                    </a:srgbClr>
                  </a:outerShdw>
                </a:effectLst>
                <a:latin typeface="Arial Rounded MT Bold" pitchFamily="34" charset="0"/>
              </a:rPr>
              <a:t>Implantation</a:t>
            </a:r>
            <a:endParaRPr lang="fr-FR" sz="4200" dirty="0">
              <a:solidFill>
                <a:srgbClr val="00B0F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lstStyle/>
          <a:p>
            <a:pPr algn="just"/>
            <a:r>
              <a:rPr lang="fr-FR" dirty="0" smtClean="0"/>
              <a:t> </a:t>
            </a:r>
            <a:r>
              <a:rPr lang="fr-FR" sz="3200" dirty="0" smtClean="0"/>
              <a:t> </a:t>
            </a:r>
            <a:r>
              <a:rPr lang="fr-FR" dirty="0" smtClean="0">
                <a:effectLst>
                  <a:outerShdw blurRad="38100" dist="38100" dir="2700000" algn="tl">
                    <a:srgbClr val="000000">
                      <a:alpha val="43137"/>
                    </a:srgbClr>
                  </a:outerShdw>
                </a:effectLst>
                <a:latin typeface="Arial Rounded MT Bold" pitchFamily="34" charset="0"/>
              </a:rPr>
              <a:t>De nombreuses entreprises choisissent de s’implanter dans des endroits stratégiques afin de viser au mieux la cible étudiante.</a:t>
            </a:r>
            <a:endParaRPr lang="fr-FR"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36" y="428604"/>
            <a:ext cx="8229600" cy="1066800"/>
          </a:xfrm>
        </p:spPr>
        <p:txBody>
          <a:bodyPr/>
          <a:lstStyle/>
          <a:p>
            <a:pPr algn="ctr"/>
            <a:r>
              <a:rPr lang="fr-FR" u="sng" dirty="0" smtClean="0">
                <a:solidFill>
                  <a:srgbClr val="FF0000"/>
                </a:solidFill>
                <a:effectLst>
                  <a:outerShdw blurRad="38100" dist="38100" dir="2700000" algn="tl">
                    <a:srgbClr val="000000">
                      <a:alpha val="43137"/>
                    </a:srgbClr>
                  </a:outerShdw>
                </a:effectLst>
                <a:latin typeface="Arial Rounded MT Bold" pitchFamily="34" charset="0"/>
              </a:rPr>
              <a:t>Salons étudiants</a:t>
            </a:r>
            <a:endParaRPr lang="fr-FR"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857364"/>
            <a:ext cx="8501122" cy="4325112"/>
          </a:xfrm>
        </p:spPr>
        <p:txBody>
          <a:bodyPr/>
          <a:lstStyle/>
          <a:p>
            <a:pPr algn="just"/>
            <a:r>
              <a:rPr lang="fr-FR" sz="3200" dirty="0" smtClean="0">
                <a:solidFill>
                  <a:srgbClr val="7030A0"/>
                </a:solidFill>
              </a:rPr>
              <a:t> </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Bouygues </a:t>
            </a:r>
            <a:r>
              <a:rPr lang="fr-FR" sz="3200" dirty="0" smtClean="0">
                <a:solidFill>
                  <a:srgbClr val="7030A0"/>
                </a:solidFill>
                <a:effectLst>
                  <a:outerShdw blurRad="38100" dist="38100" dir="2700000" algn="tl">
                    <a:srgbClr val="000000">
                      <a:alpha val="43137"/>
                    </a:srgbClr>
                  </a:outerShdw>
                </a:effectLst>
                <a:latin typeface="Arial Rounded MT Bold" pitchFamily="34" charset="0"/>
              </a:rPr>
              <a:t>Telecom:</a:t>
            </a:r>
          </a:p>
          <a:p>
            <a:pPr algn="just"/>
            <a:endParaRPr lang="fr-FR" sz="1600" dirty="0" smtClean="0">
              <a:effectLst>
                <a:outerShdw blurRad="38100" dist="38100" dir="2700000" algn="tl">
                  <a:srgbClr val="000000">
                    <a:alpha val="43137"/>
                  </a:srgbClr>
                </a:outerShdw>
              </a:effectLst>
              <a:latin typeface="Arial Rounded MT Bold" pitchFamily="34" charset="0"/>
            </a:endParaRPr>
          </a:p>
          <a:p>
            <a:pPr algn="just">
              <a:buNone/>
            </a:pPr>
            <a:r>
              <a:rPr lang="fr-FR" dirty="0" smtClean="0">
                <a:effectLst>
                  <a:outerShdw blurRad="38100" dist="38100" dir="2700000" algn="tl">
                    <a:srgbClr val="000000">
                      <a:alpha val="43137"/>
                    </a:srgbClr>
                  </a:outerShdw>
                </a:effectLst>
                <a:latin typeface="Arial Rounded MT Bold" pitchFamily="34" charset="0"/>
              </a:rPr>
              <a:t>  Lors </a:t>
            </a:r>
            <a:r>
              <a:rPr lang="fr-FR" dirty="0" smtClean="0">
                <a:effectLst>
                  <a:outerShdw blurRad="38100" dist="38100" dir="2700000" algn="tl">
                    <a:srgbClr val="000000">
                      <a:alpha val="43137"/>
                    </a:srgbClr>
                  </a:outerShdw>
                </a:effectLst>
                <a:latin typeface="Arial Rounded MT Bold" pitchFamily="34" charset="0"/>
              </a:rPr>
              <a:t>de la grande campagne Plans </a:t>
            </a:r>
            <a:r>
              <a:rPr lang="fr-FR" dirty="0" smtClean="0">
                <a:effectLst>
                  <a:outerShdw blurRad="38100" dist="38100" dir="2700000" algn="tl">
                    <a:srgbClr val="000000">
                      <a:alpha val="43137"/>
                    </a:srgbClr>
                  </a:outerShdw>
                </a:effectLst>
                <a:latin typeface="Arial Rounded MT Bold" pitchFamily="34" charset="0"/>
              </a:rPr>
              <a:t>Up de Bouygues, </a:t>
            </a:r>
            <a:r>
              <a:rPr lang="fr-FR" dirty="0" err="1" smtClean="0">
                <a:effectLst>
                  <a:outerShdw blurRad="38100" dist="38100" dir="2700000" algn="tl">
                    <a:srgbClr val="000000">
                      <a:alpha val="43137"/>
                    </a:srgbClr>
                  </a:outerShdw>
                </a:effectLst>
                <a:latin typeface="Arial Rounded MT Bold" pitchFamily="34" charset="0"/>
              </a:rPr>
              <a:t>Studyrama</a:t>
            </a:r>
            <a:r>
              <a:rPr lang="fr-FR" dirty="0" smtClean="0">
                <a:effectLst>
                  <a:outerShdw blurRad="38100" dist="38100" dir="2700000" algn="tl">
                    <a:srgbClr val="000000">
                      <a:alpha val="43137"/>
                    </a:srgbClr>
                  </a:outerShdw>
                </a:effectLst>
                <a:latin typeface="Arial Rounded MT Bold" pitchFamily="34" charset="0"/>
              </a:rPr>
              <a:t> direct a assuré la partie </a:t>
            </a:r>
            <a:r>
              <a:rPr lang="fr-FR" dirty="0" err="1" smtClean="0">
                <a:effectLst>
                  <a:outerShdw blurRad="38100" dist="38100" dir="2700000" algn="tl">
                    <a:srgbClr val="000000">
                      <a:alpha val="43137"/>
                    </a:srgbClr>
                  </a:outerShdw>
                </a:effectLst>
                <a:latin typeface="Arial Rounded MT Bold" pitchFamily="34" charset="0"/>
              </a:rPr>
              <a:t>street</a:t>
            </a:r>
            <a:r>
              <a:rPr lang="fr-FR" dirty="0" smtClean="0">
                <a:effectLst>
                  <a:outerShdw blurRad="38100" dist="38100" dir="2700000" algn="tl">
                    <a:srgbClr val="000000">
                      <a:alpha val="43137"/>
                    </a:srgbClr>
                  </a:outerShdw>
                </a:effectLst>
                <a:latin typeface="Arial Rounded MT Bold" pitchFamily="34" charset="0"/>
              </a:rPr>
              <a:t> marketing en distribuant des chéquiers d’avantages et bons plans transversaux aux marques et produits de Bouygues Telecom.</a:t>
            </a:r>
          </a:p>
          <a:p>
            <a:endParaRPr lang="fr-FR" dirty="0"/>
          </a:p>
        </p:txBody>
      </p:sp>
      <p:pic>
        <p:nvPicPr>
          <p:cNvPr id="4" name="Image 3" descr="x2508_unefm_promo.gif"/>
          <p:cNvPicPr>
            <a:picLocks noChangeAspect="1"/>
          </p:cNvPicPr>
          <p:nvPr/>
        </p:nvPicPr>
        <p:blipFill>
          <a:blip r:embed="rId2" cstate="print"/>
          <a:stretch>
            <a:fillRect/>
          </a:stretch>
        </p:blipFill>
        <p:spPr>
          <a:xfrm>
            <a:off x="7215206" y="5000636"/>
            <a:ext cx="1714508" cy="1714508"/>
          </a:xfrm>
          <a:prstGeom prst="rect">
            <a:avLst/>
          </a:prstGeom>
          <a:ln>
            <a:noFill/>
          </a:ln>
          <a:effectLst>
            <a:outerShdw blurRad="190500" algn="tl" rotWithShape="0">
              <a:srgbClr val="000000">
                <a:alpha val="70000"/>
              </a:srgbClr>
            </a:outerShdw>
          </a:effectLst>
        </p:spPr>
      </p:pic>
      <p:pic>
        <p:nvPicPr>
          <p:cNvPr id="5" name="Image 4" descr="14%C3%A8me%20Salon%20de%20l%27%C3%A9tudiant%207.jpg"/>
          <p:cNvPicPr>
            <a:picLocks noChangeAspect="1"/>
          </p:cNvPicPr>
          <p:nvPr/>
        </p:nvPicPr>
        <p:blipFill>
          <a:blip r:embed="rId3" cstate="print"/>
          <a:stretch>
            <a:fillRect/>
          </a:stretch>
        </p:blipFill>
        <p:spPr>
          <a:xfrm>
            <a:off x="6072198" y="857232"/>
            <a:ext cx="2603504" cy="1738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pPr algn="ctr"/>
            <a:r>
              <a:rPr lang="fr-FR" sz="4200" i="1" dirty="0" smtClean="0">
                <a:solidFill>
                  <a:srgbClr val="EC30C8"/>
                </a:solidFill>
                <a:effectLst>
                  <a:outerShdw blurRad="38100" dist="38100" dir="2700000" algn="tl">
                    <a:srgbClr val="C0C0C0"/>
                  </a:outerShdw>
                </a:effectLst>
                <a:latin typeface="Arial Rounded MT Bold" pitchFamily="34" charset="0"/>
              </a:rPr>
              <a:t>Pouvoir d'achat des étudiants</a:t>
            </a:r>
            <a:endParaRPr lang="fr-FR" sz="4200" i="1" dirty="0">
              <a:solidFill>
                <a:srgbClr val="EC30C8"/>
              </a:solidFill>
              <a:latin typeface="Arial Rounded MT Bold" pitchFamily="34" charset="0"/>
            </a:endParaRPr>
          </a:p>
        </p:txBody>
      </p:sp>
      <p:pic>
        <p:nvPicPr>
          <p:cNvPr id="4" name="Image 3" descr="billets.jpg"/>
          <p:cNvPicPr>
            <a:picLocks noChangeAspect="1"/>
          </p:cNvPicPr>
          <p:nvPr/>
        </p:nvPicPr>
        <p:blipFill>
          <a:blip r:embed="rId2" cstate="print"/>
          <a:stretch>
            <a:fillRect/>
          </a:stretch>
        </p:blipFill>
        <p:spPr>
          <a:xfrm>
            <a:off x="214282" y="4337118"/>
            <a:ext cx="2571736" cy="2520882"/>
          </a:xfrm>
          <a:prstGeom prst="rect">
            <a:avLst/>
          </a:prstGeom>
        </p:spPr>
      </p:pic>
      <p:sp>
        <p:nvSpPr>
          <p:cNvPr id="3" name="Espace réservé du contenu 2"/>
          <p:cNvSpPr>
            <a:spLocks noGrp="1"/>
          </p:cNvSpPr>
          <p:nvPr>
            <p:ph idx="1"/>
          </p:nvPr>
        </p:nvSpPr>
        <p:spPr>
          <a:xfrm>
            <a:off x="285720" y="2071678"/>
            <a:ext cx="8329642" cy="4325112"/>
          </a:xfrm>
        </p:spPr>
        <p:txBody>
          <a:bodyPr/>
          <a:lstStyle/>
          <a:p>
            <a:pPr marL="431800" indent="-323850" algn="just">
              <a:spcBef>
                <a:spcPts val="6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Les </a:t>
            </a:r>
            <a:r>
              <a:rPr lang="fr-FR" dirty="0" err="1" smtClean="0">
                <a:effectLst>
                  <a:outerShdw blurRad="38100" dist="38100" dir="2700000" algn="tl">
                    <a:srgbClr val="000000">
                      <a:alpha val="43137"/>
                    </a:srgbClr>
                  </a:outerShdw>
                </a:effectLst>
                <a:latin typeface="Arial Rounded MT Bold" pitchFamily="34" charset="0"/>
              </a:rPr>
              <a:t>décohabitants</a:t>
            </a:r>
            <a:r>
              <a:rPr lang="fr-FR" dirty="0" smtClean="0">
                <a:effectLst>
                  <a:outerShdw blurRad="38100" dist="38100" dir="2700000" algn="tl">
                    <a:srgbClr val="000000">
                      <a:alpha val="43137"/>
                    </a:srgbClr>
                  </a:outerShdw>
                </a:effectLst>
                <a:latin typeface="Arial Rounded MT Bold" pitchFamily="34" charset="0"/>
              </a:rPr>
              <a:t> perçoivent plus de revenus que les autres : </a:t>
            </a:r>
            <a:r>
              <a:rPr lang="fr-FR" b="1" u="sng" dirty="0" smtClean="0">
                <a:solidFill>
                  <a:srgbClr val="FF0000"/>
                </a:solidFill>
                <a:effectLst>
                  <a:outerShdw blurRad="38100" dist="38100" dir="2700000" algn="tl">
                    <a:srgbClr val="000000">
                      <a:alpha val="43137"/>
                    </a:srgbClr>
                  </a:outerShdw>
                </a:effectLst>
                <a:latin typeface="Arial Rounded MT Bold" pitchFamily="34" charset="0"/>
              </a:rPr>
              <a:t>734€</a:t>
            </a:r>
            <a:r>
              <a:rPr lang="fr-FR" dirty="0" smtClean="0">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 contre  </a:t>
            </a:r>
            <a:r>
              <a:rPr lang="fr-FR" b="1" u="sng" dirty="0" smtClean="0">
                <a:solidFill>
                  <a:srgbClr val="FF0000"/>
                </a:solidFill>
                <a:effectLst>
                  <a:outerShdw blurRad="38100" dist="38100" dir="2700000" algn="tl">
                    <a:srgbClr val="000000">
                      <a:alpha val="43137"/>
                    </a:srgbClr>
                  </a:outerShdw>
                </a:effectLst>
                <a:latin typeface="Arial Rounded MT Bold" pitchFamily="34" charset="0"/>
              </a:rPr>
              <a:t>377</a:t>
            </a:r>
            <a:r>
              <a:rPr lang="fr-FR" b="1" u="sng" dirty="0" smtClean="0">
                <a:solidFill>
                  <a:srgbClr val="FF0000"/>
                </a:solidFill>
                <a:effectLst>
                  <a:outerShdw blurRad="38100" dist="38100" dir="2700000" algn="tl">
                    <a:srgbClr val="000000">
                      <a:alpha val="43137"/>
                    </a:srgbClr>
                  </a:outerShdw>
                </a:effectLst>
                <a:latin typeface="Arial Rounded MT Bold" pitchFamily="34" charset="0"/>
              </a:rPr>
              <a:t>€</a:t>
            </a:r>
            <a:r>
              <a:rPr lang="fr-FR" dirty="0" smtClean="0">
                <a:effectLst>
                  <a:outerShdw blurRad="38100" dist="38100" dir="2700000" algn="tl">
                    <a:srgbClr val="000000">
                      <a:alpha val="43137"/>
                    </a:srgbClr>
                  </a:outerShdw>
                </a:effectLst>
                <a:latin typeface="Arial Rounded MT Bold" pitchFamily="34" charset="0"/>
              </a:rPr>
              <a:t> </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spcBef>
                <a:spcPts val="6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marL="431800" indent="-323850" algn="just">
              <a:spcBef>
                <a:spcPts val="6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Le </a:t>
            </a:r>
            <a:r>
              <a:rPr lang="fr-FR" dirty="0" smtClean="0">
                <a:effectLst>
                  <a:outerShdw blurRad="38100" dist="38100" dir="2700000" algn="tl">
                    <a:srgbClr val="000000">
                      <a:alpha val="43137"/>
                    </a:srgbClr>
                  </a:outerShdw>
                </a:effectLst>
                <a:latin typeface="Arial Rounded MT Bold" pitchFamily="34" charset="0"/>
              </a:rPr>
              <a:t>revenu moyen des </a:t>
            </a:r>
            <a:r>
              <a:rPr lang="fr-FR" dirty="0" smtClean="0">
                <a:effectLst>
                  <a:outerShdw blurRad="38100" dist="38100" dir="2700000" algn="tl">
                    <a:srgbClr val="000000">
                      <a:alpha val="43137"/>
                    </a:srgbClr>
                  </a:outerShdw>
                </a:effectLst>
                <a:latin typeface="Arial Rounded MT Bold" pitchFamily="34" charset="0"/>
              </a:rPr>
              <a:t>étudiants habitants chez leurs parents </a:t>
            </a:r>
            <a:r>
              <a:rPr lang="fr-FR" dirty="0" smtClean="0">
                <a:effectLst>
                  <a:outerShdw blurRad="38100" dist="38100" dir="2700000" algn="tl">
                    <a:srgbClr val="000000">
                      <a:alpha val="43137"/>
                    </a:srgbClr>
                  </a:outerShdw>
                </a:effectLst>
                <a:latin typeface="Arial Rounded MT Bold" pitchFamily="34" charset="0"/>
              </a:rPr>
              <a:t>est donc non négligeable.</a:t>
            </a:r>
            <a:endParaRPr lang="fr-FR" dirty="0" smtClean="0">
              <a:effectLst>
                <a:outerShdw blurRad="38100" dist="38100" dir="2700000" algn="tl">
                  <a:srgbClr val="000000">
                    <a:alpha val="43137"/>
                  </a:srgbClr>
                </a:outerShdw>
              </a:effectLst>
              <a:latin typeface="Arial Rounded MT Bold" pitchFamily="34" charset="0"/>
            </a:endParaRPr>
          </a:p>
          <a:p>
            <a:pPr marL="431800" indent="-323850">
              <a:spcBef>
                <a:spcPts val="600"/>
              </a:spcBef>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800" dirty="0" smtClean="0"/>
          </a:p>
          <a:p>
            <a:pPr marL="431800" indent="-323850">
              <a:spcBef>
                <a:spcPts val="600"/>
              </a:spcBef>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800" dirty="0" smtClean="0"/>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85794"/>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Restaurants Universitaires</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normAutofit fontScale="77500" lnSpcReduction="20000"/>
          </a:bodyPr>
          <a:lstStyle/>
          <a:p>
            <a:pPr algn="just"/>
            <a:r>
              <a:rPr lang="fr-FR" sz="3200" dirty="0" smtClean="0">
                <a:effectLst>
                  <a:outerShdw blurRad="38100" dist="38100" dir="2700000" algn="tl">
                    <a:srgbClr val="000000">
                      <a:alpha val="43137"/>
                    </a:srgbClr>
                  </a:outerShdw>
                </a:effectLst>
                <a:latin typeface="Arial Rounded MT Bold" pitchFamily="34" charset="0"/>
              </a:rPr>
              <a:t>Guido s'adresse aussi aux étudiants et aux jeunes. L'entreprise est spécialisée en supports destinés aux jeunes et étudiants âgés de 16 à 23 ans et propose notamment un agenda, un magazine, un "</a:t>
            </a:r>
            <a:r>
              <a:rPr lang="fr-FR" sz="3200" dirty="0" err="1" smtClean="0">
                <a:effectLst>
                  <a:outerShdw blurRad="38100" dist="38100" dir="2700000" algn="tl">
                    <a:srgbClr val="000000">
                      <a:alpha val="43137"/>
                    </a:srgbClr>
                  </a:outerShdw>
                </a:effectLst>
                <a:latin typeface="Arial Rounded MT Bold" pitchFamily="34" charset="0"/>
              </a:rPr>
              <a:t>student</a:t>
            </a:r>
            <a:r>
              <a:rPr lang="fr-FR" sz="3200" dirty="0" smtClean="0">
                <a:effectLst>
                  <a:outerShdw blurRad="38100" dist="38100" dir="2700000" algn="tl">
                    <a:srgbClr val="000000">
                      <a:alpha val="43137"/>
                    </a:srgbClr>
                  </a:outerShdw>
                </a:effectLst>
                <a:latin typeface="Arial Rounded MT Bold" pitchFamily="34" charset="0"/>
              </a:rPr>
              <a:t> pack" et un kit de survie en période de blocus. Guido ne se limite pas aux locaux des universités et des écoles supérieures. L’entrepris veut également toucher les étudiants du matin au soir, notamment dans les restaurants universitaires. L’entreprise Guido place des présentoirs pour la distribution de dépliants ou de magazines.</a:t>
            </a:r>
          </a:p>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rmAutofit/>
          </a:bodyPr>
          <a:lstStyle/>
          <a:p>
            <a:pPr algn="ctr"/>
            <a:r>
              <a:rPr lang="fr-FR" sz="4200" u="sng" dirty="0" smtClean="0">
                <a:solidFill>
                  <a:srgbClr val="FF0000"/>
                </a:solidFill>
                <a:effectLst>
                  <a:outerShdw blurRad="38100" dist="38100" dir="2700000" algn="tl">
                    <a:srgbClr val="000000">
                      <a:alpha val="43137"/>
                    </a:srgbClr>
                  </a:outerShdw>
                </a:effectLst>
                <a:latin typeface="Arial Rounded MT Bold" pitchFamily="34" charset="0"/>
              </a:rPr>
              <a:t>Universités &amp; inscription</a:t>
            </a:r>
            <a:endParaRPr lang="fr-FR" sz="4200" u="sng"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normAutofit/>
          </a:bodyPr>
          <a:lstStyle/>
          <a:p>
            <a:pPr algn="just"/>
            <a:r>
              <a:rPr lang="fr-FR" dirty="0" smtClean="0">
                <a:effectLst>
                  <a:outerShdw blurRad="38100" dist="38100" dir="2700000" algn="tl">
                    <a:srgbClr val="000000">
                      <a:alpha val="43137"/>
                    </a:srgbClr>
                  </a:outerShdw>
                </a:effectLst>
                <a:latin typeface="Arial Rounded MT Bold" pitchFamily="34" charset="0"/>
              </a:rPr>
              <a:t> l'offre Copy-Free de </a:t>
            </a:r>
            <a:r>
              <a:rPr lang="fr-FR" dirty="0" err="1" smtClean="0">
                <a:effectLst>
                  <a:outerShdw blurRad="38100" dist="38100" dir="2700000" algn="tl">
                    <a:srgbClr val="000000">
                      <a:alpha val="43137"/>
                    </a:srgbClr>
                  </a:outerShdw>
                </a:effectLst>
                <a:latin typeface="Arial Rounded MT Bold" pitchFamily="34" charset="0"/>
              </a:rPr>
              <a:t>Dopad</a:t>
            </a:r>
            <a:r>
              <a:rPr lang="fr-FR" dirty="0" smtClean="0">
                <a:effectLst>
                  <a:outerShdw blurRad="38100" dist="38100" dir="2700000" algn="tl">
                    <a:srgbClr val="000000">
                      <a:alpha val="43137"/>
                    </a:srgbClr>
                  </a:outerShdw>
                </a:effectLst>
                <a:latin typeface="Arial Rounded MT Bold" pitchFamily="34" charset="0"/>
              </a:rPr>
              <a:t> Média, société créée en août 2008. Il s'agit d'imprimer votre message publicitaire au verso des photocopies que les étudiants réalisent dans les universités et les grandes écoles. Les photocopies sont gratuites pour les étudiants, ce qui garantit un bon accueil des messages par cette population parfois peu réceptive à la communication de masse. </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857364"/>
            <a:ext cx="8215306" cy="1928826"/>
          </a:xfrm>
          <a:ln w="38100">
            <a:solidFill>
              <a:schemeClr val="tx1"/>
            </a:solidFill>
            <a:prstDash val="lgDashDot"/>
          </a:ln>
        </p:spPr>
        <p:txBody>
          <a:bodyPr>
            <a:noAutofit/>
          </a:bodyPr>
          <a:lstStyle/>
          <a:p>
            <a:pPr algn="ctr"/>
            <a:r>
              <a:rPr lang="en-US" sz="6000" dirty="0" smtClean="0">
                <a:solidFill>
                  <a:srgbClr val="00B050"/>
                </a:solidFill>
                <a:effectLst>
                  <a:outerShdw blurRad="38100" dist="38100" dir="2700000" algn="tl">
                    <a:srgbClr val="000000">
                      <a:alpha val="43137"/>
                    </a:srgbClr>
                  </a:outerShdw>
                </a:effectLst>
              </a:rPr>
              <a:t>Action </a:t>
            </a:r>
            <a:r>
              <a:rPr lang="en-US" sz="6000" dirty="0" err="1" smtClean="0">
                <a:solidFill>
                  <a:srgbClr val="00B050"/>
                </a:solidFill>
                <a:effectLst>
                  <a:outerShdw blurRad="38100" dist="38100" dir="2700000" algn="tl">
                    <a:srgbClr val="000000">
                      <a:alpha val="43137"/>
                    </a:srgbClr>
                  </a:outerShdw>
                </a:effectLst>
              </a:rPr>
              <a:t>développée</a:t>
            </a:r>
            <a:r>
              <a:rPr lang="en-US" sz="6000" dirty="0" smtClean="0">
                <a:solidFill>
                  <a:srgbClr val="00B050"/>
                </a:solidFill>
                <a:effectLst>
                  <a:outerShdw blurRad="38100" dist="38100" dir="2700000" algn="tl">
                    <a:srgbClr val="000000">
                      <a:alpha val="43137"/>
                    </a:srgbClr>
                  </a:outerShdw>
                </a:effectLst>
              </a:rPr>
              <a:t>:</a:t>
            </a:r>
            <a:br>
              <a:rPr lang="en-US" sz="6000" dirty="0" smtClean="0">
                <a:solidFill>
                  <a:srgbClr val="00B050"/>
                </a:solidFill>
                <a:effectLst>
                  <a:outerShdw blurRad="38100" dist="38100" dir="2700000" algn="tl">
                    <a:srgbClr val="000000">
                      <a:alpha val="43137"/>
                    </a:srgbClr>
                  </a:outerShdw>
                </a:effectLst>
              </a:rPr>
            </a:br>
            <a:r>
              <a:rPr lang="en-US" sz="6000" dirty="0" smtClean="0">
                <a:solidFill>
                  <a:srgbClr val="00B050"/>
                </a:solidFill>
                <a:effectLst>
                  <a:outerShdw blurRad="38100" dist="38100" dir="2700000" algn="tl">
                    <a:srgbClr val="000000">
                      <a:alpha val="43137"/>
                    </a:srgbClr>
                  </a:outerShdw>
                </a:effectLst>
              </a:rPr>
              <a:t> </a:t>
            </a:r>
            <a:r>
              <a:rPr lang="en-US" sz="6000" dirty="0" smtClean="0">
                <a:solidFill>
                  <a:srgbClr val="00B050"/>
                </a:solidFill>
                <a:effectLst>
                  <a:outerShdw blurRad="38100" dist="38100" dir="2700000" algn="tl">
                    <a:srgbClr val="000000">
                      <a:alpha val="43137"/>
                    </a:srgbClr>
                  </a:outerShdw>
                </a:effectLst>
              </a:rPr>
              <a:t>Le marketing de </a:t>
            </a:r>
            <a:r>
              <a:rPr lang="en-US" sz="6000" dirty="0" err="1" smtClean="0">
                <a:solidFill>
                  <a:srgbClr val="00B050"/>
                </a:solidFill>
                <a:effectLst>
                  <a:outerShdw blurRad="38100" dist="38100" dir="2700000" algn="tl">
                    <a:srgbClr val="000000">
                      <a:alpha val="43137"/>
                    </a:srgbClr>
                  </a:outerShdw>
                </a:effectLst>
              </a:rPr>
              <a:t>nuit</a:t>
            </a:r>
            <a:endParaRPr lang="fr-FR" sz="6000" dirty="0">
              <a:solidFill>
                <a:srgbClr val="00B05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00034" y="4429132"/>
            <a:ext cx="8372476" cy="1000132"/>
          </a:xfrm>
        </p:spPr>
        <p:txBody>
          <a:bodyPr/>
          <a:lstStyle/>
          <a:p>
            <a:r>
              <a:rPr lang="en-US" b="1" i="1"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Les </a:t>
            </a:r>
            <a:r>
              <a:rPr lang="en-US" b="1" i="1" dirty="0" err="1" smtClean="0">
                <a:solidFill>
                  <a:schemeClr val="bg2">
                    <a:lumMod val="25000"/>
                  </a:schemeClr>
                </a:solidFill>
                <a:effectLst>
                  <a:outerShdw blurRad="38100" dist="38100" dir="2700000" algn="tl">
                    <a:srgbClr val="000000">
                      <a:alpha val="43137"/>
                    </a:srgbClr>
                  </a:outerShdw>
                </a:effectLst>
                <a:latin typeface="Arial Rounded MT Bold" pitchFamily="34" charset="0"/>
              </a:rPr>
              <a:t>étudiants</a:t>
            </a:r>
            <a:r>
              <a:rPr lang="en-US" b="1" i="1"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 à la </a:t>
            </a:r>
            <a:r>
              <a:rPr lang="en-US" b="1" i="1" dirty="0" err="1" smtClean="0">
                <a:solidFill>
                  <a:schemeClr val="bg2">
                    <a:lumMod val="25000"/>
                  </a:schemeClr>
                </a:solidFill>
                <a:effectLst>
                  <a:outerShdw blurRad="38100" dist="38100" dir="2700000" algn="tl">
                    <a:srgbClr val="000000">
                      <a:alpha val="43137"/>
                    </a:srgbClr>
                  </a:outerShdw>
                </a:effectLst>
                <a:latin typeface="Arial Rounded MT Bold" pitchFamily="34" charset="0"/>
              </a:rPr>
              <a:t>fois</a:t>
            </a:r>
            <a:r>
              <a:rPr lang="en-US" b="1" i="1"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 </a:t>
            </a:r>
            <a:r>
              <a:rPr lang="en-US" b="1" i="1" dirty="0" err="1" smtClean="0">
                <a:solidFill>
                  <a:schemeClr val="bg2">
                    <a:lumMod val="25000"/>
                  </a:schemeClr>
                </a:solidFill>
                <a:effectLst>
                  <a:outerShdw blurRad="38100" dist="38100" dir="2700000" algn="tl">
                    <a:srgbClr val="000000">
                      <a:alpha val="43137"/>
                    </a:srgbClr>
                  </a:outerShdw>
                </a:effectLst>
                <a:latin typeface="Arial Rounded MT Bold" pitchFamily="34" charset="0"/>
              </a:rPr>
              <a:t>cible</a:t>
            </a:r>
            <a:r>
              <a:rPr lang="en-US" b="1" i="1"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 et </a:t>
            </a:r>
            <a:r>
              <a:rPr lang="en-US" b="1" i="1" dirty="0" err="1" smtClean="0">
                <a:solidFill>
                  <a:schemeClr val="bg2">
                    <a:lumMod val="25000"/>
                  </a:schemeClr>
                </a:solidFill>
                <a:effectLst>
                  <a:outerShdw blurRad="38100" dist="38100" dir="2700000" algn="tl">
                    <a:srgbClr val="000000">
                      <a:alpha val="43137"/>
                    </a:srgbClr>
                  </a:outerShdw>
                </a:effectLst>
                <a:latin typeface="Arial Rounded MT Bold" pitchFamily="34" charset="0"/>
              </a:rPr>
              <a:t>prescripteurs</a:t>
            </a:r>
            <a:r>
              <a:rPr lang="en-US" b="1" i="1" dirty="0" smtClean="0">
                <a:solidFill>
                  <a:schemeClr val="bg2">
                    <a:lumMod val="25000"/>
                  </a:schemeClr>
                </a:solidFill>
                <a:effectLst>
                  <a:outerShdw blurRad="38100" dist="38100" dir="2700000" algn="tl">
                    <a:srgbClr val="000000">
                      <a:alpha val="43137"/>
                    </a:srgbClr>
                  </a:outerShdw>
                </a:effectLst>
                <a:latin typeface="Arial Rounded MT Bold" pitchFamily="34" charset="0"/>
              </a:rPr>
              <a:t>.</a:t>
            </a:r>
          </a:p>
          <a:p>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642918"/>
            <a:ext cx="8229600" cy="1066800"/>
          </a:xfrm>
        </p:spPr>
        <p:txBody>
          <a:bodyPr>
            <a:normAutofit/>
          </a:bodyPr>
          <a:lstStyle/>
          <a:p>
            <a:pPr algn="ctr"/>
            <a:r>
              <a:rPr lang="fr-FR" sz="4200" dirty="0" smtClean="0">
                <a:solidFill>
                  <a:srgbClr val="2FC9FF"/>
                </a:solidFill>
                <a:effectLst>
                  <a:outerShdw blurRad="38100" dist="38100" dir="2700000" algn="tl">
                    <a:srgbClr val="000000">
                      <a:alpha val="43137"/>
                    </a:srgbClr>
                  </a:outerShdw>
                </a:effectLst>
                <a:latin typeface="Arial Rounded MT Bold" pitchFamily="34" charset="0"/>
              </a:rPr>
              <a:t>Quelques informations…</a:t>
            </a:r>
            <a:endParaRPr lang="fr-FR" sz="4200"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000240"/>
            <a:ext cx="8643998" cy="4325112"/>
          </a:xfrm>
        </p:spPr>
        <p:txBody>
          <a:bodyPr>
            <a:normAutofit/>
          </a:bodyPr>
          <a:lstStyle/>
          <a:p>
            <a:pPr marL="889000" algn="just"/>
            <a:r>
              <a:rPr lang="en-US" dirty="0" smtClean="0">
                <a:effectLst>
                  <a:outerShdw blurRad="38100" dist="38100" dir="2700000" algn="tl">
                    <a:srgbClr val="000000">
                      <a:alpha val="43137"/>
                    </a:srgbClr>
                  </a:outerShdw>
                </a:effectLst>
                <a:latin typeface="Arial Rounded MT Bold" pitchFamily="34" charset="0"/>
              </a:rPr>
              <a:t>Le marketing de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s’adresse</a:t>
            </a:r>
            <a:r>
              <a:rPr lang="en-US" dirty="0" smtClean="0">
                <a:effectLst>
                  <a:outerShdw blurRad="38100" dist="38100" dir="2700000" algn="tl">
                    <a:srgbClr val="000000">
                      <a:alpha val="43137"/>
                    </a:srgbClr>
                  </a:outerShdw>
                </a:effectLst>
                <a:latin typeface="Arial Rounded MT Bold" pitchFamily="34" charset="0"/>
              </a:rPr>
              <a:t> à un public </a:t>
            </a:r>
            <a:r>
              <a:rPr lang="en-US" dirty="0" err="1" smtClean="0">
                <a:effectLst>
                  <a:outerShdw blurRad="38100" dist="38100" dir="2700000" algn="tl">
                    <a:srgbClr val="000000">
                      <a:alpha val="43137"/>
                    </a:srgbClr>
                  </a:outerShdw>
                </a:effectLst>
                <a:latin typeface="Arial Rounded MT Bold" pitchFamily="34" charset="0"/>
              </a:rPr>
              <a:t>jeune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dont</a:t>
            </a:r>
            <a:r>
              <a:rPr lang="en-US" dirty="0" smtClean="0">
                <a:effectLst>
                  <a:outerShdw blurRad="38100" dist="38100" dir="2700000" algn="tl">
                    <a:srgbClr val="000000">
                      <a:alpha val="43137"/>
                    </a:srgbClr>
                  </a:outerShdw>
                </a:effectLst>
                <a:latin typeface="Arial Rounded MT Bold" pitchFamily="34" charset="0"/>
              </a:rPr>
              <a:t> les </a:t>
            </a:r>
            <a:r>
              <a:rPr lang="en-US" dirty="0" err="1" smtClean="0">
                <a:effectLst>
                  <a:outerShdw blurRad="38100" dist="38100" dir="2700000" algn="tl">
                    <a:srgbClr val="000000">
                      <a:alpha val="43137"/>
                    </a:srgbClr>
                  </a:outerShdw>
                </a:effectLst>
                <a:latin typeface="Arial Rounded MT Bold" pitchFamily="34" charset="0"/>
              </a:rPr>
              <a:t>étudiants</a:t>
            </a:r>
            <a:r>
              <a:rPr lang="en-US" dirty="0" smtClean="0">
                <a:effectLst>
                  <a:outerShdw blurRad="38100" dist="38100" dir="2700000" algn="tl">
                    <a:srgbClr val="000000">
                      <a:alpha val="43137"/>
                    </a:srgbClr>
                  </a:outerShdw>
                </a:effectLst>
                <a:latin typeface="Arial Rounded MT Bold" pitchFamily="34" charset="0"/>
              </a:rPr>
              <a:t> font </a:t>
            </a:r>
            <a:r>
              <a:rPr lang="en-US" dirty="0" err="1" smtClean="0">
                <a:effectLst>
                  <a:outerShdw blurRad="38100" dist="38100" dir="2700000" algn="tl">
                    <a:srgbClr val="000000">
                      <a:alpha val="43137"/>
                    </a:srgbClr>
                  </a:outerShdw>
                </a:effectLst>
                <a:latin typeface="Arial Rounded MT Bold" pitchFamily="34" charset="0"/>
              </a:rPr>
              <a:t>partie</a:t>
            </a:r>
            <a:r>
              <a:rPr lang="en-US" dirty="0" smtClean="0">
                <a:effectLst>
                  <a:outerShdw blurRad="38100" dist="38100" dir="2700000" algn="tl">
                    <a:srgbClr val="000000">
                      <a:alpha val="43137"/>
                    </a:srgbClr>
                  </a:outerShdw>
                </a:effectLst>
                <a:latin typeface="Arial Rounded MT Bold" pitchFamily="34" charset="0"/>
              </a:rPr>
              <a:t>.</a:t>
            </a:r>
          </a:p>
          <a:p>
            <a:pPr marL="889000" algn="just"/>
            <a:r>
              <a:rPr lang="en-US" dirty="0" smtClean="0">
                <a:effectLst>
                  <a:outerShdw blurRad="38100" dist="38100" dir="2700000" algn="tl">
                    <a:srgbClr val="000000">
                      <a:alpha val="43137"/>
                    </a:srgbClr>
                  </a:outerShdw>
                </a:effectLst>
                <a:latin typeface="Arial Rounded MT Bold" pitchFamily="34" charset="0"/>
              </a:rPr>
              <a:t>Les </a:t>
            </a:r>
            <a:r>
              <a:rPr lang="en-US" dirty="0" err="1" smtClean="0">
                <a:effectLst>
                  <a:outerShdw blurRad="38100" dist="38100" dir="2700000" algn="tl">
                    <a:srgbClr val="000000">
                      <a:alpha val="43137"/>
                    </a:srgbClr>
                  </a:outerShdw>
                </a:effectLst>
                <a:latin typeface="Arial Rounded MT Bold" pitchFamily="34" charset="0"/>
              </a:rPr>
              <a:t>étudiants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sont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ciblés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lors</a:t>
            </a:r>
            <a:r>
              <a:rPr lang="en-US" dirty="0" smtClean="0">
                <a:effectLst>
                  <a:outerShdw blurRad="38100" dist="38100" dir="2700000" algn="tl">
                    <a:srgbClr val="000000">
                      <a:alpha val="43137"/>
                    </a:srgbClr>
                  </a:outerShdw>
                </a:effectLst>
                <a:latin typeface="Arial Rounded MT Bold" pitchFamily="34" charset="0"/>
              </a:rPr>
              <a:t> des </a:t>
            </a:r>
            <a:r>
              <a:rPr lang="en-US" dirty="0" err="1" smtClean="0">
                <a:effectLst>
                  <a:outerShdw blurRad="38100" dist="38100" dir="2700000" algn="tl">
                    <a:srgbClr val="000000">
                      <a:alpha val="43137"/>
                    </a:srgbClr>
                  </a:outerShdw>
                </a:effectLst>
                <a:latin typeface="Arial Rounded MT Bold" pitchFamily="34" charset="0"/>
              </a:rPr>
              <a:t>opérations</a:t>
            </a:r>
            <a:r>
              <a:rPr lang="en-US" dirty="0" smtClean="0">
                <a:effectLst>
                  <a:outerShdw blurRad="38100" dist="38100" dir="2700000" algn="tl">
                    <a:srgbClr val="000000">
                      <a:alpha val="43137"/>
                    </a:srgbClr>
                  </a:outerShdw>
                </a:effectLst>
                <a:latin typeface="Arial Rounded MT Bold" pitchFamily="34" charset="0"/>
              </a:rPr>
              <a:t> marketing de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car </a:t>
            </a:r>
            <a:r>
              <a:rPr lang="en-US" dirty="0" err="1" smtClean="0">
                <a:effectLst>
                  <a:outerShdw blurRad="38100" dist="38100" dir="2700000" algn="tl">
                    <a:srgbClr val="000000">
                      <a:alpha val="43137"/>
                    </a:srgbClr>
                  </a:outerShdw>
                </a:effectLst>
                <a:latin typeface="Arial Rounded MT Bold" pitchFamily="34" charset="0"/>
              </a:rPr>
              <a:t>ils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sont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très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présents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dans</a:t>
            </a:r>
            <a:r>
              <a:rPr lang="en-US" dirty="0" smtClean="0">
                <a:effectLst>
                  <a:outerShdw blurRad="38100" dist="38100" dir="2700000" algn="tl">
                    <a:srgbClr val="000000">
                      <a:alpha val="43137"/>
                    </a:srgbClr>
                  </a:outerShdw>
                </a:effectLst>
                <a:latin typeface="Arial Rounded MT Bold" pitchFamily="34" charset="0"/>
              </a:rPr>
              <a:t> le milieu de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a:t>
            </a:r>
          </a:p>
          <a:p>
            <a:pPr marL="889000" algn="just"/>
            <a:r>
              <a:rPr lang="en-US" dirty="0" smtClean="0">
                <a:effectLst>
                  <a:outerShdw blurRad="38100" dist="38100" dir="2700000" algn="tl">
                    <a:srgbClr val="000000">
                      <a:alpha val="43137"/>
                    </a:srgbClr>
                  </a:outerShdw>
                </a:effectLst>
                <a:latin typeface="Arial Rounded MT Bold" pitchFamily="34" charset="0"/>
              </a:rPr>
              <a:t>Les </a:t>
            </a:r>
            <a:r>
              <a:rPr lang="en-US" dirty="0" err="1" smtClean="0">
                <a:effectLst>
                  <a:outerShdw blurRad="38100" dist="38100" dir="2700000" algn="tl">
                    <a:srgbClr val="000000">
                      <a:alpha val="43137"/>
                    </a:srgbClr>
                  </a:outerShdw>
                </a:effectLst>
                <a:latin typeface="Arial Rounded MT Bold" pitchFamily="34" charset="0"/>
              </a:rPr>
              <a:t>étudiants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sont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aussi</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utilisés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comme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préscripteurs</a:t>
            </a:r>
            <a:r>
              <a:rPr lang="en-US" dirty="0" smtClean="0">
                <a:effectLst>
                  <a:outerShdw blurRad="38100" dist="38100" dir="2700000" algn="tl">
                    <a:srgbClr val="000000">
                      <a:alpha val="43137"/>
                    </a:srgbClr>
                  </a:outerShdw>
                </a:effectLst>
                <a:latin typeface="Arial Rounded MT Bold" pitchFamily="34" charset="0"/>
              </a:rPr>
              <a:t> par les </a:t>
            </a:r>
            <a:r>
              <a:rPr lang="en-US" dirty="0" err="1" smtClean="0">
                <a:effectLst>
                  <a:outerShdw blurRad="38100" dist="38100" dir="2700000" algn="tl">
                    <a:srgbClr val="000000">
                      <a:alpha val="43137"/>
                    </a:srgbClr>
                  </a:outerShdw>
                </a:effectLst>
                <a:latin typeface="Arial Rounded MT Bold" pitchFamily="34" charset="0"/>
              </a:rPr>
              <a:t>marques</a:t>
            </a:r>
            <a:r>
              <a:rPr lang="en-US" dirty="0" smtClean="0">
                <a:effectLst>
                  <a:outerShdw blurRad="38100" dist="38100" dir="2700000" algn="tl">
                    <a:srgbClr val="000000">
                      <a:alpha val="43137"/>
                    </a:srgbClr>
                  </a:outerShdw>
                </a:effectLst>
                <a:latin typeface="Arial Rounded MT Bold" pitchFamily="34" charset="0"/>
              </a:rPr>
              <a:t>.</a:t>
            </a:r>
          </a:p>
          <a:p>
            <a:pPr marL="889000" algn="just"/>
            <a:r>
              <a:rPr lang="en-US" dirty="0" smtClean="0">
                <a:effectLst>
                  <a:outerShdw blurRad="38100" dist="38100" dir="2700000" algn="tl">
                    <a:srgbClr val="000000">
                      <a:alpha val="43137"/>
                    </a:srgbClr>
                  </a:outerShdw>
                </a:effectLst>
                <a:latin typeface="Arial Rounded MT Bold" pitchFamily="34" charset="0"/>
              </a:rPr>
              <a:t>Avec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un </a:t>
            </a:r>
            <a:r>
              <a:rPr lang="en-US" dirty="0" err="1" smtClean="0">
                <a:effectLst>
                  <a:outerShdw blurRad="38100" dist="38100" dir="2700000" algn="tl">
                    <a:srgbClr val="000000">
                      <a:alpha val="43137"/>
                    </a:srgbClr>
                  </a:outerShdw>
                </a:effectLst>
                <a:latin typeface="Arial Rounded MT Bold" pitchFamily="34" charset="0"/>
              </a:rPr>
              <a:t>autre</a:t>
            </a:r>
            <a:r>
              <a:rPr lang="en-US" dirty="0" smtClean="0">
                <a:effectLst>
                  <a:outerShdw blurRad="38100" dist="38100" dir="2700000" algn="tl">
                    <a:srgbClr val="000000">
                      <a:alpha val="43137"/>
                    </a:srgbClr>
                  </a:outerShdw>
                </a:effectLst>
                <a:latin typeface="Arial Rounded MT Bold" pitchFamily="34" charset="0"/>
              </a:rPr>
              <a:t> mode de communication </a:t>
            </a:r>
            <a:r>
              <a:rPr lang="en-US" dirty="0" err="1" smtClean="0">
                <a:effectLst>
                  <a:outerShdw blurRad="38100" dist="38100" dir="2700000" algn="tl">
                    <a:srgbClr val="000000">
                      <a:alpha val="43137"/>
                    </a:srgbClr>
                  </a:outerShdw>
                </a:effectLst>
                <a:latin typeface="Arial Rounded MT Bold" pitchFamily="34" charset="0"/>
              </a:rPr>
              <a:t>s’impose</a:t>
            </a:r>
            <a:r>
              <a:rPr lang="en-US" dirty="0" smtClean="0">
                <a:effectLst>
                  <a:outerShdw blurRad="38100" dist="38100" dir="2700000" algn="tl">
                    <a:srgbClr val="000000">
                      <a:alpha val="43137"/>
                    </a:srgbClr>
                  </a:outerShdw>
                </a:effectLst>
                <a:latin typeface="Arial Rounded MT Bold" pitchFamily="34" charset="0"/>
              </a:rPr>
              <a:t>.</a:t>
            </a:r>
          </a:p>
          <a:p>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356"/>
            <a:ext cx="8472518" cy="1066800"/>
          </a:xfrm>
        </p:spPr>
        <p:txBody>
          <a:bodyPr>
            <a:noAutofit/>
          </a:bodyPr>
          <a:lstStyle/>
          <a:p>
            <a:pPr algn="ct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Les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étudiants</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en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tant</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que</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cible</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a:t>
            </a:r>
            <a:br>
              <a:rPr lang="en-US" sz="4200" dirty="0" smtClean="0">
                <a:solidFill>
                  <a:srgbClr val="2FC9FF"/>
                </a:solidFill>
                <a:effectLst>
                  <a:outerShdw blurRad="38100" dist="38100" dir="2700000" algn="tl">
                    <a:srgbClr val="000000">
                      <a:alpha val="43137"/>
                    </a:srgbClr>
                  </a:outerShdw>
                </a:effectLst>
                <a:latin typeface="Arial Rounded MT Bold" pitchFamily="34" charset="0"/>
              </a:rPr>
            </a:b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la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nuit</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en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chiffres</a:t>
            </a:r>
            <a:endParaRPr lang="fr-FR" sz="4200"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071678"/>
            <a:ext cx="8858312" cy="4325112"/>
          </a:xfrm>
        </p:spPr>
        <p:txBody>
          <a:bodyPr/>
          <a:lstStyle/>
          <a:p>
            <a:pPr marL="889000" algn="just"/>
            <a:r>
              <a:rPr lang="en-US" dirty="0" err="1" smtClean="0">
                <a:effectLst>
                  <a:outerShdw blurRad="38100" dist="38100" dir="2700000" algn="tl">
                    <a:srgbClr val="000000">
                      <a:alpha val="43137"/>
                    </a:srgbClr>
                  </a:outerShdw>
                </a:effectLst>
                <a:latin typeface="Arial Rounded MT Bold" pitchFamily="34" charset="0"/>
              </a:rPr>
              <a:t>Selon</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l’observatoire</a:t>
            </a:r>
            <a:r>
              <a:rPr lang="en-US" dirty="0" smtClean="0">
                <a:effectLst>
                  <a:outerShdw blurRad="38100" dist="38100" dir="2700000" algn="tl">
                    <a:srgbClr val="000000">
                      <a:alpha val="43137"/>
                    </a:srgbClr>
                  </a:outerShdw>
                </a:effectLst>
                <a:latin typeface="Arial Rounded MT Bold" pitchFamily="34" charset="0"/>
              </a:rPr>
              <a:t> de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38% des </a:t>
            </a:r>
            <a:r>
              <a:rPr lang="en-US" dirty="0" err="1" smtClean="0">
                <a:effectLst>
                  <a:outerShdw blurRad="38100" dist="38100" dir="2700000" algn="tl">
                    <a:srgbClr val="000000">
                      <a:alpha val="43137"/>
                    </a:srgbClr>
                  </a:outerShdw>
                </a:effectLst>
                <a:latin typeface="Arial Rounded MT Bold" pitchFamily="34" charset="0"/>
              </a:rPr>
              <a:t>personnes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interrogées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affirment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que</a:t>
            </a:r>
            <a:r>
              <a:rPr lang="en-US" dirty="0" smtClean="0">
                <a:effectLst>
                  <a:outerShdw blurRad="38100" dist="38100" dir="2700000" algn="tl">
                    <a:srgbClr val="000000">
                      <a:alpha val="43137"/>
                    </a:srgbClr>
                  </a:outerShdw>
                </a:effectLst>
                <a:latin typeface="Arial Rounded MT Bold" pitchFamily="34" charset="0"/>
              </a:rPr>
              <a:t>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les incite à faire des </a:t>
            </a:r>
            <a:r>
              <a:rPr lang="en-US" dirty="0" err="1" smtClean="0">
                <a:effectLst>
                  <a:outerShdw blurRad="38100" dist="38100" dir="2700000" algn="tl">
                    <a:srgbClr val="000000">
                      <a:alpha val="43137"/>
                    </a:srgbClr>
                  </a:outerShdw>
                </a:effectLst>
                <a:latin typeface="Arial Rounded MT Bold" pitchFamily="34" charset="0"/>
              </a:rPr>
              <a:t>achats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déraisonnables</a:t>
            </a:r>
            <a:r>
              <a:rPr lang="en-US" dirty="0" smtClean="0">
                <a:effectLst>
                  <a:outerShdw blurRad="38100" dist="38100" dir="2700000" algn="tl">
                    <a:srgbClr val="000000">
                      <a:alpha val="43137"/>
                    </a:srgbClr>
                  </a:outerShdw>
                </a:effectLst>
                <a:latin typeface="Arial Rounded MT Bold" pitchFamily="34" charset="0"/>
              </a:rPr>
              <a:t> en prix (pour 78 % </a:t>
            </a:r>
            <a:r>
              <a:rPr lang="en-US" dirty="0" err="1" smtClean="0">
                <a:effectLst>
                  <a:outerShdw blurRad="38100" dist="38100" dir="2700000" algn="tl">
                    <a:srgbClr val="000000">
                      <a:alpha val="43137"/>
                    </a:srgbClr>
                  </a:outerShdw>
                </a:effectLst>
                <a:latin typeface="Arial Rounded MT Bold" pitchFamily="34" charset="0"/>
              </a:rPr>
              <a:t>d’entre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eux</a:t>
            </a:r>
            <a:r>
              <a:rPr lang="en-US" dirty="0" smtClean="0">
                <a:effectLst>
                  <a:outerShdw blurRad="38100" dist="38100" dir="2700000" algn="tl">
                    <a:srgbClr val="000000">
                      <a:alpha val="43137"/>
                    </a:srgbClr>
                  </a:outerShdw>
                </a:effectLst>
                <a:latin typeface="Arial Rounded MT Bold" pitchFamily="34" charset="0"/>
              </a:rPr>
              <a:t>) et en </a:t>
            </a:r>
            <a:r>
              <a:rPr lang="en-US" dirty="0" err="1" smtClean="0">
                <a:effectLst>
                  <a:outerShdw blurRad="38100" dist="38100" dir="2700000" algn="tl">
                    <a:srgbClr val="000000">
                      <a:alpha val="43137"/>
                    </a:srgbClr>
                  </a:outerShdw>
                </a:effectLst>
                <a:latin typeface="Arial Rounded MT Bold" pitchFamily="34" charset="0"/>
              </a:rPr>
              <a:t>quantité</a:t>
            </a:r>
            <a:r>
              <a:rPr lang="en-US" dirty="0" smtClean="0">
                <a:effectLst>
                  <a:outerShdw blurRad="38100" dist="38100" dir="2700000" algn="tl">
                    <a:srgbClr val="000000">
                      <a:alpha val="43137"/>
                    </a:srgbClr>
                  </a:outerShdw>
                </a:effectLst>
                <a:latin typeface="Arial Rounded MT Bold" pitchFamily="34" charset="0"/>
              </a:rPr>
              <a:t> (pour les </a:t>
            </a:r>
            <a:r>
              <a:rPr lang="en-US" dirty="0" err="1" smtClean="0">
                <a:effectLst>
                  <a:outerShdw blurRad="38100" dist="38100" dir="2700000" algn="tl">
                    <a:srgbClr val="000000">
                      <a:alpha val="43137"/>
                    </a:srgbClr>
                  </a:outerShdw>
                </a:effectLst>
                <a:latin typeface="Arial Rounded MT Bold" pitchFamily="34" charset="0"/>
              </a:rPr>
              <a:t>autres</a:t>
            </a:r>
            <a:r>
              <a:rPr lang="en-US" dirty="0" smtClean="0">
                <a:effectLst>
                  <a:outerShdw blurRad="38100" dist="38100" dir="2700000" algn="tl">
                    <a:srgbClr val="000000">
                      <a:alpha val="43137"/>
                    </a:srgbClr>
                  </a:outerShdw>
                </a:effectLst>
                <a:latin typeface="Arial Rounded MT Bold" pitchFamily="34" charset="0"/>
              </a:rPr>
              <a:t>).</a:t>
            </a:r>
          </a:p>
          <a:p>
            <a:pPr marL="889000" algn="just">
              <a:buNone/>
            </a:pPr>
            <a:endParaRPr lang="en-US" dirty="0" smtClean="0">
              <a:effectLst>
                <a:outerShdw blurRad="38100" dist="38100" dir="2700000" algn="tl">
                  <a:srgbClr val="000000">
                    <a:alpha val="43137"/>
                  </a:srgbClr>
                </a:outerShdw>
              </a:effectLst>
              <a:latin typeface="Arial Rounded MT Bold" pitchFamily="34" charset="0"/>
            </a:endParaRPr>
          </a:p>
          <a:p>
            <a:pPr marL="889000" algn="just"/>
            <a:r>
              <a:rPr lang="en-US" dirty="0" smtClean="0">
                <a:effectLst>
                  <a:outerShdw blurRad="38100" dist="38100" dir="2700000" algn="tl">
                    <a:srgbClr val="000000">
                      <a:alpha val="43137"/>
                    </a:srgbClr>
                  </a:outerShdw>
                </a:effectLst>
                <a:latin typeface="Arial Rounded MT Bold" pitchFamily="34" charset="0"/>
              </a:rPr>
              <a:t>75% des </a:t>
            </a:r>
            <a:r>
              <a:rPr lang="en-US" dirty="0" err="1" smtClean="0">
                <a:effectLst>
                  <a:outerShdw blurRad="38100" dist="38100" dir="2700000" algn="tl">
                    <a:srgbClr val="000000">
                      <a:alpha val="43137"/>
                    </a:srgbClr>
                  </a:outerShdw>
                </a:effectLst>
                <a:latin typeface="Arial Rounded MT Bold" pitchFamily="34" charset="0"/>
              </a:rPr>
              <a:t>moins</a:t>
            </a:r>
            <a:r>
              <a:rPr lang="en-US" dirty="0" smtClean="0">
                <a:effectLst>
                  <a:outerShdw blurRad="38100" dist="38100" dir="2700000" algn="tl">
                    <a:srgbClr val="000000">
                      <a:alpha val="43137"/>
                    </a:srgbClr>
                  </a:outerShdw>
                </a:effectLst>
                <a:latin typeface="Arial Rounded MT Bold" pitchFamily="34" charset="0"/>
              </a:rPr>
              <a:t> de </a:t>
            </a:r>
            <a:r>
              <a:rPr lang="en-US" dirty="0" smtClean="0">
                <a:effectLst>
                  <a:outerShdw blurRad="38100" dist="38100" dir="2700000" algn="tl">
                    <a:srgbClr val="000000">
                      <a:alpha val="43137"/>
                    </a:srgbClr>
                  </a:outerShdw>
                </a:effectLst>
                <a:latin typeface="Arial Rounded MT Bold" pitchFamily="34" charset="0"/>
              </a:rPr>
              <a:t>25 </a:t>
            </a:r>
            <a:r>
              <a:rPr lang="en-US" dirty="0" err="1" smtClean="0">
                <a:effectLst>
                  <a:outerShdw blurRad="38100" dist="38100" dir="2700000" algn="tl">
                    <a:srgbClr val="000000">
                      <a:alpha val="43137"/>
                    </a:srgbClr>
                  </a:outerShdw>
                </a:effectLst>
                <a:latin typeface="Arial Rounded MT Bold" pitchFamily="34" charset="0"/>
              </a:rPr>
              <a:t>ans</a:t>
            </a:r>
            <a:endParaRPr lang="en-US" dirty="0" smtClean="0">
              <a:effectLst>
                <a:outerShdw blurRad="38100" dist="38100" dir="2700000" algn="tl">
                  <a:srgbClr val="000000">
                    <a:alpha val="43137"/>
                  </a:srgbClr>
                </a:outerShdw>
              </a:effectLst>
              <a:latin typeface="Arial Rounded MT Bold" pitchFamily="34" charset="0"/>
            </a:endParaRPr>
          </a:p>
          <a:p>
            <a:pPr marL="889000" algn="just">
              <a:buNone/>
            </a:pP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seraient</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intéressés</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par</a:t>
            </a:r>
          </a:p>
          <a:p>
            <a:pPr marL="889000" algn="just">
              <a:buNone/>
            </a:pP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le night shopping.</a:t>
            </a:r>
          </a:p>
          <a:p>
            <a:endParaRPr lang="fr-FR" dirty="0"/>
          </a:p>
        </p:txBody>
      </p:sp>
      <p:pic>
        <p:nvPicPr>
          <p:cNvPr id="4" name="Image 3" descr="late-night.jpg"/>
          <p:cNvPicPr>
            <a:picLocks noChangeAspect="1"/>
          </p:cNvPicPr>
          <p:nvPr/>
        </p:nvPicPr>
        <p:blipFill>
          <a:blip r:embed="rId2" cstate="print"/>
          <a:stretch>
            <a:fillRect/>
          </a:stretch>
        </p:blipFill>
        <p:spPr>
          <a:xfrm>
            <a:off x="5643570" y="4211134"/>
            <a:ext cx="3167066" cy="22195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356"/>
            <a:ext cx="9929882" cy="1500198"/>
          </a:xfrm>
        </p:spPr>
        <p:txBody>
          <a:bodyPr>
            <a:normAutofit fontScale="90000"/>
          </a:bodyPr>
          <a:lstStyle/>
          <a:p>
            <a:r>
              <a:rPr lang="en-US" sz="4400" dirty="0" smtClean="0">
                <a:solidFill>
                  <a:srgbClr val="2FC9FF"/>
                </a:solidFill>
                <a:effectLst>
                  <a:outerShdw blurRad="38100" dist="38100" dir="2700000" algn="tl">
                    <a:srgbClr val="000000">
                      <a:alpha val="43137"/>
                    </a:srgbClr>
                  </a:outerShdw>
                </a:effectLst>
                <a:latin typeface="Arial Rounded MT Bold" pitchFamily="34" charset="0"/>
              </a:rPr>
              <a:t>Les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étudiants</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en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tant</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que</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cible</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a:t>
            </a:r>
            <a:br>
              <a:rPr lang="en-US" sz="4400" dirty="0" smtClean="0">
                <a:solidFill>
                  <a:srgbClr val="2FC9FF"/>
                </a:solidFill>
                <a:effectLst>
                  <a:outerShdw blurRad="38100" dist="38100" dir="2700000" algn="tl">
                    <a:srgbClr val="000000">
                      <a:alpha val="43137"/>
                    </a:srgbClr>
                  </a:outerShdw>
                </a:effectLst>
                <a:latin typeface="Arial Rounded MT Bold" pitchFamily="34" charset="0"/>
              </a:rPr>
            </a:b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une</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consommation</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nocturne qui influence la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consommation</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diurne</a:t>
            </a:r>
            <a:endParaRPr lang="fr-FR"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643158"/>
            <a:ext cx="8858312" cy="4214842"/>
          </a:xfrm>
        </p:spPr>
        <p:txBody>
          <a:bodyPr/>
          <a:lstStyle/>
          <a:p>
            <a:pPr marL="889000" algn="just"/>
            <a:r>
              <a:rPr lang="en-US" dirty="0" err="1" smtClean="0">
                <a:effectLst>
                  <a:outerShdw blurRad="38100" dist="38100" dir="2700000" algn="tl">
                    <a:srgbClr val="000000">
                      <a:alpha val="43137"/>
                    </a:srgbClr>
                  </a:outerShdw>
                </a:effectLst>
                <a:latin typeface="Arial Rounded MT Bold" pitchFamily="34" charset="0"/>
              </a:rPr>
              <a:t>Kronembourg</a:t>
            </a:r>
            <a:r>
              <a:rPr lang="en-US" dirty="0" smtClean="0">
                <a:effectLst>
                  <a:outerShdw blurRad="38100" dist="38100" dir="2700000" algn="tl">
                    <a:srgbClr val="000000">
                      <a:alpha val="43137"/>
                    </a:srgbClr>
                  </a:outerShdw>
                </a:effectLst>
                <a:latin typeface="Arial Rounded MT Bold" pitchFamily="34" charset="0"/>
              </a:rPr>
              <a:t> place </a:t>
            </a:r>
            <a:r>
              <a:rPr lang="en-US" dirty="0" err="1" smtClean="0">
                <a:effectLst>
                  <a:outerShdw blurRad="38100" dist="38100" dir="2700000" algn="tl">
                    <a:srgbClr val="000000">
                      <a:alpha val="43137"/>
                    </a:srgbClr>
                  </a:outerShdw>
                </a:effectLst>
                <a:latin typeface="Arial Rounded MT Bold" pitchFamily="34" charset="0"/>
              </a:rPr>
              <a:t>ses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produits</a:t>
            </a:r>
            <a:r>
              <a:rPr lang="en-US" dirty="0" smtClean="0">
                <a:effectLst>
                  <a:outerShdw blurRad="38100" dist="38100" dir="2700000" algn="tl">
                    <a:srgbClr val="000000">
                      <a:alpha val="43137"/>
                    </a:srgbClr>
                  </a:outerShdw>
                </a:effectLst>
                <a:latin typeface="Arial Rounded MT Bold" pitchFamily="34" charset="0"/>
              </a:rPr>
              <a:t> (Foster’s et Beamish) </a:t>
            </a:r>
            <a:r>
              <a:rPr lang="en-US" dirty="0" err="1" smtClean="0">
                <a:effectLst>
                  <a:outerShdw blurRad="38100" dist="38100" dir="2700000" algn="tl">
                    <a:srgbClr val="000000">
                      <a:alpha val="43137"/>
                    </a:srgbClr>
                  </a:outerShdw>
                </a:effectLst>
                <a:latin typeface="Arial Rounded MT Bold" pitchFamily="34" charset="0"/>
              </a:rPr>
              <a:t>dans</a:t>
            </a:r>
            <a:r>
              <a:rPr lang="en-US" dirty="0" smtClean="0">
                <a:effectLst>
                  <a:outerShdw blurRad="38100" dist="38100" dir="2700000" algn="tl">
                    <a:srgbClr val="000000">
                      <a:alpha val="43137"/>
                    </a:srgbClr>
                  </a:outerShdw>
                </a:effectLst>
                <a:latin typeface="Arial Rounded MT Bold" pitchFamily="34" charset="0"/>
              </a:rPr>
              <a:t> les soirées </a:t>
            </a:r>
            <a:r>
              <a:rPr lang="en-US" dirty="0" err="1" smtClean="0">
                <a:effectLst>
                  <a:outerShdw blurRad="38100" dist="38100" dir="2700000" algn="tl">
                    <a:srgbClr val="000000">
                      <a:alpha val="43137"/>
                    </a:srgbClr>
                  </a:outerShdw>
                </a:effectLst>
                <a:latin typeface="Arial Rounded MT Bold" pitchFamily="34" charset="0"/>
              </a:rPr>
              <a:t>étudiantes</a:t>
            </a:r>
            <a:r>
              <a:rPr lang="en-US" dirty="0" smtClean="0">
                <a:effectLst>
                  <a:outerShdw blurRad="38100" dist="38100" dir="2700000" algn="tl">
                    <a:srgbClr val="000000">
                      <a:alpha val="43137"/>
                    </a:srgbClr>
                  </a:outerShdw>
                </a:effectLst>
                <a:latin typeface="Arial Rounded MT Bold" pitchFamily="34" charset="0"/>
              </a:rPr>
              <a:t> pour </a:t>
            </a:r>
            <a:r>
              <a:rPr lang="en-US" dirty="0" err="1" smtClean="0">
                <a:effectLst>
                  <a:outerShdw blurRad="38100" dist="38100" dir="2700000" algn="tl">
                    <a:srgbClr val="000000">
                      <a:alpha val="43137"/>
                    </a:srgbClr>
                  </a:outerShdw>
                </a:effectLst>
                <a:latin typeface="Arial Rounded MT Bold" pitchFamily="34" charset="0"/>
              </a:rPr>
              <a:t>que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derniers</a:t>
            </a:r>
            <a:r>
              <a:rPr lang="en-US" dirty="0" smtClean="0">
                <a:effectLst>
                  <a:outerShdw blurRad="38100" dist="38100" dir="2700000" algn="tl">
                    <a:srgbClr val="000000">
                      <a:alpha val="43137"/>
                    </a:srgbClr>
                  </a:outerShdw>
                </a:effectLst>
                <a:latin typeface="Arial Rounded MT Bold" pitchFamily="34" charset="0"/>
              </a:rPr>
              <a:t> les </a:t>
            </a:r>
            <a:r>
              <a:rPr lang="en-US" dirty="0" err="1" smtClean="0">
                <a:effectLst>
                  <a:outerShdw blurRad="38100" dist="38100" dir="2700000" algn="tl">
                    <a:srgbClr val="000000">
                      <a:alpha val="43137"/>
                    </a:srgbClr>
                  </a:outerShdw>
                </a:effectLst>
                <a:latin typeface="Arial Rounded MT Bold" pitchFamily="34" charset="0"/>
              </a:rPr>
              <a:t>associent</a:t>
            </a:r>
            <a:r>
              <a:rPr lang="en-US" dirty="0" smtClean="0">
                <a:effectLst>
                  <a:outerShdw blurRad="38100" dist="38100" dir="2700000" algn="tl">
                    <a:srgbClr val="000000">
                      <a:alpha val="43137"/>
                    </a:srgbClr>
                  </a:outerShdw>
                </a:effectLst>
                <a:latin typeface="Arial Rounded MT Bold" pitchFamily="34" charset="0"/>
              </a:rPr>
              <a:t> à de </a:t>
            </a:r>
            <a:r>
              <a:rPr lang="en-US" dirty="0" err="1" smtClean="0">
                <a:effectLst>
                  <a:outerShdw blurRad="38100" dist="38100" dir="2700000" algn="tl">
                    <a:srgbClr val="000000">
                      <a:alpha val="43137"/>
                    </a:srgbClr>
                  </a:outerShdw>
                </a:effectLst>
                <a:latin typeface="Arial Rounded MT Bold" pitchFamily="34" charset="0"/>
              </a:rPr>
              <a:t>bons</a:t>
            </a:r>
            <a:r>
              <a:rPr lang="en-US" dirty="0" smtClean="0">
                <a:effectLst>
                  <a:outerShdw blurRad="38100" dist="38100" dir="2700000" algn="tl">
                    <a:srgbClr val="000000">
                      <a:alpha val="43137"/>
                    </a:srgbClr>
                  </a:outerShdw>
                </a:effectLst>
                <a:latin typeface="Arial Rounded MT Bold" pitchFamily="34" charset="0"/>
              </a:rPr>
              <a:t> moments et les </a:t>
            </a:r>
            <a:r>
              <a:rPr lang="en-US" dirty="0" err="1" smtClean="0">
                <a:effectLst>
                  <a:outerShdw blurRad="38100" dist="38100" dir="2700000" algn="tl">
                    <a:srgbClr val="000000">
                      <a:alpha val="43137"/>
                    </a:srgbClr>
                  </a:outerShdw>
                </a:effectLst>
                <a:latin typeface="Arial Rounded MT Bold" pitchFamily="34" charset="0"/>
              </a:rPr>
              <a:t>reconsomment</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chez </a:t>
            </a:r>
            <a:r>
              <a:rPr lang="en-US" dirty="0" err="1" smtClean="0">
                <a:effectLst>
                  <a:outerShdw blurRad="38100" dist="38100" dir="2700000" algn="tl">
                    <a:srgbClr val="000000">
                      <a:alpha val="43137"/>
                    </a:srgbClr>
                  </a:outerShdw>
                </a:effectLst>
                <a:latin typeface="Arial Rounded MT Bold" pitchFamily="34" charset="0"/>
              </a:rPr>
              <a:t>eux</a:t>
            </a:r>
            <a:r>
              <a:rPr lang="en-US" dirty="0" smtClean="0">
                <a:effectLst>
                  <a:outerShdw blurRad="38100" dist="38100" dir="2700000" algn="tl">
                    <a:srgbClr val="000000">
                      <a:alpha val="43137"/>
                    </a:srgbClr>
                  </a:outerShdw>
                </a:effectLst>
                <a:latin typeface="Arial Rounded MT Bold" pitchFamily="34" charset="0"/>
              </a:rPr>
              <a:t> en </a:t>
            </a:r>
            <a:r>
              <a:rPr lang="en-US" dirty="0" err="1" smtClean="0">
                <a:effectLst>
                  <a:outerShdw blurRad="38100" dist="38100" dir="2700000" algn="tl">
                    <a:srgbClr val="000000">
                      <a:alpha val="43137"/>
                    </a:srgbClr>
                  </a:outerShdw>
                </a:effectLst>
                <a:latin typeface="Arial Rounded MT Bold" pitchFamily="34" charset="0"/>
              </a:rPr>
              <a:t>journée</a:t>
            </a:r>
            <a:r>
              <a:rPr lang="en-US" dirty="0" smtClean="0">
                <a:effectLst>
                  <a:outerShdw blurRad="38100" dist="38100" dir="2700000" algn="tl">
                    <a:srgbClr val="000000">
                      <a:alpha val="43137"/>
                    </a:srgbClr>
                  </a:outerShdw>
                </a:effectLst>
                <a:latin typeface="Arial Rounded MT Bold" pitchFamily="34" charset="0"/>
              </a:rPr>
              <a:t>.</a:t>
            </a:r>
          </a:p>
          <a:p>
            <a:pPr marL="889000" algn="just"/>
            <a:r>
              <a:rPr lang="en-US" dirty="0" smtClean="0">
                <a:effectLst>
                  <a:outerShdw blurRad="38100" dist="38100" dir="2700000" algn="tl">
                    <a:srgbClr val="000000">
                      <a:alpha val="43137"/>
                    </a:srgbClr>
                  </a:outerShdw>
                </a:effectLst>
                <a:latin typeface="Arial Rounded MT Bold" pitchFamily="34" charset="0"/>
              </a:rPr>
              <a:t>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les </a:t>
            </a:r>
            <a:r>
              <a:rPr lang="en-US" dirty="0" err="1" smtClean="0">
                <a:effectLst>
                  <a:outerShdw blurRad="38100" dist="38100" dir="2700000" algn="tl">
                    <a:srgbClr val="000000">
                      <a:alpha val="43137"/>
                    </a:srgbClr>
                  </a:outerShdw>
                </a:effectLst>
                <a:latin typeface="Arial Rounded MT Bold" pitchFamily="34" charset="0"/>
              </a:rPr>
              <a:t>investissements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peuvent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être</a:t>
            </a:r>
            <a:r>
              <a:rPr lang="en-US" dirty="0" smtClean="0">
                <a:effectLst>
                  <a:outerShdw blurRad="38100" dist="38100" dir="2700000" algn="tl">
                    <a:srgbClr val="000000">
                      <a:alpha val="43137"/>
                    </a:srgbClr>
                  </a:outerShdw>
                </a:effectLst>
                <a:latin typeface="Arial Rounded MT Bold" pitchFamily="34" charset="0"/>
              </a:rPr>
              <a:t> plus important </a:t>
            </a:r>
            <a:r>
              <a:rPr lang="en-US" dirty="0" err="1" smtClean="0">
                <a:effectLst>
                  <a:outerShdw blurRad="38100" dist="38100" dir="2700000" algn="tl">
                    <a:srgbClr val="000000">
                      <a:alpha val="43137"/>
                    </a:srgbClr>
                  </a:outerShdw>
                </a:effectLst>
                <a:latin typeface="Arial Rounded MT Bold" pitchFamily="34" charset="0"/>
              </a:rPr>
              <a:t>que</a:t>
            </a:r>
            <a:r>
              <a:rPr lang="en-US" dirty="0" smtClean="0">
                <a:effectLst>
                  <a:outerShdw blurRad="38100" dist="38100" dir="2700000" algn="tl">
                    <a:srgbClr val="000000">
                      <a:alpha val="43137"/>
                    </a:srgbClr>
                  </a:outerShdw>
                </a:effectLst>
                <a:latin typeface="Arial Rounded MT Bold" pitchFamily="34" charset="0"/>
              </a:rPr>
              <a:t> les </a:t>
            </a:r>
            <a:r>
              <a:rPr lang="en-US" dirty="0" err="1" smtClean="0">
                <a:effectLst>
                  <a:outerShdw blurRad="38100" dist="38100" dir="2700000" algn="tl">
                    <a:srgbClr val="000000">
                      <a:alpha val="43137"/>
                    </a:srgbClr>
                  </a:outerShdw>
                </a:effectLst>
                <a:latin typeface="Arial Rounded MT Bold" pitchFamily="34" charset="0"/>
              </a:rPr>
              <a:t>ventes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il</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faut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voir</a:t>
            </a:r>
            <a:r>
              <a:rPr lang="en-US" dirty="0" smtClean="0">
                <a:effectLst>
                  <a:outerShdw blurRad="38100" dist="38100" dir="2700000" algn="tl">
                    <a:srgbClr val="000000">
                      <a:alpha val="43137"/>
                    </a:srgbClr>
                  </a:outerShdw>
                </a:effectLst>
                <a:latin typeface="Arial Rounded MT Bold" pitchFamily="34" charset="0"/>
              </a:rPr>
              <a:t> à plus long </a:t>
            </a:r>
            <a:r>
              <a:rPr lang="en-US" dirty="0" err="1" smtClean="0">
                <a:effectLst>
                  <a:outerShdw blurRad="38100" dist="38100" dir="2700000" algn="tl">
                    <a:srgbClr val="000000">
                      <a:alpha val="43137"/>
                    </a:srgbClr>
                  </a:outerShdw>
                </a:effectLst>
                <a:latin typeface="Arial Rounded MT Bold" pitchFamily="34" charset="0"/>
              </a:rPr>
              <a:t>terme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l’impact</a:t>
            </a:r>
            <a:r>
              <a:rPr lang="en-US" dirty="0" smtClean="0">
                <a:effectLst>
                  <a:outerShdw blurRad="38100" dist="38100" dir="2700000" algn="tl">
                    <a:srgbClr val="000000">
                      <a:alpha val="43137"/>
                    </a:srgbClr>
                  </a:outerShdw>
                </a:effectLst>
                <a:latin typeface="Arial Rounded MT Bold" pitchFamily="34" charset="0"/>
              </a:rPr>
              <a:t> des </a:t>
            </a:r>
            <a:r>
              <a:rPr lang="en-US" dirty="0" err="1" smtClean="0">
                <a:effectLst>
                  <a:outerShdw blurRad="38100" dist="38100" dir="2700000" algn="tl">
                    <a:srgbClr val="000000">
                      <a:alpha val="43137"/>
                    </a:srgbClr>
                  </a:outerShdw>
                </a:effectLst>
                <a:latin typeface="Arial Rounded MT Bold" pitchFamily="34" charset="0"/>
              </a:rPr>
              <a:t>investissement</a:t>
            </a:r>
            <a:r>
              <a:rPr lang="en-US" dirty="0" smtClean="0">
                <a:effectLst>
                  <a:outerShdw blurRad="38100" dist="38100" dir="2700000" algn="tl">
                    <a:srgbClr val="000000">
                      <a:alpha val="43137"/>
                    </a:srgbClr>
                  </a:outerShdw>
                </a:effectLst>
                <a:latin typeface="Arial Rounded MT Bold" pitchFamily="34" charset="0"/>
              </a:rPr>
              <a:t> «de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a:t>
            </a:r>
            <a:endParaRPr lang="en-US"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71480"/>
            <a:ext cx="8686800" cy="1399032"/>
          </a:xfrm>
        </p:spPr>
        <p:txBody>
          <a:bodyPr>
            <a:normAutofit fontScale="90000"/>
          </a:bodyPr>
          <a:lstStyle/>
          <a:p>
            <a:pPr algn="ct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Les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étudiants</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en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tant</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que</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cible</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a:t>
            </a:r>
            <a:br>
              <a:rPr lang="en-US" sz="4400" dirty="0" smtClean="0">
                <a:solidFill>
                  <a:srgbClr val="2FC9FF"/>
                </a:solidFill>
                <a:effectLst>
                  <a:outerShdw blurRad="38100" dist="38100" dir="2700000" algn="tl">
                    <a:srgbClr val="000000">
                      <a:alpha val="43137"/>
                    </a:srgbClr>
                  </a:outerShdw>
                </a:effectLst>
                <a:latin typeface="Arial Rounded MT Bold" pitchFamily="34" charset="0"/>
              </a:rPr>
            </a:b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des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marques</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plus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sympathiques</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a:t>
            </a:r>
            <a:endParaRPr lang="fr-FR"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2285992"/>
            <a:ext cx="8229600" cy="4325112"/>
          </a:xfrm>
        </p:spPr>
        <p:txBody>
          <a:bodyPr/>
          <a:lstStyle/>
          <a:p>
            <a:pPr marL="889000" algn="just"/>
            <a:r>
              <a:rPr lang="en-US" dirty="0" smtClean="0">
                <a:effectLst>
                  <a:outerShdw blurRad="38100" dist="38100" dir="2700000" algn="tl">
                    <a:srgbClr val="000000">
                      <a:alpha val="43137"/>
                    </a:srgbClr>
                  </a:outerShdw>
                </a:effectLst>
                <a:latin typeface="Arial Rounded MT Bold" pitchFamily="34" charset="0"/>
              </a:rPr>
              <a:t>Les </a:t>
            </a:r>
            <a:r>
              <a:rPr lang="en-US" dirty="0" err="1" smtClean="0">
                <a:effectLst>
                  <a:outerShdw blurRad="38100" dist="38100" dir="2700000" algn="tl">
                    <a:srgbClr val="000000">
                      <a:alpha val="43137"/>
                    </a:srgbClr>
                  </a:outerShdw>
                </a:effectLst>
                <a:latin typeface="Arial Rounded MT Bold" pitchFamily="34" charset="0"/>
              </a:rPr>
              <a:t>jeunes</a:t>
            </a:r>
            <a:r>
              <a:rPr lang="en-US" dirty="0" smtClean="0">
                <a:effectLst>
                  <a:outerShdw blurRad="38100" dist="38100" dir="2700000" algn="tl">
                    <a:srgbClr val="000000">
                      <a:alpha val="43137"/>
                    </a:srgbClr>
                  </a:outerShdw>
                </a:effectLst>
                <a:latin typeface="Arial Rounded MT Bold" pitchFamily="34" charset="0"/>
              </a:rPr>
              <a:t> en </a:t>
            </a:r>
            <a:r>
              <a:rPr lang="en-US" dirty="0" err="1" smtClean="0">
                <a:effectLst>
                  <a:outerShdw blurRad="38100" dist="38100" dir="2700000" algn="tl">
                    <a:srgbClr val="000000">
                      <a:alpha val="43137"/>
                    </a:srgbClr>
                  </a:outerShdw>
                </a:effectLst>
                <a:latin typeface="Arial Rounded MT Bold" pitchFamily="34" charset="0"/>
              </a:rPr>
              <a:t>général</a:t>
            </a:r>
            <a:r>
              <a:rPr lang="en-US" dirty="0" smtClean="0">
                <a:effectLst>
                  <a:outerShdw blurRad="38100" dist="38100" dir="2700000" algn="tl">
                    <a:srgbClr val="000000">
                      <a:alpha val="43137"/>
                    </a:srgbClr>
                  </a:outerShdw>
                </a:effectLst>
                <a:latin typeface="Arial Rounded MT Bold" pitchFamily="34" charset="0"/>
              </a:rPr>
              <a:t> et </a:t>
            </a:r>
            <a:r>
              <a:rPr lang="en-US" dirty="0" err="1" smtClean="0">
                <a:effectLst>
                  <a:outerShdw blurRad="38100" dist="38100" dir="2700000" algn="tl">
                    <a:srgbClr val="000000">
                      <a:alpha val="43137"/>
                    </a:srgbClr>
                  </a:outerShdw>
                </a:effectLst>
                <a:latin typeface="Arial Rounded MT Bold" pitchFamily="34" charset="0"/>
              </a:rPr>
              <a:t>donc</a:t>
            </a:r>
            <a:r>
              <a:rPr lang="en-US" dirty="0" smtClean="0">
                <a:effectLst>
                  <a:outerShdw blurRad="38100" dist="38100" dir="2700000" algn="tl">
                    <a:srgbClr val="000000">
                      <a:alpha val="43137"/>
                    </a:srgbClr>
                  </a:outerShdw>
                </a:effectLst>
                <a:latin typeface="Arial Rounded MT Bold" pitchFamily="34" charset="0"/>
              </a:rPr>
              <a:t> les </a:t>
            </a:r>
            <a:r>
              <a:rPr lang="en-US" dirty="0" err="1" smtClean="0">
                <a:effectLst>
                  <a:outerShdw blurRad="38100" dist="38100" dir="2700000" algn="tl">
                    <a:srgbClr val="000000">
                      <a:alpha val="43137"/>
                    </a:srgbClr>
                  </a:outerShdw>
                </a:effectLst>
                <a:latin typeface="Arial Rounded MT Bold" pitchFamily="34" charset="0"/>
              </a:rPr>
              <a:t>étudiants</a:t>
            </a:r>
            <a:r>
              <a:rPr lang="en-US" dirty="0" smtClean="0">
                <a:effectLst>
                  <a:outerShdw blurRad="38100" dist="38100" dir="2700000" algn="tl">
                    <a:srgbClr val="000000">
                      <a:alpha val="43137"/>
                    </a:srgbClr>
                  </a:outerShdw>
                </a:effectLst>
                <a:latin typeface="Arial Rounded MT Bold" pitchFamily="34" charset="0"/>
              </a:rPr>
              <a:t> en </a:t>
            </a:r>
            <a:r>
              <a:rPr lang="en-US" dirty="0" err="1" smtClean="0">
                <a:effectLst>
                  <a:outerShdw blurRad="38100" dist="38100" dir="2700000" algn="tl">
                    <a:srgbClr val="000000">
                      <a:alpha val="43137"/>
                    </a:srgbClr>
                  </a:outerShdw>
                </a:effectLst>
                <a:latin typeface="Arial Rounded MT Bold" pitchFamily="34" charset="0"/>
              </a:rPr>
              <a:t>particulier</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cherchent</a:t>
            </a:r>
            <a:r>
              <a:rPr lang="en-US" dirty="0" smtClean="0">
                <a:effectLst>
                  <a:outerShdw blurRad="38100" dist="38100" dir="2700000" algn="tl">
                    <a:srgbClr val="000000">
                      <a:alpha val="43137"/>
                    </a:srgbClr>
                  </a:outerShdw>
                </a:effectLst>
                <a:latin typeface="Arial Rounded MT Bold" pitchFamily="34" charset="0"/>
              </a:rPr>
              <a:t> à </a:t>
            </a:r>
            <a:r>
              <a:rPr lang="en-US" dirty="0" err="1" smtClean="0">
                <a:effectLst>
                  <a:outerShdw blurRad="38100" dist="38100" dir="2700000" algn="tl">
                    <a:srgbClr val="000000">
                      <a:alpha val="43137"/>
                    </a:srgbClr>
                  </a:outerShdw>
                </a:effectLst>
                <a:latin typeface="Arial Rounded MT Bold" pitchFamily="34" charset="0"/>
              </a:rPr>
              <a:t>être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branchés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décontractés</a:t>
            </a:r>
            <a:r>
              <a:rPr lang="en-US" dirty="0" smtClean="0">
                <a:effectLst>
                  <a:outerShdw blurRad="38100" dist="38100" dir="2700000" algn="tl">
                    <a:srgbClr val="000000">
                      <a:alpha val="43137"/>
                    </a:srgbClr>
                  </a:outerShdw>
                </a:effectLst>
                <a:latin typeface="Arial Rounded MT Bold" pitchFamily="34" charset="0"/>
              </a:rPr>
              <a:t> et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ils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recherchent</a:t>
            </a:r>
            <a:r>
              <a:rPr lang="en-US" dirty="0" smtClean="0">
                <a:effectLst>
                  <a:outerShdw blurRad="38100" dist="38100" dir="2700000" algn="tl">
                    <a:srgbClr val="000000">
                      <a:alpha val="43137"/>
                    </a:srgbClr>
                  </a:outerShdw>
                </a:effectLst>
                <a:latin typeface="Arial Rounded MT Bold" pitchFamily="34" charset="0"/>
              </a:rPr>
              <a:t> du </a:t>
            </a:r>
            <a:r>
              <a:rPr lang="en-US" dirty="0" err="1" smtClean="0">
                <a:effectLst>
                  <a:outerShdw blurRad="38100" dist="38100" dir="2700000" algn="tl">
                    <a:srgbClr val="000000">
                      <a:alpha val="43137"/>
                    </a:srgbClr>
                  </a:outerShdw>
                </a:effectLst>
                <a:latin typeface="Arial Rounded MT Bold" pitchFamily="34" charset="0"/>
              </a:rPr>
              <a:t>plaisir</a:t>
            </a:r>
            <a:r>
              <a:rPr lang="en-US" dirty="0" smtClean="0">
                <a:effectLst>
                  <a:outerShdw blurRad="38100" dist="38100" dir="2700000" algn="tl">
                    <a:srgbClr val="000000">
                      <a:alpha val="43137"/>
                    </a:srgbClr>
                  </a:outerShdw>
                </a:effectLst>
                <a:latin typeface="Arial Rounded MT Bold" pitchFamily="34" charset="0"/>
              </a:rPr>
              <a:t>.</a:t>
            </a:r>
          </a:p>
          <a:p>
            <a:pPr marL="889000" algn="just">
              <a:buNone/>
            </a:pPr>
            <a:endParaRPr lang="en-US" dirty="0" smtClean="0">
              <a:effectLst>
                <a:outerShdw blurRad="38100" dist="38100" dir="2700000" algn="tl">
                  <a:srgbClr val="000000">
                    <a:alpha val="43137"/>
                  </a:srgbClr>
                </a:outerShdw>
              </a:effectLst>
              <a:latin typeface="Arial Rounded MT Bold" pitchFamily="34" charset="0"/>
            </a:endParaRPr>
          </a:p>
          <a:p>
            <a:pPr marL="889000" algn="just"/>
            <a:r>
              <a:rPr lang="en-US" dirty="0" smtClean="0">
                <a:effectLst>
                  <a:outerShdw blurRad="38100" dist="38100" dir="2700000" algn="tl">
                    <a:srgbClr val="000000">
                      <a:alpha val="43137"/>
                    </a:srgbClr>
                  </a:outerShdw>
                </a:effectLst>
                <a:latin typeface="Arial Rounded MT Bold" pitchFamily="34" charset="0"/>
              </a:rPr>
              <a:t>Les </a:t>
            </a:r>
            <a:r>
              <a:rPr lang="en-US" dirty="0" err="1" smtClean="0">
                <a:effectLst>
                  <a:outerShdw blurRad="38100" dist="38100" dir="2700000" algn="tl">
                    <a:srgbClr val="000000">
                      <a:alpha val="43137"/>
                    </a:srgbClr>
                  </a:outerShdw>
                </a:effectLst>
                <a:latin typeface="Arial Rounded MT Bold" pitchFamily="34" charset="0"/>
              </a:rPr>
              <a:t>marques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présentes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dans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l’univers</a:t>
            </a:r>
            <a:r>
              <a:rPr lang="en-US" dirty="0" smtClean="0">
                <a:effectLst>
                  <a:outerShdw blurRad="38100" dist="38100" dir="2700000" algn="tl">
                    <a:srgbClr val="000000">
                      <a:alpha val="43137"/>
                    </a:srgbClr>
                  </a:outerShdw>
                </a:effectLst>
                <a:latin typeface="Arial Rounded MT Bold" pitchFamily="34" charset="0"/>
              </a:rPr>
              <a:t> de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bénéficient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d’une</a:t>
            </a:r>
            <a:r>
              <a:rPr lang="en-US" dirty="0" smtClean="0">
                <a:effectLst>
                  <a:outerShdw blurRad="38100" dist="38100" dir="2700000" algn="tl">
                    <a:srgbClr val="000000">
                      <a:alpha val="43137"/>
                    </a:srgbClr>
                  </a:outerShdw>
                </a:effectLst>
                <a:latin typeface="Arial Rounded MT Bold" pitchFamily="34" charset="0"/>
              </a:rPr>
              <a:t> </a:t>
            </a:r>
            <a:r>
              <a:rPr lang="en-US" dirty="0" smtClean="0">
                <a:effectLst>
                  <a:outerShdw blurRad="38100" dist="38100" dir="2700000" algn="tl">
                    <a:srgbClr val="000000">
                      <a:alpha val="43137"/>
                    </a:srgbClr>
                  </a:outerShdw>
                </a:effectLst>
                <a:latin typeface="Arial Rounded MT Bold" pitchFamily="34" charset="0"/>
              </a:rPr>
              <a:t>image plus </a:t>
            </a:r>
            <a:r>
              <a:rPr lang="en-US" dirty="0" smtClean="0">
                <a:effectLst>
                  <a:outerShdw blurRad="38100" dist="38100" dir="2700000" algn="tl">
                    <a:srgbClr val="000000">
                      <a:alpha val="43137"/>
                    </a:srgbClr>
                  </a:outerShdw>
                </a:effectLst>
                <a:latin typeface="Arial Rounded MT Bold" pitchFamily="34" charset="0"/>
              </a:rPr>
              <a:t>“</a:t>
            </a:r>
            <a:r>
              <a:rPr lang="en-US" dirty="0" err="1" smtClean="0">
                <a:effectLst>
                  <a:outerShdw blurRad="38100" dist="38100" dir="2700000" algn="tl">
                    <a:srgbClr val="000000">
                      <a:alpha val="43137"/>
                    </a:srgbClr>
                  </a:outerShdw>
                </a:effectLst>
                <a:latin typeface="Arial Rounded MT Bold" pitchFamily="34" charset="0"/>
              </a:rPr>
              <a:t>sympathique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auprès</a:t>
            </a:r>
            <a:r>
              <a:rPr lang="en-US" dirty="0" smtClean="0">
                <a:effectLst>
                  <a:outerShdw blurRad="38100" dist="38100" dir="2700000" algn="tl">
                    <a:srgbClr val="000000">
                      <a:alpha val="43137"/>
                    </a:srgbClr>
                  </a:outerShdw>
                </a:effectLst>
                <a:latin typeface="Arial Rounded MT Bold" pitchFamily="34" charset="0"/>
              </a:rPr>
              <a:t> des </a:t>
            </a:r>
            <a:r>
              <a:rPr lang="en-US" dirty="0" err="1" smtClean="0">
                <a:effectLst>
                  <a:outerShdw blurRad="38100" dist="38100" dir="2700000" algn="tl">
                    <a:srgbClr val="000000">
                      <a:alpha val="43137"/>
                    </a:srgbClr>
                  </a:outerShdw>
                </a:effectLst>
                <a:latin typeface="Arial Rounded MT Bold" pitchFamily="34" charset="0"/>
              </a:rPr>
              <a:t>étudiants</a:t>
            </a:r>
            <a:r>
              <a:rPr lang="en-US" dirty="0" smtClean="0">
                <a:effectLst>
                  <a:outerShdw blurRad="38100" dist="38100" dir="2700000" algn="tl">
                    <a:srgbClr val="000000">
                      <a:alpha val="43137"/>
                    </a:srgbClr>
                  </a:outerShdw>
                </a:effectLst>
                <a:latin typeface="Arial Rounded MT Bold" pitchFamily="34" charset="0"/>
              </a:rPr>
              <a:t>.</a:t>
            </a:r>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642918"/>
            <a:ext cx="8229600" cy="1066800"/>
          </a:xfrm>
        </p:spPr>
        <p:txBody>
          <a:bodyPr>
            <a:normAutofit/>
          </a:bodyPr>
          <a:lstStyle/>
          <a:p>
            <a:pPr algn="ct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Les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étudiants</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prescripteurs</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a:t>
            </a:r>
            <a:endParaRPr lang="fr-FR" sz="4200"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0" y="2000240"/>
            <a:ext cx="8686800" cy="4574296"/>
          </a:xfrm>
        </p:spPr>
        <p:txBody>
          <a:bodyPr>
            <a:normAutofit fontScale="85000" lnSpcReduction="20000"/>
          </a:bodyPr>
          <a:lstStyle/>
          <a:p>
            <a:pPr marL="889000" algn="just"/>
            <a:r>
              <a:rPr lang="en-US" sz="2800" dirty="0" smtClean="0">
                <a:effectLst>
                  <a:outerShdw blurRad="38100" dist="38100" dir="2700000" algn="tl">
                    <a:srgbClr val="000000">
                      <a:alpha val="43137"/>
                    </a:srgbClr>
                  </a:outerShdw>
                </a:effectLst>
                <a:latin typeface="Arial Rounded MT Bold" pitchFamily="34" charset="0"/>
              </a:rPr>
              <a:t>Les </a:t>
            </a:r>
            <a:r>
              <a:rPr lang="en-US" sz="2800" dirty="0" err="1" smtClean="0">
                <a:effectLst>
                  <a:outerShdw blurRad="38100" dist="38100" dir="2700000" algn="tl">
                    <a:srgbClr val="000000">
                      <a:alpha val="43137"/>
                    </a:srgbClr>
                  </a:outerShdw>
                </a:effectLst>
                <a:latin typeface="Arial Rounded MT Bold" pitchFamily="34" charset="0"/>
              </a:rPr>
              <a:t>marques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visent</a:t>
            </a:r>
            <a:r>
              <a:rPr lang="en-US" sz="2800" dirty="0" smtClean="0">
                <a:effectLst>
                  <a:outerShdw blurRad="38100" dist="38100" dir="2700000" algn="tl">
                    <a:srgbClr val="000000">
                      <a:alpha val="43137"/>
                    </a:srgbClr>
                  </a:outerShdw>
                </a:effectLst>
                <a:latin typeface="Arial Rounded MT Bold" pitchFamily="34" charset="0"/>
              </a:rPr>
              <a:t> les leaders </a:t>
            </a:r>
            <a:r>
              <a:rPr lang="en-US" sz="2800" dirty="0" err="1" smtClean="0">
                <a:effectLst>
                  <a:outerShdw blurRad="38100" dist="38100" dir="2700000" algn="tl">
                    <a:srgbClr val="000000">
                      <a:alpha val="43137"/>
                    </a:srgbClr>
                  </a:outerShdw>
                </a:effectLst>
                <a:latin typeface="Arial Rounded MT Bold" pitchFamily="34" charset="0"/>
              </a:rPr>
              <a:t>d’opinions</a:t>
            </a:r>
            <a:r>
              <a:rPr lang="en-US" sz="2800" dirty="0" smtClean="0">
                <a:effectLst>
                  <a:outerShdw blurRad="38100" dist="38100" dir="2700000" algn="tl">
                    <a:srgbClr val="000000">
                      <a:alpha val="43137"/>
                    </a:srgbClr>
                  </a:outerShdw>
                </a:effectLst>
                <a:latin typeface="Arial Rounded MT Bold" pitchFamily="34" charset="0"/>
              </a:rPr>
              <a:t> car </a:t>
            </a:r>
            <a:r>
              <a:rPr lang="en-US" sz="2800" dirty="0" err="1" smtClean="0">
                <a:effectLst>
                  <a:outerShdw blurRad="38100" dist="38100" dir="2700000" algn="tl">
                    <a:srgbClr val="000000">
                      <a:alpha val="43137"/>
                    </a:srgbClr>
                  </a:outerShdw>
                </a:effectLst>
                <a:latin typeface="Arial Rounded MT Bold" pitchFamily="34" charset="0"/>
              </a:rPr>
              <a:t>ce</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sont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ceux</a:t>
            </a:r>
            <a:r>
              <a:rPr lang="en-US" sz="2800" dirty="0" smtClean="0">
                <a:effectLst>
                  <a:outerShdw blurRad="38100" dist="38100" dir="2700000" algn="tl">
                    <a:srgbClr val="000000">
                      <a:alpha val="43137"/>
                    </a:srgbClr>
                  </a:outerShdw>
                </a:effectLst>
                <a:latin typeface="Arial Rounded MT Bold" pitchFamily="34" charset="0"/>
              </a:rPr>
              <a:t> qui font </a:t>
            </a:r>
            <a:r>
              <a:rPr lang="en-US" sz="2800" dirty="0" err="1" smtClean="0">
                <a:effectLst>
                  <a:outerShdw blurRad="38100" dist="38100" dir="2700000" algn="tl">
                    <a:srgbClr val="000000">
                      <a:alpha val="43137"/>
                    </a:srgbClr>
                  </a:outerShdw>
                </a:effectLst>
                <a:latin typeface="Arial Rounded MT Bold" pitchFamily="34" charset="0"/>
              </a:rPr>
              <a:t>vendre</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ils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sont</a:t>
            </a:r>
            <a:r>
              <a:rPr lang="en-US" sz="2800" dirty="0" smtClean="0">
                <a:effectLst>
                  <a:outerShdw blurRad="38100" dist="38100" dir="2700000" algn="tl">
                    <a:srgbClr val="000000">
                      <a:alpha val="43137"/>
                    </a:srgbClr>
                  </a:outerShdw>
                </a:effectLst>
                <a:latin typeface="Arial Rounded MT Bold" pitchFamily="34" charset="0"/>
              </a:rPr>
              <a:t> plus </a:t>
            </a:r>
            <a:r>
              <a:rPr lang="en-US" sz="2800" dirty="0" err="1" smtClean="0">
                <a:effectLst>
                  <a:outerShdw blurRad="38100" dist="38100" dir="2700000" algn="tl">
                    <a:srgbClr val="000000">
                      <a:alpha val="43137"/>
                    </a:srgbClr>
                  </a:outerShdw>
                </a:effectLst>
                <a:latin typeface="Arial Rounded MT Bold" pitchFamily="34" charset="0"/>
              </a:rPr>
              <a:t>branchés</a:t>
            </a:r>
            <a:r>
              <a:rPr lang="en-US" sz="2800" dirty="0" smtClean="0">
                <a:effectLst>
                  <a:outerShdw blurRad="38100" dist="38100" dir="2700000" algn="tl">
                    <a:srgbClr val="000000">
                      <a:alpha val="43137"/>
                    </a:srgbClr>
                  </a:outerShdw>
                </a:effectLst>
                <a:latin typeface="Arial Rounded MT Bold" pitchFamily="34" charset="0"/>
              </a:rPr>
              <a:t> et les </a:t>
            </a:r>
            <a:r>
              <a:rPr lang="en-US" sz="2800" dirty="0" err="1" smtClean="0">
                <a:effectLst>
                  <a:outerShdw blurRad="38100" dist="38100" dir="2700000" algn="tl">
                    <a:srgbClr val="000000">
                      <a:alpha val="43137"/>
                    </a:srgbClr>
                  </a:outerShdw>
                </a:effectLst>
                <a:latin typeface="Arial Rounded MT Bold" pitchFamily="34" charset="0"/>
              </a:rPr>
              <a:t>jeunes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veulent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leur</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ressembler</a:t>
            </a:r>
            <a:r>
              <a:rPr lang="en-US" sz="2800" dirty="0" smtClean="0">
                <a:effectLst>
                  <a:outerShdw blurRad="38100" dist="38100" dir="2700000" algn="tl">
                    <a:srgbClr val="000000">
                      <a:alpha val="43137"/>
                    </a:srgbClr>
                  </a:outerShdw>
                </a:effectLst>
                <a:latin typeface="Arial Rounded MT Bold" pitchFamily="34" charset="0"/>
              </a:rPr>
              <a:t>.</a:t>
            </a:r>
          </a:p>
          <a:p>
            <a:pPr marL="889000" algn="just"/>
            <a:r>
              <a:rPr lang="en-US" sz="2800" dirty="0" smtClean="0">
                <a:effectLst>
                  <a:outerShdw blurRad="38100" dist="38100" dir="2700000" algn="tl">
                    <a:srgbClr val="000000">
                      <a:alpha val="43137"/>
                    </a:srgbClr>
                  </a:outerShdw>
                </a:effectLst>
                <a:latin typeface="Arial Rounded MT Bold" pitchFamily="34" charset="0"/>
              </a:rPr>
              <a:t>Le but </a:t>
            </a:r>
            <a:r>
              <a:rPr lang="en-US" sz="2800" dirty="0" err="1" smtClean="0">
                <a:effectLst>
                  <a:outerShdw blurRad="38100" dist="38100" dir="2700000" algn="tl">
                    <a:srgbClr val="000000">
                      <a:alpha val="43137"/>
                    </a:srgbClr>
                  </a:outerShdw>
                </a:effectLst>
                <a:latin typeface="Arial Rounded MT Bold" pitchFamily="34" charset="0"/>
              </a:rPr>
              <a:t>ici</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n’est</a:t>
            </a:r>
            <a:r>
              <a:rPr lang="en-US" sz="2800" dirty="0" smtClean="0">
                <a:effectLst>
                  <a:outerShdw blurRad="38100" dist="38100" dir="2700000" algn="tl">
                    <a:srgbClr val="000000">
                      <a:alpha val="43137"/>
                    </a:srgbClr>
                  </a:outerShdw>
                </a:effectLst>
                <a:latin typeface="Arial Rounded MT Bold" pitchFamily="34" charset="0"/>
              </a:rPr>
              <a:t> pas de </a:t>
            </a:r>
            <a:r>
              <a:rPr lang="en-US" sz="2800" dirty="0" err="1" smtClean="0">
                <a:effectLst>
                  <a:outerShdw blurRad="38100" dist="38100" dir="2700000" algn="tl">
                    <a:srgbClr val="000000">
                      <a:alpha val="43137"/>
                    </a:srgbClr>
                  </a:outerShdw>
                </a:effectLst>
                <a:latin typeface="Arial Rounded MT Bold" pitchFamily="34" charset="0"/>
              </a:rPr>
              <a:t>vendre</a:t>
            </a:r>
            <a:r>
              <a:rPr lang="en-US" sz="2800" dirty="0" smtClean="0">
                <a:effectLst>
                  <a:outerShdw blurRad="38100" dist="38100" dir="2700000" algn="tl">
                    <a:srgbClr val="000000">
                      <a:alpha val="43137"/>
                    </a:srgbClr>
                  </a:outerShdw>
                </a:effectLst>
                <a:latin typeface="Arial Rounded MT Bold" pitchFamily="34" charset="0"/>
              </a:rPr>
              <a:t> pendant la </a:t>
            </a:r>
            <a:r>
              <a:rPr lang="en-US" sz="2800" dirty="0" err="1" smtClean="0">
                <a:effectLst>
                  <a:outerShdw blurRad="38100" dist="38100" dir="2700000" algn="tl">
                    <a:srgbClr val="000000">
                      <a:alpha val="43137"/>
                    </a:srgbClr>
                  </a:outerShdw>
                </a:effectLst>
                <a:latin typeface="Arial Rounded MT Bold" pitchFamily="34" charset="0"/>
              </a:rPr>
              <a:t>nuit</a:t>
            </a:r>
            <a:r>
              <a:rPr lang="en-US" sz="2800" dirty="0" smtClean="0">
                <a:effectLst>
                  <a:outerShdw blurRad="38100" dist="38100" dir="2700000" algn="tl">
                    <a:srgbClr val="000000">
                      <a:alpha val="43137"/>
                    </a:srgbClr>
                  </a:outerShdw>
                </a:effectLst>
                <a:latin typeface="Arial Rounded MT Bold" pitchFamily="34" charset="0"/>
              </a:rPr>
              <a:t> (de plus les </a:t>
            </a:r>
            <a:r>
              <a:rPr lang="en-US" sz="2800" dirty="0" err="1" smtClean="0">
                <a:effectLst>
                  <a:outerShdw blurRad="38100" dist="38100" dir="2700000" algn="tl">
                    <a:srgbClr val="000000">
                      <a:alpha val="43137"/>
                    </a:srgbClr>
                  </a:outerShdw>
                </a:effectLst>
                <a:latin typeface="Arial Rounded MT Bold" pitchFamily="34" charset="0"/>
              </a:rPr>
              <a:t>magasins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sont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fermés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durant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ce</a:t>
            </a:r>
            <a:r>
              <a:rPr lang="en-US" sz="2800" dirty="0" smtClean="0">
                <a:effectLst>
                  <a:outerShdw blurRad="38100" dist="38100" dir="2700000" algn="tl">
                    <a:srgbClr val="000000">
                      <a:alpha val="43137"/>
                    </a:srgbClr>
                  </a:outerShdw>
                </a:effectLst>
                <a:latin typeface="Arial Rounded MT Bold" pitchFamily="34" charset="0"/>
              </a:rPr>
              <a:t> moment) </a:t>
            </a:r>
            <a:r>
              <a:rPr lang="en-US" sz="2800" dirty="0" err="1" smtClean="0">
                <a:effectLst>
                  <a:outerShdw blurRad="38100" dist="38100" dir="2700000" algn="tl">
                    <a:srgbClr val="000000">
                      <a:alpha val="43137"/>
                    </a:srgbClr>
                  </a:outerShdw>
                </a:effectLst>
                <a:latin typeface="Arial Rounded MT Bold" pitchFamily="34" charset="0"/>
              </a:rPr>
              <a:t>mais</a:t>
            </a:r>
            <a:r>
              <a:rPr lang="en-US" sz="2800" dirty="0" smtClean="0">
                <a:effectLst>
                  <a:outerShdw blurRad="38100" dist="38100" dir="2700000" algn="tl">
                    <a:srgbClr val="000000">
                      <a:alpha val="43137"/>
                    </a:srgbClr>
                  </a:outerShdw>
                </a:effectLst>
                <a:latin typeface="Arial Rounded MT Bold" pitchFamily="34" charset="0"/>
              </a:rPr>
              <a:t> de </a:t>
            </a:r>
            <a:r>
              <a:rPr lang="en-US" sz="2800" dirty="0" err="1" smtClean="0">
                <a:effectLst>
                  <a:outerShdw blurRad="38100" dist="38100" dir="2700000" algn="tl">
                    <a:srgbClr val="000000">
                      <a:alpha val="43137"/>
                    </a:srgbClr>
                  </a:outerShdw>
                </a:effectLst>
                <a:latin typeface="Arial Rounded MT Bold" pitchFamily="34" charset="0"/>
              </a:rPr>
              <a:t>véhiculer</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une</a:t>
            </a:r>
            <a:r>
              <a:rPr lang="en-US" sz="2800" dirty="0" smtClean="0">
                <a:effectLst>
                  <a:outerShdw blurRad="38100" dist="38100" dir="2700000" algn="tl">
                    <a:srgbClr val="000000">
                      <a:alpha val="43137"/>
                    </a:srgbClr>
                  </a:outerShdw>
                </a:effectLst>
                <a:latin typeface="Arial Rounded MT Bold" pitchFamily="34" charset="0"/>
              </a:rPr>
              <a:t> image de </a:t>
            </a:r>
            <a:r>
              <a:rPr lang="en-US" sz="2800" dirty="0" err="1" smtClean="0">
                <a:effectLst>
                  <a:outerShdw blurRad="38100" dist="38100" dir="2700000" algn="tl">
                    <a:srgbClr val="000000">
                      <a:alpha val="43137"/>
                    </a:srgbClr>
                  </a:outerShdw>
                </a:effectLst>
                <a:latin typeface="Arial Rounded MT Bold" pitchFamily="34" charset="0"/>
              </a:rPr>
              <a:t>marque</a:t>
            </a:r>
            <a:r>
              <a:rPr lang="en-US" sz="2800" dirty="0" smtClean="0">
                <a:effectLst>
                  <a:outerShdw blurRad="38100" dist="38100" dir="2700000" algn="tl">
                    <a:srgbClr val="000000">
                      <a:alpha val="43137"/>
                    </a:srgbClr>
                  </a:outerShdw>
                </a:effectLst>
                <a:latin typeface="Arial Rounded MT Bold" pitchFamily="34" charset="0"/>
              </a:rPr>
              <a:t>. Les </a:t>
            </a:r>
            <a:r>
              <a:rPr lang="en-US" sz="2800" dirty="0" err="1" smtClean="0">
                <a:effectLst>
                  <a:outerShdw blurRad="38100" dist="38100" dir="2700000" algn="tl">
                    <a:srgbClr val="000000">
                      <a:alpha val="43137"/>
                    </a:srgbClr>
                  </a:outerShdw>
                </a:effectLst>
                <a:latin typeface="Arial Rounded MT Bold" pitchFamily="34" charset="0"/>
              </a:rPr>
              <a:t>produits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sont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également</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présentés</a:t>
            </a:r>
            <a:r>
              <a:rPr lang="en-US" sz="2800" dirty="0" smtClean="0">
                <a:effectLst>
                  <a:outerShdw blurRad="38100" dist="38100" dir="2700000" algn="tl">
                    <a:srgbClr val="000000">
                      <a:alpha val="43137"/>
                    </a:srgbClr>
                  </a:outerShdw>
                </a:effectLst>
                <a:latin typeface="Arial Rounded MT Bold" pitchFamily="34" charset="0"/>
              </a:rPr>
              <a:t> non pas d’un point de </a:t>
            </a:r>
            <a:r>
              <a:rPr lang="en-US" sz="2800" dirty="0" err="1" smtClean="0">
                <a:effectLst>
                  <a:outerShdw blurRad="38100" dist="38100" dir="2700000" algn="tl">
                    <a:srgbClr val="000000">
                      <a:alpha val="43137"/>
                    </a:srgbClr>
                  </a:outerShdw>
                </a:effectLst>
                <a:latin typeface="Arial Rounded MT Bold" pitchFamily="34" charset="0"/>
              </a:rPr>
              <a:t>vue</a:t>
            </a:r>
            <a:r>
              <a:rPr lang="en-US" sz="2800" dirty="0" smtClean="0">
                <a:effectLst>
                  <a:outerShdw blurRad="38100" dist="38100" dir="2700000" algn="tl">
                    <a:srgbClr val="000000">
                      <a:alpha val="43137"/>
                    </a:srgbClr>
                  </a:outerShdw>
                </a:effectLst>
                <a:latin typeface="Arial Rounded MT Bold" pitchFamily="34" charset="0"/>
              </a:rPr>
              <a:t> technique, </a:t>
            </a:r>
            <a:r>
              <a:rPr lang="en-US" sz="2800" dirty="0" err="1" smtClean="0">
                <a:effectLst>
                  <a:outerShdw blurRad="38100" dist="38100" dir="2700000" algn="tl">
                    <a:srgbClr val="000000">
                      <a:alpha val="43137"/>
                    </a:srgbClr>
                  </a:outerShdw>
                </a:effectLst>
                <a:latin typeface="Arial Rounded MT Bold" pitchFamily="34" charset="0"/>
              </a:rPr>
              <a:t>mais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plutôt</a:t>
            </a:r>
            <a:r>
              <a:rPr lang="en-US" sz="2800" dirty="0" smtClean="0">
                <a:effectLst>
                  <a:outerShdw blurRad="38100" dist="38100" dir="2700000" algn="tl">
                    <a:srgbClr val="000000">
                      <a:alpha val="43137"/>
                    </a:srgbClr>
                  </a:outerShdw>
                </a:effectLst>
                <a:latin typeface="Arial Rounded MT Bold" pitchFamily="34" charset="0"/>
              </a:rPr>
              <a:t> d’un point de </a:t>
            </a:r>
            <a:r>
              <a:rPr lang="en-US" sz="2800" dirty="0" err="1" smtClean="0">
                <a:effectLst>
                  <a:outerShdw blurRad="38100" dist="38100" dir="2700000" algn="tl">
                    <a:srgbClr val="000000">
                      <a:alpha val="43137"/>
                    </a:srgbClr>
                  </a:outerShdw>
                </a:effectLst>
                <a:latin typeface="Arial Rounded MT Bold" pitchFamily="34" charset="0"/>
              </a:rPr>
              <a:t>vue</a:t>
            </a:r>
            <a:r>
              <a:rPr lang="en-US" sz="2800" dirty="0" smtClean="0">
                <a:effectLst>
                  <a:outerShdw blurRad="38100" dist="38100" dir="2700000" algn="tl">
                    <a:srgbClr val="000000">
                      <a:alpha val="43137"/>
                    </a:srgbClr>
                  </a:outerShdw>
                </a:effectLst>
                <a:latin typeface="Arial Rounded MT Bold" pitchFamily="34" charset="0"/>
              </a:rPr>
              <a:t> des </a:t>
            </a:r>
            <a:r>
              <a:rPr lang="en-US" sz="2800" dirty="0" err="1" smtClean="0">
                <a:effectLst>
                  <a:outerShdw blurRad="38100" dist="38100" dir="2700000" algn="tl">
                    <a:srgbClr val="000000">
                      <a:alpha val="43137"/>
                    </a:srgbClr>
                  </a:outerShdw>
                </a:effectLst>
                <a:latin typeface="Arial Rounded MT Bold" pitchFamily="34" charset="0"/>
              </a:rPr>
              <a:t>bénéfices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apportés</a:t>
            </a:r>
            <a:r>
              <a:rPr lang="en-US" sz="2800" dirty="0" smtClean="0">
                <a:effectLst>
                  <a:outerShdw blurRad="38100" dist="38100" dir="2700000" algn="tl">
                    <a:srgbClr val="000000">
                      <a:alpha val="43137"/>
                    </a:srgbClr>
                  </a:outerShdw>
                </a:effectLst>
                <a:latin typeface="Arial Rounded MT Bold" pitchFamily="34" charset="0"/>
              </a:rPr>
              <a:t>.</a:t>
            </a:r>
          </a:p>
          <a:p>
            <a:pPr marL="889000" algn="just"/>
            <a:r>
              <a:rPr lang="en-US" sz="2800" dirty="0" smtClean="0">
                <a:effectLst>
                  <a:outerShdw blurRad="38100" dist="38100" dir="2700000" algn="tl">
                    <a:srgbClr val="000000">
                      <a:alpha val="43137"/>
                    </a:srgbClr>
                  </a:outerShdw>
                </a:effectLst>
                <a:latin typeface="Arial Rounded MT Bold" pitchFamily="34" charset="0"/>
              </a:rPr>
              <a:t>Apple par </a:t>
            </a:r>
            <a:r>
              <a:rPr lang="en-US" sz="2800" dirty="0" err="1" smtClean="0">
                <a:effectLst>
                  <a:outerShdw blurRad="38100" dist="38100" dir="2700000" algn="tl">
                    <a:srgbClr val="000000">
                      <a:alpha val="43137"/>
                    </a:srgbClr>
                  </a:outerShdw>
                </a:effectLst>
                <a:latin typeface="Arial Rounded MT Bold" pitchFamily="34" charset="0"/>
              </a:rPr>
              <a:t>exemple</a:t>
            </a:r>
            <a:r>
              <a:rPr lang="en-US" sz="2800" dirty="0" smtClean="0">
                <a:effectLst>
                  <a:outerShdw blurRad="38100" dist="38100" dir="2700000" algn="tl">
                    <a:srgbClr val="000000">
                      <a:alpha val="43137"/>
                    </a:srgbClr>
                  </a:outerShdw>
                </a:effectLst>
                <a:latin typeface="Arial Rounded MT Bold" pitchFamily="34" charset="0"/>
              </a:rPr>
              <a:t>, avec </a:t>
            </a:r>
            <a:r>
              <a:rPr lang="en-US" sz="2800" dirty="0" err="1" smtClean="0">
                <a:effectLst>
                  <a:outerShdw blurRad="38100" dist="38100" dir="2700000" algn="tl">
                    <a:srgbClr val="000000">
                      <a:alpha val="43137"/>
                    </a:srgbClr>
                  </a:outerShdw>
                </a:effectLst>
                <a:latin typeface="Arial Rounded MT Bold" pitchFamily="34" charset="0"/>
              </a:rPr>
              <a:t>ses</a:t>
            </a:r>
            <a:r>
              <a:rPr lang="en-US" sz="2800" dirty="0" smtClean="0">
                <a:effectLst>
                  <a:outerShdw blurRad="38100" dist="38100" dir="2700000" algn="tl">
                    <a:srgbClr val="000000">
                      <a:alpha val="43137"/>
                    </a:srgbClr>
                  </a:outerShdw>
                </a:effectLst>
                <a:latin typeface="Arial Rounded MT Bold" pitchFamily="34" charset="0"/>
              </a:rPr>
              <a:t> «school nights» </a:t>
            </a:r>
            <a:r>
              <a:rPr lang="en-US" sz="2800" dirty="0" err="1" smtClean="0">
                <a:effectLst>
                  <a:outerShdw blurRad="38100" dist="38100" dir="2700000" algn="tl">
                    <a:srgbClr val="000000">
                      <a:alpha val="43137"/>
                    </a:srgbClr>
                  </a:outerShdw>
                </a:effectLst>
                <a:latin typeface="Arial Rounded MT Bold" pitchFamily="34" charset="0"/>
              </a:rPr>
              <a:t>utilise</a:t>
            </a:r>
            <a:r>
              <a:rPr lang="en-US" sz="2800" dirty="0" smtClean="0">
                <a:effectLst>
                  <a:outerShdw blurRad="38100" dist="38100" dir="2700000" algn="tl">
                    <a:srgbClr val="000000">
                      <a:alpha val="43137"/>
                    </a:srgbClr>
                  </a:outerShdw>
                </a:effectLst>
                <a:latin typeface="Arial Rounded MT Bold" pitchFamily="34" charset="0"/>
              </a:rPr>
              <a:t> des </a:t>
            </a:r>
            <a:r>
              <a:rPr lang="en-US" sz="2800" dirty="0" err="1" smtClean="0">
                <a:effectLst>
                  <a:outerShdw blurRad="38100" dist="38100" dir="2700000" algn="tl">
                    <a:srgbClr val="000000">
                      <a:alpha val="43137"/>
                    </a:srgbClr>
                  </a:outerShdw>
                </a:effectLst>
                <a:latin typeface="Arial Rounded MT Bold" pitchFamily="34" charset="0"/>
              </a:rPr>
              <a:t>utilisateurs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d’Apple</a:t>
            </a:r>
            <a:r>
              <a:rPr lang="en-US" sz="2800" dirty="0" smtClean="0">
                <a:effectLst>
                  <a:outerShdw blurRad="38100" dist="38100" dir="2700000" algn="tl">
                    <a:srgbClr val="000000">
                      <a:alpha val="43137"/>
                    </a:srgbClr>
                  </a:outerShdw>
                </a:effectLst>
                <a:latin typeface="Arial Rounded MT Bold" pitchFamily="34" charset="0"/>
              </a:rPr>
              <a:t> après la </a:t>
            </a:r>
            <a:r>
              <a:rPr lang="en-US" sz="2800" dirty="0" err="1" smtClean="0">
                <a:effectLst>
                  <a:outerShdw blurRad="38100" dist="38100" dir="2700000" algn="tl">
                    <a:srgbClr val="000000">
                      <a:alpha val="43137"/>
                    </a:srgbClr>
                  </a:outerShdw>
                </a:effectLst>
                <a:latin typeface="Arial Rounded MT Bold" pitchFamily="34" charset="0"/>
              </a:rPr>
              <a:t>fermeture</a:t>
            </a:r>
            <a:r>
              <a:rPr lang="en-US" sz="2800" dirty="0" smtClean="0">
                <a:effectLst>
                  <a:outerShdw blurRad="38100" dist="38100" dir="2700000" algn="tl">
                    <a:srgbClr val="000000">
                      <a:alpha val="43137"/>
                    </a:srgbClr>
                  </a:outerShdw>
                </a:effectLst>
                <a:latin typeface="Arial Rounded MT Bold" pitchFamily="34" charset="0"/>
              </a:rPr>
              <a:t> des Apple store (la </a:t>
            </a:r>
            <a:r>
              <a:rPr lang="en-US" sz="2800" dirty="0" err="1" smtClean="0">
                <a:effectLst>
                  <a:outerShdw blurRad="38100" dist="38100" dir="2700000" algn="tl">
                    <a:srgbClr val="000000">
                      <a:alpha val="43137"/>
                    </a:srgbClr>
                  </a:outerShdw>
                </a:effectLst>
                <a:latin typeface="Arial Rounded MT Bold" pitchFamily="34" charset="0"/>
              </a:rPr>
              <a:t>nuit</a:t>
            </a:r>
            <a:r>
              <a:rPr lang="en-US" sz="2800" dirty="0" smtClean="0">
                <a:effectLst>
                  <a:outerShdw blurRad="38100" dist="38100" dir="2700000" algn="tl">
                    <a:srgbClr val="000000">
                      <a:alpha val="43137"/>
                    </a:srgbClr>
                  </a:outerShdw>
                </a:effectLst>
                <a:latin typeface="Arial Rounded MT Bold" pitchFamily="34" charset="0"/>
              </a:rPr>
              <a:t>) pour </a:t>
            </a:r>
            <a:r>
              <a:rPr lang="en-US" sz="2800" dirty="0" err="1" smtClean="0">
                <a:effectLst>
                  <a:outerShdw blurRad="38100" dist="38100" dir="2700000" algn="tl">
                    <a:srgbClr val="000000">
                      <a:alpha val="43137"/>
                    </a:srgbClr>
                  </a:outerShdw>
                </a:effectLst>
                <a:latin typeface="Arial Rounded MT Bold" pitchFamily="34" charset="0"/>
              </a:rPr>
              <a:t>présenter</a:t>
            </a:r>
            <a:r>
              <a:rPr lang="en-US" sz="2800" dirty="0" smtClean="0">
                <a:effectLst>
                  <a:outerShdw blurRad="38100" dist="38100" dir="2700000" algn="tl">
                    <a:srgbClr val="000000">
                      <a:alpha val="43137"/>
                    </a:srgbClr>
                  </a:outerShdw>
                </a:effectLst>
                <a:latin typeface="Arial Rounded MT Bold" pitchFamily="34" charset="0"/>
              </a:rPr>
              <a:t> non pas les </a:t>
            </a:r>
            <a:r>
              <a:rPr lang="en-US" sz="2800" dirty="0" err="1" smtClean="0">
                <a:effectLst>
                  <a:outerShdw blurRad="38100" dist="38100" dir="2700000" algn="tl">
                    <a:srgbClr val="000000">
                      <a:alpha val="43137"/>
                    </a:srgbClr>
                  </a:outerShdw>
                </a:effectLst>
                <a:latin typeface="Arial Rounded MT Bold" pitchFamily="34" charset="0"/>
              </a:rPr>
              <a:t>produits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mais</a:t>
            </a:r>
            <a:r>
              <a:rPr lang="en-US" sz="2800" dirty="0" smtClean="0">
                <a:effectLst>
                  <a:outerShdw blurRad="38100" dist="38100" dir="2700000" algn="tl">
                    <a:srgbClr val="000000">
                      <a:alpha val="43137"/>
                    </a:srgbClr>
                  </a:outerShdw>
                </a:effectLst>
                <a:latin typeface="Arial Rounded MT Bold" pitchFamily="34" charset="0"/>
              </a:rPr>
              <a:t> les </a:t>
            </a:r>
            <a:r>
              <a:rPr lang="en-US" sz="2800" dirty="0" err="1" smtClean="0">
                <a:effectLst>
                  <a:outerShdw blurRad="38100" dist="38100" dir="2700000" algn="tl">
                    <a:srgbClr val="000000">
                      <a:alpha val="43137"/>
                    </a:srgbClr>
                  </a:outerShdw>
                </a:effectLst>
                <a:latin typeface="Arial Rounded MT Bold" pitchFamily="34" charset="0"/>
              </a:rPr>
              <a:t>travaux</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réalisés</a:t>
            </a:r>
            <a:r>
              <a:rPr lang="en-US" sz="2800" dirty="0" smtClean="0">
                <a:effectLst>
                  <a:outerShdw blurRad="38100" dist="38100" dir="2700000" algn="tl">
                    <a:srgbClr val="000000">
                      <a:alpha val="43137"/>
                    </a:srgbClr>
                  </a:outerShdw>
                </a:effectLst>
                <a:latin typeface="Arial Rounded MT Bold" pitchFamily="34" charset="0"/>
              </a:rPr>
              <a:t> </a:t>
            </a:r>
            <a:r>
              <a:rPr lang="en-US" sz="2800" dirty="0" err="1" smtClean="0">
                <a:effectLst>
                  <a:outerShdw blurRad="38100" dist="38100" dir="2700000" algn="tl">
                    <a:srgbClr val="000000">
                      <a:alpha val="43137"/>
                    </a:srgbClr>
                  </a:outerShdw>
                </a:effectLst>
                <a:latin typeface="Arial Rounded MT Bold" pitchFamily="34" charset="0"/>
              </a:rPr>
              <a:t>grâce</a:t>
            </a:r>
            <a:r>
              <a:rPr lang="en-US" sz="2800" dirty="0" smtClean="0">
                <a:effectLst>
                  <a:outerShdw blurRad="38100" dist="38100" dir="2700000" algn="tl">
                    <a:srgbClr val="000000">
                      <a:alpha val="43137"/>
                    </a:srgbClr>
                  </a:outerShdw>
                </a:effectLst>
                <a:latin typeface="Arial Rounded MT Bold" pitchFamily="34" charset="0"/>
              </a:rPr>
              <a:t> aux </a:t>
            </a:r>
            <a:r>
              <a:rPr lang="en-US" sz="2800" dirty="0" err="1" smtClean="0">
                <a:effectLst>
                  <a:outerShdw blurRad="38100" dist="38100" dir="2700000" algn="tl">
                    <a:srgbClr val="000000">
                      <a:alpha val="43137"/>
                    </a:srgbClr>
                  </a:outerShdw>
                </a:effectLst>
                <a:latin typeface="Arial Rounded MT Bold" pitchFamily="34" charset="0"/>
              </a:rPr>
              <a:t>appareils</a:t>
            </a:r>
            <a:r>
              <a:rPr lang="en-US" sz="2800" dirty="0" smtClean="0">
                <a:effectLst>
                  <a:outerShdw blurRad="38100" dist="38100" dir="2700000" algn="tl">
                    <a:srgbClr val="000000">
                      <a:alpha val="43137"/>
                    </a:srgbClr>
                  </a:outerShdw>
                </a:effectLst>
                <a:latin typeface="Arial Rounded MT Bold" pitchFamily="34" charset="0"/>
              </a:rPr>
              <a:t> de la </a:t>
            </a:r>
            <a:r>
              <a:rPr lang="en-US" sz="2800" dirty="0" err="1" smtClean="0">
                <a:effectLst>
                  <a:outerShdw blurRad="38100" dist="38100" dir="2700000" algn="tl">
                    <a:srgbClr val="000000">
                      <a:alpha val="43137"/>
                    </a:srgbClr>
                  </a:outerShdw>
                </a:effectLst>
                <a:latin typeface="Arial Rounded MT Bold" pitchFamily="34" charset="0"/>
              </a:rPr>
              <a:t>marque</a:t>
            </a:r>
            <a:r>
              <a:rPr lang="en-US" sz="2800" dirty="0" smtClean="0">
                <a:effectLst>
                  <a:outerShdw blurRad="38100" dist="38100" dir="2700000" algn="tl">
                    <a:srgbClr val="000000">
                      <a:alpha val="43137"/>
                    </a:srgbClr>
                  </a:outerShdw>
                </a:effectLst>
                <a:latin typeface="Arial Rounded MT Bold" pitchFamily="34" charset="0"/>
              </a:rPr>
              <a:t>.</a:t>
            </a:r>
          </a:p>
          <a:p>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rmAutofit/>
          </a:bodyPr>
          <a:lstStyle/>
          <a:p>
            <a:pPr algn="ct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Une</a:t>
            </a:r>
            <a:r>
              <a:rPr lang="en-US" sz="4200" dirty="0" smtClean="0">
                <a:solidFill>
                  <a:srgbClr val="2FC9FF"/>
                </a:solidFill>
                <a:effectLst>
                  <a:outerShdw blurRad="38100" dist="38100" dir="2700000" algn="tl">
                    <a:srgbClr val="000000">
                      <a:alpha val="43137"/>
                    </a:srgbClr>
                  </a:outerShdw>
                </a:effectLst>
                <a:latin typeface="Arial Rounded MT Bold" pitchFamily="34" charset="0"/>
              </a:rPr>
              <a:t> communication </a:t>
            </a:r>
            <a:r>
              <a:rPr lang="en-US" sz="4200" dirty="0" err="1" smtClean="0">
                <a:solidFill>
                  <a:srgbClr val="2FC9FF"/>
                </a:solidFill>
                <a:effectLst>
                  <a:outerShdw blurRad="38100" dist="38100" dir="2700000" algn="tl">
                    <a:srgbClr val="000000">
                      <a:alpha val="43137"/>
                    </a:srgbClr>
                  </a:outerShdw>
                </a:effectLst>
                <a:latin typeface="Arial Rounded MT Bold" pitchFamily="34" charset="0"/>
              </a:rPr>
              <a:t>différente</a:t>
            </a:r>
            <a:endParaRPr lang="fr-FR" sz="4200"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142908" y="2249424"/>
            <a:ext cx="8829708" cy="4325112"/>
          </a:xfrm>
        </p:spPr>
        <p:txBody>
          <a:bodyPr>
            <a:normAutofit fontScale="62500" lnSpcReduction="20000"/>
          </a:bodyPr>
          <a:lstStyle/>
          <a:p>
            <a:pPr marL="889000" algn="just"/>
            <a:r>
              <a:rPr lang="en-US" sz="3400" dirty="0" smtClean="0">
                <a:effectLst>
                  <a:outerShdw blurRad="38100" dist="38100" dir="2700000" algn="tl">
                    <a:srgbClr val="000000">
                      <a:alpha val="43137"/>
                    </a:srgbClr>
                  </a:outerShdw>
                </a:effectLst>
                <a:latin typeface="Arial Rounded MT Bold" pitchFamily="34" charset="0"/>
              </a:rPr>
              <a:t>Il ne </a:t>
            </a:r>
            <a:r>
              <a:rPr lang="en-US" sz="3400" dirty="0" err="1" smtClean="0">
                <a:effectLst>
                  <a:outerShdw blurRad="38100" dist="38100" dir="2700000" algn="tl">
                    <a:srgbClr val="000000">
                      <a:alpha val="43137"/>
                    </a:srgbClr>
                  </a:outerShdw>
                </a:effectLst>
                <a:latin typeface="Arial Rounded MT Bold" pitchFamily="34" charset="0"/>
              </a:rPr>
              <a:t>faut</a:t>
            </a:r>
            <a:r>
              <a:rPr lang="en-US" sz="3400" dirty="0" smtClean="0">
                <a:effectLst>
                  <a:outerShdw blurRad="38100" dist="38100" dir="2700000" algn="tl">
                    <a:srgbClr val="000000">
                      <a:alpha val="43137"/>
                    </a:srgbClr>
                  </a:outerShdw>
                </a:effectLst>
                <a:latin typeface="Arial Rounded MT Bold" pitchFamily="34" charset="0"/>
              </a:rPr>
              <a:t> pas </a:t>
            </a:r>
            <a:r>
              <a:rPr lang="en-US" sz="3400" dirty="0" err="1" smtClean="0">
                <a:effectLst>
                  <a:outerShdw blurRad="38100" dist="38100" dir="2700000" algn="tl">
                    <a:srgbClr val="000000">
                      <a:alpha val="43137"/>
                    </a:srgbClr>
                  </a:outerShdw>
                </a:effectLst>
                <a:latin typeface="Arial Rounded MT Bold" pitchFamily="34" charset="0"/>
              </a:rPr>
              <a:t>dénaturer</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l’esprit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festif</a:t>
            </a:r>
            <a:r>
              <a:rPr lang="en-US" sz="3400" dirty="0" smtClean="0">
                <a:effectLst>
                  <a:outerShdw blurRad="38100" dist="38100" dir="2700000" algn="tl">
                    <a:srgbClr val="000000">
                      <a:alpha val="43137"/>
                    </a:srgbClr>
                  </a:outerShdw>
                </a:effectLst>
                <a:latin typeface="Arial Rounded MT Bold" pitchFamily="34" charset="0"/>
              </a:rPr>
              <a:t> de la </a:t>
            </a:r>
            <a:r>
              <a:rPr lang="en-US" sz="3400" dirty="0" err="1" smtClean="0">
                <a:effectLst>
                  <a:outerShdw blurRad="38100" dist="38100" dir="2700000" algn="tl">
                    <a:srgbClr val="000000">
                      <a:alpha val="43137"/>
                    </a:srgbClr>
                  </a:outerShdw>
                </a:effectLst>
                <a:latin typeface="Arial Rounded MT Bold" pitchFamily="34" charset="0"/>
              </a:rPr>
              <a:t>nuit</a:t>
            </a:r>
            <a:r>
              <a:rPr lang="en-US" sz="3400" dirty="0" smtClean="0">
                <a:effectLst>
                  <a:outerShdw blurRad="38100" dist="38100" dir="2700000" algn="tl">
                    <a:srgbClr val="000000">
                      <a:alpha val="43137"/>
                    </a:srgbClr>
                  </a:outerShdw>
                </a:effectLst>
                <a:latin typeface="Arial Rounded MT Bold" pitchFamily="34" charset="0"/>
              </a:rPr>
              <a:t>, les </a:t>
            </a:r>
            <a:r>
              <a:rPr lang="en-US" sz="3400" dirty="0" err="1" smtClean="0">
                <a:effectLst>
                  <a:outerShdw blurRad="38100" dist="38100" dir="2700000" algn="tl">
                    <a:srgbClr val="000000">
                      <a:alpha val="43137"/>
                    </a:srgbClr>
                  </a:outerShdw>
                </a:effectLst>
                <a:latin typeface="Arial Rounded MT Bold" pitchFamily="34" charset="0"/>
              </a:rPr>
              <a:t>campagnes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publicitaire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doivent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être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intéressantes</a:t>
            </a:r>
            <a:r>
              <a:rPr lang="en-US" sz="3400" dirty="0" smtClean="0">
                <a:effectLst>
                  <a:outerShdw blurRad="38100" dist="38100" dir="2700000" algn="tl">
                    <a:srgbClr val="000000">
                      <a:alpha val="43137"/>
                    </a:srgbClr>
                  </a:outerShdw>
                </a:effectLst>
                <a:latin typeface="Arial Rounded MT Bold" pitchFamily="34" charset="0"/>
              </a:rPr>
              <a:t>, et </a:t>
            </a:r>
            <a:r>
              <a:rPr lang="en-US" sz="3400" dirty="0" err="1" smtClean="0">
                <a:effectLst>
                  <a:outerShdw blurRad="38100" dist="38100" dir="2700000" algn="tl">
                    <a:srgbClr val="000000">
                      <a:alpha val="43137"/>
                    </a:srgbClr>
                  </a:outerShdw>
                </a:effectLst>
                <a:latin typeface="Arial Rounded MT Bold" pitchFamily="34" charset="0"/>
              </a:rPr>
              <a:t>décalées</a:t>
            </a:r>
            <a:r>
              <a:rPr lang="en-US" sz="3400" dirty="0" smtClean="0">
                <a:effectLst>
                  <a:outerShdw blurRad="38100" dist="38100" dir="2700000" algn="tl">
                    <a:srgbClr val="000000">
                      <a:alpha val="43137"/>
                    </a:srgbClr>
                  </a:outerShdw>
                </a:effectLst>
                <a:latin typeface="Arial Rounded MT Bold" pitchFamily="34" charset="0"/>
              </a:rPr>
              <a:t> pour </a:t>
            </a:r>
            <a:r>
              <a:rPr lang="en-US" sz="3400" dirty="0" err="1" smtClean="0">
                <a:effectLst>
                  <a:outerShdw blurRad="38100" dist="38100" dir="2700000" algn="tl">
                    <a:srgbClr val="000000">
                      <a:alpha val="43137"/>
                    </a:srgbClr>
                  </a:outerShdw>
                </a:effectLst>
                <a:latin typeface="Arial Rounded MT Bold" pitchFamily="34" charset="0"/>
              </a:rPr>
              <a:t>plaire</a:t>
            </a:r>
            <a:r>
              <a:rPr lang="en-US" sz="3400" dirty="0" smtClean="0">
                <a:effectLst>
                  <a:outerShdw blurRad="38100" dist="38100" dir="2700000" algn="tl">
                    <a:srgbClr val="000000">
                      <a:alpha val="43137"/>
                    </a:srgbClr>
                  </a:outerShdw>
                </a:effectLst>
                <a:latin typeface="Arial Rounded MT Bold" pitchFamily="34" charset="0"/>
              </a:rPr>
              <a:t> aux </a:t>
            </a:r>
            <a:r>
              <a:rPr lang="en-US" sz="3400" dirty="0" err="1" smtClean="0">
                <a:effectLst>
                  <a:outerShdw blurRad="38100" dist="38100" dir="2700000" algn="tl">
                    <a:srgbClr val="000000">
                      <a:alpha val="43137"/>
                    </a:srgbClr>
                  </a:outerShdw>
                </a:effectLst>
                <a:latin typeface="Arial Rounded MT Bold" pitchFamily="34" charset="0"/>
              </a:rPr>
              <a:t>consommateurs</a:t>
            </a:r>
            <a:r>
              <a:rPr lang="en-US" sz="3400" dirty="0" smtClean="0">
                <a:effectLst>
                  <a:outerShdw blurRad="38100" dist="38100" dir="2700000" algn="tl">
                    <a:srgbClr val="000000">
                      <a:alpha val="43137"/>
                    </a:srgbClr>
                  </a:outerShdw>
                </a:effectLst>
                <a:latin typeface="Arial Rounded MT Bold" pitchFamily="34" charset="0"/>
              </a:rPr>
              <a:t>.</a:t>
            </a:r>
          </a:p>
          <a:p>
            <a:pPr marL="889000" algn="just"/>
            <a:r>
              <a:rPr lang="en-US" sz="3400" dirty="0" smtClean="0">
                <a:effectLst>
                  <a:outerShdw blurRad="38100" dist="38100" dir="2700000" algn="tl">
                    <a:srgbClr val="000000">
                      <a:alpha val="43137"/>
                    </a:srgbClr>
                  </a:outerShdw>
                </a:effectLst>
                <a:latin typeface="Arial Rounded MT Bold" pitchFamily="34" charset="0"/>
              </a:rPr>
              <a:t>La </a:t>
            </a:r>
            <a:r>
              <a:rPr lang="en-US" sz="3400" dirty="0" err="1" smtClean="0">
                <a:effectLst>
                  <a:outerShdw blurRad="38100" dist="38100" dir="2700000" algn="tl">
                    <a:srgbClr val="000000">
                      <a:alpha val="43137"/>
                    </a:srgbClr>
                  </a:outerShdw>
                </a:effectLst>
                <a:latin typeface="Arial Rounded MT Bold" pitchFamily="34" charset="0"/>
              </a:rPr>
              <a:t>nuit</a:t>
            </a:r>
            <a:r>
              <a:rPr lang="en-US" sz="3400" dirty="0" smtClean="0">
                <a:effectLst>
                  <a:outerShdw blurRad="38100" dist="38100" dir="2700000" algn="tl">
                    <a:srgbClr val="000000">
                      <a:alpha val="43137"/>
                    </a:srgbClr>
                  </a:outerShdw>
                </a:effectLst>
                <a:latin typeface="Arial Rounded MT Bold" pitchFamily="34" charset="0"/>
              </a:rPr>
              <a:t>, le </a:t>
            </a:r>
            <a:r>
              <a:rPr lang="en-US" sz="3400" dirty="0" err="1" smtClean="0">
                <a:effectLst>
                  <a:outerShdw blurRad="38100" dist="38100" dir="2700000" algn="tl">
                    <a:srgbClr val="000000">
                      <a:alpha val="43137"/>
                    </a:srgbClr>
                  </a:outerShdw>
                </a:effectLst>
                <a:latin typeface="Arial Rounded MT Bold" pitchFamily="34" charset="0"/>
              </a:rPr>
              <a:t>consommateur</a:t>
            </a:r>
            <a:r>
              <a:rPr lang="en-US" sz="3400" dirty="0" smtClean="0">
                <a:effectLst>
                  <a:outerShdw blurRad="38100" dist="38100" dir="2700000" algn="tl">
                    <a:srgbClr val="000000">
                      <a:alpha val="43137"/>
                    </a:srgbClr>
                  </a:outerShdw>
                </a:effectLst>
                <a:latin typeface="Arial Rounded MT Bold" pitchFamily="34" charset="0"/>
              </a:rPr>
              <a:t> ne </a:t>
            </a:r>
            <a:r>
              <a:rPr lang="en-US" sz="3400" dirty="0" err="1" smtClean="0">
                <a:effectLst>
                  <a:outerShdw blurRad="38100" dist="38100" dir="2700000" algn="tl">
                    <a:srgbClr val="000000">
                      <a:alpha val="43137"/>
                    </a:srgbClr>
                  </a:outerShdw>
                </a:effectLst>
                <a:latin typeface="Arial Rounded MT Bold" pitchFamily="34" charset="0"/>
              </a:rPr>
              <a:t>veut</a:t>
            </a:r>
            <a:r>
              <a:rPr lang="en-US" sz="3400" dirty="0" smtClean="0">
                <a:effectLst>
                  <a:outerShdw blurRad="38100" dist="38100" dir="2700000" algn="tl">
                    <a:srgbClr val="000000">
                      <a:alpha val="43137"/>
                    </a:srgbClr>
                  </a:outerShdw>
                </a:effectLst>
                <a:latin typeface="Arial Rounded MT Bold" pitchFamily="34" charset="0"/>
              </a:rPr>
              <a:t> pas </a:t>
            </a:r>
            <a:r>
              <a:rPr lang="en-US" sz="3400" dirty="0" err="1" smtClean="0">
                <a:effectLst>
                  <a:outerShdw blurRad="38100" dist="38100" dir="2700000" algn="tl">
                    <a:srgbClr val="000000">
                      <a:alpha val="43137"/>
                    </a:srgbClr>
                  </a:outerShdw>
                </a:effectLst>
                <a:latin typeface="Arial Rounded MT Bold" pitchFamily="34" charset="0"/>
              </a:rPr>
              <a:t>être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confronté</a:t>
            </a:r>
            <a:r>
              <a:rPr lang="en-US" sz="3400" dirty="0" smtClean="0">
                <a:effectLst>
                  <a:outerShdw blurRad="38100" dist="38100" dir="2700000" algn="tl">
                    <a:srgbClr val="000000">
                      <a:alpha val="43137"/>
                    </a:srgbClr>
                  </a:outerShdw>
                </a:effectLst>
                <a:latin typeface="Arial Rounded MT Bold" pitchFamily="34" charset="0"/>
              </a:rPr>
              <a:t> à des </a:t>
            </a:r>
            <a:r>
              <a:rPr lang="en-US" sz="3400" dirty="0" err="1" smtClean="0">
                <a:effectLst>
                  <a:outerShdw blurRad="38100" dist="38100" dir="2700000" algn="tl">
                    <a:srgbClr val="000000">
                      <a:alpha val="43137"/>
                    </a:srgbClr>
                  </a:outerShdw>
                </a:effectLst>
                <a:latin typeface="Arial Rounded MT Bold" pitchFamily="34" charset="0"/>
              </a:rPr>
              <a:t>problématiques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financières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ou</a:t>
            </a:r>
            <a:r>
              <a:rPr lang="en-US" sz="3400" dirty="0" smtClean="0">
                <a:effectLst>
                  <a:outerShdw blurRad="38100" dist="38100" dir="2700000" algn="tl">
                    <a:srgbClr val="000000">
                      <a:alpha val="43137"/>
                    </a:srgbClr>
                  </a:outerShdw>
                </a:effectLst>
                <a:latin typeface="Arial Rounded MT Bold" pitchFamily="34" charset="0"/>
              </a:rPr>
              <a:t> se </a:t>
            </a:r>
            <a:r>
              <a:rPr lang="en-US" sz="3400" dirty="0" err="1" smtClean="0">
                <a:effectLst>
                  <a:outerShdw blurRad="38100" dist="38100" dir="2700000" algn="tl">
                    <a:srgbClr val="000000">
                      <a:alpha val="43137"/>
                    </a:srgbClr>
                  </a:outerShdw>
                </a:effectLst>
                <a:latin typeface="Arial Rounded MT Bold" pitchFamily="34" charset="0"/>
              </a:rPr>
              <a:t>préoccuper</a:t>
            </a:r>
            <a:r>
              <a:rPr lang="en-US" sz="3400" dirty="0" smtClean="0">
                <a:effectLst>
                  <a:outerShdw blurRad="38100" dist="38100" dir="2700000" algn="tl">
                    <a:srgbClr val="000000">
                      <a:alpha val="43137"/>
                    </a:srgbClr>
                  </a:outerShdw>
                </a:effectLst>
                <a:latin typeface="Arial Rounded MT Bold" pitchFamily="34" charset="0"/>
              </a:rPr>
              <a:t> de </a:t>
            </a:r>
            <a:r>
              <a:rPr lang="en-US" sz="3400" dirty="0" err="1" smtClean="0">
                <a:effectLst>
                  <a:outerShdw blurRad="38100" dist="38100" dir="2700000" algn="tl">
                    <a:srgbClr val="000000">
                      <a:alpha val="43137"/>
                    </a:srgbClr>
                  </a:outerShdw>
                </a:effectLst>
                <a:latin typeface="Arial Rounded MT Bold" pitchFamily="34" charset="0"/>
              </a:rPr>
              <a:t>détails</a:t>
            </a:r>
            <a:r>
              <a:rPr lang="en-US" sz="3400" dirty="0" smtClean="0">
                <a:effectLst>
                  <a:outerShdw blurRad="38100" dist="38100" dir="2700000" algn="tl">
                    <a:srgbClr val="000000">
                      <a:alpha val="43137"/>
                    </a:srgbClr>
                  </a:outerShdw>
                </a:effectLst>
                <a:latin typeface="Arial Rounded MT Bold" pitchFamily="34" charset="0"/>
              </a:rPr>
              <a:t> technique.</a:t>
            </a:r>
          </a:p>
          <a:p>
            <a:pPr marL="889000" algn="just"/>
            <a:r>
              <a:rPr lang="en-US" sz="3400" dirty="0" smtClean="0">
                <a:effectLst>
                  <a:outerShdw blurRad="38100" dist="38100" dir="2700000" algn="tl">
                    <a:srgbClr val="000000">
                      <a:alpha val="43137"/>
                    </a:srgbClr>
                  </a:outerShdw>
                </a:effectLst>
                <a:latin typeface="Arial Rounded MT Bold" pitchFamily="34" charset="0"/>
              </a:rPr>
              <a:t>La </a:t>
            </a:r>
            <a:r>
              <a:rPr lang="en-US" sz="3400" dirty="0" err="1" smtClean="0">
                <a:effectLst>
                  <a:outerShdw blurRad="38100" dist="38100" dir="2700000" algn="tl">
                    <a:srgbClr val="000000">
                      <a:alpha val="43137"/>
                    </a:srgbClr>
                  </a:outerShdw>
                </a:effectLst>
                <a:latin typeface="Arial Rounded MT Bold" pitchFamily="34" charset="0"/>
              </a:rPr>
              <a:t>nuit</a:t>
            </a:r>
            <a:r>
              <a:rPr lang="en-US" sz="3400" dirty="0" smtClean="0">
                <a:effectLst>
                  <a:outerShdw blurRad="38100" dist="38100" dir="2700000" algn="tl">
                    <a:srgbClr val="000000">
                      <a:alpha val="43137"/>
                    </a:srgbClr>
                  </a:outerShdw>
                </a:effectLst>
                <a:latin typeface="Arial Rounded MT Bold" pitchFamily="34" charset="0"/>
              </a:rPr>
              <a:t>, les </a:t>
            </a:r>
            <a:r>
              <a:rPr lang="en-US" sz="3400" dirty="0" err="1" smtClean="0">
                <a:effectLst>
                  <a:outerShdw blurRad="38100" dist="38100" dir="2700000" algn="tl">
                    <a:srgbClr val="000000">
                      <a:alpha val="43137"/>
                    </a:srgbClr>
                  </a:outerShdw>
                </a:effectLst>
                <a:latin typeface="Arial Rounded MT Bold" pitchFamily="34" charset="0"/>
              </a:rPr>
              <a:t>étudiants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veulent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séduire</a:t>
            </a:r>
            <a:r>
              <a:rPr lang="en-US" sz="3400" dirty="0" smtClean="0">
                <a:effectLst>
                  <a:outerShdw blurRad="38100" dist="38100" dir="2700000" algn="tl">
                    <a:srgbClr val="000000">
                      <a:alpha val="43137"/>
                    </a:srgbClr>
                  </a:outerShdw>
                </a:effectLst>
                <a:latin typeface="Arial Rounded MT Bold" pitchFamily="34" charset="0"/>
              </a:rPr>
              <a:t> et </a:t>
            </a:r>
            <a:r>
              <a:rPr lang="en-US" sz="3400" dirty="0" err="1" smtClean="0">
                <a:effectLst>
                  <a:outerShdw blurRad="38100" dist="38100" dir="2700000" algn="tl">
                    <a:srgbClr val="000000">
                      <a:alpha val="43137"/>
                    </a:srgbClr>
                  </a:outerShdw>
                </a:effectLst>
                <a:latin typeface="Arial Rounded MT Bold" pitchFamily="34" charset="0"/>
              </a:rPr>
              <a:t>être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séduits</a:t>
            </a:r>
            <a:r>
              <a:rPr lang="en-US" sz="3400" dirty="0" smtClean="0">
                <a:effectLst>
                  <a:outerShdw blurRad="38100" dist="38100" dir="2700000" algn="tl">
                    <a:srgbClr val="000000">
                      <a:alpha val="43137"/>
                    </a:srgbClr>
                  </a:outerShdw>
                </a:effectLst>
                <a:latin typeface="Arial Rounded MT Bold" pitchFamily="34" charset="0"/>
              </a:rPr>
              <a:t>.</a:t>
            </a:r>
          </a:p>
          <a:p>
            <a:pPr marL="889000" algn="just"/>
            <a:r>
              <a:rPr lang="en-US" sz="3400" dirty="0" err="1" smtClean="0">
                <a:effectLst>
                  <a:outerShdw blurRad="38100" dist="38100" dir="2700000" algn="tl">
                    <a:srgbClr val="000000">
                      <a:alpha val="43137"/>
                    </a:srgbClr>
                  </a:outerShdw>
                </a:effectLst>
                <a:latin typeface="Arial Rounded MT Bold" pitchFamily="34" charset="0"/>
              </a:rPr>
              <a:t>C’est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également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l’occasion</a:t>
            </a:r>
            <a:r>
              <a:rPr lang="en-US" sz="3400" dirty="0" smtClean="0">
                <a:effectLst>
                  <a:outerShdw blurRad="38100" dist="38100" dir="2700000" algn="tl">
                    <a:srgbClr val="000000">
                      <a:alpha val="43137"/>
                    </a:srgbClr>
                  </a:outerShdw>
                </a:effectLst>
                <a:latin typeface="Arial Rounded MT Bold" pitchFamily="34" charset="0"/>
              </a:rPr>
              <a:t> pour proposer des </a:t>
            </a:r>
            <a:r>
              <a:rPr lang="en-US" sz="3400" dirty="0" err="1" smtClean="0">
                <a:effectLst>
                  <a:outerShdw blurRad="38100" dist="38100" dir="2700000" algn="tl">
                    <a:srgbClr val="000000">
                      <a:alpha val="43137"/>
                    </a:srgbClr>
                  </a:outerShdw>
                </a:effectLst>
                <a:latin typeface="Arial Rounded MT Bold" pitchFamily="34" charset="0"/>
              </a:rPr>
              <a:t>campagnes</a:t>
            </a:r>
            <a:r>
              <a:rPr lang="en-US" sz="3400" dirty="0" smtClean="0">
                <a:effectLst>
                  <a:outerShdw blurRad="38100" dist="38100" dir="2700000" algn="tl">
                    <a:srgbClr val="000000">
                      <a:alpha val="43137"/>
                    </a:srgbClr>
                  </a:outerShdw>
                </a:effectLst>
                <a:latin typeface="Arial Rounded MT Bold" pitchFamily="34" charset="0"/>
              </a:rPr>
              <a:t> marketing plus </a:t>
            </a:r>
            <a:r>
              <a:rPr lang="en-US" sz="3400" dirty="0" err="1" smtClean="0">
                <a:effectLst>
                  <a:outerShdw blurRad="38100" dist="38100" dir="2700000" algn="tl">
                    <a:srgbClr val="000000">
                      <a:alpha val="43137"/>
                    </a:srgbClr>
                  </a:outerShdw>
                </a:effectLst>
                <a:latin typeface="Arial Rounded MT Bold" pitchFamily="34" charset="0"/>
              </a:rPr>
              <a:t>élaborées</a:t>
            </a:r>
            <a:r>
              <a:rPr lang="en-US" sz="3400" dirty="0" smtClean="0">
                <a:effectLst>
                  <a:outerShdw blurRad="38100" dist="38100" dir="2700000" algn="tl">
                    <a:srgbClr val="000000">
                      <a:alpha val="43137"/>
                    </a:srgbClr>
                  </a:outerShdw>
                </a:effectLst>
                <a:latin typeface="Arial Rounded MT Bold" pitchFamily="34" charset="0"/>
              </a:rPr>
              <a:t> et ne pas se </a:t>
            </a:r>
            <a:r>
              <a:rPr lang="en-US" sz="3400" dirty="0" err="1" smtClean="0">
                <a:effectLst>
                  <a:outerShdw blurRad="38100" dist="38100" dir="2700000" algn="tl">
                    <a:srgbClr val="000000">
                      <a:alpha val="43137"/>
                    </a:srgbClr>
                  </a:outerShdw>
                </a:effectLst>
                <a:latin typeface="Arial Rounded MT Bold" pitchFamily="34" charset="0"/>
              </a:rPr>
              <a:t>contenter</a:t>
            </a:r>
            <a:r>
              <a:rPr lang="en-US" sz="3400" dirty="0" smtClean="0">
                <a:effectLst>
                  <a:outerShdw blurRad="38100" dist="38100" dir="2700000" algn="tl">
                    <a:srgbClr val="000000">
                      <a:alpha val="43137"/>
                    </a:srgbClr>
                  </a:outerShdw>
                </a:effectLst>
                <a:latin typeface="Arial Rounded MT Bold" pitchFamily="34" charset="0"/>
              </a:rPr>
              <a:t> de </a:t>
            </a:r>
            <a:r>
              <a:rPr lang="en-US" sz="3400" dirty="0" err="1" smtClean="0">
                <a:effectLst>
                  <a:outerShdw blurRad="38100" dist="38100" dir="2700000" algn="tl">
                    <a:srgbClr val="000000">
                      <a:alpha val="43137"/>
                    </a:srgbClr>
                  </a:outerShdw>
                </a:effectLst>
                <a:latin typeface="Arial Rounded MT Bold" pitchFamily="34" charset="0"/>
              </a:rPr>
              <a:t>quelques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affiches</a:t>
            </a:r>
            <a:r>
              <a:rPr lang="en-US" sz="3400" dirty="0" smtClean="0">
                <a:effectLst>
                  <a:outerShdw blurRad="38100" dist="38100" dir="2700000" algn="tl">
                    <a:srgbClr val="000000">
                      <a:alpha val="43137"/>
                    </a:srgbClr>
                  </a:outerShdw>
                </a:effectLst>
                <a:latin typeface="Arial Rounded MT Bold" pitchFamily="34" charset="0"/>
              </a:rPr>
              <a:t>. Par </a:t>
            </a:r>
            <a:r>
              <a:rPr lang="en-US" sz="3400" dirty="0" err="1" smtClean="0">
                <a:effectLst>
                  <a:outerShdw blurRad="38100" dist="38100" dir="2700000" algn="tl">
                    <a:srgbClr val="000000">
                      <a:alpha val="43137"/>
                    </a:srgbClr>
                  </a:outerShdw>
                </a:effectLst>
                <a:latin typeface="Arial Rounded MT Bold" pitchFamily="34" charset="0"/>
              </a:rPr>
              <a:t>exemple</a:t>
            </a:r>
            <a:r>
              <a:rPr lang="en-US" sz="3400" dirty="0" smtClean="0">
                <a:effectLst>
                  <a:outerShdw blurRad="38100" dist="38100" dir="2700000" algn="tl">
                    <a:srgbClr val="000000">
                      <a:alpha val="43137"/>
                    </a:srgbClr>
                  </a:outerShdw>
                </a:effectLst>
                <a:latin typeface="Arial Rounded MT Bold" pitchFamily="34" charset="0"/>
              </a:rPr>
              <a:t>, Lipton Ice Tea à </a:t>
            </a:r>
            <a:r>
              <a:rPr lang="en-US" sz="3400" dirty="0" err="1" smtClean="0">
                <a:effectLst>
                  <a:outerShdw blurRad="38100" dist="38100" dir="2700000" algn="tl">
                    <a:srgbClr val="000000">
                      <a:alpha val="43137"/>
                    </a:srgbClr>
                  </a:outerShdw>
                </a:effectLst>
                <a:latin typeface="Arial Rounded MT Bold" pitchFamily="34" charset="0"/>
              </a:rPr>
              <a:t>réussi</a:t>
            </a:r>
            <a:r>
              <a:rPr lang="en-US" sz="3400" dirty="0" smtClean="0">
                <a:effectLst>
                  <a:outerShdw blurRad="38100" dist="38100" dir="2700000" algn="tl">
                    <a:srgbClr val="000000">
                      <a:alpha val="43137"/>
                    </a:srgbClr>
                  </a:outerShdw>
                </a:effectLst>
                <a:latin typeface="Arial Rounded MT Bold" pitchFamily="34" charset="0"/>
              </a:rPr>
              <a:t> à faire passer </a:t>
            </a:r>
            <a:r>
              <a:rPr lang="en-US" sz="3400" dirty="0" err="1" smtClean="0">
                <a:effectLst>
                  <a:outerShdw blurRad="38100" dist="38100" dir="2700000" algn="tl">
                    <a:srgbClr val="000000">
                      <a:alpha val="43137"/>
                    </a:srgbClr>
                  </a:outerShdw>
                </a:effectLst>
                <a:latin typeface="Arial Rounded MT Bold" pitchFamily="34" charset="0"/>
              </a:rPr>
              <a:t>ses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valeurs</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vitalité</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l’optimisme</a:t>
            </a:r>
            <a:r>
              <a:rPr lang="en-US" sz="3400" dirty="0" smtClean="0">
                <a:effectLst>
                  <a:outerShdw blurRad="38100" dist="38100" dir="2700000" algn="tl">
                    <a:srgbClr val="000000">
                      <a:alpha val="43137"/>
                    </a:srgbClr>
                  </a:outerShdw>
                </a:effectLst>
                <a:latin typeface="Arial Rounded MT Bold" pitchFamily="34" charset="0"/>
              </a:rPr>
              <a:t>, la </a:t>
            </a:r>
            <a:r>
              <a:rPr lang="en-US" sz="3400" dirty="0" err="1" smtClean="0">
                <a:effectLst>
                  <a:outerShdw blurRad="38100" dist="38100" dir="2700000" algn="tl">
                    <a:srgbClr val="000000">
                      <a:alpha val="43137"/>
                    </a:srgbClr>
                  </a:outerShdw>
                </a:effectLst>
                <a:latin typeface="Arial Rounded MT Bold" pitchFamily="34" charset="0"/>
              </a:rPr>
              <a:t>convivialité</a:t>
            </a:r>
            <a:r>
              <a:rPr lang="en-US" sz="3400" dirty="0" smtClean="0">
                <a:effectLst>
                  <a:outerShdw blurRad="38100" dist="38100" dir="2700000" algn="tl">
                    <a:srgbClr val="000000">
                      <a:alpha val="43137"/>
                    </a:srgbClr>
                  </a:outerShdw>
                </a:effectLst>
                <a:latin typeface="Arial Rounded MT Bold" pitchFamily="34" charset="0"/>
              </a:rPr>
              <a:t> et </a:t>
            </a:r>
            <a:r>
              <a:rPr lang="en-US" sz="3400" dirty="0" err="1" smtClean="0">
                <a:effectLst>
                  <a:outerShdw blurRad="38100" dist="38100" dir="2700000" algn="tl">
                    <a:srgbClr val="000000">
                      <a:alpha val="43137"/>
                    </a:srgbClr>
                  </a:outerShdw>
                </a:effectLst>
                <a:latin typeface="Arial Rounded MT Bold" pitchFamily="34" charset="0"/>
              </a:rPr>
              <a:t>l’écologie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grâce</a:t>
            </a:r>
            <a:r>
              <a:rPr lang="en-US" sz="3400" dirty="0" smtClean="0">
                <a:effectLst>
                  <a:outerShdw blurRad="38100" dist="38100" dir="2700000" algn="tl">
                    <a:srgbClr val="000000">
                      <a:alpha val="43137"/>
                    </a:srgbClr>
                  </a:outerShdw>
                </a:effectLst>
                <a:latin typeface="Arial Rounded MT Bold" pitchFamily="34" charset="0"/>
              </a:rPr>
              <a:t> à son </a:t>
            </a:r>
            <a:r>
              <a:rPr lang="en-US" sz="3400" dirty="0" err="1" smtClean="0">
                <a:effectLst>
                  <a:outerShdw blurRad="38100" dist="38100" dir="2700000" algn="tl">
                    <a:srgbClr val="000000">
                      <a:alpha val="43137"/>
                    </a:srgbClr>
                  </a:outerShdw>
                </a:effectLst>
                <a:latin typeface="Arial Rounded MT Bold" pitchFamily="34" charset="0"/>
              </a:rPr>
              <a:t>espace</a:t>
            </a:r>
            <a:r>
              <a:rPr lang="en-US" sz="3400" dirty="0" smtClean="0">
                <a:effectLst>
                  <a:outerShdw blurRad="38100" dist="38100" dir="2700000" algn="tl">
                    <a:srgbClr val="000000">
                      <a:alpha val="43137"/>
                    </a:srgbClr>
                  </a:outerShdw>
                </a:effectLst>
                <a:latin typeface="Arial Rounded MT Bold" pitchFamily="34" charset="0"/>
              </a:rPr>
              <a:t> lounge </a:t>
            </a:r>
            <a:r>
              <a:rPr lang="en-US" sz="3400" dirty="0" err="1" smtClean="0">
                <a:effectLst>
                  <a:outerShdw blurRad="38100" dist="38100" dir="2700000" algn="tl">
                    <a:srgbClr val="000000">
                      <a:alpha val="43137"/>
                    </a:srgbClr>
                  </a:outerShdw>
                </a:effectLst>
                <a:latin typeface="Arial Rounded MT Bold" pitchFamily="34" charset="0"/>
              </a:rPr>
              <a:t>sur</a:t>
            </a:r>
            <a:r>
              <a:rPr lang="en-US" sz="3400" dirty="0" smtClean="0">
                <a:effectLst>
                  <a:outerShdw blurRad="38100" dist="38100" dir="2700000" algn="tl">
                    <a:srgbClr val="000000">
                      <a:alpha val="43137"/>
                    </a:srgbClr>
                  </a:outerShdw>
                </a:effectLst>
                <a:latin typeface="Arial Rounded MT Bold" pitchFamily="34" charset="0"/>
              </a:rPr>
              <a:t> les festivals de </a:t>
            </a:r>
            <a:r>
              <a:rPr lang="en-US" sz="3400" dirty="0" err="1" smtClean="0">
                <a:effectLst>
                  <a:outerShdw blurRad="38100" dist="38100" dir="2700000" algn="tl">
                    <a:srgbClr val="000000">
                      <a:alpha val="43137"/>
                    </a:srgbClr>
                  </a:outerShdw>
                </a:effectLst>
                <a:latin typeface="Arial Rounded MT Bold" pitchFamily="34" charset="0"/>
              </a:rPr>
              <a:t>musique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Cela</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n’est</a:t>
            </a:r>
            <a:r>
              <a:rPr lang="en-US" sz="3400" dirty="0" smtClean="0">
                <a:effectLst>
                  <a:outerShdw blurRad="38100" dist="38100" dir="2700000" algn="tl">
                    <a:srgbClr val="000000">
                      <a:alpha val="43137"/>
                    </a:srgbClr>
                  </a:outerShdw>
                </a:effectLst>
                <a:latin typeface="Arial Rounded MT Bold" pitchFamily="34" charset="0"/>
              </a:rPr>
              <a:t> pas </a:t>
            </a:r>
            <a:r>
              <a:rPr lang="en-US" sz="3400" dirty="0" err="1" smtClean="0">
                <a:effectLst>
                  <a:outerShdw blurRad="38100" dist="38100" dir="2700000" algn="tl">
                    <a:srgbClr val="000000">
                      <a:alpha val="43137"/>
                    </a:srgbClr>
                  </a:outerShdw>
                </a:effectLst>
                <a:latin typeface="Arial Rounded MT Bold" pitchFamily="34" charset="0"/>
              </a:rPr>
              <a:t>forcément</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évident</a:t>
            </a:r>
            <a:r>
              <a:rPr lang="en-US" sz="3400" dirty="0" smtClean="0">
                <a:effectLst>
                  <a:outerShdw blurRad="38100" dist="38100" dir="2700000" algn="tl">
                    <a:srgbClr val="000000">
                      <a:alpha val="43137"/>
                    </a:srgbClr>
                  </a:outerShdw>
                </a:effectLst>
                <a:latin typeface="Arial Rounded MT Bold" pitchFamily="34" charset="0"/>
              </a:rPr>
              <a:t> avec </a:t>
            </a:r>
            <a:r>
              <a:rPr lang="en-US" sz="3400" dirty="0" err="1" smtClean="0">
                <a:effectLst>
                  <a:outerShdw blurRad="38100" dist="38100" dir="2700000" algn="tl">
                    <a:srgbClr val="000000">
                      <a:alpha val="43137"/>
                    </a:srgbClr>
                  </a:outerShdw>
                </a:effectLst>
                <a:latin typeface="Arial Rounded MT Bold" pitchFamily="34" charset="0"/>
              </a:rPr>
              <a:t>une</a:t>
            </a:r>
            <a:r>
              <a:rPr lang="en-US" sz="3400" dirty="0" smtClean="0">
                <a:effectLst>
                  <a:outerShdw blurRad="38100" dist="38100" dir="2700000" algn="tl">
                    <a:srgbClr val="000000">
                      <a:alpha val="43137"/>
                    </a:srgbClr>
                  </a:outerShdw>
                </a:effectLst>
                <a:latin typeface="Arial Rounded MT Bold" pitchFamily="34" charset="0"/>
              </a:rPr>
              <a:t> </a:t>
            </a:r>
            <a:r>
              <a:rPr lang="en-US" sz="3400" dirty="0" err="1" smtClean="0">
                <a:effectLst>
                  <a:outerShdw blurRad="38100" dist="38100" dir="2700000" algn="tl">
                    <a:srgbClr val="000000">
                      <a:alpha val="43137"/>
                    </a:srgbClr>
                  </a:outerShdw>
                </a:effectLst>
                <a:latin typeface="Arial Rounded MT Bold" pitchFamily="34" charset="0"/>
              </a:rPr>
              <a:t>campagne</a:t>
            </a:r>
            <a:r>
              <a:rPr lang="en-US" sz="3400" dirty="0" smtClean="0">
                <a:effectLst>
                  <a:outerShdw blurRad="38100" dist="38100" dir="2700000" algn="tl">
                    <a:srgbClr val="000000">
                      <a:alpha val="43137"/>
                    </a:srgbClr>
                  </a:outerShdw>
                </a:effectLst>
                <a:latin typeface="Arial Rounded MT Bold" pitchFamily="34" charset="0"/>
              </a:rPr>
              <a:t> de communication plus </a:t>
            </a:r>
            <a:r>
              <a:rPr lang="en-US" sz="3400" dirty="0" err="1" smtClean="0">
                <a:effectLst>
                  <a:outerShdw blurRad="38100" dist="38100" dir="2700000" algn="tl">
                    <a:srgbClr val="000000">
                      <a:alpha val="43137"/>
                    </a:srgbClr>
                  </a:outerShdw>
                </a:effectLst>
                <a:latin typeface="Arial Rounded MT Bold" pitchFamily="34" charset="0"/>
              </a:rPr>
              <a:t>traditionnelle</a:t>
            </a:r>
            <a:r>
              <a:rPr lang="en-US" sz="3400" dirty="0" smtClean="0">
                <a:effectLst>
                  <a:outerShdw blurRad="38100" dist="38100" dir="2700000" algn="tl">
                    <a:srgbClr val="000000">
                      <a:alpha val="43137"/>
                    </a:srgbClr>
                  </a:outerShdw>
                </a:effectLst>
                <a:latin typeface="Arial Rounded MT Bold" pitchFamily="34" charset="0"/>
              </a:rPr>
              <a:t>.</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rmAutofit fontScale="90000"/>
          </a:bodyPr>
          <a:lstStyle/>
          <a:p>
            <a:pPr algn="ct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Le marketing de la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nuit</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et les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étudiants</a:t>
            </a:r>
            <a:r>
              <a:rPr lang="en-US" sz="4400" dirty="0" smtClean="0">
                <a:solidFill>
                  <a:srgbClr val="2FC9FF"/>
                </a:solidFill>
                <a:effectLst>
                  <a:outerShdw blurRad="38100" dist="38100" dir="2700000" algn="tl">
                    <a:srgbClr val="000000">
                      <a:alpha val="43137"/>
                    </a:srgbClr>
                  </a:outerShdw>
                </a:effectLst>
                <a:latin typeface="Arial Rounded MT Bold" pitchFamily="34" charset="0"/>
              </a:rPr>
              <a:t>: les points </a:t>
            </a:r>
            <a:r>
              <a:rPr lang="en-US" sz="4400" dirty="0" err="1" smtClean="0">
                <a:solidFill>
                  <a:srgbClr val="2FC9FF"/>
                </a:solidFill>
                <a:effectLst>
                  <a:outerShdw blurRad="38100" dist="38100" dir="2700000" algn="tl">
                    <a:srgbClr val="000000">
                      <a:alpha val="43137"/>
                    </a:srgbClr>
                  </a:outerShdw>
                </a:effectLst>
                <a:latin typeface="Arial Rounded MT Bold" pitchFamily="34" charset="0"/>
              </a:rPr>
              <a:t>importants</a:t>
            </a:r>
            <a:endParaRPr lang="fr-FR" dirty="0">
              <a:solidFill>
                <a:srgbClr val="2FC9FF"/>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p:txBody>
          <a:bodyPr>
            <a:normAutofit lnSpcReduction="10000"/>
          </a:bodyPr>
          <a:lstStyle/>
          <a:p>
            <a:pPr marL="889000"/>
            <a:r>
              <a:rPr lang="en-US" dirty="0" err="1" smtClean="0">
                <a:effectLst>
                  <a:outerShdw blurRad="38100" dist="38100" dir="2700000" algn="tl">
                    <a:srgbClr val="000000">
                      <a:alpha val="43137"/>
                    </a:srgbClr>
                  </a:outerShdw>
                </a:effectLst>
                <a:latin typeface="Arial Rounded MT Bold" pitchFamily="34" charset="0"/>
              </a:rPr>
              <a:t>Une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consommation</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moins</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raisonnable</a:t>
            </a:r>
            <a:r>
              <a:rPr lang="en-US" dirty="0" smtClean="0">
                <a:effectLst>
                  <a:outerShdw blurRad="38100" dist="38100" dir="2700000" algn="tl">
                    <a:srgbClr val="000000">
                      <a:alpha val="43137"/>
                    </a:srgbClr>
                  </a:outerShdw>
                </a:effectLst>
                <a:latin typeface="Arial Rounded MT Bold" pitchFamily="34" charset="0"/>
              </a:rPr>
              <a:t> la </a:t>
            </a:r>
            <a:r>
              <a:rPr lang="en-US" dirty="0" err="1" smtClean="0">
                <a:effectLst>
                  <a:outerShdw blurRad="38100" dist="38100" dir="2700000" algn="tl">
                    <a:srgbClr val="000000">
                      <a:alpha val="43137"/>
                    </a:srgbClr>
                  </a:outerShdw>
                </a:effectLst>
                <a:latin typeface="Arial Rounded MT Bold" pitchFamily="34" charset="0"/>
              </a:rPr>
              <a:t>nuit</a:t>
            </a:r>
            <a:r>
              <a:rPr lang="en-US" dirty="0" smtClean="0">
                <a:effectLst>
                  <a:outerShdw blurRad="38100" dist="38100" dir="2700000" algn="tl">
                    <a:srgbClr val="000000">
                      <a:alpha val="43137"/>
                    </a:srgbClr>
                  </a:outerShdw>
                </a:effectLst>
                <a:latin typeface="Arial Rounded MT Bold" pitchFamily="34" charset="0"/>
              </a:rPr>
              <a:t>.</a:t>
            </a:r>
          </a:p>
          <a:p>
            <a:pPr marL="889000"/>
            <a:r>
              <a:rPr lang="en-US" dirty="0" smtClean="0">
                <a:effectLst>
                  <a:outerShdw blurRad="38100" dist="38100" dir="2700000" algn="tl">
                    <a:srgbClr val="000000">
                      <a:alpha val="43137"/>
                    </a:srgbClr>
                  </a:outerShdw>
                </a:effectLst>
                <a:latin typeface="Arial Rounded MT Bold" pitchFamily="34" charset="0"/>
              </a:rPr>
              <a:t>Forte </a:t>
            </a:r>
            <a:r>
              <a:rPr lang="en-US" dirty="0" err="1" smtClean="0">
                <a:effectLst>
                  <a:outerShdw blurRad="38100" dist="38100" dir="2700000" algn="tl">
                    <a:srgbClr val="000000">
                      <a:alpha val="43137"/>
                    </a:srgbClr>
                  </a:outerShdw>
                </a:effectLst>
                <a:latin typeface="Arial Rounded MT Bold" pitchFamily="34" charset="0"/>
              </a:rPr>
              <a:t>présence</a:t>
            </a:r>
            <a:r>
              <a:rPr lang="en-US" dirty="0" smtClean="0">
                <a:effectLst>
                  <a:outerShdw blurRad="38100" dist="38100" dir="2700000" algn="tl">
                    <a:srgbClr val="000000">
                      <a:alpha val="43137"/>
                    </a:srgbClr>
                  </a:outerShdw>
                </a:effectLst>
                <a:latin typeface="Arial Rounded MT Bold" pitchFamily="34" charset="0"/>
              </a:rPr>
              <a:t> de la </a:t>
            </a:r>
            <a:r>
              <a:rPr lang="en-US" dirty="0" err="1" smtClean="0">
                <a:effectLst>
                  <a:outerShdw blurRad="38100" dist="38100" dir="2700000" algn="tl">
                    <a:srgbClr val="000000">
                      <a:alpha val="43137"/>
                    </a:srgbClr>
                  </a:outerShdw>
                </a:effectLst>
                <a:latin typeface="Arial Rounded MT Bold" pitchFamily="34" charset="0"/>
              </a:rPr>
              <a:t>jeunesse</a:t>
            </a:r>
            <a:r>
              <a:rPr lang="en-US" dirty="0" smtClean="0">
                <a:effectLst>
                  <a:outerShdw blurRad="38100" dist="38100" dir="2700000" algn="tl">
                    <a:srgbClr val="000000">
                      <a:alpha val="43137"/>
                    </a:srgbClr>
                  </a:outerShdw>
                </a:effectLst>
                <a:latin typeface="Arial Rounded MT Bold" pitchFamily="34" charset="0"/>
              </a:rPr>
              <a:t> et des </a:t>
            </a:r>
            <a:r>
              <a:rPr lang="en-US" dirty="0" err="1" smtClean="0">
                <a:effectLst>
                  <a:outerShdw blurRad="38100" dist="38100" dir="2700000" algn="tl">
                    <a:srgbClr val="000000">
                      <a:alpha val="43137"/>
                    </a:srgbClr>
                  </a:outerShdw>
                </a:effectLst>
                <a:latin typeface="Arial Rounded MT Bold" pitchFamily="34" charset="0"/>
              </a:rPr>
              <a:t>étudiants</a:t>
            </a:r>
            <a:endParaRPr lang="en-US" dirty="0" smtClean="0">
              <a:effectLst>
                <a:outerShdw blurRad="38100" dist="38100" dir="2700000" algn="tl">
                  <a:srgbClr val="000000">
                    <a:alpha val="43137"/>
                  </a:srgbClr>
                </a:outerShdw>
              </a:effectLst>
              <a:latin typeface="Arial Rounded MT Bold" pitchFamily="34" charset="0"/>
            </a:endParaRPr>
          </a:p>
          <a:p>
            <a:pPr marL="1778000" lvl="2"/>
            <a:r>
              <a:rPr lang="en-US" dirty="0" smtClean="0">
                <a:effectLst>
                  <a:outerShdw blurRad="38100" dist="38100" dir="2700000" algn="tl">
                    <a:srgbClr val="000000">
                      <a:alpha val="43137"/>
                    </a:srgbClr>
                  </a:outerShdw>
                </a:effectLst>
                <a:latin typeface="Arial Rounded MT Bold" pitchFamily="34" charset="0"/>
              </a:rPr>
              <a:t>en </a:t>
            </a:r>
            <a:r>
              <a:rPr lang="en-US" dirty="0" err="1" smtClean="0">
                <a:effectLst>
                  <a:outerShdw blurRad="38100" dist="38100" dir="2700000" algn="tl">
                    <a:srgbClr val="000000">
                      <a:alpha val="43137"/>
                    </a:srgbClr>
                  </a:outerShdw>
                </a:effectLst>
                <a:latin typeface="Arial Rounded MT Bold" pitchFamily="34" charset="0"/>
              </a:rPr>
              <a:t>tant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que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cible</a:t>
            </a:r>
            <a:endParaRPr lang="en-US" dirty="0" smtClean="0">
              <a:effectLst>
                <a:outerShdw blurRad="38100" dist="38100" dir="2700000" algn="tl">
                  <a:srgbClr val="000000">
                    <a:alpha val="43137"/>
                  </a:srgbClr>
                </a:outerShdw>
              </a:effectLst>
              <a:latin typeface="Arial Rounded MT Bold" pitchFamily="34" charset="0"/>
            </a:endParaRPr>
          </a:p>
          <a:p>
            <a:pPr marL="1778000" lvl="2"/>
            <a:r>
              <a:rPr lang="en-US" dirty="0" smtClean="0">
                <a:effectLst>
                  <a:outerShdw blurRad="38100" dist="38100" dir="2700000" algn="tl">
                    <a:srgbClr val="000000">
                      <a:alpha val="43137"/>
                    </a:srgbClr>
                  </a:outerShdw>
                </a:effectLst>
                <a:latin typeface="Arial Rounded MT Bold" pitchFamily="34" charset="0"/>
              </a:rPr>
              <a:t>en </a:t>
            </a:r>
            <a:r>
              <a:rPr lang="en-US" dirty="0" err="1" smtClean="0">
                <a:effectLst>
                  <a:outerShdw blurRad="38100" dist="38100" dir="2700000" algn="tl">
                    <a:srgbClr val="000000">
                      <a:alpha val="43137"/>
                    </a:srgbClr>
                  </a:outerShdw>
                </a:effectLst>
                <a:latin typeface="Arial Rounded MT Bold" pitchFamily="34" charset="0"/>
              </a:rPr>
              <a:t>tant</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que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préscripteurs</a:t>
            </a:r>
            <a:endParaRPr lang="en-US" dirty="0" smtClean="0">
              <a:effectLst>
                <a:outerShdw blurRad="38100" dist="38100" dir="2700000" algn="tl">
                  <a:srgbClr val="000000">
                    <a:alpha val="43137"/>
                  </a:srgbClr>
                </a:outerShdw>
              </a:effectLst>
              <a:latin typeface="Arial Rounded MT Bold" pitchFamily="34" charset="0"/>
            </a:endParaRPr>
          </a:p>
          <a:p>
            <a:pPr marL="889000"/>
            <a:r>
              <a:rPr lang="en-US" dirty="0" err="1" smtClean="0">
                <a:effectLst>
                  <a:outerShdw blurRad="38100" dist="38100" dir="2700000" algn="tl">
                    <a:srgbClr val="000000">
                      <a:alpha val="43137"/>
                    </a:srgbClr>
                  </a:outerShdw>
                </a:effectLst>
                <a:latin typeface="Arial Rounded MT Bold" pitchFamily="34" charset="0"/>
              </a:rPr>
              <a:t>Véhiculer</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une</a:t>
            </a:r>
            <a:r>
              <a:rPr lang="en-US" dirty="0" smtClean="0">
                <a:effectLst>
                  <a:outerShdw blurRad="38100" dist="38100" dir="2700000" algn="tl">
                    <a:srgbClr val="000000">
                      <a:alpha val="43137"/>
                    </a:srgbClr>
                  </a:outerShdw>
                </a:effectLst>
                <a:latin typeface="Arial Rounded MT Bold" pitchFamily="34" charset="0"/>
              </a:rPr>
              <a:t> image de </a:t>
            </a:r>
            <a:r>
              <a:rPr lang="en-US" dirty="0" err="1" smtClean="0">
                <a:effectLst>
                  <a:outerShdw blurRad="38100" dist="38100" dir="2700000" algn="tl">
                    <a:srgbClr val="000000">
                      <a:alpha val="43137"/>
                    </a:srgbClr>
                  </a:outerShdw>
                </a:effectLst>
                <a:latin typeface="Arial Rounded MT Bold" pitchFamily="34" charset="0"/>
              </a:rPr>
              <a:t>marque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branchée</a:t>
            </a:r>
            <a:endParaRPr lang="en-US" dirty="0" smtClean="0">
              <a:effectLst>
                <a:outerShdw blurRad="38100" dist="38100" dir="2700000" algn="tl">
                  <a:srgbClr val="000000">
                    <a:alpha val="43137"/>
                  </a:srgbClr>
                </a:outerShdw>
              </a:effectLst>
              <a:latin typeface="Arial Rounded MT Bold" pitchFamily="34" charset="0"/>
            </a:endParaRPr>
          </a:p>
          <a:p>
            <a:pPr marL="889000"/>
            <a:r>
              <a:rPr lang="en-US" dirty="0" err="1" smtClean="0">
                <a:effectLst>
                  <a:outerShdw blurRad="38100" dist="38100" dir="2700000" algn="tl">
                    <a:srgbClr val="000000">
                      <a:alpha val="43137"/>
                    </a:srgbClr>
                  </a:outerShdw>
                </a:effectLst>
                <a:latin typeface="Arial Rounded MT Bold" pitchFamily="34" charset="0"/>
              </a:rPr>
              <a:t>Communiquer</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différement</a:t>
            </a:r>
            <a:r>
              <a:rPr lang="en-US" dirty="0" smtClean="0">
                <a:effectLst>
                  <a:outerShdw blurRad="38100" dist="38100" dir="2700000" algn="tl">
                    <a:srgbClr val="000000">
                      <a:alpha val="43137"/>
                    </a:srgbClr>
                  </a:outerShdw>
                </a:effectLst>
                <a:latin typeface="Arial Rounded MT Bold" pitchFamily="34" charset="0"/>
              </a:rPr>
              <a:t> et de </a:t>
            </a:r>
            <a:r>
              <a:rPr lang="en-US" dirty="0" err="1" smtClean="0">
                <a:effectLst>
                  <a:outerShdw blurRad="38100" dist="38100" dir="2700000" algn="tl">
                    <a:srgbClr val="000000">
                      <a:alpha val="43137"/>
                    </a:srgbClr>
                  </a:outerShdw>
                </a:effectLst>
                <a:latin typeface="Arial Rounded MT Bold" pitchFamily="34" charset="0"/>
              </a:rPr>
              <a:t>manière</a:t>
            </a:r>
            <a:r>
              <a:rPr lang="en-US" dirty="0" smtClean="0">
                <a:effectLst>
                  <a:outerShdw blurRad="38100" dist="38100" dir="2700000" algn="tl">
                    <a:srgbClr val="000000">
                      <a:alpha val="43137"/>
                    </a:srgbClr>
                  </a:outerShdw>
                </a:effectLst>
                <a:latin typeface="Arial Rounded MT Bold" pitchFamily="34" charset="0"/>
              </a:rPr>
              <a:t> </a:t>
            </a:r>
            <a:r>
              <a:rPr lang="en-US" dirty="0" err="1" smtClean="0">
                <a:effectLst>
                  <a:outerShdw blurRad="38100" dist="38100" dir="2700000" algn="tl">
                    <a:srgbClr val="000000">
                      <a:alpha val="43137"/>
                    </a:srgbClr>
                  </a:outerShdw>
                </a:effectLst>
                <a:latin typeface="Arial Rounded MT Bold" pitchFamily="34" charset="0"/>
              </a:rPr>
              <a:t>originale</a:t>
            </a:r>
            <a:endParaRPr lang="en-US" dirty="0" smtClean="0">
              <a:effectLst>
                <a:outerShdw blurRad="38100" dist="38100" dir="2700000" algn="tl">
                  <a:srgbClr val="000000">
                    <a:alpha val="43137"/>
                  </a:srgbClr>
                </a:outerShdw>
              </a:effectLst>
              <a:latin typeface="Arial Rounded MT Bold" pitchFamily="34" charset="0"/>
            </a:endParaRP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71480"/>
            <a:ext cx="9144000" cy="1495444"/>
          </a:xfrm>
        </p:spPr>
        <p:txBody>
          <a:bodyPr>
            <a:noAutofit/>
          </a:bodyPr>
          <a:lstStyle/>
          <a:p>
            <a:pPr algn="ctr"/>
            <a:r>
              <a:rPr lang="fr-FR" i="1" dirty="0" smtClean="0">
                <a:solidFill>
                  <a:srgbClr val="EC30C8"/>
                </a:solidFill>
                <a:effectLst>
                  <a:outerShdw blurRad="38100" dist="38100" dir="2700000" algn="tl">
                    <a:srgbClr val="C0C0C0"/>
                  </a:outerShdw>
                </a:effectLst>
                <a:latin typeface="Arial Rounded MT Bold" pitchFamily="34" charset="0"/>
              </a:rPr>
              <a:t>Montant du budget après décompte </a:t>
            </a:r>
            <a:r>
              <a:rPr lang="fr-FR" i="1" dirty="0" smtClean="0">
                <a:solidFill>
                  <a:srgbClr val="EC30C8"/>
                </a:solidFill>
                <a:effectLst>
                  <a:outerShdw blurRad="38100" dist="38100" dir="2700000" algn="tl">
                    <a:srgbClr val="C0C0C0"/>
                  </a:outerShdw>
                </a:effectLst>
                <a:latin typeface="Arial Rounded MT Bold" pitchFamily="34" charset="0"/>
              </a:rPr>
              <a:t>de leurs frais indispensables?</a:t>
            </a:r>
            <a:endParaRPr lang="fr-FR" i="1" dirty="0">
              <a:solidFill>
                <a:srgbClr val="EC30C8"/>
              </a:solidFill>
              <a:latin typeface="Arial Rounded MT Bold" pitchFamily="34" charset="0"/>
            </a:endParaRPr>
          </a:p>
        </p:txBody>
      </p:sp>
      <p:sp>
        <p:nvSpPr>
          <p:cNvPr id="3" name="Espace réservé du contenu 2"/>
          <p:cNvSpPr>
            <a:spLocks noGrp="1"/>
          </p:cNvSpPr>
          <p:nvPr>
            <p:ph idx="1"/>
          </p:nvPr>
        </p:nvSpPr>
        <p:spPr>
          <a:xfrm>
            <a:off x="214282" y="2532888"/>
            <a:ext cx="8501122" cy="4325112"/>
          </a:xfrm>
        </p:spPr>
        <p:txBody>
          <a:bodyPr/>
          <a:lstStyle/>
          <a:p>
            <a:pPr algn="just">
              <a:lnSpc>
                <a:spcPct val="84000"/>
              </a:lnSpc>
              <a:spcBef>
                <a:spcPts val="8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Une étude du Crous chiffre les charges minimales d'un étudiant vivant seul à </a:t>
            </a:r>
            <a:r>
              <a:rPr lang="fr-FR" u="sng" dirty="0" smtClean="0">
                <a:solidFill>
                  <a:srgbClr val="FF0000"/>
                </a:solidFill>
                <a:effectLst>
                  <a:outerShdw blurRad="38100" dist="38100" dir="2700000" algn="tl">
                    <a:srgbClr val="000000">
                      <a:alpha val="43137"/>
                    </a:srgbClr>
                  </a:outerShdw>
                </a:effectLst>
                <a:latin typeface="Arial Rounded MT Bold" pitchFamily="34" charset="0"/>
              </a:rPr>
              <a:t>450€</a:t>
            </a:r>
            <a:r>
              <a:rPr lang="fr-FR" dirty="0" smtClean="0">
                <a:solidFill>
                  <a:srgbClr val="FF0000"/>
                </a:solidFill>
                <a:effectLst>
                  <a:outerShdw blurRad="38100" dist="38100" dir="2700000" algn="tl">
                    <a:srgbClr val="000000">
                      <a:alpha val="43137"/>
                    </a:srgbClr>
                  </a:outerShdw>
                </a:effectLst>
                <a:latin typeface="Arial Rounded MT Bold" pitchFamily="34" charset="0"/>
              </a:rPr>
              <a:t> </a:t>
            </a:r>
            <a:r>
              <a:rPr lang="fr-FR" dirty="0" smtClean="0">
                <a:effectLst>
                  <a:outerShdw blurRad="38100" dist="38100" dir="2700000" algn="tl">
                    <a:srgbClr val="000000">
                      <a:alpha val="43137"/>
                    </a:srgbClr>
                  </a:outerShdw>
                </a:effectLst>
                <a:latin typeface="Arial Rounded MT Bold" pitchFamily="34" charset="0"/>
              </a:rPr>
              <a:t>en </a:t>
            </a:r>
            <a:r>
              <a:rPr lang="fr-FR" dirty="0" smtClean="0">
                <a:effectLst>
                  <a:outerShdw blurRad="38100" dist="38100" dir="2700000" algn="tl">
                    <a:srgbClr val="000000">
                      <a:alpha val="43137"/>
                    </a:srgbClr>
                  </a:outerShdw>
                </a:effectLst>
                <a:latin typeface="Arial Rounded MT Bold" pitchFamily="34" charset="0"/>
              </a:rPr>
              <a:t>moyenne </a:t>
            </a:r>
            <a:r>
              <a:rPr lang="fr-FR" dirty="0" smtClean="0">
                <a:effectLst>
                  <a:outerShdw blurRad="38100" dist="38100" dir="2700000" algn="tl">
                    <a:srgbClr val="000000">
                      <a:alpha val="43137"/>
                    </a:srgbClr>
                  </a:outerShdw>
                </a:effectLst>
                <a:latin typeface="Arial Rounded MT Bold" pitchFamily="34" charset="0"/>
              </a:rPr>
              <a:t>(Frais de logement, Loyer, frais de repas et frais de </a:t>
            </a:r>
            <a:r>
              <a:rPr lang="fr-FR" dirty="0" smtClean="0">
                <a:effectLst>
                  <a:outerShdw blurRad="38100" dist="38100" dir="2700000" algn="tl">
                    <a:srgbClr val="000000">
                      <a:alpha val="43137"/>
                    </a:srgbClr>
                  </a:outerShdw>
                </a:effectLst>
                <a:latin typeface="Arial Rounded MT Bold" pitchFamily="34" charset="0"/>
              </a:rPr>
              <a:t>transports </a:t>
            </a:r>
            <a:r>
              <a:rPr lang="fr-FR" dirty="0" smtClean="0">
                <a:effectLst>
                  <a:outerShdw blurRad="38100" dist="38100" dir="2700000" algn="tl">
                    <a:srgbClr val="000000">
                      <a:alpha val="43137"/>
                    </a:srgbClr>
                  </a:outerShdw>
                </a:effectLst>
                <a:latin typeface="Arial Rounded MT Bold" pitchFamily="34" charset="0"/>
              </a:rPr>
              <a:t>inclus).</a:t>
            </a:r>
          </a:p>
          <a:p>
            <a:pPr algn="just">
              <a:lnSpc>
                <a:spcPct val="84000"/>
              </a:lnSpc>
              <a:spcBef>
                <a:spcPts val="8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algn="just">
              <a:lnSpc>
                <a:spcPct val="84000"/>
              </a:lnSpc>
              <a:spcBef>
                <a:spcPts val="8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Il </a:t>
            </a:r>
            <a:r>
              <a:rPr lang="fr-FR" dirty="0" smtClean="0">
                <a:effectLst>
                  <a:outerShdw blurRad="38100" dist="38100" dir="2700000" algn="tl">
                    <a:srgbClr val="000000">
                      <a:alpha val="43137"/>
                    </a:srgbClr>
                  </a:outerShdw>
                </a:effectLst>
                <a:latin typeface="Arial Rounded MT Bold" pitchFamily="34" charset="0"/>
              </a:rPr>
              <a:t>lui restera donc en moyenne un budget de </a:t>
            </a:r>
            <a:r>
              <a:rPr lang="fr-FR" u="sng" dirty="0" smtClean="0">
                <a:solidFill>
                  <a:srgbClr val="FF0000"/>
                </a:solidFill>
                <a:effectLst>
                  <a:outerShdw blurRad="38100" dist="38100" dir="2700000" algn="tl">
                    <a:srgbClr val="000000">
                      <a:alpha val="43137"/>
                    </a:srgbClr>
                  </a:outerShdw>
                </a:effectLst>
                <a:latin typeface="Arial Rounded MT Bold" pitchFamily="34" charset="0"/>
              </a:rPr>
              <a:t>284€</a:t>
            </a:r>
            <a:r>
              <a:rPr lang="fr-FR" dirty="0" smtClean="0">
                <a:effectLst>
                  <a:outerShdw blurRad="38100" dist="38100" dir="2700000" algn="tl">
                    <a:srgbClr val="000000">
                      <a:alpha val="43137"/>
                    </a:srgbClr>
                  </a:outerShdw>
                </a:effectLst>
                <a:latin typeface="Arial Rounded MT Bold" pitchFamily="34" charset="0"/>
              </a:rPr>
              <a:t>.</a:t>
            </a:r>
          </a:p>
          <a:p>
            <a:pPr>
              <a:lnSpc>
                <a:spcPct val="84000"/>
              </a:lnSpc>
              <a:spcBef>
                <a:spcPts val="8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733_l_etudiant.jpg"/>
          <p:cNvPicPr>
            <a:picLocks noChangeAspect="1"/>
          </p:cNvPicPr>
          <p:nvPr/>
        </p:nvPicPr>
        <p:blipFill>
          <a:blip r:embed="rId2" cstate="print"/>
          <a:stretch>
            <a:fillRect/>
          </a:stretch>
        </p:blipFill>
        <p:spPr>
          <a:xfrm>
            <a:off x="5572132" y="4189873"/>
            <a:ext cx="2752740" cy="2668127"/>
          </a:xfrm>
          <a:prstGeom prst="rect">
            <a:avLst/>
          </a:prstGeom>
        </p:spPr>
      </p:pic>
      <p:sp>
        <p:nvSpPr>
          <p:cNvPr id="2" name="Titre 1"/>
          <p:cNvSpPr>
            <a:spLocks noGrp="1"/>
          </p:cNvSpPr>
          <p:nvPr>
            <p:ph type="title"/>
          </p:nvPr>
        </p:nvSpPr>
        <p:spPr>
          <a:xfrm>
            <a:off x="214282" y="428604"/>
            <a:ext cx="8229600" cy="1066800"/>
          </a:xfrm>
        </p:spPr>
        <p:txBody>
          <a:bodyPr>
            <a:normAutofit/>
          </a:bodyPr>
          <a:lstStyle/>
          <a:p>
            <a:pPr algn="ctr"/>
            <a:r>
              <a:rPr lang="fr-FR" sz="4200" i="1" dirty="0" smtClean="0">
                <a:solidFill>
                  <a:srgbClr val="EC30C8"/>
                </a:solidFill>
                <a:effectLst>
                  <a:outerShdw blurRad="38100" dist="38100" dir="2700000" algn="tl">
                    <a:srgbClr val="000000">
                      <a:alpha val="43137"/>
                    </a:srgbClr>
                  </a:outerShdw>
                </a:effectLst>
                <a:latin typeface="Arial Rounded MT Bold" pitchFamily="34" charset="0"/>
              </a:rPr>
              <a:t>Conclusion</a:t>
            </a:r>
            <a:endParaRPr lang="fr-FR" sz="4200" i="1" dirty="0">
              <a:solidFill>
                <a:srgbClr val="EC30C8"/>
              </a:solidFill>
              <a:effectLst>
                <a:outerShdw blurRad="38100" dist="38100" dir="2700000" algn="tl">
                  <a:srgbClr val="000000">
                    <a:alpha val="43137"/>
                  </a:srgbClr>
                </a:outerShdw>
              </a:effectLst>
              <a:latin typeface="Arial Rounded MT Bold" pitchFamily="34" charset="0"/>
            </a:endParaRPr>
          </a:p>
        </p:txBody>
      </p:sp>
      <p:sp>
        <p:nvSpPr>
          <p:cNvPr id="3" name="Espace réservé du contenu 2"/>
          <p:cNvSpPr>
            <a:spLocks noGrp="1"/>
          </p:cNvSpPr>
          <p:nvPr>
            <p:ph idx="1"/>
          </p:nvPr>
        </p:nvSpPr>
        <p:spPr>
          <a:xfrm>
            <a:off x="214282" y="1428736"/>
            <a:ext cx="8501122" cy="4717172"/>
          </a:xfrm>
        </p:spPr>
        <p:txBody>
          <a:bodyPr>
            <a:normAutofit/>
          </a:bodyPr>
          <a:lstStyle/>
          <a:p>
            <a:pPr algn="just"/>
            <a:r>
              <a:rPr lang="fr-FR" dirty="0" smtClean="0"/>
              <a:t> </a:t>
            </a:r>
            <a:r>
              <a:rPr lang="fr-FR" sz="2000" i="1" dirty="0" smtClean="0">
                <a:effectLst>
                  <a:outerShdw blurRad="38100" dist="38100" dir="2700000" algn="tl">
                    <a:srgbClr val="000000">
                      <a:alpha val="43137"/>
                    </a:srgbClr>
                  </a:outerShdw>
                </a:effectLst>
                <a:latin typeface="Arial Rounded MT Bold" pitchFamily="34" charset="0"/>
              </a:rPr>
              <a:t>Globalement, la cible des étudiants possède un fort potentiel de consommateur, néanmoins, il est déterminant pour l’entreprise d’offrir au bon endroit, au bon moment, avec le bon message et par le bon canal car cette cible reste malg</a:t>
            </a:r>
            <a:r>
              <a:rPr lang="fr-FR" sz="2000" i="1" dirty="0" smtClean="0">
                <a:effectLst>
                  <a:outerShdw blurRad="38100" dist="38100" dir="2700000" algn="tl">
                    <a:srgbClr val="000000">
                      <a:alpha val="43137"/>
                    </a:srgbClr>
                  </a:outerShdw>
                </a:effectLst>
                <a:latin typeface="Arial Rounded MT Bold" pitchFamily="34" charset="0"/>
              </a:rPr>
              <a:t>ré tout particulière. </a:t>
            </a:r>
          </a:p>
          <a:p>
            <a:pPr algn="just"/>
            <a:endParaRPr lang="fr-FR" sz="2000" i="1" dirty="0" smtClean="0">
              <a:effectLst>
                <a:outerShdw blurRad="38100" dist="38100" dir="2700000" algn="tl">
                  <a:srgbClr val="000000">
                    <a:alpha val="43137"/>
                  </a:srgbClr>
                </a:outerShdw>
              </a:effectLst>
              <a:latin typeface="Arial Rounded MT Bold" pitchFamily="34" charset="0"/>
            </a:endParaRPr>
          </a:p>
          <a:p>
            <a:pPr algn="just"/>
            <a:r>
              <a:rPr lang="fr-FR" sz="2000" i="1" dirty="0" smtClean="0">
                <a:effectLst>
                  <a:outerShdw blurRad="38100" dist="38100" dir="2700000" algn="tl">
                    <a:srgbClr val="000000">
                      <a:alpha val="43137"/>
                    </a:srgbClr>
                  </a:outerShdw>
                </a:effectLst>
                <a:latin typeface="Arial Rounded MT Bold" pitchFamily="34" charset="0"/>
              </a:rPr>
              <a:t> </a:t>
            </a:r>
            <a:r>
              <a:rPr lang="fr-FR" sz="2000" i="1" dirty="0" smtClean="0">
                <a:effectLst>
                  <a:outerShdw blurRad="38100" dist="38100" dir="2700000" algn="tl">
                    <a:srgbClr val="000000">
                      <a:alpha val="43137"/>
                    </a:srgbClr>
                  </a:outerShdw>
                </a:effectLst>
                <a:latin typeface="Arial Rounded MT Bold" pitchFamily="34" charset="0"/>
              </a:rPr>
              <a:t>Il est donc ici intéressant de s’adapter au mode de vie des étudiants afin de leur apporter des produits ou services qu’ils ont réellement besoin ou qu’ils vont surement chercher à consommer.  </a:t>
            </a:r>
            <a:endParaRPr lang="fr-FR" sz="2000" i="1" dirty="0">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356"/>
            <a:ext cx="9144000" cy="1066800"/>
          </a:xfrm>
        </p:spPr>
        <p:txBody>
          <a:bodyPr>
            <a:noAutofit/>
          </a:bodyPr>
          <a:lstStyle/>
          <a:p>
            <a:pPr algn="ctr"/>
            <a:r>
              <a:rPr lang="fr-FR" sz="4200" i="1" dirty="0" smtClean="0">
                <a:solidFill>
                  <a:srgbClr val="EC30C8"/>
                </a:solidFill>
                <a:effectLst>
                  <a:outerShdw blurRad="38100" dist="38100" dir="2700000" algn="tl">
                    <a:srgbClr val="C0C0C0"/>
                  </a:outerShdw>
                </a:effectLst>
                <a:latin typeface="Arial Rounded MT Bold" pitchFamily="34" charset="0"/>
              </a:rPr>
              <a:t>Une </a:t>
            </a:r>
            <a:r>
              <a:rPr lang="fr-FR" sz="4200" i="1" dirty="0" smtClean="0">
                <a:solidFill>
                  <a:srgbClr val="EC30C8"/>
                </a:solidFill>
                <a:effectLst>
                  <a:outerShdw blurRad="38100" dist="38100" dir="2700000" algn="tl">
                    <a:srgbClr val="C0C0C0"/>
                  </a:outerShdw>
                </a:effectLst>
                <a:latin typeface="Arial Rounded MT Bold" pitchFamily="34" charset="0"/>
              </a:rPr>
              <a:t>période propice à la dépense</a:t>
            </a:r>
            <a:endParaRPr lang="fr-FR" sz="4200" i="1" dirty="0">
              <a:solidFill>
                <a:srgbClr val="EC30C8"/>
              </a:solidFill>
              <a:latin typeface="Arial Rounded MT Bold" pitchFamily="34" charset="0"/>
            </a:endParaRPr>
          </a:p>
        </p:txBody>
      </p:sp>
      <p:sp>
        <p:nvSpPr>
          <p:cNvPr id="3" name="Espace réservé du contenu 2"/>
          <p:cNvSpPr>
            <a:spLocks noGrp="1"/>
          </p:cNvSpPr>
          <p:nvPr>
            <p:ph idx="1"/>
          </p:nvPr>
        </p:nvSpPr>
        <p:spPr/>
        <p:txBody>
          <a:bodyPr/>
          <a:lstStyle/>
          <a:p>
            <a:pPr algn="just"/>
            <a:r>
              <a:rPr lang="fr-FR" sz="3200" dirty="0" smtClean="0">
                <a:effectLst>
                  <a:outerShdw blurRad="38100" dist="38100" dir="2700000" algn="tl">
                    <a:srgbClr val="000000">
                      <a:alpha val="43137"/>
                    </a:srgbClr>
                  </a:outerShdw>
                </a:effectLst>
                <a:latin typeface="Arial Rounded MT Bold" pitchFamily="34" charset="0"/>
              </a:rPr>
              <a:t>On constate que </a:t>
            </a:r>
            <a:r>
              <a:rPr lang="fr-FR" sz="3200" dirty="0" smtClean="0">
                <a:solidFill>
                  <a:srgbClr val="FF0000"/>
                </a:solidFill>
                <a:effectLst>
                  <a:outerShdw blurRad="38100" dist="38100" dir="2700000" algn="tl">
                    <a:srgbClr val="000000">
                      <a:alpha val="43137"/>
                    </a:srgbClr>
                  </a:outerShdw>
                </a:effectLst>
                <a:latin typeface="Arial Rounded MT Bold" pitchFamily="34" charset="0"/>
              </a:rPr>
              <a:t>67% </a:t>
            </a:r>
            <a:r>
              <a:rPr lang="fr-FR" sz="3200" dirty="0" smtClean="0">
                <a:effectLst>
                  <a:outerShdw blurRad="38100" dist="38100" dir="2700000" algn="tl">
                    <a:srgbClr val="000000">
                      <a:alpha val="43137"/>
                    </a:srgbClr>
                  </a:outerShdw>
                </a:effectLst>
                <a:latin typeface="Arial Rounded MT Bold" pitchFamily="34" charset="0"/>
              </a:rPr>
              <a:t>des étudiants exercent une activité rémunérée pendant l’été, la </a:t>
            </a:r>
            <a:r>
              <a:rPr lang="fr-FR" sz="3200" dirty="0" smtClean="0">
                <a:effectLst>
                  <a:outerShdw blurRad="38100" dist="38100" dir="2700000" algn="tl">
                    <a:srgbClr val="000000">
                      <a:alpha val="43137"/>
                    </a:srgbClr>
                  </a:outerShdw>
                </a:effectLst>
                <a:latin typeface="Arial Rounded MT Bold" pitchFamily="34" charset="0"/>
              </a:rPr>
              <a:t>rentrée </a:t>
            </a:r>
            <a:r>
              <a:rPr lang="fr-FR" sz="3200" dirty="0" smtClean="0">
                <a:effectLst>
                  <a:outerShdw blurRad="38100" dist="38100" dir="2700000" algn="tl">
                    <a:srgbClr val="000000">
                      <a:alpha val="43137"/>
                    </a:srgbClr>
                  </a:outerShdw>
                </a:effectLst>
                <a:latin typeface="Arial Rounded MT Bold" pitchFamily="34" charset="0"/>
              </a:rPr>
              <a:t>est donc propice au lancement d’une opération </a:t>
            </a:r>
            <a:r>
              <a:rPr lang="fr-FR" sz="3200" dirty="0" smtClean="0">
                <a:effectLst>
                  <a:outerShdw blurRad="38100" dist="38100" dir="2700000" algn="tl">
                    <a:srgbClr val="000000">
                      <a:alpha val="43137"/>
                    </a:srgbClr>
                  </a:outerShdw>
                </a:effectLst>
                <a:latin typeface="Arial Rounded MT Bold" pitchFamily="34" charset="0"/>
              </a:rPr>
              <a:t>commerciale.</a:t>
            </a:r>
            <a:endParaRPr lang="fr-FR" sz="3200" dirty="0" smtClean="0">
              <a:effectLst>
                <a:outerShdw blurRad="38100" dist="38100" dir="2700000" algn="tl">
                  <a:srgbClr val="000000">
                    <a:alpha val="43137"/>
                  </a:srgbClr>
                </a:outerShdw>
              </a:effectLst>
              <a:latin typeface="Arial Rounded MT Bold" pitchFamily="34" charset="0"/>
            </a:endParaRPr>
          </a:p>
          <a:p>
            <a:endParaRPr lang="fr-FR" dirty="0"/>
          </a:p>
        </p:txBody>
      </p:sp>
      <p:pic>
        <p:nvPicPr>
          <p:cNvPr id="4" name="Image 3" descr="mcdo.jpg"/>
          <p:cNvPicPr>
            <a:picLocks noChangeAspect="1"/>
          </p:cNvPicPr>
          <p:nvPr/>
        </p:nvPicPr>
        <p:blipFill>
          <a:blip r:embed="rId2" cstate="print"/>
          <a:stretch>
            <a:fillRect/>
          </a:stretch>
        </p:blipFill>
        <p:spPr>
          <a:xfrm>
            <a:off x="6357950" y="4989494"/>
            <a:ext cx="2214578" cy="1660556"/>
          </a:xfrm>
          <a:prstGeom prst="rect">
            <a:avLst/>
          </a:prstGeom>
          <a:ln>
            <a:noFill/>
          </a:ln>
          <a:effectLst>
            <a:softEdge rad="112500"/>
          </a:effectLst>
        </p:spPr>
      </p:pic>
      <p:pic>
        <p:nvPicPr>
          <p:cNvPr id="6" name="Image 5" descr="student-seasonal-jobs-309.jpg"/>
          <p:cNvPicPr>
            <a:picLocks noChangeAspect="1"/>
          </p:cNvPicPr>
          <p:nvPr/>
        </p:nvPicPr>
        <p:blipFill>
          <a:blip r:embed="rId3" cstate="print"/>
          <a:stretch>
            <a:fillRect/>
          </a:stretch>
        </p:blipFill>
        <p:spPr>
          <a:xfrm>
            <a:off x="3428991" y="5000636"/>
            <a:ext cx="2352999" cy="1560823"/>
          </a:xfrm>
          <a:prstGeom prst="rect">
            <a:avLst/>
          </a:prstGeom>
          <a:ln>
            <a:noFill/>
          </a:ln>
          <a:effectLst>
            <a:softEdge rad="112500"/>
          </a:effectLst>
        </p:spPr>
      </p:pic>
      <p:pic>
        <p:nvPicPr>
          <p:cNvPr id="7" name="Image 6" descr="sl06_1166468_1_px_501__w_ouestfrance_.jpg"/>
          <p:cNvPicPr>
            <a:picLocks noChangeAspect="1"/>
          </p:cNvPicPr>
          <p:nvPr/>
        </p:nvPicPr>
        <p:blipFill>
          <a:blip r:embed="rId4" cstate="print"/>
          <a:stretch>
            <a:fillRect/>
          </a:stretch>
        </p:blipFill>
        <p:spPr>
          <a:xfrm>
            <a:off x="714348" y="5003618"/>
            <a:ext cx="2143140" cy="16041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571480"/>
            <a:ext cx="8229600" cy="1066800"/>
          </a:xfrm>
        </p:spPr>
        <p:txBody>
          <a:bodyPr>
            <a:normAutofit/>
          </a:bodyPr>
          <a:lstStyle/>
          <a:p>
            <a:pPr algn="ctr"/>
            <a:r>
              <a:rPr lang="fr-FR" sz="4200" i="1" dirty="0" smtClean="0">
                <a:solidFill>
                  <a:srgbClr val="EC30C8"/>
                </a:solidFill>
                <a:effectLst>
                  <a:outerShdw blurRad="38100" dist="38100" dir="2700000" algn="tl">
                    <a:srgbClr val="C0C0C0"/>
                  </a:outerShdw>
                </a:effectLst>
                <a:latin typeface="Arial Rounded MT Bold" pitchFamily="34" charset="0"/>
              </a:rPr>
              <a:t>Quelles </a:t>
            </a:r>
            <a:r>
              <a:rPr lang="fr-FR" sz="4200" i="1" dirty="0" smtClean="0">
                <a:solidFill>
                  <a:srgbClr val="EC30C8"/>
                </a:solidFill>
                <a:effectLst>
                  <a:outerShdw blurRad="38100" dist="38100" dir="2700000" algn="tl">
                    <a:srgbClr val="C0C0C0"/>
                  </a:outerShdw>
                </a:effectLst>
                <a:latin typeface="Arial Rounded MT Bold" pitchFamily="34" charset="0"/>
              </a:rPr>
              <a:t>sont leurs habitudes?</a:t>
            </a:r>
            <a:endParaRPr lang="fr-FR" sz="4200" i="1" dirty="0">
              <a:solidFill>
                <a:srgbClr val="EC30C8"/>
              </a:solidFill>
              <a:latin typeface="Arial Rounded MT Bold" pitchFamily="34" charset="0"/>
            </a:endParaRPr>
          </a:p>
        </p:txBody>
      </p:sp>
      <p:sp>
        <p:nvSpPr>
          <p:cNvPr id="3" name="Espace réservé du contenu 2"/>
          <p:cNvSpPr>
            <a:spLocks noGrp="1"/>
          </p:cNvSpPr>
          <p:nvPr>
            <p:ph idx="1"/>
          </p:nvPr>
        </p:nvSpPr>
        <p:spPr>
          <a:xfrm>
            <a:off x="285720" y="1714488"/>
            <a:ext cx="8501122" cy="4325112"/>
          </a:xfrm>
        </p:spPr>
        <p:txBody>
          <a:bodyPr/>
          <a:lstStyle/>
          <a:p>
            <a:pPr marL="774700" indent="-665163" algn="just">
              <a:lnSpc>
                <a:spcPct val="105000"/>
              </a:lnSpc>
              <a:spcBef>
                <a:spcPts val="6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 Les étudiants ont comme sortie culturelle la plus fréquente le cinéma, puis en </a:t>
            </a:r>
            <a:r>
              <a:rPr lang="fr-FR" dirty="0" smtClean="0">
                <a:effectLst>
                  <a:outerShdw blurRad="38100" dist="38100" dir="2700000" algn="tl">
                    <a:srgbClr val="000000">
                      <a:alpha val="43137"/>
                    </a:srgbClr>
                  </a:outerShdw>
                </a:effectLst>
                <a:latin typeface="Arial Rounded MT Bold" pitchFamily="34" charset="0"/>
              </a:rPr>
              <a:t>deuxième position </a:t>
            </a:r>
            <a:r>
              <a:rPr lang="fr-FR" dirty="0" smtClean="0">
                <a:effectLst>
                  <a:outerShdw blurRad="38100" dist="38100" dir="2700000" algn="tl">
                    <a:srgbClr val="000000">
                      <a:alpha val="43137"/>
                    </a:srgbClr>
                  </a:outerShdw>
                </a:effectLst>
                <a:latin typeface="Arial Rounded MT Bold" pitchFamily="34" charset="0"/>
              </a:rPr>
              <a:t>les discothèques</a:t>
            </a:r>
            <a:r>
              <a:rPr lang="fr-FR" dirty="0" smtClean="0">
                <a:effectLst>
                  <a:outerShdw blurRad="38100" dist="38100" dir="2700000" algn="tl">
                    <a:srgbClr val="000000">
                      <a:alpha val="43137"/>
                    </a:srgbClr>
                  </a:outerShdw>
                </a:effectLst>
                <a:latin typeface="Arial Rounded MT Bold" pitchFamily="34" charset="0"/>
              </a:rPr>
              <a:t>.</a:t>
            </a:r>
          </a:p>
          <a:p>
            <a:pPr marL="774700" indent="-665163" algn="just">
              <a:lnSpc>
                <a:spcPct val="105000"/>
              </a:lnSpc>
              <a:spcBef>
                <a:spcPts val="6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smtClean="0">
              <a:effectLst>
                <a:outerShdw blurRad="38100" dist="38100" dir="2700000" algn="tl">
                  <a:srgbClr val="000000">
                    <a:alpha val="43137"/>
                  </a:srgbClr>
                </a:outerShdw>
              </a:effectLst>
              <a:latin typeface="Arial Rounded MT Bold" pitchFamily="34" charset="0"/>
            </a:endParaRPr>
          </a:p>
          <a:p>
            <a:pPr marL="774700" indent="-665163" algn="just">
              <a:lnSpc>
                <a:spcPct val="105000"/>
              </a:lnSpc>
              <a:spcBef>
                <a:spcPts val="600"/>
              </a:spcBef>
              <a:spcAft>
                <a:spcPct val="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smtClean="0">
                <a:effectLst>
                  <a:outerShdw blurRad="38100" dist="38100" dir="2700000" algn="tl">
                    <a:srgbClr val="000000">
                      <a:alpha val="43137"/>
                    </a:srgbClr>
                  </a:outerShdw>
                </a:effectLst>
                <a:latin typeface="Arial Rounded MT Bold" pitchFamily="34" charset="0"/>
              </a:rPr>
              <a:t>Ces deux informations permettent de cibler le public visé lors de la politique de communication.</a:t>
            </a:r>
          </a:p>
          <a:p>
            <a:endParaRPr lang="fr-FR" dirty="0"/>
          </a:p>
        </p:txBody>
      </p:sp>
      <p:pic>
        <p:nvPicPr>
          <p:cNvPr id="4" name="Image 3" descr="564px-Clap_cinema_svg.png"/>
          <p:cNvPicPr>
            <a:picLocks noChangeAspect="1"/>
          </p:cNvPicPr>
          <p:nvPr/>
        </p:nvPicPr>
        <p:blipFill>
          <a:blip r:embed="rId2" cstate="print"/>
          <a:stretch>
            <a:fillRect/>
          </a:stretch>
        </p:blipFill>
        <p:spPr>
          <a:xfrm rot="20050585">
            <a:off x="237694" y="5231670"/>
            <a:ext cx="1347731" cy="1400301"/>
          </a:xfrm>
          <a:prstGeom prst="rect">
            <a:avLst/>
          </a:prstGeom>
        </p:spPr>
      </p:pic>
      <p:pic>
        <p:nvPicPr>
          <p:cNvPr id="5" name="Image 4" descr="discotheque.jpg"/>
          <p:cNvPicPr>
            <a:picLocks noChangeAspect="1"/>
          </p:cNvPicPr>
          <p:nvPr/>
        </p:nvPicPr>
        <p:blipFill>
          <a:blip r:embed="rId3" cstate="print"/>
          <a:stretch>
            <a:fillRect/>
          </a:stretch>
        </p:blipFill>
        <p:spPr>
          <a:xfrm>
            <a:off x="5572132" y="4786322"/>
            <a:ext cx="2857520" cy="1809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619</TotalTime>
  <Words>3012</Words>
  <Application>Microsoft Office PowerPoint</Application>
  <PresentationFormat>Affichage à l'écran (4:3)</PresentationFormat>
  <Paragraphs>350</Paragraphs>
  <Slides>70</Slides>
  <Notes>0</Notes>
  <HiddenSlides>0</HiddenSlides>
  <MMClips>0</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Urbain</vt:lpstr>
      <vt:lpstr>Stratégie de Marketing Intégré</vt:lpstr>
      <vt:lpstr>Segmentation et positionnement</vt:lpstr>
      <vt:lpstr>Qu’est-ce qu’un étudiant?</vt:lpstr>
      <vt:lpstr>Introduction</vt:lpstr>
      <vt:lpstr>D'où proviennent leurs revenus?</vt:lpstr>
      <vt:lpstr>Pouvoir d'achat des étudiants</vt:lpstr>
      <vt:lpstr>Montant du budget après décompte de leurs frais indispensables?</vt:lpstr>
      <vt:lpstr>Une période propice à la dépense</vt:lpstr>
      <vt:lpstr>Quelles sont leurs habitudes?</vt:lpstr>
      <vt:lpstr>Synthèse</vt:lpstr>
      <vt:lpstr>ARBORESCENCE </vt:lpstr>
      <vt:lpstr>Diapositive 12</vt:lpstr>
      <vt:lpstr>Segmenter</vt:lpstr>
      <vt:lpstr>Habitudes</vt:lpstr>
      <vt:lpstr>                    Cinéma</vt:lpstr>
      <vt:lpstr>Discothèque</vt:lpstr>
      <vt:lpstr>Age</vt:lpstr>
      <vt:lpstr>           Échantillonnage</vt:lpstr>
      <vt:lpstr>Produits gratuits</vt:lpstr>
      <vt:lpstr>Niveau d'études</vt:lpstr>
      <vt:lpstr>Intervention</vt:lpstr>
      <vt:lpstr>Fidéliser</vt:lpstr>
      <vt:lpstr>A SAVOIR…</vt:lpstr>
      <vt:lpstr>Fidéliser par l’offre </vt:lpstr>
      <vt:lpstr>            Les produits              complémentaires</vt:lpstr>
      <vt:lpstr>Les promotions </vt:lpstr>
      <vt:lpstr>Personnalisation &amp; Marketing participatif</vt:lpstr>
      <vt:lpstr>L'échantillonnage </vt:lpstr>
      <vt:lpstr>Dégustations / Tests </vt:lpstr>
      <vt:lpstr>Produits gratuits</vt:lpstr>
      <vt:lpstr>Fidéliser par les services à la clientèle </vt:lpstr>
      <vt:lpstr>      Service Après Vente </vt:lpstr>
      <vt:lpstr>Provoquer  un effet de mode</vt:lpstr>
      <vt:lpstr>Marketing participatif</vt:lpstr>
      <vt:lpstr>Web 2.0</vt:lpstr>
      <vt:lpstr>Leader d’opinion</vt:lpstr>
      <vt:lpstr>Système d’échange</vt:lpstr>
      <vt:lpstr>Buzz Marketing</vt:lpstr>
      <vt:lpstr>Bouche à oreille</vt:lpstr>
      <vt:lpstr> Communication </vt:lpstr>
      <vt:lpstr>Réduire les freins à l’achat et à la consommation</vt:lpstr>
      <vt:lpstr>Promotions</vt:lpstr>
      <vt:lpstr>Baisse des prix</vt:lpstr>
      <vt:lpstr>Liberté</vt:lpstr>
      <vt:lpstr>Sans engagement</vt:lpstr>
      <vt:lpstr>Services</vt:lpstr>
      <vt:lpstr>Facilité de paiement</vt:lpstr>
      <vt:lpstr>Location</vt:lpstr>
      <vt:lpstr>Prêt</vt:lpstr>
      <vt:lpstr>Etre présent &amp; Saturer le territoire </vt:lpstr>
      <vt:lpstr>Communication</vt:lpstr>
      <vt:lpstr>Leader d’opinion</vt:lpstr>
      <vt:lpstr>Médias</vt:lpstr>
      <vt:lpstr>Médias (suite)</vt:lpstr>
      <vt:lpstr>SMS/MMS/Mails</vt:lpstr>
      <vt:lpstr>Echantillonage</vt:lpstr>
      <vt:lpstr>Jeux vidéos</vt:lpstr>
      <vt:lpstr>Implantation</vt:lpstr>
      <vt:lpstr>Salons étudiants</vt:lpstr>
      <vt:lpstr>Restaurants Universitaires</vt:lpstr>
      <vt:lpstr>Universités &amp; inscription</vt:lpstr>
      <vt:lpstr>Action développée:  Le marketing de nuit</vt:lpstr>
      <vt:lpstr>Quelques informations…</vt:lpstr>
      <vt:lpstr>Les étudiants en tant que cible: la nuit en chiffres</vt:lpstr>
      <vt:lpstr>Les étudiants en tant que cible: une consommation nocturne qui influence la consommation diurne</vt:lpstr>
      <vt:lpstr>Les étudiants en tant que cible:  des marques plus «sympathiques»</vt:lpstr>
      <vt:lpstr>Les étudiants - prescripteurs:</vt:lpstr>
      <vt:lpstr>Une communication différente</vt:lpstr>
      <vt:lpstr>Le marketing de la nuit et les étudiants: les points importants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 de Marketing Intégré</dc:title>
  <dc:creator>Hajira</dc:creator>
  <cp:lastModifiedBy>Hajira</cp:lastModifiedBy>
  <cp:revision>67</cp:revision>
  <dcterms:created xsi:type="dcterms:W3CDTF">2010-01-12T18:59:46Z</dcterms:created>
  <dcterms:modified xsi:type="dcterms:W3CDTF">2010-01-14T03:03:47Z</dcterms:modified>
</cp:coreProperties>
</file>