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4"/>
  </p:notesMasterIdLst>
  <p:sldIdLst>
    <p:sldId id="256" r:id="rId2"/>
    <p:sldId id="257" r:id="rId3"/>
    <p:sldId id="338" r:id="rId4"/>
    <p:sldId id="339" r:id="rId5"/>
    <p:sldId id="351" r:id="rId6"/>
    <p:sldId id="352" r:id="rId7"/>
    <p:sldId id="365" r:id="rId8"/>
    <p:sldId id="340" r:id="rId9"/>
    <p:sldId id="341" r:id="rId10"/>
    <p:sldId id="358" r:id="rId11"/>
    <p:sldId id="401" r:id="rId12"/>
    <p:sldId id="402" r:id="rId13"/>
    <p:sldId id="394" r:id="rId14"/>
    <p:sldId id="366" r:id="rId15"/>
    <p:sldId id="357" r:id="rId16"/>
    <p:sldId id="372" r:id="rId17"/>
    <p:sldId id="342" r:id="rId18"/>
    <p:sldId id="359" r:id="rId19"/>
    <p:sldId id="392" r:id="rId20"/>
    <p:sldId id="393" r:id="rId21"/>
    <p:sldId id="343" r:id="rId22"/>
    <p:sldId id="387" r:id="rId23"/>
    <p:sldId id="355" r:id="rId24"/>
    <p:sldId id="403" r:id="rId25"/>
    <p:sldId id="404" r:id="rId26"/>
    <p:sldId id="405" r:id="rId27"/>
    <p:sldId id="406" r:id="rId28"/>
    <p:sldId id="380" r:id="rId29"/>
    <p:sldId id="344" r:id="rId30"/>
    <p:sldId id="368" r:id="rId31"/>
    <p:sldId id="369" r:id="rId32"/>
    <p:sldId id="367" r:id="rId33"/>
    <p:sldId id="345" r:id="rId34"/>
    <p:sldId id="395" r:id="rId35"/>
    <p:sldId id="391" r:id="rId36"/>
    <p:sldId id="346" r:id="rId37"/>
    <p:sldId id="370" r:id="rId38"/>
    <p:sldId id="371" r:id="rId39"/>
    <p:sldId id="375" r:id="rId40"/>
    <p:sldId id="376" r:id="rId41"/>
    <p:sldId id="377" r:id="rId42"/>
    <p:sldId id="378" r:id="rId43"/>
    <p:sldId id="347" r:id="rId44"/>
    <p:sldId id="373" r:id="rId45"/>
    <p:sldId id="374" r:id="rId46"/>
    <p:sldId id="398" r:id="rId47"/>
    <p:sldId id="383" r:id="rId48"/>
    <p:sldId id="384" r:id="rId49"/>
    <p:sldId id="385" r:id="rId50"/>
    <p:sldId id="348" r:id="rId51"/>
    <p:sldId id="409" r:id="rId52"/>
    <p:sldId id="397" r:id="rId53"/>
    <p:sldId id="349" r:id="rId54"/>
    <p:sldId id="353" r:id="rId55"/>
    <p:sldId id="354" r:id="rId56"/>
    <p:sldId id="408" r:id="rId57"/>
    <p:sldId id="356" r:id="rId58"/>
    <p:sldId id="400" r:id="rId59"/>
    <p:sldId id="399" r:id="rId60"/>
    <p:sldId id="386" r:id="rId61"/>
    <p:sldId id="407" r:id="rId62"/>
    <p:sldId id="381" r:id="rId63"/>
    <p:sldId id="382" r:id="rId64"/>
    <p:sldId id="379" r:id="rId65"/>
    <p:sldId id="350" r:id="rId66"/>
    <p:sldId id="396" r:id="rId67"/>
    <p:sldId id="264" r:id="rId68"/>
    <p:sldId id="388" r:id="rId69"/>
    <p:sldId id="389" r:id="rId70"/>
    <p:sldId id="312" r:id="rId71"/>
    <p:sldId id="330" r:id="rId72"/>
    <p:sldId id="327" r:id="rId73"/>
    <p:sldId id="328" r:id="rId74"/>
    <p:sldId id="331" r:id="rId75"/>
    <p:sldId id="332" r:id="rId76"/>
    <p:sldId id="333" r:id="rId77"/>
    <p:sldId id="334" r:id="rId78"/>
    <p:sldId id="335" r:id="rId79"/>
    <p:sldId id="336" r:id="rId80"/>
    <p:sldId id="337" r:id="rId81"/>
    <p:sldId id="362" r:id="rId82"/>
    <p:sldId id="410" r:id="rId83"/>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992" autoAdjust="0"/>
    <p:restoredTop sz="94650" autoAdjust="0"/>
  </p:normalViewPr>
  <p:slideViewPr>
    <p:cSldViewPr>
      <p:cViewPr>
        <p:scale>
          <a:sx n="75" d="100"/>
          <a:sy n="75" d="100"/>
        </p:scale>
        <p:origin x="-1224" y="-4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120"/>
    </p:cViewPr>
  </p:sorterViewPr>
  <p:notesViewPr>
    <p:cSldViewPr>
      <p:cViewPr varScale="1">
        <p:scale>
          <a:sx n="73" d="100"/>
          <a:sy n="73" d="100"/>
        </p:scale>
        <p:origin x="-2700"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DEF817-5B8F-4B37-8D5C-7B3CBCE3BB68}" type="datetimeFigureOut">
              <a:rPr lang="fr-FR" smtClean="0"/>
              <a:pPr/>
              <a:t>13/01/2010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FF24A3-C128-41C3-B41B-9BCEFE5636FD}"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5FF24A3-C128-41C3-B41B-9BCEFE5636FD}" type="slidenum">
              <a:rPr lang="fr-FR" smtClean="0"/>
              <a:pPr/>
              <a:t>34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Triangle isocèle 3"/>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re 7"/>
          <p:cNvSpPr>
            <a:spLocks noGrp="1"/>
          </p:cNvSpPr>
          <p:nvPr>
            <p:ph type="ctrTitle"/>
          </p:nvPr>
        </p:nvSpPr>
        <p:spPr>
          <a:xfrm>
            <a:off x="540544" y="776288"/>
            <a:ext cx="8062912" cy="1470025"/>
          </a:xfrm>
        </p:spPr>
        <p:txBody>
          <a:bodyPr anchor="b"/>
          <a:lstStyle>
            <a:lvl1pPr algn="r">
              <a:defRPr sz="4400"/>
            </a:lvl1pPr>
          </a:lstStyle>
          <a:p>
            <a:r>
              <a:rPr lang="fr-FR" smtClean="0"/>
              <a:t>Cliquez pour modifier le style du titre</a:t>
            </a:r>
            <a:endParaRPr lang="en-US"/>
          </a:p>
        </p:txBody>
      </p:sp>
      <p:sp>
        <p:nvSpPr>
          <p:cNvPr id="9" name="Sous-titr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5" name="Espace réservé de la date 27"/>
          <p:cNvSpPr>
            <a:spLocks noGrp="1"/>
          </p:cNvSpPr>
          <p:nvPr>
            <p:ph type="dt" sz="half" idx="10"/>
          </p:nvPr>
        </p:nvSpPr>
        <p:spPr>
          <a:xfrm>
            <a:off x="1371600" y="6011863"/>
            <a:ext cx="5791200" cy="365125"/>
          </a:xfrm>
        </p:spPr>
        <p:txBody>
          <a:bodyPr tIns="0" bIns="0" anchor="t"/>
          <a:lstStyle>
            <a:lvl1pPr algn="r">
              <a:defRPr sz="1000"/>
            </a:lvl1pPr>
          </a:lstStyle>
          <a:p>
            <a:pPr>
              <a:defRPr/>
            </a:pPr>
            <a:endParaRPr lang="fr-FR"/>
          </a:p>
        </p:txBody>
      </p:sp>
      <p:sp>
        <p:nvSpPr>
          <p:cNvPr id="6" name="Espace réservé du pied de page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fr-FR"/>
          </a:p>
        </p:txBody>
      </p:sp>
      <p:sp>
        <p:nvSpPr>
          <p:cNvPr id="7" name="Espace réservé du numéro de diapositive 28"/>
          <p:cNvSpPr>
            <a:spLocks noGrp="1"/>
          </p:cNvSpPr>
          <p:nvPr>
            <p:ph type="sldNum" sz="quarter" idx="12"/>
          </p:nvPr>
        </p:nvSpPr>
        <p:spPr>
          <a:xfrm>
            <a:off x="8391525" y="5753100"/>
            <a:ext cx="503238" cy="365125"/>
          </a:xfrm>
        </p:spPr>
        <p:txBody>
          <a:bodyPr anchor="ctr"/>
          <a:lstStyle>
            <a:lvl1pPr algn="ctr">
              <a:defRPr sz="1300" smtClean="0">
                <a:solidFill>
                  <a:srgbClr val="FFFFFF"/>
                </a:solidFill>
              </a:defRPr>
            </a:lvl1pPr>
          </a:lstStyle>
          <a:p>
            <a:pPr>
              <a:defRPr/>
            </a:pPr>
            <a:fld id="{5FE914D9-D3D0-4CF3-94F6-887D2B59D164}"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endParaRPr lang="fr-FR"/>
          </a:p>
        </p:txBody>
      </p:sp>
      <p:sp>
        <p:nvSpPr>
          <p:cNvPr id="5" name="Espace réservé du pied de page 2"/>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pPr>
              <a:defRPr/>
            </a:pPr>
            <a:fld id="{FBD3D880-C64D-4BF3-81F2-9465F24A2C0E}"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381000"/>
            <a:ext cx="1905000" cy="5486400"/>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381000"/>
            <a:ext cx="6248400"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endParaRPr lang="fr-FR"/>
          </a:p>
        </p:txBody>
      </p:sp>
      <p:sp>
        <p:nvSpPr>
          <p:cNvPr id="5" name="Espace réservé du pied de page 2"/>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pPr>
              <a:defRPr/>
            </a:pPr>
            <a:fld id="{DA682ED6-695B-42C9-B348-E3F4E632F884}"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1399032"/>
          </a:xfrm>
        </p:spPr>
        <p:txBody>
          <a:bodyPr/>
          <a:lstStyle/>
          <a:p>
            <a:r>
              <a:rPr lang="fr-FR" smtClean="0"/>
              <a:t>Cliquez pour modifier le style du titre</a:t>
            </a:r>
            <a:endParaRPr lang="en-US"/>
          </a:p>
        </p:txBody>
      </p:sp>
      <p:sp>
        <p:nvSpPr>
          <p:cNvPr id="3" name="Espace réservé du contenu 2"/>
          <p:cNvSpPr>
            <a:spLocks noGrp="1"/>
          </p:cNvSpPr>
          <p:nvPr>
            <p:ph idx="1"/>
          </p:nvPr>
        </p:nvSpPr>
        <p:spPr>
          <a:xfrm>
            <a:off x="457200" y="1882808"/>
            <a:ext cx="8229600" cy="4572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a:xfrm>
            <a:off x="4791075" y="6480175"/>
            <a:ext cx="2133600" cy="301625"/>
          </a:xfrm>
        </p:spPr>
        <p:txBody>
          <a:bodyPr/>
          <a:lstStyle>
            <a:lvl1pPr>
              <a:defRPr/>
            </a:lvl1pPr>
          </a:lstStyle>
          <a:p>
            <a:pPr>
              <a:defRPr/>
            </a:pPr>
            <a:endParaRPr lang="fr-FR"/>
          </a:p>
        </p:txBody>
      </p:sp>
      <p:sp>
        <p:nvSpPr>
          <p:cNvPr id="5" name="Espace réservé du pied de page 4"/>
          <p:cNvSpPr>
            <a:spLocks noGrp="1"/>
          </p:cNvSpPr>
          <p:nvPr>
            <p:ph type="ftr" sz="quarter" idx="11"/>
          </p:nvPr>
        </p:nvSpPr>
        <p:spPr>
          <a:xfrm>
            <a:off x="457200" y="6481763"/>
            <a:ext cx="4259263" cy="300037"/>
          </a:xfrm>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8FB8DFD-D4A7-4424-8837-F076AB23BCD2}"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1"/>
      </p:bgRef>
    </p:bg>
    <p:spTree>
      <p:nvGrpSpPr>
        <p:cNvPr id="1" name=""/>
        <p:cNvGrpSpPr/>
        <p:nvPr/>
      </p:nvGrpSpPr>
      <p:grpSpPr>
        <a:xfrm>
          <a:off x="0" y="0"/>
          <a:ext cx="0" cy="0"/>
          <a:chOff x="0" y="0"/>
          <a:chExt cx="0" cy="0"/>
        </a:xfrm>
      </p:grpSpPr>
      <p:sp>
        <p:nvSpPr>
          <p:cNvPr id="4" name="Triangle rectangle 3"/>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Triangle isocèle 4"/>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6" name="Connecteur droit 5"/>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Connecteur droit 6"/>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381000" y="271464"/>
            <a:ext cx="7239000" cy="1362075"/>
          </a:xfrm>
        </p:spPr>
        <p:txBody>
          <a:bodyPr/>
          <a:lstStyle>
            <a:lvl1pPr marL="0" algn="l">
              <a:buNone/>
              <a:defRPr sz="3600" b="1" cap="none" baseline="0"/>
            </a:lvl1pPr>
          </a:lstStyle>
          <a:p>
            <a:r>
              <a:rPr lang="fr-FR" smtClean="0"/>
              <a:t>Cliquez pour modifier le style du titre</a:t>
            </a:r>
            <a:endParaRPr lang="en-US"/>
          </a:p>
        </p:txBody>
      </p:sp>
      <p:sp>
        <p:nvSpPr>
          <p:cNvPr id="3" name="Espace réservé du texte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8" name="Espace réservé de la date 3"/>
          <p:cNvSpPr>
            <a:spLocks noGrp="1"/>
          </p:cNvSpPr>
          <p:nvPr>
            <p:ph type="dt" sz="half" idx="10"/>
          </p:nvPr>
        </p:nvSpPr>
        <p:spPr>
          <a:xfrm>
            <a:off x="6956425" y="6477000"/>
            <a:ext cx="2133600" cy="304800"/>
          </a:xfrm>
        </p:spPr>
        <p:txBody>
          <a:bodyPr/>
          <a:lstStyle>
            <a:lvl1pPr>
              <a:defRPr/>
            </a:lvl1pPr>
          </a:lstStyle>
          <a:p>
            <a:pPr>
              <a:defRPr/>
            </a:pPr>
            <a:endParaRPr lang="fr-FR"/>
          </a:p>
        </p:txBody>
      </p:sp>
      <p:sp>
        <p:nvSpPr>
          <p:cNvPr id="9" name="Espace réservé du pied de page 4"/>
          <p:cNvSpPr>
            <a:spLocks noGrp="1"/>
          </p:cNvSpPr>
          <p:nvPr>
            <p:ph type="ftr" sz="quarter" idx="11"/>
          </p:nvPr>
        </p:nvSpPr>
        <p:spPr>
          <a:xfrm>
            <a:off x="2619375" y="6481763"/>
            <a:ext cx="4260850" cy="300037"/>
          </a:xfrm>
        </p:spPr>
        <p:txBody>
          <a:bodyPr/>
          <a:lstStyle>
            <a:lvl1pPr>
              <a:defRPr/>
            </a:lvl1pPr>
          </a:lstStyle>
          <a:p>
            <a:pPr>
              <a:defRPr/>
            </a:pPr>
            <a:endParaRPr lang="fr-FR"/>
          </a:p>
        </p:txBody>
      </p:sp>
      <p:sp>
        <p:nvSpPr>
          <p:cNvPr id="10" name="Espace réservé du numéro de diapositive 5"/>
          <p:cNvSpPr>
            <a:spLocks noGrp="1"/>
          </p:cNvSpPr>
          <p:nvPr>
            <p:ph type="sldNum" sz="quarter" idx="12"/>
          </p:nvPr>
        </p:nvSpPr>
        <p:spPr>
          <a:xfrm>
            <a:off x="8450263" y="809625"/>
            <a:ext cx="503237" cy="300038"/>
          </a:xfrm>
        </p:spPr>
        <p:txBody>
          <a:bodyPr/>
          <a:lstStyle>
            <a:lvl1pPr>
              <a:defRPr/>
            </a:lvl1pPr>
          </a:lstStyle>
          <a:p>
            <a:pPr>
              <a:defRPr/>
            </a:pPr>
            <a:fld id="{36588F25-E980-4544-9B11-9B8705D78D11}" type="slidenum">
              <a:rPr lang="fr-FR"/>
              <a:pPr>
                <a:defRPr/>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algn="l">
              <a:defRPr/>
            </a:lvl1p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lvl1pPr>
              <a:defRPr/>
            </a:lvl1pPr>
          </a:lstStyle>
          <a:p>
            <a:pPr>
              <a:defRPr/>
            </a:pPr>
            <a:endParaRPr lang="fr-FR"/>
          </a:p>
        </p:txBody>
      </p:sp>
      <p:sp>
        <p:nvSpPr>
          <p:cNvPr id="6" name="Espace réservé du pied de page 5"/>
          <p:cNvSpPr>
            <a:spLocks noGrp="1"/>
          </p:cNvSpPr>
          <p:nvPr>
            <p:ph type="ftr" sz="quarter" idx="11"/>
          </p:nvPr>
        </p:nvSpPr>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a:lvl1pPr>
          </a:lstStyle>
          <a:p>
            <a:pPr>
              <a:defRPr/>
            </a:pPr>
            <a:fld id="{C193BD40-33AB-46C5-BC8B-0EB619587C78}"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texte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5" name="Espace réservé du contenu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a:xfrm>
            <a:off x="4791075" y="6481763"/>
            <a:ext cx="2130425" cy="301625"/>
          </a:xfrm>
        </p:spPr>
        <p:txBody>
          <a:bodyPr/>
          <a:lstStyle>
            <a:lvl1pPr>
              <a:defRPr/>
            </a:lvl1pPr>
          </a:lstStyle>
          <a:p>
            <a:pPr>
              <a:defRPr/>
            </a:pPr>
            <a:endParaRPr lang="fr-FR"/>
          </a:p>
        </p:txBody>
      </p:sp>
      <p:sp>
        <p:nvSpPr>
          <p:cNvPr id="8" name="Espace réservé du pied de page 7"/>
          <p:cNvSpPr>
            <a:spLocks noGrp="1"/>
          </p:cNvSpPr>
          <p:nvPr>
            <p:ph type="ftr" sz="quarter" idx="11"/>
          </p:nvPr>
        </p:nvSpPr>
        <p:spPr>
          <a:xfrm>
            <a:off x="457200" y="6481763"/>
            <a:ext cx="4260850" cy="301625"/>
          </a:xfrm>
        </p:spPr>
        <p:txBody>
          <a:bodyPr/>
          <a:lstStyle>
            <a:lvl1pPr>
              <a:defRPr/>
            </a:lvl1pPr>
          </a:lstStyle>
          <a:p>
            <a:pPr>
              <a:defRPr/>
            </a:pPr>
            <a:endParaRPr lang="fr-FR"/>
          </a:p>
        </p:txBody>
      </p:sp>
      <p:sp>
        <p:nvSpPr>
          <p:cNvPr id="9" name="Espace réservé du numéro de diapositive 8"/>
          <p:cNvSpPr>
            <a:spLocks noGrp="1"/>
          </p:cNvSpPr>
          <p:nvPr>
            <p:ph type="sldNum" sz="quarter" idx="12"/>
          </p:nvPr>
        </p:nvSpPr>
        <p:spPr>
          <a:xfrm>
            <a:off x="7589838" y="6483350"/>
            <a:ext cx="503237" cy="301625"/>
          </a:xfrm>
        </p:spPr>
        <p:txBody>
          <a:bodyPr/>
          <a:lstStyle>
            <a:lvl1pPr algn="ctr">
              <a:defRPr smtClean="0"/>
            </a:lvl1pPr>
          </a:lstStyle>
          <a:p>
            <a:pPr>
              <a:defRPr/>
            </a:pPr>
            <a:fld id="{3A2D4E3C-C086-4521-B875-FBC8A0A2975F}" type="slidenum">
              <a:rPr lang="fr-FR"/>
              <a:pPr>
                <a:defRPr/>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0"/>
            </a:lvl1pPr>
          </a:lstStyle>
          <a:p>
            <a:r>
              <a:rPr lang="fr-FR" smtClean="0"/>
              <a:t>Cliquez pour modifier le style du titre</a:t>
            </a:r>
            <a:endParaRPr lang="en-US"/>
          </a:p>
        </p:txBody>
      </p:sp>
      <p:sp>
        <p:nvSpPr>
          <p:cNvPr id="3" name="Espace réservé de la date 13"/>
          <p:cNvSpPr>
            <a:spLocks noGrp="1"/>
          </p:cNvSpPr>
          <p:nvPr>
            <p:ph type="dt" sz="half" idx="10"/>
          </p:nvPr>
        </p:nvSpPr>
        <p:spPr/>
        <p:txBody>
          <a:bodyPr/>
          <a:lstStyle>
            <a:lvl1pPr>
              <a:defRPr/>
            </a:lvl1pPr>
          </a:lstStyle>
          <a:p>
            <a:pPr>
              <a:defRPr/>
            </a:pPr>
            <a:endParaRPr lang="fr-FR"/>
          </a:p>
        </p:txBody>
      </p:sp>
      <p:sp>
        <p:nvSpPr>
          <p:cNvPr id="4" name="Espace réservé du pied de page 2"/>
          <p:cNvSpPr>
            <a:spLocks noGrp="1"/>
          </p:cNvSpPr>
          <p:nvPr>
            <p:ph type="ftr" sz="quarter" idx="11"/>
          </p:nvPr>
        </p:nvSpPr>
        <p:spPr/>
        <p:txBody>
          <a:bodyPr/>
          <a:lstStyle>
            <a:lvl1pPr>
              <a:defRPr/>
            </a:lvl1pPr>
          </a:lstStyle>
          <a:p>
            <a:pPr>
              <a:defRPr/>
            </a:pPr>
            <a:endParaRPr lang="fr-FR"/>
          </a:p>
        </p:txBody>
      </p:sp>
      <p:sp>
        <p:nvSpPr>
          <p:cNvPr id="5" name="Espace réservé du numéro de diapositive 22"/>
          <p:cNvSpPr>
            <a:spLocks noGrp="1"/>
          </p:cNvSpPr>
          <p:nvPr>
            <p:ph type="sldNum" sz="quarter" idx="12"/>
          </p:nvPr>
        </p:nvSpPr>
        <p:spPr/>
        <p:txBody>
          <a:bodyPr/>
          <a:lstStyle>
            <a:lvl1pPr>
              <a:defRPr/>
            </a:lvl1pPr>
          </a:lstStyle>
          <a:p>
            <a:pPr>
              <a:defRPr/>
            </a:pPr>
            <a:fld id="{843BEA23-6A8F-4AED-8C09-1F2AEEBB8487}"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3"/>
          <p:cNvSpPr>
            <a:spLocks noGrp="1"/>
          </p:cNvSpPr>
          <p:nvPr>
            <p:ph type="dt" sz="half" idx="10"/>
          </p:nvPr>
        </p:nvSpPr>
        <p:spPr/>
        <p:txBody>
          <a:bodyPr/>
          <a:lstStyle>
            <a:lvl1pPr>
              <a:defRPr/>
            </a:lvl1pPr>
          </a:lstStyle>
          <a:p>
            <a:pPr>
              <a:defRPr/>
            </a:pPr>
            <a:endParaRPr lang="fr-FR"/>
          </a:p>
        </p:txBody>
      </p:sp>
      <p:sp>
        <p:nvSpPr>
          <p:cNvPr id="3" name="Espace réservé du pied de page 2"/>
          <p:cNvSpPr>
            <a:spLocks noGrp="1"/>
          </p:cNvSpPr>
          <p:nvPr>
            <p:ph type="ftr" sz="quarter" idx="11"/>
          </p:nvPr>
        </p:nvSpPr>
        <p:spPr/>
        <p:txBody>
          <a:bodyPr/>
          <a:lstStyle>
            <a:lvl1pPr>
              <a:defRPr/>
            </a:lvl1pPr>
          </a:lstStyle>
          <a:p>
            <a:pPr>
              <a:defRPr/>
            </a:pPr>
            <a:endParaRPr lang="fr-FR"/>
          </a:p>
        </p:txBody>
      </p:sp>
      <p:sp>
        <p:nvSpPr>
          <p:cNvPr id="4" name="Espace réservé du numéro de diapositive 22"/>
          <p:cNvSpPr>
            <a:spLocks noGrp="1"/>
          </p:cNvSpPr>
          <p:nvPr>
            <p:ph type="sldNum" sz="quarter" idx="12"/>
          </p:nvPr>
        </p:nvSpPr>
        <p:spPr/>
        <p:txBody>
          <a:bodyPr/>
          <a:lstStyle>
            <a:lvl1pPr>
              <a:defRPr/>
            </a:lvl1pPr>
          </a:lstStyle>
          <a:p>
            <a:pPr>
              <a:defRPr/>
            </a:pPr>
            <a:fld id="{89069940-295A-4D07-B9CA-70D3BECA0B17}"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fr-FR" smtClean="0"/>
              <a:t>Cliquez pour modifier le style du titre</a:t>
            </a:r>
            <a:endParaRPr lang="en-US"/>
          </a:p>
        </p:txBody>
      </p:sp>
      <p:sp>
        <p:nvSpPr>
          <p:cNvPr id="3" name="Espace réservé du texte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fr-FR" smtClean="0"/>
              <a:t>Cliquez pour modifier les styles du texte du masque</a:t>
            </a:r>
          </a:p>
        </p:txBody>
      </p:sp>
      <p:sp>
        <p:nvSpPr>
          <p:cNvPr id="4" name="Espace réservé du contenu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a:xfrm>
            <a:off x="6278563" y="6556375"/>
            <a:ext cx="2133600" cy="301625"/>
          </a:xfrm>
        </p:spPr>
        <p:txBody>
          <a:bodyPr/>
          <a:lstStyle>
            <a:lvl1pPr>
              <a:defRPr sz="900"/>
            </a:lvl1pPr>
          </a:lstStyle>
          <a:p>
            <a:pPr>
              <a:defRPr/>
            </a:pPr>
            <a:endParaRPr lang="fr-FR"/>
          </a:p>
        </p:txBody>
      </p:sp>
      <p:sp>
        <p:nvSpPr>
          <p:cNvPr id="6" name="Espace réservé du pied de page 5"/>
          <p:cNvSpPr>
            <a:spLocks noGrp="1"/>
          </p:cNvSpPr>
          <p:nvPr>
            <p:ph type="ftr" sz="quarter" idx="11"/>
          </p:nvPr>
        </p:nvSpPr>
        <p:spPr>
          <a:xfrm>
            <a:off x="1135063" y="6556375"/>
            <a:ext cx="5143500" cy="301625"/>
          </a:xfrm>
        </p:spPr>
        <p:txBody>
          <a:bodyPr/>
          <a:lstStyle>
            <a:lvl1pPr>
              <a:defRPr sz="900"/>
            </a:lvl1pPr>
          </a:lstStyle>
          <a:p>
            <a:pPr>
              <a:defRPr/>
            </a:pPr>
            <a:endParaRPr lang="fr-FR"/>
          </a:p>
        </p:txBody>
      </p:sp>
      <p:sp>
        <p:nvSpPr>
          <p:cNvPr id="7" name="Espace réservé du numéro de diapositive 6"/>
          <p:cNvSpPr>
            <a:spLocks noGrp="1"/>
          </p:cNvSpPr>
          <p:nvPr>
            <p:ph type="sldNum" sz="quarter" idx="12"/>
          </p:nvPr>
        </p:nvSpPr>
        <p:spPr>
          <a:xfrm>
            <a:off x="8410575" y="6556375"/>
            <a:ext cx="503238" cy="301625"/>
          </a:xfrm>
        </p:spPr>
        <p:txBody>
          <a:bodyPr/>
          <a:lstStyle>
            <a:lvl1pPr>
              <a:defRPr sz="900" smtClean="0"/>
            </a:lvl1pPr>
          </a:lstStyle>
          <a:p>
            <a:pPr>
              <a:defRPr/>
            </a:pPr>
            <a:fld id="{99D5B5CB-013B-437F-81DC-06A471C47E88}" type="slidenum">
              <a:rPr lang="fr-FR"/>
              <a:pPr>
                <a:defRPr/>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4" name="Espace réservé du texte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6108700" y="6556375"/>
            <a:ext cx="2101850" cy="301625"/>
          </a:xfrm>
        </p:spPr>
        <p:txBody>
          <a:bodyPr/>
          <a:lstStyle>
            <a:lvl1pPr>
              <a:defRPr sz="900"/>
            </a:lvl1pPr>
          </a:lstStyle>
          <a:p>
            <a:pPr>
              <a:defRPr/>
            </a:pPr>
            <a:endParaRPr lang="fr-FR"/>
          </a:p>
        </p:txBody>
      </p:sp>
      <p:sp>
        <p:nvSpPr>
          <p:cNvPr id="6" name="Espace réservé du pied de page 5"/>
          <p:cNvSpPr>
            <a:spLocks noGrp="1"/>
          </p:cNvSpPr>
          <p:nvPr>
            <p:ph type="ftr" sz="quarter" idx="11"/>
          </p:nvPr>
        </p:nvSpPr>
        <p:spPr>
          <a:xfrm>
            <a:off x="1169988" y="6557963"/>
            <a:ext cx="4948237" cy="301625"/>
          </a:xfrm>
        </p:spPr>
        <p:txBody>
          <a:bodyPr/>
          <a:lstStyle>
            <a:lvl1pPr>
              <a:defRPr sz="900"/>
            </a:lvl1pPr>
          </a:lstStyle>
          <a:p>
            <a:pPr>
              <a:defRPr/>
            </a:pPr>
            <a:endParaRPr lang="fr-FR"/>
          </a:p>
        </p:txBody>
      </p:sp>
      <p:sp>
        <p:nvSpPr>
          <p:cNvPr id="7" name="Espace réservé du numéro de diapositive 6"/>
          <p:cNvSpPr>
            <a:spLocks noGrp="1"/>
          </p:cNvSpPr>
          <p:nvPr>
            <p:ph type="sldNum" sz="quarter" idx="12"/>
          </p:nvPr>
        </p:nvSpPr>
        <p:spPr>
          <a:xfrm>
            <a:off x="8216900" y="6556375"/>
            <a:ext cx="366713" cy="301625"/>
          </a:xfrm>
        </p:spPr>
        <p:txBody>
          <a:bodyPr/>
          <a:lstStyle>
            <a:lvl1pPr algn="ctr">
              <a:defRPr sz="900" smtClean="0"/>
            </a:lvl1pPr>
          </a:lstStyle>
          <a:p>
            <a:pPr>
              <a:defRPr/>
            </a:pPr>
            <a:fld id="{19B974A4-D96B-419D-8F43-D4DC3B44A630}" type="slidenum">
              <a:rPr lang="fr-FR"/>
              <a:pPr>
                <a:defRPr/>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Triangle rect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8" name="Connecteur droit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Espace réservé du titre 21"/>
          <p:cNvSpPr>
            <a:spLocks noGrp="1"/>
          </p:cNvSpPr>
          <p:nvPr>
            <p:ph type="title"/>
          </p:nvPr>
        </p:nvSpPr>
        <p:spPr>
          <a:xfrm>
            <a:off x="457200" y="268288"/>
            <a:ext cx="8229600" cy="1398587"/>
          </a:xfrm>
          <a:prstGeom prst="rect">
            <a:avLst/>
          </a:prstGeom>
        </p:spPr>
        <p:txBody>
          <a:bodyPr vert="horz" anchor="ctr">
            <a:normAutofit/>
          </a:bodyPr>
          <a:lstStyle/>
          <a:p>
            <a:r>
              <a:rPr lang="fr-FR" smtClean="0"/>
              <a:t>Cliquez pour modifier le style du titre</a:t>
            </a:r>
            <a:endParaRPr lang="en-US"/>
          </a:p>
        </p:txBody>
      </p:sp>
      <p:sp>
        <p:nvSpPr>
          <p:cNvPr id="1030" name="Espace réservé du texte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4" name="Espace réservé de la date 13"/>
          <p:cNvSpPr>
            <a:spLocks noGrp="1"/>
          </p:cNvSpPr>
          <p:nvPr>
            <p:ph type="dt" sz="half" idx="2"/>
          </p:nvPr>
        </p:nvSpPr>
        <p:spPr>
          <a:xfrm>
            <a:off x="4791075" y="6481763"/>
            <a:ext cx="2133600" cy="301625"/>
          </a:xfrm>
          <a:prstGeom prst="rect">
            <a:avLst/>
          </a:prstGeom>
        </p:spPr>
        <p:txBody>
          <a:bodyPr vert="horz" anchor="b"/>
          <a:lstStyle>
            <a:lvl1pPr algn="l" eaLnBrk="1" latinLnBrk="0" hangingPunct="1">
              <a:defRPr kumimoji="0" sz="1000" b="0">
                <a:solidFill>
                  <a:schemeClr val="tx1"/>
                </a:solidFill>
              </a:defRPr>
            </a:lvl1pPr>
          </a:lstStyle>
          <a:p>
            <a:pPr>
              <a:defRPr/>
            </a:pPr>
            <a:endParaRPr lang="fr-FR"/>
          </a:p>
        </p:txBody>
      </p:sp>
      <p:sp>
        <p:nvSpPr>
          <p:cNvPr id="3" name="Espace réservé du pied de page 2"/>
          <p:cNvSpPr>
            <a:spLocks noGrp="1"/>
          </p:cNvSpPr>
          <p:nvPr>
            <p:ph type="ftr" sz="quarter" idx="3"/>
          </p:nvPr>
        </p:nvSpPr>
        <p:spPr>
          <a:xfrm>
            <a:off x="457200" y="6481763"/>
            <a:ext cx="4259263" cy="301625"/>
          </a:xfrm>
          <a:prstGeom prst="rect">
            <a:avLst/>
          </a:prstGeom>
        </p:spPr>
        <p:txBody>
          <a:bodyPr vert="horz" anchor="b"/>
          <a:lstStyle>
            <a:lvl1pPr algn="r" eaLnBrk="1" latinLnBrk="0" hangingPunct="1">
              <a:defRPr kumimoji="0" sz="1000">
                <a:solidFill>
                  <a:schemeClr val="tx1"/>
                </a:solidFill>
              </a:defRPr>
            </a:lvl1pPr>
          </a:lstStyle>
          <a:p>
            <a:pPr>
              <a:defRPr/>
            </a:pPr>
            <a:endParaRPr lang="fr-FR"/>
          </a:p>
        </p:txBody>
      </p:sp>
      <p:sp>
        <p:nvSpPr>
          <p:cNvPr id="23" name="Espace réservé du numéro de diapositive 22"/>
          <p:cNvSpPr>
            <a:spLocks noGrp="1"/>
          </p:cNvSpPr>
          <p:nvPr>
            <p:ph type="sldNum" sz="quarter" idx="4"/>
          </p:nvPr>
        </p:nvSpPr>
        <p:spPr>
          <a:xfrm>
            <a:off x="7589838" y="6481763"/>
            <a:ext cx="503237" cy="301625"/>
          </a:xfrm>
          <a:prstGeom prst="rect">
            <a:avLst/>
          </a:prstGeom>
        </p:spPr>
        <p:txBody>
          <a:bodyPr vert="horz" anchor="b"/>
          <a:lstStyle>
            <a:lvl1pPr algn="ctr" eaLnBrk="1" latinLnBrk="0" hangingPunct="1">
              <a:defRPr kumimoji="0" sz="1200" smtClean="0">
                <a:solidFill>
                  <a:schemeClr val="tx1"/>
                </a:solidFill>
              </a:defRPr>
            </a:lvl1pPr>
          </a:lstStyle>
          <a:p>
            <a:pPr>
              <a:defRPr/>
            </a:pPr>
            <a:fld id="{44187275-75B9-4F93-BA8D-C6A7A946553A}" type="slidenum">
              <a:rPr lang="fr-FR"/>
              <a:pPr>
                <a:defRPr/>
              </a:pPr>
              <a:t>‹N°›</a:t>
            </a:fld>
            <a:endParaRPr lang="fr-FR"/>
          </a:p>
        </p:txBody>
      </p:sp>
    </p:spTree>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691" r:id="rId6"/>
    <p:sldLayoutId id="2147483692" r:id="rId7"/>
    <p:sldLayoutId id="2147483700" r:id="rId8"/>
    <p:sldLayoutId id="2147483701" r:id="rId9"/>
    <p:sldLayoutId id="2147483693" r:id="rId10"/>
    <p:sldLayoutId id="2147483694" r:id="rId11"/>
  </p:sldLayoutIdLst>
  <p:hf hdr="0" ftr="0" dt="0"/>
  <p:txStyles>
    <p:titleStyle>
      <a:lvl1pPr marL="484188" indent="-484188" algn="l" rtl="0" fontAlgn="base">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indent="-484188" algn="l" rtl="0" fontAlgn="base">
        <a:spcBef>
          <a:spcPct val="0"/>
        </a:spcBef>
        <a:spcAft>
          <a:spcPct val="0"/>
        </a:spcAft>
        <a:defRPr sz="4200">
          <a:solidFill>
            <a:srgbClr val="FF5C9C"/>
          </a:solidFill>
          <a:latin typeface="Century Gothic" pitchFamily="34" charset="0"/>
        </a:defRPr>
      </a:lvl2pPr>
      <a:lvl3pPr marL="484188" indent="-484188" algn="l" rtl="0" fontAlgn="base">
        <a:spcBef>
          <a:spcPct val="0"/>
        </a:spcBef>
        <a:spcAft>
          <a:spcPct val="0"/>
        </a:spcAft>
        <a:defRPr sz="4200">
          <a:solidFill>
            <a:srgbClr val="FF5C9C"/>
          </a:solidFill>
          <a:latin typeface="Century Gothic" pitchFamily="34" charset="0"/>
        </a:defRPr>
      </a:lvl3pPr>
      <a:lvl4pPr marL="484188" indent="-484188" algn="l" rtl="0" fontAlgn="base">
        <a:spcBef>
          <a:spcPct val="0"/>
        </a:spcBef>
        <a:spcAft>
          <a:spcPct val="0"/>
        </a:spcAft>
        <a:defRPr sz="4200">
          <a:solidFill>
            <a:srgbClr val="FF5C9C"/>
          </a:solidFill>
          <a:latin typeface="Century Gothic" pitchFamily="34" charset="0"/>
        </a:defRPr>
      </a:lvl4pPr>
      <a:lvl5pPr marL="484188" indent="-484188" algn="l" rtl="0" fontAlgn="base">
        <a:spcBef>
          <a:spcPct val="0"/>
        </a:spcBef>
        <a:spcAft>
          <a:spcPct val="0"/>
        </a:spcAft>
        <a:defRPr sz="4200">
          <a:solidFill>
            <a:srgbClr val="FF5C9C"/>
          </a:solidFill>
          <a:latin typeface="Century Gothic" pitchFamily="34" charset="0"/>
        </a:defRPr>
      </a:lvl5pPr>
      <a:lvl6pPr marL="941388" indent="-484188" algn="l" rtl="0" fontAlgn="base">
        <a:spcBef>
          <a:spcPct val="0"/>
        </a:spcBef>
        <a:spcAft>
          <a:spcPct val="0"/>
        </a:spcAft>
        <a:defRPr sz="4200">
          <a:solidFill>
            <a:srgbClr val="FF5C9C"/>
          </a:solidFill>
          <a:latin typeface="Century Gothic" pitchFamily="34" charset="0"/>
        </a:defRPr>
      </a:lvl6pPr>
      <a:lvl7pPr marL="1398588" indent="-484188" algn="l" rtl="0" fontAlgn="base">
        <a:spcBef>
          <a:spcPct val="0"/>
        </a:spcBef>
        <a:spcAft>
          <a:spcPct val="0"/>
        </a:spcAft>
        <a:defRPr sz="4200">
          <a:solidFill>
            <a:srgbClr val="FF5C9C"/>
          </a:solidFill>
          <a:latin typeface="Century Gothic" pitchFamily="34" charset="0"/>
        </a:defRPr>
      </a:lvl7pPr>
      <a:lvl8pPr marL="1855788" indent="-484188" algn="l" rtl="0" fontAlgn="base">
        <a:spcBef>
          <a:spcPct val="0"/>
        </a:spcBef>
        <a:spcAft>
          <a:spcPct val="0"/>
        </a:spcAft>
        <a:defRPr sz="4200">
          <a:solidFill>
            <a:srgbClr val="FF5C9C"/>
          </a:solidFill>
          <a:latin typeface="Century Gothic" pitchFamily="34" charset="0"/>
        </a:defRPr>
      </a:lvl8pPr>
      <a:lvl9pPr marL="2312988" indent="-484188" algn="l" rtl="0" fontAlgn="base">
        <a:spcBef>
          <a:spcPct val="0"/>
        </a:spcBef>
        <a:spcAft>
          <a:spcPct val="0"/>
        </a:spcAft>
        <a:defRPr sz="4200">
          <a:solidFill>
            <a:srgbClr val="FF5C9C"/>
          </a:solidFill>
          <a:latin typeface="Century Gothic" pitchFamily="34" charset="0"/>
        </a:defRPr>
      </a:lvl9pPr>
    </p:titleStyle>
    <p:bodyStyle>
      <a:lvl1pPr marL="447675"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fontAlgn="base">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fontAlgn="base">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fontAlgn="base">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fontAlgn="base">
        <a:spcBef>
          <a:spcPct val="20000"/>
        </a:spcBef>
        <a:spcAft>
          <a:spcPct val="0"/>
        </a:spcAft>
        <a:buClr>
          <a:srgbClr val="FF90B2"/>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youtube.com/watch?v=0gxwOgsC9GU"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071678"/>
            <a:ext cx="9144000" cy="809637"/>
          </a:xfrm>
        </p:spPr>
        <p:txBody>
          <a:bodyPr/>
          <a:lstStyle/>
          <a:p>
            <a:pPr marL="484632" indent="0" algn="ctr" fontAlgn="auto">
              <a:spcAft>
                <a:spcPts val="0"/>
              </a:spcAft>
              <a:defRPr/>
            </a:pPr>
            <a:r>
              <a:rPr lang="fr-FR" sz="3400" b="1" u="sng" dirty="0">
                <a:solidFill>
                  <a:schemeClr val="accent1">
                    <a:tint val="83000"/>
                    <a:satMod val="150000"/>
                  </a:schemeClr>
                </a:solidFill>
              </a:rPr>
              <a:t>Stratégie de Développement Marketing</a:t>
            </a:r>
            <a:r>
              <a:rPr lang="fr-FR" sz="3400" dirty="0">
                <a:solidFill>
                  <a:schemeClr val="accent1">
                    <a:tint val="83000"/>
                    <a:satMod val="150000"/>
                  </a:schemeClr>
                </a:solidFill>
              </a:rPr>
              <a:t> </a:t>
            </a:r>
          </a:p>
        </p:txBody>
      </p:sp>
      <p:sp>
        <p:nvSpPr>
          <p:cNvPr id="2051" name="Rectangle 3"/>
          <p:cNvSpPr>
            <a:spLocks noGrp="1" noChangeArrowheads="1"/>
          </p:cNvSpPr>
          <p:nvPr>
            <p:ph type="subTitle" idx="1"/>
          </p:nvPr>
        </p:nvSpPr>
        <p:spPr>
          <a:xfrm>
            <a:off x="0" y="3357562"/>
            <a:ext cx="9144000" cy="793748"/>
          </a:xfrm>
        </p:spPr>
        <p:txBody>
          <a:bodyPr>
            <a:normAutofit/>
          </a:bodyPr>
          <a:lstStyle/>
          <a:p>
            <a:pPr algn="ctr" fontAlgn="auto">
              <a:spcAft>
                <a:spcPts val="0"/>
              </a:spcAft>
              <a:buFont typeface="Wingdings 2"/>
              <a:buNone/>
              <a:defRPr/>
            </a:pPr>
            <a:r>
              <a:rPr lang="fr-FR" sz="2900" i="1" dirty="0"/>
              <a:t>Comment innover et vendre en temps de crise ? </a:t>
            </a:r>
          </a:p>
        </p:txBody>
      </p:sp>
      <p:sp>
        <p:nvSpPr>
          <p:cNvPr id="9220" name="Text Box 4"/>
          <p:cNvSpPr txBox="1">
            <a:spLocks noChangeArrowheads="1"/>
          </p:cNvSpPr>
          <p:nvPr/>
        </p:nvSpPr>
        <p:spPr bwMode="auto">
          <a:xfrm>
            <a:off x="0" y="0"/>
            <a:ext cx="9144000" cy="366713"/>
          </a:xfrm>
          <a:prstGeom prst="rect">
            <a:avLst/>
          </a:prstGeom>
          <a:noFill/>
          <a:ln w="9525">
            <a:noFill/>
            <a:miter lim="800000"/>
            <a:headEnd/>
            <a:tailEnd/>
          </a:ln>
        </p:spPr>
        <p:txBody>
          <a:bodyPr>
            <a:spAutoFit/>
          </a:bodyPr>
          <a:lstStyle/>
          <a:p>
            <a:pPr algn="ctr">
              <a:spcBef>
                <a:spcPct val="50000"/>
              </a:spcBef>
            </a:pPr>
            <a:r>
              <a:rPr lang="fr-FR" i="1"/>
              <a:t>Cours de marketing intégré – Isabelle Wallard – Master 1 Marketing Vente</a:t>
            </a:r>
          </a:p>
        </p:txBody>
      </p:sp>
      <p:sp>
        <p:nvSpPr>
          <p:cNvPr id="9221" name="Text Box 5"/>
          <p:cNvSpPr txBox="1">
            <a:spLocks noChangeArrowheads="1"/>
          </p:cNvSpPr>
          <p:nvPr/>
        </p:nvSpPr>
        <p:spPr bwMode="auto">
          <a:xfrm>
            <a:off x="3286125" y="4929188"/>
            <a:ext cx="2447925" cy="1604962"/>
          </a:xfrm>
          <a:prstGeom prst="rect">
            <a:avLst/>
          </a:prstGeom>
          <a:noFill/>
          <a:ln w="9525">
            <a:noFill/>
            <a:miter lim="800000"/>
            <a:headEnd/>
            <a:tailEnd/>
          </a:ln>
        </p:spPr>
        <p:txBody>
          <a:bodyPr>
            <a:spAutoFit/>
          </a:bodyPr>
          <a:lstStyle/>
          <a:p>
            <a:pPr algn="ctr">
              <a:spcBef>
                <a:spcPct val="50000"/>
              </a:spcBef>
            </a:pPr>
            <a:r>
              <a:rPr lang="fr-FR" b="1"/>
              <a:t>Charlène Bertheau</a:t>
            </a:r>
          </a:p>
          <a:p>
            <a:pPr algn="ctr">
              <a:spcBef>
                <a:spcPct val="50000"/>
              </a:spcBef>
            </a:pPr>
            <a:r>
              <a:rPr lang="fr-FR" b="1"/>
              <a:t>Justine Guebert</a:t>
            </a:r>
          </a:p>
          <a:p>
            <a:pPr algn="ctr">
              <a:spcBef>
                <a:spcPct val="50000"/>
              </a:spcBef>
            </a:pPr>
            <a:r>
              <a:rPr lang="fr-FR" b="1"/>
              <a:t>Matthieu Raffier</a:t>
            </a:r>
          </a:p>
          <a:p>
            <a:pPr algn="ctr">
              <a:spcBef>
                <a:spcPct val="50000"/>
              </a:spcBef>
            </a:pPr>
            <a:r>
              <a:rPr lang="fr-FR" b="1"/>
              <a:t>Alexandre Rose</a:t>
            </a:r>
          </a:p>
        </p:txBody>
      </p:sp>
      <p:sp>
        <p:nvSpPr>
          <p:cNvPr id="6" name="Espace réservé du numéro de diapositive 5"/>
          <p:cNvSpPr>
            <a:spLocks noGrp="1"/>
          </p:cNvSpPr>
          <p:nvPr>
            <p:ph type="sldNum" sz="quarter" idx="12"/>
          </p:nvPr>
        </p:nvSpPr>
        <p:spPr/>
        <p:txBody>
          <a:bodyPr/>
          <a:lstStyle/>
          <a:p>
            <a:pPr>
              <a:defRPr/>
            </a:pPr>
            <a:fld id="{5FE914D9-D3D0-4CF3-94F6-887D2B59D164}" type="slidenum">
              <a:rPr lang="fr-FR" smtClean="0"/>
              <a:pPr>
                <a:defRPr/>
              </a:pPr>
              <a:t>1</a:t>
            </a:fld>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marL="484632" indent="0" fontAlgn="auto">
              <a:spcAft>
                <a:spcPts val="0"/>
              </a:spcAft>
              <a:defRPr/>
            </a:pPr>
            <a:r>
              <a:rPr lang="fr-FR" dirty="0">
                <a:solidFill>
                  <a:schemeClr val="accent1">
                    <a:tint val="83000"/>
                    <a:satMod val="150000"/>
                  </a:schemeClr>
                </a:solidFill>
              </a:rPr>
              <a:t>Changer le mode de vente</a:t>
            </a:r>
          </a:p>
        </p:txBody>
      </p:sp>
      <p:sp>
        <p:nvSpPr>
          <p:cNvPr id="8195" name="Rectangle 3"/>
          <p:cNvSpPr>
            <a:spLocks noGrp="1" noChangeArrowheads="1"/>
          </p:cNvSpPr>
          <p:nvPr>
            <p:ph idx="1"/>
          </p:nvPr>
        </p:nvSpPr>
        <p:spPr>
          <a:xfrm>
            <a:off x="0" y="1600200"/>
            <a:ext cx="9001156" cy="5257800"/>
          </a:xfrm>
        </p:spPr>
        <p:txBody>
          <a:bodyPr>
            <a:normAutofit fontScale="77500" lnSpcReduction="20000"/>
          </a:bodyPr>
          <a:lstStyle/>
          <a:p>
            <a:pPr marL="448056" indent="-384048" algn="just" fontAlgn="auto">
              <a:lnSpc>
                <a:spcPct val="120000"/>
              </a:lnSpc>
              <a:spcAft>
                <a:spcPts val="0"/>
              </a:spcAft>
              <a:buFont typeface="Wingdings 2"/>
              <a:buChar char=""/>
              <a:defRPr/>
            </a:pPr>
            <a:r>
              <a:rPr lang="fr-FR" sz="2400" dirty="0"/>
              <a:t>Si tu es dans une période de récession, sur un marché en crise, il faut changer radicalement les modes de ventes.</a:t>
            </a:r>
          </a:p>
          <a:p>
            <a:pPr marL="448056" indent="-384048" algn="just" fontAlgn="auto">
              <a:lnSpc>
                <a:spcPct val="80000"/>
              </a:lnSpc>
              <a:spcAft>
                <a:spcPts val="0"/>
              </a:spcAft>
              <a:buFontTx/>
              <a:buNone/>
              <a:defRPr/>
            </a:pPr>
            <a:endParaRPr lang="fr-FR" sz="2400" dirty="0"/>
          </a:p>
          <a:p>
            <a:pPr marL="448056" indent="-384048" algn="just" fontAlgn="auto">
              <a:lnSpc>
                <a:spcPct val="80000"/>
              </a:lnSpc>
              <a:spcAft>
                <a:spcPts val="0"/>
              </a:spcAft>
              <a:buFont typeface="Wingdings 2"/>
              <a:buChar char=""/>
              <a:defRPr/>
            </a:pPr>
            <a:r>
              <a:rPr lang="fr-FR" sz="2400" u="sng" dirty="0"/>
              <a:t>exemple </a:t>
            </a:r>
            <a:r>
              <a:rPr lang="fr-FR" sz="2400" dirty="0" smtClean="0"/>
              <a:t>:</a:t>
            </a:r>
          </a:p>
          <a:p>
            <a:pPr marL="448056" indent="-384048" algn="just" fontAlgn="auto">
              <a:lnSpc>
                <a:spcPct val="80000"/>
              </a:lnSpc>
              <a:spcAft>
                <a:spcPts val="0"/>
              </a:spcAft>
              <a:buFont typeface="Wingdings 2"/>
              <a:buNone/>
              <a:defRPr/>
            </a:pPr>
            <a:endParaRPr lang="fr-FR" sz="2400" dirty="0" smtClean="0"/>
          </a:p>
          <a:p>
            <a:pPr marL="448056" indent="-384048" algn="just" fontAlgn="auto">
              <a:lnSpc>
                <a:spcPct val="160000"/>
              </a:lnSpc>
              <a:spcAft>
                <a:spcPts val="0"/>
              </a:spcAft>
              <a:buFont typeface="Wingdings 2"/>
              <a:buNone/>
              <a:defRPr/>
            </a:pPr>
            <a:r>
              <a:rPr lang="fr-FR" sz="2400" dirty="0" smtClean="0"/>
              <a:t>	le </a:t>
            </a:r>
            <a:r>
              <a:rPr lang="fr-FR" sz="2400" dirty="0"/>
              <a:t>marché de la musique subit d’une part la récession et la baisse du pouvoir d’achat (baisse de la consommation de loisir) et d’autre part une crise structurelle (téléchargement, support disque qui devient obsolète). La tendance globale est de baisser les revenus issus des ventes en tentant de faire du volume à un prix attractif tout en essayant d’augmenter les revenus provenant des spectacles / concerts. Ainsi beaucoup d’artistes comme Manu Chao ou Prince ont distribué leur album gratuitement et ont ensuite fait des grosses tournées</a:t>
            </a:r>
            <a:r>
              <a:rPr lang="fr-FR" sz="2400" dirty="0" smtClean="0">
                <a:latin typeface="Calibri" pitchFamily="34" charset="0"/>
              </a:rPr>
              <a:t>.</a:t>
            </a:r>
            <a:endParaRPr lang="fr-FR" sz="2000" dirty="0"/>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10</a:t>
            </a:fld>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ctr"/>
            <a:r>
              <a:rPr lang="fr-FR" dirty="0" smtClean="0"/>
              <a:t>Vendre en volume</a:t>
            </a:r>
            <a:endParaRPr lang="fr-FR" dirty="0"/>
          </a:p>
        </p:txBody>
      </p:sp>
      <p:sp>
        <p:nvSpPr>
          <p:cNvPr id="5" name="Espace réservé du contenu 4"/>
          <p:cNvSpPr>
            <a:spLocks noGrp="1"/>
          </p:cNvSpPr>
          <p:nvPr>
            <p:ph idx="1"/>
          </p:nvPr>
        </p:nvSpPr>
        <p:spPr/>
        <p:txBody>
          <a:bodyPr>
            <a:normAutofit lnSpcReduction="10000"/>
          </a:bodyPr>
          <a:lstStyle/>
          <a:p>
            <a:pPr algn="just"/>
            <a:r>
              <a:rPr lang="fr-FR" sz="1800" dirty="0"/>
              <a:t>Danone adopte une stratégie axée sur les volumes. </a:t>
            </a:r>
            <a:r>
              <a:rPr lang="fr-FR" sz="1800" dirty="0" smtClean="0"/>
              <a:t>face </a:t>
            </a:r>
            <a:r>
              <a:rPr lang="fr-FR" sz="1800" dirty="0"/>
              <a:t>à la crise, qui fait chuter les </a:t>
            </a:r>
            <a:r>
              <a:rPr lang="fr-FR" sz="1800" dirty="0" smtClean="0"/>
              <a:t>ventes </a:t>
            </a:r>
            <a:r>
              <a:rPr lang="fr-FR" sz="1800" dirty="0"/>
              <a:t>de son </a:t>
            </a:r>
            <a:r>
              <a:rPr lang="fr-FR" sz="1800" dirty="0" smtClean="0"/>
              <a:t>activité </a:t>
            </a:r>
            <a:r>
              <a:rPr lang="fr-FR" sz="1800" dirty="0"/>
              <a:t>principale, les produits laitiers, le groupe </a:t>
            </a:r>
            <a:r>
              <a:rPr lang="fr-FR" sz="1800" dirty="0" smtClean="0"/>
              <a:t>multiplie </a:t>
            </a:r>
            <a:r>
              <a:rPr lang="fr-FR" sz="1800" dirty="0"/>
              <a:t>les </a:t>
            </a:r>
            <a:r>
              <a:rPr lang="fr-FR" sz="1800" dirty="0" smtClean="0"/>
              <a:t>promotions</a:t>
            </a:r>
            <a:r>
              <a:rPr lang="fr-FR" sz="1800" dirty="0"/>
              <a:t>, baisses de prix et </a:t>
            </a:r>
            <a:r>
              <a:rPr lang="fr-FR" sz="1800" dirty="0" smtClean="0"/>
              <a:t>innovations </a:t>
            </a:r>
            <a:r>
              <a:rPr lang="fr-FR" sz="1800" dirty="0"/>
              <a:t>plus abordables un peu partout dans </a:t>
            </a:r>
            <a:r>
              <a:rPr lang="fr-FR" sz="1800" dirty="0" smtClean="0"/>
              <a:t>le monde</a:t>
            </a:r>
            <a:r>
              <a:rPr lang="fr-FR" sz="1800" dirty="0"/>
              <a:t>. Danone ne parle désormais plus que de </a:t>
            </a:r>
            <a:r>
              <a:rPr lang="fr-FR" sz="1800" dirty="0" smtClean="0"/>
              <a:t>promotions </a:t>
            </a:r>
            <a:r>
              <a:rPr lang="fr-FR" sz="1800" dirty="0"/>
              <a:t>et de baisse de prix, afin </a:t>
            </a:r>
            <a:r>
              <a:rPr lang="fr-FR" sz="1800" dirty="0" smtClean="0"/>
              <a:t>de </a:t>
            </a:r>
            <a:r>
              <a:rPr lang="fr-FR" sz="1800" dirty="0"/>
              <a:t>s'adapter à une </a:t>
            </a:r>
            <a:r>
              <a:rPr lang="fr-FR" sz="1800" dirty="0" smtClean="0"/>
              <a:t>consommation de </a:t>
            </a:r>
            <a:r>
              <a:rPr lang="fr-FR" sz="1800" dirty="0"/>
              <a:t>crise</a:t>
            </a:r>
            <a:r>
              <a:rPr lang="fr-FR" sz="1800" dirty="0" smtClean="0"/>
              <a:t>. Pour </a:t>
            </a:r>
            <a:r>
              <a:rPr lang="fr-FR" sz="1800" dirty="0"/>
              <a:t>la première fois depuis des </a:t>
            </a:r>
            <a:r>
              <a:rPr lang="fr-FR" sz="1800" dirty="0" smtClean="0"/>
              <a:t>années</a:t>
            </a:r>
            <a:r>
              <a:rPr lang="fr-FR" sz="1800" dirty="0"/>
              <a:t>, les ventes de sa division produits laitiers reculent </a:t>
            </a:r>
            <a:r>
              <a:rPr lang="fr-FR" sz="1800" dirty="0" smtClean="0"/>
              <a:t>(- </a:t>
            </a:r>
            <a:r>
              <a:rPr lang="fr-FR" sz="1800" dirty="0"/>
              <a:t>1,2 %) au premier </a:t>
            </a:r>
            <a:r>
              <a:rPr lang="fr-FR" sz="1800" dirty="0" smtClean="0"/>
              <a:t>trimestre </a:t>
            </a:r>
            <a:r>
              <a:rPr lang="fr-FR" sz="1800" dirty="0"/>
              <a:t>2009. </a:t>
            </a:r>
            <a:endParaRPr lang="fr-FR" sz="1800" dirty="0" smtClean="0"/>
          </a:p>
          <a:p>
            <a:pPr>
              <a:buNone/>
            </a:pPr>
            <a:endParaRPr lang="fr-FR" sz="1800" dirty="0"/>
          </a:p>
          <a:p>
            <a:pPr>
              <a:buNone/>
            </a:pPr>
            <a:r>
              <a:rPr lang="fr-FR" sz="1800" dirty="0" smtClean="0"/>
              <a:t>Exemple : la saison estivale 2009 était axée sur la vente en volume</a:t>
            </a:r>
          </a:p>
          <a:p>
            <a:pPr>
              <a:buNone/>
            </a:pPr>
            <a:endParaRPr lang="fr-FR" sz="1800" dirty="0" smtClean="0"/>
          </a:p>
          <a:p>
            <a:pPr>
              <a:buNone/>
            </a:pPr>
            <a:r>
              <a:rPr lang="fr-FR" sz="1800" b="1" u="sng" dirty="0" smtClean="0">
                <a:solidFill>
                  <a:srgbClr val="000099"/>
                </a:solidFill>
                <a:latin typeface="Arial" charset="0"/>
              </a:rPr>
              <a:t>1) S’assurer du référencement des cœurs de gamme + innovations</a:t>
            </a:r>
          </a:p>
          <a:p>
            <a:pPr>
              <a:buNone/>
            </a:pPr>
            <a:r>
              <a:rPr lang="fr-FR" sz="1800" b="1" u="sng" dirty="0" smtClean="0">
                <a:solidFill>
                  <a:srgbClr val="000099"/>
                </a:solidFill>
                <a:latin typeface="Arial" charset="0"/>
              </a:rPr>
              <a:t>2) S’assurer des commandes magasins suffisantes</a:t>
            </a:r>
            <a:r>
              <a:rPr lang="fr-FR" sz="1800" b="1" dirty="0" smtClean="0">
                <a:solidFill>
                  <a:srgbClr val="000099"/>
                </a:solidFill>
                <a:latin typeface="Arial" charset="0"/>
              </a:rPr>
              <a:t> </a:t>
            </a:r>
          </a:p>
          <a:p>
            <a:pPr>
              <a:buNone/>
            </a:pPr>
            <a:r>
              <a:rPr lang="fr-FR" sz="1800" b="1" u="sng" dirty="0" smtClean="0">
                <a:solidFill>
                  <a:srgbClr val="000099"/>
                </a:solidFill>
                <a:latin typeface="Arial" charset="0"/>
              </a:rPr>
              <a:t>3) Développer la visibilité des marques Danone =&gt; Blocs Marques </a:t>
            </a:r>
          </a:p>
          <a:p>
            <a:pPr>
              <a:buNone/>
            </a:pPr>
            <a:r>
              <a:rPr lang="fr-FR" sz="1800" dirty="0" smtClean="0"/>
              <a:t> </a:t>
            </a:r>
            <a:endParaRPr lang="fr-FR" sz="1800" dirty="0"/>
          </a:p>
        </p:txBody>
      </p:sp>
      <p:sp>
        <p:nvSpPr>
          <p:cNvPr id="6" name="Espace réservé du numéro de diapositive 5"/>
          <p:cNvSpPr>
            <a:spLocks noGrp="1"/>
          </p:cNvSpPr>
          <p:nvPr>
            <p:ph type="sldNum" sz="quarter" idx="12"/>
          </p:nvPr>
        </p:nvSpPr>
        <p:spPr/>
        <p:txBody>
          <a:bodyPr/>
          <a:lstStyle/>
          <a:p>
            <a:pPr>
              <a:defRPr/>
            </a:pPr>
            <a:fld id="{48FB8DFD-D4A7-4424-8837-F076AB23BCD2}" type="slidenum">
              <a:rPr lang="fr-FR" smtClean="0"/>
              <a:pPr>
                <a:defRPr/>
              </a:pPr>
              <a:t>11</a:t>
            </a:fld>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66484"/>
          </a:xfrm>
        </p:spPr>
        <p:txBody>
          <a:bodyPr>
            <a:normAutofit/>
          </a:bodyPr>
          <a:lstStyle/>
          <a:p>
            <a:pPr algn="ctr"/>
            <a:r>
              <a:rPr lang="fr-FR" sz="3600" dirty="0" smtClean="0"/>
              <a:t>Augmenter le référencement en MDD</a:t>
            </a:r>
            <a:endParaRPr lang="fr-FR" sz="3600" dirty="0"/>
          </a:p>
        </p:txBody>
      </p:sp>
      <p:sp>
        <p:nvSpPr>
          <p:cNvPr id="3" name="Espace réservé du contenu 2"/>
          <p:cNvSpPr>
            <a:spLocks noGrp="1"/>
          </p:cNvSpPr>
          <p:nvPr>
            <p:ph idx="1"/>
          </p:nvPr>
        </p:nvSpPr>
        <p:spPr>
          <a:xfrm>
            <a:off x="0" y="1142984"/>
            <a:ext cx="9144000" cy="5715016"/>
          </a:xfrm>
        </p:spPr>
        <p:txBody>
          <a:bodyPr>
            <a:normAutofit lnSpcReduction="10000"/>
          </a:bodyPr>
          <a:lstStyle/>
          <a:p>
            <a:pPr algn="just"/>
            <a:r>
              <a:rPr lang="fr-FR" sz="2400" dirty="0" smtClean="0"/>
              <a:t>Avec la conjoncture économique de ces dernières </a:t>
            </a:r>
          </a:p>
          <a:p>
            <a:pPr algn="just">
              <a:buNone/>
            </a:pPr>
            <a:r>
              <a:rPr lang="fr-FR" sz="2400" dirty="0" smtClean="0"/>
              <a:t>années, le consommateur veut des produits moins cher </a:t>
            </a:r>
          </a:p>
          <a:p>
            <a:pPr algn="just">
              <a:buNone/>
            </a:pPr>
            <a:r>
              <a:rPr lang="fr-FR" sz="2400" dirty="0" smtClean="0"/>
              <a:t>et garder la qualité des produits.</a:t>
            </a:r>
            <a:endParaRPr lang="fr-FR" sz="2400" dirty="0"/>
          </a:p>
          <a:p>
            <a:pPr algn="just"/>
            <a:r>
              <a:rPr lang="fr-FR" sz="2400" b="1" u="sng" dirty="0" smtClean="0"/>
              <a:t>Exemple</a:t>
            </a:r>
            <a:r>
              <a:rPr lang="fr-FR" sz="2400" dirty="0" smtClean="0"/>
              <a:t> : produits carrefours discounts durant l’été 2009. </a:t>
            </a:r>
          </a:p>
          <a:p>
            <a:pPr algn="just"/>
            <a:endParaRPr lang="fr-FR" sz="2400" dirty="0" smtClean="0"/>
          </a:p>
          <a:p>
            <a:pPr algn="just"/>
            <a:endParaRPr lang="fr-FR" sz="2400" dirty="0" smtClean="0"/>
          </a:p>
          <a:p>
            <a:pPr algn="just"/>
            <a:endParaRPr lang="fr-FR" sz="2400" dirty="0" smtClean="0"/>
          </a:p>
          <a:p>
            <a:pPr algn="just">
              <a:buNone/>
            </a:pPr>
            <a:endParaRPr lang="fr-FR" sz="2400" dirty="0" smtClean="0"/>
          </a:p>
          <a:p>
            <a:pPr algn="just">
              <a:buNone/>
            </a:pPr>
            <a:endParaRPr lang="fr-FR" sz="2400" dirty="0" smtClean="0"/>
          </a:p>
          <a:p>
            <a:pPr algn="just"/>
            <a:r>
              <a:rPr lang="fr-FR" sz="2400" dirty="0" smtClean="0"/>
              <a:t>L’arrivée de ce type de produit permet au distributeur de s’imposer de manière encore plus grande dans son rayon, mais aussi de répondre à une demande de plus en plus forte pour les produits discounts de la part des consommateurs.</a:t>
            </a:r>
            <a:endParaRPr lang="fr-FR" sz="2400" dirty="0"/>
          </a:p>
        </p:txBody>
      </p:sp>
      <p:pic>
        <p:nvPicPr>
          <p:cNvPr id="1026" name="Picture 2"/>
          <p:cNvPicPr>
            <a:picLocks noChangeAspect="1" noChangeArrowheads="1"/>
          </p:cNvPicPr>
          <p:nvPr/>
        </p:nvPicPr>
        <p:blipFill>
          <a:blip r:embed="rId2" cstate="print"/>
          <a:srcRect t="24912"/>
          <a:stretch>
            <a:fillRect/>
          </a:stretch>
        </p:blipFill>
        <p:spPr bwMode="auto">
          <a:xfrm>
            <a:off x="2357422" y="2786058"/>
            <a:ext cx="4586226" cy="1934913"/>
          </a:xfrm>
          <a:prstGeom prst="rect">
            <a:avLst/>
          </a:prstGeom>
          <a:noFill/>
          <a:ln w="9525">
            <a:noFill/>
            <a:miter lim="800000"/>
            <a:headEnd/>
            <a:tailEnd/>
          </a:ln>
        </p:spPr>
      </p:pic>
      <p:sp>
        <p:nvSpPr>
          <p:cNvPr id="5" name="Espace réservé du numéro de diapositive 4"/>
          <p:cNvSpPr>
            <a:spLocks noGrp="1"/>
          </p:cNvSpPr>
          <p:nvPr>
            <p:ph type="sldNum" sz="quarter" idx="12"/>
          </p:nvPr>
        </p:nvSpPr>
        <p:spPr/>
        <p:txBody>
          <a:bodyPr/>
          <a:lstStyle/>
          <a:p>
            <a:pPr>
              <a:defRPr/>
            </a:pPr>
            <a:fld id="{48FB8DFD-D4A7-4424-8837-F076AB23BCD2}" type="slidenum">
              <a:rPr lang="fr-FR" smtClean="0"/>
              <a:pPr>
                <a:defRPr/>
              </a:pPr>
              <a:t>12</a:t>
            </a:fld>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67494"/>
            <a:ext cx="9144000" cy="1399032"/>
          </a:xfrm>
        </p:spPr>
        <p:txBody>
          <a:bodyPr/>
          <a:lstStyle/>
          <a:p>
            <a:pPr marL="484632" indent="0" algn="ctr" fontAlgn="auto">
              <a:spcAft>
                <a:spcPts val="0"/>
              </a:spcAft>
              <a:defRPr/>
            </a:pPr>
            <a:r>
              <a:rPr lang="fr-FR" dirty="0" smtClean="0">
                <a:solidFill>
                  <a:schemeClr val="accent1">
                    <a:tint val="83000"/>
                    <a:satMod val="150000"/>
                  </a:schemeClr>
                </a:solidFill>
              </a:rPr>
              <a:t>Développer cœur de gamme</a:t>
            </a:r>
            <a:endParaRPr lang="fr-FR" dirty="0">
              <a:solidFill>
                <a:schemeClr val="accent1">
                  <a:tint val="83000"/>
                  <a:satMod val="150000"/>
                </a:schemeClr>
              </a:solidFill>
            </a:endParaRPr>
          </a:p>
        </p:txBody>
      </p:sp>
      <p:sp>
        <p:nvSpPr>
          <p:cNvPr id="3" name="Espace réservé du contenu 2"/>
          <p:cNvSpPr>
            <a:spLocks noGrp="1"/>
          </p:cNvSpPr>
          <p:nvPr>
            <p:ph idx="1"/>
          </p:nvPr>
        </p:nvSpPr>
        <p:spPr>
          <a:xfrm>
            <a:off x="0" y="1357298"/>
            <a:ext cx="8543956" cy="4572000"/>
          </a:xfrm>
        </p:spPr>
        <p:txBody>
          <a:bodyPr>
            <a:normAutofit fontScale="77500" lnSpcReduction="20000"/>
          </a:bodyPr>
          <a:lstStyle/>
          <a:p>
            <a:pPr marL="448056" indent="-384048" algn="just" fontAlgn="auto">
              <a:spcAft>
                <a:spcPts val="0"/>
              </a:spcAft>
              <a:defRPr/>
            </a:pPr>
            <a:r>
              <a:rPr lang="fr-FR" dirty="0" smtClean="0"/>
              <a:t>Il </a:t>
            </a:r>
            <a:r>
              <a:rPr lang="fr-FR" dirty="0"/>
              <a:t>est impératif de se concentrer sur le "</a:t>
            </a:r>
            <a:r>
              <a:rPr lang="fr-FR" dirty="0" err="1"/>
              <a:t>core</a:t>
            </a:r>
            <a:r>
              <a:rPr lang="fr-FR" dirty="0"/>
              <a:t> business" (cœur </a:t>
            </a:r>
            <a:r>
              <a:rPr lang="fr-FR" dirty="0" smtClean="0"/>
              <a:t>de </a:t>
            </a:r>
            <a:r>
              <a:rPr lang="fr-FR" dirty="0"/>
              <a:t>métier</a:t>
            </a:r>
            <a:r>
              <a:rPr lang="fr-FR" dirty="0" smtClean="0"/>
              <a:t>).</a:t>
            </a:r>
          </a:p>
          <a:p>
            <a:pPr marL="448056" indent="-384048" algn="just" fontAlgn="auto">
              <a:spcAft>
                <a:spcPts val="0"/>
              </a:spcAft>
              <a:buNone/>
              <a:defRPr/>
            </a:pPr>
            <a:endParaRPr lang="fr-FR" dirty="0" smtClean="0"/>
          </a:p>
          <a:p>
            <a:pPr marL="448056" indent="-384048" algn="just" fontAlgn="auto">
              <a:spcAft>
                <a:spcPts val="0"/>
              </a:spcAft>
              <a:defRPr/>
            </a:pPr>
            <a:r>
              <a:rPr lang="fr-FR" dirty="0" smtClean="0"/>
              <a:t>C'est </a:t>
            </a:r>
            <a:r>
              <a:rPr lang="fr-FR" dirty="0"/>
              <a:t>généralement la partie la plus rentable de la </a:t>
            </a:r>
            <a:r>
              <a:rPr lang="fr-FR" dirty="0" smtClean="0"/>
              <a:t>marque</a:t>
            </a:r>
            <a:r>
              <a:rPr lang="fr-FR" dirty="0"/>
              <a:t>, mais aussi le fondement de son expertise, ce qui lui </a:t>
            </a:r>
            <a:r>
              <a:rPr lang="fr-FR" dirty="0" smtClean="0"/>
              <a:t>permet </a:t>
            </a:r>
            <a:r>
              <a:rPr lang="fr-FR" dirty="0"/>
              <a:t>de mieux se défendre des attaques de la </a:t>
            </a:r>
            <a:r>
              <a:rPr lang="fr-FR" dirty="0" smtClean="0"/>
              <a:t>concurrence.</a:t>
            </a:r>
          </a:p>
          <a:p>
            <a:pPr marL="448056" indent="-384048" algn="just" fontAlgn="auto">
              <a:spcAft>
                <a:spcPts val="0"/>
              </a:spcAft>
              <a:buNone/>
              <a:defRPr/>
            </a:pPr>
            <a:endParaRPr lang="fr-FR" dirty="0" smtClean="0"/>
          </a:p>
          <a:p>
            <a:pPr marL="448056" indent="-384048" algn="just" fontAlgn="auto">
              <a:spcAft>
                <a:spcPts val="0"/>
              </a:spcAft>
              <a:defRPr/>
            </a:pPr>
            <a:r>
              <a:rPr lang="fr-FR" b="1" u="sng" dirty="0" smtClean="0"/>
              <a:t>Exemple</a:t>
            </a:r>
            <a:r>
              <a:rPr lang="fr-FR" dirty="0" smtClean="0"/>
              <a:t> : Pour Dove, la </a:t>
            </a:r>
            <a:r>
              <a:rPr lang="fr-FR" dirty="0"/>
              <a:t>majeure partie de </a:t>
            </a:r>
            <a:r>
              <a:rPr lang="fr-FR" dirty="0" smtClean="0"/>
              <a:t>ses ventes </a:t>
            </a:r>
            <a:r>
              <a:rPr lang="fr-FR" dirty="0"/>
              <a:t>et </a:t>
            </a:r>
            <a:r>
              <a:rPr lang="fr-FR" dirty="0" smtClean="0"/>
              <a:t>une grande </a:t>
            </a:r>
            <a:r>
              <a:rPr lang="fr-FR" dirty="0"/>
              <a:t>partie de son </a:t>
            </a:r>
            <a:r>
              <a:rPr lang="fr-FR" dirty="0" smtClean="0"/>
              <a:t>bénéfice sont </a:t>
            </a:r>
            <a:r>
              <a:rPr lang="fr-FR" dirty="0"/>
              <a:t>générées par son </a:t>
            </a:r>
            <a:r>
              <a:rPr lang="fr-FR" dirty="0" smtClean="0"/>
              <a:t>traditionnel </a:t>
            </a:r>
            <a:r>
              <a:rPr lang="fr-FR" dirty="0"/>
              <a:t>savon. </a:t>
            </a:r>
            <a:r>
              <a:rPr lang="fr-FR" dirty="0" smtClean="0"/>
              <a:t>En investissant </a:t>
            </a:r>
            <a:r>
              <a:rPr lang="fr-FR" dirty="0"/>
              <a:t>dans le </a:t>
            </a:r>
            <a:r>
              <a:rPr lang="fr-FR" dirty="0" smtClean="0"/>
              <a:t>marketing </a:t>
            </a:r>
            <a:r>
              <a:rPr lang="fr-FR" dirty="0"/>
              <a:t>direct, </a:t>
            </a:r>
            <a:r>
              <a:rPr lang="fr-FR" dirty="0" smtClean="0"/>
              <a:t>l'amélioration </a:t>
            </a:r>
            <a:r>
              <a:rPr lang="fr-FR" dirty="0"/>
              <a:t>du </a:t>
            </a:r>
            <a:r>
              <a:rPr lang="fr-FR" dirty="0" smtClean="0"/>
              <a:t>produit </a:t>
            </a:r>
            <a:r>
              <a:rPr lang="fr-FR" dirty="0"/>
              <a:t>et la publicité, la part </a:t>
            </a:r>
            <a:r>
              <a:rPr lang="fr-FR" dirty="0" smtClean="0"/>
              <a:t>de marché </a:t>
            </a:r>
            <a:r>
              <a:rPr lang="fr-FR" dirty="0"/>
              <a:t>de </a:t>
            </a:r>
            <a:r>
              <a:rPr lang="fr-FR" dirty="0" smtClean="0"/>
              <a:t>Dove </a:t>
            </a:r>
            <a:r>
              <a:rPr lang="fr-FR" dirty="0"/>
              <a:t>sur </a:t>
            </a:r>
            <a:r>
              <a:rPr lang="fr-FR" dirty="0" smtClean="0"/>
              <a:t>le marché </a:t>
            </a:r>
            <a:r>
              <a:rPr lang="fr-FR" dirty="0"/>
              <a:t>américain du savon est passée de 20% à </a:t>
            </a:r>
            <a:r>
              <a:rPr lang="fr-FR" dirty="0" smtClean="0"/>
              <a:t>25</a:t>
            </a:r>
            <a:r>
              <a:rPr lang="fr-FR" dirty="0"/>
              <a:t>%. </a:t>
            </a:r>
          </a:p>
        </p:txBody>
      </p:sp>
      <p:pic>
        <p:nvPicPr>
          <p:cNvPr id="51204" name="Picture 3"/>
          <p:cNvPicPr>
            <a:picLocks noChangeAspect="1" noChangeArrowheads="1"/>
          </p:cNvPicPr>
          <p:nvPr/>
        </p:nvPicPr>
        <p:blipFill>
          <a:blip r:embed="rId2" cstate="print"/>
          <a:srcRect t="6162" b="8529"/>
          <a:stretch>
            <a:fillRect/>
          </a:stretch>
        </p:blipFill>
        <p:spPr bwMode="auto">
          <a:xfrm>
            <a:off x="4643438" y="5358900"/>
            <a:ext cx="2286016" cy="1356248"/>
          </a:xfrm>
          <a:prstGeom prst="rect">
            <a:avLst/>
          </a:prstGeom>
          <a:noFill/>
          <a:ln w="9525">
            <a:noFill/>
            <a:miter lim="800000"/>
            <a:headEnd/>
            <a:tailEnd/>
          </a:ln>
        </p:spPr>
      </p:pic>
      <p:sp>
        <p:nvSpPr>
          <p:cNvPr id="5" name="Espace réservé du numéro de diapositive 4"/>
          <p:cNvSpPr>
            <a:spLocks noGrp="1"/>
          </p:cNvSpPr>
          <p:nvPr>
            <p:ph type="sldNum" sz="quarter" idx="12"/>
          </p:nvPr>
        </p:nvSpPr>
        <p:spPr/>
        <p:txBody>
          <a:bodyPr/>
          <a:lstStyle/>
          <a:p>
            <a:pPr>
              <a:defRPr/>
            </a:pPr>
            <a:fld id="{48FB8DFD-D4A7-4424-8837-F076AB23BCD2}" type="slidenum">
              <a:rPr lang="fr-FR" smtClean="0"/>
              <a:pPr>
                <a:defRPr/>
              </a:pPr>
              <a:t>13</a:t>
            </a:fld>
            <a:endParaRPr 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a:r>
              <a:rPr lang="fr-FR" dirty="0"/>
              <a:t>Stratégie de niche</a:t>
            </a:r>
          </a:p>
        </p:txBody>
      </p:sp>
      <p:sp>
        <p:nvSpPr>
          <p:cNvPr id="4099" name="Rectangle 3"/>
          <p:cNvSpPr>
            <a:spLocks noGrp="1" noChangeArrowheads="1"/>
          </p:cNvSpPr>
          <p:nvPr>
            <p:ph type="body" idx="1"/>
          </p:nvPr>
        </p:nvSpPr>
        <p:spPr>
          <a:xfrm>
            <a:off x="457200" y="1643050"/>
            <a:ext cx="8229600" cy="4811758"/>
          </a:xfrm>
        </p:spPr>
        <p:txBody>
          <a:bodyPr/>
          <a:lstStyle/>
          <a:p>
            <a:pPr algn="just">
              <a:lnSpc>
                <a:spcPct val="80000"/>
              </a:lnSpc>
            </a:pPr>
            <a:r>
              <a:rPr lang="fr-FR" sz="2000" dirty="0"/>
              <a:t>Une niche de marché est un petit segment de marché (en termes de clientèle ou de produits). C’est une techniques marketing utilisée pour promouvoir des produits sur des marchés de niche. Un marché de niche étant par définition centré autour de clients spécifiques peu nombreux, les produits et services sont généralement très différenciés et très spécialisés, la concurrence est parfois un peu moins forte que sur des marchés de masse</a:t>
            </a:r>
            <a:r>
              <a:rPr lang="fr-FR" sz="2000" dirty="0" smtClean="0"/>
              <a:t>.</a:t>
            </a:r>
          </a:p>
          <a:p>
            <a:pPr algn="just">
              <a:lnSpc>
                <a:spcPct val="80000"/>
              </a:lnSpc>
              <a:buNone/>
            </a:pPr>
            <a:endParaRPr lang="fr-FR" sz="2000" dirty="0"/>
          </a:p>
          <a:p>
            <a:pPr algn="just">
              <a:lnSpc>
                <a:spcPct val="80000"/>
              </a:lnSpc>
            </a:pPr>
            <a:r>
              <a:rPr lang="fr-FR" sz="2000" dirty="0"/>
              <a:t>Valeur sure à condition de bien connaitre les besoins des </a:t>
            </a:r>
            <a:r>
              <a:rPr lang="fr-FR" sz="2000" dirty="0" smtClean="0"/>
              <a:t>clients.</a:t>
            </a:r>
          </a:p>
          <a:p>
            <a:pPr algn="just">
              <a:lnSpc>
                <a:spcPct val="80000"/>
              </a:lnSpc>
              <a:buNone/>
            </a:pPr>
            <a:endParaRPr lang="fr-FR" sz="2000" dirty="0"/>
          </a:p>
          <a:p>
            <a:pPr algn="just">
              <a:lnSpc>
                <a:spcPct val="80000"/>
              </a:lnSpc>
            </a:pPr>
            <a:r>
              <a:rPr lang="fr-FR" sz="2000" dirty="0"/>
              <a:t>Concentrer tous ses efforts sur un segment: diminution du </a:t>
            </a:r>
            <a:r>
              <a:rPr lang="fr-FR" sz="2000" dirty="0" smtClean="0"/>
              <a:t>risque.</a:t>
            </a:r>
          </a:p>
          <a:p>
            <a:pPr algn="just">
              <a:lnSpc>
                <a:spcPct val="80000"/>
              </a:lnSpc>
              <a:buNone/>
            </a:pPr>
            <a:endParaRPr lang="fr-FR" sz="2000" dirty="0"/>
          </a:p>
          <a:p>
            <a:pPr algn="just">
              <a:lnSpc>
                <a:spcPct val="80000"/>
              </a:lnSpc>
            </a:pPr>
            <a:r>
              <a:rPr lang="fr-FR" sz="2000" dirty="0"/>
              <a:t>Ex : Apple</a:t>
            </a:r>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14</a:t>
            </a:fld>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274638"/>
            <a:ext cx="9144000" cy="1143000"/>
          </a:xfrm>
        </p:spPr>
        <p:txBody>
          <a:bodyPr/>
          <a:lstStyle/>
          <a:p>
            <a:pPr marL="484632" indent="0" algn="ctr" fontAlgn="auto">
              <a:spcAft>
                <a:spcPts val="0"/>
              </a:spcAft>
              <a:defRPr/>
            </a:pPr>
            <a:r>
              <a:rPr lang="fr-FR" sz="3200" dirty="0" smtClean="0">
                <a:solidFill>
                  <a:schemeClr val="accent1">
                    <a:tint val="83000"/>
                    <a:satMod val="150000"/>
                  </a:schemeClr>
                </a:solidFill>
              </a:rPr>
              <a:t>Changer les habitudes de consommation</a:t>
            </a:r>
            <a:endParaRPr lang="fr-FR" sz="3200" dirty="0">
              <a:solidFill>
                <a:schemeClr val="accent1">
                  <a:tint val="83000"/>
                  <a:satMod val="150000"/>
                </a:schemeClr>
              </a:solidFill>
            </a:endParaRPr>
          </a:p>
        </p:txBody>
      </p:sp>
      <p:sp>
        <p:nvSpPr>
          <p:cNvPr id="17411" name="Rectangle 3"/>
          <p:cNvSpPr>
            <a:spLocks noGrp="1" noChangeArrowheads="1"/>
          </p:cNvSpPr>
          <p:nvPr>
            <p:ph idx="1"/>
          </p:nvPr>
        </p:nvSpPr>
        <p:spPr>
          <a:xfrm>
            <a:off x="285720" y="1428736"/>
            <a:ext cx="8429625" cy="5189541"/>
          </a:xfrm>
        </p:spPr>
        <p:txBody>
          <a:bodyPr/>
          <a:lstStyle/>
          <a:p>
            <a:pPr algn="just"/>
            <a:r>
              <a:rPr lang="fr-FR" sz="2400" dirty="0" smtClean="0"/>
              <a:t>Une autre stratégie consiste à changer les habitudes de consommation C’est une stratégie assez difficile car les habitudes de consommation ne se changent pas facilement. Il faut donner l’impression aux consommateurs de faire «une bonne affaire».</a:t>
            </a:r>
            <a:br>
              <a:rPr lang="fr-FR" sz="2400" dirty="0" smtClean="0"/>
            </a:br>
            <a:endParaRPr lang="fr-FR" sz="2400" dirty="0" smtClean="0"/>
          </a:p>
          <a:p>
            <a:r>
              <a:rPr lang="fr-FR" sz="2400" b="1" u="sng" dirty="0" smtClean="0"/>
              <a:t>exemple </a:t>
            </a:r>
            <a:r>
              <a:rPr lang="fr-FR" sz="2400" b="1" dirty="0" smtClean="0"/>
              <a:t>:</a:t>
            </a:r>
          </a:p>
          <a:p>
            <a:pPr>
              <a:buFont typeface="Wingdings 2" pitchFamily="18" charset="2"/>
              <a:buNone/>
            </a:pPr>
            <a:endParaRPr lang="fr-FR" sz="2400" b="1" dirty="0" smtClean="0"/>
          </a:p>
          <a:p>
            <a:pPr lvl="1" algn="just">
              <a:buFont typeface="Wingdings" pitchFamily="2" charset="2"/>
              <a:buChar char="ü"/>
            </a:pPr>
            <a:r>
              <a:rPr lang="fr-FR" sz="2400" dirty="0" smtClean="0"/>
              <a:t>Il y a actuellement de nombreuses pubs pour les agences de voyages dans le métro londonien. Ils poussent les gens à partir en hiver (hors-saison) pour avoir des tarifs plus avantageux. Exemple de slogan: «</a:t>
            </a:r>
            <a:r>
              <a:rPr lang="fr-FR" sz="2400" dirty="0" err="1" smtClean="0"/>
              <a:t>recession</a:t>
            </a:r>
            <a:r>
              <a:rPr lang="fr-FR" sz="2400" dirty="0" smtClean="0"/>
              <a:t> </a:t>
            </a:r>
            <a:r>
              <a:rPr lang="fr-FR" sz="2400" dirty="0" err="1" smtClean="0"/>
              <a:t>can</a:t>
            </a:r>
            <a:r>
              <a:rPr lang="fr-FR" sz="2400" dirty="0" smtClean="0"/>
              <a:t> </a:t>
            </a:r>
            <a:r>
              <a:rPr lang="fr-FR" sz="2400" dirty="0" err="1" smtClean="0"/>
              <a:t>kiss</a:t>
            </a:r>
            <a:r>
              <a:rPr lang="fr-FR" sz="2400" dirty="0" smtClean="0"/>
              <a:t> </a:t>
            </a:r>
            <a:r>
              <a:rPr lang="fr-FR" sz="2400" dirty="0" err="1" smtClean="0"/>
              <a:t>our</a:t>
            </a:r>
            <a:r>
              <a:rPr lang="fr-FR" sz="2400" dirty="0" smtClean="0"/>
              <a:t> </a:t>
            </a:r>
            <a:r>
              <a:rPr lang="fr-FR" sz="2400" dirty="0" err="1" smtClean="0"/>
              <a:t>snow</a:t>
            </a:r>
            <a:r>
              <a:rPr lang="fr-FR" sz="2400" dirty="0" smtClean="0"/>
              <a:t> </a:t>
            </a:r>
            <a:r>
              <a:rPr lang="fr-FR" sz="2400" dirty="0" err="1" smtClean="0"/>
              <a:t>balls</a:t>
            </a:r>
            <a:r>
              <a:rPr lang="fr-FR" sz="2400" dirty="0" smtClean="0"/>
              <a:t>».</a:t>
            </a:r>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15</a:t>
            </a:fld>
            <a:endParaRPr 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0" y="274638"/>
            <a:ext cx="9144000" cy="1143000"/>
          </a:xfrm>
        </p:spPr>
        <p:txBody>
          <a:bodyPr/>
          <a:lstStyle/>
          <a:p>
            <a:pPr marL="484632" indent="0" algn="ctr" fontAlgn="auto">
              <a:spcAft>
                <a:spcPts val="0"/>
              </a:spcAft>
              <a:defRPr/>
            </a:pPr>
            <a:r>
              <a:rPr lang="fr-FR" dirty="0" smtClean="0">
                <a:solidFill>
                  <a:schemeClr val="accent1">
                    <a:tint val="83000"/>
                    <a:satMod val="150000"/>
                  </a:schemeClr>
                </a:solidFill>
              </a:rPr>
              <a:t>Site de location</a:t>
            </a:r>
            <a:endParaRPr lang="fr-FR" dirty="0">
              <a:solidFill>
                <a:schemeClr val="accent1">
                  <a:tint val="83000"/>
                  <a:satMod val="150000"/>
                </a:schemeClr>
              </a:solidFill>
            </a:endParaRPr>
          </a:p>
        </p:txBody>
      </p:sp>
      <p:sp>
        <p:nvSpPr>
          <p:cNvPr id="3" name="Espace réservé du contenu 2"/>
          <p:cNvSpPr>
            <a:spLocks noGrp="1"/>
          </p:cNvSpPr>
          <p:nvPr>
            <p:ph idx="1"/>
          </p:nvPr>
        </p:nvSpPr>
        <p:spPr>
          <a:xfrm>
            <a:off x="0" y="1357313"/>
            <a:ext cx="8929718" cy="4357687"/>
          </a:xfrm>
        </p:spPr>
        <p:txBody>
          <a:bodyPr>
            <a:normAutofit fontScale="85000" lnSpcReduction="20000"/>
          </a:bodyPr>
          <a:lstStyle/>
          <a:p>
            <a:pPr marL="448056" indent="-384048" algn="just" fontAlgn="auto">
              <a:spcAft>
                <a:spcPts val="0"/>
              </a:spcAft>
              <a:buFont typeface="Wingdings 2"/>
              <a:buNone/>
              <a:defRPr/>
            </a:pPr>
            <a:endParaRPr lang="fr-FR" sz="2000" dirty="0"/>
          </a:p>
          <a:p>
            <a:pPr marL="448056" indent="-384048" algn="just" fontAlgn="auto">
              <a:spcAft>
                <a:spcPts val="0"/>
              </a:spcAft>
              <a:buFont typeface="Wingdings 2"/>
              <a:buNone/>
              <a:defRPr/>
            </a:pPr>
            <a:r>
              <a:rPr lang="fr-FR" sz="2000" b="1" i="1" dirty="0" smtClean="0"/>
              <a:t>	</a:t>
            </a:r>
            <a:r>
              <a:rPr lang="fr-FR" sz="2400" b="1" i="1" u="sng" dirty="0" smtClean="0"/>
              <a:t>Définition</a:t>
            </a:r>
            <a:r>
              <a:rPr lang="fr-FR" sz="2400" dirty="0" smtClean="0"/>
              <a:t>: </a:t>
            </a:r>
          </a:p>
          <a:p>
            <a:pPr marL="448056" indent="-384048" algn="just" fontAlgn="auto">
              <a:spcAft>
                <a:spcPts val="0"/>
              </a:spcAft>
              <a:buFont typeface="Wingdings 2"/>
              <a:buNone/>
              <a:defRPr/>
            </a:pPr>
            <a:r>
              <a:rPr lang="fr-FR" sz="2400" dirty="0" smtClean="0"/>
              <a:t>	Une </a:t>
            </a:r>
            <a:r>
              <a:rPr lang="fr-FR" sz="2400" dirty="0"/>
              <a:t>plateforme innovante permettant de louer ou mettre en </a:t>
            </a:r>
            <a:r>
              <a:rPr lang="fr-FR" sz="2400" dirty="0" smtClean="0"/>
              <a:t>location n’importe </a:t>
            </a:r>
            <a:r>
              <a:rPr lang="fr-FR" sz="2400" dirty="0"/>
              <a:t>quel objet (perceuse, vélo, raquette de tennis, bijoux, robes, </a:t>
            </a:r>
            <a:r>
              <a:rPr lang="fr-FR" sz="2400" dirty="0" err="1" smtClean="0"/>
              <a:t>Wii</a:t>
            </a:r>
            <a:r>
              <a:rPr lang="fr-FR" sz="2400" dirty="0" smtClean="0"/>
              <a:t>, sac, appareille à raclette, voiture….).</a:t>
            </a:r>
            <a:r>
              <a:rPr lang="fr-FR" sz="2400" dirty="0"/>
              <a:t/>
            </a:r>
            <a:br>
              <a:rPr lang="fr-FR" sz="2400" dirty="0"/>
            </a:br>
            <a:endParaRPr lang="fr-FR" sz="2400" dirty="0" smtClean="0"/>
          </a:p>
          <a:p>
            <a:pPr marL="448056" indent="-384048" algn="just" fontAlgn="auto">
              <a:spcAft>
                <a:spcPts val="0"/>
              </a:spcAft>
              <a:buFont typeface="Wingdings 2"/>
              <a:buChar char=""/>
              <a:defRPr/>
            </a:pPr>
            <a:r>
              <a:rPr lang="fr-FR" sz="2400" b="1" i="1" u="sng" dirty="0" smtClean="0"/>
              <a:t>Louer</a:t>
            </a:r>
            <a:r>
              <a:rPr lang="fr-FR" sz="2400" dirty="0" smtClean="0"/>
              <a:t>, le concept à ne pas manquer en cette rentrée 2009</a:t>
            </a:r>
          </a:p>
          <a:p>
            <a:pPr marL="448056" indent="-384048" algn="just" fontAlgn="auto">
              <a:spcAft>
                <a:spcPts val="0"/>
              </a:spcAft>
              <a:buFont typeface="Wingdings 2"/>
              <a:buNone/>
              <a:defRPr/>
            </a:pPr>
            <a:endParaRPr lang="fr-FR" sz="2400" dirty="0"/>
          </a:p>
          <a:p>
            <a:pPr marL="448056" indent="-384048" algn="just" fontAlgn="auto">
              <a:spcAft>
                <a:spcPts val="0"/>
              </a:spcAft>
              <a:buFont typeface="Wingdings" pitchFamily="2" charset="2"/>
              <a:buChar char="à"/>
              <a:defRPr/>
            </a:pPr>
            <a:r>
              <a:rPr lang="fr-FR" sz="2400" dirty="0" smtClean="0"/>
              <a:t>En </a:t>
            </a:r>
            <a:r>
              <a:rPr lang="fr-FR" sz="2400" dirty="0"/>
              <a:t>pleine période de crise, c’est un bon moyen de gagner un complément de revenu, de faire des économies, de pouvoir tester avant d’acheter, d’accéder a des objets que nous n’aurions pas forcement les moyens de s’acheter (œuvres d’arts, voiture de luxe</a:t>
            </a:r>
            <a:r>
              <a:rPr lang="fr-FR" sz="2400" dirty="0" smtClean="0"/>
              <a:t>…)….</a:t>
            </a:r>
          </a:p>
          <a:p>
            <a:pPr marL="448056" indent="-384048" algn="just" fontAlgn="auto">
              <a:spcAft>
                <a:spcPts val="0"/>
              </a:spcAft>
              <a:buFont typeface="Wingdings 2"/>
              <a:buNone/>
              <a:defRPr/>
            </a:pPr>
            <a:endParaRPr lang="fr-FR" sz="2400" dirty="0" smtClean="0"/>
          </a:p>
          <a:p>
            <a:pPr marL="448056" indent="-384048" algn="just" fontAlgn="auto">
              <a:spcAft>
                <a:spcPts val="0"/>
              </a:spcAft>
              <a:buFont typeface="Wingdings 2"/>
              <a:buChar char=""/>
              <a:defRPr/>
            </a:pPr>
            <a:r>
              <a:rPr lang="fr-FR" sz="2400" dirty="0" smtClean="0"/>
              <a:t>Location de particulier à particulier ou entreprise particulier</a:t>
            </a:r>
            <a:endParaRPr lang="fr-FR" sz="2400" dirty="0"/>
          </a:p>
          <a:p>
            <a:pPr marL="448056" indent="-384048" fontAlgn="auto">
              <a:spcAft>
                <a:spcPts val="0"/>
              </a:spcAft>
              <a:buFont typeface="Wingdings 2"/>
              <a:buNone/>
              <a:defRPr/>
            </a:pPr>
            <a:endParaRPr lang="fr-FR" sz="2400" dirty="0"/>
          </a:p>
        </p:txBody>
      </p:sp>
      <p:pic>
        <p:nvPicPr>
          <p:cNvPr id="25604" name="Picture 2" descr="http://a32.idata.over-blog.com/2/50/77/96/logo-20e-loue-2020090430-1-.jpg"/>
          <p:cNvPicPr>
            <a:picLocks noChangeAspect="1" noChangeArrowheads="1"/>
          </p:cNvPicPr>
          <p:nvPr/>
        </p:nvPicPr>
        <p:blipFill>
          <a:blip r:embed="rId2" cstate="print"/>
          <a:srcRect t="15320" b="7816"/>
          <a:stretch>
            <a:fillRect/>
          </a:stretch>
        </p:blipFill>
        <p:spPr bwMode="auto">
          <a:xfrm>
            <a:off x="2714625" y="5572125"/>
            <a:ext cx="2857500" cy="1104900"/>
          </a:xfrm>
          <a:prstGeom prst="rect">
            <a:avLst/>
          </a:prstGeom>
          <a:noFill/>
          <a:ln w="9525">
            <a:noFill/>
            <a:miter lim="800000"/>
            <a:headEnd/>
            <a:tailEnd/>
          </a:ln>
        </p:spPr>
      </p:pic>
      <p:sp>
        <p:nvSpPr>
          <p:cNvPr id="5" name="Espace réservé du numéro de diapositive 4"/>
          <p:cNvSpPr>
            <a:spLocks noGrp="1"/>
          </p:cNvSpPr>
          <p:nvPr>
            <p:ph type="sldNum" sz="quarter" idx="12"/>
          </p:nvPr>
        </p:nvSpPr>
        <p:spPr/>
        <p:txBody>
          <a:bodyPr/>
          <a:lstStyle/>
          <a:p>
            <a:pPr>
              <a:defRPr/>
            </a:pPr>
            <a:fld id="{48FB8DFD-D4A7-4424-8837-F076AB23BCD2}" type="slidenum">
              <a:rPr lang="fr-FR" smtClean="0"/>
              <a:pPr>
                <a:defRPr/>
              </a:pPr>
              <a:t>16</a:t>
            </a:fld>
            <a:endParaRPr lang="fr-F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2. Réduire les freins</a:t>
            </a:r>
            <a:br>
              <a:rPr lang="fr-FR" dirty="0" smtClean="0"/>
            </a:br>
            <a:r>
              <a:rPr lang="fr-FR" dirty="0" smtClean="0"/>
              <a:t/>
            </a:r>
            <a:br>
              <a:rPr lang="fr-FR" dirty="0" smtClean="0"/>
            </a:br>
            <a:endParaRPr lang="fr-FR" dirty="0"/>
          </a:p>
        </p:txBody>
      </p:sp>
      <p:sp>
        <p:nvSpPr>
          <p:cNvPr id="3" name="Espace réservé du contenu 2"/>
          <p:cNvSpPr>
            <a:spLocks noGrp="1"/>
          </p:cNvSpPr>
          <p:nvPr>
            <p:ph idx="1"/>
          </p:nvPr>
        </p:nvSpPr>
        <p:spPr>
          <a:xfrm>
            <a:off x="0" y="1882808"/>
            <a:ext cx="9144000" cy="4572000"/>
          </a:xfrm>
        </p:spPr>
        <p:txBody>
          <a:bodyPr/>
          <a:lstStyle/>
          <a:p>
            <a:r>
              <a:rPr lang="fr-FR" dirty="0" smtClean="0"/>
              <a:t>La transparence</a:t>
            </a:r>
          </a:p>
          <a:p>
            <a:pPr>
              <a:buNone/>
            </a:pPr>
            <a:endParaRPr lang="fr-FR" dirty="0" smtClean="0"/>
          </a:p>
          <a:p>
            <a:r>
              <a:rPr lang="fr-FR" dirty="0" smtClean="0"/>
              <a:t>Bon prix de pénétration</a:t>
            </a:r>
          </a:p>
          <a:p>
            <a:pPr>
              <a:buNone/>
            </a:pPr>
            <a:endParaRPr lang="fr-FR" dirty="0" smtClean="0"/>
          </a:p>
          <a:p>
            <a:r>
              <a:rPr lang="fr-FR" dirty="0" smtClean="0"/>
              <a:t>Multiplication des attentions et des privilèges</a:t>
            </a:r>
          </a:p>
          <a:p>
            <a:pPr>
              <a:buNone/>
            </a:pPr>
            <a:endParaRPr lang="fr-FR" dirty="0" smtClean="0"/>
          </a:p>
          <a:p>
            <a:r>
              <a:rPr lang="fr-FR" dirty="0" smtClean="0"/>
              <a:t>Facilités de paiement</a:t>
            </a:r>
            <a:endParaRPr lang="fr-FR" dirty="0"/>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17</a:t>
            </a:fld>
            <a:endParaRPr lang="fr-F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marL="484632" indent="0" fontAlgn="auto">
              <a:spcAft>
                <a:spcPts val="0"/>
              </a:spcAft>
              <a:defRPr/>
            </a:pPr>
            <a:r>
              <a:rPr lang="fr-FR" dirty="0">
                <a:solidFill>
                  <a:schemeClr val="accent1">
                    <a:tint val="83000"/>
                    <a:satMod val="150000"/>
                  </a:schemeClr>
                </a:solidFill>
              </a:rPr>
              <a:t>Réduire les freins :</a:t>
            </a:r>
          </a:p>
        </p:txBody>
      </p:sp>
      <p:sp>
        <p:nvSpPr>
          <p:cNvPr id="19459" name="Rectangle 3"/>
          <p:cNvSpPr>
            <a:spLocks noGrp="1" noChangeArrowheads="1"/>
          </p:cNvSpPr>
          <p:nvPr>
            <p:ph idx="1"/>
          </p:nvPr>
        </p:nvSpPr>
        <p:spPr>
          <a:xfrm>
            <a:off x="0" y="1600200"/>
            <a:ext cx="9144000" cy="5257800"/>
          </a:xfrm>
        </p:spPr>
        <p:txBody>
          <a:bodyPr/>
          <a:lstStyle/>
          <a:p>
            <a:pPr algn="just">
              <a:lnSpc>
                <a:spcPct val="90000"/>
              </a:lnSpc>
            </a:pPr>
            <a:r>
              <a:rPr lang="fr-FR" sz="2400" dirty="0" smtClean="0"/>
              <a:t>Bon prix psychologique de pénétration</a:t>
            </a:r>
          </a:p>
          <a:p>
            <a:pPr algn="just">
              <a:lnSpc>
                <a:spcPct val="90000"/>
              </a:lnSpc>
              <a:buFontTx/>
              <a:buNone/>
            </a:pPr>
            <a:endParaRPr lang="fr-FR" sz="2400" dirty="0" smtClean="0"/>
          </a:p>
          <a:p>
            <a:pPr algn="just">
              <a:lnSpc>
                <a:spcPct val="90000"/>
              </a:lnSpc>
            </a:pPr>
            <a:r>
              <a:rPr lang="fr-FR" sz="2400" dirty="0" smtClean="0"/>
              <a:t>Solution de faciliter de paiement avec les cartes de paiement de magasin.</a:t>
            </a:r>
          </a:p>
          <a:p>
            <a:pPr algn="just">
              <a:lnSpc>
                <a:spcPct val="90000"/>
              </a:lnSpc>
              <a:buFont typeface="Wingdings 2" pitchFamily="18" charset="2"/>
              <a:buNone/>
            </a:pPr>
            <a:endParaRPr lang="fr-FR" sz="2400" dirty="0" smtClean="0"/>
          </a:p>
          <a:p>
            <a:pPr algn="just">
              <a:lnSpc>
                <a:spcPct val="90000"/>
              </a:lnSpc>
              <a:buFont typeface="Wingdings 2" pitchFamily="18" charset="2"/>
              <a:buNone/>
            </a:pPr>
            <a:r>
              <a:rPr lang="fr-FR" sz="2400" dirty="0" smtClean="0">
                <a:solidFill>
                  <a:schemeClr val="accent1"/>
                </a:solidFill>
                <a:sym typeface="Wingdings" pitchFamily="2" charset="2"/>
              </a:rPr>
              <a:t></a:t>
            </a:r>
            <a:r>
              <a:rPr lang="fr-FR" sz="2400" dirty="0" smtClean="0">
                <a:sym typeface="Wingdings" pitchFamily="2" charset="2"/>
              </a:rPr>
              <a:t> </a:t>
            </a:r>
            <a:r>
              <a:rPr lang="fr-FR" sz="2400" dirty="0" smtClean="0"/>
              <a:t>Exemple : banque accord Auchan</a:t>
            </a:r>
          </a:p>
          <a:p>
            <a:pPr algn="just">
              <a:lnSpc>
                <a:spcPct val="90000"/>
              </a:lnSpc>
              <a:buFontTx/>
              <a:buNone/>
            </a:pPr>
            <a:endParaRPr lang="fr-FR" sz="2400" dirty="0" smtClean="0"/>
          </a:p>
          <a:p>
            <a:pPr algn="just">
              <a:lnSpc>
                <a:spcPct val="90000"/>
              </a:lnSpc>
            </a:pPr>
            <a:r>
              <a:rPr lang="fr-FR" sz="2400" u="sng" dirty="0" smtClean="0"/>
              <a:t>Carte de fidélité</a:t>
            </a:r>
            <a:r>
              <a:rPr lang="fr-FR" sz="2400" dirty="0" smtClean="0"/>
              <a:t> : gagner des points, de l’argent, lors d’un achat et les consommateurs peuvent réinvestir  dans le magasin à la prochaine visite</a:t>
            </a:r>
          </a:p>
          <a:p>
            <a:pPr algn="just">
              <a:lnSpc>
                <a:spcPct val="90000"/>
              </a:lnSpc>
              <a:buFontTx/>
              <a:buNone/>
            </a:pPr>
            <a:endParaRPr lang="fr-FR" sz="2400" dirty="0" smtClean="0"/>
          </a:p>
          <a:p>
            <a:pPr algn="just">
              <a:lnSpc>
                <a:spcPct val="90000"/>
              </a:lnSpc>
            </a:pPr>
            <a:r>
              <a:rPr lang="fr-FR" sz="2400" dirty="0" smtClean="0"/>
              <a:t>Multiplier les marques d’attention, les privilèges</a:t>
            </a:r>
          </a:p>
          <a:p>
            <a:pPr>
              <a:lnSpc>
                <a:spcPct val="90000"/>
              </a:lnSpc>
              <a:buFontTx/>
              <a:buNone/>
            </a:pPr>
            <a:endParaRPr lang="fr-FR" dirty="0" smtClean="0"/>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18</a:t>
            </a:fld>
            <a:endParaRPr lang="fr-F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484632" indent="0" algn="ctr" fontAlgn="auto">
              <a:spcAft>
                <a:spcPts val="0"/>
              </a:spcAft>
              <a:defRPr/>
            </a:pPr>
            <a:r>
              <a:rPr lang="fr-FR" sz="3600" dirty="0" smtClean="0">
                <a:solidFill>
                  <a:schemeClr val="accent1">
                    <a:tint val="83000"/>
                    <a:satMod val="150000"/>
                  </a:schemeClr>
                </a:solidFill>
              </a:rPr>
              <a:t>Réduction des couts en interne</a:t>
            </a:r>
            <a:endParaRPr lang="fr-FR" sz="3600" dirty="0">
              <a:solidFill>
                <a:schemeClr val="accent1">
                  <a:tint val="83000"/>
                  <a:satMod val="150000"/>
                </a:schemeClr>
              </a:solidFill>
            </a:endParaRPr>
          </a:p>
        </p:txBody>
      </p:sp>
      <p:sp>
        <p:nvSpPr>
          <p:cNvPr id="3" name="Espace réservé du contenu 2"/>
          <p:cNvSpPr>
            <a:spLocks noGrp="1"/>
          </p:cNvSpPr>
          <p:nvPr>
            <p:ph idx="1"/>
          </p:nvPr>
        </p:nvSpPr>
        <p:spPr>
          <a:xfrm>
            <a:off x="457200" y="1882775"/>
            <a:ext cx="8229600" cy="4572000"/>
          </a:xfrm>
        </p:spPr>
        <p:txBody>
          <a:bodyPr>
            <a:normAutofit fontScale="85000" lnSpcReduction="10000"/>
          </a:bodyPr>
          <a:lstStyle/>
          <a:p>
            <a:pPr marL="448056" indent="-384048" algn="just" fontAlgn="auto">
              <a:spcAft>
                <a:spcPts val="0"/>
              </a:spcAft>
              <a:defRPr/>
            </a:pPr>
            <a:r>
              <a:rPr lang="fr-FR" dirty="0"/>
              <a:t>Ce que nous vivons aujourd'hui oblige à être plus au </a:t>
            </a:r>
            <a:r>
              <a:rPr lang="fr-FR" dirty="0" smtClean="0"/>
              <a:t>fait </a:t>
            </a:r>
            <a:r>
              <a:rPr lang="fr-FR" dirty="0"/>
              <a:t>des réalités du marché et plus centrés sur les </a:t>
            </a:r>
            <a:r>
              <a:rPr lang="fr-FR" dirty="0" smtClean="0"/>
              <a:t>résultats</a:t>
            </a:r>
            <a:r>
              <a:rPr lang="fr-FR" dirty="0"/>
              <a:t>. Des fondamentaux bien trop souvent </a:t>
            </a:r>
            <a:r>
              <a:rPr lang="fr-FR" dirty="0" smtClean="0"/>
              <a:t>délaissés</a:t>
            </a:r>
            <a:r>
              <a:rPr lang="fr-FR" dirty="0"/>
              <a:t>. </a:t>
            </a:r>
            <a:r>
              <a:rPr lang="fr-FR" b="1" i="1" dirty="0"/>
              <a:t>Évaluer l'efficacité de toutes les actions </a:t>
            </a:r>
            <a:r>
              <a:rPr lang="fr-FR" b="1" i="1" dirty="0" smtClean="0"/>
              <a:t>marketing </a:t>
            </a:r>
            <a:r>
              <a:rPr lang="fr-FR" b="1" i="1" dirty="0"/>
              <a:t>devient encore plus </a:t>
            </a:r>
            <a:r>
              <a:rPr lang="fr-FR" b="1" i="1" dirty="0" smtClean="0"/>
              <a:t>crucial</a:t>
            </a:r>
            <a:r>
              <a:rPr lang="fr-FR" dirty="0" smtClean="0"/>
              <a:t>.</a:t>
            </a:r>
          </a:p>
          <a:p>
            <a:pPr marL="448056" indent="-384048" algn="just" fontAlgn="auto">
              <a:spcAft>
                <a:spcPts val="0"/>
              </a:spcAft>
              <a:buNone/>
              <a:defRPr/>
            </a:pPr>
            <a:endParaRPr lang="fr-FR" dirty="0" smtClean="0"/>
          </a:p>
          <a:p>
            <a:pPr marL="448056" indent="-384048" algn="just" fontAlgn="auto">
              <a:spcAft>
                <a:spcPts val="0"/>
              </a:spcAft>
              <a:defRPr/>
            </a:pPr>
            <a:r>
              <a:rPr lang="fr-FR" dirty="0" smtClean="0"/>
              <a:t>Plusieurs directeurs </a:t>
            </a:r>
            <a:r>
              <a:rPr lang="fr-FR" dirty="0"/>
              <a:t>marketing interrogés mettent d'ailleurs </a:t>
            </a:r>
            <a:r>
              <a:rPr lang="fr-FR" dirty="0" smtClean="0"/>
              <a:t>en </a:t>
            </a:r>
            <a:r>
              <a:rPr lang="fr-FR" dirty="0"/>
              <a:t>place des cellules internes pour </a:t>
            </a:r>
            <a:r>
              <a:rPr lang="fr-FR" b="1" i="1" dirty="0"/>
              <a:t>évaluer le retour </a:t>
            </a:r>
            <a:r>
              <a:rPr lang="fr-FR" b="1" i="1" dirty="0" smtClean="0"/>
              <a:t>sur </a:t>
            </a:r>
            <a:r>
              <a:rPr lang="fr-FR" b="1" i="1" dirty="0"/>
              <a:t>investissement</a:t>
            </a:r>
            <a:r>
              <a:rPr lang="fr-FR" dirty="0"/>
              <a:t>, un rôle d'habitude réservé aux </a:t>
            </a:r>
            <a:r>
              <a:rPr lang="fr-FR" dirty="0" smtClean="0"/>
              <a:t>agences </a:t>
            </a:r>
            <a:r>
              <a:rPr lang="fr-FR" dirty="0"/>
              <a:t>de publicité ou aux agences médias.</a:t>
            </a:r>
          </a:p>
          <a:p>
            <a:pPr marL="448056" indent="-384048" fontAlgn="auto">
              <a:spcAft>
                <a:spcPts val="0"/>
              </a:spcAft>
              <a:buFont typeface="Wingdings 2"/>
              <a:buNone/>
              <a:defRPr/>
            </a:pPr>
            <a:endParaRPr lang="fr-FR" dirty="0"/>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19</a:t>
            </a:fld>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marL="484632" indent="0" algn="ctr" fontAlgn="auto">
              <a:spcAft>
                <a:spcPts val="0"/>
              </a:spcAft>
              <a:defRPr/>
            </a:pPr>
            <a:r>
              <a:rPr lang="fr-FR" dirty="0">
                <a:solidFill>
                  <a:schemeClr val="accent1">
                    <a:tint val="83000"/>
                    <a:satMod val="150000"/>
                  </a:schemeClr>
                </a:solidFill>
              </a:rPr>
              <a:t>SOMMAIRE</a:t>
            </a:r>
          </a:p>
        </p:txBody>
      </p:sp>
      <p:sp>
        <p:nvSpPr>
          <p:cNvPr id="10243" name="Rectangle 3"/>
          <p:cNvSpPr>
            <a:spLocks noGrp="1" noChangeArrowheads="1"/>
          </p:cNvSpPr>
          <p:nvPr>
            <p:ph idx="1"/>
          </p:nvPr>
        </p:nvSpPr>
        <p:spPr>
          <a:xfrm>
            <a:off x="457200" y="1882775"/>
            <a:ext cx="8229600" cy="4572000"/>
          </a:xfrm>
        </p:spPr>
        <p:txBody>
          <a:bodyPr/>
          <a:lstStyle/>
          <a:p>
            <a:pPr>
              <a:buNone/>
            </a:pPr>
            <a:r>
              <a:rPr lang="fr-FR" b="1" u="sng" dirty="0" smtClean="0">
                <a:solidFill>
                  <a:schemeClr val="accent1"/>
                </a:solidFill>
              </a:rPr>
              <a:t>Partie 1:</a:t>
            </a:r>
          </a:p>
          <a:p>
            <a:pPr>
              <a:buNone/>
            </a:pPr>
            <a:r>
              <a:rPr lang="fr-FR" dirty="0" smtClean="0">
                <a:solidFill>
                  <a:schemeClr val="accent1"/>
                </a:solidFill>
              </a:rPr>
              <a:t>	</a:t>
            </a:r>
            <a:r>
              <a:rPr lang="fr-FR" dirty="0" smtClean="0">
                <a:solidFill>
                  <a:schemeClr val="accent1">
                    <a:lumMod val="20000"/>
                    <a:lumOff val="80000"/>
                  </a:schemeClr>
                </a:solidFill>
              </a:rPr>
              <a:t>les différentes alternatives pour vendre et innover en temps de crise.</a:t>
            </a:r>
          </a:p>
          <a:p>
            <a:pPr>
              <a:buNone/>
            </a:pPr>
            <a:endParaRPr lang="fr-FR" dirty="0" smtClean="0">
              <a:solidFill>
                <a:schemeClr val="accent1"/>
              </a:solidFill>
            </a:endParaRPr>
          </a:p>
          <a:p>
            <a:pPr>
              <a:buNone/>
            </a:pPr>
            <a:r>
              <a:rPr lang="fr-FR" b="1" u="sng" dirty="0" smtClean="0">
                <a:solidFill>
                  <a:schemeClr val="accent1"/>
                </a:solidFill>
              </a:rPr>
              <a:t>Partie 2 :</a:t>
            </a:r>
          </a:p>
          <a:p>
            <a:pPr>
              <a:buNone/>
            </a:pPr>
            <a:r>
              <a:rPr lang="fr-FR" dirty="0" smtClean="0">
                <a:solidFill>
                  <a:schemeClr val="accent1"/>
                </a:solidFill>
              </a:rPr>
              <a:t>	</a:t>
            </a:r>
            <a:r>
              <a:rPr lang="fr-FR" dirty="0" smtClean="0">
                <a:solidFill>
                  <a:schemeClr val="accent1">
                    <a:lumMod val="20000"/>
                    <a:lumOff val="80000"/>
                  </a:schemeClr>
                </a:solidFill>
              </a:rPr>
              <a:t>Mise en œuvre d’une action</a:t>
            </a:r>
          </a:p>
          <a:p>
            <a:pPr>
              <a:buNone/>
            </a:pPr>
            <a:r>
              <a:rPr lang="fr-FR" dirty="0" smtClean="0">
                <a:solidFill>
                  <a:schemeClr val="accent1">
                    <a:lumMod val="20000"/>
                    <a:lumOff val="80000"/>
                  </a:schemeClr>
                </a:solidFill>
                <a:sym typeface="Wingdings" pitchFamily="2" charset="2"/>
              </a:rPr>
              <a:t>	 Publicités</a:t>
            </a:r>
            <a:endParaRPr lang="fr-FR" dirty="0" smtClean="0">
              <a:solidFill>
                <a:schemeClr val="accent1">
                  <a:lumMod val="20000"/>
                  <a:lumOff val="80000"/>
                </a:schemeClr>
              </a:solidFill>
            </a:endParaRPr>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2</a:t>
            </a:fld>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484632" indent="0" fontAlgn="auto">
              <a:spcAft>
                <a:spcPts val="0"/>
              </a:spcAft>
              <a:defRPr/>
            </a:pPr>
            <a:r>
              <a:rPr lang="fr-FR" dirty="0" smtClean="0">
                <a:solidFill>
                  <a:schemeClr val="accent1">
                    <a:tint val="83000"/>
                    <a:satMod val="150000"/>
                  </a:schemeClr>
                </a:solidFill>
              </a:rPr>
              <a:t>Déblocage de ressources</a:t>
            </a:r>
            <a:endParaRPr lang="fr-FR" dirty="0">
              <a:solidFill>
                <a:schemeClr val="accent1">
                  <a:tint val="83000"/>
                  <a:satMod val="150000"/>
                </a:schemeClr>
              </a:solidFill>
            </a:endParaRPr>
          </a:p>
        </p:txBody>
      </p:sp>
      <p:sp>
        <p:nvSpPr>
          <p:cNvPr id="3" name="Espace réservé du contenu 2"/>
          <p:cNvSpPr>
            <a:spLocks noGrp="1"/>
          </p:cNvSpPr>
          <p:nvPr>
            <p:ph idx="1"/>
          </p:nvPr>
        </p:nvSpPr>
        <p:spPr>
          <a:xfrm>
            <a:off x="457200" y="1882775"/>
            <a:ext cx="8229600" cy="4572000"/>
          </a:xfrm>
        </p:spPr>
        <p:txBody>
          <a:bodyPr>
            <a:normAutofit fontScale="77500" lnSpcReduction="20000"/>
          </a:bodyPr>
          <a:lstStyle/>
          <a:p>
            <a:pPr marL="448056" indent="-384048" algn="just" fontAlgn="auto">
              <a:spcAft>
                <a:spcPts val="0"/>
              </a:spcAft>
              <a:defRPr/>
            </a:pPr>
            <a:r>
              <a:rPr lang="fr-FR" dirty="0"/>
              <a:t>L'heure est venue d'examiner les gammes de </a:t>
            </a:r>
            <a:r>
              <a:rPr lang="fr-FR" dirty="0" smtClean="0"/>
              <a:t>produits </a:t>
            </a:r>
            <a:r>
              <a:rPr lang="fr-FR" dirty="0"/>
              <a:t>et de se débarrasser de ces poids morts, </a:t>
            </a:r>
            <a:r>
              <a:rPr lang="fr-FR" dirty="0" smtClean="0"/>
              <a:t>ces </a:t>
            </a:r>
            <a:r>
              <a:rPr lang="fr-FR" dirty="0"/>
              <a:t>nouveaux petits produits et projets attractifs, </a:t>
            </a:r>
            <a:r>
              <a:rPr lang="fr-FR" dirty="0" smtClean="0"/>
              <a:t>soit</a:t>
            </a:r>
            <a:r>
              <a:rPr lang="fr-FR" dirty="0"/>
              <a:t>, mais draineurs de ressources et de </a:t>
            </a:r>
            <a:r>
              <a:rPr lang="fr-FR" dirty="0" smtClean="0"/>
              <a:t>temps.</a:t>
            </a:r>
          </a:p>
          <a:p>
            <a:pPr marL="448056" indent="-384048" algn="just" fontAlgn="auto">
              <a:spcAft>
                <a:spcPts val="0"/>
              </a:spcAft>
              <a:buNone/>
              <a:defRPr/>
            </a:pPr>
            <a:endParaRPr lang="fr-FR" dirty="0" smtClean="0"/>
          </a:p>
          <a:p>
            <a:pPr marL="448056" indent="-384048" algn="just" fontAlgn="auto">
              <a:spcAft>
                <a:spcPts val="0"/>
              </a:spcAft>
              <a:defRPr/>
            </a:pPr>
            <a:r>
              <a:rPr lang="fr-FR" dirty="0" smtClean="0"/>
              <a:t>Il faut</a:t>
            </a:r>
            <a:r>
              <a:rPr lang="fr-FR" dirty="0"/>
              <a:t>, a minima, retirer tout support marketing aux </a:t>
            </a:r>
            <a:r>
              <a:rPr lang="fr-FR" dirty="0" smtClean="0"/>
              <a:t>«</a:t>
            </a:r>
            <a:r>
              <a:rPr lang="fr-FR" dirty="0"/>
              <a:t>gnomes» afin qu'ils meurent de mort </a:t>
            </a:r>
            <a:r>
              <a:rPr lang="fr-FR" dirty="0" smtClean="0"/>
              <a:t>naturelle.</a:t>
            </a:r>
          </a:p>
          <a:p>
            <a:pPr marL="448056" indent="-384048" algn="just" fontAlgn="auto">
              <a:spcAft>
                <a:spcPts val="0"/>
              </a:spcAft>
              <a:buNone/>
              <a:defRPr/>
            </a:pPr>
            <a:endParaRPr lang="fr-FR" dirty="0" smtClean="0"/>
          </a:p>
          <a:p>
            <a:pPr marL="448056" indent="-384048" algn="just" fontAlgn="auto">
              <a:spcAft>
                <a:spcPts val="0"/>
              </a:spcAft>
              <a:defRPr/>
            </a:pPr>
            <a:r>
              <a:rPr lang="fr-FR" dirty="0" smtClean="0"/>
              <a:t>On peut </a:t>
            </a:r>
            <a:r>
              <a:rPr lang="fr-FR" dirty="0"/>
              <a:t>alors libérer les ressources et les budgets pour </a:t>
            </a:r>
            <a:r>
              <a:rPr lang="fr-FR" dirty="0" smtClean="0"/>
              <a:t>booster </a:t>
            </a:r>
            <a:r>
              <a:rPr lang="fr-FR" dirty="0"/>
              <a:t>les produits «héros», ceux qui travaillent à </a:t>
            </a:r>
            <a:r>
              <a:rPr lang="fr-FR" dirty="0" smtClean="0"/>
              <a:t>la </a:t>
            </a:r>
            <a:r>
              <a:rPr lang="fr-FR" dirty="0"/>
              <a:t>fois sur le chiffre d'affaires et l'évolution de </a:t>
            </a:r>
            <a:r>
              <a:rPr lang="fr-FR" dirty="0" smtClean="0"/>
              <a:t>l'image </a:t>
            </a:r>
            <a:r>
              <a:rPr lang="fr-FR" dirty="0"/>
              <a:t>de marque.</a:t>
            </a:r>
          </a:p>
          <a:p>
            <a:pPr marL="448056" indent="-384048" fontAlgn="auto">
              <a:spcAft>
                <a:spcPts val="0"/>
              </a:spcAft>
              <a:buFont typeface="Wingdings 2"/>
              <a:buNone/>
              <a:defRPr/>
            </a:pPr>
            <a:endParaRPr lang="fr-FR" dirty="0"/>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20</a:t>
            </a:fld>
            <a:endParaRPr lang="fr-F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3. Baisser les prix</a:t>
            </a:r>
            <a:br>
              <a:rPr lang="fr-FR" dirty="0" smtClean="0"/>
            </a:br>
            <a:endParaRPr lang="fr-FR" dirty="0"/>
          </a:p>
        </p:txBody>
      </p:sp>
      <p:sp>
        <p:nvSpPr>
          <p:cNvPr id="3" name="Espace réservé du contenu 2"/>
          <p:cNvSpPr>
            <a:spLocks noGrp="1"/>
          </p:cNvSpPr>
          <p:nvPr>
            <p:ph idx="1"/>
          </p:nvPr>
        </p:nvSpPr>
        <p:spPr/>
        <p:txBody>
          <a:bodyPr/>
          <a:lstStyle/>
          <a:p>
            <a:r>
              <a:rPr lang="fr-FR" dirty="0" smtClean="0"/>
              <a:t>Prix adaptés</a:t>
            </a:r>
          </a:p>
          <a:p>
            <a:pPr>
              <a:buNone/>
            </a:pPr>
            <a:endParaRPr lang="fr-FR" dirty="0" smtClean="0"/>
          </a:p>
          <a:p>
            <a:r>
              <a:rPr lang="fr-FR" dirty="0" smtClean="0"/>
              <a:t>produits discount</a:t>
            </a:r>
          </a:p>
          <a:p>
            <a:pPr>
              <a:buNone/>
            </a:pPr>
            <a:endParaRPr lang="fr-FR" dirty="0" smtClean="0"/>
          </a:p>
          <a:p>
            <a:r>
              <a:rPr lang="fr-FR" dirty="0" smtClean="0"/>
              <a:t>Politique </a:t>
            </a:r>
            <a:r>
              <a:rPr lang="fr-FR" dirty="0" err="1" smtClean="0"/>
              <a:t>low</a:t>
            </a:r>
            <a:r>
              <a:rPr lang="fr-FR" dirty="0" smtClean="0"/>
              <a:t>-</a:t>
            </a:r>
            <a:r>
              <a:rPr lang="fr-FR" dirty="0" err="1" smtClean="0"/>
              <a:t>cost</a:t>
            </a:r>
            <a:endParaRPr lang="fr-FR" dirty="0" smtClean="0"/>
          </a:p>
          <a:p>
            <a:endParaRPr lang="fr-FR" dirty="0" smtClean="0"/>
          </a:p>
          <a:p>
            <a:r>
              <a:rPr lang="fr-FR" dirty="0" smtClean="0"/>
              <a:t>Le faire sois même</a:t>
            </a:r>
            <a:endParaRPr lang="fr-FR" dirty="0"/>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21</a:t>
            </a:fld>
            <a:endParaRPr lang="fr-F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marL="484632" indent="0" fontAlgn="auto">
              <a:spcAft>
                <a:spcPts val="0"/>
              </a:spcAft>
              <a:defRPr/>
            </a:pPr>
            <a:r>
              <a:rPr lang="fr-FR" dirty="0" smtClean="0">
                <a:solidFill>
                  <a:schemeClr val="accent1">
                    <a:tint val="83000"/>
                    <a:satMod val="150000"/>
                  </a:schemeClr>
                </a:solidFill>
              </a:rPr>
              <a:t>Baisser les prix</a:t>
            </a:r>
            <a:endParaRPr lang="fr-FR" dirty="0">
              <a:solidFill>
                <a:schemeClr val="accent1">
                  <a:tint val="83000"/>
                  <a:satMod val="150000"/>
                </a:schemeClr>
              </a:solidFill>
            </a:endParaRPr>
          </a:p>
        </p:txBody>
      </p:sp>
      <p:sp>
        <p:nvSpPr>
          <p:cNvPr id="5" name="Espace réservé du contenu 4"/>
          <p:cNvSpPr>
            <a:spLocks noGrp="1"/>
          </p:cNvSpPr>
          <p:nvPr>
            <p:ph idx="1"/>
          </p:nvPr>
        </p:nvSpPr>
        <p:spPr>
          <a:xfrm>
            <a:off x="457200" y="1882775"/>
            <a:ext cx="8229600" cy="4572000"/>
          </a:xfrm>
        </p:spPr>
        <p:txBody>
          <a:bodyPr>
            <a:normAutofit fontScale="70000" lnSpcReduction="20000"/>
          </a:bodyPr>
          <a:lstStyle/>
          <a:p>
            <a:pPr marL="448056" indent="-384048" algn="just" fontAlgn="auto">
              <a:spcAft>
                <a:spcPts val="0"/>
              </a:spcAft>
              <a:defRPr/>
            </a:pPr>
            <a:r>
              <a:rPr lang="fr-FR" dirty="0" smtClean="0"/>
              <a:t>Réduire </a:t>
            </a:r>
            <a:r>
              <a:rPr lang="fr-FR" dirty="0"/>
              <a:t>ses coûts de revient permet </a:t>
            </a:r>
            <a:r>
              <a:rPr lang="fr-FR" dirty="0" smtClean="0"/>
              <a:t>:</a:t>
            </a:r>
          </a:p>
          <a:p>
            <a:pPr marL="448056" indent="-384048" algn="just" fontAlgn="auto">
              <a:spcAft>
                <a:spcPts val="0"/>
              </a:spcAft>
              <a:buNone/>
              <a:defRPr/>
            </a:pPr>
            <a:endParaRPr lang="fr-FR" dirty="0" smtClean="0"/>
          </a:p>
          <a:p>
            <a:pPr marL="822706" lvl="1" indent="-384048" algn="just" fontAlgn="auto">
              <a:spcAft>
                <a:spcPts val="0"/>
              </a:spcAft>
              <a:buFont typeface="Wingdings" pitchFamily="2" charset="2"/>
              <a:buChar char="ü"/>
              <a:defRPr/>
            </a:pPr>
            <a:r>
              <a:rPr lang="fr-FR" dirty="0" smtClean="0"/>
              <a:t>De conserver ses clients et son avance </a:t>
            </a:r>
            <a:r>
              <a:rPr lang="fr-FR" dirty="0"/>
              <a:t>sur la </a:t>
            </a:r>
            <a:r>
              <a:rPr lang="fr-FR" dirty="0" smtClean="0"/>
              <a:t>concurrence</a:t>
            </a:r>
          </a:p>
          <a:p>
            <a:pPr marL="822706" lvl="1" indent="-384048" algn="just" fontAlgn="auto">
              <a:spcAft>
                <a:spcPts val="0"/>
              </a:spcAft>
              <a:buFont typeface="Wingdings" pitchFamily="2" charset="2"/>
              <a:buChar char="ü"/>
              <a:defRPr/>
            </a:pPr>
            <a:r>
              <a:rPr lang="fr-FR" dirty="0" smtClean="0"/>
              <a:t>De réduire ses coûts d'achats</a:t>
            </a:r>
          </a:p>
          <a:p>
            <a:pPr marL="822706" lvl="1" indent="-384048" algn="just" fontAlgn="auto">
              <a:spcAft>
                <a:spcPts val="0"/>
              </a:spcAft>
              <a:buFont typeface="Wingdings" pitchFamily="2" charset="2"/>
              <a:buChar char="ü"/>
              <a:defRPr/>
            </a:pPr>
            <a:r>
              <a:rPr lang="fr-FR" dirty="0" smtClean="0"/>
              <a:t>D'augmenter </a:t>
            </a:r>
            <a:r>
              <a:rPr lang="fr-FR" dirty="0"/>
              <a:t>ses </a:t>
            </a:r>
            <a:r>
              <a:rPr lang="fr-FR" dirty="0" smtClean="0"/>
              <a:t>marges</a:t>
            </a:r>
          </a:p>
          <a:p>
            <a:pPr marL="822706" lvl="1" indent="-384048" algn="just" fontAlgn="auto">
              <a:spcAft>
                <a:spcPts val="0"/>
              </a:spcAft>
              <a:buFont typeface="Wingdings" pitchFamily="2" charset="2"/>
              <a:buChar char="ü"/>
              <a:defRPr/>
            </a:pPr>
            <a:r>
              <a:rPr lang="fr-FR" dirty="0" smtClean="0"/>
              <a:t>De </a:t>
            </a:r>
            <a:r>
              <a:rPr lang="fr-FR" dirty="0"/>
              <a:t>faire face </a:t>
            </a:r>
            <a:r>
              <a:rPr lang="fr-FR" dirty="0" smtClean="0"/>
              <a:t>à une </a:t>
            </a:r>
            <a:r>
              <a:rPr lang="fr-FR" dirty="0"/>
              <a:t>demande </a:t>
            </a:r>
            <a:r>
              <a:rPr lang="fr-FR" dirty="0" smtClean="0"/>
              <a:t>de remise des </a:t>
            </a:r>
            <a:r>
              <a:rPr lang="fr-FR" dirty="0"/>
              <a:t>clients</a:t>
            </a:r>
            <a:r>
              <a:rPr lang="fr-FR" dirty="0" smtClean="0"/>
              <a:t>.</a:t>
            </a:r>
          </a:p>
          <a:p>
            <a:pPr marL="822706" lvl="1" indent="-384048" algn="just" fontAlgn="auto">
              <a:spcAft>
                <a:spcPts val="0"/>
              </a:spcAft>
              <a:buNone/>
              <a:defRPr/>
            </a:pPr>
            <a:endParaRPr lang="fr-FR" dirty="0"/>
          </a:p>
          <a:p>
            <a:pPr marL="448056" indent="-384048" algn="just" fontAlgn="auto">
              <a:spcAft>
                <a:spcPts val="0"/>
              </a:spcAft>
              <a:defRPr/>
            </a:pPr>
            <a:r>
              <a:rPr lang="fr-FR" dirty="0"/>
              <a:t>En outre, réduire ses coûts d'obtention de produits </a:t>
            </a:r>
            <a:r>
              <a:rPr lang="fr-FR" dirty="0" smtClean="0"/>
              <a:t>est</a:t>
            </a:r>
          </a:p>
          <a:p>
            <a:pPr marL="448056" indent="-384048" algn="just" fontAlgn="auto">
              <a:spcAft>
                <a:spcPts val="0"/>
              </a:spcAft>
              <a:buFont typeface="Wingdings 2"/>
              <a:buNone/>
              <a:defRPr/>
            </a:pPr>
            <a:r>
              <a:rPr lang="fr-FR" dirty="0" smtClean="0"/>
              <a:t>plus simple que </a:t>
            </a:r>
            <a:r>
              <a:rPr lang="fr-FR" dirty="0"/>
              <a:t>de concevoir de nouveaux produits </a:t>
            </a:r>
            <a:r>
              <a:rPr lang="fr-FR" dirty="0" smtClean="0"/>
              <a:t>moins</a:t>
            </a:r>
          </a:p>
          <a:p>
            <a:pPr marL="448056" indent="-384048" algn="just" fontAlgn="auto">
              <a:spcAft>
                <a:spcPts val="0"/>
              </a:spcAft>
              <a:buFont typeface="Wingdings 2"/>
              <a:buNone/>
              <a:defRPr/>
            </a:pPr>
            <a:r>
              <a:rPr lang="fr-FR" dirty="0" smtClean="0"/>
              <a:t>chers. L'investissement </a:t>
            </a:r>
            <a:r>
              <a:rPr lang="fr-FR" dirty="0"/>
              <a:t>est moindre</a:t>
            </a:r>
            <a:r>
              <a:rPr lang="fr-FR" dirty="0" smtClean="0"/>
              <a:t>.</a:t>
            </a:r>
          </a:p>
          <a:p>
            <a:pPr marL="448056" indent="-384048" algn="just" fontAlgn="auto">
              <a:spcAft>
                <a:spcPts val="0"/>
              </a:spcAft>
              <a:buFont typeface="Wingdings 2"/>
              <a:buNone/>
              <a:defRPr/>
            </a:pPr>
            <a:endParaRPr lang="fr-FR" dirty="0"/>
          </a:p>
          <a:p>
            <a:pPr marL="448056" indent="-384048" algn="just" fontAlgn="auto">
              <a:spcAft>
                <a:spcPts val="0"/>
              </a:spcAft>
              <a:buFont typeface="Wingdings 2"/>
              <a:buNone/>
              <a:defRPr/>
            </a:pPr>
            <a:r>
              <a:rPr lang="fr-FR" b="1" dirty="0" smtClean="0"/>
              <a:t>Exemple </a:t>
            </a:r>
            <a:r>
              <a:rPr lang="fr-FR" dirty="0" smtClean="0"/>
              <a:t>: Apple diminue le prix de l’</a:t>
            </a:r>
            <a:r>
              <a:rPr lang="fr-FR" dirty="0" err="1" smtClean="0"/>
              <a:t>iPhone</a:t>
            </a:r>
            <a:r>
              <a:rPr lang="fr-FR" dirty="0" smtClean="0"/>
              <a:t> 1ere génération</a:t>
            </a:r>
          </a:p>
          <a:p>
            <a:pPr marL="448056" indent="-384048" algn="just" fontAlgn="auto">
              <a:spcAft>
                <a:spcPts val="0"/>
              </a:spcAft>
              <a:buFont typeface="Wingdings 2"/>
              <a:buNone/>
              <a:defRPr/>
            </a:pPr>
            <a:r>
              <a:rPr lang="fr-FR" dirty="0" smtClean="0"/>
              <a:t>passant de 199 $ à 99$.</a:t>
            </a:r>
          </a:p>
          <a:p>
            <a:pPr marL="448056" indent="-384048" algn="just" fontAlgn="auto">
              <a:spcAft>
                <a:spcPts val="0"/>
              </a:spcAft>
              <a:buFont typeface="Wingdings 2"/>
              <a:buNone/>
              <a:defRPr/>
            </a:pPr>
            <a:r>
              <a:rPr lang="fr-FR" dirty="0" smtClean="0">
                <a:solidFill>
                  <a:schemeClr val="accent1"/>
                </a:solidFill>
                <a:sym typeface="Wingdings" pitchFamily="2" charset="2"/>
              </a:rPr>
              <a:t></a:t>
            </a:r>
            <a:r>
              <a:rPr lang="fr-FR" dirty="0" smtClean="0">
                <a:sym typeface="Wingdings" pitchFamily="2" charset="2"/>
              </a:rPr>
              <a:t> </a:t>
            </a:r>
            <a:r>
              <a:rPr lang="fr-FR" dirty="0" smtClean="0"/>
              <a:t>But : Conserver son leadership et augmenter les ventes.</a:t>
            </a:r>
            <a:endParaRPr lang="fr-FR" dirty="0"/>
          </a:p>
        </p:txBody>
      </p:sp>
      <p:pic>
        <p:nvPicPr>
          <p:cNvPr id="44036" name="Picture 2"/>
          <p:cNvPicPr>
            <a:picLocks noChangeAspect="1" noChangeArrowheads="1"/>
          </p:cNvPicPr>
          <p:nvPr/>
        </p:nvPicPr>
        <p:blipFill>
          <a:blip r:embed="rId2" cstate="print"/>
          <a:srcRect/>
          <a:stretch>
            <a:fillRect/>
          </a:stretch>
        </p:blipFill>
        <p:spPr bwMode="auto">
          <a:xfrm>
            <a:off x="5929313" y="214313"/>
            <a:ext cx="1646237" cy="1281112"/>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p:txBody>
          <a:bodyPr/>
          <a:lstStyle/>
          <a:p>
            <a:pPr>
              <a:defRPr/>
            </a:pPr>
            <a:fld id="{48FB8DFD-D4A7-4424-8837-F076AB23BCD2}" type="slidenum">
              <a:rPr lang="fr-FR" smtClean="0"/>
              <a:pPr>
                <a:defRPr/>
              </a:pPr>
              <a:t>22</a:t>
            </a:fld>
            <a:endParaRPr lang="fr-F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00034" y="0"/>
            <a:ext cx="8229600" cy="1304118"/>
          </a:xfrm>
        </p:spPr>
        <p:txBody>
          <a:bodyPr/>
          <a:lstStyle/>
          <a:p>
            <a:pPr marL="484632" indent="0" algn="ctr" fontAlgn="auto">
              <a:spcAft>
                <a:spcPts val="0"/>
              </a:spcAft>
              <a:defRPr/>
            </a:pPr>
            <a:r>
              <a:rPr lang="fr-FR" dirty="0">
                <a:solidFill>
                  <a:schemeClr val="accent1">
                    <a:tint val="83000"/>
                    <a:satMod val="150000"/>
                  </a:schemeClr>
                </a:solidFill>
              </a:rPr>
              <a:t>La Baisse des Prix</a:t>
            </a:r>
          </a:p>
        </p:txBody>
      </p:sp>
      <p:sp>
        <p:nvSpPr>
          <p:cNvPr id="5123" name="Rectangle 3"/>
          <p:cNvSpPr>
            <a:spLocks noGrp="1" noChangeArrowheads="1"/>
          </p:cNvSpPr>
          <p:nvPr>
            <p:ph idx="1"/>
          </p:nvPr>
        </p:nvSpPr>
        <p:spPr>
          <a:xfrm>
            <a:off x="0" y="1428750"/>
            <a:ext cx="9144000" cy="5429250"/>
          </a:xfrm>
        </p:spPr>
        <p:txBody>
          <a:bodyPr>
            <a:normAutofit fontScale="92500" lnSpcReduction="10000"/>
          </a:bodyPr>
          <a:lstStyle/>
          <a:p>
            <a:pPr marL="448056" indent="-384048" algn="just" fontAlgn="auto">
              <a:lnSpc>
                <a:spcPct val="80000"/>
              </a:lnSpc>
              <a:spcAft>
                <a:spcPts val="0"/>
              </a:spcAft>
              <a:buFont typeface="Wingdings 2"/>
              <a:buChar char=""/>
              <a:defRPr/>
            </a:pPr>
            <a:r>
              <a:rPr lang="fr-FR" sz="2400" dirty="0"/>
              <a:t>En période de crise, le comportement global des consommateurs est de vouloir diminuer au maximum leurs dépenses en diminuant le moins possible la qualité du produit acheté. </a:t>
            </a:r>
          </a:p>
          <a:p>
            <a:pPr marL="448056" indent="-384048" algn="just" fontAlgn="auto">
              <a:lnSpc>
                <a:spcPct val="80000"/>
              </a:lnSpc>
              <a:spcAft>
                <a:spcPts val="0"/>
              </a:spcAft>
              <a:buFont typeface="Wingdings 2"/>
              <a:buChar char=""/>
              <a:defRPr/>
            </a:pPr>
            <a:endParaRPr lang="fr-FR" sz="2400" dirty="0"/>
          </a:p>
          <a:p>
            <a:pPr marL="448056" indent="-384048" algn="just" fontAlgn="auto">
              <a:lnSpc>
                <a:spcPct val="80000"/>
              </a:lnSpc>
              <a:spcAft>
                <a:spcPts val="0"/>
              </a:spcAft>
              <a:buFont typeface="Wingdings 2"/>
              <a:buChar char=""/>
              <a:defRPr/>
            </a:pPr>
            <a:r>
              <a:rPr lang="fr-FR" sz="2400" dirty="0"/>
              <a:t>La stratégie la plus simple utilisée par les entreprises est donc de réduire les prix de leurs produits ou services pour être plus </a:t>
            </a:r>
            <a:r>
              <a:rPr lang="fr-FR" sz="2400" dirty="0" smtClean="0"/>
              <a:t>compétitifs. </a:t>
            </a:r>
            <a:r>
              <a:rPr lang="fr-FR" sz="2400" dirty="0"/>
              <a:t>Cependant, l’entreprise doit avoir des ressources financières très importantes ou un fort pouvoir de négociation face à ses fournisseurs pour se permettre de mettre en place cette stratégie.</a:t>
            </a:r>
          </a:p>
          <a:p>
            <a:pPr marL="448056" indent="-384048" algn="just" fontAlgn="auto">
              <a:lnSpc>
                <a:spcPct val="80000"/>
              </a:lnSpc>
              <a:spcAft>
                <a:spcPts val="0"/>
              </a:spcAft>
              <a:buFontTx/>
              <a:buNone/>
              <a:defRPr/>
            </a:pPr>
            <a:endParaRPr lang="fr-FR" sz="2400" dirty="0"/>
          </a:p>
          <a:p>
            <a:pPr marL="448056" indent="-384048" algn="just" fontAlgn="auto">
              <a:lnSpc>
                <a:spcPct val="80000"/>
              </a:lnSpc>
              <a:spcAft>
                <a:spcPts val="0"/>
              </a:spcAft>
              <a:buFont typeface="Wingdings 2"/>
              <a:buChar char=""/>
              <a:defRPr/>
            </a:pPr>
            <a:r>
              <a:rPr lang="fr-FR" sz="2400" b="1" u="sng" dirty="0" smtClean="0"/>
              <a:t>Exemple</a:t>
            </a:r>
            <a:r>
              <a:rPr lang="fr-FR" sz="2400" dirty="0" smtClean="0"/>
              <a:t> </a:t>
            </a:r>
            <a:r>
              <a:rPr lang="fr-FR" sz="2400" dirty="0"/>
              <a:t>:</a:t>
            </a:r>
          </a:p>
          <a:p>
            <a:pPr marL="448056" indent="-384048" algn="just" fontAlgn="auto">
              <a:lnSpc>
                <a:spcPct val="80000"/>
              </a:lnSpc>
              <a:spcAft>
                <a:spcPts val="0"/>
              </a:spcAft>
              <a:buFontTx/>
              <a:buNone/>
              <a:defRPr/>
            </a:pPr>
            <a:endParaRPr lang="fr-FR" sz="2400" dirty="0"/>
          </a:p>
          <a:p>
            <a:pPr marL="822960" lvl="1" algn="just" fontAlgn="auto">
              <a:lnSpc>
                <a:spcPct val="80000"/>
              </a:lnSpc>
              <a:spcAft>
                <a:spcPts val="0"/>
              </a:spcAft>
              <a:buFont typeface="Wingdings" pitchFamily="2" charset="2"/>
              <a:buChar char="ü"/>
              <a:defRPr/>
            </a:pPr>
            <a:r>
              <a:rPr lang="fr-FR" sz="2400" dirty="0"/>
              <a:t>les distributeurs comme Carrefour ou Intermarché qui se disaient « lutter contre la perte du pouvoir d’achat ». Cette baisse des prix est rendue possible par la limitation de la marche commerciale accordée aux fournisseurs.</a:t>
            </a:r>
          </a:p>
          <a:p>
            <a:pPr marL="822960" lvl="1" algn="just" fontAlgn="auto">
              <a:lnSpc>
                <a:spcPct val="80000"/>
              </a:lnSpc>
              <a:spcAft>
                <a:spcPts val="0"/>
              </a:spcAft>
              <a:buFont typeface="Wingdings" pitchFamily="2" charset="2"/>
              <a:buChar char="ü"/>
              <a:defRPr/>
            </a:pPr>
            <a:r>
              <a:rPr lang="fr-FR" sz="2400" dirty="0"/>
              <a:t>Les petits prix Mc </a:t>
            </a:r>
            <a:r>
              <a:rPr lang="fr-FR" sz="2400" dirty="0" err="1"/>
              <a:t>Donald’s</a:t>
            </a:r>
            <a:endParaRPr lang="fr-FR" sz="2400" dirty="0"/>
          </a:p>
          <a:p>
            <a:pPr marL="822960" lvl="1" algn="just" fontAlgn="auto">
              <a:lnSpc>
                <a:spcPct val="80000"/>
              </a:lnSpc>
              <a:spcAft>
                <a:spcPts val="0"/>
              </a:spcAft>
              <a:buFont typeface="Wingdings" pitchFamily="2" charset="2"/>
              <a:buChar char="ü"/>
              <a:defRPr/>
            </a:pPr>
            <a:r>
              <a:rPr lang="fr-FR" sz="2400" dirty="0"/>
              <a:t>Danone : </a:t>
            </a:r>
            <a:r>
              <a:rPr lang="fr-FR" sz="2400" dirty="0" err="1"/>
              <a:t>Activia</a:t>
            </a:r>
            <a:r>
              <a:rPr lang="fr-FR" sz="2400" dirty="0"/>
              <a:t> à 1 euro</a:t>
            </a:r>
          </a:p>
          <a:p>
            <a:pPr marL="448056" indent="-384048" fontAlgn="auto">
              <a:lnSpc>
                <a:spcPct val="80000"/>
              </a:lnSpc>
              <a:spcAft>
                <a:spcPts val="0"/>
              </a:spcAft>
              <a:buFont typeface="Wingdings 2"/>
              <a:buChar char=""/>
              <a:defRPr/>
            </a:pPr>
            <a:endParaRPr lang="fr-FR" sz="2000" dirty="0">
              <a:latin typeface="Calibri" pitchFamily="34" charset="0"/>
            </a:endParaRPr>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23</a:t>
            </a:fld>
            <a:endParaRPr lang="fr-F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Choisir le prix adapté au produit</a:t>
            </a:r>
            <a:br>
              <a:rPr lang="fr-FR" dirty="0" smtClean="0"/>
            </a:br>
            <a:endParaRPr lang="fr-FR" dirty="0"/>
          </a:p>
        </p:txBody>
      </p:sp>
      <p:sp>
        <p:nvSpPr>
          <p:cNvPr id="3" name="Espace réservé du contenu 2"/>
          <p:cNvSpPr>
            <a:spLocks noGrp="1"/>
          </p:cNvSpPr>
          <p:nvPr>
            <p:ph idx="1"/>
          </p:nvPr>
        </p:nvSpPr>
        <p:spPr>
          <a:xfrm>
            <a:off x="0" y="1142984"/>
            <a:ext cx="9144000" cy="5715016"/>
          </a:xfrm>
        </p:spPr>
        <p:txBody>
          <a:bodyPr>
            <a:normAutofit/>
          </a:bodyPr>
          <a:lstStyle/>
          <a:p>
            <a:pPr lvl="0" algn="just"/>
            <a:r>
              <a:rPr lang="fr-FR" sz="1500" b="1" dirty="0" smtClean="0"/>
              <a:t>Bon prix de pénétration </a:t>
            </a:r>
            <a:r>
              <a:rPr lang="fr-FR" sz="1500" dirty="0" smtClean="0"/>
              <a:t>: Prix pratiqué dans le cadre d'une politique de pénétration.</a:t>
            </a:r>
          </a:p>
          <a:p>
            <a:pPr lvl="0" algn="just">
              <a:buNone/>
            </a:pPr>
            <a:endParaRPr lang="fr-FR" sz="1500" dirty="0" smtClean="0"/>
          </a:p>
          <a:p>
            <a:pPr lvl="0" algn="just"/>
            <a:r>
              <a:rPr lang="fr-FR" sz="1500" dirty="0" smtClean="0"/>
              <a:t>On doit trouver le bon prix que le consommateur est prêt à mettre pour ce produit , le prix psychologique.</a:t>
            </a:r>
          </a:p>
          <a:p>
            <a:pPr lvl="0" algn="just">
              <a:buNone/>
            </a:pPr>
            <a:endParaRPr lang="fr-FR" sz="1500" dirty="0" smtClean="0"/>
          </a:p>
          <a:p>
            <a:pPr lvl="0" algn="just"/>
            <a:r>
              <a:rPr lang="fr-FR" sz="1500" dirty="0" smtClean="0"/>
              <a:t>Il devra être adapté par rapport au prix de référence pour le consommateur. C’est le prix utilisé, telle une référence, par un individu pour apprécier le prix d'un produit. Il peut s'agir du prix d'un autre bien ou simplement d'une valeur préalablement mémorisée par l'individu. Le consommateur possède donc un point de référence pour évaluer une offre qui a souvent été assimilée à la notion de “juste prix” voisine de celle du prix de référence.</a:t>
            </a:r>
          </a:p>
          <a:p>
            <a:pPr lvl="0" algn="just">
              <a:buNone/>
            </a:pPr>
            <a:endParaRPr lang="fr-FR" sz="1500" dirty="0" smtClean="0"/>
          </a:p>
          <a:p>
            <a:pPr lvl="0" algn="just"/>
            <a:r>
              <a:rPr lang="fr-FR" sz="1500" dirty="0" smtClean="0"/>
              <a:t>Prix d'acceptabilité. Il correspond à une fourchette de prix dans l'esprit du consommateur selon ses attentes, ses moyens, la connaissance des caractéristiques et l'image qu'il a du produit par rapport à ceux de la concurrence. Aux yeux du consommateur, un prix inférieur à cette fourchette conférera au produit une image de mauvaise qualité, alors qu'un prix supérieur fera paraître ledit produit beaucoup trop onéreux. « Le prix n'est pas une notion unidimensionnelle et objective. Les consommateurs se forgent une idée du prix qui est différente du prix objectif.</a:t>
            </a:r>
          </a:p>
          <a:p>
            <a:pPr lvl="0" algn="just">
              <a:buNone/>
            </a:pPr>
            <a:endParaRPr lang="fr-FR" sz="1500" dirty="0" smtClean="0"/>
          </a:p>
          <a:p>
            <a:pPr lvl="0" algn="just"/>
            <a:r>
              <a:rPr lang="fr-FR" sz="1500" dirty="0" smtClean="0"/>
              <a:t>On peu lors de la  mise en place d’un nouveau produit : pratiqué temporairement un prix bas pour faciliter la pénétration sur un nouveau marché de l’entreprise.</a:t>
            </a:r>
          </a:p>
          <a:p>
            <a:pPr>
              <a:buNone/>
            </a:pPr>
            <a:r>
              <a:rPr lang="fr-FR" sz="1500" dirty="0" smtClean="0"/>
              <a:t> </a:t>
            </a:r>
          </a:p>
          <a:p>
            <a:pPr>
              <a:buNone/>
            </a:pPr>
            <a:endParaRPr lang="fr-FR" sz="1400" dirty="0"/>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24</a:t>
            </a:fld>
            <a:endParaRPr lang="fr-F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Les produits discounts</a:t>
            </a:r>
            <a:endParaRPr lang="fr-FR" dirty="0"/>
          </a:p>
        </p:txBody>
      </p:sp>
      <p:sp>
        <p:nvSpPr>
          <p:cNvPr id="3" name="Espace réservé du contenu 2"/>
          <p:cNvSpPr>
            <a:spLocks noGrp="1"/>
          </p:cNvSpPr>
          <p:nvPr>
            <p:ph idx="1"/>
          </p:nvPr>
        </p:nvSpPr>
        <p:spPr/>
        <p:txBody>
          <a:bodyPr>
            <a:normAutofit/>
          </a:bodyPr>
          <a:lstStyle/>
          <a:p>
            <a:pPr lvl="0" algn="just"/>
            <a:r>
              <a:rPr lang="fr-FR" sz="2800" dirty="0" smtClean="0"/>
              <a:t>« Discount » est devenu un mot magique dans la grande distribution. Carrefour en a même fait une marque. Le premier distributeur européen a dévoilé en grande pompe sa nouvelle gamme de produits à bas prix : « Carrefour Discount ». </a:t>
            </a:r>
          </a:p>
          <a:p>
            <a:pPr lvl="0" algn="just">
              <a:buNone/>
            </a:pPr>
            <a:endParaRPr lang="fr-FR" sz="2800" dirty="0" smtClean="0"/>
          </a:p>
          <a:p>
            <a:pPr algn="just"/>
            <a:r>
              <a:rPr lang="fr-FR" sz="2800" dirty="0" smtClean="0"/>
              <a:t>Carrefour veut s'aligner sur l'offre des enseignes de hard discount classique</a:t>
            </a:r>
          </a:p>
          <a:p>
            <a:pPr>
              <a:buNone/>
            </a:pPr>
            <a:endParaRPr lang="fr-FR" dirty="0"/>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25</a:t>
            </a:fld>
            <a:endParaRPr lang="fr-F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Produits adaptés</a:t>
            </a:r>
            <a:endParaRPr lang="fr-FR" dirty="0"/>
          </a:p>
        </p:txBody>
      </p:sp>
      <p:sp>
        <p:nvSpPr>
          <p:cNvPr id="3" name="Espace réservé du contenu 2"/>
          <p:cNvSpPr>
            <a:spLocks noGrp="1"/>
          </p:cNvSpPr>
          <p:nvPr>
            <p:ph idx="1"/>
          </p:nvPr>
        </p:nvSpPr>
        <p:spPr/>
        <p:txBody>
          <a:bodyPr>
            <a:normAutofit fontScale="77500" lnSpcReduction="20000"/>
          </a:bodyPr>
          <a:lstStyle/>
          <a:p>
            <a:pPr algn="just"/>
            <a:r>
              <a:rPr lang="fr-FR" b="1" dirty="0" smtClean="0"/>
              <a:t>Définition</a:t>
            </a:r>
            <a:r>
              <a:rPr lang="fr-FR" dirty="0" smtClean="0"/>
              <a:t>: Produit qui est conçu, développé, fabriqué et commercialisé à partir de l'adaptation pratiquée sur un précédent produit déjà commercialisé.</a:t>
            </a:r>
          </a:p>
          <a:p>
            <a:pPr algn="just">
              <a:buNone/>
            </a:pPr>
            <a:endParaRPr lang="fr-FR" dirty="0" smtClean="0"/>
          </a:p>
          <a:p>
            <a:pPr algn="just"/>
            <a:r>
              <a:rPr lang="fr-FR" dirty="0" smtClean="0"/>
              <a:t>Il doit cependant être distingué du produit me </a:t>
            </a:r>
            <a:r>
              <a:rPr lang="fr-FR" dirty="0" err="1" smtClean="0"/>
              <a:t>too</a:t>
            </a:r>
            <a:r>
              <a:rPr lang="fr-FR" dirty="0" smtClean="0"/>
              <a:t>, compte tenu du fait que l'adaptation dont il bénéficie est à ce point prégnante, qu'elle lui confère une réelle différenciation lui permettant même parfois de cohabiter avec le produit d'origine.</a:t>
            </a:r>
          </a:p>
          <a:p>
            <a:pPr algn="just">
              <a:buNone/>
            </a:pPr>
            <a:endParaRPr lang="fr-FR" dirty="0" smtClean="0"/>
          </a:p>
          <a:p>
            <a:pPr algn="just"/>
            <a:r>
              <a:rPr lang="fr-FR" dirty="0" smtClean="0"/>
              <a:t> Il s'agit par exemple d'une version simplifiée d'un bien technologique, ou d'une version adaptée pour un contexte spécifique d'utilisation.</a:t>
            </a:r>
          </a:p>
          <a:p>
            <a:endParaRPr lang="fr-FR" dirty="0"/>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26</a:t>
            </a:fld>
            <a:endParaRPr lang="fr-F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Produits </a:t>
            </a:r>
            <a:r>
              <a:rPr lang="fr-FR" dirty="0" err="1" smtClean="0"/>
              <a:t>Low</a:t>
            </a:r>
            <a:r>
              <a:rPr lang="fr-FR" dirty="0" smtClean="0"/>
              <a:t> </a:t>
            </a:r>
            <a:r>
              <a:rPr lang="fr-FR" dirty="0" err="1" smtClean="0"/>
              <a:t>Cost</a:t>
            </a:r>
            <a:endParaRPr lang="fr-FR" dirty="0"/>
          </a:p>
        </p:txBody>
      </p:sp>
      <p:sp>
        <p:nvSpPr>
          <p:cNvPr id="3" name="Espace réservé du contenu 2"/>
          <p:cNvSpPr>
            <a:spLocks noGrp="1"/>
          </p:cNvSpPr>
          <p:nvPr>
            <p:ph idx="1"/>
          </p:nvPr>
        </p:nvSpPr>
        <p:spPr/>
        <p:txBody>
          <a:bodyPr>
            <a:normAutofit fontScale="85000" lnSpcReduction="20000"/>
          </a:bodyPr>
          <a:lstStyle/>
          <a:p>
            <a:pPr algn="just"/>
            <a:r>
              <a:rPr lang="fr-FR" dirty="0" smtClean="0"/>
              <a:t>Ces offres sont généralement proposées par des sociétés qui ont étudié un marché afin de proposer un produit ou un service simple dont tous les superflus ont été supprimé dans le but de présenter aux </a:t>
            </a:r>
            <a:r>
              <a:rPr lang="fr-FR" dirty="0" err="1" smtClean="0"/>
              <a:t>low</a:t>
            </a:r>
            <a:r>
              <a:rPr lang="fr-FR" dirty="0" smtClean="0"/>
              <a:t> </a:t>
            </a:r>
            <a:r>
              <a:rPr lang="fr-FR" dirty="0" err="1" smtClean="0"/>
              <a:t>costeurs</a:t>
            </a:r>
            <a:r>
              <a:rPr lang="fr-FR" dirty="0" smtClean="0"/>
              <a:t> un prix généralement très bas et juste.</a:t>
            </a:r>
          </a:p>
          <a:p>
            <a:pPr algn="just">
              <a:buNone/>
            </a:pPr>
            <a:endParaRPr lang="fr-FR" dirty="0" smtClean="0"/>
          </a:p>
          <a:p>
            <a:pPr algn="just"/>
            <a:r>
              <a:rPr lang="fr-FR" b="1" dirty="0" smtClean="0"/>
              <a:t>Exemple</a:t>
            </a:r>
            <a:r>
              <a:rPr lang="fr-FR" dirty="0" smtClean="0"/>
              <a:t> : Le groupe indien Tata Motors dévoile la NANO, la voiture la moins chère du monde. Quatre ans après la LOGAN de Renault qui a ouvert l’automobile au marché du « </a:t>
            </a:r>
            <a:r>
              <a:rPr lang="fr-FR" dirty="0" err="1" smtClean="0"/>
              <a:t>low</a:t>
            </a:r>
            <a:r>
              <a:rPr lang="fr-FR" dirty="0" smtClean="0"/>
              <a:t>-</a:t>
            </a:r>
            <a:r>
              <a:rPr lang="fr-FR" dirty="0" err="1" smtClean="0"/>
              <a:t>cost</a:t>
            </a:r>
            <a:r>
              <a:rPr lang="fr-FR" dirty="0" smtClean="0"/>
              <a:t> » à destination d’abord des pays émergents de l’Europe de l’Est.</a:t>
            </a:r>
          </a:p>
          <a:p>
            <a:pPr algn="just">
              <a:buNone/>
            </a:pPr>
            <a:endParaRPr lang="fr-FR" dirty="0" smtClean="0"/>
          </a:p>
          <a:p>
            <a:pPr algn="just">
              <a:buNone/>
            </a:pPr>
            <a:endParaRPr lang="fr-FR" dirty="0"/>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27</a:t>
            </a:fld>
            <a:endParaRPr lang="fr-F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marL="484632" indent="0" fontAlgn="auto">
              <a:spcAft>
                <a:spcPts val="0"/>
              </a:spcAft>
              <a:defRPr/>
            </a:pPr>
            <a:r>
              <a:rPr lang="fr-FR" dirty="0">
                <a:solidFill>
                  <a:schemeClr val="accent1">
                    <a:tint val="83000"/>
                    <a:satMod val="150000"/>
                  </a:schemeClr>
                </a:solidFill>
              </a:rPr>
              <a:t>Le faire soi-même</a:t>
            </a:r>
          </a:p>
        </p:txBody>
      </p:sp>
      <p:sp>
        <p:nvSpPr>
          <p:cNvPr id="34819" name="Rectangle 3"/>
          <p:cNvSpPr>
            <a:spLocks noGrp="1" noChangeArrowheads="1"/>
          </p:cNvSpPr>
          <p:nvPr>
            <p:ph idx="1"/>
          </p:nvPr>
        </p:nvSpPr>
        <p:spPr>
          <a:xfrm>
            <a:off x="457200" y="1882775"/>
            <a:ext cx="8229600" cy="4572000"/>
          </a:xfrm>
        </p:spPr>
        <p:txBody>
          <a:bodyPr/>
          <a:lstStyle/>
          <a:p>
            <a:pPr algn="just"/>
            <a:r>
              <a:rPr lang="fr-FR" sz="2000" dirty="0" smtClean="0"/>
              <a:t>Deux principales motivations des consommateurs : plus de temps consacré au loisirs et faire des économies.</a:t>
            </a:r>
          </a:p>
          <a:p>
            <a:pPr algn="just">
              <a:buFont typeface="Wingdings 2" pitchFamily="18" charset="2"/>
              <a:buNone/>
            </a:pPr>
            <a:endParaRPr lang="fr-FR" sz="2000" dirty="0" smtClean="0"/>
          </a:p>
          <a:p>
            <a:pPr algn="just"/>
            <a:r>
              <a:rPr lang="fr-FR" sz="2000" b="1" u="sng" dirty="0" smtClean="0"/>
              <a:t>Exemple</a:t>
            </a:r>
            <a:r>
              <a:rPr lang="fr-FR" sz="2000" dirty="0" smtClean="0"/>
              <a:t>: Faire pousser soi-même son potager, fabriquer soi-même une lampe.</a:t>
            </a:r>
          </a:p>
          <a:p>
            <a:pPr algn="just">
              <a:buFont typeface="Wingdings 2" pitchFamily="18" charset="2"/>
              <a:buNone/>
            </a:pPr>
            <a:endParaRPr lang="fr-FR" sz="2000" dirty="0" smtClean="0"/>
          </a:p>
          <a:p>
            <a:pPr algn="just"/>
            <a:r>
              <a:rPr lang="fr-FR" sz="2000" dirty="0" smtClean="0"/>
              <a:t>Nécessité pour les entreprises de proposer des matériaux bruts</a:t>
            </a:r>
          </a:p>
          <a:p>
            <a:endParaRPr lang="fr-FR" sz="1800" dirty="0" smtClean="0"/>
          </a:p>
          <a:p>
            <a:endParaRPr lang="fr-FR" sz="1800" dirty="0" smtClean="0"/>
          </a:p>
          <a:p>
            <a:endParaRPr lang="fr-FR" dirty="0" smtClean="0"/>
          </a:p>
          <a:p>
            <a:endParaRPr lang="fr-FR" dirty="0" smtClean="0"/>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28</a:t>
            </a:fld>
            <a:endParaRPr lang="fr-F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4. Fidéliser</a:t>
            </a:r>
            <a:br>
              <a:rPr lang="fr-FR" dirty="0" smtClean="0"/>
            </a:br>
            <a:endParaRPr lang="fr-FR" dirty="0"/>
          </a:p>
        </p:txBody>
      </p:sp>
      <p:sp>
        <p:nvSpPr>
          <p:cNvPr id="3" name="Espace réservé du contenu 2"/>
          <p:cNvSpPr>
            <a:spLocks noGrp="1"/>
          </p:cNvSpPr>
          <p:nvPr>
            <p:ph idx="1"/>
          </p:nvPr>
        </p:nvSpPr>
        <p:spPr/>
        <p:txBody>
          <a:bodyPr/>
          <a:lstStyle/>
          <a:p>
            <a:r>
              <a:rPr lang="fr-FR" dirty="0" smtClean="0"/>
              <a:t> carte de fidélité</a:t>
            </a:r>
          </a:p>
          <a:p>
            <a:endParaRPr lang="fr-FR" dirty="0" smtClean="0"/>
          </a:p>
          <a:p>
            <a:r>
              <a:rPr lang="fr-FR" dirty="0" smtClean="0"/>
              <a:t>Développement du capital client</a:t>
            </a:r>
            <a:endParaRPr lang="fr-FR" dirty="0"/>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29</a:t>
            </a:fld>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14290"/>
            <a:ext cx="8229600" cy="857232"/>
          </a:xfrm>
        </p:spPr>
        <p:txBody>
          <a:bodyPr>
            <a:normAutofit fontScale="90000"/>
          </a:bodyPr>
          <a:lstStyle/>
          <a:p>
            <a:pPr algn="ctr"/>
            <a:r>
              <a:rPr lang="fr-FR" sz="3100" dirty="0" smtClean="0"/>
              <a:t>Partie 1: les différentes alternatives pour vendre et innover en temps de crise.</a:t>
            </a:r>
            <a:endParaRPr lang="fr-FR" dirty="0"/>
          </a:p>
        </p:txBody>
      </p:sp>
      <p:sp>
        <p:nvSpPr>
          <p:cNvPr id="3" name="Espace réservé du contenu 2"/>
          <p:cNvSpPr>
            <a:spLocks noGrp="1"/>
          </p:cNvSpPr>
          <p:nvPr>
            <p:ph idx="1"/>
          </p:nvPr>
        </p:nvSpPr>
        <p:spPr>
          <a:xfrm>
            <a:off x="214282" y="1285860"/>
            <a:ext cx="8643998" cy="5429288"/>
          </a:xfrm>
        </p:spPr>
        <p:txBody>
          <a:bodyPr/>
          <a:lstStyle/>
          <a:p>
            <a:pPr algn="just"/>
            <a:r>
              <a:rPr lang="fr-FR" dirty="0" smtClean="0"/>
              <a:t>1. Changer les méthodes de vente</a:t>
            </a:r>
          </a:p>
          <a:p>
            <a:pPr algn="just"/>
            <a:r>
              <a:rPr lang="fr-FR" dirty="0" smtClean="0"/>
              <a:t>2. Réduire les freins</a:t>
            </a:r>
          </a:p>
          <a:p>
            <a:pPr algn="just"/>
            <a:r>
              <a:rPr lang="fr-FR" dirty="0" smtClean="0"/>
              <a:t>3. Baisser les prix</a:t>
            </a:r>
          </a:p>
          <a:p>
            <a:pPr algn="just"/>
            <a:r>
              <a:rPr lang="fr-FR" dirty="0" smtClean="0"/>
              <a:t>4. Fidéliser</a:t>
            </a:r>
          </a:p>
          <a:p>
            <a:pPr algn="just"/>
            <a:r>
              <a:rPr lang="fr-FR" dirty="0" smtClean="0"/>
              <a:t>5. Connaître parfaitement la cible</a:t>
            </a:r>
          </a:p>
          <a:p>
            <a:pPr algn="just"/>
            <a:r>
              <a:rPr lang="fr-FR" dirty="0" smtClean="0"/>
              <a:t>6. S’évader de la crise</a:t>
            </a:r>
          </a:p>
          <a:p>
            <a:pPr algn="just"/>
            <a:r>
              <a:rPr lang="fr-FR" dirty="0" smtClean="0"/>
              <a:t>7. Développer une image éco-responsable</a:t>
            </a:r>
          </a:p>
          <a:p>
            <a:pPr algn="just"/>
            <a:r>
              <a:rPr lang="fr-FR" dirty="0" smtClean="0"/>
              <a:t>8. Communiquer à moindre couts</a:t>
            </a:r>
          </a:p>
          <a:p>
            <a:pPr algn="just"/>
            <a:r>
              <a:rPr lang="fr-FR" dirty="0" smtClean="0"/>
              <a:t>9. Développer une innovation produit</a:t>
            </a:r>
          </a:p>
          <a:p>
            <a:pPr algn="just"/>
            <a:r>
              <a:rPr lang="fr-FR" dirty="0" smtClean="0"/>
              <a:t>10. Stimuler les ventes</a:t>
            </a:r>
            <a:endParaRPr lang="fr-FR" dirty="0"/>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3</a:t>
            </a:fld>
            <a:endParaRPr lang="fr-F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1143000"/>
          </a:xfrm>
        </p:spPr>
        <p:txBody>
          <a:bodyPr>
            <a:normAutofit fontScale="90000"/>
          </a:bodyPr>
          <a:lstStyle/>
          <a:p>
            <a:pPr marL="484632" indent="0" fontAlgn="auto">
              <a:spcAft>
                <a:spcPts val="0"/>
              </a:spcAft>
              <a:defRPr/>
            </a:pPr>
            <a:r>
              <a:rPr lang="fr-FR" sz="4000" dirty="0">
                <a:solidFill>
                  <a:schemeClr val="accent1">
                    <a:tint val="83000"/>
                    <a:satMod val="150000"/>
                  </a:schemeClr>
                </a:solidFill>
              </a:rPr>
              <a:t>Pourquoi fidéliser en temps de crise ?</a:t>
            </a:r>
          </a:p>
        </p:txBody>
      </p:sp>
      <p:sp>
        <p:nvSpPr>
          <p:cNvPr id="12291" name="Rectangle 3"/>
          <p:cNvSpPr>
            <a:spLocks noGrp="1" noChangeArrowheads="1"/>
          </p:cNvSpPr>
          <p:nvPr>
            <p:ph idx="1"/>
          </p:nvPr>
        </p:nvSpPr>
        <p:spPr>
          <a:xfrm>
            <a:off x="0" y="1071563"/>
            <a:ext cx="9001156" cy="5786437"/>
          </a:xfrm>
        </p:spPr>
        <p:txBody>
          <a:bodyPr>
            <a:normAutofit fontScale="62500" lnSpcReduction="20000"/>
          </a:bodyPr>
          <a:lstStyle/>
          <a:p>
            <a:pPr marL="448056" indent="-384048" algn="just" fontAlgn="auto">
              <a:lnSpc>
                <a:spcPct val="90000"/>
              </a:lnSpc>
              <a:spcAft>
                <a:spcPts val="0"/>
              </a:spcAft>
              <a:buFont typeface="Wingdings 2"/>
              <a:buChar char=""/>
              <a:defRPr/>
            </a:pPr>
            <a:r>
              <a:rPr lang="fr-FR" sz="3400" dirty="0" smtClean="0"/>
              <a:t>Une étude de Harvard Business </a:t>
            </a:r>
            <a:r>
              <a:rPr lang="fr-FR" sz="3400" dirty="0" err="1" smtClean="0"/>
              <a:t>Review</a:t>
            </a:r>
            <a:r>
              <a:rPr lang="fr-FR" sz="3400" dirty="0" smtClean="0"/>
              <a:t> (Sasser &amp; </a:t>
            </a:r>
            <a:r>
              <a:rPr lang="fr-FR" sz="3400" dirty="0" err="1" smtClean="0"/>
              <a:t>Reickheld</a:t>
            </a:r>
            <a:r>
              <a:rPr lang="fr-FR" sz="3400" dirty="0" smtClean="0"/>
              <a:t> en 90) a montré qu’une augmentation de 5%  de la fidélisation de la clientèle pouvait entraîner une augmentation de 25 à 85% des bénéfices selon l’industrie.</a:t>
            </a:r>
          </a:p>
          <a:p>
            <a:pPr marL="448056" indent="-384048" algn="just" fontAlgn="auto">
              <a:lnSpc>
                <a:spcPct val="90000"/>
              </a:lnSpc>
              <a:spcAft>
                <a:spcPts val="0"/>
              </a:spcAft>
              <a:buFont typeface="Wingdings 2"/>
              <a:buNone/>
              <a:defRPr/>
            </a:pPr>
            <a:endParaRPr lang="fr-FR" sz="3400" dirty="0" smtClean="0"/>
          </a:p>
          <a:p>
            <a:pPr marL="448056" indent="-384048" algn="just" fontAlgn="auto">
              <a:lnSpc>
                <a:spcPct val="90000"/>
              </a:lnSpc>
              <a:spcAft>
                <a:spcPts val="0"/>
              </a:spcAft>
              <a:buFont typeface="Wingdings 2"/>
              <a:buChar char=""/>
              <a:defRPr/>
            </a:pPr>
            <a:r>
              <a:rPr lang="fr-FR" sz="3400" dirty="0" smtClean="0"/>
              <a:t>Les consommateurs sont frileux par temps de crise. Ils préfèrent se protéger par une attitude cocooning et des produits connus et rassurants. Ce qui signifie que ce n’est pas le moment de lancer des nouveautés produits, de nouveaux packagings ou un nouveau concept publicitaire. Mais plutôt de consolider sa base de clients fidèles, de les remercier de leur fidélité et de les encourager à partage ce qu’ils aiment de votre marque avec leur communauté. </a:t>
            </a:r>
          </a:p>
          <a:p>
            <a:pPr marL="448056" indent="-384048" algn="just" fontAlgn="auto">
              <a:lnSpc>
                <a:spcPct val="90000"/>
              </a:lnSpc>
              <a:spcAft>
                <a:spcPts val="0"/>
              </a:spcAft>
              <a:buFont typeface="Wingdings 2"/>
              <a:buChar char=""/>
              <a:defRPr/>
            </a:pPr>
            <a:endParaRPr lang="fr-FR" sz="3400" dirty="0" smtClean="0"/>
          </a:p>
          <a:p>
            <a:pPr marL="448056" indent="-384048" algn="just" fontAlgn="auto">
              <a:lnSpc>
                <a:spcPct val="90000"/>
              </a:lnSpc>
              <a:spcAft>
                <a:spcPts val="0"/>
              </a:spcAft>
              <a:buFont typeface="Wingdings 2"/>
              <a:buChar char=""/>
              <a:defRPr/>
            </a:pPr>
            <a:r>
              <a:rPr lang="fr-FR" sz="3400" dirty="0" smtClean="0"/>
              <a:t>Couramment, on considère que fidéliser coûte 5 fois moins cher que prospecter de nouveaux clients.</a:t>
            </a:r>
          </a:p>
          <a:p>
            <a:pPr marL="448056" indent="-384048" algn="just" fontAlgn="auto">
              <a:lnSpc>
                <a:spcPct val="90000"/>
              </a:lnSpc>
              <a:spcAft>
                <a:spcPts val="0"/>
              </a:spcAft>
              <a:buFontTx/>
              <a:buNone/>
              <a:defRPr/>
            </a:pPr>
            <a:r>
              <a:rPr lang="fr-FR" sz="3400" dirty="0" smtClean="0"/>
              <a:t> </a:t>
            </a:r>
          </a:p>
          <a:p>
            <a:pPr marL="448056" indent="-384048" algn="just" fontAlgn="auto">
              <a:lnSpc>
                <a:spcPct val="90000"/>
              </a:lnSpc>
              <a:spcAft>
                <a:spcPts val="0"/>
              </a:spcAft>
              <a:buFont typeface="Wingdings 2"/>
              <a:buChar char=""/>
              <a:defRPr/>
            </a:pPr>
            <a:r>
              <a:rPr lang="fr-FR" sz="3400" dirty="0" smtClean="0"/>
              <a:t>On considère que le consommateur doit avoir acheté 4 fois au moins pour être considéré comme fidèle.</a:t>
            </a:r>
          </a:p>
          <a:p>
            <a:pPr marL="448056" indent="-384048" algn="just" fontAlgn="auto">
              <a:lnSpc>
                <a:spcPct val="90000"/>
              </a:lnSpc>
              <a:spcAft>
                <a:spcPts val="0"/>
              </a:spcAft>
              <a:buFontTx/>
              <a:buNone/>
              <a:defRPr/>
            </a:pPr>
            <a:endParaRPr lang="fr-FR" sz="3400" dirty="0" smtClean="0"/>
          </a:p>
          <a:p>
            <a:pPr marL="448056" indent="-384048" algn="just" fontAlgn="auto">
              <a:lnSpc>
                <a:spcPct val="90000"/>
              </a:lnSpc>
              <a:spcAft>
                <a:spcPts val="0"/>
              </a:spcAft>
              <a:buFontTx/>
              <a:buNone/>
              <a:defRPr/>
            </a:pPr>
            <a:r>
              <a:rPr lang="fr-FR" sz="3400" b="1" i="1" dirty="0" smtClean="0">
                <a:solidFill>
                  <a:schemeClr val="accent1"/>
                </a:solidFill>
                <a:sym typeface="Wingdings" pitchFamily="2" charset="2"/>
              </a:rPr>
              <a:t></a:t>
            </a:r>
            <a:r>
              <a:rPr lang="fr-FR" sz="3400" b="1" i="1" dirty="0" smtClean="0">
                <a:sym typeface="Wingdings" pitchFamily="2" charset="2"/>
              </a:rPr>
              <a:t> </a:t>
            </a:r>
            <a:r>
              <a:rPr lang="fr-FR" sz="3400" b="1" i="1" dirty="0" smtClean="0"/>
              <a:t>Fidéliser est donc l’un des  moyens les plus simple et le moins coûteux à adopter en temps de crise</a:t>
            </a:r>
          </a:p>
          <a:p>
            <a:pPr marL="448056" indent="-384048" fontAlgn="auto">
              <a:lnSpc>
                <a:spcPct val="80000"/>
              </a:lnSpc>
              <a:spcAft>
                <a:spcPts val="0"/>
              </a:spcAft>
              <a:buFont typeface="Wingdings 2"/>
              <a:buChar char=""/>
              <a:defRPr/>
            </a:pPr>
            <a:endParaRPr lang="fr-FR" sz="2800" b="1" i="1" dirty="0">
              <a:latin typeface="Calibri" pitchFamily="34" charset="0"/>
            </a:endParaRPr>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30</a:t>
            </a:fld>
            <a:endParaRPr lang="fr-F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Carte de fidélité</a:t>
            </a:r>
            <a:endParaRPr lang="fr-FR" dirty="0"/>
          </a:p>
        </p:txBody>
      </p:sp>
      <p:sp>
        <p:nvSpPr>
          <p:cNvPr id="3" name="Espace réservé du contenu 2"/>
          <p:cNvSpPr>
            <a:spLocks noGrp="1"/>
          </p:cNvSpPr>
          <p:nvPr>
            <p:ph idx="1"/>
          </p:nvPr>
        </p:nvSpPr>
        <p:spPr/>
        <p:txBody>
          <a:bodyPr/>
          <a:lstStyle/>
          <a:p>
            <a:pPr algn="just"/>
            <a:r>
              <a:rPr lang="fr-FR" dirty="0" smtClean="0"/>
              <a:t>Une carte de fidélité est un outil marketing permettant de fidéliser un client. Matérialisée sous forme de carte nominative, elle permet d'identifier les clients les plus fidèles et de leur attribuer des avantages sous forme de services, cadeaux ou de remises</a:t>
            </a:r>
            <a:endParaRPr lang="fr-FR" dirty="0"/>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31</a:t>
            </a:fld>
            <a:endParaRPr lang="fr-FR"/>
          </a:p>
        </p:txBody>
      </p:sp>
      <p:pic>
        <p:nvPicPr>
          <p:cNvPr id="1027" name="Picture 3"/>
          <p:cNvPicPr>
            <a:picLocks noChangeAspect="1" noChangeArrowheads="1"/>
          </p:cNvPicPr>
          <p:nvPr/>
        </p:nvPicPr>
        <p:blipFill>
          <a:blip r:embed="rId2" cstate="print"/>
          <a:srcRect/>
          <a:stretch>
            <a:fillRect/>
          </a:stretch>
        </p:blipFill>
        <p:spPr bwMode="auto">
          <a:xfrm>
            <a:off x="6286511" y="4786322"/>
            <a:ext cx="2369907" cy="14931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28596" y="0"/>
            <a:ext cx="8229600" cy="1399032"/>
          </a:xfrm>
        </p:spPr>
        <p:txBody>
          <a:bodyPr/>
          <a:lstStyle/>
          <a:p>
            <a:pPr marL="484632" indent="0" fontAlgn="auto">
              <a:spcAft>
                <a:spcPts val="0"/>
              </a:spcAft>
              <a:defRPr/>
            </a:pPr>
            <a:r>
              <a:rPr lang="fr-FR" dirty="0">
                <a:solidFill>
                  <a:schemeClr val="accent1">
                    <a:tint val="83000"/>
                    <a:satMod val="150000"/>
                  </a:schemeClr>
                </a:solidFill>
              </a:rPr>
              <a:t>Fidéliser les clients actuels :</a:t>
            </a:r>
          </a:p>
        </p:txBody>
      </p:sp>
      <p:sp>
        <p:nvSpPr>
          <p:cNvPr id="21507" name="Rectangle 3"/>
          <p:cNvSpPr>
            <a:spLocks noGrp="1" noChangeArrowheads="1"/>
          </p:cNvSpPr>
          <p:nvPr>
            <p:ph idx="1"/>
          </p:nvPr>
        </p:nvSpPr>
        <p:spPr>
          <a:xfrm>
            <a:off x="0" y="1357313"/>
            <a:ext cx="8929718" cy="5500687"/>
          </a:xfrm>
        </p:spPr>
        <p:txBody>
          <a:bodyPr/>
          <a:lstStyle/>
          <a:p>
            <a:pPr>
              <a:lnSpc>
                <a:spcPct val="80000"/>
              </a:lnSpc>
            </a:pPr>
            <a:r>
              <a:rPr lang="fr-FR" sz="2400" b="1" i="1" u="sng" dirty="0" smtClean="0"/>
              <a:t>Contexte actuel :</a:t>
            </a:r>
          </a:p>
          <a:p>
            <a:pPr lvl="1" algn="just">
              <a:lnSpc>
                <a:spcPct val="80000"/>
              </a:lnSpc>
              <a:buFont typeface="Wingdings" pitchFamily="2" charset="2"/>
              <a:buChar char="ü"/>
            </a:pPr>
            <a:r>
              <a:rPr lang="fr-FR" sz="2000" dirty="0" smtClean="0"/>
              <a:t>Concurrence vive</a:t>
            </a:r>
          </a:p>
          <a:p>
            <a:pPr lvl="1" algn="just">
              <a:lnSpc>
                <a:spcPct val="80000"/>
              </a:lnSpc>
              <a:buFont typeface="Wingdings" pitchFamily="2" charset="2"/>
              <a:buChar char="ü"/>
            </a:pPr>
            <a:r>
              <a:rPr lang="fr-FR" sz="2000" dirty="0" smtClean="0"/>
              <a:t>Attachement de plus en plus faible des clients à une marque précise (consommateur caméléon)</a:t>
            </a:r>
          </a:p>
          <a:p>
            <a:pPr lvl="1" algn="just">
              <a:lnSpc>
                <a:spcPct val="80000"/>
              </a:lnSpc>
              <a:buFont typeface="Verdana" pitchFamily="34" charset="0"/>
              <a:buNone/>
            </a:pPr>
            <a:endParaRPr lang="fr-FR" sz="2000" b="1" i="1" u="sng" dirty="0" smtClean="0"/>
          </a:p>
          <a:p>
            <a:pPr algn="just">
              <a:lnSpc>
                <a:spcPct val="80000"/>
              </a:lnSpc>
            </a:pPr>
            <a:r>
              <a:rPr lang="fr-FR" sz="2400" b="1" i="1" u="sng" dirty="0" smtClean="0"/>
              <a:t>Enjeu pour les entreprises :</a:t>
            </a:r>
          </a:p>
          <a:p>
            <a:pPr lvl="1" algn="just">
              <a:lnSpc>
                <a:spcPct val="80000"/>
              </a:lnSpc>
              <a:buFont typeface="Wingdings" pitchFamily="2" charset="2"/>
              <a:buChar char="ü"/>
            </a:pPr>
            <a:r>
              <a:rPr lang="fr-FR" sz="2000" dirty="0" smtClean="0"/>
              <a:t>Mieux cibler ses ventes, améliorer la pertinence des propositions en adéquation avec la cible</a:t>
            </a:r>
          </a:p>
          <a:p>
            <a:pPr lvl="1" algn="just">
              <a:lnSpc>
                <a:spcPct val="80000"/>
              </a:lnSpc>
              <a:buFont typeface="Wingdings" pitchFamily="2" charset="2"/>
              <a:buChar char="ü"/>
            </a:pPr>
            <a:r>
              <a:rPr lang="fr-FR" sz="2000" dirty="0" smtClean="0"/>
              <a:t>Conserver sa clientèle</a:t>
            </a:r>
          </a:p>
          <a:p>
            <a:pPr lvl="1" algn="just">
              <a:lnSpc>
                <a:spcPct val="80000"/>
              </a:lnSpc>
              <a:buFont typeface="Verdana" pitchFamily="34" charset="0"/>
              <a:buNone/>
            </a:pPr>
            <a:endParaRPr lang="fr-FR" sz="2000" b="1" i="1" u="sng" dirty="0" smtClean="0"/>
          </a:p>
          <a:p>
            <a:pPr algn="just">
              <a:lnSpc>
                <a:spcPct val="80000"/>
              </a:lnSpc>
            </a:pPr>
            <a:r>
              <a:rPr lang="fr-FR" sz="2400" b="1" i="1" u="sng" dirty="0" smtClean="0"/>
              <a:t>Capital Client:</a:t>
            </a:r>
            <a:r>
              <a:rPr lang="fr-FR" sz="2400" dirty="0" smtClean="0"/>
              <a:t>  </a:t>
            </a:r>
          </a:p>
          <a:p>
            <a:pPr lvl="1" algn="just">
              <a:lnSpc>
                <a:spcPct val="80000"/>
              </a:lnSpc>
              <a:buFont typeface="Wingdings" pitchFamily="2" charset="2"/>
              <a:buChar char="ü"/>
            </a:pPr>
            <a:r>
              <a:rPr lang="fr-FR" sz="2000" dirty="0" smtClean="0"/>
              <a:t>Le connaître permet la fidélisation. Il faut être plus efficace dans la démarche commerciale</a:t>
            </a:r>
          </a:p>
          <a:p>
            <a:pPr lvl="1" algn="just">
              <a:lnSpc>
                <a:spcPct val="80000"/>
              </a:lnSpc>
              <a:buFont typeface="Wingdings" pitchFamily="2" charset="2"/>
              <a:buChar char="ü"/>
            </a:pPr>
            <a:r>
              <a:rPr lang="fr-FR" sz="2000" dirty="0" smtClean="0"/>
              <a:t>Il faut le garder le plus longtemps possible, pour qu’il y ait renouvellement d’achats</a:t>
            </a:r>
          </a:p>
          <a:p>
            <a:pPr>
              <a:lnSpc>
                <a:spcPct val="80000"/>
              </a:lnSpc>
            </a:pPr>
            <a:endParaRPr lang="fr-FR" sz="2000" dirty="0" smtClean="0"/>
          </a:p>
          <a:p>
            <a:pPr>
              <a:lnSpc>
                <a:spcPct val="80000"/>
              </a:lnSpc>
            </a:pPr>
            <a:r>
              <a:rPr lang="fr-FR" sz="2400" dirty="0" smtClean="0"/>
              <a:t> </a:t>
            </a:r>
            <a:r>
              <a:rPr lang="fr-FR" sz="2400" b="1" i="1" u="sng" dirty="0" smtClean="0"/>
              <a:t>La connaissance du client</a:t>
            </a:r>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32</a:t>
            </a:fld>
            <a:endParaRPr lang="fr-F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5. Connaître parfaitement la cible</a:t>
            </a:r>
            <a:br>
              <a:rPr lang="fr-FR" dirty="0" smtClean="0"/>
            </a:br>
            <a:endParaRPr lang="fr-FR" dirty="0"/>
          </a:p>
        </p:txBody>
      </p:sp>
      <p:sp>
        <p:nvSpPr>
          <p:cNvPr id="3" name="Espace réservé du contenu 2"/>
          <p:cNvSpPr>
            <a:spLocks noGrp="1"/>
          </p:cNvSpPr>
          <p:nvPr>
            <p:ph idx="1"/>
          </p:nvPr>
        </p:nvSpPr>
        <p:spPr/>
        <p:txBody>
          <a:bodyPr/>
          <a:lstStyle/>
          <a:p>
            <a:r>
              <a:rPr lang="fr-FR" dirty="0" smtClean="0"/>
              <a:t>Positionnement clair</a:t>
            </a:r>
          </a:p>
          <a:p>
            <a:endParaRPr lang="fr-FR" dirty="0" smtClean="0"/>
          </a:p>
          <a:p>
            <a:r>
              <a:rPr lang="fr-FR" dirty="0" smtClean="0"/>
              <a:t>Évaluation de l’impact sur le terrain</a:t>
            </a:r>
          </a:p>
          <a:p>
            <a:endParaRPr lang="fr-FR" dirty="0" smtClean="0"/>
          </a:p>
          <a:p>
            <a:r>
              <a:rPr lang="fr-FR" dirty="0" smtClean="0"/>
              <a:t>Évaluation du retour sur investissement</a:t>
            </a:r>
            <a:endParaRPr lang="fr-FR" dirty="0"/>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33</a:t>
            </a:fld>
            <a:endParaRPr lang="fr-F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000108"/>
          </a:xfrm>
        </p:spPr>
        <p:txBody>
          <a:bodyPr>
            <a:normAutofit/>
          </a:bodyPr>
          <a:lstStyle/>
          <a:p>
            <a:pPr marL="484632" indent="0" algn="ctr" fontAlgn="auto">
              <a:spcAft>
                <a:spcPts val="0"/>
              </a:spcAft>
              <a:defRPr/>
            </a:pPr>
            <a:r>
              <a:rPr lang="fr-FR" sz="3200" dirty="0" smtClean="0">
                <a:solidFill>
                  <a:schemeClr val="accent1">
                    <a:tint val="83000"/>
                    <a:satMod val="150000"/>
                  </a:schemeClr>
                </a:solidFill>
              </a:rPr>
              <a:t>Positionnement clair sur un nouveau canal</a:t>
            </a:r>
            <a:endParaRPr lang="fr-FR" sz="3200" dirty="0">
              <a:solidFill>
                <a:schemeClr val="accent1">
                  <a:tint val="83000"/>
                  <a:satMod val="150000"/>
                </a:schemeClr>
              </a:solidFill>
            </a:endParaRPr>
          </a:p>
        </p:txBody>
      </p:sp>
      <p:sp>
        <p:nvSpPr>
          <p:cNvPr id="3" name="Espace réservé du contenu 2"/>
          <p:cNvSpPr>
            <a:spLocks noGrp="1"/>
          </p:cNvSpPr>
          <p:nvPr>
            <p:ph idx="1"/>
          </p:nvPr>
        </p:nvSpPr>
        <p:spPr>
          <a:xfrm>
            <a:off x="0" y="928670"/>
            <a:ext cx="9144000" cy="4572000"/>
          </a:xfrm>
        </p:spPr>
        <p:txBody>
          <a:bodyPr>
            <a:normAutofit fontScale="62500" lnSpcReduction="20000"/>
          </a:bodyPr>
          <a:lstStyle/>
          <a:p>
            <a:pPr marL="448056" indent="-384048" algn="just" fontAlgn="auto">
              <a:spcAft>
                <a:spcPts val="0"/>
              </a:spcAft>
              <a:defRPr/>
            </a:pPr>
            <a:r>
              <a:rPr lang="fr-FR" dirty="0" smtClean="0"/>
              <a:t>Le </a:t>
            </a:r>
            <a:r>
              <a:rPr lang="fr-FR" b="1" dirty="0" smtClean="0"/>
              <a:t>positionnement</a:t>
            </a:r>
            <a:r>
              <a:rPr lang="fr-FR" dirty="0" smtClean="0"/>
              <a:t> est le choix d'attributs procurant à des offres (produits, marques ou enseigne) une position crédible, différente et attractive au sein d’un marché et dans l’esprit des clients. Dans le cadre de la stratégie marketing, les attributs sont de l'ordre de la communication, mais dans le cadre de la stratégie d'entreprise les attributs sont aussi de l'ordre de l'organisation.</a:t>
            </a:r>
          </a:p>
          <a:p>
            <a:pPr marL="448056" indent="-384048" algn="just" fontAlgn="auto">
              <a:spcAft>
                <a:spcPts val="0"/>
              </a:spcAft>
              <a:buNone/>
              <a:defRPr/>
            </a:pPr>
            <a:endParaRPr lang="fr-FR" dirty="0" smtClean="0"/>
          </a:p>
          <a:p>
            <a:pPr marL="448056" indent="-384048" algn="just" fontAlgn="auto">
              <a:spcAft>
                <a:spcPts val="0"/>
              </a:spcAft>
              <a:defRPr/>
            </a:pPr>
            <a:r>
              <a:rPr lang="fr-FR" dirty="0" smtClean="0"/>
              <a:t>Les </a:t>
            </a:r>
            <a:r>
              <a:rPr lang="fr-FR" dirty="0"/>
              <a:t>marques qui survivront seront celles qui auront un </a:t>
            </a:r>
            <a:r>
              <a:rPr lang="fr-FR" b="1" dirty="0"/>
              <a:t>positionnement </a:t>
            </a:r>
            <a:r>
              <a:rPr lang="fr-FR" b="1" dirty="0" smtClean="0"/>
              <a:t>clair</a:t>
            </a:r>
            <a:r>
              <a:rPr lang="fr-FR" b="1" dirty="0"/>
              <a:t>,</a:t>
            </a:r>
            <a:r>
              <a:rPr lang="fr-FR" dirty="0"/>
              <a:t> facile à décliner et à propager, et une </a:t>
            </a:r>
            <a:r>
              <a:rPr lang="fr-FR" b="1" dirty="0"/>
              <a:t>connaissance parfaite de </a:t>
            </a:r>
            <a:r>
              <a:rPr lang="fr-FR" b="1" dirty="0" smtClean="0"/>
              <a:t>leur cible</a:t>
            </a:r>
            <a:r>
              <a:rPr lang="fr-FR" dirty="0" smtClean="0"/>
              <a:t>.</a:t>
            </a:r>
          </a:p>
          <a:p>
            <a:pPr marL="448056" indent="-384048" algn="just" fontAlgn="auto">
              <a:spcAft>
                <a:spcPts val="0"/>
              </a:spcAft>
              <a:buNone/>
              <a:defRPr/>
            </a:pPr>
            <a:endParaRPr lang="fr-FR" dirty="0" smtClean="0"/>
          </a:p>
          <a:p>
            <a:pPr marL="448056" indent="-384048" algn="just" fontAlgn="auto">
              <a:spcAft>
                <a:spcPts val="0"/>
              </a:spcAft>
              <a:defRPr/>
            </a:pPr>
            <a:r>
              <a:rPr lang="fr-FR" dirty="0" smtClean="0"/>
              <a:t>Cela </a:t>
            </a:r>
            <a:r>
              <a:rPr lang="fr-FR" dirty="0"/>
              <a:t>permet de se démarquer du flot de messages </a:t>
            </a:r>
            <a:r>
              <a:rPr lang="fr-FR" dirty="0" smtClean="0"/>
              <a:t>promotionnels et </a:t>
            </a:r>
            <a:r>
              <a:rPr lang="fr-FR" dirty="0"/>
              <a:t>de s'en sortir face à la menace d'une concurrence </a:t>
            </a:r>
            <a:r>
              <a:rPr lang="fr-FR" dirty="0" smtClean="0"/>
              <a:t>bon marché.</a:t>
            </a:r>
          </a:p>
          <a:p>
            <a:pPr marL="448056" indent="-384048" algn="just" fontAlgn="auto">
              <a:spcAft>
                <a:spcPts val="0"/>
              </a:spcAft>
              <a:buNone/>
              <a:defRPr/>
            </a:pPr>
            <a:endParaRPr lang="fr-FR" b="1" u="sng" dirty="0" smtClean="0"/>
          </a:p>
          <a:p>
            <a:pPr marL="448056" indent="-384048" algn="just" fontAlgn="auto">
              <a:spcAft>
                <a:spcPts val="0"/>
              </a:spcAft>
              <a:defRPr/>
            </a:pPr>
            <a:r>
              <a:rPr lang="fr-FR" b="1" u="sng" dirty="0" smtClean="0"/>
              <a:t>Exemple </a:t>
            </a:r>
            <a:r>
              <a:rPr lang="fr-FR" dirty="0" smtClean="0"/>
              <a:t>: Mademoiselle Bio, magasin spécialisé dans les cosmétiques bio. Vend principalement par internet et a décidé de s’adresser au consommateur en créant un point de vente à Paris</a:t>
            </a:r>
          </a:p>
        </p:txBody>
      </p:sp>
      <p:pic>
        <p:nvPicPr>
          <p:cNvPr id="52228" name="Picture 2"/>
          <p:cNvPicPr>
            <a:picLocks noChangeAspect="1" noChangeArrowheads="1"/>
          </p:cNvPicPr>
          <p:nvPr/>
        </p:nvPicPr>
        <p:blipFill>
          <a:blip r:embed="rId3" cstate="print"/>
          <a:srcRect/>
          <a:stretch>
            <a:fillRect/>
          </a:stretch>
        </p:blipFill>
        <p:spPr bwMode="auto">
          <a:xfrm>
            <a:off x="7000892" y="5000645"/>
            <a:ext cx="1857356" cy="1857355"/>
          </a:xfrm>
          <a:prstGeom prst="rect">
            <a:avLst/>
          </a:prstGeom>
          <a:noFill/>
          <a:ln w="9525">
            <a:noFill/>
            <a:miter lim="800000"/>
            <a:headEnd/>
            <a:tailEnd/>
          </a:ln>
        </p:spPr>
      </p:pic>
      <p:sp>
        <p:nvSpPr>
          <p:cNvPr id="5" name="Espace réservé du numéro de diapositive 4"/>
          <p:cNvSpPr>
            <a:spLocks noGrp="1"/>
          </p:cNvSpPr>
          <p:nvPr>
            <p:ph type="sldNum" sz="quarter" idx="12"/>
          </p:nvPr>
        </p:nvSpPr>
        <p:spPr/>
        <p:txBody>
          <a:bodyPr/>
          <a:lstStyle/>
          <a:p>
            <a:pPr>
              <a:defRPr/>
            </a:pPr>
            <a:fld id="{48FB8DFD-D4A7-4424-8837-F076AB23BCD2}" type="slidenum">
              <a:rPr lang="fr-FR" smtClean="0"/>
              <a:pPr>
                <a:defRPr/>
              </a:pPr>
              <a:t>34</a:t>
            </a:fld>
            <a:endParaRPr lang="fr-F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484632" indent="0" algn="ctr" fontAlgn="auto">
              <a:spcAft>
                <a:spcPts val="0"/>
              </a:spcAft>
              <a:defRPr/>
            </a:pPr>
            <a:r>
              <a:rPr lang="fr-FR" dirty="0" smtClean="0">
                <a:solidFill>
                  <a:schemeClr val="accent1">
                    <a:tint val="83000"/>
                    <a:satMod val="150000"/>
                  </a:schemeClr>
                </a:solidFill>
              </a:rPr>
              <a:t>Retour sur investissement</a:t>
            </a:r>
            <a:endParaRPr lang="fr-FR" dirty="0">
              <a:solidFill>
                <a:schemeClr val="accent1">
                  <a:tint val="83000"/>
                  <a:satMod val="150000"/>
                </a:schemeClr>
              </a:solidFill>
            </a:endParaRPr>
          </a:p>
        </p:txBody>
      </p:sp>
      <p:sp>
        <p:nvSpPr>
          <p:cNvPr id="4" name="Espace réservé du contenu 2"/>
          <p:cNvSpPr>
            <a:spLocks noGrp="1"/>
          </p:cNvSpPr>
          <p:nvPr>
            <p:ph idx="1"/>
          </p:nvPr>
        </p:nvSpPr>
        <p:spPr>
          <a:xfrm>
            <a:off x="457200" y="1882775"/>
            <a:ext cx="8229600" cy="4572000"/>
          </a:xfrm>
        </p:spPr>
        <p:txBody>
          <a:bodyPr>
            <a:normAutofit fontScale="92500" lnSpcReduction="10000"/>
          </a:bodyPr>
          <a:lstStyle/>
          <a:p>
            <a:pPr marL="448056" indent="-384048" algn="just" fontAlgn="auto">
              <a:spcAft>
                <a:spcPts val="0"/>
              </a:spcAft>
              <a:defRPr/>
            </a:pPr>
            <a:r>
              <a:rPr lang="fr-FR" b="1" i="1" dirty="0" smtClean="0"/>
              <a:t>Évaluer </a:t>
            </a:r>
            <a:r>
              <a:rPr lang="fr-FR" b="1" i="1" dirty="0"/>
              <a:t>l'efficacité de toutes les actions </a:t>
            </a:r>
            <a:r>
              <a:rPr lang="fr-FR" b="1" i="1" dirty="0" smtClean="0"/>
              <a:t>marketing </a:t>
            </a:r>
            <a:r>
              <a:rPr lang="fr-FR" b="1" i="1" dirty="0"/>
              <a:t>devient encore plus </a:t>
            </a:r>
            <a:r>
              <a:rPr lang="fr-FR" b="1" i="1" dirty="0" smtClean="0"/>
              <a:t>crucial</a:t>
            </a:r>
            <a:r>
              <a:rPr lang="fr-FR" dirty="0" smtClean="0"/>
              <a:t>.</a:t>
            </a:r>
          </a:p>
          <a:p>
            <a:pPr marL="448056" indent="-384048" algn="just" fontAlgn="auto">
              <a:spcAft>
                <a:spcPts val="0"/>
              </a:spcAft>
              <a:buNone/>
              <a:defRPr/>
            </a:pPr>
            <a:endParaRPr lang="fr-FR" dirty="0" smtClean="0"/>
          </a:p>
          <a:p>
            <a:pPr marL="448056" indent="-384048" algn="just" fontAlgn="auto">
              <a:spcAft>
                <a:spcPts val="0"/>
              </a:spcAft>
              <a:defRPr/>
            </a:pPr>
            <a:r>
              <a:rPr lang="fr-FR" dirty="0" smtClean="0"/>
              <a:t>Plusieurs directeurs </a:t>
            </a:r>
            <a:r>
              <a:rPr lang="fr-FR" dirty="0"/>
              <a:t>marketing interrogés mettent d'ailleurs </a:t>
            </a:r>
            <a:r>
              <a:rPr lang="fr-FR" dirty="0" smtClean="0"/>
              <a:t>en </a:t>
            </a:r>
            <a:r>
              <a:rPr lang="fr-FR" dirty="0"/>
              <a:t>place des cellules internes pour </a:t>
            </a:r>
            <a:r>
              <a:rPr lang="fr-FR" b="1" i="1" dirty="0"/>
              <a:t>évaluer le retour </a:t>
            </a:r>
            <a:r>
              <a:rPr lang="fr-FR" b="1" i="1" dirty="0" smtClean="0"/>
              <a:t>sur </a:t>
            </a:r>
            <a:r>
              <a:rPr lang="fr-FR" b="1" i="1" dirty="0"/>
              <a:t>investissement</a:t>
            </a:r>
            <a:r>
              <a:rPr lang="fr-FR" dirty="0"/>
              <a:t>, un rôle d'habitude réservé aux </a:t>
            </a:r>
            <a:r>
              <a:rPr lang="fr-FR" dirty="0" smtClean="0"/>
              <a:t>agences </a:t>
            </a:r>
            <a:r>
              <a:rPr lang="fr-FR" dirty="0"/>
              <a:t>de publicité ou aux agences </a:t>
            </a:r>
            <a:r>
              <a:rPr lang="fr-FR" dirty="0" smtClean="0"/>
              <a:t>médias. C’est en fait le montant d'argent gagné ou perdu par rapport à la somme initialement investie dans un investissement.</a:t>
            </a:r>
          </a:p>
          <a:p>
            <a:pPr marL="448056" indent="-384048" fontAlgn="auto">
              <a:spcAft>
                <a:spcPts val="0"/>
              </a:spcAft>
              <a:buFont typeface="Wingdings 2"/>
              <a:buNone/>
              <a:defRPr/>
            </a:pPr>
            <a:endParaRPr lang="fr-FR" dirty="0"/>
          </a:p>
          <a:p>
            <a:pPr marL="448056" indent="-384048" fontAlgn="auto">
              <a:spcAft>
                <a:spcPts val="0"/>
              </a:spcAft>
              <a:buFont typeface="Wingdings 2"/>
              <a:buNone/>
              <a:defRPr/>
            </a:pPr>
            <a:endParaRPr lang="fr-FR" dirty="0" smtClean="0"/>
          </a:p>
          <a:p>
            <a:pPr marL="448056" indent="-384048" fontAlgn="auto">
              <a:spcAft>
                <a:spcPts val="0"/>
              </a:spcAft>
              <a:buFont typeface="Wingdings 2"/>
              <a:buNone/>
              <a:defRPr/>
            </a:pPr>
            <a:endParaRPr lang="fr-FR" dirty="0"/>
          </a:p>
          <a:p>
            <a:pPr marL="448056" indent="-384048" fontAlgn="auto">
              <a:spcAft>
                <a:spcPts val="0"/>
              </a:spcAft>
              <a:buFont typeface="Wingdings 2"/>
              <a:buNone/>
              <a:defRPr/>
            </a:pPr>
            <a:endParaRPr lang="fr-FR" dirty="0"/>
          </a:p>
        </p:txBody>
      </p:sp>
      <p:sp>
        <p:nvSpPr>
          <p:cNvPr id="5" name="Espace réservé du numéro de diapositive 4"/>
          <p:cNvSpPr>
            <a:spLocks noGrp="1"/>
          </p:cNvSpPr>
          <p:nvPr>
            <p:ph type="sldNum" sz="quarter" idx="12"/>
          </p:nvPr>
        </p:nvSpPr>
        <p:spPr/>
        <p:txBody>
          <a:bodyPr/>
          <a:lstStyle/>
          <a:p>
            <a:pPr>
              <a:defRPr/>
            </a:pPr>
            <a:fld id="{48FB8DFD-D4A7-4424-8837-F076AB23BCD2}" type="slidenum">
              <a:rPr lang="fr-FR" smtClean="0"/>
              <a:pPr>
                <a:defRPr/>
              </a:pPr>
              <a:t>35</a:t>
            </a:fld>
            <a:endParaRPr lang="fr-F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6. S’évader de la crise</a:t>
            </a:r>
            <a:br>
              <a:rPr lang="fr-FR" dirty="0" smtClean="0"/>
            </a:br>
            <a:endParaRPr lang="fr-FR" dirty="0"/>
          </a:p>
        </p:txBody>
      </p:sp>
      <p:sp>
        <p:nvSpPr>
          <p:cNvPr id="3" name="Espace réservé du contenu 2"/>
          <p:cNvSpPr>
            <a:spLocks noGrp="1"/>
          </p:cNvSpPr>
          <p:nvPr>
            <p:ph idx="1"/>
          </p:nvPr>
        </p:nvSpPr>
        <p:spPr/>
        <p:txBody>
          <a:bodyPr/>
          <a:lstStyle/>
          <a:p>
            <a:r>
              <a:rPr lang="fr-FR" dirty="0" smtClean="0"/>
              <a:t>Faire rire le consommateur</a:t>
            </a:r>
          </a:p>
          <a:p>
            <a:pPr>
              <a:buNone/>
            </a:pPr>
            <a:endParaRPr lang="fr-FR" dirty="0" smtClean="0"/>
          </a:p>
          <a:p>
            <a:r>
              <a:rPr lang="fr-FR" dirty="0" smtClean="0"/>
              <a:t>Communiquer directement sur la crise</a:t>
            </a:r>
          </a:p>
          <a:p>
            <a:pPr>
              <a:buNone/>
            </a:pPr>
            <a:endParaRPr lang="fr-FR" dirty="0" smtClean="0"/>
          </a:p>
          <a:p>
            <a:r>
              <a:rPr lang="fr-FR" dirty="0" smtClean="0"/>
              <a:t>Organiser des événement ludiques</a:t>
            </a:r>
          </a:p>
          <a:p>
            <a:pPr>
              <a:buNone/>
            </a:pPr>
            <a:endParaRPr lang="fr-FR" dirty="0" smtClean="0"/>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36</a:t>
            </a:fld>
            <a:endParaRPr lang="fr-F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0" y="0"/>
            <a:ext cx="9144000" cy="1143000"/>
          </a:xfrm>
          <a:prstGeom prst="rect">
            <a:avLst/>
          </a:prstGeom>
        </p:spPr>
        <p:txBody>
          <a:bodyPr anchor="ctr">
            <a:normAutofit fontScale="97500"/>
          </a:bodyPr>
          <a:lstStyle/>
          <a:p>
            <a:pPr marL="484632" algn="ctr" fontAlgn="auto">
              <a:spcAft>
                <a:spcPts val="0"/>
              </a:spcAft>
              <a:defRPr/>
            </a:pPr>
            <a:r>
              <a:rPr lang="fr-FR" sz="420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S'évader de la crise</a:t>
            </a:r>
          </a:p>
        </p:txBody>
      </p:sp>
      <p:pic>
        <p:nvPicPr>
          <p:cNvPr id="23555" name="Picture 5" descr="http://dechiffrages.blog.lemonde.fr/files/2009/03/le-moral-des-menages-francais-insee.1237953174.PNG"/>
          <p:cNvPicPr>
            <a:picLocks noChangeAspect="1" noChangeArrowheads="1"/>
          </p:cNvPicPr>
          <p:nvPr/>
        </p:nvPicPr>
        <p:blipFill>
          <a:blip r:embed="rId2" cstate="print"/>
          <a:srcRect l="10075" t="12915" r="8690" b="10516"/>
          <a:stretch>
            <a:fillRect/>
          </a:stretch>
        </p:blipFill>
        <p:spPr bwMode="auto">
          <a:xfrm>
            <a:off x="500063" y="1071563"/>
            <a:ext cx="8358187" cy="5378450"/>
          </a:xfrm>
          <a:prstGeom prst="rect">
            <a:avLst/>
          </a:prstGeom>
          <a:noFill/>
          <a:ln w="9525">
            <a:noFill/>
            <a:miter lim="800000"/>
            <a:headEnd/>
            <a:tailEnd/>
          </a:ln>
        </p:spPr>
      </p:pic>
      <p:sp>
        <p:nvSpPr>
          <p:cNvPr id="11" name="Ellipse 10"/>
          <p:cNvSpPr/>
          <p:nvPr/>
        </p:nvSpPr>
        <p:spPr>
          <a:xfrm>
            <a:off x="6643688" y="4286250"/>
            <a:ext cx="2500312" cy="25717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 name="Espace réservé du numéro de diapositive 4"/>
          <p:cNvSpPr>
            <a:spLocks noGrp="1"/>
          </p:cNvSpPr>
          <p:nvPr>
            <p:ph type="sldNum" sz="quarter" idx="12"/>
          </p:nvPr>
        </p:nvSpPr>
        <p:spPr/>
        <p:txBody>
          <a:bodyPr/>
          <a:lstStyle/>
          <a:p>
            <a:pPr>
              <a:defRPr/>
            </a:pPr>
            <a:fld id="{48FB8DFD-D4A7-4424-8837-F076AB23BCD2}" type="slidenum">
              <a:rPr lang="fr-FR" smtClean="0"/>
              <a:pPr>
                <a:defRPr/>
              </a:pPr>
              <a:t>37</a:t>
            </a:fld>
            <a:endParaRPr lang="fr-F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0" y="1143000"/>
            <a:ext cx="9144000" cy="5357813"/>
          </a:xfrm>
        </p:spPr>
        <p:txBody>
          <a:bodyPr>
            <a:normAutofit fontScale="92500" lnSpcReduction="10000"/>
          </a:bodyPr>
          <a:lstStyle/>
          <a:p>
            <a:pPr marL="448056" indent="-384048" algn="just" fontAlgn="auto">
              <a:spcAft>
                <a:spcPts val="0"/>
              </a:spcAft>
              <a:buFont typeface="Wingdings 2"/>
              <a:buChar char=""/>
              <a:defRPr/>
            </a:pPr>
            <a:r>
              <a:rPr lang="fr-FR" sz="2400" dirty="0" smtClean="0"/>
              <a:t>Faire rêver les consommateurs</a:t>
            </a:r>
          </a:p>
          <a:p>
            <a:pPr marL="448056" indent="-384048" algn="just" fontAlgn="auto">
              <a:spcAft>
                <a:spcPts val="0"/>
              </a:spcAft>
              <a:buFont typeface="Wingdings 2"/>
              <a:buNone/>
              <a:defRPr/>
            </a:pPr>
            <a:endParaRPr lang="fr-FR" sz="2400" dirty="0" smtClean="0"/>
          </a:p>
          <a:p>
            <a:pPr marL="448056" indent="-384048" algn="just" fontAlgn="auto">
              <a:spcAft>
                <a:spcPts val="0"/>
              </a:spcAft>
              <a:buFont typeface="Wingdings 2"/>
              <a:buChar char=""/>
              <a:defRPr/>
            </a:pPr>
            <a:r>
              <a:rPr lang="fr-FR" sz="2400" dirty="0"/>
              <a:t>L</a:t>
            </a:r>
            <a:r>
              <a:rPr lang="fr-FR" sz="2400" dirty="0" smtClean="0"/>
              <a:t>'entreprise </a:t>
            </a:r>
            <a:r>
              <a:rPr lang="fr-FR" sz="2400" dirty="0"/>
              <a:t>doit exploiter la situation de crise: faire en sorte que le </a:t>
            </a:r>
            <a:r>
              <a:rPr lang="fr-FR" sz="2400" dirty="0" smtClean="0"/>
              <a:t>consommateurs s'évade </a:t>
            </a:r>
            <a:r>
              <a:rPr lang="fr-FR" sz="2400" dirty="0"/>
              <a:t>(beaucoup de </a:t>
            </a:r>
            <a:r>
              <a:rPr lang="fr-FR" sz="2400" dirty="0" smtClean="0"/>
              <a:t>publicité sur l'évasion)</a:t>
            </a:r>
          </a:p>
          <a:p>
            <a:pPr marL="448056" indent="-384048" algn="just" fontAlgn="auto">
              <a:spcAft>
                <a:spcPts val="0"/>
              </a:spcAft>
              <a:buFont typeface="Wingdings 2"/>
              <a:buNone/>
              <a:defRPr/>
            </a:pPr>
            <a:endParaRPr lang="fr-FR" sz="2400" dirty="0" smtClean="0"/>
          </a:p>
          <a:p>
            <a:pPr marL="448056" indent="-384048" algn="just" fontAlgn="auto">
              <a:spcAft>
                <a:spcPts val="0"/>
              </a:spcAft>
              <a:buFont typeface="Wingdings 2"/>
              <a:buChar char=""/>
              <a:defRPr/>
            </a:pPr>
            <a:r>
              <a:rPr lang="fr-FR" sz="2400" dirty="0" smtClean="0"/>
              <a:t>Les consommateurs  n’ont jamais eux autant </a:t>
            </a:r>
            <a:r>
              <a:rPr lang="fr-FR" sz="2400" dirty="0"/>
              <a:t>besoin de </a:t>
            </a:r>
            <a:r>
              <a:rPr lang="fr-FR" sz="2400" dirty="0" smtClean="0"/>
              <a:t>rire.</a:t>
            </a:r>
          </a:p>
          <a:p>
            <a:pPr marL="448056" indent="-384048" algn="just" fontAlgn="auto">
              <a:spcAft>
                <a:spcPts val="0"/>
              </a:spcAft>
              <a:buFont typeface="Wingdings 2"/>
              <a:buNone/>
              <a:defRPr/>
            </a:pPr>
            <a:endParaRPr lang="fr-FR" sz="2400" dirty="0" smtClean="0"/>
          </a:p>
          <a:p>
            <a:pPr marL="448056" indent="-384048" algn="just" fontAlgn="auto">
              <a:spcAft>
                <a:spcPts val="0"/>
              </a:spcAft>
              <a:buFont typeface="Wingdings 2"/>
              <a:buNone/>
              <a:defRPr/>
            </a:pPr>
            <a:r>
              <a:rPr lang="fr-FR" sz="2400" b="1" i="1" u="sng" dirty="0" smtClean="0"/>
              <a:t>Réponse</a:t>
            </a:r>
            <a:r>
              <a:rPr lang="fr-FR" sz="2400" dirty="0"/>
              <a:t>: </a:t>
            </a:r>
            <a:r>
              <a:rPr lang="fr-FR" sz="2400" dirty="0" err="1" smtClean="0"/>
              <a:t>re</a:t>
            </a:r>
            <a:r>
              <a:rPr lang="fr-FR" sz="2400" dirty="0" smtClean="0"/>
              <a:t>-conception </a:t>
            </a:r>
            <a:r>
              <a:rPr lang="fr-FR" sz="2400" dirty="0"/>
              <a:t>de </a:t>
            </a:r>
            <a:r>
              <a:rPr lang="fr-FR" sz="2400" dirty="0" smtClean="0"/>
              <a:t>l'offre </a:t>
            </a:r>
            <a:r>
              <a:rPr lang="fr-FR" sz="2400" dirty="0" smtClean="0">
                <a:sym typeface="Wingdings" pitchFamily="2" charset="2"/>
              </a:rPr>
              <a:t></a:t>
            </a:r>
            <a:r>
              <a:rPr lang="fr-FR" sz="2400" dirty="0" smtClean="0"/>
              <a:t> </a:t>
            </a:r>
            <a:r>
              <a:rPr lang="fr-FR" sz="2400" dirty="0"/>
              <a:t>produits </a:t>
            </a:r>
            <a:r>
              <a:rPr lang="fr-FR" sz="2400" dirty="0" smtClean="0"/>
              <a:t>divertissants</a:t>
            </a:r>
          </a:p>
          <a:p>
            <a:pPr marL="448056" indent="-384048" algn="just" fontAlgn="auto">
              <a:spcAft>
                <a:spcPts val="0"/>
              </a:spcAft>
              <a:buFont typeface="Wingdings 2"/>
              <a:buNone/>
              <a:defRPr/>
            </a:pPr>
            <a:endParaRPr lang="fr-FR" sz="2400" dirty="0" smtClean="0"/>
          </a:p>
          <a:p>
            <a:pPr marL="448056" indent="-384048" algn="just" fontAlgn="auto">
              <a:spcAft>
                <a:spcPts val="0"/>
              </a:spcAft>
              <a:buFont typeface="Wingdings 2"/>
              <a:buChar char=""/>
              <a:defRPr/>
            </a:pPr>
            <a:r>
              <a:rPr lang="fr-FR" sz="2400" dirty="0" smtClean="0"/>
              <a:t>communiquer </a:t>
            </a:r>
            <a:r>
              <a:rPr lang="fr-FR" sz="2400" dirty="0"/>
              <a:t>sur la </a:t>
            </a:r>
            <a:r>
              <a:rPr lang="fr-FR" sz="2400" dirty="0" smtClean="0"/>
              <a:t>crise </a:t>
            </a:r>
            <a:r>
              <a:rPr lang="fr-FR" sz="2400" dirty="0" smtClean="0">
                <a:sym typeface="Wingdings" pitchFamily="2" charset="2"/>
              </a:rPr>
              <a:t></a:t>
            </a:r>
            <a:r>
              <a:rPr lang="fr-FR" sz="2400" dirty="0" smtClean="0"/>
              <a:t> </a:t>
            </a:r>
            <a:r>
              <a:rPr lang="fr-FR" sz="2400" dirty="0"/>
              <a:t>redonner le sourire aux </a:t>
            </a:r>
            <a:r>
              <a:rPr lang="fr-FR" sz="2400" dirty="0" smtClean="0"/>
              <a:t>consommateurs</a:t>
            </a:r>
          </a:p>
          <a:p>
            <a:pPr marL="448056" indent="-384048" algn="just" fontAlgn="auto">
              <a:spcAft>
                <a:spcPts val="0"/>
              </a:spcAft>
              <a:buFont typeface="Wingdings 2"/>
              <a:buNone/>
              <a:defRPr/>
            </a:pPr>
            <a:endParaRPr lang="fr-FR" sz="2400" dirty="0" smtClean="0"/>
          </a:p>
          <a:p>
            <a:pPr marL="448056" indent="-384048" algn="just" fontAlgn="auto">
              <a:spcAft>
                <a:spcPts val="0"/>
              </a:spcAft>
              <a:buFont typeface="Wingdings 2"/>
              <a:buChar char=""/>
              <a:defRPr/>
            </a:pPr>
            <a:r>
              <a:rPr lang="fr-FR" sz="2400" dirty="0" smtClean="0"/>
              <a:t>revenir </a:t>
            </a:r>
            <a:r>
              <a:rPr lang="fr-FR" sz="2400" dirty="0"/>
              <a:t>aux valeurs de </a:t>
            </a:r>
            <a:r>
              <a:rPr lang="fr-FR" sz="2400" dirty="0" smtClean="0"/>
              <a:t>protection </a:t>
            </a:r>
            <a:r>
              <a:rPr lang="fr-FR" sz="2400" dirty="0" smtClean="0">
                <a:sym typeface="Wingdings" pitchFamily="2" charset="2"/>
              </a:rPr>
              <a:t></a:t>
            </a:r>
            <a:r>
              <a:rPr lang="fr-FR" sz="2400" dirty="0" smtClean="0"/>
              <a:t> </a:t>
            </a:r>
            <a:r>
              <a:rPr lang="fr-FR" sz="2400" dirty="0"/>
              <a:t>sécuriser le </a:t>
            </a:r>
            <a:r>
              <a:rPr lang="fr-FR" sz="2400" dirty="0" smtClean="0"/>
              <a:t>consommateur</a:t>
            </a:r>
            <a:r>
              <a:rPr lang="fr-FR" sz="2400" dirty="0"/>
              <a:t/>
            </a:r>
            <a:br>
              <a:rPr lang="fr-FR" sz="2400" dirty="0"/>
            </a:br>
            <a:endParaRPr lang="fr-FR" sz="2400" dirty="0"/>
          </a:p>
        </p:txBody>
      </p:sp>
      <p:sp>
        <p:nvSpPr>
          <p:cNvPr id="6" name="Rectangle 2"/>
          <p:cNvSpPr txBox="1">
            <a:spLocks noChangeArrowheads="1"/>
          </p:cNvSpPr>
          <p:nvPr/>
        </p:nvSpPr>
        <p:spPr>
          <a:xfrm>
            <a:off x="0" y="0"/>
            <a:ext cx="9144000" cy="1143000"/>
          </a:xfrm>
          <a:prstGeom prst="rect">
            <a:avLst/>
          </a:prstGeom>
        </p:spPr>
        <p:txBody>
          <a:bodyPr anchor="ctr">
            <a:normAutofit fontScale="97500"/>
          </a:bodyPr>
          <a:lstStyle/>
          <a:p>
            <a:pPr marL="484632" algn="ctr" fontAlgn="auto">
              <a:spcAft>
                <a:spcPts val="0"/>
              </a:spcAft>
              <a:defRPr/>
            </a:pPr>
            <a:r>
              <a:rPr lang="fr-FR" sz="420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S'évader de la crise</a:t>
            </a:r>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38</a:t>
            </a:fld>
            <a:endParaRPr lang="fr-F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1142984"/>
          </a:xfrm>
        </p:spPr>
        <p:txBody>
          <a:bodyPr/>
          <a:lstStyle/>
          <a:p>
            <a:pPr marL="484632" indent="0" algn="ctr" fontAlgn="auto">
              <a:spcAft>
                <a:spcPts val="0"/>
              </a:spcAft>
              <a:defRPr/>
            </a:pPr>
            <a:r>
              <a:rPr lang="fr-FR" sz="3200" dirty="0">
                <a:solidFill>
                  <a:schemeClr val="accent1">
                    <a:tint val="83000"/>
                    <a:satMod val="150000"/>
                  </a:schemeClr>
                </a:solidFill>
              </a:rPr>
              <a:t>Redonner le sourire </a:t>
            </a:r>
            <a:r>
              <a:rPr lang="fr-FR" sz="3200" dirty="0" smtClean="0">
                <a:solidFill>
                  <a:schemeClr val="accent1">
                    <a:tint val="83000"/>
                    <a:satMod val="150000"/>
                  </a:schemeClr>
                </a:solidFill>
              </a:rPr>
              <a:t>au consommateur</a:t>
            </a:r>
            <a:endParaRPr lang="fr-FR" sz="3200" dirty="0">
              <a:solidFill>
                <a:schemeClr val="accent1">
                  <a:tint val="83000"/>
                  <a:satMod val="150000"/>
                </a:schemeClr>
              </a:solidFill>
            </a:endParaRPr>
          </a:p>
        </p:txBody>
      </p:sp>
      <p:sp>
        <p:nvSpPr>
          <p:cNvPr id="28675" name="Rectangle 3"/>
          <p:cNvSpPr>
            <a:spLocks noGrp="1" noChangeArrowheads="1"/>
          </p:cNvSpPr>
          <p:nvPr>
            <p:ph idx="1"/>
          </p:nvPr>
        </p:nvSpPr>
        <p:spPr>
          <a:xfrm>
            <a:off x="0" y="1285875"/>
            <a:ext cx="9144000" cy="4929188"/>
          </a:xfrm>
        </p:spPr>
        <p:txBody>
          <a:bodyPr/>
          <a:lstStyle/>
          <a:p>
            <a:pPr algn="just">
              <a:lnSpc>
                <a:spcPct val="80000"/>
              </a:lnSpc>
            </a:pPr>
            <a:r>
              <a:rPr lang="fr-FR" sz="2000" dirty="0" smtClean="0"/>
              <a:t>Le centre commercial des Quatre Temps, à La Défense, a organisé ses premières « Happy Folies ». Au programme : des réductions dans 90 enseignes et des animations autour du rire. Avec chaque midi, par exemple : des cours de Yoga du Rire ouverts à tous. </a:t>
            </a:r>
          </a:p>
          <a:p>
            <a:pPr algn="just">
              <a:lnSpc>
                <a:spcPct val="80000"/>
              </a:lnSpc>
              <a:buFont typeface="Wingdings 2" pitchFamily="18" charset="2"/>
              <a:buNone/>
            </a:pPr>
            <a:endParaRPr lang="fr-FR" sz="2000" dirty="0" smtClean="0"/>
          </a:p>
          <a:p>
            <a:pPr algn="just">
              <a:lnSpc>
                <a:spcPct val="80000"/>
              </a:lnSpc>
            </a:pPr>
            <a:r>
              <a:rPr lang="fr-FR" sz="2000" dirty="0" smtClean="0"/>
              <a:t>Chez Go Sport, il suffisait d’arborer un large sourire en caisse pour obtenir 10 % de réduction. Go Sport a enregistré une augmentation de plus de 10 % de ses ventes par rapport à l’opération commerciale de l’an passé.</a:t>
            </a:r>
          </a:p>
          <a:p>
            <a:pPr algn="just">
              <a:lnSpc>
                <a:spcPct val="80000"/>
              </a:lnSpc>
            </a:pPr>
            <a:endParaRPr lang="fr-FR" sz="2000" dirty="0" smtClean="0"/>
          </a:p>
          <a:p>
            <a:pPr algn="just"/>
            <a:r>
              <a:rPr lang="fr-FR" sz="2000" dirty="0" smtClean="0"/>
              <a:t>Aux Etats-Unis : rembourser les achats en cas de perte d’emploi, développer le « smart shopping » grâce aux coupons de réduction. La crise fait apparaître des formes innovantes de communication. Comment déclencher l’acte d’achat chez des consommateurs qui ont peur de perdre leur travail ? </a:t>
            </a:r>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39</a:t>
            </a:fld>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44" y="0"/>
            <a:ext cx="9001156" cy="928670"/>
          </a:xfrm>
        </p:spPr>
        <p:txBody>
          <a:bodyPr>
            <a:normAutofit/>
          </a:bodyPr>
          <a:lstStyle/>
          <a:p>
            <a:pPr algn="ctr"/>
            <a:r>
              <a:rPr lang="fr-FR" sz="2800" dirty="0" smtClean="0"/>
              <a:t>Partie 2 : Mise en œuvre d’une action Publicitaire</a:t>
            </a:r>
            <a:endParaRPr lang="fr-FR" sz="2800" dirty="0"/>
          </a:p>
        </p:txBody>
      </p:sp>
      <p:sp>
        <p:nvSpPr>
          <p:cNvPr id="3" name="Espace réservé du contenu 2"/>
          <p:cNvSpPr>
            <a:spLocks noGrp="1"/>
          </p:cNvSpPr>
          <p:nvPr>
            <p:ph idx="1"/>
          </p:nvPr>
        </p:nvSpPr>
        <p:spPr>
          <a:xfrm>
            <a:off x="0" y="1214398"/>
            <a:ext cx="9144000" cy="5643602"/>
          </a:xfrm>
        </p:spPr>
        <p:txBody>
          <a:bodyPr/>
          <a:lstStyle/>
          <a:p>
            <a:pPr algn="just"/>
            <a:r>
              <a:rPr lang="fr-FR" sz="2000" dirty="0" smtClean="0"/>
              <a:t>1. Les étapes de l’élaboration d’un plan de communication</a:t>
            </a:r>
          </a:p>
          <a:p>
            <a:pPr algn="just">
              <a:buNone/>
            </a:pPr>
            <a:endParaRPr lang="fr-FR" sz="2000" dirty="0" smtClean="0"/>
          </a:p>
          <a:p>
            <a:pPr algn="just"/>
            <a:r>
              <a:rPr lang="fr-FR" sz="2000" dirty="0" smtClean="0"/>
              <a:t>2. Les principales étapes d'élaboration d'une campagne publicitaire</a:t>
            </a:r>
          </a:p>
          <a:p>
            <a:pPr algn="just">
              <a:buNone/>
            </a:pPr>
            <a:endParaRPr lang="fr-FR" sz="2000" dirty="0" smtClean="0"/>
          </a:p>
          <a:p>
            <a:pPr algn="just"/>
            <a:r>
              <a:rPr lang="fr-FR" sz="2000" dirty="0" smtClean="0"/>
              <a:t>3. Elaboration du plan média </a:t>
            </a:r>
          </a:p>
          <a:p>
            <a:pPr algn="just">
              <a:buNone/>
            </a:pPr>
            <a:endParaRPr lang="fr-FR" sz="2000" dirty="0" smtClean="0"/>
          </a:p>
          <a:p>
            <a:pPr algn="just"/>
            <a:r>
              <a:rPr lang="fr-FR" sz="2000" dirty="0" smtClean="0"/>
              <a:t>4.	Evaluation de l’impact de la campagne 	publicitaire</a:t>
            </a:r>
          </a:p>
          <a:p>
            <a:pPr algn="just">
              <a:buNone/>
            </a:pPr>
            <a:endParaRPr lang="fr-FR" sz="2000" dirty="0" smtClean="0"/>
          </a:p>
          <a:p>
            <a:pPr algn="just"/>
            <a:r>
              <a:rPr lang="fr-FR" sz="2000" dirty="0" smtClean="0"/>
              <a:t>5. Contraintes et modalités</a:t>
            </a:r>
          </a:p>
          <a:p>
            <a:pPr algn="just">
              <a:buNone/>
            </a:pPr>
            <a:endParaRPr lang="fr-FR" sz="2000" dirty="0" smtClean="0"/>
          </a:p>
          <a:p>
            <a:pPr algn="just"/>
            <a:r>
              <a:rPr lang="fr-FR" sz="2000" dirty="0" smtClean="0"/>
              <a:t>6. La budgétisation</a:t>
            </a:r>
          </a:p>
          <a:p>
            <a:pPr algn="just">
              <a:buNone/>
            </a:pPr>
            <a:endParaRPr lang="fr-FR" sz="2000" dirty="0" smtClean="0"/>
          </a:p>
          <a:p>
            <a:pPr algn="just"/>
            <a:r>
              <a:rPr lang="fr-FR" sz="2000" dirty="0" smtClean="0"/>
              <a:t>7.	La recherche de prestataires ou fournisseurs : agences de communication</a:t>
            </a:r>
          </a:p>
          <a:p>
            <a:endParaRPr lang="fr-FR" dirty="0"/>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4</a:t>
            </a:fld>
            <a:endParaRPr lang="fr-F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a:xfrm>
            <a:off x="0" y="0"/>
            <a:ext cx="9144000" cy="1142984"/>
          </a:xfrm>
        </p:spPr>
        <p:txBody>
          <a:bodyPr/>
          <a:lstStyle/>
          <a:p>
            <a:pPr marL="484632" indent="0" fontAlgn="auto">
              <a:spcAft>
                <a:spcPts val="0"/>
              </a:spcAft>
              <a:defRPr/>
            </a:pPr>
            <a:r>
              <a:rPr lang="fr-FR" sz="3200" dirty="0">
                <a:solidFill>
                  <a:schemeClr val="accent1">
                    <a:tint val="83000"/>
                    <a:satMod val="150000"/>
                  </a:schemeClr>
                </a:solidFill>
              </a:rPr>
              <a:t>Redonner le sourire </a:t>
            </a:r>
            <a:r>
              <a:rPr lang="fr-FR" sz="3200" dirty="0" smtClean="0">
                <a:solidFill>
                  <a:schemeClr val="accent1">
                    <a:tint val="83000"/>
                    <a:satMod val="150000"/>
                  </a:schemeClr>
                </a:solidFill>
              </a:rPr>
              <a:t>au consommateur</a:t>
            </a:r>
            <a:endParaRPr lang="fr-FR" sz="3200" dirty="0">
              <a:solidFill>
                <a:schemeClr val="accent1">
                  <a:tint val="83000"/>
                  <a:satMod val="150000"/>
                </a:schemeClr>
              </a:solidFill>
            </a:endParaRPr>
          </a:p>
        </p:txBody>
      </p:sp>
      <p:sp>
        <p:nvSpPr>
          <p:cNvPr id="29699" name="Rectangle 3"/>
          <p:cNvSpPr>
            <a:spLocks noGrp="1" noChangeArrowheads="1"/>
          </p:cNvSpPr>
          <p:nvPr>
            <p:ph idx="1"/>
          </p:nvPr>
        </p:nvSpPr>
        <p:spPr>
          <a:xfrm>
            <a:off x="0" y="1000125"/>
            <a:ext cx="9144000" cy="5857875"/>
          </a:xfrm>
        </p:spPr>
        <p:txBody>
          <a:bodyPr/>
          <a:lstStyle/>
          <a:p>
            <a:pPr algn="just">
              <a:lnSpc>
                <a:spcPct val="80000"/>
              </a:lnSpc>
            </a:pPr>
            <a:r>
              <a:rPr lang="fr-FR" sz="2000" smtClean="0"/>
              <a:t>Ces entreprises qui se moquent de la crise et qui communiquent sur ce sujet.</a:t>
            </a:r>
          </a:p>
          <a:p>
            <a:pPr algn="just">
              <a:lnSpc>
                <a:spcPct val="80000"/>
              </a:lnSpc>
            </a:pPr>
            <a:endParaRPr lang="fr-FR" sz="2000" smtClean="0"/>
          </a:p>
          <a:p>
            <a:pPr algn="just">
              <a:lnSpc>
                <a:spcPct val="80000"/>
              </a:lnSpc>
            </a:pPr>
            <a:r>
              <a:rPr lang="fr-FR" sz="2000" u="sng" smtClean="0"/>
              <a:t>plusieurs exemples:</a:t>
            </a:r>
          </a:p>
          <a:p>
            <a:pPr algn="just">
              <a:lnSpc>
                <a:spcPct val="80000"/>
              </a:lnSpc>
              <a:buFont typeface="Wingdings 2" pitchFamily="18" charset="2"/>
              <a:buNone/>
            </a:pPr>
            <a:endParaRPr lang="fr-FR" sz="2000" u="sng" smtClean="0"/>
          </a:p>
          <a:p>
            <a:pPr lvl="1" algn="just">
              <a:lnSpc>
                <a:spcPct val="80000"/>
              </a:lnSpc>
              <a:buFont typeface="Wingdings" pitchFamily="2" charset="2"/>
              <a:buChar char="ü"/>
            </a:pPr>
            <a:r>
              <a:rPr lang="fr-FR" sz="2000" smtClean="0"/>
              <a:t>Outre-Atlantique, des annonceurs adoptent un ton direct et agressif face à la crise. Morgans Hôtel Group a lancé une des premières campagnes du genre. Baptisée « RecessIsOn », l’opération reposait sur messages appelant à lutter contre la morosité, comme le très explicite « Fuck the recession ». L’idée étant que les hôtels de la chaîne proposent une expérience réconfortante en temps de crise. (lien:http://www.youtube.com/watch?v=KreMKHf7tIk)</a:t>
            </a:r>
          </a:p>
          <a:p>
            <a:pPr lvl="1" algn="just">
              <a:lnSpc>
                <a:spcPct val="80000"/>
              </a:lnSpc>
              <a:buFont typeface="Verdana" pitchFamily="34" charset="0"/>
              <a:buNone/>
            </a:pPr>
            <a:endParaRPr lang="fr-FR" sz="2000" smtClean="0"/>
          </a:p>
          <a:p>
            <a:pPr lvl="1" algn="just">
              <a:lnSpc>
                <a:spcPct val="80000"/>
              </a:lnSpc>
              <a:buFont typeface="Wingdings" pitchFamily="2" charset="2"/>
              <a:buChar char="ü"/>
            </a:pPr>
            <a:r>
              <a:rPr lang="fr-FR" sz="2000" smtClean="0"/>
              <a:t>Même tonalité offensive chez les restaurateurs du Colorado en avril 2009. Ils viennent lancer une campagne pluri media (radio, télé, print, Web) appelant les consommateurs à combattre la récession en allant au restaurant. Avec un message simple : « Fork the recession » (Fork signifiant la fourchette). </a:t>
            </a:r>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40</a:t>
            </a:fld>
            <a:endParaRPr lang="fr-F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1089804"/>
          </a:xfrm>
        </p:spPr>
        <p:txBody>
          <a:bodyPr/>
          <a:lstStyle/>
          <a:p>
            <a:pPr marL="484632" indent="0" fontAlgn="auto">
              <a:spcAft>
                <a:spcPts val="0"/>
              </a:spcAft>
              <a:defRPr/>
            </a:pPr>
            <a:r>
              <a:rPr lang="fr-FR" sz="3200" dirty="0">
                <a:solidFill>
                  <a:schemeClr val="accent1">
                    <a:tint val="83000"/>
                    <a:satMod val="150000"/>
                  </a:schemeClr>
                </a:solidFill>
              </a:rPr>
              <a:t>Redonner le sourire au consommateur</a:t>
            </a:r>
          </a:p>
        </p:txBody>
      </p:sp>
      <p:sp>
        <p:nvSpPr>
          <p:cNvPr id="22531" name="Rectangle 3"/>
          <p:cNvSpPr>
            <a:spLocks noGrp="1" noChangeArrowheads="1"/>
          </p:cNvSpPr>
          <p:nvPr>
            <p:ph idx="1"/>
          </p:nvPr>
        </p:nvSpPr>
        <p:spPr>
          <a:xfrm>
            <a:off x="0" y="785813"/>
            <a:ext cx="9144000" cy="6072187"/>
          </a:xfrm>
        </p:spPr>
        <p:txBody>
          <a:bodyPr>
            <a:normAutofit fontScale="92500" lnSpcReduction="10000"/>
          </a:bodyPr>
          <a:lstStyle/>
          <a:p>
            <a:pPr marL="448056" indent="-384048" fontAlgn="auto">
              <a:lnSpc>
                <a:spcPct val="80000"/>
              </a:lnSpc>
              <a:spcAft>
                <a:spcPts val="0"/>
              </a:spcAft>
              <a:buFont typeface="Wingdings 2"/>
              <a:buChar char=""/>
              <a:defRPr/>
            </a:pPr>
            <a:endParaRPr lang="fr-FR" sz="1400" dirty="0"/>
          </a:p>
          <a:p>
            <a:pPr marL="448056" indent="-384048" algn="just" fontAlgn="auto">
              <a:lnSpc>
                <a:spcPct val="80000"/>
              </a:lnSpc>
              <a:spcAft>
                <a:spcPts val="0"/>
              </a:spcAft>
              <a:buFont typeface="Wingdings 2"/>
              <a:buChar char=""/>
              <a:defRPr/>
            </a:pPr>
            <a:r>
              <a:rPr lang="fr-FR" sz="1900" dirty="0"/>
              <a:t>En France, une agence de publicité utilise un principe équivalent pour créer du </a:t>
            </a:r>
            <a:r>
              <a:rPr lang="fr-FR" sz="1900" dirty="0" err="1"/>
              <a:t>buzz</a:t>
            </a:r>
            <a:r>
              <a:rPr lang="fr-FR" sz="1900" dirty="0"/>
              <a:t> </a:t>
            </a:r>
            <a:r>
              <a:rPr lang="fr-FR" sz="1900" dirty="0" smtClean="0"/>
              <a:t>:</a:t>
            </a:r>
          </a:p>
          <a:p>
            <a:pPr marL="448056" indent="-384048" algn="just" fontAlgn="auto">
              <a:lnSpc>
                <a:spcPct val="80000"/>
              </a:lnSpc>
              <a:spcAft>
                <a:spcPts val="0"/>
              </a:spcAft>
              <a:buFont typeface="Wingdings 2"/>
              <a:buNone/>
              <a:defRPr/>
            </a:pPr>
            <a:endParaRPr lang="fr-FR" sz="1900" dirty="0" smtClean="0"/>
          </a:p>
          <a:p>
            <a:pPr marL="448056" indent="-384048" algn="just" fontAlgn="auto">
              <a:lnSpc>
                <a:spcPct val="80000"/>
              </a:lnSpc>
              <a:spcAft>
                <a:spcPts val="0"/>
              </a:spcAft>
              <a:buFont typeface="Wingdings 2"/>
              <a:buNone/>
              <a:defRPr/>
            </a:pPr>
            <a:r>
              <a:rPr lang="fr-FR" sz="1900" b="1" dirty="0" smtClean="0">
                <a:sym typeface="Wingdings" pitchFamily="2" charset="2"/>
              </a:rPr>
              <a:t>	</a:t>
            </a:r>
            <a:r>
              <a:rPr lang="fr-FR" sz="1900" b="1" dirty="0" smtClean="0">
                <a:solidFill>
                  <a:schemeClr val="accent1"/>
                </a:solidFill>
                <a:sym typeface="Wingdings" pitchFamily="2" charset="2"/>
              </a:rPr>
              <a:t></a:t>
            </a:r>
            <a:r>
              <a:rPr lang="fr-FR" sz="1900" b="1" dirty="0" smtClean="0">
                <a:sym typeface="Wingdings" pitchFamily="2" charset="2"/>
              </a:rPr>
              <a:t> </a:t>
            </a:r>
            <a:r>
              <a:rPr lang="fr-FR" sz="1900" b="1" dirty="0" smtClean="0"/>
              <a:t>Aldente </a:t>
            </a:r>
            <a:r>
              <a:rPr lang="fr-FR" sz="1900" dirty="0" smtClean="0"/>
              <a:t>propose </a:t>
            </a:r>
            <a:r>
              <a:rPr lang="fr-FR" sz="1900" dirty="0"/>
              <a:t>aux internautes de créer des messages humoristiques </a:t>
            </a:r>
            <a:r>
              <a:rPr lang="fr-FR" sz="1900" dirty="0" smtClean="0"/>
              <a:t>anticrise, </a:t>
            </a:r>
            <a:r>
              <a:rPr lang="fr-FR" sz="1900" dirty="0"/>
              <a:t>les meilleurs étant imprimés sur des tee-shirts et des stickers en vente dans le magasin Colette, à Paris. Quelques exemples : « La crise et moi, on est pote sur Facebook », « La crise m’a volé mes </a:t>
            </a:r>
            <a:r>
              <a:rPr lang="fr-FR" sz="1900" dirty="0" smtClean="0"/>
              <a:t>Pepito</a:t>
            </a:r>
            <a:r>
              <a:rPr lang="fr-FR" sz="1900" dirty="0"/>
              <a:t> », « T’as vu la crise ? Qu’est ce qu’elle a grossi ! », etc. </a:t>
            </a:r>
          </a:p>
          <a:p>
            <a:pPr marL="448056" indent="-384048" algn="just" fontAlgn="auto">
              <a:lnSpc>
                <a:spcPct val="80000"/>
              </a:lnSpc>
              <a:spcAft>
                <a:spcPts val="0"/>
              </a:spcAft>
              <a:buFontTx/>
              <a:buNone/>
              <a:defRPr/>
            </a:pPr>
            <a:endParaRPr lang="fr-FR" sz="1900" dirty="0"/>
          </a:p>
          <a:p>
            <a:pPr marL="448056" indent="-384048" algn="just" fontAlgn="auto">
              <a:lnSpc>
                <a:spcPct val="80000"/>
              </a:lnSpc>
              <a:spcAft>
                <a:spcPts val="0"/>
              </a:spcAft>
              <a:buFont typeface="Wingdings 2"/>
              <a:buChar char=""/>
              <a:defRPr/>
            </a:pPr>
            <a:r>
              <a:rPr lang="fr-FR" sz="1900" dirty="0"/>
              <a:t>Décomplexer les riches consommateurs qui veulent s’offrir des vacances de </a:t>
            </a:r>
            <a:r>
              <a:rPr lang="fr-FR" sz="1900" dirty="0" smtClean="0"/>
              <a:t>luxe.</a:t>
            </a:r>
          </a:p>
          <a:p>
            <a:pPr marL="448056" indent="-384048" algn="just" fontAlgn="auto">
              <a:lnSpc>
                <a:spcPct val="80000"/>
              </a:lnSpc>
              <a:spcAft>
                <a:spcPts val="0"/>
              </a:spcAft>
              <a:buFont typeface="Wingdings 2"/>
              <a:buNone/>
              <a:defRPr/>
            </a:pPr>
            <a:endParaRPr lang="fr-FR" sz="1900" dirty="0" smtClean="0"/>
          </a:p>
          <a:p>
            <a:pPr marL="448056" indent="-384048" algn="just" fontAlgn="auto">
              <a:lnSpc>
                <a:spcPct val="80000"/>
              </a:lnSpc>
              <a:spcAft>
                <a:spcPts val="0"/>
              </a:spcAft>
              <a:buFont typeface="Wingdings 2"/>
              <a:buNone/>
              <a:defRPr/>
            </a:pPr>
            <a:r>
              <a:rPr lang="fr-FR" sz="1900" dirty="0" smtClean="0"/>
              <a:t>	</a:t>
            </a:r>
            <a:r>
              <a:rPr lang="fr-FR" sz="1900" dirty="0" smtClean="0">
                <a:solidFill>
                  <a:schemeClr val="accent1"/>
                </a:solidFill>
                <a:sym typeface="Wingdings" pitchFamily="2" charset="2"/>
              </a:rPr>
              <a:t></a:t>
            </a:r>
            <a:r>
              <a:rPr lang="fr-FR" sz="1900" dirty="0" smtClean="0">
                <a:sym typeface="Wingdings" pitchFamily="2" charset="2"/>
              </a:rPr>
              <a:t> </a:t>
            </a:r>
            <a:r>
              <a:rPr lang="fr-FR" sz="1900" dirty="0" smtClean="0"/>
              <a:t>La </a:t>
            </a:r>
            <a:r>
              <a:rPr lang="fr-FR" sz="1900" dirty="0"/>
              <a:t>tendance est relevée par le New York Times : en cette période de crise, les consommateurs les plus aisés hésitent à s’offrir des vacances de rêve. Non pas qu’ils sont inquiets pour leur propre situation, mais ils ont mauvaise conscience vis-à-vis de ceux qui souffrent de la récession</a:t>
            </a:r>
            <a:r>
              <a:rPr lang="fr-FR" sz="1900" dirty="0" smtClean="0"/>
              <a:t>.</a:t>
            </a:r>
          </a:p>
          <a:p>
            <a:pPr marL="448056" indent="-384048" algn="just" fontAlgn="auto">
              <a:lnSpc>
                <a:spcPct val="80000"/>
              </a:lnSpc>
              <a:spcAft>
                <a:spcPts val="0"/>
              </a:spcAft>
              <a:buFont typeface="Wingdings 2"/>
              <a:buNone/>
              <a:defRPr/>
            </a:pPr>
            <a:r>
              <a:rPr lang="fr-FR" sz="1900" dirty="0" smtClean="0"/>
              <a:t> </a:t>
            </a:r>
            <a:r>
              <a:rPr lang="fr-FR" sz="1900" dirty="0"/>
              <a:t/>
            </a:r>
            <a:br>
              <a:rPr lang="fr-FR" sz="1900" dirty="0"/>
            </a:br>
            <a:r>
              <a:rPr lang="fr-FR" sz="1900" dirty="0"/>
              <a:t>Pour lever leurs réticences à partir, les agences spécialisées dans les voyages de luxe proposent désormais des packages incluant une dimension éthique ou responsable, comme participer à des programmes d’éducation, financer des actions de protection de la nature, etc</a:t>
            </a:r>
            <a:r>
              <a:rPr lang="fr-FR" sz="1900" dirty="0" smtClean="0"/>
              <a:t>.</a:t>
            </a:r>
          </a:p>
          <a:p>
            <a:pPr marL="448056" indent="-384048" algn="just" fontAlgn="auto">
              <a:lnSpc>
                <a:spcPct val="80000"/>
              </a:lnSpc>
              <a:spcAft>
                <a:spcPts val="0"/>
              </a:spcAft>
              <a:buFont typeface="Wingdings 2"/>
              <a:buNone/>
              <a:defRPr/>
            </a:pPr>
            <a:r>
              <a:rPr lang="fr-FR" sz="1900" dirty="0" smtClean="0"/>
              <a:t> </a:t>
            </a:r>
            <a:r>
              <a:rPr lang="fr-FR" sz="1900" dirty="0"/>
              <a:t/>
            </a:r>
            <a:br>
              <a:rPr lang="fr-FR" sz="1900" dirty="0"/>
            </a:br>
            <a:r>
              <a:rPr lang="fr-FR" sz="1900" dirty="0"/>
              <a:t>Le tour opérateur très haut de gamme Abercrombie &amp; Kent a ainsi développé une gamme de voyages </a:t>
            </a:r>
            <a:r>
              <a:rPr lang="fr-FR" sz="1900" dirty="0" smtClean="0"/>
              <a:t>baptisée </a:t>
            </a:r>
            <a:r>
              <a:rPr lang="fr-FR" sz="1900" dirty="0" err="1" smtClean="0"/>
              <a:t>Philantropic</a:t>
            </a:r>
            <a:r>
              <a:rPr lang="fr-FR" sz="1900" dirty="0" smtClean="0"/>
              <a:t> </a:t>
            </a:r>
            <a:r>
              <a:rPr lang="fr-FR" sz="1900" dirty="0" err="1" smtClean="0"/>
              <a:t>Journeys</a:t>
            </a:r>
            <a:r>
              <a:rPr lang="fr-FR" sz="1900" dirty="0" smtClean="0"/>
              <a:t>. </a:t>
            </a:r>
            <a:r>
              <a:rPr lang="fr-FR" sz="1900" dirty="0"/>
              <a:t>Pour 10 jours à partir de 9 995 dollars, les participants au « East </a:t>
            </a:r>
            <a:r>
              <a:rPr lang="fr-FR" sz="1900" dirty="0" err="1"/>
              <a:t>Africa</a:t>
            </a:r>
            <a:r>
              <a:rPr lang="fr-FR" sz="1900" dirty="0"/>
              <a:t> Conservation Safari » visitent par exemple un centre pour orphelins du sida, ainsi qu’un village Masaï soutenus par le tour opérateur.</a:t>
            </a:r>
          </a:p>
          <a:p>
            <a:pPr marL="448056" indent="-384048" fontAlgn="auto">
              <a:lnSpc>
                <a:spcPct val="80000"/>
              </a:lnSpc>
              <a:spcAft>
                <a:spcPts val="0"/>
              </a:spcAft>
              <a:buFont typeface="Wingdings 2"/>
              <a:buChar char=""/>
              <a:defRPr/>
            </a:pPr>
            <a:endParaRPr lang="fr-FR" sz="1400" dirty="0"/>
          </a:p>
          <a:p>
            <a:pPr marL="448056" indent="-384048" fontAlgn="auto">
              <a:lnSpc>
                <a:spcPct val="80000"/>
              </a:lnSpc>
              <a:spcAft>
                <a:spcPts val="0"/>
              </a:spcAft>
              <a:buFont typeface="Wingdings 2"/>
              <a:buChar char=""/>
              <a:defRPr/>
            </a:pPr>
            <a:endParaRPr lang="fr-FR" sz="1400" dirty="0"/>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41</a:t>
            </a:fld>
            <a:endParaRPr lang="fr-F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a:xfrm>
            <a:off x="0" y="267494"/>
            <a:ext cx="9144000" cy="1399032"/>
          </a:xfrm>
        </p:spPr>
        <p:txBody>
          <a:bodyPr/>
          <a:lstStyle/>
          <a:p>
            <a:pPr marL="484632" indent="0" fontAlgn="auto">
              <a:spcAft>
                <a:spcPts val="0"/>
              </a:spcAft>
              <a:defRPr/>
            </a:pPr>
            <a:r>
              <a:rPr lang="fr-FR" sz="3200" dirty="0">
                <a:solidFill>
                  <a:schemeClr val="accent1">
                    <a:tint val="83000"/>
                    <a:satMod val="150000"/>
                  </a:schemeClr>
                </a:solidFill>
              </a:rPr>
              <a:t>Redonner le sourire au consommateur</a:t>
            </a:r>
          </a:p>
        </p:txBody>
      </p:sp>
      <p:sp>
        <p:nvSpPr>
          <p:cNvPr id="31747" name="Rectangle 3"/>
          <p:cNvSpPr>
            <a:spLocks noGrp="1" noChangeArrowheads="1"/>
          </p:cNvSpPr>
          <p:nvPr>
            <p:ph idx="1"/>
          </p:nvPr>
        </p:nvSpPr>
        <p:spPr>
          <a:xfrm>
            <a:off x="0" y="1571625"/>
            <a:ext cx="8929688" cy="5143500"/>
          </a:xfrm>
        </p:spPr>
        <p:txBody>
          <a:bodyPr/>
          <a:lstStyle/>
          <a:p>
            <a:r>
              <a:rPr lang="fr-FR" sz="2400" smtClean="0"/>
              <a:t>Renault et les lapins crétins: publicité qui redonne le sourire, le lien:</a:t>
            </a:r>
          </a:p>
          <a:p>
            <a:pPr>
              <a:buFont typeface="Wingdings" pitchFamily="2" charset="2"/>
              <a:buChar char="à"/>
            </a:pPr>
            <a:r>
              <a:rPr lang="fr-FR" sz="2400" i="1" u="sng" smtClean="0">
                <a:hlinkClick r:id="rId2"/>
              </a:rPr>
              <a:t>http://www.youtube.com/watch?v=0gxwOgsC9GU</a:t>
            </a:r>
            <a:endParaRPr lang="fr-FR" sz="2400" i="1" u="sng" smtClean="0"/>
          </a:p>
          <a:p>
            <a:pPr>
              <a:buFont typeface="Wingdings 2" pitchFamily="18" charset="2"/>
              <a:buNone/>
            </a:pPr>
            <a:endParaRPr lang="fr-FR" sz="2400" i="1" u="sng" smtClean="0"/>
          </a:p>
          <a:p>
            <a:r>
              <a:rPr lang="fr-FR" sz="2400" smtClean="0"/>
              <a:t>En témoignent ces publicités glanées sur Internet, à l'approche des fêtes de Noël, la première période de ventes pour le chocolat en France, loin devant Pâques. "En cette rentrée pleine de doutes et d'incertitudes, la chocolaterie De Marlieu vous propose son remède anti-crise: le chocolat!", proclame par exemple ce fabricant familial installé à La Tour du Pin (Isère). </a:t>
            </a:r>
          </a:p>
          <a:p>
            <a:endParaRPr lang="fr-FR" sz="1600" smtClean="0"/>
          </a:p>
          <a:p>
            <a:endParaRPr lang="fr-FR" sz="1600" smtClean="0"/>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42</a:t>
            </a:fld>
            <a:endParaRPr lang="fr-F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7. Développer une image éco-responsable</a:t>
            </a:r>
            <a:br>
              <a:rPr lang="fr-FR" dirty="0" smtClean="0"/>
            </a:br>
            <a:endParaRPr lang="fr-FR" dirty="0"/>
          </a:p>
        </p:txBody>
      </p:sp>
      <p:sp>
        <p:nvSpPr>
          <p:cNvPr id="3" name="Espace réservé du contenu 2"/>
          <p:cNvSpPr>
            <a:spLocks noGrp="1"/>
          </p:cNvSpPr>
          <p:nvPr>
            <p:ph idx="1"/>
          </p:nvPr>
        </p:nvSpPr>
        <p:spPr/>
        <p:txBody>
          <a:bodyPr/>
          <a:lstStyle/>
          <a:p>
            <a:r>
              <a:rPr lang="fr-FR" dirty="0" smtClean="0"/>
              <a:t>Prime à la casse</a:t>
            </a:r>
          </a:p>
          <a:p>
            <a:pPr>
              <a:buNone/>
            </a:pPr>
            <a:endParaRPr lang="fr-FR" dirty="0" smtClean="0"/>
          </a:p>
          <a:p>
            <a:r>
              <a:rPr lang="fr-FR" dirty="0" smtClean="0"/>
              <a:t>Bonus écologique</a:t>
            </a:r>
          </a:p>
          <a:p>
            <a:pPr>
              <a:buNone/>
            </a:pPr>
            <a:endParaRPr lang="fr-FR" dirty="0" smtClean="0"/>
          </a:p>
          <a:p>
            <a:r>
              <a:rPr lang="fr-FR" dirty="0" smtClean="0"/>
              <a:t>Recherche de partenariats</a:t>
            </a:r>
          </a:p>
          <a:p>
            <a:pPr>
              <a:buNone/>
            </a:pPr>
            <a:endParaRPr lang="fr-FR" dirty="0" smtClean="0"/>
          </a:p>
          <a:p>
            <a:r>
              <a:rPr lang="fr-FR" dirty="0" smtClean="0"/>
              <a:t>Création de produits qui font faire des économies</a:t>
            </a:r>
            <a:endParaRPr lang="fr-FR" dirty="0"/>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43</a:t>
            </a:fld>
            <a:endParaRPr lang="fr-F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1304118"/>
          </a:xfrm>
        </p:spPr>
        <p:txBody>
          <a:bodyPr/>
          <a:lstStyle/>
          <a:p>
            <a:pPr marL="484632" indent="0" algn="ctr" fontAlgn="auto">
              <a:spcAft>
                <a:spcPts val="0"/>
              </a:spcAft>
              <a:defRPr/>
            </a:pPr>
            <a:r>
              <a:rPr lang="fr-FR" sz="2900" dirty="0">
                <a:solidFill>
                  <a:schemeClr val="accent1">
                    <a:tint val="83000"/>
                    <a:satMod val="150000"/>
                  </a:schemeClr>
                </a:solidFill>
              </a:rPr>
              <a:t>Développer une image </a:t>
            </a:r>
            <a:r>
              <a:rPr lang="fr-FR" sz="2900" dirty="0" smtClean="0">
                <a:solidFill>
                  <a:schemeClr val="accent1">
                    <a:tint val="83000"/>
                    <a:satMod val="150000"/>
                  </a:schemeClr>
                </a:solidFill>
              </a:rPr>
              <a:t>d’éco-responsabilité</a:t>
            </a:r>
            <a:endParaRPr lang="fr-FR" sz="2900" dirty="0">
              <a:solidFill>
                <a:schemeClr val="accent1">
                  <a:tint val="83000"/>
                  <a:satMod val="150000"/>
                </a:schemeClr>
              </a:solidFill>
            </a:endParaRPr>
          </a:p>
        </p:txBody>
      </p:sp>
      <p:sp>
        <p:nvSpPr>
          <p:cNvPr id="17411" name="Rectangle 3"/>
          <p:cNvSpPr>
            <a:spLocks noGrp="1" noChangeArrowheads="1"/>
          </p:cNvSpPr>
          <p:nvPr>
            <p:ph idx="1"/>
          </p:nvPr>
        </p:nvSpPr>
        <p:spPr>
          <a:xfrm>
            <a:off x="0" y="1000125"/>
            <a:ext cx="9144000" cy="5857875"/>
          </a:xfrm>
        </p:spPr>
        <p:txBody>
          <a:bodyPr>
            <a:normAutofit fontScale="92500" lnSpcReduction="10000"/>
          </a:bodyPr>
          <a:lstStyle/>
          <a:p>
            <a:pPr marL="448056" indent="-384048" algn="just" fontAlgn="auto">
              <a:lnSpc>
                <a:spcPct val="80000"/>
              </a:lnSpc>
              <a:spcAft>
                <a:spcPts val="0"/>
              </a:spcAft>
              <a:buFont typeface="Wingdings 2"/>
              <a:buChar char=""/>
              <a:defRPr/>
            </a:pPr>
            <a:r>
              <a:rPr lang="fr-FR" sz="1800" dirty="0"/>
              <a:t>Les consommateurs attendent de ces marques qu'elles «donnent des conseils pour adopter une consommation plus responsable» (plus soucieuse de l'environnement et éthique). </a:t>
            </a:r>
            <a:endParaRPr lang="fr-FR" sz="1800" dirty="0" smtClean="0"/>
          </a:p>
          <a:p>
            <a:pPr marL="448056" indent="-384048" algn="just" fontAlgn="auto">
              <a:lnSpc>
                <a:spcPct val="80000"/>
              </a:lnSpc>
              <a:spcAft>
                <a:spcPts val="0"/>
              </a:spcAft>
              <a:buFont typeface="Wingdings 2"/>
              <a:buNone/>
              <a:defRPr/>
            </a:pPr>
            <a:endParaRPr lang="fr-FR" sz="1800" dirty="0"/>
          </a:p>
          <a:p>
            <a:pPr marL="448056" indent="-384048" algn="just" fontAlgn="auto">
              <a:lnSpc>
                <a:spcPct val="80000"/>
              </a:lnSpc>
              <a:spcAft>
                <a:spcPts val="0"/>
              </a:spcAft>
              <a:buFont typeface="Wingdings 2"/>
              <a:buChar char=""/>
              <a:defRPr/>
            </a:pPr>
            <a:r>
              <a:rPr lang="fr-FR" sz="1800" dirty="0"/>
              <a:t>L’écologie est un prétexte pour les entreprises afin de relancer une </a:t>
            </a:r>
            <a:r>
              <a:rPr lang="fr-FR" sz="1800" dirty="0" smtClean="0"/>
              <a:t>dynamique</a:t>
            </a:r>
          </a:p>
          <a:p>
            <a:pPr marL="448056" indent="-384048" algn="just" fontAlgn="auto">
              <a:lnSpc>
                <a:spcPct val="80000"/>
              </a:lnSpc>
              <a:spcAft>
                <a:spcPts val="0"/>
              </a:spcAft>
              <a:buFont typeface="Wingdings 2"/>
              <a:buNone/>
              <a:defRPr/>
            </a:pPr>
            <a:endParaRPr lang="fr-FR" sz="1800" b="1" i="1" dirty="0"/>
          </a:p>
          <a:p>
            <a:pPr marL="448056" indent="-384048" algn="just" fontAlgn="auto">
              <a:lnSpc>
                <a:spcPct val="80000"/>
              </a:lnSpc>
              <a:spcAft>
                <a:spcPts val="0"/>
              </a:spcAft>
              <a:buFont typeface="Wingdings 2"/>
              <a:buChar char=""/>
              <a:defRPr/>
            </a:pPr>
            <a:r>
              <a:rPr lang="fr-FR" sz="1800" b="1" i="1" u="sng" dirty="0"/>
              <a:t>Prime à la casse</a:t>
            </a:r>
            <a:r>
              <a:rPr lang="fr-FR" sz="1800" dirty="0"/>
              <a:t>: La prime à la casse est versée à toute personne qui mettra à la casse une voiture de + de 10 ans et achètera une voiture neuve écologique. La prime à la casse s’élève à 1000 euros. </a:t>
            </a:r>
            <a:endParaRPr lang="fr-FR" sz="1800" dirty="0" smtClean="0"/>
          </a:p>
          <a:p>
            <a:pPr marL="448056" indent="-384048" algn="just" fontAlgn="auto">
              <a:lnSpc>
                <a:spcPct val="80000"/>
              </a:lnSpc>
              <a:spcAft>
                <a:spcPts val="0"/>
              </a:spcAft>
              <a:buFont typeface="Wingdings 2"/>
              <a:buNone/>
              <a:defRPr/>
            </a:pPr>
            <a:endParaRPr lang="fr-FR" sz="1800" dirty="0"/>
          </a:p>
          <a:p>
            <a:pPr marL="448056" indent="-384048" algn="just" fontAlgn="auto">
              <a:lnSpc>
                <a:spcPct val="80000"/>
              </a:lnSpc>
              <a:spcAft>
                <a:spcPts val="0"/>
              </a:spcAft>
              <a:buFont typeface="Wingdings 2"/>
              <a:buChar char=""/>
              <a:defRPr/>
            </a:pPr>
            <a:r>
              <a:rPr lang="fr-FR" sz="1800" dirty="0"/>
              <a:t>Bonus écologique: plusieurs </a:t>
            </a:r>
            <a:r>
              <a:rPr lang="fr-FR" sz="1800" dirty="0" smtClean="0"/>
              <a:t>exemples</a:t>
            </a:r>
          </a:p>
          <a:p>
            <a:pPr marL="448056" indent="-384048" algn="just" fontAlgn="auto">
              <a:lnSpc>
                <a:spcPct val="80000"/>
              </a:lnSpc>
              <a:spcAft>
                <a:spcPts val="0"/>
              </a:spcAft>
              <a:buFont typeface="Wingdings 2"/>
              <a:buNone/>
              <a:defRPr/>
            </a:pPr>
            <a:endParaRPr lang="fr-FR" sz="1800" dirty="0" smtClean="0"/>
          </a:p>
          <a:p>
            <a:pPr marL="822960" lvl="1" algn="just" fontAlgn="auto">
              <a:lnSpc>
                <a:spcPct val="80000"/>
              </a:lnSpc>
              <a:spcAft>
                <a:spcPts val="0"/>
              </a:spcAft>
              <a:buFont typeface="Wingdings" pitchFamily="2" charset="2"/>
              <a:buChar char="ü"/>
              <a:defRPr/>
            </a:pPr>
            <a:r>
              <a:rPr lang="fr-FR" sz="1800" b="1" i="1" dirty="0" smtClean="0"/>
              <a:t>Apple</a:t>
            </a:r>
            <a:r>
              <a:rPr lang="fr-FR" sz="1800" dirty="0"/>
              <a:t> : « Amenez un vieux </a:t>
            </a:r>
            <a:r>
              <a:rPr lang="fr-FR" sz="1800" b="1" dirty="0"/>
              <a:t>Mac</a:t>
            </a:r>
            <a:r>
              <a:rPr lang="fr-FR" sz="1800" dirty="0"/>
              <a:t> ou un PC et économisez de 100 à 150 € sur l'achat d'un nouveau </a:t>
            </a:r>
            <a:r>
              <a:rPr lang="fr-FR" sz="1800" b="1" dirty="0"/>
              <a:t>Mac</a:t>
            </a:r>
            <a:r>
              <a:rPr lang="fr-FR" sz="1800" dirty="0"/>
              <a:t>. » </a:t>
            </a:r>
            <a:endParaRPr lang="fr-FR" sz="1800" dirty="0" smtClean="0"/>
          </a:p>
          <a:p>
            <a:pPr marL="822960" lvl="1" algn="just" fontAlgn="auto">
              <a:lnSpc>
                <a:spcPct val="80000"/>
              </a:lnSpc>
              <a:spcAft>
                <a:spcPts val="0"/>
              </a:spcAft>
              <a:buFont typeface="Verdana"/>
              <a:buNone/>
              <a:defRPr/>
            </a:pPr>
            <a:endParaRPr lang="fr-FR" sz="1800" dirty="0" smtClean="0"/>
          </a:p>
          <a:p>
            <a:pPr marL="822960" lvl="1" algn="just" fontAlgn="auto">
              <a:lnSpc>
                <a:spcPct val="80000"/>
              </a:lnSpc>
              <a:spcAft>
                <a:spcPts val="0"/>
              </a:spcAft>
              <a:buFont typeface="Wingdings" pitchFamily="2" charset="2"/>
              <a:buChar char="ü"/>
              <a:defRPr/>
            </a:pPr>
            <a:r>
              <a:rPr lang="fr-FR" sz="1800" b="1" i="1" dirty="0" smtClean="0"/>
              <a:t>Bata</a:t>
            </a:r>
            <a:r>
              <a:rPr lang="fr-FR" sz="1800" dirty="0"/>
              <a:t> : Déposez vos vieilles paires d’hiver, Bata vous offre </a:t>
            </a:r>
            <a:r>
              <a:rPr lang="fr-FR" sz="1800" dirty="0" smtClean="0"/>
              <a:t>10%</a:t>
            </a:r>
          </a:p>
          <a:p>
            <a:pPr marL="822960" lvl="1" algn="just" fontAlgn="auto">
              <a:lnSpc>
                <a:spcPct val="80000"/>
              </a:lnSpc>
              <a:spcAft>
                <a:spcPts val="0"/>
              </a:spcAft>
              <a:buFont typeface="Verdana"/>
              <a:buNone/>
              <a:defRPr/>
            </a:pPr>
            <a:endParaRPr lang="fr-FR" sz="1800" dirty="0" smtClean="0"/>
          </a:p>
          <a:p>
            <a:pPr marL="822960" lvl="1" algn="just" fontAlgn="auto">
              <a:lnSpc>
                <a:spcPct val="80000"/>
              </a:lnSpc>
              <a:spcAft>
                <a:spcPts val="0"/>
              </a:spcAft>
              <a:buFont typeface="Wingdings" pitchFamily="2" charset="2"/>
              <a:buChar char="ü"/>
              <a:defRPr/>
            </a:pPr>
            <a:r>
              <a:rPr lang="fr-FR" sz="1800" b="1" i="1" dirty="0" smtClean="0"/>
              <a:t>Le </a:t>
            </a:r>
            <a:r>
              <a:rPr lang="fr-FR" sz="1800" b="1" i="1" dirty="0"/>
              <a:t>secteur de </a:t>
            </a:r>
            <a:r>
              <a:rPr lang="fr-FR" sz="1800" b="1" i="1" dirty="0" smtClean="0"/>
              <a:t>l’automobile</a:t>
            </a:r>
            <a:r>
              <a:rPr lang="fr-FR" sz="1800" dirty="0" smtClean="0"/>
              <a:t>:</a:t>
            </a:r>
          </a:p>
          <a:p>
            <a:pPr marL="822960" lvl="1" algn="just" fontAlgn="auto">
              <a:lnSpc>
                <a:spcPct val="80000"/>
              </a:lnSpc>
              <a:spcAft>
                <a:spcPts val="0"/>
              </a:spcAft>
              <a:buFont typeface="Verdana"/>
              <a:buNone/>
              <a:defRPr/>
            </a:pPr>
            <a:r>
              <a:rPr lang="fr-FR" sz="1800" dirty="0" smtClean="0"/>
              <a:t>	Mis </a:t>
            </a:r>
            <a:r>
              <a:rPr lang="fr-FR" sz="1800" dirty="0"/>
              <a:t>en place le 1er janvier 2008, le bonus écologique a largement contribué à modifier les habitudes des automobilistes français désireux de profiter de primes allant de 200 à 1 000 € pour des véhicules « classiques » voire même jusqu’à 2 000 € pour des voitures hybrides et des véhicules fonctionnant au GPL ou au GNV. La prime écologique est fonction d’émissions de CO2 directement liées à la consommation. Le bonus dont bénéficient les véhicules réussissant à ne pas dépasser le plafond fixé à 130 g/km de CO2 a rapidement « boosté » les ventes des minis (Twingo, 107…) et des « petites » (Renault Clio, 207…) au point de faire passer leur part de marché de 38,7 % en 2007 à 46,1 % en 2008 ! </a:t>
            </a:r>
          </a:p>
          <a:p>
            <a:pPr marL="448056" indent="-384048" fontAlgn="auto">
              <a:lnSpc>
                <a:spcPct val="80000"/>
              </a:lnSpc>
              <a:spcAft>
                <a:spcPts val="0"/>
              </a:spcAft>
              <a:buFont typeface="Wingdings 2"/>
              <a:buChar char=""/>
              <a:defRPr/>
            </a:pPr>
            <a:endParaRPr lang="fr-FR" sz="1000" dirty="0"/>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44</a:t>
            </a:fld>
            <a:endParaRPr lang="fr-F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399032"/>
          </a:xfrm>
        </p:spPr>
        <p:txBody>
          <a:bodyPr/>
          <a:lstStyle/>
          <a:p>
            <a:pPr indent="0" fontAlgn="auto">
              <a:spcAft>
                <a:spcPts val="0"/>
              </a:spcAft>
              <a:defRPr/>
            </a:pPr>
            <a:r>
              <a:rPr lang="fr-FR" sz="3200" dirty="0" smtClean="0">
                <a:solidFill>
                  <a:schemeClr val="accent1">
                    <a:tint val="83000"/>
                    <a:satMod val="150000"/>
                  </a:schemeClr>
                </a:solidFill>
              </a:rPr>
              <a:t>Développer une image d’éco-responsabilité</a:t>
            </a:r>
            <a:endParaRPr lang="fr-FR" sz="3200" dirty="0">
              <a:solidFill>
                <a:schemeClr val="accent1">
                  <a:tint val="83000"/>
                  <a:satMod val="150000"/>
                </a:schemeClr>
              </a:solidFill>
            </a:endParaRPr>
          </a:p>
        </p:txBody>
      </p:sp>
      <p:sp>
        <p:nvSpPr>
          <p:cNvPr id="4" name="Espace réservé du contenu 3"/>
          <p:cNvSpPr>
            <a:spLocks noGrp="1"/>
          </p:cNvSpPr>
          <p:nvPr>
            <p:ph sz="half" idx="2"/>
          </p:nvPr>
        </p:nvSpPr>
        <p:spPr>
          <a:xfrm>
            <a:off x="2428875" y="1285875"/>
            <a:ext cx="6500813" cy="5286375"/>
          </a:xfrm>
        </p:spPr>
        <p:txBody>
          <a:bodyPr>
            <a:normAutofit fontScale="62500" lnSpcReduction="20000"/>
          </a:bodyPr>
          <a:lstStyle/>
          <a:p>
            <a:pPr marL="448056" indent="-384048" algn="just" fontAlgn="auto">
              <a:lnSpc>
                <a:spcPct val="80000"/>
              </a:lnSpc>
              <a:spcAft>
                <a:spcPts val="0"/>
              </a:spcAft>
              <a:buFont typeface="Wingdings 2"/>
              <a:buNone/>
              <a:defRPr/>
            </a:pPr>
            <a:endParaRPr lang="fr-FR" sz="2800" dirty="0" smtClean="0"/>
          </a:p>
          <a:p>
            <a:pPr marL="448056" indent="-384048" algn="just" fontAlgn="auto">
              <a:lnSpc>
                <a:spcPct val="80000"/>
              </a:lnSpc>
              <a:spcAft>
                <a:spcPts val="0"/>
              </a:spcAft>
              <a:buFont typeface="Wingdings 2"/>
              <a:buChar char=""/>
              <a:defRPr/>
            </a:pPr>
            <a:r>
              <a:rPr lang="fr-FR" sz="3800" b="1" u="sng" dirty="0" smtClean="0"/>
              <a:t>Quelques exemples:</a:t>
            </a:r>
          </a:p>
          <a:p>
            <a:pPr marL="448056" indent="-384048" algn="just" fontAlgn="auto">
              <a:lnSpc>
                <a:spcPct val="80000"/>
              </a:lnSpc>
              <a:spcAft>
                <a:spcPts val="0"/>
              </a:spcAft>
              <a:buFont typeface="Wingdings 2"/>
              <a:buNone/>
              <a:defRPr/>
            </a:pPr>
            <a:endParaRPr lang="fr-FR" sz="2800" dirty="0" smtClean="0"/>
          </a:p>
          <a:p>
            <a:pPr marL="448056" indent="-384048" algn="just" fontAlgn="auto">
              <a:lnSpc>
                <a:spcPct val="80000"/>
              </a:lnSpc>
              <a:spcAft>
                <a:spcPts val="0"/>
              </a:spcAft>
              <a:buFont typeface="Wingdings" pitchFamily="2" charset="2"/>
              <a:buChar char="à"/>
              <a:defRPr/>
            </a:pPr>
            <a:r>
              <a:rPr lang="fr-FR" sz="3400" dirty="0" smtClean="0"/>
              <a:t>Pour tout achat d’un costume de 199 $, </a:t>
            </a:r>
            <a:r>
              <a:rPr lang="fr-FR" sz="3400" dirty="0" err="1" smtClean="0"/>
              <a:t>Clothiers</a:t>
            </a:r>
            <a:r>
              <a:rPr lang="fr-FR" sz="3400" dirty="0" smtClean="0"/>
              <a:t> rembourse le consommateur s’il perd son travail, et lui offre le costume.</a:t>
            </a:r>
          </a:p>
          <a:p>
            <a:pPr marL="448056" indent="-384048" algn="just" fontAlgn="auto">
              <a:lnSpc>
                <a:spcPct val="80000"/>
              </a:lnSpc>
              <a:spcAft>
                <a:spcPts val="0"/>
              </a:spcAft>
              <a:buFont typeface="Wingdings 2"/>
              <a:buNone/>
              <a:defRPr/>
            </a:pPr>
            <a:endParaRPr lang="fr-FR" sz="3400" dirty="0" smtClean="0"/>
          </a:p>
          <a:p>
            <a:pPr marL="448056" indent="-384048" algn="just" fontAlgn="auto">
              <a:lnSpc>
                <a:spcPct val="80000"/>
              </a:lnSpc>
              <a:spcAft>
                <a:spcPts val="0"/>
              </a:spcAft>
              <a:buFont typeface="Wingdings" pitchFamily="2" charset="2"/>
              <a:buChar char="à"/>
              <a:defRPr/>
            </a:pPr>
            <a:r>
              <a:rPr lang="fr-FR" sz="3400" dirty="0" smtClean="0"/>
              <a:t>Hyundai rembourse, sans pénalités, l’achat d’une voiture neuve à ceux qui se retrouvent sans emploi. Trois mensualités sont même offertes.</a:t>
            </a:r>
          </a:p>
          <a:p>
            <a:pPr marL="448056" indent="-384048" algn="just" fontAlgn="auto">
              <a:lnSpc>
                <a:spcPct val="80000"/>
              </a:lnSpc>
              <a:spcAft>
                <a:spcPts val="0"/>
              </a:spcAft>
              <a:buFont typeface="Wingdings 2"/>
              <a:buNone/>
              <a:defRPr/>
            </a:pPr>
            <a:endParaRPr lang="fr-FR" sz="3400" dirty="0" smtClean="0"/>
          </a:p>
          <a:p>
            <a:pPr marL="448056" indent="-384048" algn="just" fontAlgn="auto">
              <a:lnSpc>
                <a:spcPct val="80000"/>
              </a:lnSpc>
              <a:spcAft>
                <a:spcPts val="0"/>
              </a:spcAft>
              <a:buFont typeface="Wingdings" pitchFamily="2" charset="2"/>
              <a:buChar char="à"/>
              <a:defRPr/>
            </a:pPr>
            <a:r>
              <a:rPr lang="fr-FR" sz="3400" dirty="0" err="1" smtClean="0"/>
              <a:t>Walgreens</a:t>
            </a:r>
            <a:r>
              <a:rPr lang="fr-FR" sz="3400" dirty="0" smtClean="0"/>
              <a:t>, une enseigne de pharmacie, offre gratuitement une sélection de médicaments aux adhérents à son programme « </a:t>
            </a:r>
            <a:r>
              <a:rPr lang="fr-FR" sz="3400" dirty="0" err="1" smtClean="0"/>
              <a:t>Take</a:t>
            </a:r>
            <a:r>
              <a:rPr lang="fr-FR" sz="3400" dirty="0" smtClean="0"/>
              <a:t> Care </a:t>
            </a:r>
            <a:r>
              <a:rPr lang="fr-FR" sz="3400" dirty="0" err="1" smtClean="0"/>
              <a:t>Recovery</a:t>
            </a:r>
            <a:r>
              <a:rPr lang="fr-FR" sz="3400" dirty="0" smtClean="0"/>
              <a:t> Plan » qui perdent leur job en 2009.</a:t>
            </a:r>
          </a:p>
          <a:p>
            <a:pPr marL="448056" indent="-384048" algn="just" fontAlgn="auto">
              <a:lnSpc>
                <a:spcPct val="80000"/>
              </a:lnSpc>
              <a:spcAft>
                <a:spcPts val="0"/>
              </a:spcAft>
              <a:buFont typeface="Wingdings 2"/>
              <a:buNone/>
              <a:defRPr/>
            </a:pPr>
            <a:endParaRPr lang="fr-FR" sz="3400" dirty="0" smtClean="0"/>
          </a:p>
          <a:p>
            <a:pPr marL="448056" indent="-384048" algn="just" fontAlgn="auto">
              <a:lnSpc>
                <a:spcPct val="80000"/>
              </a:lnSpc>
              <a:spcAft>
                <a:spcPts val="0"/>
              </a:spcAft>
              <a:buFont typeface="Wingdings" pitchFamily="2" charset="2"/>
              <a:buChar char="à"/>
              <a:defRPr/>
            </a:pPr>
            <a:r>
              <a:rPr lang="fr-FR" sz="3400" dirty="0" smtClean="0"/>
              <a:t>Le quotidien USA </a:t>
            </a:r>
            <a:r>
              <a:rPr lang="fr-FR" sz="3400" dirty="0" err="1" smtClean="0"/>
              <a:t>Today</a:t>
            </a:r>
            <a:r>
              <a:rPr lang="fr-FR" sz="3400" dirty="0" smtClean="0"/>
              <a:t> a consacré sa Une à des offres marketing d’un nouveau genre : si le consommateur se décide dès maintenant, son achat lui sera remboursé, voire offert, en cas de perte d’emploi.</a:t>
            </a:r>
          </a:p>
          <a:p>
            <a:pPr marL="448056" indent="-384048" fontAlgn="auto">
              <a:spcAft>
                <a:spcPts val="0"/>
              </a:spcAft>
              <a:buFont typeface="Wingdings 2"/>
              <a:buChar char=""/>
              <a:defRPr/>
            </a:pPr>
            <a:endParaRPr lang="fr-FR" dirty="0"/>
          </a:p>
        </p:txBody>
      </p:sp>
      <p:pic>
        <p:nvPicPr>
          <p:cNvPr id="27652" name="Picture 2" descr="C:\Users\Chachou\Pictures\Image.jpg"/>
          <p:cNvPicPr>
            <a:picLocks noGrp="1" noChangeAspect="1" noChangeArrowheads="1"/>
          </p:cNvPicPr>
          <p:nvPr>
            <p:ph sz="half" idx="1"/>
          </p:nvPr>
        </p:nvPicPr>
        <p:blipFill>
          <a:blip r:embed="rId2" cstate="print"/>
          <a:srcRect l="27499" t="5000" r="26250" b="18124"/>
          <a:stretch>
            <a:fillRect/>
          </a:stretch>
        </p:blipFill>
        <p:spPr>
          <a:xfrm>
            <a:off x="142875" y="1143000"/>
            <a:ext cx="2428875" cy="5383213"/>
          </a:xfrm>
          <a:noFill/>
        </p:spPr>
      </p:pic>
      <p:sp>
        <p:nvSpPr>
          <p:cNvPr id="5" name="Espace réservé du numéro de diapositive 4"/>
          <p:cNvSpPr>
            <a:spLocks noGrp="1"/>
          </p:cNvSpPr>
          <p:nvPr>
            <p:ph type="sldNum" sz="quarter" idx="12"/>
          </p:nvPr>
        </p:nvSpPr>
        <p:spPr/>
        <p:txBody>
          <a:bodyPr/>
          <a:lstStyle/>
          <a:p>
            <a:pPr>
              <a:defRPr/>
            </a:pPr>
            <a:fld id="{C193BD40-33AB-46C5-BC8B-0EB619587C78}" type="slidenum">
              <a:rPr lang="fr-FR" smtClean="0"/>
              <a:pPr>
                <a:defRPr/>
              </a:pPr>
              <a:t>45</a:t>
            </a:fld>
            <a:endParaRPr lang="fr-F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0" y="0"/>
            <a:ext cx="9144000" cy="1214422"/>
          </a:xfrm>
        </p:spPr>
        <p:txBody>
          <a:bodyPr>
            <a:normAutofit/>
          </a:bodyPr>
          <a:lstStyle/>
          <a:p>
            <a:pPr algn="ctr"/>
            <a:r>
              <a:rPr lang="fr-FR" sz="2800" dirty="0" smtClean="0"/>
              <a:t>Entreprise partenariat pour l’éco responsabilité:</a:t>
            </a:r>
          </a:p>
        </p:txBody>
      </p:sp>
      <p:sp>
        <p:nvSpPr>
          <p:cNvPr id="55298" name="Espace réservé du contenu 2"/>
          <p:cNvSpPr>
            <a:spLocks noGrp="1"/>
          </p:cNvSpPr>
          <p:nvPr>
            <p:ph idx="1"/>
          </p:nvPr>
        </p:nvSpPr>
        <p:spPr>
          <a:xfrm>
            <a:off x="0" y="928670"/>
            <a:ext cx="9144000" cy="5929330"/>
          </a:xfrm>
        </p:spPr>
        <p:txBody>
          <a:bodyPr/>
          <a:lstStyle/>
          <a:p>
            <a:pPr algn="just"/>
            <a:r>
              <a:rPr lang="fr-FR" sz="1400" dirty="0" smtClean="0"/>
              <a:t>FAGUO est consciente que son activité́ a un impact direct sur le réchauffement climatique. Face à ce constat, FAGUO a décidé́ de faire un premier pas pour mieux comprendre cette réalité́. Pour cela FAGUO a mandaté l’entreprise Energie Environnement pour calculer l’empreinte carbone de son activité́ selon la méthode ADEME. Ces résultats sont disponibles depuis fin mars sur demande. </a:t>
            </a:r>
          </a:p>
          <a:p>
            <a:pPr algn="just"/>
            <a:endParaRPr lang="fr-FR" sz="1400" dirty="0" smtClean="0"/>
          </a:p>
          <a:p>
            <a:pPr algn="just"/>
            <a:endParaRPr lang="fr-FR" sz="1400" dirty="0" smtClean="0"/>
          </a:p>
          <a:p>
            <a:pPr algn="just"/>
            <a:endParaRPr lang="fr-FR" sz="1400" dirty="0" smtClean="0"/>
          </a:p>
          <a:p>
            <a:pPr algn="just"/>
            <a:endParaRPr lang="fr-FR" sz="1400" dirty="0" smtClean="0"/>
          </a:p>
          <a:p>
            <a:pPr algn="just"/>
            <a:endParaRPr lang="fr-FR" sz="1400" dirty="0" smtClean="0"/>
          </a:p>
          <a:p>
            <a:pPr algn="just"/>
            <a:endParaRPr lang="fr-FR" sz="1400" dirty="0" smtClean="0"/>
          </a:p>
          <a:p>
            <a:pPr algn="just">
              <a:buNone/>
            </a:pPr>
            <a:endParaRPr lang="fr-FR" sz="1400" dirty="0" smtClean="0"/>
          </a:p>
          <a:p>
            <a:pPr algn="just"/>
            <a:r>
              <a:rPr lang="fr-FR" sz="1400" dirty="0" smtClean="0"/>
              <a:t>Pour partager cette réflexion , FAGUO a décidé́ une réalisation concrète et visible: une plantation forestière. FAGUO reverse une part de son chiffre d’affaires pour encourager les propriétaires à boiser des parcelles inexploitées et à constituer ainsi un stock de carbone, participant à l’effort de lutte contre le réchauffement climatique. « Nous affichons clairement notre volonté́ par l’association d’un arbre et d’une paire de chaussures à notre image de marque ».		</a:t>
            </a:r>
          </a:p>
          <a:p>
            <a:pPr algn="just"/>
            <a:endParaRPr lang="fr-FR" sz="1400" dirty="0" smtClean="0"/>
          </a:p>
          <a:p>
            <a:pPr algn="just"/>
            <a:endParaRPr lang="fr-FR" sz="1400" dirty="0" smtClean="0"/>
          </a:p>
          <a:p>
            <a:pPr algn="just"/>
            <a:endParaRPr lang="fr-FR" sz="1400" dirty="0" smtClean="0"/>
          </a:p>
          <a:p>
            <a:pPr algn="just">
              <a:buNone/>
            </a:pPr>
            <a:r>
              <a:rPr lang="fr-FR" sz="1400" dirty="0" smtClean="0"/>
              <a:t/>
            </a:r>
            <a:br>
              <a:rPr lang="fr-FR" sz="1400" dirty="0" smtClean="0"/>
            </a:br>
            <a:r>
              <a:rPr lang="fr-FR" sz="1400" dirty="0" smtClean="0"/>
              <a:t/>
            </a:r>
            <a:br>
              <a:rPr lang="fr-FR" sz="1400" dirty="0" smtClean="0"/>
            </a:br>
            <a:r>
              <a:rPr lang="fr-FR" sz="1400" dirty="0" smtClean="0"/>
              <a:t/>
            </a:r>
            <a:br>
              <a:rPr lang="fr-FR" sz="1400" dirty="0" smtClean="0"/>
            </a:br>
            <a:r>
              <a:rPr lang="fr-FR" sz="1400" dirty="0" smtClean="0"/>
              <a:t/>
            </a:r>
            <a:br>
              <a:rPr lang="fr-FR" sz="1400" dirty="0" smtClean="0"/>
            </a:br>
            <a:r>
              <a:rPr lang="fr-FR" sz="1400" dirty="0" smtClean="0"/>
              <a:t/>
            </a:r>
            <a:br>
              <a:rPr lang="fr-FR" sz="1400" dirty="0" smtClean="0"/>
            </a:br>
            <a:r>
              <a:rPr lang="fr-FR" sz="1400" dirty="0" smtClean="0"/>
              <a:t/>
            </a:r>
            <a:br>
              <a:rPr lang="fr-FR" sz="1400" dirty="0" smtClean="0"/>
            </a:br>
            <a:r>
              <a:rPr lang="fr-FR" sz="1400" dirty="0" smtClean="0"/>
              <a:t/>
            </a:r>
            <a:br>
              <a:rPr lang="fr-FR" sz="1400" dirty="0" smtClean="0"/>
            </a:br>
            <a:r>
              <a:rPr lang="fr-FR" sz="1400" dirty="0" smtClean="0"/>
              <a:t/>
            </a:r>
            <a:br>
              <a:rPr lang="fr-FR" sz="1400" dirty="0" smtClean="0"/>
            </a:br>
            <a:endParaRPr lang="fr-FR" sz="1400" dirty="0" smtClean="0"/>
          </a:p>
          <a:p>
            <a:endParaRPr lang="fr-FR" sz="1400" dirty="0" smtClean="0"/>
          </a:p>
        </p:txBody>
      </p:sp>
      <p:sp>
        <p:nvSpPr>
          <p:cNvPr id="6" name="Espace réservé du numéro de diapositive 5"/>
          <p:cNvSpPr>
            <a:spLocks noGrp="1"/>
          </p:cNvSpPr>
          <p:nvPr>
            <p:ph type="sldNum" sz="quarter" idx="12"/>
          </p:nvPr>
        </p:nvSpPr>
        <p:spPr/>
        <p:txBody>
          <a:bodyPr/>
          <a:lstStyle/>
          <a:p>
            <a:pPr>
              <a:defRPr/>
            </a:pPr>
            <a:fld id="{48FB8DFD-D4A7-4424-8837-F076AB23BCD2}" type="slidenum">
              <a:rPr lang="fr-FR" smtClean="0"/>
              <a:pPr>
                <a:defRPr/>
              </a:pPr>
              <a:t>46</a:t>
            </a:fld>
            <a:endParaRPr lang="fr-FR"/>
          </a:p>
        </p:txBody>
      </p:sp>
      <p:pic>
        <p:nvPicPr>
          <p:cNvPr id="55299" name="Image 3" descr="bilan%20carbonne.jpg"/>
          <p:cNvPicPr>
            <a:picLocks noChangeAspect="1"/>
          </p:cNvPicPr>
          <p:nvPr/>
        </p:nvPicPr>
        <p:blipFill>
          <a:blip r:embed="rId2" cstate="print"/>
          <a:srcRect/>
          <a:stretch>
            <a:fillRect/>
          </a:stretch>
        </p:blipFill>
        <p:spPr bwMode="auto">
          <a:xfrm>
            <a:off x="1785918" y="1857364"/>
            <a:ext cx="2214578" cy="1792400"/>
          </a:xfrm>
          <a:prstGeom prst="rect">
            <a:avLst/>
          </a:prstGeom>
          <a:noFill/>
          <a:ln w="9525">
            <a:noFill/>
            <a:miter lim="800000"/>
            <a:headEnd/>
            <a:tailEnd/>
          </a:ln>
        </p:spPr>
      </p:pic>
      <p:pic>
        <p:nvPicPr>
          <p:cNvPr id="55300" name="Image 4" descr="ademe.jpg"/>
          <p:cNvPicPr>
            <a:picLocks noChangeAspect="1"/>
          </p:cNvPicPr>
          <p:nvPr/>
        </p:nvPicPr>
        <p:blipFill>
          <a:blip r:embed="rId3" cstate="print"/>
          <a:srcRect t="8000"/>
          <a:stretch>
            <a:fillRect/>
          </a:stretch>
        </p:blipFill>
        <p:spPr bwMode="auto">
          <a:xfrm>
            <a:off x="5143504" y="1857364"/>
            <a:ext cx="1785950" cy="1812212"/>
          </a:xfrm>
          <a:prstGeom prst="rect">
            <a:avLst/>
          </a:prstGeom>
          <a:noFill/>
          <a:ln w="9525">
            <a:noFill/>
            <a:miter lim="800000"/>
            <a:headEnd/>
            <a:tailEnd/>
          </a:ln>
        </p:spPr>
      </p:pic>
      <p:pic>
        <p:nvPicPr>
          <p:cNvPr id="8" name="Image 5" descr="shema.jpg"/>
          <p:cNvPicPr>
            <a:picLocks noChangeAspect="1"/>
          </p:cNvPicPr>
          <p:nvPr/>
        </p:nvPicPr>
        <p:blipFill>
          <a:blip r:embed="rId4" cstate="print"/>
          <a:srcRect/>
          <a:stretch>
            <a:fillRect/>
          </a:stretch>
        </p:blipFill>
        <p:spPr bwMode="auto">
          <a:xfrm>
            <a:off x="1571604" y="5000636"/>
            <a:ext cx="5550294" cy="1714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000108"/>
          </a:xfrm>
        </p:spPr>
        <p:txBody>
          <a:bodyPr>
            <a:normAutofit fontScale="90000"/>
          </a:bodyPr>
          <a:lstStyle/>
          <a:p>
            <a:pPr algn="ctr"/>
            <a:r>
              <a:rPr lang="fr-FR" sz="2800" dirty="0" smtClean="0"/>
              <a:t>	</a:t>
            </a:r>
            <a:r>
              <a:rPr lang="fr-FR" sz="3600" dirty="0" smtClean="0"/>
              <a:t>Collaboration avec des causes sociales,</a:t>
            </a:r>
            <a:br>
              <a:rPr lang="fr-FR" sz="3600" dirty="0" smtClean="0"/>
            </a:br>
            <a:r>
              <a:rPr lang="fr-FR" sz="3600" dirty="0" smtClean="0"/>
              <a:t>devenir une entreprise éco-responsable</a:t>
            </a:r>
            <a:endParaRPr lang="fr-FR" sz="3600" dirty="0"/>
          </a:p>
        </p:txBody>
      </p:sp>
      <p:sp>
        <p:nvSpPr>
          <p:cNvPr id="3" name="Espace réservé du contenu 2"/>
          <p:cNvSpPr>
            <a:spLocks noGrp="1"/>
          </p:cNvSpPr>
          <p:nvPr>
            <p:ph idx="1"/>
          </p:nvPr>
        </p:nvSpPr>
        <p:spPr>
          <a:xfrm>
            <a:off x="0" y="1357298"/>
            <a:ext cx="9144000" cy="5097510"/>
          </a:xfrm>
        </p:spPr>
        <p:txBody>
          <a:bodyPr/>
          <a:lstStyle/>
          <a:p>
            <a:pPr algn="just"/>
            <a:r>
              <a:rPr lang="fr-FR" sz="1800" dirty="0" smtClean="0"/>
              <a:t>Une entreprise éco-responsable est une entreprise qui internalise les problématiques environnementales dans sa production, l’objectif à terme étant d’économiser au maximum les ressources naturelles et de minimiser ses impacts sur les écosystèmes.</a:t>
            </a:r>
          </a:p>
          <a:p>
            <a:pPr algn="just"/>
            <a:endParaRPr lang="fr-FR" sz="1800" dirty="0" smtClean="0"/>
          </a:p>
          <a:p>
            <a:pPr algn="just"/>
            <a:r>
              <a:rPr lang="fr-FR" sz="1800" dirty="0" smtClean="0"/>
              <a:t>En communiquant sur tous vos supports, que votre entreprise est socialement et écologiquement éco-responsable, grâce aux solutions qui vous aurez mises en places en interne, et en externe auprès de vos salariés.</a:t>
            </a:r>
            <a:br>
              <a:rPr lang="fr-FR" sz="1800" dirty="0" smtClean="0"/>
            </a:br>
            <a:r>
              <a:rPr lang="fr-FR" sz="1800" dirty="0" smtClean="0"/>
              <a:t>Les Médias recherchent de ce type d'information, de ce fait, vous obtiendrez facilement une interview, ou un article dans la presse, dans la presse professionnelle, locale, ou offrez-vous un </a:t>
            </a:r>
            <a:r>
              <a:rPr lang="fr-FR" sz="1800" dirty="0" err="1" smtClean="0"/>
              <a:t>publicommuniqué</a:t>
            </a:r>
            <a:r>
              <a:rPr lang="fr-FR" sz="1800" dirty="0" smtClean="0"/>
              <a:t> pour diffuser vos actions.</a:t>
            </a:r>
          </a:p>
          <a:p>
            <a:endParaRPr lang="fr-FR" sz="1800" dirty="0" smtClean="0"/>
          </a:p>
          <a:p>
            <a:endParaRPr lang="fr-FR" sz="1800" dirty="0" smtClean="0"/>
          </a:p>
          <a:p>
            <a:endParaRPr lang="fr-FR" dirty="0"/>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47</a:t>
            </a:fld>
            <a:endParaRPr lang="fr-F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2800" dirty="0" smtClean="0"/>
              <a:t>	Collaboration avec des causes sociales,</a:t>
            </a:r>
            <a:br>
              <a:rPr lang="fr-FR" sz="2800" dirty="0" smtClean="0"/>
            </a:br>
            <a:r>
              <a:rPr lang="fr-FR" sz="2800" dirty="0" smtClean="0"/>
              <a:t>devenir une entreprise éco-responsable</a:t>
            </a:r>
            <a:endParaRPr lang="fr-FR" sz="2800" dirty="0"/>
          </a:p>
        </p:txBody>
      </p:sp>
      <p:sp>
        <p:nvSpPr>
          <p:cNvPr id="37890" name="Espace réservé du contenu 2"/>
          <p:cNvSpPr>
            <a:spLocks noGrp="1"/>
          </p:cNvSpPr>
          <p:nvPr>
            <p:ph idx="1"/>
          </p:nvPr>
        </p:nvSpPr>
        <p:spPr>
          <a:xfrm>
            <a:off x="0" y="1571612"/>
            <a:ext cx="9144000" cy="5286388"/>
          </a:xfrm>
        </p:spPr>
        <p:txBody>
          <a:bodyPr/>
          <a:lstStyle/>
          <a:p>
            <a:pPr algn="just"/>
            <a:r>
              <a:rPr lang="fr-FR" sz="1600" dirty="0" smtClean="0"/>
              <a:t>Ces idées sont traduite dans la réalité : </a:t>
            </a:r>
          </a:p>
          <a:p>
            <a:pPr algn="just">
              <a:buNone/>
            </a:pPr>
            <a:endParaRPr lang="fr-FR" sz="1600" dirty="0" smtClean="0"/>
          </a:p>
          <a:p>
            <a:pPr lvl="1" algn="just">
              <a:buFont typeface="Wingdings" pitchFamily="2" charset="2"/>
              <a:buChar char="ü"/>
            </a:pPr>
            <a:r>
              <a:rPr lang="fr-FR" sz="1600" dirty="0" smtClean="0"/>
              <a:t>Bureaux situés dans un bâtiment à architecture passive (consommation en chauffage pour 2008 de 9,7kWh/m2/an). </a:t>
            </a:r>
          </a:p>
          <a:p>
            <a:pPr lvl="1" algn="just">
              <a:buFont typeface="Wingdings" pitchFamily="2" charset="2"/>
              <a:buChar char="ü"/>
            </a:pPr>
            <a:r>
              <a:rPr lang="fr-FR" sz="1600" dirty="0" smtClean="0"/>
              <a:t>Electricité 100% renouvelable (</a:t>
            </a:r>
            <a:r>
              <a:rPr lang="fr-FR" sz="1600" dirty="0" err="1" smtClean="0"/>
              <a:t>Lampiris</a:t>
            </a:r>
            <a:r>
              <a:rPr lang="fr-FR" sz="1600" dirty="0" smtClean="0"/>
              <a:t> + installation photovoltaïque 2560 </a:t>
            </a:r>
            <a:r>
              <a:rPr lang="fr-FR" sz="1600" dirty="0" err="1" smtClean="0"/>
              <a:t>KwC</a:t>
            </a:r>
            <a:r>
              <a:rPr lang="fr-FR" sz="1600" dirty="0" smtClean="0"/>
              <a:t>)</a:t>
            </a:r>
          </a:p>
          <a:p>
            <a:pPr lvl="1" algn="just">
              <a:buFont typeface="Wingdings" pitchFamily="2" charset="2"/>
              <a:buChar char="ü"/>
            </a:pPr>
            <a:r>
              <a:rPr lang="fr-FR" sz="1600" dirty="0" smtClean="0"/>
              <a:t>Utilisation d’ordinateurs portables à faible consommation (max 45W). </a:t>
            </a:r>
          </a:p>
          <a:p>
            <a:pPr lvl="1" algn="just">
              <a:buFont typeface="Wingdings" pitchFamily="2" charset="2"/>
              <a:buChar char="ü"/>
            </a:pPr>
            <a:r>
              <a:rPr lang="fr-FR" sz="1600" dirty="0" smtClean="0"/>
              <a:t>Réseau filaire faible consommation (gigabit DLINK-Green).</a:t>
            </a:r>
          </a:p>
          <a:p>
            <a:pPr lvl="1" algn="just">
              <a:buFont typeface="Wingdings" pitchFamily="2" charset="2"/>
              <a:buChar char="ü"/>
            </a:pPr>
            <a:r>
              <a:rPr lang="fr-FR" sz="1600" dirty="0" smtClean="0"/>
              <a:t>Serveur de données interne de type NAS consommant 23W, avec mode de veille automatique progressif de 13 à 5W.</a:t>
            </a:r>
          </a:p>
          <a:p>
            <a:pPr lvl="1" algn="just">
              <a:buFont typeface="Wingdings" pitchFamily="2" charset="2"/>
              <a:buChar char="ü"/>
            </a:pPr>
            <a:r>
              <a:rPr lang="fr-FR" sz="1600" dirty="0" smtClean="0"/>
              <a:t>Pas d’onduleur, pas de climatisation. </a:t>
            </a:r>
          </a:p>
          <a:p>
            <a:pPr lvl="1" algn="just">
              <a:buFont typeface="Wingdings" pitchFamily="2" charset="2"/>
              <a:buChar char="ü"/>
            </a:pPr>
            <a:r>
              <a:rPr lang="fr-FR" sz="1600" dirty="0" smtClean="0"/>
              <a:t>Hébergement des sites des clients dans une infrastructure « Virtual server » à consommation réduite.</a:t>
            </a:r>
          </a:p>
          <a:p>
            <a:pPr lvl="1" algn="just">
              <a:buFont typeface="Wingdings" pitchFamily="2" charset="2"/>
              <a:buChar char="ü"/>
            </a:pPr>
            <a:r>
              <a:rPr lang="fr-FR" sz="1600" dirty="0" smtClean="0"/>
              <a:t>Pas de matériel en veille (sauf fax). Impressions réseau en mode différé.</a:t>
            </a:r>
          </a:p>
          <a:p>
            <a:pPr lvl="1" algn="just">
              <a:buFont typeface="Wingdings" pitchFamily="2" charset="2"/>
              <a:buChar char="ü"/>
            </a:pPr>
            <a:r>
              <a:rPr lang="fr-FR" sz="1600" dirty="0" smtClean="0"/>
              <a:t>Utilisation de papier 100% recyclé.</a:t>
            </a:r>
          </a:p>
          <a:p>
            <a:pPr lvl="1" algn="just">
              <a:buFont typeface="Wingdings" pitchFamily="2" charset="2"/>
              <a:buChar char="ü"/>
            </a:pPr>
            <a:r>
              <a:rPr lang="fr-FR" sz="1600" dirty="0" smtClean="0"/>
              <a:t>Eclairage TTL ou LED faible consommation.</a:t>
            </a:r>
          </a:p>
          <a:p>
            <a:pPr lvl="1" algn="just">
              <a:buFont typeface="Wingdings" pitchFamily="2" charset="2"/>
              <a:buChar char="ü"/>
            </a:pPr>
            <a:r>
              <a:rPr lang="fr-FR" sz="1600" dirty="0" smtClean="0"/>
              <a:t>Téléphonie filaire.</a:t>
            </a:r>
          </a:p>
          <a:p>
            <a:pPr lvl="1" algn="just">
              <a:buFont typeface="Wingdings" pitchFamily="2" charset="2"/>
              <a:buChar char="ü"/>
            </a:pPr>
            <a:r>
              <a:rPr lang="fr-FR" sz="1600" dirty="0" smtClean="0"/>
              <a:t>Recours maximum au train pour les déplacements en clientèle (gare à 200m).</a:t>
            </a:r>
          </a:p>
          <a:p>
            <a:endParaRPr lang="fr-FR" sz="1400" dirty="0" smtClean="0"/>
          </a:p>
          <a:p>
            <a:pPr>
              <a:buNone/>
            </a:pPr>
            <a:endParaRPr lang="fr-FR" sz="1400" dirty="0" smtClean="0"/>
          </a:p>
          <a:p>
            <a:pPr>
              <a:buNone/>
            </a:pPr>
            <a:endParaRPr lang="fr-FR" sz="1400" dirty="0" smtClean="0"/>
          </a:p>
        </p:txBody>
      </p:sp>
      <p:sp>
        <p:nvSpPr>
          <p:cNvPr id="3" name="Espace réservé du numéro de diapositive 2"/>
          <p:cNvSpPr>
            <a:spLocks noGrp="1"/>
          </p:cNvSpPr>
          <p:nvPr>
            <p:ph type="sldNum" sz="quarter" idx="12"/>
          </p:nvPr>
        </p:nvSpPr>
        <p:spPr/>
        <p:txBody>
          <a:bodyPr/>
          <a:lstStyle/>
          <a:p>
            <a:pPr>
              <a:defRPr/>
            </a:pPr>
            <a:fld id="{48FB8DFD-D4A7-4424-8837-F076AB23BCD2}" type="slidenum">
              <a:rPr lang="fr-FR" smtClean="0"/>
              <a:pPr>
                <a:defRPr/>
              </a:pPr>
              <a:t>48</a:t>
            </a:fld>
            <a:endParaRPr lang="fr-F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00034" y="0"/>
            <a:ext cx="8229600" cy="1232680"/>
          </a:xfrm>
        </p:spPr>
        <p:txBody>
          <a:bodyPr>
            <a:normAutofit/>
          </a:bodyPr>
          <a:lstStyle/>
          <a:p>
            <a:pPr algn="ctr"/>
            <a:r>
              <a:rPr lang="fr-FR" sz="3600" dirty="0" smtClean="0"/>
              <a:t>Création de produit « économique »</a:t>
            </a:r>
            <a:endParaRPr lang="fr-FR" sz="3600" dirty="0"/>
          </a:p>
        </p:txBody>
      </p:sp>
      <p:sp>
        <p:nvSpPr>
          <p:cNvPr id="39938" name="Espace réservé du contenu 2"/>
          <p:cNvSpPr>
            <a:spLocks noGrp="1"/>
          </p:cNvSpPr>
          <p:nvPr>
            <p:ph idx="1"/>
          </p:nvPr>
        </p:nvSpPr>
        <p:spPr>
          <a:xfrm>
            <a:off x="0" y="1357298"/>
            <a:ext cx="9144000" cy="5097510"/>
          </a:xfrm>
        </p:spPr>
        <p:txBody>
          <a:bodyPr/>
          <a:lstStyle/>
          <a:p>
            <a:r>
              <a:rPr lang="fr-FR" sz="1600" dirty="0" smtClean="0"/>
              <a:t>Proposer des produits qui permettent de réaliser des économies:</a:t>
            </a:r>
          </a:p>
          <a:p>
            <a:pPr>
              <a:buNone/>
            </a:pPr>
            <a:endParaRPr lang="fr-FR" sz="1600" dirty="0" smtClean="0"/>
          </a:p>
          <a:p>
            <a:pPr lvl="1">
              <a:buFont typeface="Wingdings" pitchFamily="2" charset="2"/>
              <a:buChar char="ü"/>
            </a:pPr>
            <a:r>
              <a:rPr lang="fr-FR" sz="1600" dirty="0" smtClean="0"/>
              <a:t>Ampoules électriques plus endurantes.</a:t>
            </a:r>
          </a:p>
          <a:p>
            <a:pPr lvl="1">
              <a:buFont typeface="Wingdings" pitchFamily="2" charset="2"/>
              <a:buChar char="ü"/>
            </a:pPr>
            <a:r>
              <a:rPr lang="fr-FR" sz="1600" dirty="0" smtClean="0"/>
              <a:t>Cartouches d’encre recyclées.</a:t>
            </a:r>
          </a:p>
          <a:p>
            <a:pPr lvl="1">
              <a:buFont typeface="Wingdings" pitchFamily="2" charset="2"/>
              <a:buChar char="ü"/>
            </a:pPr>
            <a:r>
              <a:rPr lang="fr-FR" sz="1600" dirty="0" smtClean="0"/>
              <a:t>Chargeur solaire: permet de recharger un téléphone, </a:t>
            </a:r>
            <a:r>
              <a:rPr lang="fr-FR" sz="1600" dirty="0" err="1" smtClean="0"/>
              <a:t>Ipod</a:t>
            </a:r>
            <a:r>
              <a:rPr lang="fr-FR" sz="1600" dirty="0" smtClean="0"/>
              <a:t>, mp3, appareil photo ou GPS sans électricité.</a:t>
            </a:r>
          </a:p>
          <a:p>
            <a:pPr lvl="1">
              <a:buFont typeface="Wingdings" pitchFamily="2" charset="2"/>
              <a:buChar char="ü"/>
            </a:pPr>
            <a:r>
              <a:rPr lang="fr-FR" sz="1600" dirty="0" smtClean="0"/>
              <a:t>Rasoir dynamo pour hommes: ce rasoir écologique qui fonctionne avec une dynamo.</a:t>
            </a:r>
          </a:p>
          <a:p>
            <a:pPr lvl="1">
              <a:buFont typeface="Wingdings" pitchFamily="2" charset="2"/>
              <a:buChar char="ü"/>
            </a:pPr>
            <a:r>
              <a:rPr lang="fr-FR" sz="1600" dirty="0" smtClean="0"/>
              <a:t>Ampoules fluo compactes basse consommation: jusqu'à 80% d'économie d'énergie.</a:t>
            </a:r>
          </a:p>
          <a:p>
            <a:pPr lvl="1">
              <a:buFont typeface="Wingdings" pitchFamily="2" charset="2"/>
              <a:buChar char="ü"/>
            </a:pPr>
            <a:r>
              <a:rPr lang="fr-FR" sz="1600" dirty="0" smtClean="0"/>
              <a:t>Douchette: libère un jet 2 à 3 fois plus puissant que votre ancienne douche, tout en apportant une économie d'eau de 50 à 70% d'eau</a:t>
            </a:r>
          </a:p>
          <a:p>
            <a:pPr lvl="1">
              <a:buFont typeface="Wingdings" pitchFamily="2" charset="2"/>
              <a:buChar char="ü"/>
            </a:pPr>
            <a:r>
              <a:rPr lang="fr-FR" sz="1600" dirty="0" smtClean="0"/>
              <a:t>Mitigeur évier chromé: L'installation de robinets munis de mitigeurs permet une économie d'eau de 30 %</a:t>
            </a:r>
          </a:p>
          <a:p>
            <a:pPr lvl="1">
              <a:buFont typeface="Wingdings" pitchFamily="2" charset="2"/>
              <a:buChar char="ü"/>
            </a:pPr>
            <a:r>
              <a:rPr lang="fr-FR" sz="1600" dirty="0" smtClean="0"/>
              <a:t>Etagère en carton</a:t>
            </a:r>
          </a:p>
          <a:p>
            <a:pPr lvl="1">
              <a:buFont typeface="Wingdings" pitchFamily="2" charset="2"/>
              <a:buChar char="ü"/>
            </a:pPr>
            <a:r>
              <a:rPr lang="fr-FR" sz="1600" dirty="0" smtClean="0"/>
              <a:t>Récupérateur d'eau de pluie: récupération chaque année entre 500 et 600 litres d’eau par m2 de toiture</a:t>
            </a:r>
          </a:p>
          <a:p>
            <a:pPr>
              <a:buFontTx/>
              <a:buNone/>
            </a:pPr>
            <a:r>
              <a:rPr lang="fr-FR" sz="1400" dirty="0" smtClean="0"/>
              <a:t/>
            </a:r>
            <a:br>
              <a:rPr lang="fr-FR" sz="1400" dirty="0" smtClean="0"/>
            </a:br>
            <a:endParaRPr lang="fr-FR" sz="1400" dirty="0" smtClean="0"/>
          </a:p>
        </p:txBody>
      </p:sp>
      <p:sp>
        <p:nvSpPr>
          <p:cNvPr id="3" name="Espace réservé du numéro de diapositive 2"/>
          <p:cNvSpPr>
            <a:spLocks noGrp="1"/>
          </p:cNvSpPr>
          <p:nvPr>
            <p:ph type="sldNum" sz="quarter" idx="12"/>
          </p:nvPr>
        </p:nvSpPr>
        <p:spPr/>
        <p:txBody>
          <a:bodyPr/>
          <a:lstStyle/>
          <a:p>
            <a:pPr>
              <a:defRPr/>
            </a:pPr>
            <a:fld id="{48FB8DFD-D4A7-4424-8837-F076AB23BCD2}" type="slidenum">
              <a:rPr lang="fr-FR" smtClean="0"/>
              <a:pPr>
                <a:defRPr/>
              </a:pPr>
              <a:t>49</a:t>
            </a:fld>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4614866" cy="1399032"/>
          </a:xfrm>
        </p:spPr>
        <p:txBody>
          <a:bodyPr/>
          <a:lstStyle/>
          <a:p>
            <a:pPr marL="484632" indent="0" fontAlgn="auto">
              <a:spcAft>
                <a:spcPts val="0"/>
              </a:spcAft>
              <a:defRPr/>
            </a:pPr>
            <a:r>
              <a:rPr lang="fr-FR" dirty="0">
                <a:solidFill>
                  <a:schemeClr val="accent1">
                    <a:tint val="83000"/>
                    <a:satMod val="150000"/>
                  </a:schemeClr>
                </a:solidFill>
              </a:rPr>
              <a:t>Introduction:</a:t>
            </a:r>
          </a:p>
        </p:txBody>
      </p:sp>
      <p:sp>
        <p:nvSpPr>
          <p:cNvPr id="11267" name="Rectangle 3"/>
          <p:cNvSpPr>
            <a:spLocks noGrp="1" noChangeArrowheads="1"/>
          </p:cNvSpPr>
          <p:nvPr>
            <p:ph idx="1"/>
          </p:nvPr>
        </p:nvSpPr>
        <p:spPr>
          <a:xfrm>
            <a:off x="5143504" y="214290"/>
            <a:ext cx="4000496" cy="5643578"/>
          </a:xfrm>
        </p:spPr>
        <p:txBody>
          <a:bodyPr/>
          <a:lstStyle/>
          <a:p>
            <a:pPr algn="just"/>
            <a:r>
              <a:rPr lang="fr-FR" sz="1300" dirty="0" smtClean="0"/>
              <a:t>Les périodes de difficultés économiques sont généralement porteuses de mauvaises nouvelles pour l’innovation. Les actionnaires, les banques et donc le management ont tendance à se focaliser sur le court terme, le certain, les réductions de coûts... Des notions parfois considérées comme antinomiques avec l’innovation.</a:t>
            </a:r>
          </a:p>
          <a:p>
            <a:pPr algn="just">
              <a:buNone/>
            </a:pPr>
            <a:endParaRPr lang="fr-FR" sz="1300" dirty="0" smtClean="0"/>
          </a:p>
          <a:p>
            <a:pPr algn="just"/>
            <a:r>
              <a:rPr lang="fr-FR" sz="1300" dirty="0" smtClean="0"/>
              <a:t>Et pourtant, les crises précédentes ont souvent conduit à des bouleversements du jeu concurrentiel : asseoir ou bousculer un leadership. Nous sommes convaincus que l’innovation est un levier puissant pour faire de ces moments délicats d’excellentes opportunités de développer un avantage compétitif. Les exemples ne manquent pas : Renault, qui lance avec succès sa Twingo au cœur de la récession de 1992-93 ; </a:t>
            </a:r>
            <a:r>
              <a:rPr lang="fr-FR" sz="1300" dirty="0" err="1" smtClean="0"/>
              <a:t>Technics</a:t>
            </a:r>
            <a:r>
              <a:rPr lang="fr-FR" sz="1300" dirty="0" smtClean="0"/>
              <a:t>, qui fait évoluer ses anciennes platines tourne-disques en produits très prisés par les DJs et les passionnés, au moment où ce marché grand public s’effondre ; l’</a:t>
            </a:r>
            <a:r>
              <a:rPr lang="fr-FR" sz="1300" dirty="0" err="1" smtClean="0"/>
              <a:t>Ipod</a:t>
            </a:r>
            <a:r>
              <a:rPr lang="fr-FR" sz="1300" dirty="0" smtClean="0"/>
              <a:t> d’Apple, lancé en octobre 2001, juste après l’éclatement de la bulle internet et le “11 septembre” …</a:t>
            </a:r>
          </a:p>
          <a:p>
            <a:pPr>
              <a:buFontTx/>
              <a:buNone/>
            </a:pPr>
            <a:endParaRPr lang="fr-FR" dirty="0" smtClean="0"/>
          </a:p>
        </p:txBody>
      </p:sp>
      <p:pic>
        <p:nvPicPr>
          <p:cNvPr id="11268" name="Picture 2" descr="http://geolibertaire.org/image/geochaos/energie/crise_energie18.jpg"/>
          <p:cNvPicPr>
            <a:picLocks noChangeAspect="1" noChangeArrowheads="1"/>
          </p:cNvPicPr>
          <p:nvPr/>
        </p:nvPicPr>
        <p:blipFill>
          <a:blip r:embed="rId2" cstate="print"/>
          <a:srcRect/>
          <a:stretch>
            <a:fillRect/>
          </a:stretch>
        </p:blipFill>
        <p:spPr bwMode="auto">
          <a:xfrm>
            <a:off x="0" y="1214422"/>
            <a:ext cx="5241925" cy="4214812"/>
          </a:xfrm>
          <a:prstGeom prst="rect">
            <a:avLst/>
          </a:prstGeom>
          <a:noFill/>
          <a:ln w="9525">
            <a:noFill/>
            <a:miter lim="800000"/>
            <a:headEnd/>
            <a:tailEnd/>
          </a:ln>
        </p:spPr>
      </p:pic>
      <p:sp>
        <p:nvSpPr>
          <p:cNvPr id="7" name="Rectangle 3"/>
          <p:cNvSpPr txBox="1">
            <a:spLocks noChangeArrowheads="1"/>
          </p:cNvSpPr>
          <p:nvPr/>
        </p:nvSpPr>
        <p:spPr bwMode="auto">
          <a:xfrm>
            <a:off x="-142908" y="6000744"/>
            <a:ext cx="9144000" cy="8572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47675" marR="0" lvl="0" indent="-382588" algn="just" defTabSz="914400" rtl="0" eaLnBrk="1" fontAlgn="base" latinLnBrk="0" hangingPunct="1">
              <a:lnSpc>
                <a:spcPct val="100000"/>
              </a:lnSpc>
              <a:spcBef>
                <a:spcPct val="20000"/>
              </a:spcBef>
              <a:spcAft>
                <a:spcPct val="0"/>
              </a:spcAft>
              <a:buClr>
                <a:schemeClr val="accent1"/>
              </a:buClr>
              <a:buSzPct val="80000"/>
              <a:buFont typeface="Wingdings 2" pitchFamily="18" charset="2"/>
              <a:buChar char=""/>
              <a:tabLst/>
              <a:defRPr/>
            </a:pPr>
            <a:r>
              <a:rPr kumimoji="0" lang="fr-FR" sz="1300" b="0" i="0" u="none" strike="noStrike" kern="1200" cap="none" spc="0" normalizeH="0" baseline="0" noProof="0" dirty="0" smtClean="0">
                <a:ln>
                  <a:noFill/>
                </a:ln>
                <a:solidFill>
                  <a:schemeClr val="tx1"/>
                </a:solidFill>
                <a:effectLst/>
                <a:uLnTx/>
                <a:uFillTx/>
                <a:latin typeface="+mn-lt"/>
                <a:ea typeface="+mn-ea"/>
                <a:cs typeface="+mn-cs"/>
              </a:rPr>
              <a:t>Aujourd’hui, face à  une crise de grande ampleur, le manager de l’innovation doit repenser son activité : comment faire face à des attentes de court terme (“quick hits”), comment innover à ressources réduites voire sans R&amp;D, comment démultiplier ses chances par l’  “open innovation”, et tout cela sans compromettre le long terme ?</a:t>
            </a:r>
          </a:p>
          <a:p>
            <a:pPr marL="447675" marR="0" lvl="0" indent="-382588" algn="l" defTabSz="914400" rtl="0" eaLnBrk="1" fontAlgn="base" latinLnBrk="0" hangingPunct="1">
              <a:lnSpc>
                <a:spcPct val="100000"/>
              </a:lnSpc>
              <a:spcBef>
                <a:spcPct val="20000"/>
              </a:spcBef>
              <a:spcAft>
                <a:spcPct val="0"/>
              </a:spcAft>
              <a:buClr>
                <a:schemeClr val="accent1"/>
              </a:buClr>
              <a:buSzPct val="80000"/>
              <a:buFontTx/>
              <a:buNone/>
              <a:tabLst/>
              <a:defRPr/>
            </a:pP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8. Communiquer à moindre couts</a:t>
            </a:r>
            <a:br>
              <a:rPr lang="fr-FR" dirty="0" smtClean="0"/>
            </a:br>
            <a:endParaRPr lang="fr-FR" dirty="0"/>
          </a:p>
        </p:txBody>
      </p:sp>
      <p:sp>
        <p:nvSpPr>
          <p:cNvPr id="3" name="Espace réservé du contenu 2"/>
          <p:cNvSpPr>
            <a:spLocks noGrp="1"/>
          </p:cNvSpPr>
          <p:nvPr>
            <p:ph idx="1"/>
          </p:nvPr>
        </p:nvSpPr>
        <p:spPr/>
        <p:txBody>
          <a:bodyPr/>
          <a:lstStyle/>
          <a:p>
            <a:r>
              <a:rPr lang="fr-FR" dirty="0" smtClean="0"/>
              <a:t>Changement slogan : adapter message aux consommateurs</a:t>
            </a:r>
          </a:p>
          <a:p>
            <a:endParaRPr lang="fr-FR" dirty="0" smtClean="0"/>
          </a:p>
          <a:p>
            <a:r>
              <a:rPr lang="fr-FR" dirty="0" smtClean="0"/>
              <a:t>Supports publicitaires gratuits</a:t>
            </a:r>
          </a:p>
          <a:p>
            <a:pPr>
              <a:buNone/>
            </a:pPr>
            <a:endParaRPr lang="fr-FR" dirty="0" smtClean="0"/>
          </a:p>
          <a:p>
            <a:r>
              <a:rPr lang="fr-FR" dirty="0" smtClean="0"/>
              <a:t>Le bouche à oreille</a:t>
            </a:r>
            <a:endParaRPr lang="fr-FR" dirty="0"/>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50</a:t>
            </a:fld>
            <a:endParaRPr lang="fr-F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Changement de slogan		</a:t>
            </a:r>
            <a:endParaRPr lang="fr-FR" dirty="0"/>
          </a:p>
        </p:txBody>
      </p:sp>
      <p:sp>
        <p:nvSpPr>
          <p:cNvPr id="3" name="Espace réservé du contenu 2"/>
          <p:cNvSpPr>
            <a:spLocks noGrp="1"/>
          </p:cNvSpPr>
          <p:nvPr>
            <p:ph idx="1"/>
          </p:nvPr>
        </p:nvSpPr>
        <p:spPr/>
        <p:txBody>
          <a:bodyPr>
            <a:normAutofit fontScale="70000" lnSpcReduction="20000"/>
          </a:bodyPr>
          <a:lstStyle/>
          <a:p>
            <a:pPr algn="just"/>
            <a:r>
              <a:rPr lang="fr-FR" dirty="0" smtClean="0"/>
              <a:t>C’est la crise ! Voici l’expression du moment qui semble être l’excuse de tous les maux actuels.</a:t>
            </a:r>
          </a:p>
          <a:p>
            <a:pPr algn="just">
              <a:buNone/>
            </a:pPr>
            <a:endParaRPr lang="fr-FR" dirty="0" smtClean="0"/>
          </a:p>
          <a:p>
            <a:pPr algn="just"/>
            <a:r>
              <a:rPr lang="fr-FR" dirty="0" smtClean="0"/>
              <a:t>Effectivement c’est la crise, mais qui dit crise dit opportunités. </a:t>
            </a:r>
          </a:p>
          <a:p>
            <a:pPr algn="just"/>
            <a:endParaRPr lang="fr-FR" dirty="0" smtClean="0"/>
          </a:p>
          <a:p>
            <a:pPr algn="just"/>
            <a:r>
              <a:rPr lang="fr-FR" dirty="0" smtClean="0"/>
              <a:t>Carrefour l’a bien compris et lance sa nouvelle stratégie de communication avec une campagne de pub axée autour d’un nouveau slogan : </a:t>
            </a:r>
            <a:r>
              <a:rPr lang="fr-FR" b="1" dirty="0" smtClean="0"/>
              <a:t>« le positif est de retour »</a:t>
            </a:r>
            <a:r>
              <a:rPr lang="fr-FR" dirty="0" smtClean="0"/>
              <a:t>. Carrefour tente de rendre la corvée de course moins exécrable, en se rapprochant du client, en lui proposant une relation de proximité, comme avec un commerçant de quartier. Le but est de faire en sorte que les clients soient heureux de consommer.</a:t>
            </a:r>
            <a:endParaRPr lang="fr-FR" dirty="0"/>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51</a:t>
            </a:fld>
            <a:endParaRPr lang="fr-F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071546"/>
          </a:xfrm>
        </p:spPr>
        <p:txBody>
          <a:bodyPr/>
          <a:lstStyle/>
          <a:p>
            <a:pPr marL="484632" indent="0" algn="ctr" fontAlgn="auto">
              <a:spcAft>
                <a:spcPts val="0"/>
              </a:spcAft>
              <a:defRPr/>
            </a:pPr>
            <a:r>
              <a:rPr lang="fr-FR" dirty="0" smtClean="0">
                <a:solidFill>
                  <a:schemeClr val="accent1">
                    <a:tint val="83000"/>
                    <a:satMod val="150000"/>
                  </a:schemeClr>
                </a:solidFill>
              </a:rPr>
              <a:t>Supports publicitaires gratuits</a:t>
            </a:r>
            <a:endParaRPr lang="fr-FR" dirty="0">
              <a:solidFill>
                <a:schemeClr val="accent1">
                  <a:tint val="83000"/>
                  <a:satMod val="150000"/>
                </a:schemeClr>
              </a:solidFill>
            </a:endParaRPr>
          </a:p>
        </p:txBody>
      </p:sp>
      <p:sp>
        <p:nvSpPr>
          <p:cNvPr id="3" name="Espace réservé du contenu 2"/>
          <p:cNvSpPr>
            <a:spLocks noGrp="1"/>
          </p:cNvSpPr>
          <p:nvPr>
            <p:ph idx="1"/>
          </p:nvPr>
        </p:nvSpPr>
        <p:spPr>
          <a:xfrm>
            <a:off x="0" y="928670"/>
            <a:ext cx="9144000" cy="4572000"/>
          </a:xfrm>
        </p:spPr>
        <p:txBody>
          <a:bodyPr>
            <a:normAutofit fontScale="77500" lnSpcReduction="20000"/>
          </a:bodyPr>
          <a:lstStyle/>
          <a:p>
            <a:pPr marL="448056" indent="-384048" fontAlgn="auto">
              <a:spcAft>
                <a:spcPts val="0"/>
              </a:spcAft>
              <a:buFont typeface="Wingdings 2"/>
              <a:buNone/>
              <a:defRPr/>
            </a:pPr>
            <a:endParaRPr lang="fr-FR" dirty="0"/>
          </a:p>
          <a:p>
            <a:pPr marL="448056" indent="-384048" algn="just" fontAlgn="auto">
              <a:spcAft>
                <a:spcPts val="0"/>
              </a:spcAft>
              <a:defRPr/>
            </a:pPr>
            <a:r>
              <a:rPr lang="fr-FR" dirty="0" smtClean="0"/>
              <a:t>On distingue deux grandes catégories de supports publicitaires : les médias et le hors- média. Une campagne panachera typiquement différents types de médias et ira chercher dans le hors-média un soutien tactique. Aujourd’hui le meilleur moyen de faire une communication a moindre frais est de passer par internet. Par exemple, </a:t>
            </a:r>
            <a:r>
              <a:rPr lang="fr-FR" dirty="0"/>
              <a:t>d</a:t>
            </a:r>
            <a:r>
              <a:rPr lang="fr-FR" dirty="0" smtClean="0"/>
              <a:t>e nombreuses entreprises utilise la technique du </a:t>
            </a:r>
            <a:r>
              <a:rPr lang="fr-FR" dirty="0" err="1" smtClean="0"/>
              <a:t>buzz</a:t>
            </a:r>
            <a:r>
              <a:rPr lang="fr-FR" dirty="0" smtClean="0"/>
              <a:t> pour faire parler d’elle.</a:t>
            </a:r>
          </a:p>
          <a:p>
            <a:pPr marL="448056" indent="-384048" algn="just" fontAlgn="auto">
              <a:spcAft>
                <a:spcPts val="0"/>
              </a:spcAft>
              <a:buNone/>
              <a:defRPr/>
            </a:pPr>
            <a:endParaRPr lang="fr-FR" dirty="0" smtClean="0"/>
          </a:p>
          <a:p>
            <a:pPr marL="448056" indent="-384048" algn="just" fontAlgn="auto">
              <a:spcAft>
                <a:spcPts val="0"/>
              </a:spcAft>
              <a:defRPr/>
            </a:pPr>
            <a:r>
              <a:rPr lang="fr-FR" b="1" dirty="0" smtClean="0"/>
              <a:t>Exemple</a:t>
            </a:r>
            <a:r>
              <a:rPr lang="fr-FR" dirty="0" smtClean="0"/>
              <a:t> : de nombreuses entreprises de VAD comme </a:t>
            </a:r>
            <a:r>
              <a:rPr lang="fr-FR" dirty="0" err="1" smtClean="0"/>
              <a:t>Faguo</a:t>
            </a:r>
            <a:r>
              <a:rPr lang="fr-FR" dirty="0" smtClean="0"/>
              <a:t> </a:t>
            </a:r>
            <a:r>
              <a:rPr lang="fr-FR" dirty="0" err="1" smtClean="0"/>
              <a:t>Shoes</a:t>
            </a:r>
            <a:r>
              <a:rPr lang="fr-FR" dirty="0" smtClean="0"/>
              <a:t> ont fait leur communication par Facebook pour se faire connaitre. Adidas a aussi voulu créer le </a:t>
            </a:r>
            <a:r>
              <a:rPr lang="fr-FR" dirty="0" err="1" smtClean="0"/>
              <a:t>Buzz</a:t>
            </a:r>
            <a:r>
              <a:rPr lang="fr-FR" dirty="0" smtClean="0"/>
              <a:t> en lançant une publicité avec Zinedine Zidane pour la promotion de chaussures de foot.</a:t>
            </a:r>
            <a:endParaRPr lang="fr-FR" dirty="0"/>
          </a:p>
        </p:txBody>
      </p:sp>
      <p:pic>
        <p:nvPicPr>
          <p:cNvPr id="54276" name="Picture 3"/>
          <p:cNvPicPr>
            <a:picLocks noChangeAspect="1" noChangeArrowheads="1"/>
          </p:cNvPicPr>
          <p:nvPr/>
        </p:nvPicPr>
        <p:blipFill>
          <a:blip r:embed="rId2" cstate="print"/>
          <a:srcRect/>
          <a:stretch>
            <a:fillRect/>
          </a:stretch>
        </p:blipFill>
        <p:spPr bwMode="auto">
          <a:xfrm>
            <a:off x="5357818" y="5143512"/>
            <a:ext cx="2357454" cy="1576305"/>
          </a:xfrm>
          <a:prstGeom prst="rect">
            <a:avLst/>
          </a:prstGeom>
          <a:noFill/>
          <a:ln w="9525">
            <a:noFill/>
            <a:miter lim="800000"/>
            <a:headEnd/>
            <a:tailEnd/>
          </a:ln>
        </p:spPr>
      </p:pic>
      <p:sp>
        <p:nvSpPr>
          <p:cNvPr id="5" name="Espace réservé du numéro de diapositive 4"/>
          <p:cNvSpPr>
            <a:spLocks noGrp="1"/>
          </p:cNvSpPr>
          <p:nvPr>
            <p:ph type="sldNum" sz="quarter" idx="12"/>
          </p:nvPr>
        </p:nvSpPr>
        <p:spPr/>
        <p:txBody>
          <a:bodyPr/>
          <a:lstStyle/>
          <a:p>
            <a:pPr>
              <a:defRPr/>
            </a:pPr>
            <a:fld id="{48FB8DFD-D4A7-4424-8837-F076AB23BCD2}" type="slidenum">
              <a:rPr lang="fr-FR" smtClean="0"/>
              <a:pPr>
                <a:defRPr/>
              </a:pPr>
              <a:t>52</a:t>
            </a:fld>
            <a:endParaRPr lang="fr-F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9. Développer une innovation produit</a:t>
            </a:r>
            <a:br>
              <a:rPr lang="fr-FR" dirty="0" smtClean="0"/>
            </a:br>
            <a:endParaRPr lang="fr-FR" dirty="0"/>
          </a:p>
        </p:txBody>
      </p:sp>
      <p:sp>
        <p:nvSpPr>
          <p:cNvPr id="3" name="Espace réservé du contenu 2"/>
          <p:cNvSpPr>
            <a:spLocks noGrp="1"/>
          </p:cNvSpPr>
          <p:nvPr>
            <p:ph idx="1"/>
          </p:nvPr>
        </p:nvSpPr>
        <p:spPr>
          <a:xfrm>
            <a:off x="0" y="1214422"/>
            <a:ext cx="9144000" cy="5357826"/>
          </a:xfrm>
        </p:spPr>
        <p:txBody>
          <a:bodyPr/>
          <a:lstStyle/>
          <a:p>
            <a:r>
              <a:rPr lang="fr-FR" sz="2800" dirty="0" smtClean="0"/>
              <a:t>Produits nouveaux ou dérivés</a:t>
            </a:r>
          </a:p>
          <a:p>
            <a:r>
              <a:rPr lang="fr-FR" sz="2800" dirty="0" smtClean="0"/>
              <a:t>Modifications des composantes du produit</a:t>
            </a:r>
          </a:p>
          <a:p>
            <a:r>
              <a:rPr lang="fr-FR" sz="2800" dirty="0" smtClean="0"/>
              <a:t>Changement de l’offre produit</a:t>
            </a:r>
          </a:p>
          <a:p>
            <a:r>
              <a:rPr lang="fr-FR" sz="2800" dirty="0" smtClean="0"/>
              <a:t>Création d’un avantage concurrentiel</a:t>
            </a:r>
          </a:p>
          <a:p>
            <a:r>
              <a:rPr lang="fr-FR" sz="2800" dirty="0" smtClean="0"/>
              <a:t>Création de produit d’appel</a:t>
            </a:r>
          </a:p>
          <a:p>
            <a:r>
              <a:rPr lang="fr-FR" sz="2800" dirty="0" smtClean="0"/>
              <a:t>Abandon des produits poids mort</a:t>
            </a:r>
          </a:p>
          <a:p>
            <a:r>
              <a:rPr lang="fr-FR" sz="2800" dirty="0" smtClean="0"/>
              <a:t>Ajout d’options et de service</a:t>
            </a:r>
          </a:p>
          <a:p>
            <a:r>
              <a:rPr lang="fr-FR" sz="2800" dirty="0" smtClean="0"/>
              <a:t>Diversification</a:t>
            </a:r>
          </a:p>
          <a:p>
            <a:r>
              <a:rPr lang="fr-FR" sz="2800" dirty="0" smtClean="0"/>
              <a:t>Innovation participative</a:t>
            </a:r>
          </a:p>
          <a:p>
            <a:r>
              <a:rPr lang="fr-FR" sz="2800" dirty="0" smtClean="0"/>
              <a:t>Marketing participatif</a:t>
            </a:r>
          </a:p>
          <a:p>
            <a:r>
              <a:rPr lang="fr-FR" sz="2800" dirty="0" smtClean="0"/>
              <a:t>Appel à l’innovation externe</a:t>
            </a:r>
            <a:endParaRPr lang="fr-FR" sz="2800" dirty="0"/>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53</a:t>
            </a:fld>
            <a:endParaRPr lang="fr-F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marL="484632" indent="0" algn="ctr" fontAlgn="auto">
              <a:spcAft>
                <a:spcPts val="0"/>
              </a:spcAft>
              <a:defRPr/>
            </a:pPr>
            <a:r>
              <a:rPr lang="fr-FR" dirty="0" smtClean="0">
                <a:solidFill>
                  <a:schemeClr val="accent1">
                    <a:tint val="83000"/>
                    <a:satMod val="150000"/>
                  </a:schemeClr>
                </a:solidFill>
              </a:rPr>
              <a:t>Innover </a:t>
            </a:r>
            <a:endParaRPr lang="fr-FR" dirty="0">
              <a:solidFill>
                <a:schemeClr val="accent1">
                  <a:tint val="83000"/>
                  <a:satMod val="150000"/>
                </a:schemeClr>
              </a:solidFill>
            </a:endParaRPr>
          </a:p>
        </p:txBody>
      </p:sp>
      <p:sp>
        <p:nvSpPr>
          <p:cNvPr id="13315" name="Rectangle 3"/>
          <p:cNvSpPr>
            <a:spLocks noGrp="1" noChangeArrowheads="1"/>
          </p:cNvSpPr>
          <p:nvPr>
            <p:ph idx="1"/>
          </p:nvPr>
        </p:nvSpPr>
        <p:spPr>
          <a:xfrm>
            <a:off x="0" y="1600200"/>
            <a:ext cx="9001156" cy="5257800"/>
          </a:xfrm>
        </p:spPr>
        <p:txBody>
          <a:bodyPr/>
          <a:lstStyle/>
          <a:p>
            <a:pPr algn="just"/>
            <a:r>
              <a:rPr lang="fr-FR" sz="2400" dirty="0" smtClean="0"/>
              <a:t>C’est introduire avec succès, sur le marché ou dans l’entreprise, un nouveau produit, service ou procédé, ou une nouvelle activité ou un changement organisationnel. Cela peut être  aussi une innovation technologique, une amélioration du rapport qualité prix, un service ajouté à un produit.</a:t>
            </a:r>
          </a:p>
          <a:p>
            <a:pPr>
              <a:buFontTx/>
              <a:buNone/>
            </a:pPr>
            <a:endParaRPr lang="fr-FR" sz="2400" dirty="0" smtClean="0"/>
          </a:p>
          <a:p>
            <a:r>
              <a:rPr lang="fr-FR" sz="2400" dirty="0" smtClean="0"/>
              <a:t>Innover pour vendre</a:t>
            </a:r>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54</a:t>
            </a:fld>
            <a:endParaRPr lang="fr-F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marL="484632" indent="0" algn="ctr" fontAlgn="auto">
              <a:spcAft>
                <a:spcPts val="0"/>
              </a:spcAft>
              <a:defRPr/>
            </a:pPr>
            <a:r>
              <a:rPr lang="fr-FR" dirty="0">
                <a:solidFill>
                  <a:schemeClr val="accent1">
                    <a:tint val="83000"/>
                    <a:satMod val="150000"/>
                  </a:schemeClr>
                </a:solidFill>
              </a:rPr>
              <a:t>Pourquoi innover ?</a:t>
            </a:r>
          </a:p>
        </p:txBody>
      </p:sp>
      <p:sp>
        <p:nvSpPr>
          <p:cNvPr id="14339" name="Rectangle 3"/>
          <p:cNvSpPr>
            <a:spLocks noGrp="1" noChangeArrowheads="1"/>
          </p:cNvSpPr>
          <p:nvPr>
            <p:ph idx="1"/>
          </p:nvPr>
        </p:nvSpPr>
        <p:spPr>
          <a:xfrm>
            <a:off x="457200" y="1882775"/>
            <a:ext cx="8229600" cy="4572000"/>
          </a:xfrm>
        </p:spPr>
        <p:txBody>
          <a:bodyPr/>
          <a:lstStyle/>
          <a:p>
            <a:r>
              <a:rPr lang="fr-FR" dirty="0" smtClean="0"/>
              <a:t>Acquérir un avantage concurrentiel</a:t>
            </a:r>
          </a:p>
          <a:p>
            <a:pPr>
              <a:buFont typeface="Wingdings 2" pitchFamily="18" charset="2"/>
              <a:buNone/>
            </a:pPr>
            <a:endParaRPr lang="fr-FR" dirty="0" smtClean="0"/>
          </a:p>
          <a:p>
            <a:pPr lvl="1"/>
            <a:r>
              <a:rPr lang="fr-FR" dirty="0" smtClean="0"/>
              <a:t>Proposer des prix inferieurs aux concurrents</a:t>
            </a:r>
          </a:p>
          <a:p>
            <a:pPr lvl="1"/>
            <a:r>
              <a:rPr lang="fr-FR" dirty="0" smtClean="0"/>
              <a:t>Proposer des produits différents</a:t>
            </a:r>
          </a:p>
          <a:p>
            <a:pPr lvl="1"/>
            <a:r>
              <a:rPr lang="fr-FR" dirty="0" smtClean="0"/>
              <a:t>Proposer des produits plus intéressants répondant mieux aux besoins du client</a:t>
            </a:r>
          </a:p>
          <a:p>
            <a:pPr lvl="1">
              <a:buFontTx/>
              <a:buNone/>
            </a:pPr>
            <a:endParaRPr lang="fr-FR" dirty="0" smtClean="0"/>
          </a:p>
          <a:p>
            <a:r>
              <a:rPr lang="fr-FR" dirty="0" smtClean="0"/>
              <a:t>Exemple : Le meilleur produit de qualité au plus bas prix.</a:t>
            </a:r>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55</a:t>
            </a:fld>
            <a:endParaRPr lang="fr-F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ctr"/>
            <a:r>
              <a:rPr lang="fr-FR" dirty="0"/>
              <a:t>Nouveaux produits</a:t>
            </a:r>
          </a:p>
        </p:txBody>
      </p:sp>
      <p:sp>
        <p:nvSpPr>
          <p:cNvPr id="3075" name="Rectangle 3"/>
          <p:cNvSpPr>
            <a:spLocks noGrp="1" noChangeArrowheads="1"/>
          </p:cNvSpPr>
          <p:nvPr>
            <p:ph type="body" idx="1"/>
          </p:nvPr>
        </p:nvSpPr>
        <p:spPr>
          <a:xfrm>
            <a:off x="214282" y="1643050"/>
            <a:ext cx="8715436" cy="4811758"/>
          </a:xfrm>
        </p:spPr>
        <p:txBody>
          <a:bodyPr/>
          <a:lstStyle/>
          <a:p>
            <a:pPr algn="just">
              <a:lnSpc>
                <a:spcPct val="80000"/>
              </a:lnSpc>
            </a:pPr>
            <a:r>
              <a:rPr lang="fr-FR" sz="2000" b="1" dirty="0"/>
              <a:t>Le renouvellement de l’offre va permettre de stimuler une demande atone</a:t>
            </a:r>
            <a:r>
              <a:rPr lang="fr-FR" sz="2000" dirty="0"/>
              <a:t>. </a:t>
            </a:r>
            <a:endParaRPr lang="fr-FR" sz="2000" dirty="0" smtClean="0"/>
          </a:p>
          <a:p>
            <a:pPr algn="just">
              <a:lnSpc>
                <a:spcPct val="80000"/>
              </a:lnSpc>
              <a:buNone/>
            </a:pPr>
            <a:endParaRPr lang="fr-FR" sz="2000" dirty="0"/>
          </a:p>
          <a:p>
            <a:pPr algn="just">
              <a:lnSpc>
                <a:spcPct val="80000"/>
              </a:lnSpc>
            </a:pPr>
            <a:r>
              <a:rPr lang="fr-FR" sz="2000" dirty="0"/>
              <a:t>L'Oréal compte bien appuyer sur l'accélérateur en 2009 et doper ses ventes en proposant de nouveaux produits. Ainsi la marque Lancôme du groupe vient de sortir une nouvelle crème anti-âge qui doit "s'adapter à la signature de chaque type de peau". Et le groupe de cosmétiques ne compte pas s'arrêter là puisque </a:t>
            </a:r>
            <a:r>
              <a:rPr lang="fr-FR" sz="2000" b="1" dirty="0"/>
              <a:t>600 millions d'euros de budget sont alloués à la R&amp;D pour 2009</a:t>
            </a:r>
            <a:r>
              <a:rPr lang="fr-FR" sz="2000" dirty="0" smtClean="0"/>
              <a:t>.</a:t>
            </a:r>
          </a:p>
          <a:p>
            <a:pPr algn="just">
              <a:lnSpc>
                <a:spcPct val="80000"/>
              </a:lnSpc>
              <a:buNone/>
            </a:pPr>
            <a:endParaRPr lang="fr-FR" sz="2000" dirty="0"/>
          </a:p>
          <a:p>
            <a:pPr algn="just">
              <a:lnSpc>
                <a:spcPct val="80000"/>
              </a:lnSpc>
            </a:pPr>
            <a:r>
              <a:rPr lang="fr-FR" sz="2000" dirty="0"/>
              <a:t>L'homme d'affaires </a:t>
            </a:r>
            <a:r>
              <a:rPr lang="fr-FR" sz="2000" b="1" dirty="0"/>
              <a:t>Bolloré lance, lui, sa voiture électrique, la Blue Car</a:t>
            </a:r>
            <a:r>
              <a:rPr lang="fr-FR" sz="2000" dirty="0"/>
              <a:t>, qui offre 250 kilomètres d'autonomie, sur le marché de la location mensuelle. Le PDG du groupe éponyme croit dur comme fer au succès des voitures électriques à long terme et a déjà investi des millions dans la recherche afin de produire un moteur performant. Il continue en 2009 en négociant le rachat d'une mine de lithium, nécessaire pour la production des batteries de ses voitures.</a:t>
            </a:r>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56</a:t>
            </a:fld>
            <a:endParaRPr lang="fr-F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28596" y="0"/>
            <a:ext cx="8229600" cy="1399032"/>
          </a:xfrm>
        </p:spPr>
        <p:txBody>
          <a:bodyPr/>
          <a:lstStyle/>
          <a:p>
            <a:pPr marL="484632" indent="0" algn="ctr" fontAlgn="auto">
              <a:spcAft>
                <a:spcPts val="0"/>
              </a:spcAft>
              <a:defRPr/>
            </a:pPr>
            <a:r>
              <a:rPr lang="fr-FR" dirty="0">
                <a:solidFill>
                  <a:schemeClr val="accent1">
                    <a:tint val="83000"/>
                    <a:satMod val="150000"/>
                  </a:schemeClr>
                </a:solidFill>
              </a:rPr>
              <a:t>Modification de l’offre</a:t>
            </a:r>
          </a:p>
        </p:txBody>
      </p:sp>
      <p:sp>
        <p:nvSpPr>
          <p:cNvPr id="16387" name="Rectangle 3"/>
          <p:cNvSpPr>
            <a:spLocks noGrp="1" noChangeArrowheads="1"/>
          </p:cNvSpPr>
          <p:nvPr>
            <p:ph idx="1"/>
          </p:nvPr>
        </p:nvSpPr>
        <p:spPr>
          <a:xfrm>
            <a:off x="0" y="1600200"/>
            <a:ext cx="9001156" cy="5257800"/>
          </a:xfrm>
        </p:spPr>
        <p:txBody>
          <a:bodyPr/>
          <a:lstStyle/>
          <a:p>
            <a:pPr algn="just">
              <a:lnSpc>
                <a:spcPct val="90000"/>
              </a:lnSpc>
            </a:pPr>
            <a:r>
              <a:rPr lang="fr-FR" sz="2400" dirty="0" smtClean="0"/>
              <a:t>Pour les entreprises qui ont une marge de manœuvre plus réduite, on peut changer légèrement son offre produit pour donner l’impression aux consommateurs d’avoir un très bon rapport qualité/prix.</a:t>
            </a:r>
            <a:br>
              <a:rPr lang="fr-FR" sz="2400" dirty="0" smtClean="0"/>
            </a:br>
            <a:endParaRPr lang="fr-FR" sz="2400" dirty="0" smtClean="0"/>
          </a:p>
          <a:p>
            <a:pPr algn="just">
              <a:lnSpc>
                <a:spcPct val="90000"/>
              </a:lnSpc>
            </a:pPr>
            <a:r>
              <a:rPr lang="fr-FR" sz="2400" dirty="0" smtClean="0"/>
              <a:t>C’est ce qui se fait dans l’automobile, sur le segment des petites voitures (Twingo, Clio...), les constructeurs lancent des offres limitées contenant des options qui augmentent la valeur perçue du véhicule.</a:t>
            </a:r>
          </a:p>
          <a:p>
            <a:pPr algn="just">
              <a:lnSpc>
                <a:spcPct val="90000"/>
              </a:lnSpc>
              <a:buFontTx/>
              <a:buNone/>
            </a:pPr>
            <a:endParaRPr lang="fr-FR" sz="2400" dirty="0" smtClean="0"/>
          </a:p>
          <a:p>
            <a:pPr algn="just">
              <a:lnSpc>
                <a:spcPct val="90000"/>
              </a:lnSpc>
            </a:pPr>
            <a:r>
              <a:rPr lang="fr-FR" sz="2400" b="1" u="sng" dirty="0" smtClean="0"/>
              <a:t>Exemple</a:t>
            </a:r>
            <a:r>
              <a:rPr lang="fr-FR" sz="2400" b="1" dirty="0" smtClean="0"/>
              <a:t>:</a:t>
            </a:r>
            <a:r>
              <a:rPr lang="fr-FR" sz="2400" dirty="0" smtClean="0"/>
              <a:t> Renault UK propose actuellement la série limitée I-Music et offre des équipements comme le Bluetooth ou les jantes en alliage de série sur ses véhicules. Le client à la sensation d’avoir acheté une voiture très bien équipée à un prix attractif.</a:t>
            </a:r>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57</a:t>
            </a:fld>
            <a:endParaRPr lang="fr-F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00034" y="0"/>
            <a:ext cx="8229600" cy="1399032"/>
          </a:xfrm>
        </p:spPr>
        <p:txBody>
          <a:bodyPr/>
          <a:lstStyle/>
          <a:p>
            <a:pPr marL="484632" indent="0" fontAlgn="auto">
              <a:spcAft>
                <a:spcPts val="0"/>
              </a:spcAft>
              <a:defRPr/>
            </a:pPr>
            <a:r>
              <a:rPr lang="fr-FR" dirty="0">
                <a:solidFill>
                  <a:schemeClr val="accent1">
                    <a:tint val="83000"/>
                    <a:satMod val="150000"/>
                  </a:schemeClr>
                </a:solidFill>
              </a:rPr>
              <a:t>Appel à l’innovation produit</a:t>
            </a:r>
          </a:p>
        </p:txBody>
      </p:sp>
      <p:sp>
        <p:nvSpPr>
          <p:cNvPr id="61443" name="Rectangle 4"/>
          <p:cNvSpPr>
            <a:spLocks noGrp="1" noChangeArrowheads="1"/>
          </p:cNvSpPr>
          <p:nvPr>
            <p:ph type="body" idx="1"/>
          </p:nvPr>
        </p:nvSpPr>
        <p:spPr>
          <a:xfrm>
            <a:off x="0" y="1412875"/>
            <a:ext cx="9144000" cy="5087959"/>
          </a:xfrm>
          <a:noFill/>
        </p:spPr>
        <p:txBody>
          <a:bodyPr/>
          <a:lstStyle/>
          <a:p>
            <a:pPr algn="just"/>
            <a:r>
              <a:rPr lang="fr-FR" sz="1600" dirty="0" smtClean="0"/>
              <a:t>Proposer de nouveaux goûts, jouer sur la texture, la qualité, l’origine des ingrédients. Constituent des leviers capables de justifier les écarts de prix.</a:t>
            </a:r>
          </a:p>
          <a:p>
            <a:pPr algn="just">
              <a:buNone/>
            </a:pPr>
            <a:endParaRPr lang="fr-FR" sz="1600" dirty="0" smtClean="0"/>
          </a:p>
          <a:p>
            <a:pPr algn="just"/>
            <a:r>
              <a:rPr lang="fr-FR" sz="1600" dirty="0" smtClean="0"/>
              <a:t>Ex: C’est ce qui se fait dans l’automobile, sur le segment des petites voitures (Twingo, Clio...) notamment, où les constructeurs lancent des offres limitées contenant des options qui augmentent la valeur perçue du véhicule. Renault UK propose actuellement la série limitée I-Music et offre des équipements comme le Bluetooth ou les jantes en alliage de série sur ses véhicules. Le client à la sensation d’avoir acheté une voiture très bien équipée à un prix attractif. </a:t>
            </a:r>
          </a:p>
          <a:p>
            <a:pPr algn="just">
              <a:buNone/>
            </a:pPr>
            <a:endParaRPr lang="fr-FR" sz="1600" dirty="0" smtClean="0"/>
          </a:p>
          <a:p>
            <a:pPr algn="just"/>
            <a:r>
              <a:rPr lang="fr-FR" sz="1600" dirty="0" smtClean="0"/>
              <a:t> Se distinguer de ses concurrents par une </a:t>
            </a:r>
            <a:r>
              <a:rPr lang="fr-FR" sz="1600" b="1" dirty="0" smtClean="0"/>
              <a:t>USP</a:t>
            </a:r>
            <a:r>
              <a:rPr lang="fr-FR" sz="1600" dirty="0" smtClean="0"/>
              <a:t> (Unique </a:t>
            </a:r>
            <a:r>
              <a:rPr lang="fr-FR" sz="1600" dirty="0" err="1" smtClean="0"/>
              <a:t>Selling</a:t>
            </a:r>
            <a:r>
              <a:rPr lang="fr-FR" sz="1600" dirty="0" smtClean="0"/>
              <a:t> Proposition ou un Avantage Concurrentiel) différente et par une perception de qualité de service supérieure .</a:t>
            </a:r>
          </a:p>
          <a:p>
            <a:pPr algn="just">
              <a:buNone/>
            </a:pPr>
            <a:endParaRPr lang="fr-FR" sz="1600" dirty="0" smtClean="0"/>
          </a:p>
          <a:p>
            <a:pPr algn="just"/>
            <a:r>
              <a:rPr lang="fr-FR" sz="1600" b="1" dirty="0" smtClean="0"/>
              <a:t>Exemple</a:t>
            </a:r>
            <a:r>
              <a:rPr lang="fr-FR" sz="1600" dirty="0" smtClean="0"/>
              <a:t>: </a:t>
            </a:r>
            <a:r>
              <a:rPr lang="fr-FR" sz="1600" dirty="0" err="1" smtClean="0"/>
              <a:t>Zara</a:t>
            </a:r>
            <a:r>
              <a:rPr lang="fr-FR" sz="1600" dirty="0" smtClean="0"/>
              <a:t> ne peut se permettre une telle concurrence. Il lui faut donc proposer des produits de gamme supérieures en répondant rapidement aux désirs et exigences des clients. C’est pourquoi la distribution y est importante car elle représente jusqu'à la moitié du prix de revient du produit, ce qui veut dire que si on a des coûts de distribution faibles on crée un avantage concurrentiel.</a:t>
            </a:r>
          </a:p>
          <a:p>
            <a:endParaRPr lang="fr-FR" sz="1600" dirty="0" smtClean="0"/>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58</a:t>
            </a:fld>
            <a:endParaRPr lang="fr-F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68289"/>
            <a:ext cx="8229600" cy="1160448"/>
          </a:xfrm>
        </p:spPr>
        <p:txBody>
          <a:bodyPr/>
          <a:lstStyle/>
          <a:p>
            <a:pPr marL="484632" indent="0" fontAlgn="auto">
              <a:spcAft>
                <a:spcPts val="0"/>
              </a:spcAft>
              <a:defRPr/>
            </a:pPr>
            <a:r>
              <a:rPr lang="fr-FR" dirty="0" smtClean="0">
                <a:solidFill>
                  <a:schemeClr val="accent1">
                    <a:tint val="83000"/>
                    <a:satMod val="150000"/>
                  </a:schemeClr>
                </a:solidFill>
              </a:rPr>
              <a:t>Appel à l’innovation produit</a:t>
            </a:r>
            <a:endParaRPr lang="fr-FR" dirty="0">
              <a:solidFill>
                <a:schemeClr val="accent1">
                  <a:tint val="83000"/>
                  <a:satMod val="150000"/>
                </a:schemeClr>
              </a:solidFill>
            </a:endParaRPr>
          </a:p>
        </p:txBody>
      </p:sp>
      <p:sp>
        <p:nvSpPr>
          <p:cNvPr id="14339" name="Rectangle 3"/>
          <p:cNvSpPr>
            <a:spLocks noGrp="1" noChangeArrowheads="1"/>
          </p:cNvSpPr>
          <p:nvPr>
            <p:ph type="body" idx="1"/>
          </p:nvPr>
        </p:nvSpPr>
        <p:spPr>
          <a:xfrm>
            <a:off x="457200" y="1882775"/>
            <a:ext cx="8229600" cy="4572000"/>
          </a:xfrm>
        </p:spPr>
        <p:txBody>
          <a:bodyPr>
            <a:normAutofit fontScale="77500" lnSpcReduction="20000"/>
          </a:bodyPr>
          <a:lstStyle/>
          <a:p>
            <a:pPr marL="448056" indent="-384048" algn="just" fontAlgn="auto">
              <a:spcAft>
                <a:spcPts val="0"/>
              </a:spcAft>
              <a:buFont typeface="Wingdings 2"/>
              <a:buChar char=""/>
              <a:defRPr/>
            </a:pPr>
            <a:r>
              <a:rPr lang="fr-FR" sz="3100" dirty="0" smtClean="0"/>
              <a:t>Créer des produits de relance qui s’adaptent aux ressources amoindries des ménages :                      </a:t>
            </a:r>
            <a:r>
              <a:rPr lang="fr-FR" sz="3100" dirty="0" smtClean="0">
                <a:solidFill>
                  <a:schemeClr val="accent1"/>
                </a:solidFill>
                <a:sym typeface="Wingdings" pitchFamily="2" charset="2"/>
              </a:rPr>
              <a:t></a:t>
            </a:r>
            <a:r>
              <a:rPr lang="fr-FR" sz="3100" dirty="0" smtClean="0">
                <a:sym typeface="Wingdings" pitchFamily="2" charset="2"/>
              </a:rPr>
              <a:t> </a:t>
            </a:r>
            <a:r>
              <a:rPr lang="fr-FR" sz="3100" dirty="0" smtClean="0"/>
              <a:t>produit d’appel qui est en général un produit vendu à bas prix pour attirer les consommateurs dans un point de vente. </a:t>
            </a:r>
            <a:br>
              <a:rPr lang="fr-FR" sz="3100" dirty="0" smtClean="0"/>
            </a:br>
            <a:endParaRPr lang="fr-FR" sz="3100" dirty="0" smtClean="0"/>
          </a:p>
          <a:p>
            <a:pPr marL="448056" indent="-384048" algn="just" fontAlgn="auto">
              <a:spcAft>
                <a:spcPts val="0"/>
              </a:spcAft>
              <a:buFont typeface="Wingdings 2"/>
              <a:buChar char=""/>
              <a:defRPr/>
            </a:pPr>
            <a:r>
              <a:rPr lang="fr-FR" sz="3100" dirty="0" smtClean="0"/>
              <a:t>Nouvelle segmentation des gammes</a:t>
            </a:r>
          </a:p>
          <a:p>
            <a:pPr marL="448056" indent="-384048" algn="just" fontAlgn="auto">
              <a:spcAft>
                <a:spcPts val="0"/>
              </a:spcAft>
              <a:buNone/>
              <a:defRPr/>
            </a:pPr>
            <a:endParaRPr lang="fr-FR" sz="3100" dirty="0" smtClean="0"/>
          </a:p>
          <a:p>
            <a:pPr marL="448056" indent="-384048" algn="just" fontAlgn="auto">
              <a:spcAft>
                <a:spcPts val="0"/>
              </a:spcAft>
              <a:buFont typeface="Wingdings 2"/>
              <a:buChar char=""/>
              <a:defRPr/>
            </a:pPr>
            <a:r>
              <a:rPr lang="fr-FR" sz="3100" dirty="0" smtClean="0"/>
              <a:t>Réduire son porte feuille de gamme ou se débarrasser de produits poids morts :               </a:t>
            </a:r>
            <a:r>
              <a:rPr lang="fr-FR" sz="3100" dirty="0" smtClean="0">
                <a:solidFill>
                  <a:schemeClr val="accent1"/>
                </a:solidFill>
                <a:sym typeface="Wingdings" pitchFamily="2" charset="2"/>
              </a:rPr>
              <a:t></a:t>
            </a:r>
            <a:r>
              <a:rPr lang="fr-FR" sz="3100" dirty="0" smtClean="0"/>
              <a:t>sinon trop de choix, encombrement des linéaires, se concentrer sur les cœurs de gamme et opérer des innovations importantes sur ces derniers</a:t>
            </a:r>
          </a:p>
          <a:p>
            <a:pPr marL="448056" indent="-384048" fontAlgn="auto">
              <a:spcAft>
                <a:spcPts val="0"/>
              </a:spcAft>
              <a:buFont typeface="Wingdings 2"/>
              <a:buChar char=""/>
              <a:defRPr/>
            </a:pPr>
            <a:endParaRPr lang="fr-FR" dirty="0"/>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59</a:t>
            </a:fld>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lesechos.fr/medias/2009/1204/020251573652_web.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Espace réservé du numéro de diapositive 2"/>
          <p:cNvSpPr>
            <a:spLocks noGrp="1"/>
          </p:cNvSpPr>
          <p:nvPr>
            <p:ph type="sldNum" sz="quarter" idx="12"/>
          </p:nvPr>
        </p:nvSpPr>
        <p:spPr/>
        <p:txBody>
          <a:bodyPr/>
          <a:lstStyle/>
          <a:p>
            <a:pPr>
              <a:defRPr/>
            </a:pPr>
            <a:fld id="{48FB8DFD-D4A7-4424-8837-F076AB23BCD2}" type="slidenum">
              <a:rPr lang="fr-FR" smtClean="0"/>
              <a:pPr>
                <a:defRPr/>
              </a:pPr>
              <a:t>6</a:t>
            </a:fld>
            <a:endParaRPr lang="fr-F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ctr"/>
            <a:r>
              <a:rPr lang="fr-FR" dirty="0" smtClean="0"/>
              <a:t>L’avantage concurrentiel</a:t>
            </a:r>
            <a:endParaRPr lang="fr-FR" dirty="0"/>
          </a:p>
        </p:txBody>
      </p:sp>
      <p:sp>
        <p:nvSpPr>
          <p:cNvPr id="40962" name="Espace réservé du contenu 2"/>
          <p:cNvSpPr>
            <a:spLocks noGrp="1"/>
          </p:cNvSpPr>
          <p:nvPr>
            <p:ph idx="1"/>
          </p:nvPr>
        </p:nvSpPr>
        <p:spPr/>
        <p:txBody>
          <a:bodyPr/>
          <a:lstStyle/>
          <a:p>
            <a:pPr algn="just"/>
            <a:r>
              <a:rPr lang="fr-FR" sz="1800" dirty="0" smtClean="0"/>
              <a:t>Toute entreprise doit tenter d’acquérir une position de force qui lui permette de se démarquer de ses concurrents.</a:t>
            </a:r>
          </a:p>
          <a:p>
            <a:pPr algn="just">
              <a:buNone/>
            </a:pPr>
            <a:endParaRPr lang="fr-FR" sz="1800" dirty="0" smtClean="0"/>
          </a:p>
          <a:p>
            <a:pPr algn="just"/>
            <a:r>
              <a:rPr lang="fr-FR" sz="1800" dirty="0" smtClean="0"/>
              <a:t>Cette position sera obtenue grâce à un élément distinctif qui, s’il est perçu positivement par les consommateurs, constituera un avantage concurrentiel.</a:t>
            </a:r>
          </a:p>
          <a:p>
            <a:pPr algn="just">
              <a:buNone/>
            </a:pPr>
            <a:r>
              <a:rPr lang="fr-FR" sz="1800" dirty="0" smtClean="0"/>
              <a:t>	</a:t>
            </a:r>
            <a:r>
              <a:rPr lang="fr-FR" sz="1800" dirty="0" smtClean="0">
                <a:solidFill>
                  <a:schemeClr val="accent1"/>
                </a:solidFill>
                <a:sym typeface="Wingdings" pitchFamily="2" charset="2"/>
              </a:rPr>
              <a:t> </a:t>
            </a:r>
            <a:r>
              <a:rPr lang="fr-FR" sz="1800" dirty="0" smtClean="0"/>
              <a:t>Cet élément peut être, entre autres, une particularité du produit, une façon différente d’utiliser les réseaux de distribution, un outil de promotion ou une politique de prix avantageuse.</a:t>
            </a:r>
          </a:p>
          <a:p>
            <a:pPr algn="just">
              <a:buNone/>
            </a:pPr>
            <a:endParaRPr lang="fr-FR" sz="1800" dirty="0" smtClean="0"/>
          </a:p>
          <a:p>
            <a:pPr algn="just"/>
            <a:r>
              <a:rPr lang="fr-FR" sz="1800" dirty="0" smtClean="0"/>
              <a:t>Pour l’entreprise, il s’agit d’acquérir une position unique grâce à une particularité qui lui donne prépondérance sur toute autre entreprise.</a:t>
            </a:r>
          </a:p>
          <a:p>
            <a:pPr>
              <a:buFontTx/>
              <a:buNone/>
            </a:pPr>
            <a:endParaRPr lang="fr-FR" sz="1400" dirty="0" smtClean="0"/>
          </a:p>
          <a:p>
            <a:pPr>
              <a:buFontTx/>
              <a:buNone/>
            </a:pPr>
            <a:endParaRPr lang="fr-FR" sz="1400" dirty="0" smtClean="0"/>
          </a:p>
        </p:txBody>
      </p:sp>
      <p:sp>
        <p:nvSpPr>
          <p:cNvPr id="3" name="Espace réservé du numéro de diapositive 2"/>
          <p:cNvSpPr>
            <a:spLocks noGrp="1"/>
          </p:cNvSpPr>
          <p:nvPr>
            <p:ph type="sldNum" sz="quarter" idx="12"/>
          </p:nvPr>
        </p:nvSpPr>
        <p:spPr/>
        <p:txBody>
          <a:bodyPr/>
          <a:lstStyle/>
          <a:p>
            <a:pPr>
              <a:defRPr/>
            </a:pPr>
            <a:fld id="{48FB8DFD-D4A7-4424-8837-F076AB23BCD2}" type="slidenum">
              <a:rPr lang="fr-FR" smtClean="0"/>
              <a:pPr>
                <a:defRPr/>
              </a:pPr>
              <a:t>60</a:t>
            </a:fld>
            <a:endParaRPr lang="fr-F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28596" y="0"/>
            <a:ext cx="8229600" cy="952170"/>
          </a:xfrm>
        </p:spPr>
        <p:txBody>
          <a:bodyPr/>
          <a:lstStyle/>
          <a:p>
            <a:pPr algn="ctr"/>
            <a:r>
              <a:rPr lang="fr-FR" dirty="0"/>
              <a:t>Diversification</a:t>
            </a:r>
          </a:p>
        </p:txBody>
      </p:sp>
      <p:sp>
        <p:nvSpPr>
          <p:cNvPr id="2051" name="Rectangle 3"/>
          <p:cNvSpPr>
            <a:spLocks noGrp="1" noChangeArrowheads="1"/>
          </p:cNvSpPr>
          <p:nvPr>
            <p:ph idx="1"/>
          </p:nvPr>
        </p:nvSpPr>
        <p:spPr>
          <a:xfrm>
            <a:off x="0" y="1000108"/>
            <a:ext cx="8929718" cy="5572164"/>
          </a:xfrm>
        </p:spPr>
        <p:txBody>
          <a:bodyPr/>
          <a:lstStyle/>
          <a:p>
            <a:pPr algn="just"/>
            <a:r>
              <a:rPr lang="fr-FR" sz="1400" dirty="0"/>
              <a:t>La diversification n'a généralement pas la cote en période de difficultés financières, où l'on cherche plutôt à se recentrer sur son cœur de métier. Certes, ce peut être un bon détonateur pour décider de se débarrasser de ses activités non stratégiques. Pour autant, il ne faut pas abandonner toute idée de diversification si celle-ci est judicieuse.</a:t>
            </a:r>
          </a:p>
          <a:p>
            <a:pPr algn="just"/>
            <a:endParaRPr lang="fr-FR" sz="1400" dirty="0"/>
          </a:p>
          <a:p>
            <a:pPr algn="just"/>
            <a:r>
              <a:rPr lang="fr-FR" sz="1400" dirty="0"/>
              <a:t>Cela permet de diminuer le risque. Si l'un des secteurs d'activité connaît une baisse de régime, le deuxième peut permettre à l'entreprise de souffler en étant une source de revenus stable.</a:t>
            </a:r>
          </a:p>
          <a:p>
            <a:pPr algn="just"/>
            <a:endParaRPr lang="fr-FR" sz="1400" b="1" u="sng" dirty="0"/>
          </a:p>
          <a:p>
            <a:pPr algn="just"/>
            <a:r>
              <a:rPr lang="fr-FR" sz="1400" b="1" u="sng" dirty="0"/>
              <a:t>Exemple</a:t>
            </a:r>
            <a:r>
              <a:rPr lang="fr-FR" sz="1400" b="1" u="sng" dirty="0" smtClean="0"/>
              <a:t>:</a:t>
            </a:r>
          </a:p>
          <a:p>
            <a:pPr algn="just">
              <a:buNone/>
            </a:pPr>
            <a:endParaRPr lang="fr-FR" sz="1400" dirty="0"/>
          </a:p>
          <a:p>
            <a:pPr lvl="1" algn="just">
              <a:buFont typeface="Wingdings" pitchFamily="2" charset="2"/>
              <a:buChar char="ü"/>
            </a:pPr>
            <a:r>
              <a:rPr lang="fr-FR" sz="1400" dirty="0" err="1" smtClean="0"/>
              <a:t>Beneteau</a:t>
            </a:r>
            <a:r>
              <a:rPr lang="fr-FR" sz="1400" dirty="0"/>
              <a:t>, le leader mondial de la voile, réussit à sauver la face malgré le violent coup d'arrêt du marché des bateaux. En effet, 19 % de son chiffre d'affaires provient de son activité habitat de loisirs (notamment les </a:t>
            </a:r>
            <a:r>
              <a:rPr lang="fr-FR" sz="1400" dirty="0" err="1"/>
              <a:t>mobil'homes</a:t>
            </a:r>
            <a:r>
              <a:rPr lang="fr-FR" sz="1400" dirty="0"/>
              <a:t>). </a:t>
            </a:r>
            <a:r>
              <a:rPr lang="fr-FR" sz="1400" b="1" dirty="0"/>
              <a:t>Le groupe s'est séparé de son activité de construction de voitures sans permis</a:t>
            </a:r>
            <a:r>
              <a:rPr lang="fr-FR" sz="1400" dirty="0"/>
              <a:t> en cédant </a:t>
            </a:r>
            <a:r>
              <a:rPr lang="fr-FR" sz="1400" dirty="0" err="1"/>
              <a:t>Microcar</a:t>
            </a:r>
            <a:r>
              <a:rPr lang="fr-FR" sz="1400" dirty="0"/>
              <a:t> et </a:t>
            </a:r>
            <a:r>
              <a:rPr lang="fr-FR" sz="1400" b="1" dirty="0"/>
              <a:t>se renforce sur le pilier habitat</a:t>
            </a:r>
            <a:r>
              <a:rPr lang="fr-FR" sz="1400" dirty="0"/>
              <a:t> en lançant une offre de construction de maisons de bois à très haute performance </a:t>
            </a:r>
            <a:r>
              <a:rPr lang="fr-FR" sz="1400" dirty="0" smtClean="0"/>
              <a:t>énergétique.</a:t>
            </a:r>
          </a:p>
          <a:p>
            <a:pPr lvl="1" algn="just">
              <a:buNone/>
            </a:pPr>
            <a:endParaRPr lang="fr-FR" sz="1400" dirty="0" smtClean="0"/>
          </a:p>
          <a:p>
            <a:pPr lvl="1" algn="just">
              <a:buFont typeface="Wingdings" pitchFamily="2" charset="2"/>
              <a:buChar char="ü"/>
            </a:pPr>
            <a:r>
              <a:rPr lang="fr-FR" sz="1400" dirty="0" smtClean="0"/>
              <a:t>La </a:t>
            </a:r>
            <a:r>
              <a:rPr lang="fr-FR" sz="1400" dirty="0"/>
              <a:t>crise peut être l'occasion d'investir discrètement des marchés pendant que les concurrents sont occupés à maîtriser leurs coûts. C'est ainsi que le fabricant de chaussures </a:t>
            </a:r>
            <a:r>
              <a:rPr lang="fr-FR" sz="1400" b="1" dirty="0" err="1"/>
              <a:t>Geox</a:t>
            </a:r>
            <a:r>
              <a:rPr lang="fr-FR" sz="1400" b="1" dirty="0"/>
              <a:t> tente une percée dans la chaussure de sport</a:t>
            </a:r>
            <a:r>
              <a:rPr lang="fr-FR" sz="1400" dirty="0"/>
              <a:t>, largement dominée par Nike, Puma et Adidas. Le fondateur de la marque, qui aurait eu l'idée des semelles </a:t>
            </a:r>
            <a:r>
              <a:rPr lang="fr-FR" sz="1400" dirty="0" err="1" smtClean="0"/>
              <a:t>réspirantes</a:t>
            </a:r>
            <a:r>
              <a:rPr lang="fr-FR" sz="1400" dirty="0" smtClean="0"/>
              <a:t> </a:t>
            </a:r>
            <a:r>
              <a:rPr lang="fr-FR" sz="1400" dirty="0"/>
              <a:t>après une marche dans le désert du Nevada, a attendu d'être suffisamment solide sur son marché d'origine pour tenter cette diversification osée. </a:t>
            </a:r>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61</a:t>
            </a:fld>
            <a:endParaRPr lang="fr-F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57158" y="0"/>
            <a:ext cx="8229600" cy="804076"/>
          </a:xfrm>
        </p:spPr>
        <p:txBody>
          <a:bodyPr>
            <a:normAutofit/>
          </a:bodyPr>
          <a:lstStyle/>
          <a:p>
            <a:pPr algn="ctr"/>
            <a:r>
              <a:rPr lang="fr-FR" dirty="0" smtClean="0"/>
              <a:t>Innovation participative</a:t>
            </a:r>
            <a:endParaRPr lang="fr-FR" dirty="0"/>
          </a:p>
        </p:txBody>
      </p:sp>
      <p:sp>
        <p:nvSpPr>
          <p:cNvPr id="5" name="Espace réservé du contenu 4"/>
          <p:cNvSpPr>
            <a:spLocks noGrp="1"/>
          </p:cNvSpPr>
          <p:nvPr>
            <p:ph idx="1"/>
          </p:nvPr>
        </p:nvSpPr>
        <p:spPr>
          <a:xfrm>
            <a:off x="0" y="714356"/>
            <a:ext cx="9144000" cy="6143644"/>
          </a:xfrm>
        </p:spPr>
        <p:txBody>
          <a:bodyPr/>
          <a:lstStyle/>
          <a:p>
            <a:pPr algn="just"/>
            <a:r>
              <a:rPr lang="fr-FR" sz="1800" dirty="0" smtClean="0"/>
              <a:t>L’Innovation Participative représente un </a:t>
            </a:r>
            <a:r>
              <a:rPr lang="fr-FR" sz="1800" b="1" dirty="0" smtClean="0"/>
              <a:t>ensemble de démarches par lesquelles une entreprise développe et encourage l’initiative et la créativité de tout son personnel</a:t>
            </a:r>
            <a:r>
              <a:rPr lang="fr-FR" sz="1800" dirty="0" smtClean="0"/>
              <a:t>. C’est comme une sorte de boite à idées. La réalité actuelle se traduit davantage par la dimension proactive d’un réel management des idées et le recours aux nouvelles technologies pour une gestion dynamique des propositions.</a:t>
            </a:r>
          </a:p>
          <a:p>
            <a:pPr algn="just">
              <a:buNone/>
            </a:pPr>
            <a:endParaRPr lang="fr-FR" sz="1000" dirty="0" smtClean="0">
              <a:latin typeface="Calibri" pitchFamily="34" charset="0"/>
            </a:endParaRPr>
          </a:p>
          <a:p>
            <a:pPr algn="just">
              <a:buNone/>
            </a:pPr>
            <a:r>
              <a:rPr lang="fr-FR" sz="1800" dirty="0" smtClean="0"/>
              <a:t>	</a:t>
            </a:r>
            <a:r>
              <a:rPr lang="fr-FR" sz="1600" dirty="0" smtClean="0"/>
              <a:t>Aujourd’hui, l’entreprise qui s’engage dans une démarche d’Innovation Participative doit répondre à quatre critères :</a:t>
            </a:r>
          </a:p>
          <a:p>
            <a:pPr algn="just">
              <a:buNone/>
            </a:pPr>
            <a:endParaRPr lang="fr-FR" sz="1800" dirty="0" smtClean="0"/>
          </a:p>
          <a:p>
            <a:pPr algn="just"/>
            <a:r>
              <a:rPr lang="fr-FR" sz="1600" dirty="0" smtClean="0"/>
              <a:t>1. L’affirmation de l’innovation comme valeur fondamentale de l’entreprise. L’Innovation Participative s’inscrivant alors comme le vecteur par lequel chaque collaborateur, quelque soit sa fonction, peut manifester son adhésion à cette valeur.</a:t>
            </a:r>
          </a:p>
          <a:p>
            <a:pPr algn="just">
              <a:buNone/>
            </a:pPr>
            <a:endParaRPr lang="fr-FR" sz="1600" dirty="0" smtClean="0"/>
          </a:p>
          <a:p>
            <a:pPr algn="just"/>
            <a:r>
              <a:rPr lang="fr-FR" sz="1600" dirty="0" smtClean="0"/>
              <a:t>2. L’organisation de dispositifs de recueil, d’évaluation, de sélection, d’application et de diffusion des idées.</a:t>
            </a:r>
          </a:p>
          <a:p>
            <a:pPr algn="just">
              <a:buNone/>
            </a:pPr>
            <a:endParaRPr lang="fr-FR" sz="1600" dirty="0" smtClean="0"/>
          </a:p>
          <a:p>
            <a:pPr algn="just"/>
            <a:r>
              <a:rPr lang="fr-FR" sz="1600" dirty="0" smtClean="0"/>
              <a:t>3. Le déploiement de méthodes et outils de stimulation de la production d’idées, d’animation et de valorisation des différents acteurs concernés.</a:t>
            </a:r>
          </a:p>
          <a:p>
            <a:pPr algn="just">
              <a:buNone/>
            </a:pPr>
            <a:endParaRPr lang="fr-FR" sz="1600" dirty="0" smtClean="0"/>
          </a:p>
          <a:p>
            <a:pPr algn="just"/>
            <a:r>
              <a:rPr lang="fr-FR" sz="1600" dirty="0" smtClean="0"/>
              <a:t>4. La mise en place d’une structure, professionnalisée et responsabilisée, dédiée à l’impulsion et au pilotage de la démarche</a:t>
            </a:r>
          </a:p>
          <a:p>
            <a:endParaRPr lang="fr-FR" sz="2800" dirty="0" smtClean="0"/>
          </a:p>
          <a:p>
            <a:endParaRPr lang="fr-FR" dirty="0"/>
          </a:p>
        </p:txBody>
      </p:sp>
      <p:sp>
        <p:nvSpPr>
          <p:cNvPr id="3" name="Espace réservé du numéro de diapositive 2"/>
          <p:cNvSpPr>
            <a:spLocks noGrp="1"/>
          </p:cNvSpPr>
          <p:nvPr>
            <p:ph type="sldNum" sz="quarter" idx="12"/>
          </p:nvPr>
        </p:nvSpPr>
        <p:spPr/>
        <p:txBody>
          <a:bodyPr/>
          <a:lstStyle/>
          <a:p>
            <a:pPr>
              <a:defRPr/>
            </a:pPr>
            <a:fld id="{48FB8DFD-D4A7-4424-8837-F076AB23BCD2}" type="slidenum">
              <a:rPr lang="fr-FR" smtClean="0"/>
              <a:pPr>
                <a:defRPr/>
              </a:pPr>
              <a:t>62</a:t>
            </a:fld>
            <a:endParaRPr lang="fr-F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Innovation participative</a:t>
            </a:r>
            <a:endParaRPr lang="fr-FR" dirty="0"/>
          </a:p>
        </p:txBody>
      </p:sp>
      <p:sp>
        <p:nvSpPr>
          <p:cNvPr id="3" name="Espace réservé du contenu 2"/>
          <p:cNvSpPr>
            <a:spLocks noGrp="1"/>
          </p:cNvSpPr>
          <p:nvPr>
            <p:ph idx="1"/>
          </p:nvPr>
        </p:nvSpPr>
        <p:spPr>
          <a:xfrm>
            <a:off x="457200" y="1882808"/>
            <a:ext cx="8229600" cy="4760902"/>
          </a:xfrm>
        </p:spPr>
        <p:txBody>
          <a:bodyPr/>
          <a:lstStyle/>
          <a:p>
            <a:pPr algn="just"/>
            <a:r>
              <a:rPr lang="fr-FR" sz="1800" dirty="0" smtClean="0"/>
              <a:t>Suivant les entreprises et leur stratégie, ces démarches présentent des mises en œuvre variables :</a:t>
            </a:r>
          </a:p>
          <a:p>
            <a:pPr algn="just">
              <a:buNone/>
            </a:pPr>
            <a:endParaRPr lang="fr-FR" sz="1800" dirty="0" smtClean="0"/>
          </a:p>
          <a:p>
            <a:pPr algn="just">
              <a:buNone/>
            </a:pPr>
            <a:r>
              <a:rPr lang="fr-FR" sz="1800" b="1" dirty="0" smtClean="0">
                <a:sym typeface="Wingdings" pitchFamily="2" charset="2"/>
              </a:rPr>
              <a:t>	</a:t>
            </a:r>
            <a:r>
              <a:rPr lang="fr-FR" sz="1800" b="1" dirty="0" smtClean="0">
                <a:solidFill>
                  <a:schemeClr val="accent1"/>
                </a:solidFill>
                <a:sym typeface="Wingdings" pitchFamily="2" charset="2"/>
              </a:rPr>
              <a:t></a:t>
            </a:r>
            <a:r>
              <a:rPr lang="fr-FR" sz="1800" b="1" dirty="0" smtClean="0">
                <a:sym typeface="Wingdings" pitchFamily="2" charset="2"/>
              </a:rPr>
              <a:t> </a:t>
            </a:r>
            <a:r>
              <a:rPr lang="fr-FR" sz="1800" b="1" dirty="0" smtClean="0"/>
              <a:t>rattachement à un service ressources humaines, qualité, communication</a:t>
            </a:r>
            <a:r>
              <a:rPr lang="fr-FR" sz="1800" dirty="0" smtClean="0"/>
              <a:t>…. I</a:t>
            </a:r>
            <a:r>
              <a:rPr lang="fr-FR" sz="1800" b="1" dirty="0" smtClean="0"/>
              <a:t>mpulsion par une structure ad hoc ou non</a:t>
            </a:r>
            <a:r>
              <a:rPr lang="fr-FR" sz="1800" dirty="0" smtClean="0"/>
              <a:t>, </a:t>
            </a:r>
            <a:r>
              <a:rPr lang="fr-FR" sz="1800" b="1" dirty="0" smtClean="0"/>
              <a:t>définition du périmètre accordé aux idées du personnel </a:t>
            </a:r>
            <a:r>
              <a:rPr lang="fr-FR" sz="1800" dirty="0" smtClean="0"/>
              <a:t>( focalisées sur le poste de travail de l’individu ou autorisées sur l’ensemble des activités de l’entreprise ), </a:t>
            </a:r>
            <a:r>
              <a:rPr lang="fr-FR" sz="1800" b="1" dirty="0" smtClean="0"/>
              <a:t>types d’idées éligibles </a:t>
            </a:r>
            <a:r>
              <a:rPr lang="fr-FR" sz="1800" dirty="0" smtClean="0"/>
              <a:t>( simples améliorations ou innovations de rupture )…</a:t>
            </a:r>
          </a:p>
          <a:p>
            <a:pPr algn="just">
              <a:buNone/>
            </a:pPr>
            <a:endParaRPr lang="fr-FR" sz="1800" dirty="0" smtClean="0"/>
          </a:p>
          <a:p>
            <a:pPr algn="just"/>
            <a:r>
              <a:rPr lang="fr-FR" sz="1800" dirty="0" smtClean="0"/>
              <a:t>L’Innovation Participative répond toujours à une double finalité. D’une part, du point de vue du contenu, elle </a:t>
            </a:r>
            <a:r>
              <a:rPr lang="fr-FR" sz="1800" b="1" dirty="0" smtClean="0"/>
              <a:t>vise à la production d’un nombre important d’idées à appliquer sur toutes les problématiques </a:t>
            </a:r>
            <a:r>
              <a:rPr lang="fr-FR" sz="1800" dirty="0" smtClean="0"/>
              <a:t>intéressant l’entreprise. D’autre part, du point de vue du processus de management, elle </a:t>
            </a:r>
            <a:r>
              <a:rPr lang="fr-FR" sz="1800" b="1" dirty="0" smtClean="0"/>
              <a:t>vise la participation de tous à la conduite du changement dans l’entreprise.</a:t>
            </a:r>
          </a:p>
          <a:p>
            <a:endParaRPr lang="fr-FR" dirty="0"/>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63</a:t>
            </a:fld>
            <a:endParaRPr lang="fr-F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marL="484632" indent="0" fontAlgn="auto">
              <a:spcAft>
                <a:spcPts val="0"/>
              </a:spcAft>
              <a:defRPr/>
            </a:pPr>
            <a:r>
              <a:rPr lang="fr-FR" dirty="0">
                <a:solidFill>
                  <a:schemeClr val="accent1">
                    <a:tint val="83000"/>
                    <a:satMod val="150000"/>
                  </a:schemeClr>
                </a:solidFill>
              </a:rPr>
              <a:t>Appel à l’innovation externe</a:t>
            </a:r>
          </a:p>
        </p:txBody>
      </p:sp>
      <p:sp>
        <p:nvSpPr>
          <p:cNvPr id="32771" name="Rectangle 4"/>
          <p:cNvSpPr>
            <a:spLocks noGrp="1" noChangeArrowheads="1"/>
          </p:cNvSpPr>
          <p:nvPr>
            <p:ph idx="1"/>
          </p:nvPr>
        </p:nvSpPr>
        <p:spPr>
          <a:xfrm>
            <a:off x="0" y="1643063"/>
            <a:ext cx="9144000" cy="5214937"/>
          </a:xfrm>
        </p:spPr>
        <p:txBody>
          <a:bodyPr/>
          <a:lstStyle/>
          <a:p>
            <a:pPr algn="just">
              <a:buFont typeface="Wingdings 2" pitchFamily="18" charset="2"/>
              <a:buNone/>
            </a:pPr>
            <a:endParaRPr lang="fr-FR" sz="1600" dirty="0" smtClean="0"/>
          </a:p>
          <a:p>
            <a:pPr algn="just"/>
            <a:r>
              <a:rPr lang="fr-FR" sz="1600" dirty="0" smtClean="0"/>
              <a:t>Créer des produits de relance qui s’adaptent aux ressources amoindries des ménages.</a:t>
            </a:r>
          </a:p>
          <a:p>
            <a:pPr algn="just">
              <a:buFont typeface="Wingdings 2" pitchFamily="18" charset="2"/>
              <a:buNone/>
            </a:pPr>
            <a:endParaRPr lang="fr-FR" sz="1600" dirty="0" smtClean="0"/>
          </a:p>
          <a:p>
            <a:pPr algn="just"/>
            <a:r>
              <a:rPr lang="fr-FR" sz="1600" dirty="0" smtClean="0"/>
              <a:t>Développer des niches</a:t>
            </a:r>
          </a:p>
          <a:p>
            <a:pPr algn="just">
              <a:buFont typeface="Wingdings 2" pitchFamily="18" charset="2"/>
              <a:buNone/>
            </a:pPr>
            <a:endParaRPr lang="fr-FR" sz="1600" dirty="0" smtClean="0"/>
          </a:p>
          <a:p>
            <a:pPr algn="just"/>
            <a:r>
              <a:rPr lang="fr-FR" sz="1600" dirty="0" smtClean="0"/>
              <a:t>Nouvelle segmentation des gammes</a:t>
            </a:r>
          </a:p>
          <a:p>
            <a:pPr algn="just">
              <a:buFont typeface="Wingdings 2" pitchFamily="18" charset="2"/>
              <a:buNone/>
            </a:pPr>
            <a:endParaRPr lang="fr-FR" sz="1600" dirty="0" smtClean="0"/>
          </a:p>
          <a:p>
            <a:pPr algn="just"/>
            <a:r>
              <a:rPr lang="fr-FR" sz="1600" dirty="0" smtClean="0"/>
              <a:t>Réduire son porte feuille de gamme ou se débarrasser de produits poids morts: sinon trop de choix, encombrement des linéaires, se concentrer sur les cœurs de gamme et opérer des innovations importantes sur ces derniers</a:t>
            </a:r>
          </a:p>
          <a:p>
            <a:pPr algn="just"/>
            <a:endParaRPr lang="fr-FR" sz="1600" dirty="0" smtClean="0"/>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64</a:t>
            </a:fld>
            <a:endParaRPr lang="fr-F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10. Stimuler les ventes</a:t>
            </a:r>
            <a:endParaRPr lang="fr-FR" dirty="0"/>
          </a:p>
        </p:txBody>
      </p:sp>
      <p:sp>
        <p:nvSpPr>
          <p:cNvPr id="3" name="Espace réservé du contenu 2"/>
          <p:cNvSpPr>
            <a:spLocks noGrp="1"/>
          </p:cNvSpPr>
          <p:nvPr>
            <p:ph idx="1"/>
          </p:nvPr>
        </p:nvSpPr>
        <p:spPr/>
        <p:txBody>
          <a:bodyPr/>
          <a:lstStyle/>
          <a:p>
            <a:r>
              <a:rPr lang="fr-FR" dirty="0" smtClean="0"/>
              <a:t>Conserver sa vision </a:t>
            </a:r>
          </a:p>
          <a:p>
            <a:endParaRPr lang="fr-FR" dirty="0" smtClean="0"/>
          </a:p>
          <a:p>
            <a:r>
              <a:rPr lang="fr-FR" dirty="0" smtClean="0"/>
              <a:t>Offres promotionnelles</a:t>
            </a:r>
          </a:p>
          <a:p>
            <a:endParaRPr lang="fr-FR" dirty="0" smtClean="0"/>
          </a:p>
          <a:p>
            <a:r>
              <a:rPr lang="fr-FR" dirty="0" smtClean="0"/>
              <a:t>PLV</a:t>
            </a:r>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65</a:t>
            </a:fld>
            <a:endParaRPr lang="fr-F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484632" indent="0" fontAlgn="auto">
              <a:spcAft>
                <a:spcPts val="0"/>
              </a:spcAft>
              <a:defRPr/>
            </a:pPr>
            <a:r>
              <a:rPr lang="fr-FR" dirty="0" smtClean="0">
                <a:solidFill>
                  <a:schemeClr val="accent1">
                    <a:tint val="83000"/>
                    <a:satMod val="150000"/>
                  </a:schemeClr>
                </a:solidFill>
              </a:rPr>
              <a:t>Conserver sa vision</a:t>
            </a:r>
            <a:endParaRPr lang="fr-FR" dirty="0">
              <a:solidFill>
                <a:schemeClr val="accent1">
                  <a:tint val="83000"/>
                  <a:satMod val="150000"/>
                </a:schemeClr>
              </a:solidFill>
            </a:endParaRPr>
          </a:p>
        </p:txBody>
      </p:sp>
      <p:sp>
        <p:nvSpPr>
          <p:cNvPr id="3" name="Espace réservé du contenu 2"/>
          <p:cNvSpPr>
            <a:spLocks noGrp="1"/>
          </p:cNvSpPr>
          <p:nvPr>
            <p:ph idx="1"/>
          </p:nvPr>
        </p:nvSpPr>
        <p:spPr>
          <a:xfrm>
            <a:off x="0" y="2286000"/>
            <a:ext cx="9144000" cy="4572000"/>
          </a:xfrm>
        </p:spPr>
        <p:txBody>
          <a:bodyPr>
            <a:normAutofit fontScale="77500" lnSpcReduction="20000"/>
          </a:bodyPr>
          <a:lstStyle/>
          <a:p>
            <a:pPr marL="448056" indent="-384048" algn="just" fontAlgn="auto">
              <a:spcAft>
                <a:spcPts val="0"/>
              </a:spcAft>
              <a:defRPr/>
            </a:pPr>
            <a:r>
              <a:rPr lang="fr-FR" dirty="0"/>
              <a:t>Après des années de «brand building», la tentation </a:t>
            </a:r>
            <a:r>
              <a:rPr lang="fr-FR" dirty="0" smtClean="0"/>
              <a:t>est grande de </a:t>
            </a:r>
            <a:r>
              <a:rPr lang="fr-FR" dirty="0"/>
              <a:t>se jeter dans la guerre des promos </a:t>
            </a:r>
            <a:r>
              <a:rPr lang="fr-FR" dirty="0" smtClean="0"/>
              <a:t>indifférenciées. </a:t>
            </a:r>
            <a:r>
              <a:rPr lang="fr-FR" dirty="0"/>
              <a:t>S'il est </a:t>
            </a:r>
            <a:r>
              <a:rPr lang="fr-FR" dirty="0" smtClean="0"/>
              <a:t>facile </a:t>
            </a:r>
            <a:r>
              <a:rPr lang="fr-FR" dirty="0"/>
              <a:t>d'adapter son message à la récession quand on </a:t>
            </a:r>
            <a:r>
              <a:rPr lang="fr-FR" dirty="0" smtClean="0"/>
              <a:t>est positionné </a:t>
            </a:r>
            <a:r>
              <a:rPr lang="fr-FR" dirty="0"/>
              <a:t>«</a:t>
            </a:r>
            <a:r>
              <a:rPr lang="fr-FR" dirty="0" err="1"/>
              <a:t>low</a:t>
            </a:r>
            <a:r>
              <a:rPr lang="fr-FR" dirty="0"/>
              <a:t>-</a:t>
            </a:r>
            <a:r>
              <a:rPr lang="fr-FR" dirty="0" err="1"/>
              <a:t>cost</a:t>
            </a:r>
            <a:r>
              <a:rPr lang="fr-FR" dirty="0"/>
              <a:t>», c'est un peu plus dur quand on est </a:t>
            </a:r>
            <a:r>
              <a:rPr lang="fr-FR" dirty="0" smtClean="0"/>
              <a:t>premium </a:t>
            </a:r>
            <a:r>
              <a:rPr lang="fr-FR" dirty="0"/>
              <a:t>ou haut de gamme? Peut-être </a:t>
            </a:r>
            <a:r>
              <a:rPr lang="fr-FR" dirty="0" smtClean="0"/>
              <a:t>pas.</a:t>
            </a:r>
          </a:p>
          <a:p>
            <a:pPr marL="448056" indent="-384048" algn="just" fontAlgn="auto">
              <a:spcAft>
                <a:spcPts val="0"/>
              </a:spcAft>
              <a:buNone/>
              <a:defRPr/>
            </a:pPr>
            <a:endParaRPr lang="fr-FR" b="1" dirty="0" smtClean="0"/>
          </a:p>
          <a:p>
            <a:pPr marL="448056" indent="-384048" algn="just" fontAlgn="auto">
              <a:spcAft>
                <a:spcPts val="0"/>
              </a:spcAft>
              <a:defRPr/>
            </a:pPr>
            <a:r>
              <a:rPr lang="fr-FR" b="1" u="sng" dirty="0" smtClean="0"/>
              <a:t>Exemple</a:t>
            </a:r>
            <a:r>
              <a:rPr lang="fr-FR" b="1" dirty="0" smtClean="0"/>
              <a:t> </a:t>
            </a:r>
            <a:r>
              <a:rPr lang="fr-FR" dirty="0" smtClean="0"/>
              <a:t>: </a:t>
            </a:r>
            <a:r>
              <a:rPr lang="fr-FR" dirty="0"/>
              <a:t>La dernière  </a:t>
            </a:r>
            <a:r>
              <a:rPr lang="fr-FR" dirty="0" smtClean="0"/>
              <a:t>campagne </a:t>
            </a:r>
            <a:r>
              <a:rPr lang="fr-FR" dirty="0"/>
              <a:t>de Marks &amp; Spencer en Grande-Bretagne </a:t>
            </a:r>
            <a:r>
              <a:rPr lang="fr-FR" dirty="0" smtClean="0"/>
              <a:t>aurait </a:t>
            </a:r>
            <a:r>
              <a:rPr lang="fr-FR" dirty="0"/>
              <a:t>pu </a:t>
            </a:r>
            <a:r>
              <a:rPr lang="fr-FR" dirty="0" smtClean="0"/>
              <a:t>être </a:t>
            </a:r>
            <a:r>
              <a:rPr lang="fr-FR" dirty="0"/>
              <a:t>une ordinaire promotion du type: «30% de réduction sur </a:t>
            </a:r>
            <a:r>
              <a:rPr lang="fr-FR" dirty="0" smtClean="0"/>
              <a:t>le </a:t>
            </a:r>
            <a:r>
              <a:rPr lang="fr-FR" dirty="0"/>
              <a:t>vin, les plats préparés et les desserts». L'enseigne a trouvé mieux </a:t>
            </a:r>
            <a:r>
              <a:rPr lang="fr-FR" dirty="0" smtClean="0"/>
              <a:t>pour </a:t>
            </a:r>
            <a:r>
              <a:rPr lang="fr-FR" dirty="0"/>
              <a:t>préserver et renforcer son image de magasin haut de gamme, </a:t>
            </a:r>
            <a:r>
              <a:rPr lang="fr-FR" dirty="0" smtClean="0"/>
              <a:t>avec </a:t>
            </a:r>
            <a:r>
              <a:rPr lang="fr-FR" dirty="0"/>
              <a:t>son opération intitulée «Dine in for £10» ("Un dîner </a:t>
            </a:r>
            <a:r>
              <a:rPr lang="fr-FR" dirty="0" smtClean="0"/>
              <a:t>gastronomique </a:t>
            </a:r>
            <a:r>
              <a:rPr lang="fr-FR" dirty="0"/>
              <a:t>à la maison pour 10 livres sterling"). Une véritable idée </a:t>
            </a:r>
            <a:r>
              <a:rPr lang="fr-FR" dirty="0" smtClean="0"/>
              <a:t>à </a:t>
            </a:r>
            <a:r>
              <a:rPr lang="fr-FR" dirty="0"/>
              <a:t>la M&amp;S et un fort bouche-à-oreille.</a:t>
            </a:r>
          </a:p>
          <a:p>
            <a:pPr marL="448056" indent="-384048" fontAlgn="auto">
              <a:spcAft>
                <a:spcPts val="0"/>
              </a:spcAft>
              <a:buFont typeface="Wingdings 2"/>
              <a:buNone/>
              <a:defRPr/>
            </a:pPr>
            <a:endParaRPr lang="fr-FR" dirty="0"/>
          </a:p>
        </p:txBody>
      </p:sp>
      <p:pic>
        <p:nvPicPr>
          <p:cNvPr id="53252" name="Picture 2"/>
          <p:cNvPicPr>
            <a:picLocks noChangeAspect="1" noChangeArrowheads="1"/>
          </p:cNvPicPr>
          <p:nvPr/>
        </p:nvPicPr>
        <p:blipFill>
          <a:blip r:embed="rId2" cstate="print"/>
          <a:srcRect/>
          <a:stretch>
            <a:fillRect/>
          </a:stretch>
        </p:blipFill>
        <p:spPr bwMode="auto">
          <a:xfrm>
            <a:off x="6471253" y="0"/>
            <a:ext cx="2672747" cy="2214563"/>
          </a:xfrm>
          <a:prstGeom prst="rect">
            <a:avLst/>
          </a:prstGeom>
          <a:noFill/>
          <a:ln w="9525">
            <a:noFill/>
            <a:miter lim="800000"/>
            <a:headEnd/>
            <a:tailEnd/>
          </a:ln>
        </p:spPr>
      </p:pic>
      <p:sp>
        <p:nvSpPr>
          <p:cNvPr id="5" name="Espace réservé du numéro de diapositive 4"/>
          <p:cNvSpPr>
            <a:spLocks noGrp="1"/>
          </p:cNvSpPr>
          <p:nvPr>
            <p:ph type="sldNum" sz="quarter" idx="12"/>
          </p:nvPr>
        </p:nvSpPr>
        <p:spPr/>
        <p:txBody>
          <a:bodyPr/>
          <a:lstStyle/>
          <a:p>
            <a:pPr>
              <a:defRPr/>
            </a:pPr>
            <a:fld id="{48FB8DFD-D4A7-4424-8837-F076AB23BCD2}" type="slidenum">
              <a:rPr lang="fr-FR" smtClean="0"/>
              <a:pPr>
                <a:defRPr/>
              </a:pPr>
              <a:t>66</a:t>
            </a:fld>
            <a:endParaRPr lang="fr-FR"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marL="484632" indent="0" fontAlgn="auto">
              <a:spcAft>
                <a:spcPts val="0"/>
              </a:spcAft>
              <a:defRPr/>
            </a:pPr>
            <a:r>
              <a:rPr lang="fr-FR" dirty="0">
                <a:solidFill>
                  <a:schemeClr val="accent1">
                    <a:tint val="83000"/>
                    <a:satMod val="150000"/>
                  </a:schemeClr>
                </a:solidFill>
              </a:rPr>
              <a:t>Stimuler les ventes :</a:t>
            </a:r>
          </a:p>
        </p:txBody>
      </p:sp>
      <p:sp>
        <p:nvSpPr>
          <p:cNvPr id="20483" name="Rectangle 3"/>
          <p:cNvSpPr>
            <a:spLocks noGrp="1" noChangeArrowheads="1"/>
          </p:cNvSpPr>
          <p:nvPr>
            <p:ph idx="1"/>
          </p:nvPr>
        </p:nvSpPr>
        <p:spPr>
          <a:xfrm>
            <a:off x="457200" y="1882775"/>
            <a:ext cx="8229600" cy="4572000"/>
          </a:xfrm>
        </p:spPr>
        <p:txBody>
          <a:bodyPr/>
          <a:lstStyle/>
          <a:p>
            <a:r>
              <a:rPr lang="fr-FR" sz="2400" u="sng" smtClean="0"/>
              <a:t>PLV</a:t>
            </a:r>
            <a:r>
              <a:rPr lang="fr-FR" sz="2400" smtClean="0"/>
              <a:t> : Vente en lot, offres de remboursement, prix spécial, jeux, concours,…</a:t>
            </a:r>
          </a:p>
          <a:p>
            <a:pPr>
              <a:buFontTx/>
              <a:buNone/>
            </a:pPr>
            <a:endParaRPr lang="fr-FR" sz="2400" smtClean="0"/>
          </a:p>
          <a:p>
            <a:r>
              <a:rPr lang="fr-FR" sz="2400" smtClean="0"/>
              <a:t>Offre promotionnelle</a:t>
            </a:r>
          </a:p>
          <a:p>
            <a:pPr>
              <a:buFontTx/>
              <a:buNone/>
            </a:pPr>
            <a:endParaRPr lang="fr-FR" sz="2400" smtClean="0"/>
          </a:p>
          <a:p>
            <a:r>
              <a:rPr lang="fr-FR" sz="2400" smtClean="0"/>
              <a:t>Essais /échantillonnage</a:t>
            </a:r>
          </a:p>
          <a:p>
            <a:endParaRPr lang="fr-FR" smtClean="0">
              <a:latin typeface="Calibri" pitchFamily="34" charset="0"/>
            </a:endParaRPr>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67</a:t>
            </a:fld>
            <a:endParaRPr lang="fr-F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484632" indent="0" fontAlgn="auto">
              <a:spcAft>
                <a:spcPts val="0"/>
              </a:spcAft>
              <a:defRPr/>
            </a:pPr>
            <a:r>
              <a:rPr lang="fr-FR" dirty="0" smtClean="0">
                <a:solidFill>
                  <a:schemeClr val="accent1">
                    <a:tint val="83000"/>
                    <a:satMod val="150000"/>
                  </a:schemeClr>
                </a:solidFill>
              </a:rPr>
              <a:t>Opérations promotionnelles</a:t>
            </a:r>
            <a:endParaRPr lang="fr-FR" dirty="0">
              <a:solidFill>
                <a:schemeClr val="accent1">
                  <a:tint val="83000"/>
                  <a:satMod val="150000"/>
                </a:schemeClr>
              </a:solidFill>
            </a:endParaRPr>
          </a:p>
        </p:txBody>
      </p:sp>
      <p:sp>
        <p:nvSpPr>
          <p:cNvPr id="3" name="Espace réservé du contenu 2"/>
          <p:cNvSpPr>
            <a:spLocks noGrp="1"/>
          </p:cNvSpPr>
          <p:nvPr>
            <p:ph idx="1"/>
          </p:nvPr>
        </p:nvSpPr>
        <p:spPr>
          <a:xfrm>
            <a:off x="457200" y="1882775"/>
            <a:ext cx="8229600" cy="4572000"/>
          </a:xfrm>
        </p:spPr>
        <p:txBody>
          <a:bodyPr>
            <a:normAutofit fontScale="62500" lnSpcReduction="20000"/>
          </a:bodyPr>
          <a:lstStyle/>
          <a:p>
            <a:pPr marL="448056" indent="-384048" algn="just" fontAlgn="auto">
              <a:lnSpc>
                <a:spcPct val="120000"/>
              </a:lnSpc>
              <a:spcAft>
                <a:spcPts val="0"/>
              </a:spcAft>
              <a:defRPr/>
            </a:pPr>
            <a:r>
              <a:rPr lang="fr-FR" dirty="0" smtClean="0"/>
              <a:t>Une majorité des opérations promotionnelles destinées au consommateur lui proposent une réduction du prix unitaire.</a:t>
            </a:r>
          </a:p>
          <a:p>
            <a:pPr marL="448056" indent="-384048" algn="just" fontAlgn="auto">
              <a:lnSpc>
                <a:spcPct val="120000"/>
              </a:lnSpc>
              <a:spcAft>
                <a:spcPts val="0"/>
              </a:spcAft>
              <a:buNone/>
              <a:defRPr/>
            </a:pPr>
            <a:endParaRPr lang="fr-FR" dirty="0" smtClean="0"/>
          </a:p>
          <a:p>
            <a:pPr marL="448056" indent="-384048" algn="just" fontAlgn="auto">
              <a:lnSpc>
                <a:spcPct val="120000"/>
              </a:lnSpc>
              <a:spcAft>
                <a:spcPts val="0"/>
              </a:spcAft>
              <a:defRPr/>
            </a:pPr>
            <a:r>
              <a:rPr lang="fr-FR" dirty="0" smtClean="0"/>
              <a:t>Les formes sont très diverses : de l'offre spéciale qui réduit pendant une période limitée le prix du conditionnement habituel, au « trois pour deux » qui lie la réduction à l'achat de plusieurs unités et bien d’autres encore.</a:t>
            </a:r>
          </a:p>
          <a:p>
            <a:pPr marL="448056" indent="-384048" algn="just" fontAlgn="auto">
              <a:lnSpc>
                <a:spcPct val="120000"/>
              </a:lnSpc>
              <a:spcAft>
                <a:spcPts val="0"/>
              </a:spcAft>
              <a:buFont typeface="Wingdings 2"/>
              <a:buNone/>
              <a:defRPr/>
            </a:pPr>
            <a:endParaRPr lang="fr-FR" dirty="0" smtClean="0"/>
          </a:p>
          <a:p>
            <a:pPr marL="448056" indent="-384048" algn="just" fontAlgn="auto">
              <a:lnSpc>
                <a:spcPct val="120000"/>
              </a:lnSpc>
              <a:spcAft>
                <a:spcPts val="0"/>
              </a:spcAft>
              <a:defRPr/>
            </a:pPr>
            <a:r>
              <a:rPr lang="fr-FR" b="1" dirty="0" smtClean="0"/>
              <a:t>Exemple</a:t>
            </a:r>
            <a:r>
              <a:rPr lang="fr-FR" dirty="0" smtClean="0"/>
              <a:t> : En période estivale, une grande opération promotionnelle sur les littoraux de France est mise en place par Danone</a:t>
            </a:r>
            <a:r>
              <a:rPr lang="fr-FR" dirty="0"/>
              <a:t> </a:t>
            </a:r>
            <a:r>
              <a:rPr lang="fr-FR" dirty="0" smtClean="0"/>
              <a:t>pour booster les ventes des produits phares de l’été comme </a:t>
            </a:r>
            <a:r>
              <a:rPr lang="fr-FR" dirty="0" err="1" smtClean="0"/>
              <a:t>Taillefine</a:t>
            </a:r>
            <a:r>
              <a:rPr lang="fr-FR" dirty="0" smtClean="0"/>
              <a:t>, </a:t>
            </a:r>
            <a:r>
              <a:rPr lang="fr-FR" dirty="0" err="1" smtClean="0"/>
              <a:t>Gervais,Velouté</a:t>
            </a:r>
            <a:r>
              <a:rPr lang="fr-FR" dirty="0" smtClean="0"/>
              <a:t> </a:t>
            </a:r>
            <a:r>
              <a:rPr lang="fr-FR" dirty="0" err="1" smtClean="0"/>
              <a:t>Fruix</a:t>
            </a:r>
            <a:r>
              <a:rPr lang="fr-FR" dirty="0" smtClean="0"/>
              <a:t> ou encore Jockey. Mise en avant : tête de gondole, ou encore coupon de réduction.</a:t>
            </a:r>
          </a:p>
          <a:p>
            <a:pPr marL="448056" indent="-384048" fontAlgn="auto">
              <a:spcAft>
                <a:spcPts val="0"/>
              </a:spcAft>
              <a:buFont typeface="Wingdings 2"/>
              <a:buNone/>
              <a:defRPr/>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68</a:t>
            </a:fld>
            <a:endParaRPr lang="fr-F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399032"/>
          </a:xfrm>
        </p:spPr>
        <p:txBody>
          <a:bodyPr>
            <a:normAutofit/>
          </a:bodyPr>
          <a:lstStyle/>
          <a:p>
            <a:pPr marL="484632" indent="0" algn="ctr" fontAlgn="auto">
              <a:spcAft>
                <a:spcPts val="0"/>
              </a:spcAft>
              <a:defRPr/>
            </a:pPr>
            <a:r>
              <a:rPr lang="fr-FR" dirty="0" smtClean="0">
                <a:solidFill>
                  <a:schemeClr val="accent1">
                    <a:tint val="83000"/>
                    <a:satMod val="150000"/>
                  </a:schemeClr>
                </a:solidFill>
              </a:rPr>
              <a:t>Exemple d’opérations promotionnelles avec 4 bacs </a:t>
            </a:r>
            <a:endParaRPr lang="fr-FR" dirty="0">
              <a:solidFill>
                <a:schemeClr val="accent1">
                  <a:tint val="83000"/>
                  <a:satMod val="150000"/>
                </a:schemeClr>
              </a:solidFill>
            </a:endParaRPr>
          </a:p>
        </p:txBody>
      </p:sp>
      <p:pic>
        <p:nvPicPr>
          <p:cNvPr id="46083" name="Picture 2" descr="C:\Users\Acer\Desktop\Stage\Danone\photo tg\PHOTOS TG\bac carrefour soyaux (2).JPG"/>
          <p:cNvPicPr>
            <a:picLocks noGrp="1" noChangeAspect="1" noChangeArrowheads="1"/>
          </p:cNvPicPr>
          <p:nvPr>
            <p:ph idx="1"/>
          </p:nvPr>
        </p:nvPicPr>
        <p:blipFill>
          <a:blip r:embed="rId2" cstate="print"/>
          <a:srcRect/>
          <a:stretch>
            <a:fillRect/>
          </a:stretch>
        </p:blipFill>
        <p:spPr>
          <a:xfrm>
            <a:off x="1554163" y="1600200"/>
            <a:ext cx="6035675" cy="4525963"/>
          </a:xfrm>
        </p:spPr>
      </p:pic>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69</a:t>
            </a:fld>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143116"/>
            <a:ext cx="8229600" cy="1398587"/>
          </a:xfrm>
        </p:spPr>
        <p:txBody>
          <a:bodyPr>
            <a:normAutofit fontScale="90000"/>
          </a:bodyPr>
          <a:lstStyle/>
          <a:p>
            <a:pPr algn="ctr"/>
            <a:r>
              <a:rPr lang="fr-FR" dirty="0" smtClean="0"/>
              <a:t> Voir le document </a:t>
            </a:r>
            <a:br>
              <a:rPr lang="fr-FR" dirty="0" smtClean="0"/>
            </a:br>
            <a:r>
              <a:rPr lang="fr-FR" i="1" dirty="0" err="1" smtClean="0"/>
              <a:t>freemind</a:t>
            </a:r>
            <a:r>
              <a:rPr lang="fr-FR" dirty="0" smtClean="0"/>
              <a:t/>
            </a:r>
            <a:br>
              <a:rPr lang="fr-FR" dirty="0" smtClean="0"/>
            </a:br>
            <a:r>
              <a:rPr lang="fr-FR" dirty="0" smtClean="0"/>
              <a:t> joint au dossier</a:t>
            </a:r>
            <a:endParaRPr lang="fr-FR" dirty="0"/>
          </a:p>
        </p:txBody>
      </p:sp>
      <p:sp>
        <p:nvSpPr>
          <p:cNvPr id="3" name="Espace réservé du numéro de diapositive 2"/>
          <p:cNvSpPr>
            <a:spLocks noGrp="1"/>
          </p:cNvSpPr>
          <p:nvPr>
            <p:ph type="sldNum" sz="quarter" idx="12"/>
          </p:nvPr>
        </p:nvSpPr>
        <p:spPr/>
        <p:txBody>
          <a:bodyPr/>
          <a:lstStyle/>
          <a:p>
            <a:pPr>
              <a:defRPr/>
            </a:pPr>
            <a:fld id="{843BEA23-6A8F-4AED-8C09-1F2AEEBB8487}" type="slidenum">
              <a:rPr lang="fr-FR" smtClean="0"/>
              <a:pPr>
                <a:defRPr/>
              </a:pPr>
              <a:t>7</a:t>
            </a:fld>
            <a:endParaRPr lang="fr-F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5286380" cy="1214422"/>
          </a:xfrm>
        </p:spPr>
        <p:txBody>
          <a:bodyPr>
            <a:normAutofit fontScale="90000"/>
          </a:bodyPr>
          <a:lstStyle/>
          <a:p>
            <a:pPr marL="484632" indent="0" fontAlgn="auto">
              <a:spcAft>
                <a:spcPts val="0"/>
              </a:spcAft>
              <a:defRPr/>
            </a:pPr>
            <a:r>
              <a:rPr lang="fr-FR" dirty="0">
                <a:solidFill>
                  <a:schemeClr val="accent1">
                    <a:tint val="83000"/>
                    <a:satMod val="150000"/>
                  </a:schemeClr>
                </a:solidFill>
              </a:rPr>
              <a:t>Stimuler les ventes :</a:t>
            </a:r>
          </a:p>
        </p:txBody>
      </p:sp>
      <p:sp>
        <p:nvSpPr>
          <p:cNvPr id="59395" name="Rectangle 3"/>
          <p:cNvSpPr>
            <a:spLocks noGrp="1" noChangeArrowheads="1"/>
          </p:cNvSpPr>
          <p:nvPr>
            <p:ph type="body" idx="1"/>
          </p:nvPr>
        </p:nvSpPr>
        <p:spPr>
          <a:xfrm>
            <a:off x="5286375" y="214290"/>
            <a:ext cx="3857625" cy="6643710"/>
          </a:xfrm>
        </p:spPr>
        <p:txBody>
          <a:bodyPr/>
          <a:lstStyle/>
          <a:p>
            <a:pPr algn="just"/>
            <a:r>
              <a:rPr lang="fr-FR" sz="1800" b="1" dirty="0" smtClean="0"/>
              <a:t>PLV</a:t>
            </a:r>
            <a:r>
              <a:rPr lang="fr-FR" sz="1800" dirty="0" smtClean="0"/>
              <a:t> : Vente en lot, offres de remboursement, prix spécial, jeux, concours,…</a:t>
            </a:r>
          </a:p>
          <a:p>
            <a:pPr algn="just">
              <a:buFontTx/>
              <a:buNone/>
            </a:pPr>
            <a:endParaRPr lang="fr-FR" sz="1800" b="1" dirty="0" smtClean="0"/>
          </a:p>
          <a:p>
            <a:pPr algn="just"/>
            <a:r>
              <a:rPr lang="fr-FR" sz="1800" b="1" dirty="0" smtClean="0"/>
              <a:t>Offre promotionnelle :</a:t>
            </a:r>
          </a:p>
          <a:p>
            <a:pPr lvl="1" algn="just">
              <a:buFont typeface="Wingdings" pitchFamily="2" charset="2"/>
              <a:buChar char="ü"/>
            </a:pPr>
            <a:r>
              <a:rPr lang="fr-FR" sz="1800" dirty="0" smtClean="0"/>
              <a:t>Générer de l’impact : essentiel sur des périodes creuses.</a:t>
            </a:r>
          </a:p>
          <a:p>
            <a:pPr lvl="1" algn="just">
              <a:buFont typeface="Wingdings" pitchFamily="2" charset="2"/>
              <a:buChar char="ü"/>
            </a:pPr>
            <a:r>
              <a:rPr lang="fr-FR" sz="1800" dirty="0" smtClean="0"/>
              <a:t>Travailler la proximité avec le consommateur.</a:t>
            </a:r>
          </a:p>
          <a:p>
            <a:pPr lvl="1" algn="just">
              <a:buFont typeface="Wingdings" pitchFamily="2" charset="2"/>
              <a:buChar char="ü"/>
            </a:pPr>
            <a:r>
              <a:rPr lang="fr-FR" sz="1800" dirty="0" smtClean="0"/>
              <a:t>Attirer l’attention grâce à un concept divertissant</a:t>
            </a:r>
          </a:p>
          <a:p>
            <a:pPr algn="just">
              <a:buNone/>
            </a:pPr>
            <a:endParaRPr lang="fr-FR" sz="1800" dirty="0" smtClean="0"/>
          </a:p>
          <a:p>
            <a:pPr algn="just"/>
            <a:r>
              <a:rPr lang="fr-FR" sz="1800" dirty="0" smtClean="0"/>
              <a:t>La PLV favorise grandement les achats d’impulsion (exemple de Ferrero)</a:t>
            </a:r>
          </a:p>
          <a:p>
            <a:pPr algn="just">
              <a:buNone/>
            </a:pPr>
            <a:r>
              <a:rPr lang="fr-FR" sz="1800" dirty="0" smtClean="0"/>
              <a:t>  </a:t>
            </a:r>
          </a:p>
          <a:p>
            <a:pPr algn="just"/>
            <a:r>
              <a:rPr lang="fr-FR" sz="1800" b="1" dirty="0" smtClean="0"/>
              <a:t>Essais/échantillonnage</a:t>
            </a:r>
            <a:r>
              <a:rPr lang="fr-FR" sz="1800" dirty="0" smtClean="0"/>
              <a:t>: </a:t>
            </a:r>
            <a:r>
              <a:rPr lang="fr-FR" sz="1800" dirty="0" smtClean="0">
                <a:solidFill>
                  <a:schemeClr val="accent1"/>
                </a:solidFill>
                <a:sym typeface="Wingdings" pitchFamily="2" charset="2"/>
              </a:rPr>
              <a:t></a:t>
            </a:r>
            <a:r>
              <a:rPr lang="fr-FR" sz="1800" dirty="0" smtClean="0"/>
              <a:t>Objectif: Favoriser le premier achat </a:t>
            </a:r>
          </a:p>
          <a:p>
            <a:pPr algn="just"/>
            <a:endParaRPr lang="fr-FR" sz="1400" dirty="0" smtClean="0">
              <a:latin typeface="Calibri" pitchFamily="34" charset="0"/>
            </a:endParaRPr>
          </a:p>
        </p:txBody>
      </p:sp>
      <p:pic>
        <p:nvPicPr>
          <p:cNvPr id="59396" name="Picture 4"/>
          <p:cNvPicPr>
            <a:picLocks noChangeAspect="1" noChangeArrowheads="1"/>
          </p:cNvPicPr>
          <p:nvPr/>
        </p:nvPicPr>
        <p:blipFill>
          <a:blip r:embed="rId2" cstate="print"/>
          <a:srcRect l="9929" t="8260" r="22093" b="18356"/>
          <a:stretch>
            <a:fillRect/>
          </a:stretch>
        </p:blipFill>
        <p:spPr bwMode="auto">
          <a:xfrm>
            <a:off x="214282" y="1643050"/>
            <a:ext cx="5160963" cy="4000500"/>
          </a:xfrm>
          <a:prstGeom prst="rect">
            <a:avLst/>
          </a:prstGeom>
          <a:noFill/>
          <a:ln w="9525">
            <a:noFill/>
            <a:miter lim="800000"/>
            <a:headEnd/>
            <a:tailEnd/>
          </a:ln>
        </p:spPr>
      </p:pic>
      <p:sp>
        <p:nvSpPr>
          <p:cNvPr id="5" name="Espace réservé du numéro de diapositive 4"/>
          <p:cNvSpPr>
            <a:spLocks noGrp="1"/>
          </p:cNvSpPr>
          <p:nvPr>
            <p:ph type="sldNum" sz="quarter" idx="12"/>
          </p:nvPr>
        </p:nvSpPr>
        <p:spPr/>
        <p:txBody>
          <a:bodyPr/>
          <a:lstStyle/>
          <a:p>
            <a:pPr>
              <a:defRPr/>
            </a:pPr>
            <a:fld id="{48FB8DFD-D4A7-4424-8837-F076AB23BCD2}" type="slidenum">
              <a:rPr lang="fr-FR" smtClean="0"/>
              <a:pPr>
                <a:defRPr/>
              </a:pPr>
              <a:t>70</a:t>
            </a:fld>
            <a:endParaRPr lang="fr-F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l"/>
            <a:r>
              <a:rPr lang="fr-FR" dirty="0" smtClean="0"/>
              <a:t>Partie 2 :</a:t>
            </a:r>
            <a:endParaRPr lang="fr-FR" dirty="0"/>
          </a:p>
        </p:txBody>
      </p:sp>
      <p:sp>
        <p:nvSpPr>
          <p:cNvPr id="3" name="Sous-titre 2"/>
          <p:cNvSpPr>
            <a:spLocks noGrp="1"/>
          </p:cNvSpPr>
          <p:nvPr>
            <p:ph type="subTitle" idx="1"/>
          </p:nvPr>
        </p:nvSpPr>
        <p:spPr>
          <a:xfrm>
            <a:off x="214282" y="2357430"/>
            <a:ext cx="8929718" cy="1752600"/>
          </a:xfrm>
        </p:spPr>
        <p:txBody>
          <a:bodyPr/>
          <a:lstStyle/>
          <a:p>
            <a:pPr algn="l"/>
            <a:r>
              <a:rPr lang="fr-FR" sz="3200" dirty="0" smtClean="0">
                <a:sym typeface="Wingdings" pitchFamily="2" charset="2"/>
              </a:rPr>
              <a:t></a:t>
            </a:r>
            <a:r>
              <a:rPr lang="fr-FR" sz="3200" dirty="0" smtClean="0"/>
              <a:t>Mise en œuvre d’une action Publicitaire</a:t>
            </a:r>
            <a:endParaRPr lang="fr-FR" dirty="0"/>
          </a:p>
        </p:txBody>
      </p:sp>
      <p:sp>
        <p:nvSpPr>
          <p:cNvPr id="4" name="Espace réservé du numéro de diapositive 3"/>
          <p:cNvSpPr>
            <a:spLocks noGrp="1"/>
          </p:cNvSpPr>
          <p:nvPr>
            <p:ph type="sldNum" sz="quarter" idx="12"/>
          </p:nvPr>
        </p:nvSpPr>
        <p:spPr/>
        <p:txBody>
          <a:bodyPr/>
          <a:lstStyle/>
          <a:p>
            <a:pPr>
              <a:defRPr/>
            </a:pPr>
            <a:fld id="{5FE914D9-D3D0-4CF3-94F6-887D2B59D164}" type="slidenum">
              <a:rPr lang="fr-FR" smtClean="0"/>
              <a:pPr>
                <a:defRPr/>
              </a:pPr>
              <a:t>71</a:t>
            </a:fld>
            <a:endParaRPr lang="fr-F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FFFF00"/>
                </a:solidFill>
              </a:rPr>
              <a:t>   Contrairement aux autres, cet </a:t>
            </a:r>
            <a:r>
              <a:rPr lang="fr-FR" dirty="0" smtClean="0">
                <a:solidFill>
                  <a:srgbClr val="FFFF00"/>
                </a:solidFill>
                <a:effectLst/>
              </a:rPr>
              <a:t>homme</a:t>
            </a:r>
            <a:r>
              <a:rPr lang="fr-FR" dirty="0" smtClean="0">
                <a:solidFill>
                  <a:srgbClr val="FFFF00"/>
                </a:solidFill>
              </a:rPr>
              <a:t> n’en a rien a faire de la crise…</a:t>
            </a:r>
            <a:endParaRPr lang="fr-FR" dirty="0">
              <a:solidFill>
                <a:srgbClr val="FFFF00"/>
              </a:solidFill>
            </a:endParaRPr>
          </a:p>
        </p:txBody>
      </p:sp>
      <p:pic>
        <p:nvPicPr>
          <p:cNvPr id="75778" name="Picture 2"/>
          <p:cNvPicPr>
            <a:picLocks noGrp="1" noChangeAspect="1" noChangeArrowheads="1"/>
          </p:cNvPicPr>
          <p:nvPr>
            <p:ph idx="1"/>
          </p:nvPr>
        </p:nvPicPr>
        <p:blipFill>
          <a:blip r:embed="rId2" cstate="print"/>
          <a:srcRect/>
          <a:stretch>
            <a:fillRect/>
          </a:stretch>
        </p:blipFill>
        <p:spPr bwMode="auto">
          <a:xfrm>
            <a:off x="1181216" y="1882775"/>
            <a:ext cx="6781568"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72</a:t>
            </a:fld>
            <a:endParaRPr lang="fr-F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solidFill>
                  <a:srgbClr val="FFFF00"/>
                </a:solidFill>
              </a:rPr>
              <a:t>   car demain il ira travailler en </a:t>
            </a:r>
            <a:r>
              <a:rPr lang="fr-FR" b="1" dirty="0" smtClean="0">
                <a:solidFill>
                  <a:srgbClr val="FFFF00"/>
                </a:solidFill>
              </a:rPr>
              <a:t>Poney</a:t>
            </a:r>
            <a:r>
              <a:rPr lang="fr-FR" dirty="0" smtClean="0">
                <a:solidFill>
                  <a:srgbClr val="FFFF00"/>
                </a:solidFill>
              </a:rPr>
              <a:t> **</a:t>
            </a:r>
            <a:endParaRPr lang="fr-FR" dirty="0">
              <a:solidFill>
                <a:srgbClr val="FFFF00"/>
              </a:solidFill>
            </a:endParaRPr>
          </a:p>
        </p:txBody>
      </p:sp>
      <p:pic>
        <p:nvPicPr>
          <p:cNvPr id="76802" name="Picture 2" descr="C:\Users\Acer\Documents\Mes fichiers reçus\chevaux-vapeur.jpg"/>
          <p:cNvPicPr>
            <a:picLocks noGrp="1" noChangeAspect="1" noChangeArrowheads="1"/>
          </p:cNvPicPr>
          <p:nvPr>
            <p:ph idx="1"/>
          </p:nvPr>
        </p:nvPicPr>
        <p:blipFill>
          <a:blip r:embed="rId2" cstate="print"/>
          <a:srcRect/>
          <a:stretch>
            <a:fillRect/>
          </a:stretch>
        </p:blipFill>
        <p:spPr bwMode="auto">
          <a:xfrm>
            <a:off x="642910" y="1714488"/>
            <a:ext cx="5548361"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6803" name="Picture 3"/>
          <p:cNvPicPr>
            <a:picLocks noChangeAspect="1" noChangeArrowheads="1"/>
          </p:cNvPicPr>
          <p:nvPr/>
        </p:nvPicPr>
        <p:blipFill>
          <a:blip r:embed="rId3" cstate="print"/>
          <a:srcRect/>
          <a:stretch>
            <a:fillRect/>
          </a:stretch>
        </p:blipFill>
        <p:spPr bwMode="auto">
          <a:xfrm>
            <a:off x="1643042" y="3929066"/>
            <a:ext cx="476248" cy="550662"/>
          </a:xfrm>
          <a:prstGeom prst="rect">
            <a:avLst/>
          </a:prstGeom>
          <a:noFill/>
          <a:ln w="9525">
            <a:noFill/>
            <a:miter lim="800000"/>
            <a:headEnd/>
            <a:tailEnd/>
          </a:ln>
        </p:spPr>
      </p:pic>
      <p:sp>
        <p:nvSpPr>
          <p:cNvPr id="6" name="ZoneTexte 5"/>
          <p:cNvSpPr txBox="1"/>
          <p:nvPr/>
        </p:nvSpPr>
        <p:spPr>
          <a:xfrm>
            <a:off x="6572264" y="1928802"/>
            <a:ext cx="2409656" cy="1754326"/>
          </a:xfrm>
          <a:prstGeom prst="rect">
            <a:avLst/>
          </a:prstGeom>
          <a:noFill/>
        </p:spPr>
        <p:txBody>
          <a:bodyPr wrap="square" rtlCol="0">
            <a:spAutoFit/>
          </a:bodyPr>
          <a:lstStyle/>
          <a:p>
            <a:pPr algn="ctr"/>
            <a:r>
              <a:rPr lang="fr-FR" dirty="0" smtClean="0"/>
              <a:t>Venez découvrir la nouvelle </a:t>
            </a:r>
            <a:r>
              <a:rPr lang="fr-FR" b="1" i="1" dirty="0" smtClean="0"/>
              <a:t>Renault Poney</a:t>
            </a:r>
            <a:r>
              <a:rPr lang="fr-FR" dirty="0" smtClean="0"/>
              <a:t> chez votre concessionnaire Renault le plus proche.</a:t>
            </a:r>
            <a:endParaRPr lang="fr-FR" dirty="0"/>
          </a:p>
        </p:txBody>
      </p:sp>
      <p:sp>
        <p:nvSpPr>
          <p:cNvPr id="7" name="ZoneTexte 6"/>
          <p:cNvSpPr txBox="1"/>
          <p:nvPr/>
        </p:nvSpPr>
        <p:spPr>
          <a:xfrm>
            <a:off x="6286512" y="3714752"/>
            <a:ext cx="3071883" cy="646331"/>
          </a:xfrm>
          <a:prstGeom prst="rect">
            <a:avLst/>
          </a:prstGeom>
          <a:noFill/>
        </p:spPr>
        <p:txBody>
          <a:bodyPr wrap="square" rtlCol="0">
            <a:spAutoFit/>
          </a:bodyPr>
          <a:lstStyle/>
          <a:p>
            <a:pPr algn="ctr"/>
            <a:r>
              <a:rPr lang="fr-FR" dirty="0" smtClean="0"/>
              <a:t>« Changeons de vie, </a:t>
            </a:r>
          </a:p>
          <a:p>
            <a:pPr algn="ctr"/>
            <a:r>
              <a:rPr lang="fr-FR" dirty="0" smtClean="0"/>
              <a:t>Changeons d’automobile »</a:t>
            </a:r>
            <a:endParaRPr lang="fr-FR" dirty="0"/>
          </a:p>
        </p:txBody>
      </p:sp>
      <p:pic>
        <p:nvPicPr>
          <p:cNvPr id="76804" name="Picture 4"/>
          <p:cNvPicPr>
            <a:picLocks noChangeAspect="1" noChangeArrowheads="1"/>
          </p:cNvPicPr>
          <p:nvPr/>
        </p:nvPicPr>
        <p:blipFill>
          <a:blip r:embed="rId4" cstate="print"/>
          <a:srcRect/>
          <a:stretch>
            <a:fillRect/>
          </a:stretch>
        </p:blipFill>
        <p:spPr bwMode="auto">
          <a:xfrm>
            <a:off x="6500826" y="4714884"/>
            <a:ext cx="2457295" cy="925648"/>
          </a:xfrm>
          <a:prstGeom prst="rect">
            <a:avLst/>
          </a:prstGeom>
          <a:noFill/>
          <a:ln w="9525">
            <a:noFill/>
            <a:miter lim="800000"/>
            <a:headEnd/>
            <a:tailEnd/>
          </a:ln>
        </p:spPr>
      </p:pic>
      <p:sp>
        <p:nvSpPr>
          <p:cNvPr id="8" name="Espace réservé du numéro de diapositive 7"/>
          <p:cNvSpPr>
            <a:spLocks noGrp="1"/>
          </p:cNvSpPr>
          <p:nvPr>
            <p:ph type="sldNum" sz="quarter" idx="12"/>
          </p:nvPr>
        </p:nvSpPr>
        <p:spPr/>
        <p:txBody>
          <a:bodyPr/>
          <a:lstStyle/>
          <a:p>
            <a:pPr>
              <a:defRPr/>
            </a:pPr>
            <a:fld id="{48FB8DFD-D4A7-4424-8837-F076AB23BCD2}" type="slidenum">
              <a:rPr lang="fr-FR" smtClean="0"/>
              <a:pPr>
                <a:defRPr/>
              </a:pPr>
              <a:t>73</a:t>
            </a:fld>
            <a:endParaRPr lang="fr-FR"/>
          </a:p>
        </p:txBody>
      </p:sp>
      <p:sp>
        <p:nvSpPr>
          <p:cNvPr id="9" name="ZoneTexte 8"/>
          <p:cNvSpPr txBox="1"/>
          <p:nvPr/>
        </p:nvSpPr>
        <p:spPr>
          <a:xfrm>
            <a:off x="214282" y="6488668"/>
            <a:ext cx="6858048" cy="369332"/>
          </a:xfrm>
          <a:prstGeom prst="rect">
            <a:avLst/>
          </a:prstGeom>
          <a:noFill/>
        </p:spPr>
        <p:txBody>
          <a:bodyPr wrap="square" rtlCol="0">
            <a:spAutoFit/>
          </a:bodyPr>
          <a:lstStyle/>
          <a:p>
            <a:r>
              <a:rPr lang="fr-FR" dirty="0" smtClean="0"/>
              <a:t>** </a:t>
            </a:r>
            <a:r>
              <a:rPr lang="fr-FR" sz="1600" i="1" dirty="0" smtClean="0"/>
              <a:t>la Poney est la nouvelle petite citadine écologique de chez Renault</a:t>
            </a:r>
            <a:r>
              <a:rPr lang="fr-FR" dirty="0" smtClean="0"/>
              <a:t>.</a:t>
            </a:r>
            <a:endParaRPr lang="fr-FR"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928670"/>
          </a:xfrm>
        </p:spPr>
        <p:txBody>
          <a:bodyPr>
            <a:normAutofit/>
          </a:bodyPr>
          <a:lstStyle/>
          <a:p>
            <a:pPr algn="ctr"/>
            <a:r>
              <a:rPr lang="fr-FR" sz="2400" dirty="0"/>
              <a:t>Les étapes de l’élaboration d’un plan de communication</a:t>
            </a:r>
          </a:p>
        </p:txBody>
      </p:sp>
      <p:sp>
        <p:nvSpPr>
          <p:cNvPr id="3075" name="Rectangle 3"/>
          <p:cNvSpPr>
            <a:spLocks noGrp="1" noChangeArrowheads="1"/>
          </p:cNvSpPr>
          <p:nvPr>
            <p:ph type="body" idx="1"/>
          </p:nvPr>
        </p:nvSpPr>
        <p:spPr>
          <a:xfrm>
            <a:off x="285720" y="1071546"/>
            <a:ext cx="8501122" cy="5572164"/>
          </a:xfrm>
        </p:spPr>
        <p:txBody>
          <a:bodyPr/>
          <a:lstStyle/>
          <a:p>
            <a:pPr algn="just">
              <a:lnSpc>
                <a:spcPct val="80000"/>
              </a:lnSpc>
            </a:pPr>
            <a:r>
              <a:rPr lang="fr-FR" sz="1400" b="1" dirty="0"/>
              <a:t>Définition des objectifs marketing </a:t>
            </a:r>
            <a:r>
              <a:rPr lang="fr-FR" sz="1400" dirty="0"/>
              <a:t>: améliorer l'image, augmenter PDM et le volume de </a:t>
            </a:r>
            <a:r>
              <a:rPr lang="fr-FR" sz="1400" dirty="0" smtClean="0"/>
              <a:t>vente.</a:t>
            </a:r>
          </a:p>
          <a:p>
            <a:pPr algn="just">
              <a:lnSpc>
                <a:spcPct val="80000"/>
              </a:lnSpc>
              <a:buNone/>
            </a:pPr>
            <a:endParaRPr lang="fr-FR" sz="1400" dirty="0"/>
          </a:p>
          <a:p>
            <a:pPr algn="just">
              <a:lnSpc>
                <a:spcPct val="80000"/>
              </a:lnSpc>
            </a:pPr>
            <a:r>
              <a:rPr lang="fr-FR" sz="1400" b="1" dirty="0"/>
              <a:t>Objectifs de communication</a:t>
            </a:r>
            <a:r>
              <a:rPr lang="fr-FR" sz="1400" dirty="0"/>
              <a:t> : affectif (faire aimer) et conatif (faire acheter</a:t>
            </a:r>
            <a:r>
              <a:rPr lang="fr-FR" sz="1400" dirty="0" smtClean="0"/>
              <a:t>)</a:t>
            </a:r>
          </a:p>
          <a:p>
            <a:pPr algn="just">
              <a:lnSpc>
                <a:spcPct val="80000"/>
              </a:lnSpc>
              <a:buNone/>
            </a:pPr>
            <a:endParaRPr lang="fr-FR" sz="1400" dirty="0"/>
          </a:p>
          <a:p>
            <a:pPr algn="just">
              <a:lnSpc>
                <a:spcPct val="80000"/>
              </a:lnSpc>
            </a:pPr>
            <a:r>
              <a:rPr lang="fr-FR" sz="1400" b="1" dirty="0"/>
              <a:t>Définition de la cible </a:t>
            </a:r>
            <a:r>
              <a:rPr lang="fr-FR" sz="1400" dirty="0"/>
              <a:t>: on distingue généralement le </a:t>
            </a:r>
            <a:r>
              <a:rPr lang="fr-FR" sz="1400" dirty="0" smtClean="0"/>
              <a:t>cœur </a:t>
            </a:r>
            <a:r>
              <a:rPr lang="fr-FR" sz="1400" dirty="0"/>
              <a:t>de cible (personnes directement concernées) de la cible secondaire constituée par les </a:t>
            </a:r>
            <a:r>
              <a:rPr lang="fr-FR" sz="1400" dirty="0" err="1"/>
              <a:t>influenceurs</a:t>
            </a:r>
            <a:r>
              <a:rPr lang="fr-FR" sz="1400" dirty="0"/>
              <a:t> (prescripteurs, leaders d'opinion). Le cœur de cible est ici les consommateurs ayant un comportement éthique et souhaitant faire des économies en terme de consommation de carburant. </a:t>
            </a:r>
            <a:endParaRPr lang="fr-FR" sz="1400" dirty="0" smtClean="0"/>
          </a:p>
          <a:p>
            <a:pPr algn="just">
              <a:lnSpc>
                <a:spcPct val="80000"/>
              </a:lnSpc>
              <a:buNone/>
            </a:pPr>
            <a:endParaRPr lang="fr-FR" sz="1400" dirty="0"/>
          </a:p>
          <a:p>
            <a:pPr algn="just">
              <a:lnSpc>
                <a:spcPct val="80000"/>
              </a:lnSpc>
            </a:pPr>
            <a:r>
              <a:rPr lang="fr-FR" sz="1400" dirty="0"/>
              <a:t>Attitude de la cible à l'égard du produit ou de la marque. </a:t>
            </a:r>
            <a:endParaRPr lang="fr-FR" sz="1400" dirty="0" smtClean="0"/>
          </a:p>
          <a:p>
            <a:pPr algn="just">
              <a:lnSpc>
                <a:spcPct val="80000"/>
              </a:lnSpc>
              <a:buNone/>
            </a:pPr>
            <a:endParaRPr lang="fr-FR" sz="1400" dirty="0"/>
          </a:p>
          <a:p>
            <a:pPr algn="just">
              <a:lnSpc>
                <a:spcPct val="80000"/>
              </a:lnSpc>
            </a:pPr>
            <a:r>
              <a:rPr lang="fr-FR" sz="1400" dirty="0"/>
              <a:t>Caractéristiques de la concurrence </a:t>
            </a:r>
            <a:endParaRPr lang="fr-FR" sz="1400" dirty="0" smtClean="0"/>
          </a:p>
          <a:p>
            <a:pPr algn="just">
              <a:lnSpc>
                <a:spcPct val="80000"/>
              </a:lnSpc>
              <a:buNone/>
            </a:pPr>
            <a:endParaRPr lang="fr-FR" sz="1400" dirty="0"/>
          </a:p>
          <a:p>
            <a:pPr algn="just">
              <a:lnSpc>
                <a:spcPct val="80000"/>
              </a:lnSpc>
            </a:pPr>
            <a:r>
              <a:rPr lang="fr-FR" sz="1400" dirty="0"/>
              <a:t>Rappel des principales contraintes : financières, légales... </a:t>
            </a:r>
            <a:endParaRPr lang="fr-FR" sz="1400" dirty="0" smtClean="0"/>
          </a:p>
          <a:p>
            <a:pPr algn="just">
              <a:lnSpc>
                <a:spcPct val="80000"/>
              </a:lnSpc>
              <a:buNone/>
            </a:pPr>
            <a:endParaRPr lang="fr-FR" sz="1400" dirty="0"/>
          </a:p>
          <a:p>
            <a:pPr algn="just">
              <a:lnSpc>
                <a:spcPct val="80000"/>
              </a:lnSpc>
            </a:pPr>
            <a:r>
              <a:rPr lang="fr-FR" sz="1400" dirty="0"/>
              <a:t>Rédaction de la stratégie créative. </a:t>
            </a:r>
            <a:endParaRPr lang="fr-FR" sz="1400" dirty="0" smtClean="0"/>
          </a:p>
          <a:p>
            <a:pPr algn="just">
              <a:lnSpc>
                <a:spcPct val="80000"/>
              </a:lnSpc>
              <a:buNone/>
            </a:pPr>
            <a:endParaRPr lang="fr-FR" sz="1400" b="1" dirty="0"/>
          </a:p>
          <a:p>
            <a:pPr algn="just">
              <a:lnSpc>
                <a:spcPct val="80000"/>
              </a:lnSpc>
            </a:pPr>
            <a:r>
              <a:rPr lang="fr-FR" sz="1400" b="1" dirty="0"/>
              <a:t>Contenu du message </a:t>
            </a:r>
            <a:r>
              <a:rPr lang="fr-FR" sz="1400" dirty="0"/>
              <a:t>: trouver un thème, un axe, une idée de nature à motiver la cible </a:t>
            </a:r>
            <a:r>
              <a:rPr lang="fr-FR" sz="1400" b="1" dirty="0"/>
              <a:t>visée. </a:t>
            </a:r>
            <a:endParaRPr lang="fr-FR" sz="1400" b="1" dirty="0" smtClean="0"/>
          </a:p>
          <a:p>
            <a:pPr algn="just">
              <a:lnSpc>
                <a:spcPct val="80000"/>
              </a:lnSpc>
              <a:buNone/>
            </a:pPr>
            <a:endParaRPr lang="fr-FR" sz="1400" b="1" dirty="0"/>
          </a:p>
          <a:p>
            <a:pPr algn="just">
              <a:lnSpc>
                <a:spcPct val="80000"/>
              </a:lnSpc>
            </a:pPr>
            <a:r>
              <a:rPr lang="fr-FR" sz="1400" b="1" dirty="0"/>
              <a:t>Structure du message </a:t>
            </a:r>
            <a:r>
              <a:rPr lang="fr-FR" sz="1400" dirty="0"/>
              <a:t>: dans quel ordre faut-il présenter les arguments ? Doit-on délivrer un message à sens unique ou à double sens ? Doit-on conclure ? </a:t>
            </a:r>
            <a:endParaRPr lang="fr-FR" sz="1400" dirty="0" smtClean="0"/>
          </a:p>
          <a:p>
            <a:pPr algn="just">
              <a:lnSpc>
                <a:spcPct val="80000"/>
              </a:lnSpc>
              <a:buNone/>
            </a:pPr>
            <a:endParaRPr lang="fr-FR" sz="1400" dirty="0"/>
          </a:p>
          <a:p>
            <a:pPr algn="just">
              <a:lnSpc>
                <a:spcPct val="80000"/>
              </a:lnSpc>
            </a:pPr>
            <a:r>
              <a:rPr lang="fr-FR" sz="1400" b="1" dirty="0"/>
              <a:t>Format du message </a:t>
            </a:r>
            <a:r>
              <a:rPr lang="fr-FR" sz="1400" dirty="0"/>
              <a:t>: déterminer l'ergonomie visuelle, auditive, etc. </a:t>
            </a:r>
            <a:endParaRPr lang="fr-FR" sz="1400" dirty="0" smtClean="0"/>
          </a:p>
          <a:p>
            <a:pPr algn="just">
              <a:lnSpc>
                <a:spcPct val="80000"/>
              </a:lnSpc>
              <a:buNone/>
            </a:pPr>
            <a:endParaRPr lang="fr-FR" sz="1400" dirty="0"/>
          </a:p>
          <a:p>
            <a:pPr algn="just">
              <a:lnSpc>
                <a:spcPct val="80000"/>
              </a:lnSpc>
            </a:pPr>
            <a:r>
              <a:rPr lang="fr-FR" sz="1400" b="1" dirty="0"/>
              <a:t>Source du message</a:t>
            </a:r>
            <a:r>
              <a:rPr lang="fr-FR" sz="1400" dirty="0"/>
              <a:t> : la crédibilité de la source renforce l'efficacité du message. </a:t>
            </a:r>
          </a:p>
          <a:p>
            <a:pPr>
              <a:lnSpc>
                <a:spcPct val="80000"/>
              </a:lnSpc>
            </a:pPr>
            <a:endParaRPr lang="fr-FR" sz="1600" dirty="0"/>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74</a:t>
            </a:fld>
            <a:endParaRPr lang="fr-F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28596" y="0"/>
            <a:ext cx="8229600" cy="1399032"/>
          </a:xfrm>
        </p:spPr>
        <p:txBody>
          <a:bodyPr>
            <a:normAutofit/>
          </a:bodyPr>
          <a:lstStyle/>
          <a:p>
            <a:pPr algn="ctr"/>
            <a:r>
              <a:rPr lang="fr-FR" sz="3200" dirty="0"/>
              <a:t>Les principales étapes d'élaboration d'une campagne publicitaire </a:t>
            </a:r>
          </a:p>
        </p:txBody>
      </p:sp>
      <p:sp>
        <p:nvSpPr>
          <p:cNvPr id="4099" name="Rectangle 3"/>
          <p:cNvSpPr>
            <a:spLocks noGrp="1" noChangeArrowheads="1"/>
          </p:cNvSpPr>
          <p:nvPr>
            <p:ph type="body" idx="1"/>
          </p:nvPr>
        </p:nvSpPr>
        <p:spPr>
          <a:xfrm>
            <a:off x="0" y="1142984"/>
            <a:ext cx="8858312" cy="5572140"/>
          </a:xfrm>
        </p:spPr>
        <p:txBody>
          <a:bodyPr/>
          <a:lstStyle/>
          <a:p>
            <a:pPr algn="just">
              <a:lnSpc>
                <a:spcPct val="80000"/>
              </a:lnSpc>
              <a:buFontTx/>
              <a:buNone/>
            </a:pPr>
            <a:r>
              <a:rPr lang="fr-FR" sz="1400" dirty="0"/>
              <a:t>1. </a:t>
            </a:r>
            <a:r>
              <a:rPr lang="fr-FR" sz="1400" b="1" dirty="0"/>
              <a:t>Démarche générale </a:t>
            </a:r>
          </a:p>
          <a:p>
            <a:pPr algn="just">
              <a:lnSpc>
                <a:spcPct val="80000"/>
              </a:lnSpc>
            </a:pPr>
            <a:r>
              <a:rPr lang="fr-FR" sz="1400" dirty="0"/>
              <a:t>Définition de la stratégie publicitaire : Cibles, Objectifs, Contraintes </a:t>
            </a:r>
          </a:p>
          <a:p>
            <a:pPr algn="just">
              <a:lnSpc>
                <a:spcPct val="80000"/>
              </a:lnSpc>
            </a:pPr>
            <a:r>
              <a:rPr lang="fr-FR" sz="1400" dirty="0"/>
              <a:t>Elaboration des messages (Copy </a:t>
            </a:r>
            <a:r>
              <a:rPr lang="fr-FR" sz="1400" dirty="0" err="1"/>
              <a:t>strategy</a:t>
            </a:r>
            <a:r>
              <a:rPr lang="fr-FR" sz="1400" dirty="0"/>
              <a:t> fond et forme) </a:t>
            </a:r>
          </a:p>
          <a:p>
            <a:pPr algn="just">
              <a:lnSpc>
                <a:spcPct val="80000"/>
              </a:lnSpc>
            </a:pPr>
            <a:r>
              <a:rPr lang="fr-FR" sz="1400" dirty="0"/>
              <a:t>Elaboration du plan media : Etudes médias/supports, Sélection, Plan média et planning. </a:t>
            </a:r>
          </a:p>
          <a:p>
            <a:pPr algn="just">
              <a:lnSpc>
                <a:spcPct val="80000"/>
              </a:lnSpc>
            </a:pPr>
            <a:r>
              <a:rPr lang="fr-FR" sz="1400" dirty="0"/>
              <a:t>Lancement et contrôle </a:t>
            </a:r>
          </a:p>
          <a:p>
            <a:pPr algn="just">
              <a:lnSpc>
                <a:spcPct val="80000"/>
              </a:lnSpc>
            </a:pPr>
            <a:endParaRPr lang="fr-FR" sz="1400" dirty="0"/>
          </a:p>
          <a:p>
            <a:pPr algn="just">
              <a:lnSpc>
                <a:spcPct val="80000"/>
              </a:lnSpc>
              <a:buFontTx/>
              <a:buNone/>
            </a:pPr>
            <a:r>
              <a:rPr lang="fr-FR" sz="1400" dirty="0"/>
              <a:t>2. </a:t>
            </a:r>
            <a:r>
              <a:rPr lang="fr-FR" sz="1400" b="1" dirty="0"/>
              <a:t>Elaboration des messages</a:t>
            </a:r>
            <a:r>
              <a:rPr lang="fr-FR" sz="1400" dirty="0"/>
              <a:t> : Que dire ? Comment le dire ? Comment le dire au plan symbolique </a:t>
            </a:r>
            <a:r>
              <a:rPr lang="fr-FR" sz="1400" dirty="0" smtClean="0"/>
              <a:t>?</a:t>
            </a:r>
          </a:p>
          <a:p>
            <a:pPr algn="just">
              <a:lnSpc>
                <a:spcPct val="80000"/>
              </a:lnSpc>
              <a:buFontTx/>
              <a:buNone/>
            </a:pPr>
            <a:r>
              <a:rPr lang="fr-FR" sz="1400" dirty="0" smtClean="0"/>
              <a:t>Qui </a:t>
            </a:r>
            <a:r>
              <a:rPr lang="fr-FR" sz="1400" dirty="0"/>
              <a:t>doit le dire ?</a:t>
            </a:r>
            <a:r>
              <a:rPr lang="fr-FR" sz="1400" b="1" dirty="0"/>
              <a:t> </a:t>
            </a:r>
            <a:endParaRPr lang="fr-FR" sz="1400" dirty="0"/>
          </a:p>
          <a:p>
            <a:pPr algn="just">
              <a:lnSpc>
                <a:spcPct val="80000"/>
              </a:lnSpc>
              <a:buFontTx/>
              <a:buNone/>
            </a:pPr>
            <a:r>
              <a:rPr lang="fr-FR" sz="1400" dirty="0" smtClean="0"/>
              <a:t>La </a:t>
            </a:r>
            <a:r>
              <a:rPr lang="fr-FR" sz="1400" dirty="0"/>
              <a:t>copy </a:t>
            </a:r>
            <a:r>
              <a:rPr lang="fr-FR" sz="1400" dirty="0" err="1"/>
              <a:t>strategy</a:t>
            </a:r>
            <a:r>
              <a:rPr lang="fr-FR" sz="1400" dirty="0"/>
              <a:t> </a:t>
            </a:r>
            <a:r>
              <a:rPr lang="fr-FR" sz="1400" dirty="0" smtClean="0"/>
              <a:t>:</a:t>
            </a:r>
          </a:p>
          <a:p>
            <a:pPr algn="just">
              <a:lnSpc>
                <a:spcPct val="80000"/>
              </a:lnSpc>
              <a:buFont typeface="Wingdings"/>
              <a:buChar char="à"/>
            </a:pPr>
            <a:r>
              <a:rPr lang="fr-FR" sz="1400" dirty="0" smtClean="0"/>
              <a:t>projet </a:t>
            </a:r>
            <a:r>
              <a:rPr lang="fr-FR" sz="1400" dirty="0"/>
              <a:t>créatif qui se structure </a:t>
            </a:r>
            <a:r>
              <a:rPr lang="fr-FR" sz="1400" dirty="0" smtClean="0"/>
              <a:t>ainsi :</a:t>
            </a:r>
          </a:p>
          <a:p>
            <a:pPr algn="just">
              <a:lnSpc>
                <a:spcPct val="80000"/>
              </a:lnSpc>
            </a:pPr>
            <a:r>
              <a:rPr lang="fr-FR" sz="1400" dirty="0" smtClean="0"/>
              <a:t>La </a:t>
            </a:r>
            <a:r>
              <a:rPr lang="fr-FR" sz="1400" dirty="0"/>
              <a:t>promesse : le message à communiquer à la cible : vous ne connaitrez pas la crise grâce à la Renault </a:t>
            </a:r>
            <a:r>
              <a:rPr lang="fr-FR" sz="1400" dirty="0" smtClean="0"/>
              <a:t>Poney.</a:t>
            </a:r>
          </a:p>
          <a:p>
            <a:pPr algn="just">
              <a:lnSpc>
                <a:spcPct val="80000"/>
              </a:lnSpc>
              <a:buNone/>
            </a:pPr>
            <a:endParaRPr lang="fr-FR" sz="1400" dirty="0" smtClean="0"/>
          </a:p>
          <a:p>
            <a:pPr algn="just">
              <a:lnSpc>
                <a:spcPct val="80000"/>
              </a:lnSpc>
            </a:pPr>
            <a:r>
              <a:rPr lang="fr-FR" sz="1400" dirty="0" smtClean="0"/>
              <a:t>La </a:t>
            </a:r>
            <a:r>
              <a:rPr lang="fr-FR" sz="1400" dirty="0"/>
              <a:t>preuve : l'étude comparative, la présence de résultats, la démonstration du produit : émet moins de 100 grammes de CO2 par kilomètre, a une consommation d'énergie équivalente à environ 3 litres de gazole par </a:t>
            </a:r>
            <a:r>
              <a:rPr lang="fr-FR" sz="1400" dirty="0" smtClean="0"/>
              <a:t>100 kilomètres</a:t>
            </a:r>
            <a:r>
              <a:rPr lang="fr-FR" sz="1400" dirty="0"/>
              <a:t>. Utilisation des piles à combustible comme moyen de propulsion avec une haute performance de stockage des piles. La pile à combustible PEM, évalué à 63 kW, produit du courant électrique et de l'eau pure à partir de l'atmosphère environnante et à partir de l'hydrogène stocké à bord du </a:t>
            </a:r>
            <a:r>
              <a:rPr lang="fr-FR" sz="1400" dirty="0" smtClean="0"/>
              <a:t>véhicule.</a:t>
            </a:r>
          </a:p>
          <a:p>
            <a:pPr algn="just">
              <a:lnSpc>
                <a:spcPct val="80000"/>
              </a:lnSpc>
              <a:buNone/>
            </a:pPr>
            <a:endParaRPr lang="fr-FR" sz="1400" dirty="0"/>
          </a:p>
          <a:p>
            <a:pPr algn="just">
              <a:lnSpc>
                <a:spcPct val="80000"/>
              </a:lnSpc>
            </a:pPr>
            <a:r>
              <a:rPr lang="fr-FR" sz="1400" dirty="0" smtClean="0"/>
              <a:t>Le </a:t>
            </a:r>
            <a:r>
              <a:rPr lang="fr-FR" sz="1400" dirty="0"/>
              <a:t>bénéfice consommateur : l'avantage que va retirer le consommateur, il faut que cet avantage soit concret, il doit appartenir à l'univers du consommateur : la Renault poney permet au consommateur de réaliser des économies d’énergie dans le contexte actuel de crise et de respecter </a:t>
            </a:r>
            <a:r>
              <a:rPr lang="fr-FR" sz="1400" dirty="0" smtClean="0"/>
              <a:t>l’environnement</a:t>
            </a:r>
          </a:p>
          <a:p>
            <a:pPr algn="just">
              <a:lnSpc>
                <a:spcPct val="80000"/>
              </a:lnSpc>
              <a:buNone/>
            </a:pPr>
            <a:endParaRPr lang="fr-FR" sz="1400" dirty="0" smtClean="0"/>
          </a:p>
          <a:p>
            <a:pPr algn="just">
              <a:lnSpc>
                <a:spcPct val="80000"/>
              </a:lnSpc>
            </a:pPr>
            <a:r>
              <a:rPr lang="fr-FR" sz="1400" dirty="0" smtClean="0"/>
              <a:t> </a:t>
            </a:r>
            <a:r>
              <a:rPr lang="fr-FR" sz="1400" dirty="0"/>
              <a:t>Le ton est tout ce qui va constituer l'ambiance du message, sa scénarisation et son émotion : l’humour, le poney dans le capot de la voiture, un seul homme heureux parmi un groupe de personnes</a:t>
            </a:r>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75</a:t>
            </a:fld>
            <a:endParaRPr lang="fr-F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a:r>
              <a:rPr lang="fr-FR" sz="4000" dirty="0"/>
              <a:t>Elaboration du plan média </a:t>
            </a:r>
          </a:p>
        </p:txBody>
      </p:sp>
      <p:sp>
        <p:nvSpPr>
          <p:cNvPr id="5123" name="Rectangle 3"/>
          <p:cNvSpPr>
            <a:spLocks noGrp="1" noChangeArrowheads="1"/>
          </p:cNvSpPr>
          <p:nvPr>
            <p:ph type="body" idx="1"/>
          </p:nvPr>
        </p:nvSpPr>
        <p:spPr>
          <a:xfrm>
            <a:off x="214282" y="1500174"/>
            <a:ext cx="8715436" cy="5214974"/>
          </a:xfrm>
        </p:spPr>
        <p:txBody>
          <a:bodyPr/>
          <a:lstStyle/>
          <a:p>
            <a:pPr>
              <a:lnSpc>
                <a:spcPct val="80000"/>
              </a:lnSpc>
              <a:buFontTx/>
              <a:buNone/>
            </a:pPr>
            <a:r>
              <a:rPr lang="fr-FR" sz="1600" b="1" dirty="0" smtClean="0"/>
              <a:t>Définition : </a:t>
            </a:r>
          </a:p>
          <a:p>
            <a:pPr algn="just">
              <a:lnSpc>
                <a:spcPct val="80000"/>
              </a:lnSpc>
              <a:buFontTx/>
              <a:buNone/>
            </a:pPr>
            <a:r>
              <a:rPr lang="fr-FR" sz="1600" dirty="0" smtClean="0"/>
              <a:t>	C'est </a:t>
            </a:r>
            <a:r>
              <a:rPr lang="fr-FR" sz="1600" dirty="0"/>
              <a:t>la combinaison optimale de médias et de supports qui, compte tenu </a:t>
            </a:r>
            <a:r>
              <a:rPr lang="fr-FR" sz="1600" dirty="0" smtClean="0"/>
              <a:t>des moments </a:t>
            </a:r>
            <a:r>
              <a:rPr lang="fr-FR" sz="1600" dirty="0"/>
              <a:t>de passage des messages, permet d'atteindre la majeure partie de la cible visée au moindre coût, avec une dose de répétition par individu. </a:t>
            </a:r>
          </a:p>
          <a:p>
            <a:pPr algn="just">
              <a:lnSpc>
                <a:spcPct val="80000"/>
              </a:lnSpc>
            </a:pPr>
            <a:endParaRPr lang="fr-FR" sz="1600" dirty="0"/>
          </a:p>
          <a:p>
            <a:pPr algn="just">
              <a:lnSpc>
                <a:spcPct val="80000"/>
              </a:lnSpc>
              <a:buFontTx/>
              <a:buNone/>
            </a:pPr>
            <a:r>
              <a:rPr lang="fr-FR" sz="1600" b="1" dirty="0"/>
              <a:t>Le choix de médias et des supports comprend plusieurs étapes </a:t>
            </a:r>
            <a:r>
              <a:rPr lang="fr-FR" sz="1600" dirty="0"/>
              <a:t>: </a:t>
            </a:r>
            <a:endParaRPr lang="fr-FR" sz="1600" dirty="0" smtClean="0"/>
          </a:p>
          <a:p>
            <a:pPr algn="just">
              <a:lnSpc>
                <a:spcPct val="80000"/>
              </a:lnSpc>
              <a:buFontTx/>
              <a:buNone/>
            </a:pPr>
            <a:endParaRPr lang="fr-FR" sz="1600" dirty="0"/>
          </a:p>
          <a:p>
            <a:pPr algn="just">
              <a:lnSpc>
                <a:spcPct val="80000"/>
              </a:lnSpc>
            </a:pPr>
            <a:r>
              <a:rPr lang="fr-FR" sz="1600" dirty="0"/>
              <a:t>Elimination des médias indisponibles (médias interdits, médias saturés ou médias inadaptés) </a:t>
            </a:r>
          </a:p>
          <a:p>
            <a:pPr algn="just">
              <a:lnSpc>
                <a:spcPct val="80000"/>
              </a:lnSpc>
            </a:pPr>
            <a:r>
              <a:rPr lang="fr-FR" sz="1600" dirty="0"/>
              <a:t>Evaluation des médias possibles et choix d'un média de base en fonction du produit, des habitudes de la cible en matière d'information, du message et du coût. </a:t>
            </a:r>
          </a:p>
          <a:p>
            <a:pPr algn="just">
              <a:lnSpc>
                <a:spcPct val="80000"/>
              </a:lnSpc>
            </a:pPr>
            <a:r>
              <a:rPr lang="fr-FR" sz="1600" dirty="0"/>
              <a:t>Etude et évaluation de différentes combinaisons possibles entre le média de base et d'autres médias. </a:t>
            </a:r>
          </a:p>
          <a:p>
            <a:pPr algn="just">
              <a:lnSpc>
                <a:spcPct val="80000"/>
              </a:lnSpc>
            </a:pPr>
            <a:r>
              <a:rPr lang="fr-FR" sz="1600" dirty="0"/>
              <a:t>Le choix des supports s'effectue selon différents critères qualitatifs et quantitatifs.</a:t>
            </a:r>
          </a:p>
          <a:p>
            <a:pPr algn="just">
              <a:lnSpc>
                <a:spcPct val="80000"/>
              </a:lnSpc>
            </a:pPr>
            <a:endParaRPr lang="fr-FR" sz="1600" b="1" dirty="0"/>
          </a:p>
          <a:p>
            <a:pPr algn="just">
              <a:lnSpc>
                <a:spcPct val="80000"/>
              </a:lnSpc>
              <a:buFontTx/>
              <a:buNone/>
            </a:pPr>
            <a:r>
              <a:rPr lang="fr-FR" sz="1600" b="1" dirty="0"/>
              <a:t>Le plan des supports doit préciser : </a:t>
            </a:r>
            <a:endParaRPr lang="fr-FR" sz="1600" b="1" dirty="0" smtClean="0"/>
          </a:p>
          <a:p>
            <a:pPr algn="just">
              <a:lnSpc>
                <a:spcPct val="80000"/>
              </a:lnSpc>
              <a:buFontTx/>
              <a:buNone/>
            </a:pPr>
            <a:endParaRPr lang="fr-FR" sz="1600" dirty="0"/>
          </a:p>
          <a:p>
            <a:pPr algn="just">
              <a:lnSpc>
                <a:spcPct val="80000"/>
              </a:lnSpc>
            </a:pPr>
            <a:r>
              <a:rPr lang="fr-FR" sz="1600" dirty="0"/>
              <a:t>La combinaison des supports sélectionnés </a:t>
            </a:r>
          </a:p>
          <a:p>
            <a:pPr algn="just">
              <a:lnSpc>
                <a:spcPct val="80000"/>
              </a:lnSpc>
            </a:pPr>
            <a:r>
              <a:rPr lang="fr-FR" sz="1600" dirty="0"/>
              <a:t>Le nombre d'insertions ou de passages dans chaque support </a:t>
            </a:r>
          </a:p>
          <a:p>
            <a:pPr algn="just">
              <a:lnSpc>
                <a:spcPct val="80000"/>
              </a:lnSpc>
            </a:pPr>
            <a:r>
              <a:rPr lang="fr-FR" sz="1600" dirty="0"/>
              <a:t>Le rythme de passage et le déroulement dans le temps </a:t>
            </a:r>
          </a:p>
          <a:p>
            <a:pPr algn="just">
              <a:lnSpc>
                <a:spcPct val="80000"/>
              </a:lnSpc>
            </a:pPr>
            <a:r>
              <a:rPr lang="fr-FR" sz="1600" dirty="0"/>
              <a:t>Le budget. </a:t>
            </a:r>
          </a:p>
          <a:p>
            <a:pPr algn="just">
              <a:lnSpc>
                <a:spcPct val="80000"/>
              </a:lnSpc>
            </a:pPr>
            <a:endParaRPr lang="fr-FR" sz="1600" dirty="0"/>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76</a:t>
            </a:fld>
            <a:endParaRPr lang="fr-F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28596" y="0"/>
            <a:ext cx="8229600" cy="1399032"/>
          </a:xfrm>
        </p:spPr>
        <p:txBody>
          <a:bodyPr/>
          <a:lstStyle/>
          <a:p>
            <a:pPr algn="ctr"/>
            <a:r>
              <a:rPr lang="fr-FR" sz="4000" dirty="0"/>
              <a:t>Evaluation de l’impact de la campagne publicitaire</a:t>
            </a:r>
          </a:p>
        </p:txBody>
      </p:sp>
      <p:sp>
        <p:nvSpPr>
          <p:cNvPr id="6147" name="Rectangle 3"/>
          <p:cNvSpPr>
            <a:spLocks noGrp="1" noChangeArrowheads="1"/>
          </p:cNvSpPr>
          <p:nvPr>
            <p:ph type="body" idx="1"/>
          </p:nvPr>
        </p:nvSpPr>
        <p:spPr>
          <a:xfrm>
            <a:off x="214282" y="1571612"/>
            <a:ext cx="8786874" cy="5286388"/>
          </a:xfrm>
        </p:spPr>
        <p:txBody>
          <a:bodyPr/>
          <a:lstStyle/>
          <a:p>
            <a:pPr>
              <a:lnSpc>
                <a:spcPct val="80000"/>
              </a:lnSpc>
            </a:pPr>
            <a:r>
              <a:rPr lang="fr-FR" sz="1600" dirty="0" smtClean="0"/>
              <a:t>La notoriété</a:t>
            </a:r>
          </a:p>
          <a:p>
            <a:pPr>
              <a:lnSpc>
                <a:spcPct val="80000"/>
              </a:lnSpc>
              <a:buNone/>
            </a:pPr>
            <a:endParaRPr lang="fr-FR" sz="1600" dirty="0"/>
          </a:p>
          <a:p>
            <a:pPr>
              <a:lnSpc>
                <a:spcPct val="80000"/>
              </a:lnSpc>
            </a:pPr>
            <a:r>
              <a:rPr lang="fr-FR" sz="1600" dirty="0"/>
              <a:t>La </a:t>
            </a:r>
            <a:r>
              <a:rPr lang="fr-FR" sz="1600" dirty="0" smtClean="0"/>
              <a:t>reconnaissance</a:t>
            </a:r>
          </a:p>
          <a:p>
            <a:pPr>
              <a:lnSpc>
                <a:spcPct val="80000"/>
              </a:lnSpc>
              <a:buNone/>
            </a:pPr>
            <a:endParaRPr lang="fr-FR" sz="1600" dirty="0"/>
          </a:p>
          <a:p>
            <a:pPr>
              <a:lnSpc>
                <a:spcPct val="80000"/>
              </a:lnSpc>
            </a:pPr>
            <a:r>
              <a:rPr lang="fr-FR" sz="1600" dirty="0"/>
              <a:t>La mémorisation : taux de </a:t>
            </a:r>
            <a:r>
              <a:rPr lang="fr-FR" sz="1600" dirty="0" smtClean="0"/>
              <a:t>mémorisation</a:t>
            </a:r>
          </a:p>
          <a:p>
            <a:pPr>
              <a:lnSpc>
                <a:spcPct val="80000"/>
              </a:lnSpc>
              <a:buNone/>
            </a:pPr>
            <a:endParaRPr lang="fr-FR" sz="1600" dirty="0"/>
          </a:p>
          <a:p>
            <a:pPr>
              <a:lnSpc>
                <a:spcPct val="80000"/>
              </a:lnSpc>
            </a:pPr>
            <a:r>
              <a:rPr lang="fr-FR" sz="1600" dirty="0"/>
              <a:t>L’image du </a:t>
            </a:r>
            <a:r>
              <a:rPr lang="fr-FR" sz="1600" dirty="0" smtClean="0"/>
              <a:t>produit</a:t>
            </a:r>
          </a:p>
          <a:p>
            <a:pPr>
              <a:lnSpc>
                <a:spcPct val="80000"/>
              </a:lnSpc>
              <a:buNone/>
            </a:pPr>
            <a:endParaRPr lang="fr-FR" sz="1600" dirty="0"/>
          </a:p>
          <a:p>
            <a:pPr>
              <a:lnSpc>
                <a:spcPct val="80000"/>
              </a:lnSpc>
            </a:pPr>
            <a:r>
              <a:rPr lang="fr-FR" sz="1600" dirty="0" smtClean="0"/>
              <a:t>L’acceptation</a:t>
            </a:r>
          </a:p>
          <a:p>
            <a:pPr>
              <a:lnSpc>
                <a:spcPct val="80000"/>
              </a:lnSpc>
              <a:buNone/>
            </a:pPr>
            <a:endParaRPr lang="fr-FR" sz="1600" dirty="0"/>
          </a:p>
          <a:p>
            <a:pPr>
              <a:lnSpc>
                <a:spcPct val="80000"/>
              </a:lnSpc>
            </a:pPr>
            <a:r>
              <a:rPr lang="fr-FR" sz="1600" dirty="0"/>
              <a:t>Les attitudes à l’égard du </a:t>
            </a:r>
            <a:r>
              <a:rPr lang="fr-FR" sz="1600" dirty="0" smtClean="0"/>
              <a:t>produit</a:t>
            </a:r>
          </a:p>
          <a:p>
            <a:pPr>
              <a:lnSpc>
                <a:spcPct val="80000"/>
              </a:lnSpc>
              <a:buNone/>
            </a:pPr>
            <a:endParaRPr lang="fr-FR" sz="1600" dirty="0"/>
          </a:p>
          <a:p>
            <a:pPr>
              <a:lnSpc>
                <a:spcPct val="80000"/>
              </a:lnSpc>
            </a:pPr>
            <a:r>
              <a:rPr lang="fr-FR" sz="1600" dirty="0" smtClean="0"/>
              <a:t>L’implication</a:t>
            </a:r>
          </a:p>
          <a:p>
            <a:pPr>
              <a:lnSpc>
                <a:spcPct val="80000"/>
              </a:lnSpc>
              <a:buNone/>
            </a:pPr>
            <a:endParaRPr lang="fr-FR" sz="1600" dirty="0"/>
          </a:p>
          <a:p>
            <a:pPr>
              <a:lnSpc>
                <a:spcPct val="80000"/>
              </a:lnSpc>
            </a:pPr>
            <a:r>
              <a:rPr lang="fr-FR" sz="1600" dirty="0"/>
              <a:t>Les intentions </a:t>
            </a:r>
            <a:r>
              <a:rPr lang="fr-FR" sz="1600" dirty="0" smtClean="0"/>
              <a:t>d’achat</a:t>
            </a:r>
          </a:p>
          <a:p>
            <a:pPr>
              <a:lnSpc>
                <a:spcPct val="80000"/>
              </a:lnSpc>
              <a:buNone/>
            </a:pPr>
            <a:endParaRPr lang="fr-FR" sz="1600" dirty="0" smtClean="0"/>
          </a:p>
          <a:p>
            <a:pPr>
              <a:lnSpc>
                <a:spcPct val="80000"/>
              </a:lnSpc>
            </a:pPr>
            <a:r>
              <a:rPr lang="fr-FR" sz="1600" dirty="0" smtClean="0"/>
              <a:t>L’impact </a:t>
            </a:r>
            <a:r>
              <a:rPr lang="fr-FR" sz="1600" dirty="0"/>
              <a:t>sur les ventes : mesure de l’essai, achat, </a:t>
            </a:r>
            <a:r>
              <a:rPr lang="fr-FR" sz="1600" dirty="0" err="1"/>
              <a:t>réachat</a:t>
            </a:r>
            <a:r>
              <a:rPr lang="fr-FR" sz="1600" dirty="0"/>
              <a:t> grâce à des </a:t>
            </a:r>
            <a:r>
              <a:rPr lang="fr-FR" sz="1600" dirty="0" smtClean="0"/>
              <a:t>taux</a:t>
            </a:r>
          </a:p>
          <a:p>
            <a:pPr>
              <a:lnSpc>
                <a:spcPct val="80000"/>
              </a:lnSpc>
              <a:buNone/>
            </a:pPr>
            <a:endParaRPr lang="fr-FR" sz="1600" dirty="0"/>
          </a:p>
          <a:p>
            <a:pPr>
              <a:lnSpc>
                <a:spcPct val="80000"/>
              </a:lnSpc>
            </a:pPr>
            <a:r>
              <a:rPr lang="fr-FR" sz="1600" dirty="0"/>
              <a:t>L’image de la </a:t>
            </a:r>
            <a:r>
              <a:rPr lang="fr-FR" sz="1600" dirty="0" smtClean="0"/>
              <a:t>marque</a:t>
            </a:r>
          </a:p>
          <a:p>
            <a:pPr>
              <a:lnSpc>
                <a:spcPct val="80000"/>
              </a:lnSpc>
              <a:buNone/>
            </a:pPr>
            <a:endParaRPr lang="fr-FR" sz="1600" dirty="0"/>
          </a:p>
          <a:p>
            <a:pPr>
              <a:lnSpc>
                <a:spcPct val="80000"/>
              </a:lnSpc>
            </a:pPr>
            <a:r>
              <a:rPr lang="fr-FR" sz="1600" dirty="0"/>
              <a:t>L’exposition à la campagne : mesurée par des taux</a:t>
            </a:r>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77</a:t>
            </a:fld>
            <a:endParaRPr lang="fr-F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a:r>
              <a:rPr lang="fr-FR" sz="4000" dirty="0"/>
              <a:t>Contraintes et modalités</a:t>
            </a:r>
          </a:p>
        </p:txBody>
      </p:sp>
      <p:sp>
        <p:nvSpPr>
          <p:cNvPr id="7171" name="Rectangle 3"/>
          <p:cNvSpPr>
            <a:spLocks noGrp="1" noChangeArrowheads="1"/>
          </p:cNvSpPr>
          <p:nvPr>
            <p:ph type="body" idx="1"/>
          </p:nvPr>
        </p:nvSpPr>
        <p:spPr>
          <a:xfrm>
            <a:off x="142844" y="1571612"/>
            <a:ext cx="8786874" cy="4883196"/>
          </a:xfrm>
        </p:spPr>
        <p:txBody>
          <a:bodyPr/>
          <a:lstStyle/>
          <a:p>
            <a:r>
              <a:rPr lang="fr-FR" sz="2400" dirty="0"/>
              <a:t>Délai de </a:t>
            </a:r>
            <a:r>
              <a:rPr lang="fr-FR" sz="2400" dirty="0" smtClean="0"/>
              <a:t>réalisation</a:t>
            </a:r>
          </a:p>
          <a:p>
            <a:pPr>
              <a:buNone/>
            </a:pPr>
            <a:endParaRPr lang="fr-FR" sz="2400" dirty="0"/>
          </a:p>
          <a:p>
            <a:r>
              <a:rPr lang="fr-FR" sz="2400" dirty="0"/>
              <a:t>Modalités de contrat : </a:t>
            </a:r>
            <a:r>
              <a:rPr lang="fr-FR" sz="2400" dirty="0" smtClean="0"/>
              <a:t>durée, renouvellement</a:t>
            </a:r>
          </a:p>
          <a:p>
            <a:pPr>
              <a:buNone/>
            </a:pPr>
            <a:endParaRPr lang="fr-FR" sz="2400" dirty="0"/>
          </a:p>
          <a:p>
            <a:r>
              <a:rPr lang="fr-FR" sz="2400" dirty="0"/>
              <a:t>Modalités de facturation : durée de </a:t>
            </a:r>
            <a:r>
              <a:rPr lang="fr-FR" sz="2400" dirty="0" smtClean="0"/>
              <a:t>validité</a:t>
            </a:r>
          </a:p>
          <a:p>
            <a:pPr>
              <a:buNone/>
            </a:pPr>
            <a:endParaRPr lang="fr-FR" sz="2400" dirty="0"/>
          </a:p>
          <a:p>
            <a:r>
              <a:rPr lang="fr-FR" sz="2400" dirty="0"/>
              <a:t>Délai de </a:t>
            </a:r>
            <a:r>
              <a:rPr lang="fr-FR" sz="2400" dirty="0" smtClean="0"/>
              <a:t>paiement</a:t>
            </a:r>
          </a:p>
          <a:p>
            <a:pPr>
              <a:buNone/>
            </a:pPr>
            <a:endParaRPr lang="fr-FR" sz="2400" dirty="0"/>
          </a:p>
          <a:p>
            <a:r>
              <a:rPr lang="fr-FR" sz="2400" dirty="0"/>
              <a:t>Contraintes </a:t>
            </a:r>
            <a:r>
              <a:rPr lang="fr-FR" sz="2400" dirty="0" smtClean="0"/>
              <a:t>budgétaires</a:t>
            </a:r>
          </a:p>
          <a:p>
            <a:pPr>
              <a:buNone/>
            </a:pPr>
            <a:endParaRPr lang="fr-FR" sz="2400" dirty="0"/>
          </a:p>
          <a:p>
            <a:r>
              <a:rPr lang="fr-FR" sz="2400" dirty="0"/>
              <a:t>Contraintes de temps : le planning</a:t>
            </a:r>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78</a:t>
            </a:fld>
            <a:endParaRPr lang="fr-F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28596" y="0"/>
            <a:ext cx="8229600" cy="804052"/>
          </a:xfrm>
        </p:spPr>
        <p:txBody>
          <a:bodyPr/>
          <a:lstStyle/>
          <a:p>
            <a:pPr algn="ctr"/>
            <a:r>
              <a:rPr lang="fr-FR" sz="4000" dirty="0"/>
              <a:t>La budgétisation</a:t>
            </a:r>
          </a:p>
        </p:txBody>
      </p:sp>
      <p:sp>
        <p:nvSpPr>
          <p:cNvPr id="8195" name="Rectangle 3"/>
          <p:cNvSpPr>
            <a:spLocks noGrp="1" noChangeArrowheads="1"/>
          </p:cNvSpPr>
          <p:nvPr>
            <p:ph type="body" idx="1"/>
          </p:nvPr>
        </p:nvSpPr>
        <p:spPr>
          <a:xfrm>
            <a:off x="0" y="857232"/>
            <a:ext cx="8929718" cy="5857916"/>
          </a:xfrm>
        </p:spPr>
        <p:txBody>
          <a:bodyPr/>
          <a:lstStyle/>
          <a:p>
            <a:pPr algn="just">
              <a:lnSpc>
                <a:spcPct val="80000"/>
              </a:lnSpc>
              <a:buFontTx/>
              <a:buNone/>
            </a:pPr>
            <a:r>
              <a:rPr lang="fr-FR" sz="1200" dirty="0" smtClean="0"/>
              <a:t>	</a:t>
            </a:r>
            <a:r>
              <a:rPr lang="fr-FR" sz="1300" dirty="0" smtClean="0"/>
              <a:t>En </a:t>
            </a:r>
            <a:r>
              <a:rPr lang="fr-FR" sz="1300" dirty="0"/>
              <a:t>donnant une fourchette budgétaire, l’annonceur permet aux agences de répondre plus efficacement à </a:t>
            </a:r>
            <a:r>
              <a:rPr lang="fr-FR" sz="1300" dirty="0" smtClean="0"/>
              <a:t>la demande </a:t>
            </a:r>
            <a:r>
              <a:rPr lang="fr-FR" sz="1300" dirty="0"/>
              <a:t>et de choisir sur les mêmes bases le mieux disant.</a:t>
            </a:r>
          </a:p>
          <a:p>
            <a:pPr algn="just">
              <a:lnSpc>
                <a:spcPct val="80000"/>
              </a:lnSpc>
              <a:buFontTx/>
              <a:buNone/>
            </a:pPr>
            <a:r>
              <a:rPr lang="fr-FR" sz="1300" dirty="0" smtClean="0"/>
              <a:t>	L’agence </a:t>
            </a:r>
            <a:r>
              <a:rPr lang="fr-FR" sz="1300" dirty="0"/>
              <a:t>est maître d’</a:t>
            </a:r>
            <a:r>
              <a:rPr lang="fr-FR" sz="1300" dirty="0" err="1"/>
              <a:t>oeuvre</a:t>
            </a:r>
            <a:r>
              <a:rPr lang="fr-FR" sz="1300" dirty="0"/>
              <a:t> et gère une multitude de fournisseurs (photographes, rédacteurs, photograveurs, imprimeurs...).</a:t>
            </a:r>
          </a:p>
          <a:p>
            <a:pPr algn="just">
              <a:lnSpc>
                <a:spcPct val="80000"/>
              </a:lnSpc>
              <a:buFontTx/>
              <a:buNone/>
            </a:pPr>
            <a:endParaRPr lang="fr-FR" sz="1300" dirty="0"/>
          </a:p>
          <a:p>
            <a:pPr algn="just">
              <a:lnSpc>
                <a:spcPct val="80000"/>
              </a:lnSpc>
              <a:buFontTx/>
              <a:buNone/>
            </a:pPr>
            <a:r>
              <a:rPr lang="fr-FR" sz="1300" dirty="0" smtClean="0"/>
              <a:t>	Le </a:t>
            </a:r>
            <a:r>
              <a:rPr lang="fr-FR" sz="1300" dirty="0"/>
              <a:t>budget est la somme ou le montant que l’annonceur va investir pour sa campagne de communication. Il va se baser sur plusieurs critères </a:t>
            </a:r>
            <a:r>
              <a:rPr lang="fr-FR" sz="1300" dirty="0" smtClean="0"/>
              <a:t>:</a:t>
            </a:r>
          </a:p>
          <a:p>
            <a:pPr algn="just">
              <a:lnSpc>
                <a:spcPct val="80000"/>
              </a:lnSpc>
              <a:buFontTx/>
              <a:buNone/>
            </a:pPr>
            <a:endParaRPr lang="fr-FR" sz="1300" dirty="0"/>
          </a:p>
          <a:p>
            <a:pPr algn="just">
              <a:lnSpc>
                <a:spcPct val="80000"/>
              </a:lnSpc>
            </a:pPr>
            <a:r>
              <a:rPr lang="fr-FR" sz="1300" dirty="0"/>
              <a:t>Importance relative du produit ou de la marque (contribution au CA, aux résultats à la notoriété, à l’image, aux PDM…)</a:t>
            </a:r>
          </a:p>
          <a:p>
            <a:pPr algn="just">
              <a:lnSpc>
                <a:spcPct val="80000"/>
              </a:lnSpc>
            </a:pPr>
            <a:r>
              <a:rPr lang="fr-FR" sz="1300" dirty="0"/>
              <a:t>Situation du cycle de vie</a:t>
            </a:r>
          </a:p>
          <a:p>
            <a:pPr algn="just">
              <a:lnSpc>
                <a:spcPct val="80000"/>
              </a:lnSpc>
            </a:pPr>
            <a:r>
              <a:rPr lang="fr-FR" sz="1300" dirty="0"/>
              <a:t>Taille et importance des cibles</a:t>
            </a:r>
          </a:p>
          <a:p>
            <a:pPr algn="just">
              <a:lnSpc>
                <a:spcPct val="80000"/>
              </a:lnSpc>
            </a:pPr>
            <a:r>
              <a:rPr lang="fr-FR" sz="1300" dirty="0"/>
              <a:t>Budget des concurrents</a:t>
            </a:r>
          </a:p>
          <a:p>
            <a:pPr algn="just">
              <a:lnSpc>
                <a:spcPct val="80000"/>
              </a:lnSpc>
            </a:pPr>
            <a:r>
              <a:rPr lang="fr-FR" sz="1300" dirty="0"/>
              <a:t>Nature des messages (communication produit, marque ou </a:t>
            </a:r>
            <a:r>
              <a:rPr lang="fr-FR" sz="1300" dirty="0" err="1"/>
              <a:t>corporate</a:t>
            </a:r>
            <a:r>
              <a:rPr lang="fr-FR" sz="1300" dirty="0"/>
              <a:t>)</a:t>
            </a:r>
          </a:p>
          <a:p>
            <a:pPr algn="just">
              <a:lnSpc>
                <a:spcPct val="80000"/>
              </a:lnSpc>
            </a:pPr>
            <a:r>
              <a:rPr lang="fr-FR" sz="1300" dirty="0"/>
              <a:t>Ressources financières</a:t>
            </a:r>
          </a:p>
          <a:p>
            <a:pPr algn="just">
              <a:lnSpc>
                <a:spcPct val="80000"/>
              </a:lnSpc>
            </a:pPr>
            <a:endParaRPr lang="fr-FR" sz="1300" dirty="0"/>
          </a:p>
          <a:p>
            <a:pPr algn="just">
              <a:lnSpc>
                <a:spcPct val="80000"/>
              </a:lnSpc>
              <a:buFontTx/>
              <a:buNone/>
            </a:pPr>
            <a:r>
              <a:rPr lang="fr-FR" sz="1300" dirty="0" smtClean="0"/>
              <a:t>	</a:t>
            </a:r>
            <a:r>
              <a:rPr lang="fr-FR" sz="1300" b="1" dirty="0" smtClean="0"/>
              <a:t>Le </a:t>
            </a:r>
            <a:r>
              <a:rPr lang="fr-FR" sz="1300" b="1" dirty="0"/>
              <a:t>budget de communication est constitué de tous ces éléments </a:t>
            </a:r>
            <a:r>
              <a:rPr lang="fr-FR" sz="1300" b="1" dirty="0" smtClean="0"/>
              <a:t>:</a:t>
            </a:r>
          </a:p>
          <a:p>
            <a:pPr algn="just">
              <a:lnSpc>
                <a:spcPct val="80000"/>
              </a:lnSpc>
              <a:buFontTx/>
              <a:buNone/>
            </a:pPr>
            <a:endParaRPr lang="fr-FR" sz="1300" dirty="0"/>
          </a:p>
          <a:p>
            <a:pPr algn="just">
              <a:lnSpc>
                <a:spcPct val="80000"/>
              </a:lnSpc>
            </a:pPr>
            <a:r>
              <a:rPr lang="fr-FR" sz="1300" dirty="0"/>
              <a:t>Achat d’espace dans les différents média envisagés (budget principal dans les dépenses)</a:t>
            </a:r>
          </a:p>
          <a:p>
            <a:pPr algn="just">
              <a:lnSpc>
                <a:spcPct val="80000"/>
              </a:lnSpc>
            </a:pPr>
            <a:r>
              <a:rPr lang="fr-FR" sz="1300" dirty="0"/>
              <a:t>Rémunération des intermédiaires (frais d’agence…)</a:t>
            </a:r>
          </a:p>
          <a:p>
            <a:pPr algn="just">
              <a:lnSpc>
                <a:spcPct val="80000"/>
              </a:lnSpc>
            </a:pPr>
            <a:r>
              <a:rPr lang="fr-FR" sz="1300" dirty="0"/>
              <a:t>Frais de conception, de fabrication et de diffusion des moyens de communication (photo, film …)</a:t>
            </a:r>
          </a:p>
          <a:p>
            <a:pPr algn="just">
              <a:lnSpc>
                <a:spcPct val="80000"/>
              </a:lnSpc>
            </a:pPr>
            <a:r>
              <a:rPr lang="fr-FR" sz="1300" dirty="0"/>
              <a:t>Frais de fonctionnement du service de communication</a:t>
            </a:r>
          </a:p>
          <a:p>
            <a:pPr algn="just">
              <a:lnSpc>
                <a:spcPct val="80000"/>
              </a:lnSpc>
            </a:pPr>
            <a:endParaRPr lang="fr-FR" sz="1300" dirty="0"/>
          </a:p>
          <a:p>
            <a:pPr algn="just">
              <a:lnSpc>
                <a:spcPct val="80000"/>
              </a:lnSpc>
              <a:buFontTx/>
              <a:buNone/>
            </a:pPr>
            <a:r>
              <a:rPr lang="fr-FR" sz="1300" dirty="0" smtClean="0"/>
              <a:t>	</a:t>
            </a:r>
            <a:r>
              <a:rPr lang="fr-FR" sz="1300" b="1" dirty="0" smtClean="0"/>
              <a:t>Il </a:t>
            </a:r>
            <a:r>
              <a:rPr lang="fr-FR" sz="1300" b="1" dirty="0"/>
              <a:t>existe plusieurs méthodes pour déterminer le </a:t>
            </a:r>
            <a:r>
              <a:rPr lang="fr-FR" sz="1300" b="1" dirty="0" smtClean="0"/>
              <a:t>budget:</a:t>
            </a:r>
          </a:p>
          <a:p>
            <a:pPr algn="just">
              <a:lnSpc>
                <a:spcPct val="80000"/>
              </a:lnSpc>
              <a:buFontTx/>
              <a:buNone/>
            </a:pPr>
            <a:endParaRPr lang="fr-FR" sz="1300" dirty="0"/>
          </a:p>
          <a:p>
            <a:pPr algn="just">
              <a:lnSpc>
                <a:spcPct val="80000"/>
              </a:lnSpc>
            </a:pPr>
            <a:r>
              <a:rPr lang="fr-FR" sz="1300" dirty="0"/>
              <a:t>Méthode du pourcentage ou du forfait par unité : Fixer un pourcentage fixe ou variable en fonction du CA futur.</a:t>
            </a:r>
          </a:p>
          <a:p>
            <a:pPr algn="just">
              <a:lnSpc>
                <a:spcPct val="80000"/>
              </a:lnSpc>
            </a:pPr>
            <a:r>
              <a:rPr lang="fr-FR" sz="1300" dirty="0"/>
              <a:t>Méthode du seuil de rentabilité : C’est le CA nécessaire qui va couvrir les dépenses de communication. Le budget com. est donc considéré comme une charge fixe.</a:t>
            </a:r>
          </a:p>
          <a:p>
            <a:pPr algn="just">
              <a:lnSpc>
                <a:spcPct val="80000"/>
              </a:lnSpc>
            </a:pPr>
            <a:r>
              <a:rPr lang="fr-FR" sz="1300" dirty="0"/>
              <a:t>Part de voix : Méthode qui consiste à déterminé le budget en fonction de la concurrence.</a:t>
            </a:r>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79</a:t>
            </a:fld>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normAutofit/>
          </a:bodyPr>
          <a:lstStyle/>
          <a:p>
            <a:pPr algn="l"/>
            <a:r>
              <a:rPr lang="fr-FR" dirty="0" smtClean="0"/>
              <a:t>Partie 1:</a:t>
            </a:r>
            <a:endParaRPr lang="fr-FR" dirty="0"/>
          </a:p>
        </p:txBody>
      </p:sp>
      <p:sp>
        <p:nvSpPr>
          <p:cNvPr id="5" name="Sous-titre 4"/>
          <p:cNvSpPr>
            <a:spLocks noGrp="1"/>
          </p:cNvSpPr>
          <p:nvPr>
            <p:ph type="subTitle" idx="1"/>
          </p:nvPr>
        </p:nvSpPr>
        <p:spPr/>
        <p:txBody>
          <a:bodyPr/>
          <a:lstStyle/>
          <a:p>
            <a:pPr algn="l"/>
            <a:r>
              <a:rPr lang="fr-FR" dirty="0" smtClean="0">
                <a:sym typeface="Wingdings" pitchFamily="2" charset="2"/>
              </a:rPr>
              <a:t> </a:t>
            </a:r>
            <a:r>
              <a:rPr lang="fr-FR" dirty="0" smtClean="0"/>
              <a:t>les différentes alternatives pour vendre et innover en temps de crise.</a:t>
            </a:r>
            <a:endParaRPr lang="fr-FR" dirty="0"/>
          </a:p>
        </p:txBody>
      </p:sp>
      <p:sp>
        <p:nvSpPr>
          <p:cNvPr id="6" name="Espace réservé du numéro de diapositive 5"/>
          <p:cNvSpPr>
            <a:spLocks noGrp="1"/>
          </p:cNvSpPr>
          <p:nvPr>
            <p:ph type="sldNum" sz="quarter" idx="12"/>
          </p:nvPr>
        </p:nvSpPr>
        <p:spPr/>
        <p:txBody>
          <a:bodyPr/>
          <a:lstStyle/>
          <a:p>
            <a:pPr>
              <a:defRPr/>
            </a:pPr>
            <a:fld id="{5FE914D9-D3D0-4CF3-94F6-887D2B59D164}" type="slidenum">
              <a:rPr lang="fr-FR" smtClean="0"/>
              <a:pPr>
                <a:defRPr/>
              </a:pPr>
              <a:t>8</a:t>
            </a:fld>
            <a:endParaRPr lang="fr-F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1071570"/>
          </a:xfrm>
        </p:spPr>
        <p:txBody>
          <a:bodyPr>
            <a:normAutofit/>
          </a:bodyPr>
          <a:lstStyle/>
          <a:p>
            <a:pPr algn="ctr"/>
            <a:r>
              <a:rPr lang="fr-FR" sz="3200" dirty="0"/>
              <a:t>La recherche de prestataires ou fournisseurs </a:t>
            </a:r>
            <a:r>
              <a:rPr lang="fr-FR" sz="3200" dirty="0" smtClean="0"/>
              <a:t>:</a:t>
            </a:r>
            <a:br>
              <a:rPr lang="fr-FR" sz="3200" dirty="0" smtClean="0"/>
            </a:br>
            <a:r>
              <a:rPr lang="fr-FR" sz="3200" dirty="0" smtClean="0"/>
              <a:t>agences </a:t>
            </a:r>
            <a:r>
              <a:rPr lang="fr-FR" sz="3200" dirty="0"/>
              <a:t>de communication</a:t>
            </a:r>
          </a:p>
        </p:txBody>
      </p:sp>
      <p:sp>
        <p:nvSpPr>
          <p:cNvPr id="9219" name="Rectangle 3"/>
          <p:cNvSpPr>
            <a:spLocks noGrp="1" noChangeArrowheads="1"/>
          </p:cNvSpPr>
          <p:nvPr>
            <p:ph type="body" idx="1"/>
          </p:nvPr>
        </p:nvSpPr>
        <p:spPr>
          <a:xfrm>
            <a:off x="142844" y="1546220"/>
            <a:ext cx="9001156" cy="5311780"/>
          </a:xfrm>
        </p:spPr>
        <p:txBody>
          <a:bodyPr/>
          <a:lstStyle/>
          <a:p>
            <a:pPr algn="just">
              <a:lnSpc>
                <a:spcPct val="80000"/>
              </a:lnSpc>
            </a:pPr>
            <a:r>
              <a:rPr lang="fr-FR" sz="1800" dirty="0"/>
              <a:t>Consulter les agences dont les prestations correspondent à la demande </a:t>
            </a:r>
            <a:r>
              <a:rPr lang="fr-FR" sz="1800" dirty="0" smtClean="0"/>
              <a:t>de communication.</a:t>
            </a:r>
          </a:p>
          <a:p>
            <a:pPr algn="just">
              <a:lnSpc>
                <a:spcPct val="80000"/>
              </a:lnSpc>
              <a:buNone/>
            </a:pPr>
            <a:endParaRPr lang="fr-FR" sz="1800" dirty="0"/>
          </a:p>
          <a:p>
            <a:pPr algn="just">
              <a:lnSpc>
                <a:spcPct val="80000"/>
              </a:lnSpc>
            </a:pPr>
            <a:r>
              <a:rPr lang="fr-FR" sz="1800" dirty="0"/>
              <a:t>Pour des raisons d’efficacité et de gain de temps, l’annonceur veille à ne pas multiplier le nombre des entretiens ou des dossiers étudiés</a:t>
            </a:r>
            <a:r>
              <a:rPr lang="fr-FR" sz="1800" dirty="0" smtClean="0"/>
              <a:t>.</a:t>
            </a:r>
          </a:p>
          <a:p>
            <a:pPr algn="just">
              <a:lnSpc>
                <a:spcPct val="80000"/>
              </a:lnSpc>
              <a:buNone/>
            </a:pPr>
            <a:endParaRPr lang="fr-FR" sz="1800" dirty="0"/>
          </a:p>
          <a:p>
            <a:pPr algn="just">
              <a:lnSpc>
                <a:spcPct val="80000"/>
              </a:lnSpc>
            </a:pPr>
            <a:r>
              <a:rPr lang="fr-FR" sz="1800" dirty="0"/>
              <a:t>Dans la majorité des cas, la pré-consultation au maximum d’une dizaine </a:t>
            </a:r>
            <a:r>
              <a:rPr lang="fr-FR" sz="1800" dirty="0" smtClean="0"/>
              <a:t>d’agences.</a:t>
            </a:r>
          </a:p>
          <a:p>
            <a:pPr algn="just">
              <a:lnSpc>
                <a:spcPct val="80000"/>
              </a:lnSpc>
              <a:buNone/>
            </a:pPr>
            <a:endParaRPr lang="fr-FR" sz="1800" dirty="0"/>
          </a:p>
          <a:p>
            <a:pPr algn="just">
              <a:lnSpc>
                <a:spcPct val="80000"/>
              </a:lnSpc>
            </a:pPr>
            <a:r>
              <a:rPr lang="fr-FR" sz="1800" dirty="0"/>
              <a:t>semble un nombre raisonnable, selon l’ampleur du budget</a:t>
            </a:r>
            <a:r>
              <a:rPr lang="fr-FR" sz="1800" dirty="0" smtClean="0"/>
              <a:t>.</a:t>
            </a:r>
          </a:p>
          <a:p>
            <a:pPr algn="just">
              <a:lnSpc>
                <a:spcPct val="80000"/>
              </a:lnSpc>
              <a:buNone/>
            </a:pPr>
            <a:endParaRPr lang="fr-FR" sz="1800" dirty="0"/>
          </a:p>
          <a:p>
            <a:pPr algn="just">
              <a:lnSpc>
                <a:spcPct val="80000"/>
              </a:lnSpc>
            </a:pPr>
            <a:r>
              <a:rPr lang="fr-FR" sz="1800" dirty="0"/>
              <a:t>La pré-consultation a pour objectif de sélectionner un nombre restreint d’agences (3 à 5 prestataires) répondant au mieux aux besoins de l¹annonceur afin de les faire concourir sur un projet précis</a:t>
            </a:r>
            <a:r>
              <a:rPr lang="fr-FR" sz="1800" dirty="0" smtClean="0"/>
              <a:t>.</a:t>
            </a:r>
          </a:p>
          <a:p>
            <a:pPr algn="just">
              <a:lnSpc>
                <a:spcPct val="80000"/>
              </a:lnSpc>
              <a:buNone/>
            </a:pPr>
            <a:endParaRPr lang="fr-FR" sz="1800" dirty="0"/>
          </a:p>
          <a:p>
            <a:pPr algn="just">
              <a:lnSpc>
                <a:spcPct val="80000"/>
              </a:lnSpc>
            </a:pPr>
            <a:r>
              <a:rPr lang="fr-FR" sz="1800" dirty="0"/>
              <a:t>Les critères de sélection sur entretien ou dossiers lors de la pré-consultation: L’agence doit fournir à l’annonceur le descriptif de sa méthode de travail et les moyens qu’elle va mettre en </a:t>
            </a:r>
            <a:r>
              <a:rPr lang="fr-FR" sz="1800" dirty="0" smtClean="0"/>
              <a:t>œuvre </a:t>
            </a:r>
            <a:r>
              <a:rPr lang="fr-FR" sz="1800" dirty="0"/>
              <a:t>pour répondre à la </a:t>
            </a:r>
            <a:r>
              <a:rPr lang="fr-FR" sz="1800" dirty="0" smtClean="0"/>
              <a:t>demande. Elle </a:t>
            </a:r>
            <a:r>
              <a:rPr lang="fr-FR" sz="1800" dirty="0"/>
              <a:t>doit répondre au mieux au cahier des charges fournit par l’annonceur.</a:t>
            </a:r>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80</a:t>
            </a:fld>
            <a:endParaRPr lang="fr-F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67494"/>
            <a:ext cx="9144000" cy="1089804"/>
          </a:xfrm>
        </p:spPr>
        <p:txBody>
          <a:bodyPr>
            <a:normAutofit fontScale="90000"/>
          </a:bodyPr>
          <a:lstStyle/>
          <a:p>
            <a:pPr algn="ctr"/>
            <a:r>
              <a:rPr lang="fr-FR" dirty="0" smtClean="0"/>
              <a:t>Les avantages et les inconvénients</a:t>
            </a:r>
            <a:endParaRPr lang="fr-FR" dirty="0"/>
          </a:p>
        </p:txBody>
      </p:sp>
      <p:sp>
        <p:nvSpPr>
          <p:cNvPr id="3" name="Espace réservé du contenu 2"/>
          <p:cNvSpPr>
            <a:spLocks noGrp="1"/>
          </p:cNvSpPr>
          <p:nvPr>
            <p:ph idx="1"/>
          </p:nvPr>
        </p:nvSpPr>
        <p:spPr>
          <a:xfrm>
            <a:off x="285720" y="1285860"/>
            <a:ext cx="8401080" cy="5357850"/>
          </a:xfrm>
        </p:spPr>
        <p:txBody>
          <a:bodyPr/>
          <a:lstStyle/>
          <a:p>
            <a:r>
              <a:rPr lang="fr-FR" sz="1600" b="1" u="sng" dirty="0" smtClean="0"/>
              <a:t>Avantages :</a:t>
            </a:r>
          </a:p>
          <a:p>
            <a:pPr>
              <a:buNone/>
            </a:pPr>
            <a:endParaRPr lang="fr-FR" sz="1600" b="1" u="sng" dirty="0" smtClean="0"/>
          </a:p>
          <a:p>
            <a:pPr lvl="1">
              <a:buFont typeface="Wingdings" pitchFamily="2" charset="2"/>
              <a:buChar char="ü"/>
            </a:pPr>
            <a:r>
              <a:rPr lang="fr-FR" sz="1600" dirty="0" smtClean="0"/>
              <a:t>Attirer l’attention du consommateur par l’humour a toujours eu du succès.</a:t>
            </a:r>
          </a:p>
          <a:p>
            <a:pPr lvl="1">
              <a:buFont typeface="Wingdings" pitchFamily="2" charset="2"/>
              <a:buChar char="ü"/>
            </a:pPr>
            <a:r>
              <a:rPr lang="fr-FR" sz="1600" dirty="0" smtClean="0"/>
              <a:t>Relation proche et durable avec le consommateur</a:t>
            </a:r>
          </a:p>
          <a:p>
            <a:pPr lvl="1">
              <a:buFont typeface="Wingdings" pitchFamily="2" charset="2"/>
              <a:buChar char="ü"/>
            </a:pPr>
            <a:r>
              <a:rPr lang="fr-FR" sz="1600" dirty="0" smtClean="0"/>
              <a:t>Effet de distraction</a:t>
            </a:r>
          </a:p>
          <a:p>
            <a:pPr lvl="1">
              <a:buFont typeface="Wingdings" pitchFamily="2" charset="2"/>
              <a:buChar char="ü"/>
            </a:pPr>
            <a:r>
              <a:rPr lang="fr-FR" sz="1600" dirty="0" err="1" smtClean="0"/>
              <a:t>Buzz</a:t>
            </a:r>
            <a:r>
              <a:rPr lang="fr-FR" sz="1600" dirty="0" smtClean="0"/>
              <a:t> de l’humour sur le poney sur les médias internet (</a:t>
            </a:r>
            <a:r>
              <a:rPr lang="fr-FR" sz="1600" dirty="0" err="1" smtClean="0"/>
              <a:t>facebook</a:t>
            </a:r>
            <a:r>
              <a:rPr lang="fr-FR" sz="1600" dirty="0" smtClean="0"/>
              <a:t>)</a:t>
            </a:r>
          </a:p>
          <a:p>
            <a:pPr lvl="1">
              <a:buFont typeface="Wingdings" pitchFamily="2" charset="2"/>
              <a:buChar char="ü"/>
            </a:pPr>
            <a:r>
              <a:rPr lang="fr-FR" sz="1600" dirty="0" smtClean="0"/>
              <a:t>Cumul de deux segments : faire rire et éco-responsabilité</a:t>
            </a:r>
          </a:p>
          <a:p>
            <a:pPr lvl="1">
              <a:buFont typeface="Wingdings" pitchFamily="2" charset="2"/>
              <a:buChar char="ü"/>
            </a:pPr>
            <a:r>
              <a:rPr lang="fr-FR" sz="1600" dirty="0" smtClean="0"/>
              <a:t>Toucher une audience de masse</a:t>
            </a:r>
          </a:p>
          <a:p>
            <a:pPr>
              <a:buNone/>
            </a:pPr>
            <a:endParaRPr lang="fr-FR" sz="1600" dirty="0" smtClean="0"/>
          </a:p>
          <a:p>
            <a:r>
              <a:rPr lang="fr-FR" sz="1600" b="1" u="sng" dirty="0" smtClean="0"/>
              <a:t>Inconvénients </a:t>
            </a:r>
            <a:r>
              <a:rPr lang="fr-FR" sz="1600" dirty="0" smtClean="0"/>
              <a:t>: </a:t>
            </a:r>
          </a:p>
          <a:p>
            <a:pPr>
              <a:buNone/>
            </a:pPr>
            <a:endParaRPr lang="fr-FR" sz="1600" dirty="0" smtClean="0"/>
          </a:p>
          <a:p>
            <a:pPr lvl="1">
              <a:buFont typeface="Wingdings" pitchFamily="2" charset="2"/>
              <a:buChar char="ü"/>
            </a:pPr>
            <a:r>
              <a:rPr lang="fr-FR" sz="1600" dirty="0" smtClean="0"/>
              <a:t>Publicité trop décalée par rapport a l’enjeu</a:t>
            </a:r>
          </a:p>
          <a:p>
            <a:pPr lvl="1">
              <a:buFont typeface="Wingdings" pitchFamily="2" charset="2"/>
              <a:buChar char="ü"/>
            </a:pPr>
            <a:r>
              <a:rPr lang="fr-FR" sz="1600" dirty="0" smtClean="0"/>
              <a:t>Ciblage trop flou sur ce type de publicité</a:t>
            </a:r>
          </a:p>
          <a:p>
            <a:pPr lvl="1">
              <a:buFont typeface="Wingdings" pitchFamily="2" charset="2"/>
              <a:buChar char="ü"/>
            </a:pPr>
            <a:r>
              <a:rPr lang="fr-FR" sz="1600" dirty="0" smtClean="0"/>
              <a:t>Idée d’éco-responsabilité implicite</a:t>
            </a:r>
          </a:p>
          <a:p>
            <a:pPr lvl="1">
              <a:buFont typeface="Wingdings" pitchFamily="2" charset="2"/>
              <a:buChar char="ü"/>
            </a:pPr>
            <a:r>
              <a:rPr lang="fr-FR" sz="1600" dirty="0" smtClean="0"/>
              <a:t>Retour sur investissement inconnu</a:t>
            </a:r>
          </a:p>
          <a:p>
            <a:pPr lvl="1">
              <a:buFont typeface="Wingdings" pitchFamily="2" charset="2"/>
              <a:buChar char="ü"/>
            </a:pPr>
            <a:r>
              <a:rPr lang="fr-FR" sz="1600" dirty="0" smtClean="0"/>
              <a:t>Message réducteur de la marque avec l’image du Poney</a:t>
            </a:r>
          </a:p>
          <a:p>
            <a:pPr lvl="1">
              <a:buFont typeface="Wingdings" pitchFamily="2" charset="2"/>
              <a:buChar char="ü"/>
            </a:pPr>
            <a:r>
              <a:rPr lang="fr-FR" sz="1600" dirty="0" smtClean="0"/>
              <a:t>Alliance de l’humour et de l’écologie</a:t>
            </a:r>
          </a:p>
          <a:p>
            <a:pPr lvl="1">
              <a:buFont typeface="Wingdings" pitchFamily="2" charset="2"/>
              <a:buChar char="ü"/>
            </a:pPr>
            <a:r>
              <a:rPr lang="fr-FR" sz="1600" dirty="0" smtClean="0"/>
              <a:t>Attention a ne  pas noyer le message principal dans l’humour</a:t>
            </a:r>
            <a:endParaRPr lang="fr-FR" sz="1600" dirty="0"/>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81</a:t>
            </a:fld>
            <a:endParaRPr lang="fr-F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3" name="Espace réservé du contenu 2"/>
          <p:cNvSpPr>
            <a:spLocks noGrp="1"/>
          </p:cNvSpPr>
          <p:nvPr>
            <p:ph idx="1"/>
          </p:nvPr>
        </p:nvSpPr>
        <p:spPr/>
        <p:txBody>
          <a:bodyPr>
            <a:normAutofit lnSpcReduction="10000"/>
          </a:bodyPr>
          <a:lstStyle/>
          <a:p>
            <a:pPr>
              <a:buNone/>
            </a:pPr>
            <a:r>
              <a:rPr lang="fr-FR" dirty="0" smtClean="0"/>
              <a:t>L’innovation en temps de crise est </a:t>
            </a:r>
            <a:r>
              <a:rPr lang="fr-FR" dirty="0" smtClean="0"/>
              <a:t>donc</a:t>
            </a:r>
          </a:p>
          <a:p>
            <a:pPr>
              <a:buNone/>
            </a:pPr>
            <a:r>
              <a:rPr lang="fr-FR" dirty="0" smtClean="0"/>
              <a:t>possible</a:t>
            </a:r>
            <a:r>
              <a:rPr lang="fr-FR" dirty="0" smtClean="0"/>
              <a:t>, d’autant plus que durant ces </a:t>
            </a:r>
            <a:endParaRPr lang="fr-FR" dirty="0" smtClean="0"/>
          </a:p>
          <a:p>
            <a:pPr>
              <a:buNone/>
            </a:pPr>
            <a:r>
              <a:rPr lang="fr-FR" dirty="0" smtClean="0"/>
              <a:t>périodes </a:t>
            </a:r>
            <a:r>
              <a:rPr lang="fr-FR" dirty="0" smtClean="0"/>
              <a:t>les positions des entreprises </a:t>
            </a:r>
            <a:endParaRPr lang="fr-FR" dirty="0" smtClean="0"/>
          </a:p>
          <a:p>
            <a:pPr>
              <a:buNone/>
            </a:pPr>
            <a:r>
              <a:rPr lang="fr-FR" dirty="0" smtClean="0"/>
              <a:t>changent </a:t>
            </a:r>
            <a:r>
              <a:rPr lang="fr-FR" dirty="0" smtClean="0"/>
              <a:t>très vite. Il faut apprendre à </a:t>
            </a:r>
            <a:endParaRPr lang="fr-FR" dirty="0" smtClean="0"/>
          </a:p>
          <a:p>
            <a:pPr>
              <a:buNone/>
            </a:pPr>
            <a:r>
              <a:rPr lang="fr-FR" dirty="0" err="1" smtClean="0"/>
              <a:t>raisonnner</a:t>
            </a:r>
            <a:r>
              <a:rPr lang="fr-FR" dirty="0" smtClean="0"/>
              <a:t> </a:t>
            </a:r>
            <a:r>
              <a:rPr lang="fr-FR" dirty="0" smtClean="0"/>
              <a:t>autrement, à aller au delà du </a:t>
            </a:r>
            <a:endParaRPr lang="fr-FR" dirty="0" smtClean="0"/>
          </a:p>
          <a:p>
            <a:pPr>
              <a:buNone/>
            </a:pPr>
            <a:r>
              <a:rPr lang="fr-FR" dirty="0" smtClean="0"/>
              <a:t>premier </a:t>
            </a:r>
            <a:r>
              <a:rPr lang="fr-FR" dirty="0" smtClean="0"/>
              <a:t>réflexe qui consiste à réduire </a:t>
            </a:r>
            <a:endParaRPr lang="fr-FR" dirty="0" smtClean="0"/>
          </a:p>
          <a:p>
            <a:pPr>
              <a:buNone/>
            </a:pPr>
            <a:r>
              <a:rPr lang="fr-FR" smtClean="0"/>
              <a:t>toutes </a:t>
            </a:r>
            <a:r>
              <a:rPr lang="fr-FR" dirty="0" smtClean="0"/>
              <a:t>les dépenses , mais plutôt </a:t>
            </a:r>
            <a:r>
              <a:rPr lang="fr-FR" smtClean="0"/>
              <a:t>orienter </a:t>
            </a:r>
            <a:endParaRPr lang="fr-FR" smtClean="0"/>
          </a:p>
          <a:p>
            <a:pPr>
              <a:buNone/>
            </a:pPr>
            <a:r>
              <a:rPr lang="fr-FR" smtClean="0"/>
              <a:t>les </a:t>
            </a:r>
            <a:r>
              <a:rPr lang="fr-FR" dirty="0" smtClean="0"/>
              <a:t>dépenses vers les innovations et </a:t>
            </a:r>
            <a:r>
              <a:rPr lang="fr-FR" smtClean="0"/>
              <a:t>les </a:t>
            </a:r>
            <a:endParaRPr lang="fr-FR" smtClean="0"/>
          </a:p>
          <a:p>
            <a:pPr>
              <a:buNone/>
            </a:pPr>
            <a:r>
              <a:rPr lang="fr-FR" dirty="0" smtClean="0"/>
              <a:t>services </a:t>
            </a:r>
            <a:r>
              <a:rPr lang="fr-FR" dirty="0" smtClean="0"/>
              <a:t>qui ont le plus de potentiels.</a:t>
            </a:r>
            <a:endParaRPr lang="fr-FR" dirty="0"/>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82</a:t>
            </a:fld>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1. Changer les méthodes de vente</a:t>
            </a:r>
            <a:endParaRPr lang="fr-FR" dirty="0"/>
          </a:p>
        </p:txBody>
      </p:sp>
      <p:sp>
        <p:nvSpPr>
          <p:cNvPr id="3" name="Espace réservé du contenu 2"/>
          <p:cNvSpPr>
            <a:spLocks noGrp="1"/>
          </p:cNvSpPr>
          <p:nvPr>
            <p:ph idx="1"/>
          </p:nvPr>
        </p:nvSpPr>
        <p:spPr>
          <a:xfrm>
            <a:off x="0" y="1785926"/>
            <a:ext cx="9144000" cy="5072074"/>
          </a:xfrm>
        </p:spPr>
        <p:txBody>
          <a:bodyPr/>
          <a:lstStyle/>
          <a:p>
            <a:r>
              <a:rPr lang="fr-FR" sz="2000" dirty="0" smtClean="0"/>
              <a:t>Développement d’une niche</a:t>
            </a:r>
          </a:p>
          <a:p>
            <a:pPr>
              <a:buNone/>
            </a:pPr>
            <a:endParaRPr lang="fr-FR" sz="2000" dirty="0" smtClean="0"/>
          </a:p>
          <a:p>
            <a:r>
              <a:rPr lang="fr-FR" sz="2000" dirty="0" smtClean="0"/>
              <a:t>La vente en volume</a:t>
            </a:r>
          </a:p>
          <a:p>
            <a:pPr>
              <a:buNone/>
            </a:pPr>
            <a:endParaRPr lang="fr-FR" sz="2000" dirty="0" smtClean="0"/>
          </a:p>
          <a:p>
            <a:r>
              <a:rPr lang="fr-FR" sz="2000" dirty="0" smtClean="0"/>
              <a:t>Augmentation des références en MDD</a:t>
            </a:r>
          </a:p>
          <a:p>
            <a:pPr>
              <a:buNone/>
            </a:pPr>
            <a:endParaRPr lang="fr-FR" sz="2000" dirty="0" smtClean="0"/>
          </a:p>
          <a:p>
            <a:r>
              <a:rPr lang="fr-FR" sz="2000" dirty="0" smtClean="0"/>
              <a:t>Développement des cœur de gamme</a:t>
            </a:r>
          </a:p>
          <a:p>
            <a:pPr>
              <a:buNone/>
            </a:pPr>
            <a:endParaRPr lang="fr-FR" sz="2000" dirty="0" smtClean="0"/>
          </a:p>
          <a:p>
            <a:r>
              <a:rPr lang="fr-FR" sz="2000" dirty="0" smtClean="0"/>
              <a:t>Faire des marges sur un autre produit ou secteur</a:t>
            </a:r>
          </a:p>
          <a:p>
            <a:endParaRPr lang="fr-FR" sz="2000" dirty="0" smtClean="0"/>
          </a:p>
          <a:p>
            <a:r>
              <a:rPr lang="fr-FR" sz="2000" dirty="0" smtClean="0"/>
              <a:t>Changer les habitudes de consommation</a:t>
            </a:r>
          </a:p>
          <a:p>
            <a:endParaRPr lang="fr-FR" sz="2000" dirty="0" smtClean="0"/>
          </a:p>
          <a:p>
            <a:r>
              <a:rPr lang="fr-FR" sz="2000" dirty="0" smtClean="0"/>
              <a:t>Site de location</a:t>
            </a:r>
            <a:endParaRPr lang="fr-FR" sz="2000" dirty="0"/>
          </a:p>
        </p:txBody>
      </p:sp>
      <p:sp>
        <p:nvSpPr>
          <p:cNvPr id="4" name="Espace réservé du numéro de diapositive 3"/>
          <p:cNvSpPr>
            <a:spLocks noGrp="1"/>
          </p:cNvSpPr>
          <p:nvPr>
            <p:ph type="sldNum" sz="quarter" idx="12"/>
          </p:nvPr>
        </p:nvSpPr>
        <p:spPr/>
        <p:txBody>
          <a:bodyPr/>
          <a:lstStyle/>
          <a:p>
            <a:pPr>
              <a:defRPr/>
            </a:pPr>
            <a:fld id="{48FB8DFD-D4A7-4424-8837-F076AB23BCD2}" type="slidenum">
              <a:rPr lang="fr-FR" smtClean="0"/>
              <a:pPr>
                <a:defRPr/>
              </a:pPr>
              <a:t>9</a:t>
            </a:fld>
            <a:endParaRPr lang="fr-F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902</TotalTime>
  <Words>4689</Words>
  <Application>Microsoft Office PowerPoint</Application>
  <PresentationFormat>Affichage à l'écran (4:3)</PresentationFormat>
  <Paragraphs>781</Paragraphs>
  <Slides>82</Slides>
  <Notes>1</Notes>
  <HiddenSlides>0</HiddenSlides>
  <MMClips>0</MMClips>
  <ScaleCrop>false</ScaleCrop>
  <HeadingPairs>
    <vt:vector size="4" baseType="variant">
      <vt:variant>
        <vt:lpstr>Thème</vt:lpstr>
      </vt:variant>
      <vt:variant>
        <vt:i4>1</vt:i4>
      </vt:variant>
      <vt:variant>
        <vt:lpstr>Titres des diapositives</vt:lpstr>
      </vt:variant>
      <vt:variant>
        <vt:i4>82</vt:i4>
      </vt:variant>
    </vt:vector>
  </HeadingPairs>
  <TitlesOfParts>
    <vt:vector size="83" baseType="lpstr">
      <vt:lpstr>Verve</vt:lpstr>
      <vt:lpstr>Stratégie de Développement Marketing </vt:lpstr>
      <vt:lpstr>SOMMAIRE</vt:lpstr>
      <vt:lpstr>Partie 1: les différentes alternatives pour vendre et innover en temps de crise.</vt:lpstr>
      <vt:lpstr>Partie 2 : Mise en œuvre d’une action Publicitaire</vt:lpstr>
      <vt:lpstr>Introduction:</vt:lpstr>
      <vt:lpstr>Diapositive 6</vt:lpstr>
      <vt:lpstr> Voir le document  freemind  joint au dossier</vt:lpstr>
      <vt:lpstr>Partie 1:</vt:lpstr>
      <vt:lpstr>1. Changer les méthodes de vente</vt:lpstr>
      <vt:lpstr>Changer le mode de vente</vt:lpstr>
      <vt:lpstr>Vendre en volume</vt:lpstr>
      <vt:lpstr>Augmenter le référencement en MDD</vt:lpstr>
      <vt:lpstr>Développer cœur de gamme</vt:lpstr>
      <vt:lpstr>Stratégie de niche</vt:lpstr>
      <vt:lpstr>Changer les habitudes de consommation</vt:lpstr>
      <vt:lpstr>Site de location</vt:lpstr>
      <vt:lpstr>2. Réduire les freins  </vt:lpstr>
      <vt:lpstr>Réduire les freins :</vt:lpstr>
      <vt:lpstr>Réduction des couts en interne</vt:lpstr>
      <vt:lpstr>Déblocage de ressources</vt:lpstr>
      <vt:lpstr>3. Baisser les prix </vt:lpstr>
      <vt:lpstr>Baisser les prix</vt:lpstr>
      <vt:lpstr>La Baisse des Prix</vt:lpstr>
      <vt:lpstr>Choisir le prix adapté au produit </vt:lpstr>
      <vt:lpstr>Les produits discounts</vt:lpstr>
      <vt:lpstr>Produits adaptés</vt:lpstr>
      <vt:lpstr>Produits Low Cost</vt:lpstr>
      <vt:lpstr>Le faire soi-même</vt:lpstr>
      <vt:lpstr>4. Fidéliser </vt:lpstr>
      <vt:lpstr>Pourquoi fidéliser en temps de crise ?</vt:lpstr>
      <vt:lpstr>Carte de fidélité</vt:lpstr>
      <vt:lpstr>Fidéliser les clients actuels :</vt:lpstr>
      <vt:lpstr>5. Connaître parfaitement la cible </vt:lpstr>
      <vt:lpstr>Positionnement clair sur un nouveau canal</vt:lpstr>
      <vt:lpstr>Retour sur investissement</vt:lpstr>
      <vt:lpstr>6. S’évader de la crise </vt:lpstr>
      <vt:lpstr>Diapositive 37</vt:lpstr>
      <vt:lpstr>Diapositive 38</vt:lpstr>
      <vt:lpstr>Redonner le sourire au consommateur</vt:lpstr>
      <vt:lpstr>Redonner le sourire au consommateur</vt:lpstr>
      <vt:lpstr>Redonner le sourire au consommateur</vt:lpstr>
      <vt:lpstr>Redonner le sourire au consommateur</vt:lpstr>
      <vt:lpstr>7. Développer une image éco-responsable </vt:lpstr>
      <vt:lpstr>Développer une image d’éco-responsabilité</vt:lpstr>
      <vt:lpstr>Développer une image d’éco-responsabilité</vt:lpstr>
      <vt:lpstr>Entreprise partenariat pour l’éco responsabilité:</vt:lpstr>
      <vt:lpstr> Collaboration avec des causes sociales, devenir une entreprise éco-responsable</vt:lpstr>
      <vt:lpstr> Collaboration avec des causes sociales, devenir une entreprise éco-responsable</vt:lpstr>
      <vt:lpstr>Création de produit « économique »</vt:lpstr>
      <vt:lpstr>8. Communiquer à moindre couts </vt:lpstr>
      <vt:lpstr>Changement de slogan  </vt:lpstr>
      <vt:lpstr>Supports publicitaires gratuits</vt:lpstr>
      <vt:lpstr>9. Développer une innovation produit </vt:lpstr>
      <vt:lpstr>Innover </vt:lpstr>
      <vt:lpstr>Pourquoi innover ?</vt:lpstr>
      <vt:lpstr>Nouveaux produits</vt:lpstr>
      <vt:lpstr>Modification de l’offre</vt:lpstr>
      <vt:lpstr>Appel à l’innovation produit</vt:lpstr>
      <vt:lpstr>Appel à l’innovation produit</vt:lpstr>
      <vt:lpstr>L’avantage concurrentiel</vt:lpstr>
      <vt:lpstr>Diversification</vt:lpstr>
      <vt:lpstr>Innovation participative</vt:lpstr>
      <vt:lpstr>Innovation participative</vt:lpstr>
      <vt:lpstr>Appel à l’innovation externe</vt:lpstr>
      <vt:lpstr>10. Stimuler les ventes</vt:lpstr>
      <vt:lpstr>Conserver sa vision</vt:lpstr>
      <vt:lpstr>Stimuler les ventes :</vt:lpstr>
      <vt:lpstr>Opérations promotionnelles</vt:lpstr>
      <vt:lpstr>Exemple d’opérations promotionnelles avec 4 bacs </vt:lpstr>
      <vt:lpstr>Stimuler les ventes :</vt:lpstr>
      <vt:lpstr>Partie 2 :</vt:lpstr>
      <vt:lpstr>   Contrairement aux autres, cet homme n’en a rien a faire de la crise…</vt:lpstr>
      <vt:lpstr>   car demain il ira travailler en Poney **</vt:lpstr>
      <vt:lpstr>Les étapes de l’élaboration d’un plan de communication</vt:lpstr>
      <vt:lpstr>Les principales étapes d'élaboration d'une campagne publicitaire </vt:lpstr>
      <vt:lpstr>Elaboration du plan média </vt:lpstr>
      <vt:lpstr>Evaluation de l’impact de la campagne publicitaire</vt:lpstr>
      <vt:lpstr>Contraintes et modalités</vt:lpstr>
      <vt:lpstr>La budgétisation</vt:lpstr>
      <vt:lpstr>La recherche de prestataires ou fournisseurs : agences de communication</vt:lpstr>
      <vt:lpstr>Les avantages et les inconvénients</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Stratégie de Développement Marketing</dc:title>
  <dc:creator>Charlène</dc:creator>
  <cp:lastModifiedBy>Acer</cp:lastModifiedBy>
  <cp:revision>113</cp:revision>
  <dcterms:created xsi:type="dcterms:W3CDTF">2009-12-13T17:41:48Z</dcterms:created>
  <dcterms:modified xsi:type="dcterms:W3CDTF">2010-01-13T20:48:03Z</dcterms:modified>
</cp:coreProperties>
</file>