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hart3.xml" ContentType="application/vnd.openxmlformats-officedocument.drawingml.chart+xml"/>
  <Default Extension="xlsx" ContentType="application/vnd.openxmlformats-officedocument.spreadsheetml.sheet"/>
  <Override PartName="/ppt/charts/chart5.xml" ContentType="application/vnd.openxmlformats-officedocument.drawingml.chart+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charts/chart4.xml" ContentType="application/vnd.openxmlformats-officedocument.drawingml.chart+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charts/chart2.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70" r:id="rId2"/>
    <p:sldId id="267" r:id="rId3"/>
    <p:sldId id="311" r:id="rId4"/>
    <p:sldId id="261" r:id="rId5"/>
    <p:sldId id="263" r:id="rId6"/>
    <p:sldId id="264" r:id="rId7"/>
    <p:sldId id="266" r:id="rId8"/>
    <p:sldId id="260" r:id="rId9"/>
    <p:sldId id="271" r:id="rId10"/>
    <p:sldId id="272" r:id="rId11"/>
    <p:sldId id="273" r:id="rId12"/>
    <p:sldId id="274" r:id="rId13"/>
    <p:sldId id="275" r:id="rId14"/>
    <p:sldId id="276" r:id="rId15"/>
    <p:sldId id="293" r:id="rId16"/>
    <p:sldId id="294" r:id="rId17"/>
    <p:sldId id="295" r:id="rId18"/>
    <p:sldId id="296" r:id="rId19"/>
    <p:sldId id="297" r:id="rId20"/>
    <p:sldId id="277" r:id="rId21"/>
    <p:sldId id="278" r:id="rId22"/>
    <p:sldId id="279" r:id="rId23"/>
    <p:sldId id="280" r:id="rId24"/>
    <p:sldId id="281" r:id="rId25"/>
    <p:sldId id="312" r:id="rId26"/>
    <p:sldId id="288" r:id="rId27"/>
    <p:sldId id="289" r:id="rId28"/>
    <p:sldId id="290" r:id="rId29"/>
    <p:sldId id="291" r:id="rId30"/>
    <p:sldId id="313" r:id="rId31"/>
    <p:sldId id="282" r:id="rId32"/>
    <p:sldId id="283" r:id="rId33"/>
    <p:sldId id="284" r:id="rId34"/>
    <p:sldId id="285" r:id="rId35"/>
    <p:sldId id="314" r:id="rId36"/>
    <p:sldId id="298" r:id="rId37"/>
    <p:sldId id="299" r:id="rId38"/>
    <p:sldId id="300" r:id="rId39"/>
    <p:sldId id="301" r:id="rId40"/>
    <p:sldId id="318" r:id="rId41"/>
    <p:sldId id="287" r:id="rId42"/>
    <p:sldId id="307" r:id="rId43"/>
    <p:sldId id="317" r:id="rId44"/>
    <p:sldId id="306" r:id="rId45"/>
    <p:sldId id="316" r:id="rId46"/>
    <p:sldId id="302" r:id="rId47"/>
    <p:sldId id="303" r:id="rId48"/>
    <p:sldId id="304" r:id="rId49"/>
    <p:sldId id="309" r:id="rId50"/>
    <p:sldId id="320" r:id="rId51"/>
    <p:sldId id="310" r:id="rId5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99"/>
  </p:clrMru>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01" autoAdjust="0"/>
    <p:restoredTop sz="93489" autoAdjust="0"/>
  </p:normalViewPr>
  <p:slideViewPr>
    <p:cSldViewPr>
      <p:cViewPr varScale="1">
        <p:scale>
          <a:sx n="68" d="100"/>
          <a:sy n="68" d="100"/>
        </p:scale>
        <p:origin x="-1470" y="-102"/>
      </p:cViewPr>
      <p:guideLst>
        <p:guide orient="horz" pos="2160"/>
        <p:guide pos="2880"/>
      </p:guideLst>
    </p:cSldViewPr>
  </p:slideViewPr>
  <p:outlineViewPr>
    <p:cViewPr>
      <p:scale>
        <a:sx n="33" d="100"/>
        <a:sy n="33" d="100"/>
      </p:scale>
      <p:origin x="0" y="1368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D:\Docs\M1-S1\Marketing\m&#233;moire\Ressources\Projet%20Marketing-Loic\consommation%20franc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Docs\M1-S1\Marketing\m&#233;moire\Ressources\Classeur1%20(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Classeur1"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Feuille_Microsoft_Office_Excel1.xlsx"/></Relationships>
</file>

<file path=ppt/charts/_rels/chart5.xml.rels><?xml version="1.0" encoding="UTF-8" standalone="yes"?>
<Relationships xmlns="http://schemas.openxmlformats.org/package/2006/relationships"><Relationship Id="rId1" Type="http://schemas.openxmlformats.org/officeDocument/2006/relationships/package" Target="../embeddings/Feuille_Microsoft_Office_Excel2.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fr-FR"/>
  <c:chart>
    <c:title>
      <c:tx>
        <c:rich>
          <a:bodyPr/>
          <a:lstStyle/>
          <a:p>
            <a:pPr>
              <a:defRPr/>
            </a:pPr>
            <a:r>
              <a:rPr lang="fr-FR"/>
              <a:t>CONSOMMATION MOYENNE DE YAOURTS (EN Kg PAR PERSONNE)</a:t>
            </a:r>
          </a:p>
        </c:rich>
      </c:tx>
      <c:layout/>
    </c:title>
    <c:plotArea>
      <c:layout/>
      <c:lineChart>
        <c:grouping val="standard"/>
        <c:ser>
          <c:idx val="0"/>
          <c:order val="0"/>
          <c:tx>
            <c:strRef>
              <c:f>Feuil1!$A$5</c:f>
              <c:strCache>
                <c:ptCount val="1"/>
                <c:pt idx="0">
                  <c:v>Yaourts</c:v>
                </c:pt>
              </c:strCache>
            </c:strRef>
          </c:tx>
          <c:marker>
            <c:symbol val="none"/>
          </c:marker>
          <c:cat>
            <c:strRef>
              <c:f>Feuil1!$B$4:$V$4</c:f>
              <c:strCache>
                <c:ptCount val="21"/>
                <c:pt idx="0">
                  <c:v>1970</c:v>
                </c:pt>
                <c:pt idx="1">
                  <c:v>1980</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strCache>
            </c:strRef>
          </c:cat>
          <c:val>
            <c:numRef>
              <c:f>Feuil1!$B$5:$V$5</c:f>
              <c:numCache>
                <c:formatCode>#,##0.0</c:formatCode>
                <c:ptCount val="21"/>
                <c:pt idx="0">
                  <c:v>8.56</c:v>
                </c:pt>
                <c:pt idx="1">
                  <c:v>8.7100000000000009</c:v>
                </c:pt>
                <c:pt idx="2">
                  <c:v>15.870000000000006</c:v>
                </c:pt>
                <c:pt idx="3">
                  <c:v>16.222572309492989</c:v>
                </c:pt>
                <c:pt idx="4">
                  <c:v>16.821152104682891</c:v>
                </c:pt>
                <c:pt idx="5">
                  <c:v>16.943098054758732</c:v>
                </c:pt>
                <c:pt idx="6">
                  <c:v>17.33230471820313</c:v>
                </c:pt>
                <c:pt idx="7">
                  <c:v>17.8</c:v>
                </c:pt>
                <c:pt idx="8">
                  <c:v>18.151845968268514</c:v>
                </c:pt>
                <c:pt idx="9">
                  <c:v>18.597734517904989</c:v>
                </c:pt>
                <c:pt idx="10">
                  <c:v>19.392343003651629</c:v>
                </c:pt>
                <c:pt idx="11">
                  <c:v>19.91</c:v>
                </c:pt>
                <c:pt idx="12">
                  <c:v>19.86</c:v>
                </c:pt>
                <c:pt idx="13">
                  <c:v>20.09</c:v>
                </c:pt>
                <c:pt idx="14">
                  <c:v>20.41</c:v>
                </c:pt>
                <c:pt idx="15">
                  <c:v>21.273494858903831</c:v>
                </c:pt>
                <c:pt idx="16">
                  <c:v>20.975208062082796</c:v>
                </c:pt>
                <c:pt idx="17">
                  <c:v>21.132434518771277</c:v>
                </c:pt>
                <c:pt idx="18">
                  <c:v>21.590981442401535</c:v>
                </c:pt>
                <c:pt idx="19" formatCode="0.0">
                  <c:v>22.188573968979139</c:v>
                </c:pt>
                <c:pt idx="20" formatCode="0.0">
                  <c:v>21.80716467834209</c:v>
                </c:pt>
              </c:numCache>
            </c:numRef>
          </c:val>
        </c:ser>
        <c:marker val="1"/>
        <c:axId val="65766528"/>
        <c:axId val="65768064"/>
      </c:lineChart>
      <c:catAx>
        <c:axId val="65766528"/>
        <c:scaling>
          <c:orientation val="minMax"/>
        </c:scaling>
        <c:axPos val="b"/>
        <c:tickLblPos val="nextTo"/>
        <c:crossAx val="65768064"/>
        <c:crosses val="autoZero"/>
        <c:auto val="1"/>
        <c:lblAlgn val="ctr"/>
        <c:lblOffset val="100"/>
      </c:catAx>
      <c:valAx>
        <c:axId val="65768064"/>
        <c:scaling>
          <c:orientation val="minMax"/>
        </c:scaling>
        <c:axPos val="l"/>
        <c:majorGridlines/>
        <c:numFmt formatCode="#,##0.0" sourceLinked="1"/>
        <c:tickLblPos val="nextTo"/>
        <c:crossAx val="65766528"/>
        <c:crosses val="autoZero"/>
        <c:crossBetween val="between"/>
      </c:valAx>
    </c:plotArea>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fr-FR"/>
  <c:style val="26"/>
  <c:chart>
    <c:title>
      <c:tx>
        <c:rich>
          <a:bodyPr/>
          <a:lstStyle/>
          <a:p>
            <a:pPr>
              <a:defRPr/>
            </a:pPr>
            <a:r>
              <a:rPr lang="fr-FR" dirty="0"/>
              <a:t>LES CONSOMMATEURS DE YAOURTS</a:t>
            </a:r>
          </a:p>
        </c:rich>
      </c:tx>
      <c:layout/>
    </c:title>
    <c:plotArea>
      <c:layout/>
      <c:doughnutChart>
        <c:varyColors val="1"/>
        <c:ser>
          <c:idx val="0"/>
          <c:order val="0"/>
          <c:dLbls>
            <c:showCatName val="1"/>
            <c:showPercent val="1"/>
            <c:showLeaderLines val="1"/>
          </c:dLbls>
          <c:cat>
            <c:strRef>
              <c:f>Feuil1!$A$2:$A$4</c:f>
              <c:strCache>
                <c:ptCount val="3"/>
                <c:pt idx="0">
                  <c:v>Enfants</c:v>
                </c:pt>
                <c:pt idx="1">
                  <c:v>Femmes de plus de 50 ans</c:v>
                </c:pt>
                <c:pt idx="2">
                  <c:v>Consom-mateurs moyens</c:v>
                </c:pt>
              </c:strCache>
            </c:strRef>
          </c:cat>
          <c:val>
            <c:numRef>
              <c:f>Feuil1!$B$2:$B$4</c:f>
              <c:numCache>
                <c:formatCode>General</c:formatCode>
                <c:ptCount val="3"/>
              </c:numCache>
            </c:numRef>
          </c:val>
        </c:ser>
        <c:ser>
          <c:idx val="1"/>
          <c:order val="1"/>
          <c:dLbls>
            <c:dLbl>
              <c:idx val="2"/>
              <c:layout/>
              <c:tx>
                <c:rich>
                  <a:bodyPr/>
                  <a:lstStyle/>
                  <a:p>
                    <a:r>
                      <a:rPr lang="fr-FR" dirty="0" smtClean="0"/>
                      <a:t>Consommateurs </a:t>
                    </a:r>
                    <a:r>
                      <a:rPr lang="fr-FR" dirty="0"/>
                      <a:t>moyens
27%</a:t>
                    </a:r>
                  </a:p>
                </c:rich>
              </c:tx>
              <c:showCatName val="1"/>
              <c:showPercent val="1"/>
            </c:dLbl>
            <c:showCatName val="1"/>
            <c:showPercent val="1"/>
            <c:showLeaderLines val="1"/>
          </c:dLbls>
          <c:cat>
            <c:strRef>
              <c:f>Feuil1!$A$2:$A$4</c:f>
              <c:strCache>
                <c:ptCount val="3"/>
                <c:pt idx="0">
                  <c:v>Enfants</c:v>
                </c:pt>
                <c:pt idx="1">
                  <c:v>Femmes de plus de 50 ans</c:v>
                </c:pt>
                <c:pt idx="2">
                  <c:v>Consom-mateurs moyens</c:v>
                </c:pt>
              </c:strCache>
            </c:strRef>
          </c:cat>
          <c:val>
            <c:numRef>
              <c:f>Feuil1!$C$2:$C$4</c:f>
              <c:numCache>
                <c:formatCode>0%</c:formatCode>
                <c:ptCount val="3"/>
                <c:pt idx="0">
                  <c:v>0.31000000000000055</c:v>
                </c:pt>
                <c:pt idx="1">
                  <c:v>0.32000000000000062</c:v>
                </c:pt>
                <c:pt idx="2">
                  <c:v>0.24000000000000021</c:v>
                </c:pt>
              </c:numCache>
            </c:numRef>
          </c:val>
        </c:ser>
        <c:dLbls>
          <c:showCatName val="1"/>
          <c:showPercent val="1"/>
        </c:dLbls>
        <c:firstSliceAng val="0"/>
        <c:holeSize val="50"/>
      </c:doughnutChart>
    </c:plotArea>
    <c:plotVisOnly val="1"/>
  </c:chart>
  <c:txPr>
    <a:bodyPr/>
    <a:lstStyle/>
    <a:p>
      <a:pPr>
        <a:defRPr sz="1800"/>
      </a:pPr>
      <a:endParaRPr lang="fr-FR"/>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fr-FR"/>
  <c:chart>
    <c:title>
      <c:tx>
        <c:rich>
          <a:bodyPr/>
          <a:lstStyle/>
          <a:p>
            <a:pPr>
              <a:defRPr/>
            </a:pPr>
            <a:r>
              <a:rPr lang="fr-FR" dirty="0"/>
              <a:t>Production régionale de yaourts (et autres, en tonnes</a:t>
            </a:r>
            <a:r>
              <a:rPr lang="fr-FR" dirty="0" smtClean="0"/>
              <a:t>) [CNIEL]</a:t>
            </a:r>
            <a:endParaRPr lang="fr-FR" dirty="0"/>
          </a:p>
        </c:rich>
      </c:tx>
      <c:layout/>
    </c:title>
    <c:plotArea>
      <c:layout>
        <c:manualLayout>
          <c:layoutTarget val="inner"/>
          <c:xMode val="edge"/>
          <c:yMode val="edge"/>
          <c:x val="0.24179616616672281"/>
          <c:y val="0.14689528795811521"/>
          <c:w val="0.71968924749102092"/>
          <c:h val="0.67294295949297445"/>
        </c:manualLayout>
      </c:layout>
      <c:barChart>
        <c:barDir val="bar"/>
        <c:grouping val="clustered"/>
        <c:ser>
          <c:idx val="0"/>
          <c:order val="0"/>
          <c:cat>
            <c:strRef>
              <c:f>Feuil1!$A$2:$A$15</c:f>
              <c:strCache>
                <c:ptCount val="14"/>
                <c:pt idx="0">
                  <c:v>Alsace</c:v>
                </c:pt>
                <c:pt idx="1">
                  <c:v>Aquitaine</c:v>
                </c:pt>
                <c:pt idx="2">
                  <c:v>Auvergne</c:v>
                </c:pt>
                <c:pt idx="3">
                  <c:v>Basse-normandie</c:v>
                </c:pt>
                <c:pt idx="4">
                  <c:v>Bourgogne</c:v>
                </c:pt>
                <c:pt idx="5">
                  <c:v>Bretagne</c:v>
                </c:pt>
                <c:pt idx="6">
                  <c:v>Centre</c:v>
                </c:pt>
                <c:pt idx="7">
                  <c:v>Franche-Comté</c:v>
                </c:pt>
                <c:pt idx="8">
                  <c:v>Haute-Normandie</c:v>
                </c:pt>
                <c:pt idx="9">
                  <c:v>Midi-Pyr"nées</c:v>
                </c:pt>
                <c:pt idx="10">
                  <c:v>Nord-Pas-De-Calais</c:v>
                </c:pt>
                <c:pt idx="11">
                  <c:v>Pays De La Loire</c:v>
                </c:pt>
                <c:pt idx="12">
                  <c:v>Provence-Alpes-Côte D'azur</c:v>
                </c:pt>
                <c:pt idx="13">
                  <c:v>Rhône-Alpes</c:v>
                </c:pt>
              </c:strCache>
            </c:strRef>
          </c:cat>
          <c:val>
            <c:numRef>
              <c:f>Feuil1!$B$2:$B$15</c:f>
              <c:numCache>
                <c:formatCode>General</c:formatCode>
                <c:ptCount val="14"/>
              </c:numCache>
            </c:numRef>
          </c:val>
        </c:ser>
        <c:ser>
          <c:idx val="1"/>
          <c:order val="1"/>
          <c:cat>
            <c:strRef>
              <c:f>Feuil1!$A$2:$A$15</c:f>
              <c:strCache>
                <c:ptCount val="14"/>
                <c:pt idx="0">
                  <c:v>Alsace</c:v>
                </c:pt>
                <c:pt idx="1">
                  <c:v>Aquitaine</c:v>
                </c:pt>
                <c:pt idx="2">
                  <c:v>Auvergne</c:v>
                </c:pt>
                <c:pt idx="3">
                  <c:v>Basse-normandie</c:v>
                </c:pt>
                <c:pt idx="4">
                  <c:v>Bourgogne</c:v>
                </c:pt>
                <c:pt idx="5">
                  <c:v>Bretagne</c:v>
                </c:pt>
                <c:pt idx="6">
                  <c:v>Centre</c:v>
                </c:pt>
                <c:pt idx="7">
                  <c:v>Franche-Comté</c:v>
                </c:pt>
                <c:pt idx="8">
                  <c:v>Haute-Normandie</c:v>
                </c:pt>
                <c:pt idx="9">
                  <c:v>Midi-Pyr"nées</c:v>
                </c:pt>
                <c:pt idx="10">
                  <c:v>Nord-Pas-De-Calais</c:v>
                </c:pt>
                <c:pt idx="11">
                  <c:v>Pays De La Loire</c:v>
                </c:pt>
                <c:pt idx="12">
                  <c:v>Provence-Alpes-Côte D'azur</c:v>
                </c:pt>
                <c:pt idx="13">
                  <c:v>Rhône-Alpes</c:v>
                </c:pt>
              </c:strCache>
            </c:strRef>
          </c:cat>
          <c:val>
            <c:numRef>
              <c:f>Feuil1!$C$2:$C$15</c:f>
              <c:numCache>
                <c:formatCode>General</c:formatCode>
                <c:ptCount val="14"/>
                <c:pt idx="0">
                  <c:v>3114</c:v>
                </c:pt>
                <c:pt idx="1">
                  <c:v>1917</c:v>
                </c:pt>
                <c:pt idx="2">
                  <c:v>59</c:v>
                </c:pt>
                <c:pt idx="3">
                  <c:v>39895</c:v>
                </c:pt>
                <c:pt idx="4">
                  <c:v>173285</c:v>
                </c:pt>
                <c:pt idx="5">
                  <c:v>114917</c:v>
                </c:pt>
                <c:pt idx="6">
                  <c:v>63125</c:v>
                </c:pt>
                <c:pt idx="7">
                  <c:v>193</c:v>
                </c:pt>
                <c:pt idx="8">
                  <c:v>169033</c:v>
                </c:pt>
                <c:pt idx="9">
                  <c:v>193555</c:v>
                </c:pt>
                <c:pt idx="10">
                  <c:v>222075</c:v>
                </c:pt>
                <c:pt idx="11">
                  <c:v>167550</c:v>
                </c:pt>
                <c:pt idx="12">
                  <c:v>3742</c:v>
                </c:pt>
                <c:pt idx="13">
                  <c:v>312759</c:v>
                </c:pt>
              </c:numCache>
            </c:numRef>
          </c:val>
        </c:ser>
        <c:axId val="76943360"/>
        <c:axId val="76944896"/>
      </c:barChart>
      <c:catAx>
        <c:axId val="76943360"/>
        <c:scaling>
          <c:orientation val="minMax"/>
        </c:scaling>
        <c:axPos val="l"/>
        <c:majorTickMark val="none"/>
        <c:tickLblPos val="nextTo"/>
        <c:txPr>
          <a:bodyPr/>
          <a:lstStyle/>
          <a:p>
            <a:pPr>
              <a:defRPr sz="1100"/>
            </a:pPr>
            <a:endParaRPr lang="fr-FR"/>
          </a:p>
        </c:txPr>
        <c:crossAx val="76944896"/>
        <c:crosses val="autoZero"/>
        <c:auto val="1"/>
        <c:lblAlgn val="ctr"/>
        <c:lblOffset val="100"/>
      </c:catAx>
      <c:valAx>
        <c:axId val="76944896"/>
        <c:scaling>
          <c:orientation val="minMax"/>
        </c:scaling>
        <c:axPos val="b"/>
        <c:majorGridlines/>
        <c:numFmt formatCode="General" sourceLinked="1"/>
        <c:tickLblPos val="nextTo"/>
        <c:crossAx val="76943360"/>
        <c:crosses val="autoZero"/>
        <c:crossBetween val="between"/>
      </c:valAx>
      <c:spPr>
        <a:noFill/>
        <a:ln w="25400">
          <a:noFill/>
        </a:ln>
      </c:spPr>
    </c:plotArea>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fr-FR"/>
  <c:chart>
    <c:plotArea>
      <c:layout>
        <c:manualLayout>
          <c:layoutTarget val="inner"/>
          <c:xMode val="edge"/>
          <c:yMode val="edge"/>
          <c:x val="4.2244203849518824E-2"/>
          <c:y val="2.0560221638961797E-2"/>
          <c:w val="0.71650579615048315"/>
          <c:h val="0.76373447069116573"/>
        </c:manualLayout>
      </c:layout>
      <c:lineChart>
        <c:grouping val="standard"/>
        <c:ser>
          <c:idx val="0"/>
          <c:order val="0"/>
          <c:tx>
            <c:strRef>
              <c:f>Feuil1!$B$1</c:f>
              <c:strCache>
                <c:ptCount val="1"/>
                <c:pt idx="0">
                  <c:v>Danone</c:v>
                </c:pt>
              </c:strCache>
            </c:strRef>
          </c:tx>
          <c:spPr>
            <a:ln w="50800"/>
          </c:spPr>
          <c:marker>
            <c:symbol val="none"/>
          </c:marker>
          <c:cat>
            <c:numRef>
              <c:f>Feuil1!$A$2:$A$6</c:f>
              <c:numCache>
                <c:formatCode>General</c:formatCode>
                <c:ptCount val="5"/>
                <c:pt idx="0">
                  <c:v>2005</c:v>
                </c:pt>
                <c:pt idx="1">
                  <c:v>2006</c:v>
                </c:pt>
                <c:pt idx="2">
                  <c:v>2007</c:v>
                </c:pt>
                <c:pt idx="3">
                  <c:v>2008</c:v>
                </c:pt>
                <c:pt idx="4">
                  <c:v>2009</c:v>
                </c:pt>
              </c:numCache>
            </c:numRef>
          </c:cat>
          <c:val>
            <c:numRef>
              <c:f>Feuil1!$B$2:$B$6</c:f>
              <c:numCache>
                <c:formatCode>General</c:formatCode>
                <c:ptCount val="5"/>
                <c:pt idx="0">
                  <c:v>36.4</c:v>
                </c:pt>
                <c:pt idx="1">
                  <c:v>37</c:v>
                </c:pt>
                <c:pt idx="2">
                  <c:v>36.9</c:v>
                </c:pt>
                <c:pt idx="3">
                  <c:v>33.5</c:v>
                </c:pt>
                <c:pt idx="4">
                  <c:v>35</c:v>
                </c:pt>
              </c:numCache>
            </c:numRef>
          </c:val>
        </c:ser>
        <c:ser>
          <c:idx val="1"/>
          <c:order val="1"/>
          <c:tx>
            <c:strRef>
              <c:f>Feuil1!$C$1</c:f>
              <c:strCache>
                <c:ptCount val="1"/>
                <c:pt idx="0">
                  <c:v>Nestlé</c:v>
                </c:pt>
              </c:strCache>
            </c:strRef>
          </c:tx>
          <c:spPr>
            <a:ln w="50800"/>
          </c:spPr>
          <c:marker>
            <c:symbol val="none"/>
          </c:marker>
          <c:cat>
            <c:numRef>
              <c:f>Feuil1!$A$2:$A$6</c:f>
              <c:numCache>
                <c:formatCode>General</c:formatCode>
                <c:ptCount val="5"/>
                <c:pt idx="0">
                  <c:v>2005</c:v>
                </c:pt>
                <c:pt idx="1">
                  <c:v>2006</c:v>
                </c:pt>
                <c:pt idx="2">
                  <c:v>2007</c:v>
                </c:pt>
                <c:pt idx="3">
                  <c:v>2008</c:v>
                </c:pt>
                <c:pt idx="4">
                  <c:v>2009</c:v>
                </c:pt>
              </c:numCache>
            </c:numRef>
          </c:cat>
          <c:val>
            <c:numRef>
              <c:f>Feuil1!$C$2:$C$6</c:f>
              <c:numCache>
                <c:formatCode>General</c:formatCode>
                <c:ptCount val="5"/>
                <c:pt idx="0">
                  <c:v>14.5</c:v>
                </c:pt>
                <c:pt idx="1">
                  <c:v>12.6</c:v>
                </c:pt>
                <c:pt idx="2">
                  <c:v>11.9</c:v>
                </c:pt>
                <c:pt idx="3">
                  <c:v>12.1</c:v>
                </c:pt>
                <c:pt idx="4">
                  <c:v>11.4</c:v>
                </c:pt>
              </c:numCache>
            </c:numRef>
          </c:val>
        </c:ser>
        <c:ser>
          <c:idx val="2"/>
          <c:order val="2"/>
          <c:tx>
            <c:strRef>
              <c:f>Feuil1!$D$1</c:f>
              <c:strCache>
                <c:ptCount val="1"/>
                <c:pt idx="0">
                  <c:v>Yoplait</c:v>
                </c:pt>
              </c:strCache>
            </c:strRef>
          </c:tx>
          <c:spPr>
            <a:ln w="50800"/>
          </c:spPr>
          <c:marker>
            <c:symbol val="none"/>
          </c:marker>
          <c:cat>
            <c:numRef>
              <c:f>Feuil1!$A$2:$A$6</c:f>
              <c:numCache>
                <c:formatCode>General</c:formatCode>
                <c:ptCount val="5"/>
                <c:pt idx="0">
                  <c:v>2005</c:v>
                </c:pt>
                <c:pt idx="1">
                  <c:v>2006</c:v>
                </c:pt>
                <c:pt idx="2">
                  <c:v>2007</c:v>
                </c:pt>
                <c:pt idx="3">
                  <c:v>2008</c:v>
                </c:pt>
                <c:pt idx="4">
                  <c:v>2009</c:v>
                </c:pt>
              </c:numCache>
            </c:numRef>
          </c:cat>
          <c:val>
            <c:numRef>
              <c:f>Feuil1!$D$2:$D$6</c:f>
              <c:numCache>
                <c:formatCode>General</c:formatCode>
                <c:ptCount val="5"/>
                <c:pt idx="0">
                  <c:v>11.3</c:v>
                </c:pt>
                <c:pt idx="1">
                  <c:v>11.3</c:v>
                </c:pt>
                <c:pt idx="2">
                  <c:v>11.3</c:v>
                </c:pt>
                <c:pt idx="3">
                  <c:v>10.6</c:v>
                </c:pt>
                <c:pt idx="4">
                  <c:v>11</c:v>
                </c:pt>
              </c:numCache>
            </c:numRef>
          </c:val>
        </c:ser>
        <c:ser>
          <c:idx val="3"/>
          <c:order val="3"/>
          <c:tx>
            <c:strRef>
              <c:f>Feuil1!$E$1</c:f>
              <c:strCache>
                <c:ptCount val="1"/>
                <c:pt idx="0">
                  <c:v>MDD</c:v>
                </c:pt>
              </c:strCache>
            </c:strRef>
          </c:tx>
          <c:spPr>
            <a:ln w="50800"/>
          </c:spPr>
          <c:marker>
            <c:symbol val="none"/>
          </c:marker>
          <c:cat>
            <c:numRef>
              <c:f>Feuil1!$A$2:$A$6</c:f>
              <c:numCache>
                <c:formatCode>General</c:formatCode>
                <c:ptCount val="5"/>
                <c:pt idx="0">
                  <c:v>2005</c:v>
                </c:pt>
                <c:pt idx="1">
                  <c:v>2006</c:v>
                </c:pt>
                <c:pt idx="2">
                  <c:v>2007</c:v>
                </c:pt>
                <c:pt idx="3">
                  <c:v>2008</c:v>
                </c:pt>
                <c:pt idx="4">
                  <c:v>2009</c:v>
                </c:pt>
              </c:numCache>
            </c:numRef>
          </c:cat>
          <c:val>
            <c:numRef>
              <c:f>Feuil1!$E$2:$E$6</c:f>
              <c:numCache>
                <c:formatCode>General</c:formatCode>
                <c:ptCount val="5"/>
                <c:pt idx="0">
                  <c:v>26.3</c:v>
                </c:pt>
                <c:pt idx="1">
                  <c:v>27.7</c:v>
                </c:pt>
                <c:pt idx="2">
                  <c:v>28.5</c:v>
                </c:pt>
                <c:pt idx="3">
                  <c:v>31.7</c:v>
                </c:pt>
                <c:pt idx="4">
                  <c:v>32</c:v>
                </c:pt>
              </c:numCache>
            </c:numRef>
          </c:val>
        </c:ser>
        <c:ser>
          <c:idx val="4"/>
          <c:order val="4"/>
          <c:tx>
            <c:strRef>
              <c:f>Feuil1!$F$1</c:f>
              <c:strCache>
                <c:ptCount val="1"/>
                <c:pt idx="0">
                  <c:v>Autres</c:v>
                </c:pt>
              </c:strCache>
            </c:strRef>
          </c:tx>
          <c:spPr>
            <a:ln w="50800"/>
          </c:spPr>
          <c:marker>
            <c:symbol val="none"/>
          </c:marker>
          <c:cat>
            <c:numRef>
              <c:f>Feuil1!$A$2:$A$6</c:f>
              <c:numCache>
                <c:formatCode>General</c:formatCode>
                <c:ptCount val="5"/>
                <c:pt idx="0">
                  <c:v>2005</c:v>
                </c:pt>
                <c:pt idx="1">
                  <c:v>2006</c:v>
                </c:pt>
                <c:pt idx="2">
                  <c:v>2007</c:v>
                </c:pt>
                <c:pt idx="3">
                  <c:v>2008</c:v>
                </c:pt>
                <c:pt idx="4">
                  <c:v>2009</c:v>
                </c:pt>
              </c:numCache>
            </c:numRef>
          </c:cat>
          <c:val>
            <c:numRef>
              <c:f>Feuil1!$F$2:$F$6</c:f>
              <c:numCache>
                <c:formatCode>General</c:formatCode>
                <c:ptCount val="5"/>
                <c:pt idx="0">
                  <c:v>11.5</c:v>
                </c:pt>
                <c:pt idx="1">
                  <c:v>11.4</c:v>
                </c:pt>
                <c:pt idx="2">
                  <c:v>11.4</c:v>
                </c:pt>
                <c:pt idx="3">
                  <c:v>12.1</c:v>
                </c:pt>
                <c:pt idx="4">
                  <c:v>10.6</c:v>
                </c:pt>
              </c:numCache>
            </c:numRef>
          </c:val>
        </c:ser>
        <c:marker val="1"/>
        <c:axId val="112776320"/>
        <c:axId val="112777856"/>
      </c:lineChart>
      <c:catAx>
        <c:axId val="112776320"/>
        <c:scaling>
          <c:orientation val="minMax"/>
        </c:scaling>
        <c:axPos val="b"/>
        <c:numFmt formatCode="General" sourceLinked="1"/>
        <c:tickLblPos val="nextTo"/>
        <c:txPr>
          <a:bodyPr/>
          <a:lstStyle/>
          <a:p>
            <a:pPr>
              <a:defRPr sz="2400" b="1"/>
            </a:pPr>
            <a:endParaRPr lang="fr-FR"/>
          </a:p>
        </c:txPr>
        <c:crossAx val="112777856"/>
        <c:crosses val="autoZero"/>
        <c:auto val="1"/>
        <c:lblAlgn val="ctr"/>
        <c:lblOffset val="100"/>
      </c:catAx>
      <c:valAx>
        <c:axId val="112777856"/>
        <c:scaling>
          <c:orientation val="minMax"/>
        </c:scaling>
        <c:axPos val="l"/>
        <c:majorGridlines/>
        <c:numFmt formatCode="General" sourceLinked="1"/>
        <c:tickLblPos val="nextTo"/>
        <c:txPr>
          <a:bodyPr/>
          <a:lstStyle/>
          <a:p>
            <a:pPr>
              <a:defRPr sz="1600" b="1"/>
            </a:pPr>
            <a:endParaRPr lang="fr-FR"/>
          </a:p>
        </c:txPr>
        <c:crossAx val="112776320"/>
        <c:crosses val="autoZero"/>
        <c:crossBetween val="between"/>
      </c:valAx>
    </c:plotArea>
    <c:legend>
      <c:legendPos val="r"/>
      <c:legendEntry>
        <c:idx val="0"/>
        <c:txPr>
          <a:bodyPr/>
          <a:lstStyle/>
          <a:p>
            <a:pPr>
              <a:defRPr sz="2800" b="1">
                <a:solidFill>
                  <a:schemeClr val="accent1"/>
                </a:solidFill>
              </a:defRPr>
            </a:pPr>
            <a:endParaRPr lang="fr-FR"/>
          </a:p>
        </c:txPr>
      </c:legendEntry>
      <c:legendEntry>
        <c:idx val="1"/>
        <c:txPr>
          <a:bodyPr/>
          <a:lstStyle/>
          <a:p>
            <a:pPr>
              <a:defRPr sz="2800" b="1">
                <a:solidFill>
                  <a:schemeClr val="accent2"/>
                </a:solidFill>
              </a:defRPr>
            </a:pPr>
            <a:endParaRPr lang="fr-FR"/>
          </a:p>
        </c:txPr>
      </c:legendEntry>
      <c:legendEntry>
        <c:idx val="2"/>
        <c:txPr>
          <a:bodyPr/>
          <a:lstStyle/>
          <a:p>
            <a:pPr>
              <a:defRPr sz="2800" b="1">
                <a:solidFill>
                  <a:schemeClr val="accent3"/>
                </a:solidFill>
              </a:defRPr>
            </a:pPr>
            <a:endParaRPr lang="fr-FR"/>
          </a:p>
        </c:txPr>
      </c:legendEntry>
      <c:legendEntry>
        <c:idx val="3"/>
        <c:txPr>
          <a:bodyPr/>
          <a:lstStyle/>
          <a:p>
            <a:pPr>
              <a:defRPr sz="2800" b="1">
                <a:solidFill>
                  <a:schemeClr val="accent4"/>
                </a:solidFill>
              </a:defRPr>
            </a:pPr>
            <a:endParaRPr lang="fr-FR"/>
          </a:p>
        </c:txPr>
      </c:legendEntry>
      <c:legendEntry>
        <c:idx val="4"/>
        <c:txPr>
          <a:bodyPr/>
          <a:lstStyle/>
          <a:p>
            <a:pPr>
              <a:defRPr sz="2800" b="1">
                <a:solidFill>
                  <a:schemeClr val="accent5"/>
                </a:solidFill>
              </a:defRPr>
            </a:pPr>
            <a:endParaRPr lang="fr-FR"/>
          </a:p>
        </c:txPr>
      </c:legendEntry>
      <c:layout>
        <c:manualLayout>
          <c:xMode val="edge"/>
          <c:yMode val="edge"/>
          <c:x val="0.76013888888889058"/>
          <c:y val="0.15331977252843437"/>
          <c:w val="0.23152777777777778"/>
          <c:h val="0.43039734616506281"/>
        </c:manualLayout>
      </c:layout>
    </c:legend>
    <c:plotVisOnly val="1"/>
  </c:chart>
  <c:externalData r:id="rId1"/>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fr-FR"/>
  <c:style val="26"/>
  <c:chart>
    <c:title>
      <c:tx>
        <c:rich>
          <a:bodyPr/>
          <a:lstStyle/>
          <a:p>
            <a:pPr>
              <a:defRPr/>
            </a:pPr>
            <a:r>
              <a:rPr lang="en-US"/>
              <a:t>Parts de marché 2009</a:t>
            </a:r>
          </a:p>
        </c:rich>
      </c:tx>
      <c:layout/>
    </c:title>
    <c:plotArea>
      <c:layout/>
      <c:pieChart>
        <c:varyColors val="1"/>
        <c:ser>
          <c:idx val="0"/>
          <c:order val="0"/>
          <c:tx>
            <c:strRef>
              <c:f>Feuil1!$B$1</c:f>
              <c:strCache>
                <c:ptCount val="1"/>
                <c:pt idx="0">
                  <c:v>Parts de marché 2009</c:v>
                </c:pt>
              </c:strCache>
            </c:strRef>
          </c:tx>
          <c:dLbls>
            <c:dLbl>
              <c:idx val="0"/>
              <c:layout>
                <c:manualLayout>
                  <c:x val="-1.3643919510061261E-2"/>
                  <c:y val="-5.4151981002374713E-2"/>
                </c:manualLayout>
              </c:layout>
              <c:tx>
                <c:rich>
                  <a:bodyPr/>
                  <a:lstStyle/>
                  <a:p>
                    <a:r>
                      <a:rPr lang="en-US" sz="2400" b="1" dirty="0" smtClean="0"/>
                      <a:t>35,0%</a:t>
                    </a:r>
                    <a:endParaRPr lang="en-US" sz="2400" b="1" dirty="0"/>
                  </a:p>
                </c:rich>
              </c:tx>
              <c:showPercent val="1"/>
            </c:dLbl>
            <c:dLbl>
              <c:idx val="1"/>
              <c:layout>
                <c:manualLayout>
                  <c:x val="1.8766039661709026E-2"/>
                  <c:y val="-5.8245219347581555E-2"/>
                </c:manualLayout>
              </c:layout>
              <c:tx>
                <c:rich>
                  <a:bodyPr/>
                  <a:lstStyle/>
                  <a:p>
                    <a:r>
                      <a:rPr lang="en-US" sz="2400" b="1" dirty="0" smtClean="0"/>
                      <a:t>11,4%</a:t>
                    </a:r>
                    <a:endParaRPr lang="en-US" sz="2400" b="1" dirty="0"/>
                  </a:p>
                </c:rich>
              </c:tx>
              <c:showPercent val="1"/>
            </c:dLbl>
            <c:dLbl>
              <c:idx val="2"/>
              <c:layout>
                <c:manualLayout>
                  <c:x val="8.7142752989209703E-4"/>
                  <c:y val="7.3525184351956024E-3"/>
                </c:manualLayout>
              </c:layout>
              <c:tx>
                <c:rich>
                  <a:bodyPr/>
                  <a:lstStyle/>
                  <a:p>
                    <a:r>
                      <a:rPr lang="en-US" sz="2400" b="1" dirty="0" smtClean="0"/>
                      <a:t>11,0%</a:t>
                    </a:r>
                    <a:endParaRPr lang="en-US" sz="2400" b="1" dirty="0"/>
                  </a:p>
                </c:rich>
              </c:tx>
              <c:showPercent val="1"/>
            </c:dLbl>
            <c:dLbl>
              <c:idx val="3"/>
              <c:layout>
                <c:manualLayout>
                  <c:x val="1.8263888888888958E-2"/>
                  <c:y val="7.8765529308836582E-2"/>
                </c:manualLayout>
              </c:layout>
              <c:tx>
                <c:rich>
                  <a:bodyPr/>
                  <a:lstStyle/>
                  <a:p>
                    <a:r>
                      <a:rPr lang="en-US" sz="2400" b="1" dirty="0" smtClean="0"/>
                      <a:t>32,0 %</a:t>
                    </a:r>
                    <a:endParaRPr lang="en-US" sz="2400" b="1" dirty="0"/>
                  </a:p>
                </c:rich>
              </c:tx>
              <c:showPercent val="1"/>
            </c:dLbl>
            <c:dLbl>
              <c:idx val="4"/>
              <c:layout>
                <c:manualLayout>
                  <c:x val="-1.5089129483814573E-2"/>
                  <c:y val="-3.1633545806774421E-3"/>
                </c:manualLayout>
              </c:layout>
              <c:tx>
                <c:rich>
                  <a:bodyPr/>
                  <a:lstStyle/>
                  <a:p>
                    <a:r>
                      <a:rPr lang="en-US" sz="2400" b="1" dirty="0" smtClean="0"/>
                      <a:t>10,6 %</a:t>
                    </a:r>
                    <a:endParaRPr lang="en-US" sz="2400" b="1" dirty="0"/>
                  </a:p>
                </c:rich>
              </c:tx>
              <c:showPercent val="1"/>
            </c:dLbl>
            <c:showPercent val="1"/>
            <c:showLeaderLines val="1"/>
          </c:dLbls>
          <c:cat>
            <c:strRef>
              <c:f>Feuil1!$A$2:$A$6</c:f>
              <c:strCache>
                <c:ptCount val="5"/>
                <c:pt idx="0">
                  <c:v>Danone</c:v>
                </c:pt>
                <c:pt idx="1">
                  <c:v>Nestlé</c:v>
                </c:pt>
                <c:pt idx="2">
                  <c:v>Yoplait</c:v>
                </c:pt>
                <c:pt idx="3">
                  <c:v>MDD</c:v>
                </c:pt>
                <c:pt idx="4">
                  <c:v>Autres</c:v>
                </c:pt>
              </c:strCache>
            </c:strRef>
          </c:cat>
          <c:val>
            <c:numRef>
              <c:f>Feuil1!$B$2:$B$6</c:f>
              <c:numCache>
                <c:formatCode>General</c:formatCode>
                <c:ptCount val="5"/>
                <c:pt idx="0">
                  <c:v>35</c:v>
                </c:pt>
                <c:pt idx="1">
                  <c:v>11.4</c:v>
                </c:pt>
                <c:pt idx="2">
                  <c:v>11</c:v>
                </c:pt>
                <c:pt idx="3">
                  <c:v>32</c:v>
                </c:pt>
                <c:pt idx="4">
                  <c:v>10.6</c:v>
                </c:pt>
              </c:numCache>
            </c:numRef>
          </c:val>
        </c:ser>
        <c:ser>
          <c:idx val="1"/>
          <c:order val="1"/>
          <c:tx>
            <c:strRef>
              <c:f>Feuil1!$C$1</c:f>
              <c:strCache>
                <c:ptCount val="1"/>
                <c:pt idx="0">
                  <c:v>ché 2008</c:v>
                </c:pt>
              </c:strCache>
            </c:strRef>
          </c:tx>
          <c:dLbls>
            <c:showPercent val="1"/>
            <c:showLeaderLines val="1"/>
          </c:dLbls>
          <c:cat>
            <c:strRef>
              <c:f>Feuil1!$A$2:$A$6</c:f>
              <c:strCache>
                <c:ptCount val="5"/>
                <c:pt idx="0">
                  <c:v>Danone</c:v>
                </c:pt>
                <c:pt idx="1">
                  <c:v>Nestlé</c:v>
                </c:pt>
                <c:pt idx="2">
                  <c:v>Yoplait</c:v>
                </c:pt>
                <c:pt idx="3">
                  <c:v>MDD</c:v>
                </c:pt>
                <c:pt idx="4">
                  <c:v>Autres</c:v>
                </c:pt>
              </c:strCache>
            </c:strRef>
          </c:cat>
          <c:val>
            <c:numRef>
              <c:f>Feuil1!$C$2:$C$6</c:f>
              <c:numCache>
                <c:formatCode>General</c:formatCode>
                <c:ptCount val="5"/>
              </c:numCache>
            </c:numRef>
          </c:val>
        </c:ser>
        <c:dLbls>
          <c:showPercent val="1"/>
        </c:dLbls>
        <c:firstSliceAng val="0"/>
      </c:pieChart>
    </c:plotArea>
    <c:legend>
      <c:legendPos val="r"/>
      <c:layout/>
      <c:txPr>
        <a:bodyPr/>
        <a:lstStyle/>
        <a:p>
          <a:pPr>
            <a:defRPr sz="3200"/>
          </a:pPr>
          <a:endParaRPr lang="fr-FR"/>
        </a:p>
      </c:txPr>
    </c:legend>
    <c:plotVisOnly val="1"/>
  </c:chart>
  <c:txPr>
    <a:bodyPr/>
    <a:lstStyle/>
    <a:p>
      <a:pPr>
        <a:defRPr sz="1800"/>
      </a:pPr>
      <a:endParaRPr lang="fr-FR"/>
    </a:p>
  </c:txPr>
  <c:externalData r:id="rId1"/>
</c:chartSpace>
</file>

<file path=ppt/drawings/drawing1.xml><?xml version="1.0" encoding="utf-8"?>
<c:userShapes xmlns:c="http://schemas.openxmlformats.org/drawingml/2006/chart">
  <cdr:relSizeAnchor xmlns:cdr="http://schemas.openxmlformats.org/drawingml/2006/chartDrawing">
    <cdr:from>
      <cdr:x>0.02751</cdr:x>
      <cdr:y>0.9055</cdr:y>
    </cdr:from>
    <cdr:to>
      <cdr:x>0.96462</cdr:x>
      <cdr:y>1</cdr:y>
    </cdr:to>
    <cdr:sp macro="" textlink="">
      <cdr:nvSpPr>
        <cdr:cNvPr id="2" name="ZoneTexte 1"/>
        <cdr:cNvSpPr txBox="1"/>
      </cdr:nvSpPr>
      <cdr:spPr>
        <a:xfrm xmlns:a="http://schemas.openxmlformats.org/drawingml/2006/main">
          <a:off x="251520" y="6209928"/>
          <a:ext cx="8568952" cy="64807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fr-FR" sz="2000" b="1" i="1" dirty="0" smtClean="0"/>
            <a:t>ÉVOLUTION DES PARTS DE MARCHÉ AU COURS DES 5 DERNI</a:t>
          </a:r>
          <a:r>
            <a:rPr lang="fr-FR" sz="2000" b="1" i="1" dirty="0"/>
            <a:t>È</a:t>
          </a:r>
          <a:r>
            <a:rPr lang="fr-FR" sz="2000" b="1" i="1" dirty="0" smtClean="0"/>
            <a:t>RES ANNÉES</a:t>
          </a:r>
          <a:endParaRPr lang="fr-FR" sz="2000" b="1" i="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2E4206-B5EC-4A28-9C22-F87028BEC790}" type="datetimeFigureOut">
              <a:rPr lang="fr-FR" smtClean="0"/>
              <a:pPr/>
              <a:t>02/02/2011</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37381C-7C4B-4113-88B0-A4C479717427}"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437381C-7C4B-4113-88B0-A4C479717427}" type="slidenum">
              <a:rPr lang="fr-FR" smtClean="0"/>
              <a:pPr/>
              <a:t>1</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437381C-7C4B-4113-88B0-A4C479717427}" type="slidenum">
              <a:rPr lang="fr-FR" smtClean="0"/>
              <a:pPr/>
              <a:t>12</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6"/>
          <p:cNvSpPr>
            <a:spLocks noGrp="1" noChangeArrowheads="1"/>
          </p:cNvSpPr>
          <p:nvPr>
            <p:ph type="sldNum" sz="quarter"/>
          </p:nvPr>
        </p:nvSpPr>
        <p:spPr>
          <a:noFill/>
        </p:spPr>
        <p:txBody>
          <a:bodyPr/>
          <a:lstStyle/>
          <a:p>
            <a:fld id="{EF9E5536-E33E-440A-BD1A-78B450606A49}" type="slidenum">
              <a:rPr lang="fr-FR"/>
              <a:pPr/>
              <a:t>27</a:t>
            </a:fld>
            <a:endParaRPr lang="fr-FR"/>
          </a:p>
        </p:txBody>
      </p:sp>
      <p:sp>
        <p:nvSpPr>
          <p:cNvPr id="39939"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ln>
        </p:spPr>
      </p:sp>
      <p:sp>
        <p:nvSpPr>
          <p:cNvPr id="39940" name="Rectangle 2"/>
          <p:cNvSpPr txBox="1">
            <a:spLocks noGrp="1" noChangeArrowheads="1"/>
          </p:cNvSpPr>
          <p:nvPr>
            <p:ph type="body" idx="1"/>
          </p:nvPr>
        </p:nvSpPr>
        <p:spPr>
          <a:xfrm>
            <a:off x="755650" y="5078413"/>
            <a:ext cx="6048375" cy="4811712"/>
          </a:xfrm>
          <a:noFill/>
          <a:ln/>
        </p:spPr>
        <p:txBody>
          <a:bodyPr wrap="none" anchor="ctr"/>
          <a:lstStyle/>
          <a:p>
            <a:endParaRPr 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0235BFC9-EAFF-42AB-B44E-C256470A7D9D}" type="slidenum">
              <a:rPr lang="fr-FR" smtClean="0"/>
              <a:pPr/>
              <a:t>28</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6146"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3"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8194"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437381C-7C4B-4113-88B0-A4C479717427}" type="slidenum">
              <a:rPr lang="fr-FR" smtClean="0"/>
              <a:pPr/>
              <a:t>51</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43C336A4-28FC-4E82-9848-91B925DFA3FA}" type="datetime1">
              <a:rPr lang="fr-FR" smtClean="0"/>
              <a:pPr/>
              <a:t>02/02/2011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2908772-F247-43C8-87BD-B6217B843272}"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17D4C51-82BB-4B40-B15D-F082341D19CF}" type="datetime1">
              <a:rPr lang="fr-FR" smtClean="0"/>
              <a:pPr/>
              <a:t>02/02/2011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2908772-F247-43C8-87BD-B6217B843272}"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CEAD57E-8CFD-400D-9C61-09FAC5FFB077}" type="datetime1">
              <a:rPr lang="fr-FR" smtClean="0"/>
              <a:pPr/>
              <a:t>02/02/2011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2908772-F247-43C8-87BD-B6217B843272}"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128588"/>
            <a:ext cx="8228013" cy="1433512"/>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457200" y="1600200"/>
            <a:ext cx="4037013" cy="45243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6613" y="1600200"/>
            <a:ext cx="4038600" cy="45243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idx="10"/>
          </p:nvPr>
        </p:nvSpPr>
        <p:spPr>
          <a:xfrm>
            <a:off x="457200" y="6245225"/>
            <a:ext cx="2132013" cy="474663"/>
          </a:xfrm>
        </p:spPr>
        <p:txBody>
          <a:bodyPr/>
          <a:lstStyle>
            <a:lvl1pPr>
              <a:defRPr/>
            </a:lvl1pPr>
          </a:lstStyle>
          <a:p>
            <a:fld id="{37E015BC-8ACC-4B16-9FBE-F2885E734EEA}" type="datetime1">
              <a:rPr lang="fr-FR" smtClean="0"/>
              <a:pPr/>
              <a:t>02/02/2011</a:t>
            </a:fld>
            <a:endParaRPr lang="fr-FR"/>
          </a:p>
        </p:txBody>
      </p:sp>
      <p:sp>
        <p:nvSpPr>
          <p:cNvPr id="6" name="Espace réservé du pied de page 5"/>
          <p:cNvSpPr>
            <a:spLocks noGrp="1"/>
          </p:cNvSpPr>
          <p:nvPr>
            <p:ph type="ftr" idx="11"/>
          </p:nvPr>
        </p:nvSpPr>
        <p:spPr>
          <a:xfrm>
            <a:off x="3124200" y="6245225"/>
            <a:ext cx="2894013" cy="474663"/>
          </a:xfrm>
        </p:spPr>
        <p:txBody>
          <a:bodyPr/>
          <a:lstStyle>
            <a:lvl1pPr>
              <a:defRPr/>
            </a:lvl1pPr>
          </a:lstStyle>
          <a:p>
            <a:endParaRPr lang="fr-FR"/>
          </a:p>
        </p:txBody>
      </p:sp>
      <p:sp>
        <p:nvSpPr>
          <p:cNvPr id="7" name="Espace réservé du numéro de diapositive 6"/>
          <p:cNvSpPr>
            <a:spLocks noGrp="1"/>
          </p:cNvSpPr>
          <p:nvPr>
            <p:ph type="sldNum" idx="12"/>
          </p:nvPr>
        </p:nvSpPr>
        <p:spPr>
          <a:xfrm>
            <a:off x="6553200" y="6245225"/>
            <a:ext cx="2132013" cy="474663"/>
          </a:xfrm>
        </p:spPr>
        <p:txBody>
          <a:bodyPr/>
          <a:lstStyle>
            <a:lvl1pPr>
              <a:defRPr/>
            </a:lvl1pPr>
          </a:lstStyle>
          <a:p>
            <a:fld id="{8DDB3E01-17B3-4C84-80D3-7C594A470F42}" type="slidenum">
              <a:rPr lang="fr-F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2B571CB-4D71-4F90-9264-59C7766A323E}" type="datetime1">
              <a:rPr lang="fr-FR" smtClean="0"/>
              <a:pPr/>
              <a:t>02/02/2011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2908772-F247-43C8-87BD-B6217B843272}"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DBA21D5C-9922-430D-9E6D-3F3214D45AC7}" type="datetime1">
              <a:rPr lang="fr-FR" smtClean="0"/>
              <a:pPr/>
              <a:t>02/02/2011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2908772-F247-43C8-87BD-B6217B843272}"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49FDA296-C01A-4A99-84AF-57DAD8D183B6}" type="datetime1">
              <a:rPr lang="fr-FR" smtClean="0"/>
              <a:pPr/>
              <a:t>02/02/2011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2908772-F247-43C8-87BD-B6217B843272}"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C81B410D-8F5D-47D2-9921-A343E82B5365}" type="datetime1">
              <a:rPr lang="fr-FR" smtClean="0"/>
              <a:pPr/>
              <a:t>02/02/2011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2908772-F247-43C8-87BD-B6217B843272}"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815813D4-867E-4D81-831A-CC518065CC77}" type="datetime1">
              <a:rPr lang="fr-FR" smtClean="0"/>
              <a:pPr/>
              <a:t>02/02/2011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2908772-F247-43C8-87BD-B6217B843272}"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C727023-761B-45BD-8B95-56CD14354AAC}" type="datetime1">
              <a:rPr lang="fr-FR" smtClean="0"/>
              <a:pPr/>
              <a:t>02/02/2011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2908772-F247-43C8-87BD-B6217B843272}"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46B3EA97-FDDD-4C14-A44F-CE00578AEA91}" type="datetime1">
              <a:rPr lang="fr-FR" smtClean="0"/>
              <a:pPr/>
              <a:t>02/02/2011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2908772-F247-43C8-87BD-B6217B843272}"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925A6066-66F4-4237-BEB9-EE5DEA7AD218}" type="datetime1">
              <a:rPr lang="fr-FR" smtClean="0"/>
              <a:pPr/>
              <a:t>02/02/2011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2908772-F247-43C8-87BD-B6217B843272}"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5EC8B2-B34B-4E79-86BF-E85181474AE4}" type="datetime1">
              <a:rPr lang="fr-FR" smtClean="0"/>
              <a:pPr/>
              <a:t>02/02/2011</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908772-F247-43C8-87BD-B6217B843272}"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eg"/><Relationship Id="rId3" Type="http://schemas.openxmlformats.org/officeDocument/2006/relationships/image" Target="../media/image23.png"/><Relationship Id="rId7" Type="http://schemas.openxmlformats.org/officeDocument/2006/relationships/image" Target="../media/image27.jpeg"/><Relationship Id="rId12" Type="http://schemas.openxmlformats.org/officeDocument/2006/relationships/image" Target="../media/image32.jpeg"/><Relationship Id="rId2" Type="http://schemas.openxmlformats.org/officeDocument/2006/relationships/image" Target="../media/image22.png"/><Relationship Id="rId16"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jpe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jpeg"/><Relationship Id="rId4" Type="http://schemas.openxmlformats.org/officeDocument/2006/relationships/image" Target="../media/image24.png"/><Relationship Id="rId9" Type="http://schemas.openxmlformats.org/officeDocument/2006/relationships/image" Target="../media/image29.jpeg"/><Relationship Id="rId1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noChangeArrowheads="1"/>
          </p:cNvPicPr>
          <p:nvPr/>
        </p:nvPicPr>
        <p:blipFill>
          <a:blip r:embed="rId3" cstate="print"/>
          <a:srcRect/>
          <a:stretch>
            <a:fillRect/>
          </a:stretch>
        </p:blipFill>
        <p:spPr bwMode="auto">
          <a:xfrm>
            <a:off x="7596336" y="188640"/>
            <a:ext cx="1381125" cy="1495425"/>
          </a:xfrm>
          <a:prstGeom prst="rect">
            <a:avLst/>
          </a:prstGeom>
          <a:noFill/>
          <a:ln w="9360">
            <a:noFill/>
            <a:miter lim="800000"/>
            <a:headEnd/>
            <a:tailEnd/>
          </a:ln>
        </p:spPr>
      </p:pic>
      <p:sp>
        <p:nvSpPr>
          <p:cNvPr id="4" name="Titre 3"/>
          <p:cNvSpPr>
            <a:spLocks noGrp="1"/>
          </p:cNvSpPr>
          <p:nvPr>
            <p:ph type="ctrTitle"/>
          </p:nvPr>
        </p:nvSpPr>
        <p:spPr>
          <a:xfrm>
            <a:off x="827584" y="404664"/>
            <a:ext cx="7772400" cy="1470025"/>
          </a:xfrm>
        </p:spPr>
        <p:txBody>
          <a:bodyPr>
            <a:normAutofit/>
          </a:bodyPr>
          <a:lstStyle/>
          <a:p>
            <a:r>
              <a:rPr lang="fr-FR" sz="1800" dirty="0" smtClean="0">
                <a:latin typeface="Calisto MT" pitchFamily="18" charset="0"/>
              </a:rPr>
              <a:t>Marché</a:t>
            </a:r>
            <a:r>
              <a:rPr lang="fr-FR" dirty="0" smtClean="0">
                <a:latin typeface="Copperplate Gothic Bold" pitchFamily="34" charset="0"/>
              </a:rPr>
              <a:t/>
            </a:r>
            <a:br>
              <a:rPr lang="fr-FR" dirty="0" smtClean="0">
                <a:latin typeface="Copperplate Gothic Bold" pitchFamily="34" charset="0"/>
              </a:rPr>
            </a:br>
            <a:r>
              <a:rPr lang="fr-FR" dirty="0" smtClean="0">
                <a:latin typeface="Copperplate Gothic Bold" pitchFamily="34" charset="0"/>
              </a:rPr>
              <a:t>Le yaourt</a:t>
            </a:r>
            <a:br>
              <a:rPr lang="fr-FR" dirty="0" smtClean="0">
                <a:latin typeface="Copperplate Gothic Bold" pitchFamily="34" charset="0"/>
              </a:rPr>
            </a:br>
            <a:r>
              <a:rPr lang="fr-FR" sz="1800" dirty="0" smtClean="0">
                <a:latin typeface="Calisto MT" pitchFamily="18" charset="0"/>
              </a:rPr>
              <a:t>Secteur des produits ultra-frais</a:t>
            </a:r>
            <a:endParaRPr lang="fr-FR" dirty="0">
              <a:latin typeface="Calisto MT" pitchFamily="18" charset="0"/>
            </a:endParaRPr>
          </a:p>
        </p:txBody>
      </p:sp>
      <p:sp>
        <p:nvSpPr>
          <p:cNvPr id="5" name="Sous-titre 4"/>
          <p:cNvSpPr>
            <a:spLocks noGrp="1"/>
          </p:cNvSpPr>
          <p:nvPr>
            <p:ph type="subTitle" idx="1"/>
          </p:nvPr>
        </p:nvSpPr>
        <p:spPr>
          <a:xfrm>
            <a:off x="7271792" y="5301208"/>
            <a:ext cx="1872208" cy="1368152"/>
          </a:xfrm>
        </p:spPr>
        <p:txBody>
          <a:bodyPr>
            <a:normAutofit/>
          </a:bodyPr>
          <a:lstStyle/>
          <a:p>
            <a:pPr algn="l"/>
            <a:r>
              <a:rPr lang="fr-FR" sz="1400" dirty="0" err="1" smtClean="0">
                <a:solidFill>
                  <a:srgbClr val="7030A0"/>
                </a:solidFill>
              </a:rPr>
              <a:t>Heringuez</a:t>
            </a:r>
            <a:r>
              <a:rPr lang="fr-FR" sz="1400" dirty="0" smtClean="0">
                <a:solidFill>
                  <a:srgbClr val="7030A0"/>
                </a:solidFill>
              </a:rPr>
              <a:t> Julien</a:t>
            </a:r>
          </a:p>
          <a:p>
            <a:pPr algn="l"/>
            <a:r>
              <a:rPr lang="fr-FR" sz="1400" dirty="0" err="1" smtClean="0">
                <a:solidFill>
                  <a:srgbClr val="7030A0"/>
                </a:solidFill>
              </a:rPr>
              <a:t>Lempreur</a:t>
            </a:r>
            <a:r>
              <a:rPr lang="fr-FR" sz="1400" dirty="0" smtClean="0">
                <a:solidFill>
                  <a:srgbClr val="7030A0"/>
                </a:solidFill>
              </a:rPr>
              <a:t> Geoffrey</a:t>
            </a:r>
          </a:p>
          <a:p>
            <a:pPr algn="l"/>
            <a:r>
              <a:rPr lang="fr-FR" sz="1400" dirty="0" err="1" smtClean="0">
                <a:solidFill>
                  <a:srgbClr val="7030A0"/>
                </a:solidFill>
              </a:rPr>
              <a:t>Medjtouh</a:t>
            </a:r>
            <a:r>
              <a:rPr lang="fr-FR" sz="1400" dirty="0" smtClean="0">
                <a:solidFill>
                  <a:srgbClr val="7030A0"/>
                </a:solidFill>
              </a:rPr>
              <a:t> </a:t>
            </a:r>
            <a:r>
              <a:rPr lang="fr-FR" sz="1400" dirty="0" err="1" smtClean="0">
                <a:solidFill>
                  <a:srgbClr val="7030A0"/>
                </a:solidFill>
              </a:rPr>
              <a:t>Narimen</a:t>
            </a:r>
            <a:endParaRPr lang="fr-FR" sz="1400" dirty="0" smtClean="0">
              <a:solidFill>
                <a:srgbClr val="7030A0"/>
              </a:solidFill>
            </a:endParaRPr>
          </a:p>
          <a:p>
            <a:pPr algn="l"/>
            <a:r>
              <a:rPr lang="fr-FR" sz="1400" dirty="0" err="1" smtClean="0">
                <a:solidFill>
                  <a:srgbClr val="7030A0"/>
                </a:solidFill>
              </a:rPr>
              <a:t>Notredame</a:t>
            </a:r>
            <a:r>
              <a:rPr lang="fr-FR" sz="1400" dirty="0" smtClean="0">
                <a:solidFill>
                  <a:srgbClr val="7030A0"/>
                </a:solidFill>
              </a:rPr>
              <a:t> Loïc</a:t>
            </a:r>
          </a:p>
          <a:p>
            <a:pPr algn="l"/>
            <a:r>
              <a:rPr lang="fr-FR" sz="1400" dirty="0" err="1" smtClean="0">
                <a:solidFill>
                  <a:srgbClr val="7030A0"/>
                </a:solidFill>
              </a:rPr>
              <a:t>Saglam</a:t>
            </a:r>
            <a:r>
              <a:rPr lang="fr-FR" sz="1400" dirty="0" smtClean="0">
                <a:solidFill>
                  <a:srgbClr val="7030A0"/>
                </a:solidFill>
              </a:rPr>
              <a:t> Céline </a:t>
            </a:r>
            <a:r>
              <a:rPr lang="fr-FR" sz="1400" dirty="0" err="1" smtClean="0">
                <a:solidFill>
                  <a:srgbClr val="7030A0"/>
                </a:solidFill>
              </a:rPr>
              <a:t>Leyla</a:t>
            </a:r>
            <a:endParaRPr lang="fr-FR" sz="1400" dirty="0">
              <a:solidFill>
                <a:srgbClr val="7030A0"/>
              </a:solidFill>
            </a:endParaRPr>
          </a:p>
        </p:txBody>
      </p:sp>
      <p:pic>
        <p:nvPicPr>
          <p:cNvPr id="7" name="Image 6"/>
          <p:cNvPicPr/>
          <p:nvPr/>
        </p:nvPicPr>
        <p:blipFill>
          <a:blip r:embed="rId4" cstate="print"/>
          <a:srcRect/>
          <a:stretch>
            <a:fillRect/>
          </a:stretch>
        </p:blipFill>
        <p:spPr bwMode="auto">
          <a:xfrm>
            <a:off x="395536" y="1916832"/>
            <a:ext cx="8280920" cy="3384375"/>
          </a:xfrm>
          <a:prstGeom prst="rect">
            <a:avLst/>
          </a:prstGeom>
          <a:noFill/>
          <a:ln w="9525">
            <a:noFill/>
            <a:miter lim="800000"/>
            <a:headEnd/>
            <a:tailEnd/>
          </a:ln>
        </p:spPr>
      </p:pic>
      <p:sp>
        <p:nvSpPr>
          <p:cNvPr id="8" name="ZoneTexte 7"/>
          <p:cNvSpPr txBox="1"/>
          <p:nvPr/>
        </p:nvSpPr>
        <p:spPr>
          <a:xfrm>
            <a:off x="179512" y="6309320"/>
            <a:ext cx="2195736" cy="369332"/>
          </a:xfrm>
          <a:prstGeom prst="rect">
            <a:avLst/>
          </a:prstGeom>
          <a:noFill/>
        </p:spPr>
        <p:txBody>
          <a:bodyPr wrap="square" rtlCol="0">
            <a:spAutoFit/>
          </a:bodyPr>
          <a:lstStyle/>
          <a:p>
            <a:r>
              <a:rPr lang="fr-FR" dirty="0" smtClean="0"/>
              <a:t>2010-2011 </a:t>
            </a:r>
            <a:endParaRPr lang="fr-FR" dirty="0"/>
          </a:p>
        </p:txBody>
      </p:sp>
      <p:pic>
        <p:nvPicPr>
          <p:cNvPr id="1026" name="Picture 2" descr="C:\Users\Loïc\Documents\Cours\M1 Agroalimentaire\S1\Biochimie Alimentaire\Projet Biochimie Alimentaire\Documents\LogotypeLille1PRINTpetitw.jpg"/>
          <p:cNvPicPr>
            <a:picLocks noChangeAspect="1" noChangeArrowheads="1"/>
          </p:cNvPicPr>
          <p:nvPr/>
        </p:nvPicPr>
        <p:blipFill>
          <a:blip r:embed="rId5" cstate="print"/>
          <a:srcRect/>
          <a:stretch>
            <a:fillRect/>
          </a:stretch>
        </p:blipFill>
        <p:spPr bwMode="auto">
          <a:xfrm>
            <a:off x="179512" y="260648"/>
            <a:ext cx="2304256" cy="1152128"/>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468313" y="260350"/>
            <a:ext cx="8229600" cy="1143000"/>
          </a:xfrm>
        </p:spPr>
        <p:txBody>
          <a:bodyPr/>
          <a:lstStyle/>
          <a:p>
            <a:pPr eaLnBrk="1" hangingPunct="1"/>
            <a:r>
              <a:rPr lang="fr-FR" dirty="0" smtClean="0">
                <a:solidFill>
                  <a:schemeClr val="accent3">
                    <a:lumMod val="50000"/>
                  </a:schemeClr>
                </a:solidFill>
              </a:rPr>
              <a:t>Structure de marché</a:t>
            </a:r>
          </a:p>
        </p:txBody>
      </p:sp>
      <p:sp>
        <p:nvSpPr>
          <p:cNvPr id="3075" name="Rectangle 5"/>
          <p:cNvSpPr>
            <a:spLocks noGrp="1" noChangeArrowheads="1"/>
          </p:cNvSpPr>
          <p:nvPr>
            <p:ph type="body" idx="1"/>
          </p:nvPr>
        </p:nvSpPr>
        <p:spPr>
          <a:xfrm>
            <a:off x="468313" y="1557338"/>
            <a:ext cx="8229600" cy="4886325"/>
          </a:xfrm>
        </p:spPr>
        <p:txBody>
          <a:bodyPr/>
          <a:lstStyle/>
          <a:p>
            <a:pPr eaLnBrk="1" hangingPunct="1">
              <a:lnSpc>
                <a:spcPct val="80000"/>
              </a:lnSpc>
              <a:buFontTx/>
              <a:buNone/>
            </a:pPr>
            <a:r>
              <a:rPr lang="fr-FR" sz="2400" dirty="0" smtClean="0">
                <a:solidFill>
                  <a:schemeClr val="hlink"/>
                </a:solidFill>
              </a:rPr>
              <a:t>À l’échelle mondiale</a:t>
            </a:r>
          </a:p>
          <a:p>
            <a:pPr eaLnBrk="1" hangingPunct="1">
              <a:lnSpc>
                <a:spcPct val="80000"/>
              </a:lnSpc>
            </a:pPr>
            <a:r>
              <a:rPr lang="fr-FR" sz="2400" dirty="0" smtClean="0"/>
              <a:t>Danone: numéro 1 mondial des produits laitiers frais </a:t>
            </a:r>
            <a:r>
              <a:rPr lang="fr-FR" sz="2000" dirty="0" smtClean="0"/>
              <a:t>(</a:t>
            </a:r>
            <a:r>
              <a:rPr lang="fr-FR" sz="2000" dirty="0" err="1" smtClean="0"/>
              <a:t>actimel</a:t>
            </a:r>
            <a:r>
              <a:rPr lang="fr-FR" sz="2000" dirty="0" smtClean="0"/>
              <a:t>, </a:t>
            </a:r>
            <a:r>
              <a:rPr lang="fr-FR" sz="2000" dirty="0" err="1" smtClean="0"/>
              <a:t>activia</a:t>
            </a:r>
            <a:r>
              <a:rPr lang="fr-FR" sz="2000" dirty="0" smtClean="0"/>
              <a:t>, </a:t>
            </a:r>
            <a:r>
              <a:rPr lang="fr-FR" sz="2000" dirty="0" err="1" smtClean="0"/>
              <a:t>taillefine</a:t>
            </a:r>
            <a:r>
              <a:rPr lang="fr-FR" sz="2000" dirty="0" smtClean="0"/>
              <a:t>, petit </a:t>
            </a:r>
            <a:r>
              <a:rPr lang="fr-FR" sz="2000" dirty="0" err="1" smtClean="0"/>
              <a:t>gervais</a:t>
            </a:r>
            <a:r>
              <a:rPr lang="fr-FR" sz="2000" dirty="0" smtClean="0"/>
              <a:t>, </a:t>
            </a:r>
            <a:r>
              <a:rPr lang="fr-FR" sz="2000" dirty="0" err="1" smtClean="0"/>
              <a:t>danonino</a:t>
            </a:r>
            <a:r>
              <a:rPr lang="fr-FR" sz="2000" dirty="0" smtClean="0"/>
              <a:t>, </a:t>
            </a:r>
            <a:r>
              <a:rPr lang="fr-FR" sz="2000" dirty="0" err="1" smtClean="0"/>
              <a:t>danacol</a:t>
            </a:r>
            <a:r>
              <a:rPr lang="fr-FR" sz="2000" dirty="0" smtClean="0"/>
              <a:t>, </a:t>
            </a:r>
            <a:r>
              <a:rPr lang="fr-FR" sz="2000" dirty="0" err="1" smtClean="0"/>
              <a:t>danette</a:t>
            </a:r>
            <a:r>
              <a:rPr lang="fr-FR" sz="2000" dirty="0" smtClean="0"/>
              <a:t>)</a:t>
            </a:r>
          </a:p>
          <a:p>
            <a:pPr eaLnBrk="1" hangingPunct="1">
              <a:lnSpc>
                <a:spcPct val="80000"/>
              </a:lnSpc>
            </a:pPr>
            <a:r>
              <a:rPr lang="fr-FR" sz="2400" dirty="0" smtClean="0"/>
              <a:t>Yoplait 2</a:t>
            </a:r>
            <a:r>
              <a:rPr lang="fr-FR" sz="2400" baseline="30000" dirty="0" smtClean="0"/>
              <a:t>e</a:t>
            </a:r>
            <a:r>
              <a:rPr lang="fr-FR" sz="2400" dirty="0" smtClean="0"/>
              <a:t> marque mondiale (associé avec </a:t>
            </a:r>
            <a:r>
              <a:rPr lang="fr-FR" sz="2400" dirty="0" err="1" smtClean="0"/>
              <a:t>Sodiaal</a:t>
            </a:r>
            <a:r>
              <a:rPr lang="fr-FR" sz="2400" dirty="0" smtClean="0"/>
              <a:t> et PAI </a:t>
            </a:r>
            <a:r>
              <a:rPr lang="fr-FR" sz="2400" dirty="0" err="1" smtClean="0"/>
              <a:t>Partners</a:t>
            </a:r>
            <a:r>
              <a:rPr lang="fr-FR" sz="2400" dirty="0" smtClean="0"/>
              <a:t>)</a:t>
            </a:r>
          </a:p>
          <a:p>
            <a:pPr eaLnBrk="1" hangingPunct="1">
              <a:lnSpc>
                <a:spcPct val="80000"/>
              </a:lnSpc>
            </a:pPr>
            <a:r>
              <a:rPr lang="fr-FR" sz="2400" dirty="0" smtClean="0"/>
              <a:t>Nestlé</a:t>
            </a:r>
          </a:p>
          <a:p>
            <a:pPr eaLnBrk="1" hangingPunct="1">
              <a:lnSpc>
                <a:spcPct val="80000"/>
              </a:lnSpc>
            </a:pPr>
            <a:r>
              <a:rPr lang="fr-FR" sz="2400" dirty="0" smtClean="0"/>
              <a:t>MDD</a:t>
            </a:r>
          </a:p>
          <a:p>
            <a:pPr eaLnBrk="1" hangingPunct="1">
              <a:lnSpc>
                <a:spcPct val="80000"/>
              </a:lnSpc>
            </a:pPr>
            <a:endParaRPr lang="fr-FR" sz="2400" dirty="0" smtClean="0"/>
          </a:p>
          <a:p>
            <a:pPr eaLnBrk="1" hangingPunct="1">
              <a:lnSpc>
                <a:spcPct val="80000"/>
              </a:lnSpc>
              <a:buFontTx/>
              <a:buNone/>
            </a:pPr>
            <a:r>
              <a:rPr lang="fr-FR" sz="2400" dirty="0" smtClean="0">
                <a:solidFill>
                  <a:schemeClr val="hlink"/>
                </a:solidFill>
              </a:rPr>
              <a:t>À l’échelle nationale</a:t>
            </a:r>
          </a:p>
          <a:p>
            <a:pPr eaLnBrk="1" hangingPunct="1">
              <a:lnSpc>
                <a:spcPct val="80000"/>
              </a:lnSpc>
            </a:pPr>
            <a:r>
              <a:rPr lang="fr-FR" sz="2400" dirty="0" smtClean="0"/>
              <a:t>Danone et les MDD sont au coude à coude avec plus de 37% de </a:t>
            </a:r>
            <a:r>
              <a:rPr lang="fr-FR" sz="2400" dirty="0" err="1" smtClean="0"/>
              <a:t>pdm</a:t>
            </a:r>
            <a:r>
              <a:rPr lang="fr-FR" sz="2400" dirty="0" smtClean="0"/>
              <a:t> chacun.</a:t>
            </a:r>
          </a:p>
          <a:p>
            <a:pPr eaLnBrk="1" hangingPunct="1">
              <a:lnSpc>
                <a:spcPct val="80000"/>
              </a:lnSpc>
            </a:pPr>
            <a:r>
              <a:rPr lang="fr-FR" sz="2400" dirty="0" smtClean="0"/>
              <a:t>Yoplait et Nestlé (60% Lactalis, 40% Nestlé) partagent la 3</a:t>
            </a:r>
            <a:r>
              <a:rPr lang="fr-FR" sz="2400" baseline="30000" dirty="0" smtClean="0"/>
              <a:t>e</a:t>
            </a:r>
            <a:r>
              <a:rPr lang="fr-FR" sz="2400" dirty="0" smtClean="0"/>
              <a:t> position avec environ 12% de </a:t>
            </a:r>
            <a:r>
              <a:rPr lang="fr-FR" sz="2400" dirty="0" err="1" smtClean="0"/>
              <a:t>pdm</a:t>
            </a:r>
            <a:endParaRPr lang="fr-FR" sz="2400" dirty="0" smtClean="0"/>
          </a:p>
          <a:p>
            <a:pPr eaLnBrk="1" hangingPunct="1">
              <a:lnSpc>
                <a:spcPct val="80000"/>
              </a:lnSpc>
            </a:pPr>
            <a:r>
              <a:rPr lang="fr-FR" sz="2400" dirty="0" smtClean="0"/>
              <a:t>PME tels que Michel et Augustin, Malo</a:t>
            </a:r>
          </a:p>
        </p:txBody>
      </p:sp>
      <p:sp>
        <p:nvSpPr>
          <p:cNvPr id="4" name="Espace réservé du numéro de diapositive 3"/>
          <p:cNvSpPr>
            <a:spLocks noGrp="1"/>
          </p:cNvSpPr>
          <p:nvPr>
            <p:ph type="sldNum" sz="quarter" idx="12"/>
          </p:nvPr>
        </p:nvSpPr>
        <p:spPr/>
        <p:txBody>
          <a:bodyPr/>
          <a:lstStyle/>
          <a:p>
            <a:fld id="{22908772-F247-43C8-87BD-B6217B843272}" type="slidenum">
              <a:rPr lang="fr-FR" smtClean="0"/>
              <a:pPr/>
              <a:t>10</a:t>
            </a:fld>
            <a:endParaRPr lang="fr-F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68313" y="260350"/>
            <a:ext cx="8229600" cy="1143000"/>
          </a:xfrm>
        </p:spPr>
        <p:txBody>
          <a:bodyPr/>
          <a:lstStyle/>
          <a:p>
            <a:pPr eaLnBrk="1" hangingPunct="1"/>
            <a:r>
              <a:rPr lang="fr-FR" dirty="0" smtClean="0">
                <a:solidFill>
                  <a:schemeClr val="accent3">
                    <a:lumMod val="50000"/>
                  </a:schemeClr>
                </a:solidFill>
              </a:rPr>
              <a:t>Structure de marché</a:t>
            </a:r>
          </a:p>
        </p:txBody>
      </p:sp>
      <p:sp>
        <p:nvSpPr>
          <p:cNvPr id="4099" name="Text Box 6"/>
          <p:cNvSpPr txBox="1">
            <a:spLocks noChangeArrowheads="1"/>
          </p:cNvSpPr>
          <p:nvPr/>
        </p:nvSpPr>
        <p:spPr bwMode="auto">
          <a:xfrm>
            <a:off x="3563938" y="1341438"/>
            <a:ext cx="1368425" cy="366712"/>
          </a:xfrm>
          <a:prstGeom prst="rect">
            <a:avLst/>
          </a:prstGeom>
          <a:noFill/>
          <a:ln w="9525">
            <a:noFill/>
            <a:miter lim="800000"/>
            <a:headEnd/>
            <a:tailEnd/>
          </a:ln>
        </p:spPr>
        <p:txBody>
          <a:bodyPr>
            <a:spAutoFit/>
          </a:bodyPr>
          <a:lstStyle/>
          <a:p>
            <a:pPr algn="ctr">
              <a:spcBef>
                <a:spcPct val="50000"/>
              </a:spcBef>
            </a:pPr>
            <a:r>
              <a:rPr lang="fr-FR"/>
              <a:t>Acteurs</a:t>
            </a:r>
          </a:p>
        </p:txBody>
      </p:sp>
      <p:sp>
        <p:nvSpPr>
          <p:cNvPr id="4100" name="Line 8"/>
          <p:cNvSpPr>
            <a:spLocks noChangeShapeType="1"/>
          </p:cNvSpPr>
          <p:nvPr/>
        </p:nvSpPr>
        <p:spPr bwMode="auto">
          <a:xfrm>
            <a:off x="2124075" y="3789363"/>
            <a:ext cx="4608513" cy="0"/>
          </a:xfrm>
          <a:prstGeom prst="line">
            <a:avLst/>
          </a:prstGeom>
          <a:noFill/>
          <a:ln w="9525">
            <a:solidFill>
              <a:schemeClr val="tx1"/>
            </a:solidFill>
            <a:round/>
            <a:headEnd/>
            <a:tailEnd type="triangle" w="med" len="med"/>
          </a:ln>
        </p:spPr>
        <p:txBody>
          <a:bodyPr/>
          <a:lstStyle/>
          <a:p>
            <a:endParaRPr lang="fr-FR"/>
          </a:p>
        </p:txBody>
      </p:sp>
      <p:sp>
        <p:nvSpPr>
          <p:cNvPr id="4101" name="Text Box 9"/>
          <p:cNvSpPr txBox="1">
            <a:spLocks noChangeArrowheads="1"/>
          </p:cNvSpPr>
          <p:nvPr/>
        </p:nvSpPr>
        <p:spPr bwMode="auto">
          <a:xfrm>
            <a:off x="6732588" y="3573463"/>
            <a:ext cx="1079500" cy="366712"/>
          </a:xfrm>
          <a:prstGeom prst="rect">
            <a:avLst/>
          </a:prstGeom>
          <a:noFill/>
          <a:ln w="9525">
            <a:noFill/>
            <a:miter lim="800000"/>
            <a:headEnd/>
            <a:tailEnd/>
          </a:ln>
        </p:spPr>
        <p:txBody>
          <a:bodyPr>
            <a:spAutoFit/>
          </a:bodyPr>
          <a:lstStyle/>
          <a:p>
            <a:pPr>
              <a:spcBef>
                <a:spcPct val="50000"/>
              </a:spcBef>
            </a:pPr>
            <a:r>
              <a:rPr lang="fr-FR"/>
              <a:t>Leaders</a:t>
            </a:r>
          </a:p>
        </p:txBody>
      </p:sp>
      <p:sp>
        <p:nvSpPr>
          <p:cNvPr id="4102" name="Line 10"/>
          <p:cNvSpPr>
            <a:spLocks noChangeShapeType="1"/>
          </p:cNvSpPr>
          <p:nvPr/>
        </p:nvSpPr>
        <p:spPr bwMode="auto">
          <a:xfrm flipV="1">
            <a:off x="4284663" y="1700213"/>
            <a:ext cx="0" cy="3600450"/>
          </a:xfrm>
          <a:prstGeom prst="line">
            <a:avLst/>
          </a:prstGeom>
          <a:noFill/>
          <a:ln w="9525">
            <a:solidFill>
              <a:schemeClr val="tx1"/>
            </a:solidFill>
            <a:round/>
            <a:headEnd/>
            <a:tailEnd type="triangle" w="med" len="med"/>
          </a:ln>
        </p:spPr>
        <p:txBody>
          <a:bodyPr/>
          <a:lstStyle/>
          <a:p>
            <a:endParaRPr lang="fr-FR"/>
          </a:p>
        </p:txBody>
      </p:sp>
      <p:sp>
        <p:nvSpPr>
          <p:cNvPr id="4103" name="Text Box 11"/>
          <p:cNvSpPr txBox="1">
            <a:spLocks noChangeArrowheads="1"/>
          </p:cNvSpPr>
          <p:nvPr/>
        </p:nvSpPr>
        <p:spPr bwMode="auto">
          <a:xfrm>
            <a:off x="3563938" y="5373688"/>
            <a:ext cx="1584325" cy="366712"/>
          </a:xfrm>
          <a:prstGeom prst="rect">
            <a:avLst/>
          </a:prstGeom>
          <a:noFill/>
          <a:ln w="9525">
            <a:noFill/>
            <a:miter lim="800000"/>
            <a:headEnd/>
            <a:tailEnd/>
          </a:ln>
        </p:spPr>
        <p:txBody>
          <a:bodyPr>
            <a:spAutoFit/>
          </a:bodyPr>
          <a:lstStyle/>
          <a:p>
            <a:pPr>
              <a:spcBef>
                <a:spcPct val="50000"/>
              </a:spcBef>
            </a:pPr>
            <a:r>
              <a:rPr lang="fr-FR"/>
              <a:t>Pas d’acteurs</a:t>
            </a:r>
          </a:p>
        </p:txBody>
      </p:sp>
      <p:sp>
        <p:nvSpPr>
          <p:cNvPr id="4104" name="Text Box 12"/>
          <p:cNvSpPr txBox="1">
            <a:spLocks noChangeArrowheads="1"/>
          </p:cNvSpPr>
          <p:nvPr/>
        </p:nvSpPr>
        <p:spPr bwMode="auto">
          <a:xfrm>
            <a:off x="539750" y="3573463"/>
            <a:ext cx="1728788" cy="366712"/>
          </a:xfrm>
          <a:prstGeom prst="rect">
            <a:avLst/>
          </a:prstGeom>
          <a:noFill/>
          <a:ln w="9525">
            <a:noFill/>
            <a:miter lim="800000"/>
            <a:headEnd/>
            <a:tailEnd/>
          </a:ln>
        </p:spPr>
        <p:txBody>
          <a:bodyPr>
            <a:spAutoFit/>
          </a:bodyPr>
          <a:lstStyle/>
          <a:p>
            <a:pPr>
              <a:spcBef>
                <a:spcPct val="50000"/>
              </a:spcBef>
            </a:pPr>
            <a:r>
              <a:rPr lang="fr-FR"/>
              <a:t>Pas de leader</a:t>
            </a:r>
          </a:p>
        </p:txBody>
      </p:sp>
      <p:sp>
        <p:nvSpPr>
          <p:cNvPr id="4105" name="Oval 13"/>
          <p:cNvSpPr>
            <a:spLocks noChangeArrowheads="1"/>
          </p:cNvSpPr>
          <p:nvPr/>
        </p:nvSpPr>
        <p:spPr bwMode="auto">
          <a:xfrm>
            <a:off x="4643438" y="1916113"/>
            <a:ext cx="1081087" cy="1081087"/>
          </a:xfrm>
          <a:prstGeom prst="ellipse">
            <a:avLst/>
          </a:prstGeom>
          <a:solidFill>
            <a:srgbClr val="CCCCFF"/>
          </a:solidFill>
          <a:ln w="19050">
            <a:solidFill>
              <a:schemeClr val="tx1"/>
            </a:solidFill>
            <a:round/>
            <a:headEnd/>
            <a:tailEnd/>
          </a:ln>
        </p:spPr>
        <p:txBody>
          <a:bodyPr wrap="none" anchor="ctr"/>
          <a:lstStyle/>
          <a:p>
            <a:pPr algn="ctr"/>
            <a:endParaRPr lang="fr-FR"/>
          </a:p>
        </p:txBody>
      </p:sp>
      <p:sp>
        <p:nvSpPr>
          <p:cNvPr id="4106" name="Text Box 15"/>
          <p:cNvSpPr txBox="1">
            <a:spLocks noChangeArrowheads="1"/>
          </p:cNvSpPr>
          <p:nvPr/>
        </p:nvSpPr>
        <p:spPr bwMode="auto">
          <a:xfrm>
            <a:off x="5148263" y="2565400"/>
            <a:ext cx="311150" cy="366713"/>
          </a:xfrm>
          <a:prstGeom prst="rect">
            <a:avLst/>
          </a:prstGeom>
          <a:noFill/>
          <a:ln w="9525">
            <a:noFill/>
            <a:miter lim="800000"/>
            <a:headEnd/>
            <a:tailEnd/>
          </a:ln>
        </p:spPr>
        <p:txBody>
          <a:bodyPr wrap="none">
            <a:spAutoFit/>
          </a:bodyPr>
          <a:lstStyle/>
          <a:p>
            <a:r>
              <a:rPr lang="fr-FR" b="1">
                <a:solidFill>
                  <a:schemeClr val="hlink"/>
                </a:solidFill>
              </a:rPr>
              <a:t>2</a:t>
            </a:r>
          </a:p>
        </p:txBody>
      </p:sp>
      <p:sp>
        <p:nvSpPr>
          <p:cNvPr id="4107" name="Oval 16"/>
          <p:cNvSpPr>
            <a:spLocks noChangeArrowheads="1"/>
          </p:cNvSpPr>
          <p:nvPr/>
        </p:nvSpPr>
        <p:spPr bwMode="auto">
          <a:xfrm>
            <a:off x="3708400" y="2708275"/>
            <a:ext cx="863600" cy="865188"/>
          </a:xfrm>
          <a:prstGeom prst="ellipse">
            <a:avLst/>
          </a:prstGeom>
          <a:solidFill>
            <a:srgbClr val="CCCCFF"/>
          </a:solidFill>
          <a:ln w="19050">
            <a:solidFill>
              <a:schemeClr val="tx1"/>
            </a:solidFill>
            <a:round/>
            <a:headEnd/>
            <a:tailEnd/>
          </a:ln>
        </p:spPr>
        <p:txBody>
          <a:bodyPr wrap="none" anchor="ctr"/>
          <a:lstStyle/>
          <a:p>
            <a:pPr algn="ctr"/>
            <a:r>
              <a:rPr lang="fr-FR" b="1">
                <a:solidFill>
                  <a:schemeClr val="hlink"/>
                </a:solidFill>
              </a:rPr>
              <a:t>      </a:t>
            </a:r>
          </a:p>
        </p:txBody>
      </p:sp>
      <p:sp>
        <p:nvSpPr>
          <p:cNvPr id="4108" name="Oval 18"/>
          <p:cNvSpPr>
            <a:spLocks noChangeArrowheads="1"/>
          </p:cNvSpPr>
          <p:nvPr/>
        </p:nvSpPr>
        <p:spPr bwMode="auto">
          <a:xfrm>
            <a:off x="3276600" y="2852738"/>
            <a:ext cx="792163" cy="793750"/>
          </a:xfrm>
          <a:prstGeom prst="ellipse">
            <a:avLst/>
          </a:prstGeom>
          <a:solidFill>
            <a:srgbClr val="CCCCFF"/>
          </a:solidFill>
          <a:ln w="19050">
            <a:solidFill>
              <a:schemeClr val="tx1"/>
            </a:solidFill>
            <a:round/>
            <a:headEnd/>
            <a:tailEnd/>
          </a:ln>
        </p:spPr>
        <p:txBody>
          <a:bodyPr wrap="none" anchor="ctr"/>
          <a:lstStyle/>
          <a:p>
            <a:pPr algn="r"/>
            <a:r>
              <a:rPr lang="fr-FR" b="1">
                <a:solidFill>
                  <a:schemeClr val="hlink"/>
                </a:solidFill>
              </a:rPr>
              <a:t>6</a:t>
            </a:r>
          </a:p>
        </p:txBody>
      </p:sp>
      <p:sp>
        <p:nvSpPr>
          <p:cNvPr id="4109" name="Oval 20"/>
          <p:cNvSpPr>
            <a:spLocks noChangeArrowheads="1"/>
          </p:cNvSpPr>
          <p:nvPr/>
        </p:nvSpPr>
        <p:spPr bwMode="auto">
          <a:xfrm>
            <a:off x="2987675" y="2924175"/>
            <a:ext cx="720725" cy="719138"/>
          </a:xfrm>
          <a:prstGeom prst="ellipse">
            <a:avLst/>
          </a:prstGeom>
          <a:solidFill>
            <a:srgbClr val="CCCCFF"/>
          </a:solidFill>
          <a:ln w="19050">
            <a:solidFill>
              <a:schemeClr val="tx1"/>
            </a:solidFill>
            <a:round/>
            <a:headEnd/>
            <a:tailEnd/>
          </a:ln>
        </p:spPr>
        <p:txBody>
          <a:bodyPr wrap="none" anchor="ctr"/>
          <a:lstStyle/>
          <a:p>
            <a:r>
              <a:rPr lang="fr-FR"/>
              <a:t>     </a:t>
            </a:r>
            <a:r>
              <a:rPr lang="fr-FR" b="1">
                <a:solidFill>
                  <a:schemeClr val="hlink"/>
                </a:solidFill>
              </a:rPr>
              <a:t>7</a:t>
            </a:r>
          </a:p>
        </p:txBody>
      </p:sp>
      <p:sp>
        <p:nvSpPr>
          <p:cNvPr id="4110" name="Oval 22"/>
          <p:cNvSpPr>
            <a:spLocks noChangeArrowheads="1"/>
          </p:cNvSpPr>
          <p:nvPr/>
        </p:nvSpPr>
        <p:spPr bwMode="auto">
          <a:xfrm>
            <a:off x="2771775" y="2997200"/>
            <a:ext cx="647700" cy="649288"/>
          </a:xfrm>
          <a:prstGeom prst="ellipse">
            <a:avLst/>
          </a:prstGeom>
          <a:solidFill>
            <a:srgbClr val="CCCCFF"/>
          </a:solidFill>
          <a:ln w="19050">
            <a:solidFill>
              <a:schemeClr val="tx1"/>
            </a:solidFill>
            <a:round/>
            <a:headEnd/>
            <a:tailEnd/>
          </a:ln>
        </p:spPr>
        <p:txBody>
          <a:bodyPr wrap="none" anchor="ctr"/>
          <a:lstStyle/>
          <a:p>
            <a:pPr algn="ctr"/>
            <a:r>
              <a:rPr lang="fr-FR" b="1">
                <a:solidFill>
                  <a:schemeClr val="hlink"/>
                </a:solidFill>
              </a:rPr>
              <a:t>8</a:t>
            </a:r>
          </a:p>
        </p:txBody>
      </p:sp>
      <p:sp>
        <p:nvSpPr>
          <p:cNvPr id="4111" name="Oval 24"/>
          <p:cNvSpPr>
            <a:spLocks noChangeArrowheads="1"/>
          </p:cNvSpPr>
          <p:nvPr/>
        </p:nvSpPr>
        <p:spPr bwMode="auto">
          <a:xfrm>
            <a:off x="2771775" y="3644900"/>
            <a:ext cx="576263" cy="576263"/>
          </a:xfrm>
          <a:prstGeom prst="ellipse">
            <a:avLst/>
          </a:prstGeom>
          <a:solidFill>
            <a:srgbClr val="CCCCFF"/>
          </a:solidFill>
          <a:ln w="19050">
            <a:solidFill>
              <a:schemeClr val="tx1"/>
            </a:solidFill>
            <a:round/>
            <a:headEnd/>
            <a:tailEnd/>
          </a:ln>
        </p:spPr>
        <p:txBody>
          <a:bodyPr wrap="none" anchor="ctr"/>
          <a:lstStyle/>
          <a:p>
            <a:endParaRPr lang="fr-FR"/>
          </a:p>
        </p:txBody>
      </p:sp>
      <p:sp>
        <p:nvSpPr>
          <p:cNvPr id="4112" name="Oval 26"/>
          <p:cNvSpPr>
            <a:spLocks noChangeArrowheads="1"/>
          </p:cNvSpPr>
          <p:nvPr/>
        </p:nvSpPr>
        <p:spPr bwMode="auto">
          <a:xfrm>
            <a:off x="3924300" y="1989138"/>
            <a:ext cx="936625" cy="936625"/>
          </a:xfrm>
          <a:prstGeom prst="ellipse">
            <a:avLst/>
          </a:prstGeom>
          <a:solidFill>
            <a:srgbClr val="CCCCFF"/>
          </a:solidFill>
          <a:ln w="19050">
            <a:solidFill>
              <a:schemeClr val="tx1"/>
            </a:solidFill>
            <a:round/>
            <a:headEnd/>
            <a:tailEnd/>
          </a:ln>
        </p:spPr>
        <p:txBody>
          <a:bodyPr wrap="none" anchor="ctr"/>
          <a:lstStyle/>
          <a:p>
            <a:endParaRPr lang="fr-FR"/>
          </a:p>
        </p:txBody>
      </p:sp>
      <p:sp>
        <p:nvSpPr>
          <p:cNvPr id="4113" name="Oval 28"/>
          <p:cNvSpPr>
            <a:spLocks noChangeArrowheads="1"/>
          </p:cNvSpPr>
          <p:nvPr/>
        </p:nvSpPr>
        <p:spPr bwMode="auto">
          <a:xfrm>
            <a:off x="4211638" y="1989138"/>
            <a:ext cx="1008062" cy="1008062"/>
          </a:xfrm>
          <a:prstGeom prst="ellipse">
            <a:avLst/>
          </a:prstGeom>
          <a:solidFill>
            <a:srgbClr val="CCCCFF"/>
          </a:solidFill>
          <a:ln w="19050">
            <a:solidFill>
              <a:schemeClr val="tx1"/>
            </a:solidFill>
            <a:round/>
            <a:headEnd/>
            <a:tailEnd/>
          </a:ln>
        </p:spPr>
        <p:txBody>
          <a:bodyPr wrap="none" anchor="ctr"/>
          <a:lstStyle/>
          <a:p>
            <a:pPr algn="ctr"/>
            <a:r>
              <a:rPr lang="fr-FR" b="1">
                <a:solidFill>
                  <a:schemeClr val="hlink"/>
                </a:solidFill>
              </a:rPr>
              <a:t>3</a:t>
            </a:r>
          </a:p>
        </p:txBody>
      </p:sp>
      <p:sp>
        <p:nvSpPr>
          <p:cNvPr id="4114" name="Oval 30"/>
          <p:cNvSpPr>
            <a:spLocks noChangeArrowheads="1"/>
          </p:cNvSpPr>
          <p:nvPr/>
        </p:nvSpPr>
        <p:spPr bwMode="gray">
          <a:xfrm>
            <a:off x="5292725" y="1628775"/>
            <a:ext cx="1223963" cy="1152525"/>
          </a:xfrm>
          <a:prstGeom prst="ellipse">
            <a:avLst/>
          </a:prstGeom>
          <a:solidFill>
            <a:srgbClr val="CCCCFF"/>
          </a:solidFill>
          <a:ln w="19050">
            <a:solidFill>
              <a:srgbClr val="000000"/>
            </a:solidFill>
            <a:round/>
            <a:headEnd/>
            <a:tailEnd/>
          </a:ln>
        </p:spPr>
        <p:txBody>
          <a:bodyPr wrap="none" anchor="ctr"/>
          <a:lstStyle/>
          <a:p>
            <a:pPr algn="ctr"/>
            <a:r>
              <a:rPr lang="fr-FR" b="1">
                <a:solidFill>
                  <a:schemeClr val="hlink"/>
                </a:solidFill>
              </a:rPr>
              <a:t>1</a:t>
            </a:r>
          </a:p>
        </p:txBody>
      </p:sp>
      <p:sp>
        <p:nvSpPr>
          <p:cNvPr id="4115" name="Oval 32"/>
          <p:cNvSpPr>
            <a:spLocks noChangeArrowheads="1"/>
          </p:cNvSpPr>
          <p:nvPr/>
        </p:nvSpPr>
        <p:spPr bwMode="auto">
          <a:xfrm>
            <a:off x="6011863" y="4724400"/>
            <a:ext cx="504825" cy="503238"/>
          </a:xfrm>
          <a:prstGeom prst="ellipse">
            <a:avLst/>
          </a:prstGeom>
          <a:solidFill>
            <a:srgbClr val="CCCCFF"/>
          </a:solidFill>
          <a:ln w="19050">
            <a:solidFill>
              <a:schemeClr val="tx1"/>
            </a:solidFill>
            <a:round/>
            <a:headEnd/>
            <a:tailEnd/>
          </a:ln>
        </p:spPr>
        <p:txBody>
          <a:bodyPr wrap="none" anchor="ctr"/>
          <a:lstStyle/>
          <a:p>
            <a:pPr algn="ctr"/>
            <a:r>
              <a:rPr lang="fr-FR" b="1">
                <a:solidFill>
                  <a:schemeClr val="hlink"/>
                </a:solidFill>
              </a:rPr>
              <a:t>12</a:t>
            </a:r>
          </a:p>
        </p:txBody>
      </p:sp>
      <p:sp>
        <p:nvSpPr>
          <p:cNvPr id="4116" name="Oval 34"/>
          <p:cNvSpPr>
            <a:spLocks noChangeArrowheads="1"/>
          </p:cNvSpPr>
          <p:nvPr/>
        </p:nvSpPr>
        <p:spPr bwMode="auto">
          <a:xfrm>
            <a:off x="3059113" y="3644900"/>
            <a:ext cx="647700" cy="576263"/>
          </a:xfrm>
          <a:prstGeom prst="ellipse">
            <a:avLst/>
          </a:prstGeom>
          <a:solidFill>
            <a:srgbClr val="CCCCFF"/>
          </a:solidFill>
          <a:ln w="19050">
            <a:solidFill>
              <a:schemeClr val="tx1"/>
            </a:solidFill>
            <a:round/>
            <a:headEnd/>
            <a:tailEnd/>
          </a:ln>
        </p:spPr>
        <p:txBody>
          <a:bodyPr wrap="none" anchor="ctr"/>
          <a:lstStyle/>
          <a:p>
            <a:pPr algn="ctr"/>
            <a:r>
              <a:rPr lang="fr-FR" b="1">
                <a:solidFill>
                  <a:schemeClr val="hlink"/>
                </a:solidFill>
              </a:rPr>
              <a:t>9</a:t>
            </a:r>
          </a:p>
        </p:txBody>
      </p:sp>
      <p:sp>
        <p:nvSpPr>
          <p:cNvPr id="4117" name="Text Box 36"/>
          <p:cNvSpPr txBox="1">
            <a:spLocks noChangeArrowheads="1"/>
          </p:cNvSpPr>
          <p:nvPr/>
        </p:nvSpPr>
        <p:spPr bwMode="auto">
          <a:xfrm>
            <a:off x="3924300" y="2205038"/>
            <a:ext cx="311150" cy="366712"/>
          </a:xfrm>
          <a:prstGeom prst="rect">
            <a:avLst/>
          </a:prstGeom>
          <a:noFill/>
          <a:ln w="9525">
            <a:noFill/>
            <a:miter lim="800000"/>
            <a:headEnd/>
            <a:tailEnd/>
          </a:ln>
        </p:spPr>
        <p:txBody>
          <a:bodyPr wrap="none">
            <a:spAutoFit/>
          </a:bodyPr>
          <a:lstStyle/>
          <a:p>
            <a:r>
              <a:rPr lang="fr-FR" b="1">
                <a:solidFill>
                  <a:schemeClr val="hlink"/>
                </a:solidFill>
              </a:rPr>
              <a:t>4</a:t>
            </a:r>
          </a:p>
        </p:txBody>
      </p:sp>
      <p:sp>
        <p:nvSpPr>
          <p:cNvPr id="4118" name="Rectangle 37"/>
          <p:cNvSpPr>
            <a:spLocks noChangeArrowheads="1"/>
          </p:cNvSpPr>
          <p:nvPr/>
        </p:nvSpPr>
        <p:spPr bwMode="auto">
          <a:xfrm>
            <a:off x="2700338" y="3716338"/>
            <a:ext cx="438150" cy="366712"/>
          </a:xfrm>
          <a:prstGeom prst="rect">
            <a:avLst/>
          </a:prstGeom>
          <a:noFill/>
          <a:ln w="9525">
            <a:noFill/>
            <a:miter lim="800000"/>
            <a:headEnd/>
            <a:tailEnd/>
          </a:ln>
        </p:spPr>
        <p:txBody>
          <a:bodyPr wrap="none">
            <a:spAutoFit/>
          </a:bodyPr>
          <a:lstStyle/>
          <a:p>
            <a:r>
              <a:rPr lang="fr-FR" b="1">
                <a:solidFill>
                  <a:schemeClr val="hlink"/>
                </a:solidFill>
              </a:rPr>
              <a:t>10</a:t>
            </a:r>
          </a:p>
        </p:txBody>
      </p:sp>
      <p:sp>
        <p:nvSpPr>
          <p:cNvPr id="4119" name="Rectangle 38"/>
          <p:cNvSpPr>
            <a:spLocks noChangeArrowheads="1"/>
          </p:cNvSpPr>
          <p:nvPr/>
        </p:nvSpPr>
        <p:spPr bwMode="auto">
          <a:xfrm>
            <a:off x="4140200" y="3068638"/>
            <a:ext cx="311150" cy="366712"/>
          </a:xfrm>
          <a:prstGeom prst="rect">
            <a:avLst/>
          </a:prstGeom>
          <a:noFill/>
          <a:ln w="9525">
            <a:noFill/>
            <a:miter lim="800000"/>
            <a:headEnd/>
            <a:tailEnd/>
          </a:ln>
        </p:spPr>
        <p:txBody>
          <a:bodyPr wrap="none">
            <a:spAutoFit/>
          </a:bodyPr>
          <a:lstStyle/>
          <a:p>
            <a:r>
              <a:rPr lang="fr-FR" b="1">
                <a:solidFill>
                  <a:schemeClr val="hlink"/>
                </a:solidFill>
              </a:rPr>
              <a:t>5</a:t>
            </a:r>
          </a:p>
        </p:txBody>
      </p:sp>
      <p:sp>
        <p:nvSpPr>
          <p:cNvPr id="4120" name="Text Box 39"/>
          <p:cNvSpPr txBox="1">
            <a:spLocks noChangeArrowheads="1"/>
          </p:cNvSpPr>
          <p:nvPr/>
        </p:nvSpPr>
        <p:spPr bwMode="auto">
          <a:xfrm>
            <a:off x="179388" y="4581525"/>
            <a:ext cx="1800225" cy="2538413"/>
          </a:xfrm>
          <a:prstGeom prst="rect">
            <a:avLst/>
          </a:prstGeom>
          <a:noFill/>
          <a:ln w="9525">
            <a:noFill/>
            <a:miter lim="800000"/>
            <a:headEnd/>
            <a:tailEnd/>
          </a:ln>
        </p:spPr>
        <p:txBody>
          <a:bodyPr>
            <a:spAutoFit/>
          </a:bodyPr>
          <a:lstStyle/>
          <a:p>
            <a:pPr>
              <a:spcBef>
                <a:spcPct val="50000"/>
              </a:spcBef>
            </a:pPr>
            <a:r>
              <a:rPr lang="fr-FR" sz="1400"/>
              <a:t>1 Maigre</a:t>
            </a:r>
          </a:p>
          <a:p>
            <a:pPr>
              <a:spcBef>
                <a:spcPct val="50000"/>
              </a:spcBef>
            </a:pPr>
            <a:r>
              <a:rPr lang="fr-FR" sz="1400"/>
              <a:t>2 Aux fruits</a:t>
            </a:r>
          </a:p>
          <a:p>
            <a:pPr>
              <a:spcBef>
                <a:spcPct val="50000"/>
              </a:spcBef>
            </a:pPr>
            <a:r>
              <a:rPr lang="fr-FR" sz="1400"/>
              <a:t>3 A boire</a:t>
            </a:r>
          </a:p>
          <a:p>
            <a:pPr>
              <a:spcBef>
                <a:spcPct val="50000"/>
              </a:spcBef>
            </a:pPr>
            <a:r>
              <a:rPr lang="fr-FR" sz="1400"/>
              <a:t>4 Au lait entier</a:t>
            </a:r>
          </a:p>
          <a:p>
            <a:pPr>
              <a:spcBef>
                <a:spcPct val="50000"/>
              </a:spcBef>
            </a:pPr>
            <a:r>
              <a:rPr lang="fr-FR" sz="1400"/>
              <a:t>5 Aux fruits mixés</a:t>
            </a:r>
          </a:p>
          <a:p>
            <a:pPr>
              <a:spcBef>
                <a:spcPct val="50000"/>
              </a:spcBef>
            </a:pPr>
            <a:r>
              <a:rPr lang="fr-FR" sz="1400"/>
              <a:t>6 Aromatisé</a:t>
            </a:r>
          </a:p>
          <a:p>
            <a:pPr>
              <a:spcBef>
                <a:spcPct val="50000"/>
              </a:spcBef>
            </a:pPr>
            <a:r>
              <a:rPr lang="fr-FR" sz="1400"/>
              <a:t>7 Nature</a:t>
            </a:r>
          </a:p>
          <a:p>
            <a:pPr>
              <a:spcBef>
                <a:spcPct val="50000"/>
              </a:spcBef>
            </a:pPr>
            <a:endParaRPr lang="fr-FR" sz="1400"/>
          </a:p>
        </p:txBody>
      </p:sp>
      <p:sp>
        <p:nvSpPr>
          <p:cNvPr id="4121" name="Text Box 40"/>
          <p:cNvSpPr txBox="1">
            <a:spLocks noChangeArrowheads="1"/>
          </p:cNvSpPr>
          <p:nvPr/>
        </p:nvSpPr>
        <p:spPr bwMode="auto">
          <a:xfrm>
            <a:off x="1908175" y="5257800"/>
            <a:ext cx="1441450" cy="1600200"/>
          </a:xfrm>
          <a:prstGeom prst="rect">
            <a:avLst/>
          </a:prstGeom>
          <a:noFill/>
          <a:ln w="9525">
            <a:noFill/>
            <a:miter lim="800000"/>
            <a:headEnd/>
            <a:tailEnd/>
          </a:ln>
        </p:spPr>
        <p:txBody>
          <a:bodyPr>
            <a:spAutoFit/>
          </a:bodyPr>
          <a:lstStyle/>
          <a:p>
            <a:pPr>
              <a:spcBef>
                <a:spcPct val="50000"/>
              </a:spcBef>
            </a:pPr>
            <a:r>
              <a:rPr lang="fr-FR" sz="1400"/>
              <a:t>8 Brassé</a:t>
            </a:r>
          </a:p>
          <a:p>
            <a:pPr>
              <a:spcBef>
                <a:spcPct val="50000"/>
              </a:spcBef>
            </a:pPr>
            <a:r>
              <a:rPr lang="fr-FR" sz="1400"/>
              <a:t>9 Brassé fruité</a:t>
            </a:r>
          </a:p>
          <a:p>
            <a:pPr>
              <a:spcBef>
                <a:spcPct val="50000"/>
              </a:spcBef>
            </a:pPr>
            <a:r>
              <a:rPr lang="fr-FR" sz="1400"/>
              <a:t>10 A la grecque</a:t>
            </a:r>
          </a:p>
          <a:p>
            <a:pPr>
              <a:spcBef>
                <a:spcPct val="50000"/>
              </a:spcBef>
            </a:pPr>
            <a:r>
              <a:rPr lang="fr-FR" sz="1400"/>
              <a:t>11 Bio</a:t>
            </a:r>
          </a:p>
          <a:p>
            <a:pPr>
              <a:spcBef>
                <a:spcPct val="50000"/>
              </a:spcBef>
            </a:pPr>
            <a:r>
              <a:rPr lang="fr-FR" sz="1400"/>
              <a:t>12 Probiotique</a:t>
            </a:r>
          </a:p>
        </p:txBody>
      </p:sp>
      <p:sp>
        <p:nvSpPr>
          <p:cNvPr id="26" name="Oval 24"/>
          <p:cNvSpPr>
            <a:spLocks noChangeArrowheads="1"/>
          </p:cNvSpPr>
          <p:nvPr/>
        </p:nvSpPr>
        <p:spPr bwMode="auto">
          <a:xfrm>
            <a:off x="3492500" y="4221163"/>
            <a:ext cx="576263" cy="576262"/>
          </a:xfrm>
          <a:prstGeom prst="ellipse">
            <a:avLst/>
          </a:prstGeom>
          <a:solidFill>
            <a:srgbClr val="CCCCFF"/>
          </a:solidFill>
          <a:ln w="19050">
            <a:solidFill>
              <a:schemeClr val="tx1"/>
            </a:solidFill>
            <a:round/>
            <a:headEnd/>
            <a:tailEnd/>
          </a:ln>
        </p:spPr>
        <p:txBody>
          <a:bodyPr wrap="none" anchor="ctr"/>
          <a:lstStyle/>
          <a:p>
            <a:r>
              <a:rPr lang="fr-FR" b="1">
                <a:solidFill>
                  <a:schemeClr val="hlink"/>
                </a:solidFill>
              </a:rPr>
              <a:t>11</a:t>
            </a:r>
          </a:p>
        </p:txBody>
      </p:sp>
      <p:sp>
        <p:nvSpPr>
          <p:cNvPr id="27" name="Espace réservé du numéro de diapositive 26"/>
          <p:cNvSpPr>
            <a:spLocks noGrp="1"/>
          </p:cNvSpPr>
          <p:nvPr>
            <p:ph type="sldNum" sz="quarter" idx="12"/>
          </p:nvPr>
        </p:nvSpPr>
        <p:spPr/>
        <p:txBody>
          <a:bodyPr/>
          <a:lstStyle/>
          <a:p>
            <a:fld id="{22908772-F247-43C8-87BD-B6217B843272}" type="slidenum">
              <a:rPr lang="fr-FR" smtClean="0"/>
              <a:pPr/>
              <a:t>11</a:t>
            </a:fld>
            <a:endParaRPr lang="fr-F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Line 6"/>
          <p:cNvSpPr>
            <a:spLocks noChangeShapeType="1"/>
          </p:cNvSpPr>
          <p:nvPr/>
        </p:nvSpPr>
        <p:spPr bwMode="auto">
          <a:xfrm>
            <a:off x="1476375" y="6021388"/>
            <a:ext cx="4464050" cy="0"/>
          </a:xfrm>
          <a:prstGeom prst="line">
            <a:avLst/>
          </a:prstGeom>
          <a:noFill/>
          <a:ln w="9525">
            <a:solidFill>
              <a:schemeClr val="tx1"/>
            </a:solidFill>
            <a:round/>
            <a:headEnd/>
            <a:tailEnd type="triangle" w="med" len="med"/>
          </a:ln>
        </p:spPr>
        <p:txBody>
          <a:bodyPr/>
          <a:lstStyle/>
          <a:p>
            <a:endParaRPr lang="fr-FR"/>
          </a:p>
        </p:txBody>
      </p:sp>
      <p:sp>
        <p:nvSpPr>
          <p:cNvPr id="5123" name="Line 8"/>
          <p:cNvSpPr>
            <a:spLocks noChangeShapeType="1"/>
          </p:cNvSpPr>
          <p:nvPr/>
        </p:nvSpPr>
        <p:spPr bwMode="auto">
          <a:xfrm flipH="1" flipV="1">
            <a:off x="1979613" y="3357563"/>
            <a:ext cx="0" cy="3024187"/>
          </a:xfrm>
          <a:prstGeom prst="line">
            <a:avLst/>
          </a:prstGeom>
          <a:noFill/>
          <a:ln w="9525">
            <a:solidFill>
              <a:schemeClr val="tx1"/>
            </a:solidFill>
            <a:round/>
            <a:headEnd/>
            <a:tailEnd type="triangle" w="med" len="med"/>
          </a:ln>
        </p:spPr>
        <p:txBody>
          <a:bodyPr/>
          <a:lstStyle/>
          <a:p>
            <a:endParaRPr lang="fr-FR"/>
          </a:p>
        </p:txBody>
      </p:sp>
      <p:sp>
        <p:nvSpPr>
          <p:cNvPr id="5124" name="Text Box 9"/>
          <p:cNvSpPr txBox="1">
            <a:spLocks noChangeArrowheads="1"/>
          </p:cNvSpPr>
          <p:nvPr/>
        </p:nvSpPr>
        <p:spPr bwMode="auto">
          <a:xfrm>
            <a:off x="0" y="3357563"/>
            <a:ext cx="1763713" cy="581025"/>
          </a:xfrm>
          <a:prstGeom prst="rect">
            <a:avLst/>
          </a:prstGeom>
          <a:noFill/>
          <a:ln w="9525">
            <a:noFill/>
            <a:miter lim="800000"/>
            <a:headEnd/>
            <a:tailEnd/>
          </a:ln>
        </p:spPr>
        <p:txBody>
          <a:bodyPr>
            <a:spAutoFit/>
          </a:bodyPr>
          <a:lstStyle/>
          <a:p>
            <a:pPr algn="ctr">
              <a:spcBef>
                <a:spcPct val="50000"/>
              </a:spcBef>
            </a:pPr>
            <a:r>
              <a:rPr lang="fr-FR" sz="1600"/>
              <a:t>Politique de prix (</a:t>
            </a:r>
            <a:r>
              <a:rPr lang="fr-FR" sz="1600" b="1"/>
              <a:t>promotion</a:t>
            </a:r>
            <a:r>
              <a:rPr lang="fr-FR" sz="1600"/>
              <a:t>)</a:t>
            </a:r>
          </a:p>
        </p:txBody>
      </p:sp>
      <p:sp>
        <p:nvSpPr>
          <p:cNvPr id="5125" name="Text Box 10"/>
          <p:cNvSpPr txBox="1">
            <a:spLocks noChangeArrowheads="1"/>
          </p:cNvSpPr>
          <p:nvPr/>
        </p:nvSpPr>
        <p:spPr bwMode="auto">
          <a:xfrm>
            <a:off x="5867400" y="6100763"/>
            <a:ext cx="2089150" cy="581025"/>
          </a:xfrm>
          <a:prstGeom prst="rect">
            <a:avLst/>
          </a:prstGeom>
          <a:noFill/>
          <a:ln w="9525">
            <a:noFill/>
            <a:miter lim="800000"/>
            <a:headEnd/>
            <a:tailEnd/>
          </a:ln>
        </p:spPr>
        <p:txBody>
          <a:bodyPr>
            <a:spAutoFit/>
          </a:bodyPr>
          <a:lstStyle/>
          <a:p>
            <a:pPr>
              <a:spcBef>
                <a:spcPct val="50000"/>
              </a:spcBef>
            </a:pPr>
            <a:r>
              <a:rPr lang="fr-FR" sz="1600"/>
              <a:t>Étendu de la gamme de produit</a:t>
            </a:r>
          </a:p>
        </p:txBody>
      </p:sp>
      <p:sp>
        <p:nvSpPr>
          <p:cNvPr id="5131" name="Oval 11"/>
          <p:cNvSpPr>
            <a:spLocks noChangeArrowheads="1"/>
          </p:cNvSpPr>
          <p:nvPr/>
        </p:nvSpPr>
        <p:spPr bwMode="auto">
          <a:xfrm>
            <a:off x="5076056" y="4149080"/>
            <a:ext cx="504825" cy="504825"/>
          </a:xfrm>
          <a:prstGeom prst="ellipse">
            <a:avLst/>
          </a:prstGeom>
          <a:noFill/>
          <a:ln w="57150">
            <a:solidFill>
              <a:srgbClr val="800080"/>
            </a:solidFill>
            <a:prstDash val="sysDot"/>
            <a:round/>
            <a:headEnd/>
            <a:tailEnd/>
          </a:ln>
        </p:spPr>
        <p:txBody>
          <a:bodyPr wrap="none" anchor="ctr"/>
          <a:lstStyle/>
          <a:p>
            <a:pPr algn="ctr">
              <a:defRPr/>
            </a:pPr>
            <a:r>
              <a:rPr lang="fr-FR" b="1">
                <a:solidFill>
                  <a:srgbClr val="00CC66"/>
                </a:solidFill>
                <a:effectLst>
                  <a:outerShdw blurRad="38100" dist="38100" dir="2700000" algn="tl">
                    <a:srgbClr val="C0C0C0"/>
                  </a:outerShdw>
                </a:effectLst>
              </a:rPr>
              <a:t>3</a:t>
            </a:r>
          </a:p>
        </p:txBody>
      </p:sp>
      <p:sp>
        <p:nvSpPr>
          <p:cNvPr id="5135" name="Oval 15"/>
          <p:cNvSpPr>
            <a:spLocks noChangeArrowheads="1"/>
          </p:cNvSpPr>
          <p:nvPr/>
        </p:nvSpPr>
        <p:spPr bwMode="auto">
          <a:xfrm>
            <a:off x="4427984" y="4293096"/>
            <a:ext cx="576833" cy="504825"/>
          </a:xfrm>
          <a:prstGeom prst="ellipse">
            <a:avLst/>
          </a:prstGeom>
          <a:noFill/>
          <a:ln w="57150">
            <a:solidFill>
              <a:srgbClr val="800080"/>
            </a:solidFill>
            <a:prstDash val="sysDot"/>
            <a:round/>
            <a:headEnd/>
            <a:tailEnd/>
          </a:ln>
        </p:spPr>
        <p:txBody>
          <a:bodyPr wrap="none" anchor="ctr"/>
          <a:lstStyle/>
          <a:p>
            <a:pPr algn="ctr">
              <a:defRPr/>
            </a:pPr>
            <a:r>
              <a:rPr lang="fr-FR" b="1">
                <a:solidFill>
                  <a:srgbClr val="00CC66"/>
                </a:solidFill>
                <a:effectLst>
                  <a:outerShdw blurRad="38100" dist="38100" dir="2700000" algn="tl">
                    <a:srgbClr val="C0C0C0"/>
                  </a:outerShdw>
                </a:effectLst>
              </a:rPr>
              <a:t>2</a:t>
            </a:r>
          </a:p>
        </p:txBody>
      </p:sp>
      <p:sp>
        <p:nvSpPr>
          <p:cNvPr id="5137" name="Oval 17"/>
          <p:cNvSpPr>
            <a:spLocks noChangeArrowheads="1"/>
          </p:cNvSpPr>
          <p:nvPr/>
        </p:nvSpPr>
        <p:spPr bwMode="auto">
          <a:xfrm>
            <a:off x="4427984" y="3501008"/>
            <a:ext cx="504825" cy="504825"/>
          </a:xfrm>
          <a:prstGeom prst="ellipse">
            <a:avLst/>
          </a:prstGeom>
          <a:noFill/>
          <a:ln w="57150">
            <a:solidFill>
              <a:srgbClr val="800080"/>
            </a:solidFill>
            <a:prstDash val="sysDot"/>
            <a:round/>
            <a:headEnd/>
            <a:tailEnd/>
          </a:ln>
        </p:spPr>
        <p:txBody>
          <a:bodyPr wrap="none" anchor="ctr"/>
          <a:lstStyle/>
          <a:p>
            <a:pPr algn="ctr">
              <a:defRPr/>
            </a:pPr>
            <a:r>
              <a:rPr lang="fr-FR" b="1">
                <a:solidFill>
                  <a:srgbClr val="00CC66"/>
                </a:solidFill>
                <a:effectLst>
                  <a:outerShdw blurRad="38100" dist="38100" dir="2700000" algn="tl">
                    <a:srgbClr val="C0C0C0"/>
                  </a:outerShdw>
                </a:effectLst>
              </a:rPr>
              <a:t>1</a:t>
            </a:r>
          </a:p>
        </p:txBody>
      </p:sp>
      <p:sp>
        <p:nvSpPr>
          <p:cNvPr id="5129" name="Text Box 20"/>
          <p:cNvSpPr txBox="1">
            <a:spLocks noChangeArrowheads="1"/>
          </p:cNvSpPr>
          <p:nvPr/>
        </p:nvSpPr>
        <p:spPr bwMode="auto">
          <a:xfrm>
            <a:off x="6659563" y="4221163"/>
            <a:ext cx="2484437" cy="1569660"/>
          </a:xfrm>
          <a:prstGeom prst="rect">
            <a:avLst/>
          </a:prstGeom>
          <a:noFill/>
          <a:ln w="9525">
            <a:noFill/>
            <a:miter lim="800000"/>
            <a:headEnd/>
            <a:tailEnd/>
          </a:ln>
        </p:spPr>
        <p:txBody>
          <a:bodyPr>
            <a:spAutoFit/>
          </a:bodyPr>
          <a:lstStyle/>
          <a:p>
            <a:pPr algn="ctr">
              <a:spcBef>
                <a:spcPct val="50000"/>
              </a:spcBef>
            </a:pPr>
            <a:r>
              <a:rPr lang="fr-FR" sz="1200" b="1" dirty="0">
                <a:solidFill>
                  <a:schemeClr val="accent2"/>
                </a:solidFill>
              </a:rPr>
              <a:t>Légende</a:t>
            </a:r>
          </a:p>
          <a:p>
            <a:pPr>
              <a:spcBef>
                <a:spcPct val="50000"/>
              </a:spcBef>
            </a:pPr>
            <a:r>
              <a:rPr lang="fr-FR" sz="1200" dirty="0">
                <a:solidFill>
                  <a:schemeClr val="accent2"/>
                </a:solidFill>
              </a:rPr>
              <a:t>1 </a:t>
            </a:r>
            <a:r>
              <a:rPr lang="fr-FR" sz="1200" dirty="0" smtClean="0">
                <a:solidFill>
                  <a:schemeClr val="accent2"/>
                </a:solidFill>
              </a:rPr>
              <a:t>Danone, Yoplait</a:t>
            </a:r>
            <a:endParaRPr lang="fr-FR" sz="1200" dirty="0">
              <a:solidFill>
                <a:schemeClr val="accent2"/>
              </a:solidFill>
            </a:endParaRPr>
          </a:p>
          <a:p>
            <a:pPr>
              <a:spcBef>
                <a:spcPct val="50000"/>
              </a:spcBef>
            </a:pPr>
            <a:r>
              <a:rPr lang="fr-FR" sz="1200" dirty="0">
                <a:solidFill>
                  <a:schemeClr val="accent2"/>
                </a:solidFill>
              </a:rPr>
              <a:t>2 </a:t>
            </a:r>
            <a:r>
              <a:rPr lang="fr-FR" sz="1200" dirty="0" smtClean="0">
                <a:solidFill>
                  <a:schemeClr val="accent2"/>
                </a:solidFill>
              </a:rPr>
              <a:t>Nestlé</a:t>
            </a:r>
            <a:endParaRPr lang="fr-FR" sz="1200" dirty="0">
              <a:solidFill>
                <a:schemeClr val="accent2"/>
              </a:solidFill>
            </a:endParaRPr>
          </a:p>
          <a:p>
            <a:pPr>
              <a:spcBef>
                <a:spcPct val="50000"/>
              </a:spcBef>
            </a:pPr>
            <a:r>
              <a:rPr lang="fr-FR" sz="1200" dirty="0">
                <a:solidFill>
                  <a:schemeClr val="accent2"/>
                </a:solidFill>
              </a:rPr>
              <a:t>3 MDD</a:t>
            </a:r>
          </a:p>
          <a:p>
            <a:pPr>
              <a:spcBef>
                <a:spcPct val="50000"/>
              </a:spcBef>
            </a:pPr>
            <a:r>
              <a:rPr lang="fr-FR" sz="1200" dirty="0" smtClean="0">
                <a:solidFill>
                  <a:schemeClr val="accent2"/>
                </a:solidFill>
              </a:rPr>
              <a:t>4 Malo</a:t>
            </a:r>
            <a:r>
              <a:rPr lang="fr-FR" sz="1200" dirty="0">
                <a:solidFill>
                  <a:schemeClr val="accent2"/>
                </a:solidFill>
              </a:rPr>
              <a:t>, M&amp;A, La </a:t>
            </a:r>
            <a:r>
              <a:rPr lang="fr-FR" sz="1200" dirty="0" smtClean="0">
                <a:solidFill>
                  <a:schemeClr val="accent2"/>
                </a:solidFill>
              </a:rPr>
              <a:t>Fermière, Mamie      Nova, </a:t>
            </a:r>
            <a:r>
              <a:rPr lang="fr-FR" sz="1200" dirty="0" err="1" smtClean="0">
                <a:solidFill>
                  <a:schemeClr val="accent2"/>
                </a:solidFill>
              </a:rPr>
              <a:t>Weight</a:t>
            </a:r>
            <a:r>
              <a:rPr lang="fr-FR" sz="1200" dirty="0" smtClean="0">
                <a:solidFill>
                  <a:schemeClr val="accent2"/>
                </a:solidFill>
              </a:rPr>
              <a:t> </a:t>
            </a:r>
            <a:r>
              <a:rPr lang="fr-FR" sz="1200" dirty="0" err="1" smtClean="0">
                <a:solidFill>
                  <a:schemeClr val="accent2"/>
                </a:solidFill>
              </a:rPr>
              <a:t>Watchers</a:t>
            </a:r>
            <a:endParaRPr lang="fr-FR" sz="1200" dirty="0">
              <a:solidFill>
                <a:schemeClr val="accent2"/>
              </a:solidFill>
            </a:endParaRPr>
          </a:p>
        </p:txBody>
      </p:sp>
      <p:sp>
        <p:nvSpPr>
          <p:cNvPr id="5130" name="Rectangle 21"/>
          <p:cNvSpPr>
            <a:spLocks noGrp="1" noChangeArrowheads="1"/>
          </p:cNvSpPr>
          <p:nvPr>
            <p:ph type="title"/>
          </p:nvPr>
        </p:nvSpPr>
        <p:spPr>
          <a:xfrm>
            <a:off x="755650" y="188913"/>
            <a:ext cx="7354888" cy="850900"/>
          </a:xfrm>
        </p:spPr>
        <p:txBody>
          <a:bodyPr/>
          <a:lstStyle/>
          <a:p>
            <a:pPr eaLnBrk="1" hangingPunct="1"/>
            <a:r>
              <a:rPr lang="fr-FR" sz="3600" dirty="0" smtClean="0">
                <a:solidFill>
                  <a:schemeClr val="accent3">
                    <a:lumMod val="50000"/>
                  </a:schemeClr>
                </a:solidFill>
              </a:rPr>
              <a:t>Les groupes stratégiques</a:t>
            </a:r>
          </a:p>
        </p:txBody>
      </p:sp>
      <p:sp>
        <p:nvSpPr>
          <p:cNvPr id="2" name="Text Box 23"/>
          <p:cNvSpPr txBox="1">
            <a:spLocks noChangeArrowheads="1"/>
          </p:cNvSpPr>
          <p:nvPr/>
        </p:nvSpPr>
        <p:spPr bwMode="auto">
          <a:xfrm>
            <a:off x="395288" y="1125538"/>
            <a:ext cx="8424862" cy="1603375"/>
          </a:xfrm>
          <a:prstGeom prst="rect">
            <a:avLst/>
          </a:prstGeom>
          <a:noFill/>
          <a:ln w="9525">
            <a:noFill/>
            <a:miter lim="800000"/>
            <a:headEnd/>
            <a:tailEnd/>
          </a:ln>
        </p:spPr>
        <p:txBody>
          <a:bodyPr>
            <a:spAutoFit/>
          </a:bodyPr>
          <a:lstStyle/>
          <a:p>
            <a:pPr>
              <a:spcBef>
                <a:spcPct val="50000"/>
              </a:spcBef>
            </a:pPr>
            <a:r>
              <a:rPr lang="fr-FR" dirty="0"/>
              <a:t>Un groupe stratégique est un concept utilisé en Management stratégique où les entreprises </a:t>
            </a:r>
            <a:r>
              <a:rPr lang="fr-FR" dirty="0" smtClean="0"/>
              <a:t>d’un </a:t>
            </a:r>
            <a:r>
              <a:rPr lang="fr-FR" dirty="0"/>
              <a:t>même </a:t>
            </a:r>
            <a:r>
              <a:rPr lang="fr-FR" dirty="0" smtClean="0"/>
              <a:t>secteur </a:t>
            </a:r>
            <a:r>
              <a:rPr lang="fr-FR" dirty="0"/>
              <a:t>ont des stratégies similaires.</a:t>
            </a:r>
          </a:p>
          <a:p>
            <a:pPr>
              <a:spcBef>
                <a:spcPct val="50000"/>
              </a:spcBef>
            </a:pPr>
            <a:r>
              <a:rPr lang="fr-FR" dirty="0"/>
              <a:t>L’analyse de ces groupes peut se faire sur 2 ou 3 caractéristiques tels que la diversité des produits, la couverture géographique, la politique de prix, la chaîne de distribution utilisée </a:t>
            </a:r>
            <a:r>
              <a:rPr lang="fr-FR" dirty="0" err="1"/>
              <a:t>etc</a:t>
            </a:r>
            <a:r>
              <a:rPr lang="fr-FR" dirty="0"/>
              <a:t>…</a:t>
            </a:r>
          </a:p>
        </p:txBody>
      </p:sp>
      <p:sp>
        <p:nvSpPr>
          <p:cNvPr id="5146" name="Oval 26"/>
          <p:cNvSpPr>
            <a:spLocks noChangeArrowheads="1"/>
          </p:cNvSpPr>
          <p:nvPr/>
        </p:nvSpPr>
        <p:spPr bwMode="auto">
          <a:xfrm>
            <a:off x="2771775" y="5373688"/>
            <a:ext cx="504825" cy="504825"/>
          </a:xfrm>
          <a:prstGeom prst="ellipse">
            <a:avLst/>
          </a:prstGeom>
          <a:solidFill>
            <a:schemeClr val="bg1"/>
          </a:solidFill>
          <a:ln w="57150">
            <a:solidFill>
              <a:srgbClr val="800080"/>
            </a:solidFill>
            <a:prstDash val="sysDot"/>
            <a:round/>
            <a:headEnd/>
            <a:tailEnd/>
          </a:ln>
          <a:effectLst/>
        </p:spPr>
        <p:txBody>
          <a:bodyPr wrap="none" anchor="ctr"/>
          <a:lstStyle/>
          <a:p>
            <a:pPr algn="ctr">
              <a:defRPr/>
            </a:pPr>
            <a:r>
              <a:rPr lang="fr-FR" b="1">
                <a:solidFill>
                  <a:srgbClr val="00CC66"/>
                </a:solidFill>
                <a:effectLst>
                  <a:outerShdw blurRad="38100" dist="38100" dir="2700000" algn="tl">
                    <a:srgbClr val="C0C0C0"/>
                  </a:outerShdw>
                </a:effectLst>
              </a:rPr>
              <a:t>4</a:t>
            </a:r>
          </a:p>
        </p:txBody>
      </p:sp>
      <p:pic>
        <p:nvPicPr>
          <p:cNvPr id="5134" name="Picture 28"/>
          <p:cNvPicPr>
            <a:picLocks noChangeAspect="1" noChangeArrowheads="1"/>
          </p:cNvPicPr>
          <p:nvPr/>
        </p:nvPicPr>
        <p:blipFill>
          <a:blip r:embed="rId3" cstate="print"/>
          <a:srcRect/>
          <a:stretch>
            <a:fillRect/>
          </a:stretch>
        </p:blipFill>
        <p:spPr bwMode="auto">
          <a:xfrm>
            <a:off x="7235825" y="2636838"/>
            <a:ext cx="1428750" cy="1428750"/>
          </a:xfrm>
          <a:prstGeom prst="rect">
            <a:avLst/>
          </a:prstGeom>
          <a:noFill/>
          <a:ln w="9525">
            <a:noFill/>
            <a:miter lim="800000"/>
            <a:headEnd/>
            <a:tailEnd/>
          </a:ln>
        </p:spPr>
      </p:pic>
      <p:pic>
        <p:nvPicPr>
          <p:cNvPr id="3" name="Picture 29"/>
          <p:cNvPicPr>
            <a:picLocks noChangeAspect="1" noChangeArrowheads="1"/>
          </p:cNvPicPr>
          <p:nvPr/>
        </p:nvPicPr>
        <p:blipFill>
          <a:blip r:embed="rId4" cstate="print"/>
          <a:srcRect/>
          <a:stretch>
            <a:fillRect/>
          </a:stretch>
        </p:blipFill>
        <p:spPr bwMode="auto">
          <a:xfrm>
            <a:off x="179388" y="4508500"/>
            <a:ext cx="1428750" cy="1428750"/>
          </a:xfrm>
          <a:prstGeom prst="rect">
            <a:avLst/>
          </a:prstGeom>
          <a:noFill/>
          <a:ln w="9525">
            <a:noFill/>
            <a:miter lim="800000"/>
            <a:headEnd/>
            <a:tailEnd/>
          </a:ln>
        </p:spPr>
      </p:pic>
      <p:sp>
        <p:nvSpPr>
          <p:cNvPr id="5136" name="Text Box 30"/>
          <p:cNvSpPr txBox="1">
            <a:spLocks noChangeArrowheads="1"/>
          </p:cNvSpPr>
          <p:nvPr/>
        </p:nvSpPr>
        <p:spPr bwMode="auto">
          <a:xfrm>
            <a:off x="611188" y="5589588"/>
            <a:ext cx="715962" cy="304800"/>
          </a:xfrm>
          <a:prstGeom prst="rect">
            <a:avLst/>
          </a:prstGeom>
          <a:noFill/>
          <a:ln w="9525">
            <a:noFill/>
            <a:miter lim="800000"/>
            <a:headEnd/>
            <a:tailEnd/>
          </a:ln>
        </p:spPr>
        <p:txBody>
          <a:bodyPr wrap="none">
            <a:spAutoFit/>
          </a:bodyPr>
          <a:lstStyle/>
          <a:p>
            <a:r>
              <a:rPr lang="fr-FR" sz="1400" b="1">
                <a:solidFill>
                  <a:schemeClr val="accent2"/>
                </a:solidFill>
              </a:rPr>
              <a:t>Nestlé</a:t>
            </a:r>
          </a:p>
        </p:txBody>
      </p:sp>
      <p:sp>
        <p:nvSpPr>
          <p:cNvPr id="4" name="Text Box 31"/>
          <p:cNvSpPr txBox="1">
            <a:spLocks noChangeArrowheads="1"/>
          </p:cNvSpPr>
          <p:nvPr/>
        </p:nvSpPr>
        <p:spPr bwMode="auto">
          <a:xfrm>
            <a:off x="7451725" y="2565400"/>
            <a:ext cx="1008063" cy="304800"/>
          </a:xfrm>
          <a:prstGeom prst="rect">
            <a:avLst/>
          </a:prstGeom>
          <a:noFill/>
          <a:ln w="9525">
            <a:noFill/>
            <a:miter lim="800000"/>
            <a:headEnd/>
            <a:tailEnd/>
          </a:ln>
        </p:spPr>
        <p:txBody>
          <a:bodyPr>
            <a:spAutoFit/>
          </a:bodyPr>
          <a:lstStyle/>
          <a:p>
            <a:pPr>
              <a:spcBef>
                <a:spcPct val="50000"/>
              </a:spcBef>
            </a:pPr>
            <a:r>
              <a:rPr lang="fr-FR" sz="1400" b="1">
                <a:solidFill>
                  <a:schemeClr val="accent2"/>
                </a:solidFill>
              </a:rPr>
              <a:t>Danone</a:t>
            </a:r>
          </a:p>
        </p:txBody>
      </p:sp>
      <p:pic>
        <p:nvPicPr>
          <p:cNvPr id="5138" name="Picture 32"/>
          <p:cNvPicPr>
            <a:picLocks noChangeAspect="1" noChangeArrowheads="1"/>
          </p:cNvPicPr>
          <p:nvPr/>
        </p:nvPicPr>
        <p:blipFill>
          <a:blip r:embed="rId5" cstate="print"/>
          <a:srcRect/>
          <a:stretch>
            <a:fillRect/>
          </a:stretch>
        </p:blipFill>
        <p:spPr bwMode="auto">
          <a:xfrm>
            <a:off x="6156325" y="2852738"/>
            <a:ext cx="1008063" cy="1008062"/>
          </a:xfrm>
          <a:prstGeom prst="rect">
            <a:avLst/>
          </a:prstGeom>
          <a:noFill/>
          <a:ln w="9525">
            <a:noFill/>
            <a:miter lim="800000"/>
            <a:headEnd/>
            <a:tailEnd/>
          </a:ln>
        </p:spPr>
      </p:pic>
      <p:sp>
        <p:nvSpPr>
          <p:cNvPr id="18" name="Espace réservé du numéro de diapositive 17"/>
          <p:cNvSpPr>
            <a:spLocks noGrp="1"/>
          </p:cNvSpPr>
          <p:nvPr>
            <p:ph type="sldNum" sz="quarter" idx="12"/>
          </p:nvPr>
        </p:nvSpPr>
        <p:spPr/>
        <p:txBody>
          <a:bodyPr/>
          <a:lstStyle/>
          <a:p>
            <a:fld id="{22908772-F247-43C8-87BD-B6217B843272}" type="slidenum">
              <a:rPr lang="fr-FR" smtClean="0"/>
              <a:pPr/>
              <a:t>12</a:t>
            </a:fld>
            <a:endParaRPr lang="fr-F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fr-FR" sz="2800" dirty="0" smtClean="0">
                <a:solidFill>
                  <a:schemeClr val="accent3">
                    <a:lumMod val="50000"/>
                  </a:schemeClr>
                </a:solidFill>
              </a:rPr>
              <a:t>DISPERSION, REPARTITION, COUVERTURE GEOGRAPHIQUE</a:t>
            </a:r>
          </a:p>
        </p:txBody>
      </p:sp>
      <p:cxnSp>
        <p:nvCxnSpPr>
          <p:cNvPr id="6147" name="AutoShape 4"/>
          <p:cNvCxnSpPr>
            <a:cxnSpLocks noChangeShapeType="1"/>
          </p:cNvCxnSpPr>
          <p:nvPr/>
        </p:nvCxnSpPr>
        <p:spPr bwMode="auto">
          <a:xfrm flipV="1">
            <a:off x="4572000" y="1628775"/>
            <a:ext cx="0" cy="4525963"/>
          </a:xfrm>
          <a:prstGeom prst="straightConnector1">
            <a:avLst/>
          </a:prstGeom>
          <a:noFill/>
          <a:ln w="9525">
            <a:solidFill>
              <a:srgbClr val="000080"/>
            </a:solidFill>
            <a:round/>
            <a:headEnd/>
            <a:tailEnd type="triangle" w="med" len="med"/>
          </a:ln>
        </p:spPr>
      </p:cxnSp>
      <p:cxnSp>
        <p:nvCxnSpPr>
          <p:cNvPr id="6148" name="AutoShape 5"/>
          <p:cNvCxnSpPr>
            <a:cxnSpLocks noChangeShapeType="1"/>
          </p:cNvCxnSpPr>
          <p:nvPr/>
        </p:nvCxnSpPr>
        <p:spPr bwMode="auto">
          <a:xfrm>
            <a:off x="468313" y="3860800"/>
            <a:ext cx="8229600" cy="0"/>
          </a:xfrm>
          <a:prstGeom prst="straightConnector1">
            <a:avLst/>
          </a:prstGeom>
          <a:noFill/>
          <a:ln w="9525">
            <a:solidFill>
              <a:srgbClr val="000080"/>
            </a:solidFill>
            <a:round/>
            <a:headEnd/>
            <a:tailEnd type="triangle" w="med" len="med"/>
          </a:ln>
        </p:spPr>
      </p:cxnSp>
      <p:sp>
        <p:nvSpPr>
          <p:cNvPr id="6149" name="Text Box 6"/>
          <p:cNvSpPr txBox="1">
            <a:spLocks noChangeArrowheads="1"/>
          </p:cNvSpPr>
          <p:nvPr/>
        </p:nvSpPr>
        <p:spPr bwMode="auto">
          <a:xfrm>
            <a:off x="3995738" y="5876925"/>
            <a:ext cx="1152525" cy="376238"/>
          </a:xfrm>
          <a:prstGeom prst="rect">
            <a:avLst/>
          </a:prstGeom>
          <a:solidFill>
            <a:srgbClr val="99CCFF"/>
          </a:solidFill>
          <a:ln w="9525">
            <a:solidFill>
              <a:srgbClr val="0000FF"/>
            </a:solidFill>
            <a:miter lim="800000"/>
            <a:headEnd/>
            <a:tailEnd/>
          </a:ln>
        </p:spPr>
        <p:txBody>
          <a:bodyPr>
            <a:spAutoFit/>
          </a:bodyPr>
          <a:lstStyle/>
          <a:p>
            <a:pPr algn="ctr">
              <a:spcBef>
                <a:spcPct val="50000"/>
              </a:spcBef>
            </a:pPr>
            <a:r>
              <a:rPr lang="fr-FR"/>
              <a:t>Régional</a:t>
            </a:r>
          </a:p>
        </p:txBody>
      </p:sp>
      <p:sp>
        <p:nvSpPr>
          <p:cNvPr id="6150" name="Text Box 7"/>
          <p:cNvSpPr txBox="1">
            <a:spLocks noChangeArrowheads="1"/>
          </p:cNvSpPr>
          <p:nvPr/>
        </p:nvSpPr>
        <p:spPr bwMode="auto">
          <a:xfrm>
            <a:off x="3995738" y="3644900"/>
            <a:ext cx="1081087" cy="376238"/>
          </a:xfrm>
          <a:prstGeom prst="rect">
            <a:avLst/>
          </a:prstGeom>
          <a:solidFill>
            <a:srgbClr val="99CCFF"/>
          </a:solidFill>
          <a:ln w="9525">
            <a:solidFill>
              <a:srgbClr val="0000FF"/>
            </a:solidFill>
            <a:miter lim="800000"/>
            <a:headEnd/>
            <a:tailEnd/>
          </a:ln>
        </p:spPr>
        <p:txBody>
          <a:bodyPr>
            <a:spAutoFit/>
          </a:bodyPr>
          <a:lstStyle/>
          <a:p>
            <a:pPr algn="ctr">
              <a:spcBef>
                <a:spcPct val="50000"/>
              </a:spcBef>
            </a:pPr>
            <a:r>
              <a:rPr lang="fr-FR"/>
              <a:t>National</a:t>
            </a:r>
          </a:p>
        </p:txBody>
      </p:sp>
      <p:sp>
        <p:nvSpPr>
          <p:cNvPr id="6151" name="Text Box 8"/>
          <p:cNvSpPr txBox="1">
            <a:spLocks noChangeArrowheads="1"/>
          </p:cNvSpPr>
          <p:nvPr/>
        </p:nvSpPr>
        <p:spPr bwMode="auto">
          <a:xfrm>
            <a:off x="3851275" y="1773238"/>
            <a:ext cx="1512888" cy="376237"/>
          </a:xfrm>
          <a:prstGeom prst="rect">
            <a:avLst/>
          </a:prstGeom>
          <a:solidFill>
            <a:srgbClr val="99CCFF"/>
          </a:solidFill>
          <a:ln w="9525">
            <a:solidFill>
              <a:srgbClr val="0000FF"/>
            </a:solidFill>
            <a:miter lim="800000"/>
            <a:headEnd/>
            <a:tailEnd/>
          </a:ln>
        </p:spPr>
        <p:txBody>
          <a:bodyPr>
            <a:spAutoFit/>
          </a:bodyPr>
          <a:lstStyle/>
          <a:p>
            <a:pPr>
              <a:spcBef>
                <a:spcPct val="50000"/>
              </a:spcBef>
            </a:pPr>
            <a:r>
              <a:rPr lang="fr-FR"/>
              <a:t>International</a:t>
            </a:r>
          </a:p>
        </p:txBody>
      </p:sp>
      <p:sp>
        <p:nvSpPr>
          <p:cNvPr id="6152" name="Text Box 9"/>
          <p:cNvSpPr txBox="1">
            <a:spLocks noChangeArrowheads="1"/>
          </p:cNvSpPr>
          <p:nvPr/>
        </p:nvSpPr>
        <p:spPr bwMode="auto">
          <a:xfrm>
            <a:off x="7524750" y="3500438"/>
            <a:ext cx="1008063" cy="739775"/>
          </a:xfrm>
          <a:prstGeom prst="rect">
            <a:avLst/>
          </a:prstGeom>
          <a:solidFill>
            <a:srgbClr val="CCFFCC"/>
          </a:solidFill>
          <a:ln w="9525">
            <a:solidFill>
              <a:srgbClr val="008000"/>
            </a:solidFill>
            <a:miter lim="800000"/>
            <a:headEnd/>
            <a:tailEnd/>
          </a:ln>
        </p:spPr>
        <p:txBody>
          <a:bodyPr>
            <a:spAutoFit/>
          </a:bodyPr>
          <a:lstStyle/>
          <a:p>
            <a:pPr algn="ctr">
              <a:spcBef>
                <a:spcPct val="50000"/>
              </a:spcBef>
            </a:pPr>
            <a:r>
              <a:rPr lang="fr-FR" sz="1400"/>
              <a:t>PME ou Moyenne surface</a:t>
            </a:r>
          </a:p>
        </p:txBody>
      </p:sp>
      <p:sp>
        <p:nvSpPr>
          <p:cNvPr id="6153" name="Text Box 10"/>
          <p:cNvSpPr txBox="1">
            <a:spLocks noChangeArrowheads="1"/>
          </p:cNvSpPr>
          <p:nvPr/>
        </p:nvSpPr>
        <p:spPr bwMode="auto">
          <a:xfrm>
            <a:off x="395288" y="3500438"/>
            <a:ext cx="1728787" cy="739775"/>
          </a:xfrm>
          <a:prstGeom prst="rect">
            <a:avLst/>
          </a:prstGeom>
          <a:solidFill>
            <a:srgbClr val="CCFFCC"/>
          </a:solidFill>
          <a:ln w="9525">
            <a:solidFill>
              <a:srgbClr val="008000"/>
            </a:solidFill>
            <a:miter lim="800000"/>
            <a:headEnd/>
            <a:tailEnd/>
          </a:ln>
        </p:spPr>
        <p:txBody>
          <a:bodyPr>
            <a:spAutoFit/>
          </a:bodyPr>
          <a:lstStyle/>
          <a:p>
            <a:pPr algn="ctr">
              <a:spcBef>
                <a:spcPct val="50000"/>
              </a:spcBef>
            </a:pPr>
            <a:r>
              <a:rPr lang="fr-FR" sz="1400"/>
              <a:t>Grande entreprises ou grands distributeurs</a:t>
            </a:r>
          </a:p>
        </p:txBody>
      </p:sp>
      <p:sp>
        <p:nvSpPr>
          <p:cNvPr id="6154" name="Rectangle 11"/>
          <p:cNvSpPr>
            <a:spLocks noChangeArrowheads="1"/>
          </p:cNvSpPr>
          <p:nvPr/>
        </p:nvSpPr>
        <p:spPr bwMode="auto">
          <a:xfrm>
            <a:off x="1403350" y="1628775"/>
            <a:ext cx="936625" cy="433388"/>
          </a:xfrm>
          <a:prstGeom prst="rect">
            <a:avLst/>
          </a:prstGeom>
          <a:solidFill>
            <a:srgbClr val="FFFFCC"/>
          </a:solidFill>
          <a:ln w="9525">
            <a:solidFill>
              <a:srgbClr val="FF99CC"/>
            </a:solidFill>
            <a:miter lim="800000"/>
            <a:headEnd/>
            <a:tailEnd/>
          </a:ln>
        </p:spPr>
        <p:txBody>
          <a:bodyPr wrap="none" anchor="ctr"/>
          <a:lstStyle/>
          <a:p>
            <a:pPr algn="ctr"/>
            <a:r>
              <a:rPr lang="fr-FR"/>
              <a:t>Danone</a:t>
            </a:r>
          </a:p>
        </p:txBody>
      </p:sp>
      <p:sp>
        <p:nvSpPr>
          <p:cNvPr id="6155" name="Rectangle 12"/>
          <p:cNvSpPr>
            <a:spLocks noChangeArrowheads="1"/>
          </p:cNvSpPr>
          <p:nvPr/>
        </p:nvSpPr>
        <p:spPr bwMode="auto">
          <a:xfrm>
            <a:off x="1476375" y="2060575"/>
            <a:ext cx="936625" cy="431800"/>
          </a:xfrm>
          <a:prstGeom prst="rect">
            <a:avLst/>
          </a:prstGeom>
          <a:solidFill>
            <a:srgbClr val="FFFFCC"/>
          </a:solidFill>
          <a:ln w="9525">
            <a:solidFill>
              <a:srgbClr val="FF99CC"/>
            </a:solidFill>
            <a:miter lim="800000"/>
            <a:headEnd/>
            <a:tailEnd/>
          </a:ln>
        </p:spPr>
        <p:txBody>
          <a:bodyPr wrap="none" anchor="ctr"/>
          <a:lstStyle/>
          <a:p>
            <a:pPr algn="ctr"/>
            <a:r>
              <a:rPr lang="fr-FR"/>
              <a:t>Yoplait</a:t>
            </a:r>
          </a:p>
        </p:txBody>
      </p:sp>
      <p:sp>
        <p:nvSpPr>
          <p:cNvPr id="6156" name="Rectangle 13"/>
          <p:cNvSpPr>
            <a:spLocks noChangeArrowheads="1"/>
          </p:cNvSpPr>
          <p:nvPr/>
        </p:nvSpPr>
        <p:spPr bwMode="auto">
          <a:xfrm>
            <a:off x="1619250" y="2492375"/>
            <a:ext cx="1008063" cy="431800"/>
          </a:xfrm>
          <a:prstGeom prst="rect">
            <a:avLst/>
          </a:prstGeom>
          <a:solidFill>
            <a:srgbClr val="FFFFCC"/>
          </a:solidFill>
          <a:ln w="9525">
            <a:solidFill>
              <a:srgbClr val="FF99CC"/>
            </a:solidFill>
            <a:miter lim="800000"/>
            <a:headEnd/>
            <a:tailEnd/>
          </a:ln>
        </p:spPr>
        <p:txBody>
          <a:bodyPr wrap="none" anchor="ctr"/>
          <a:lstStyle/>
          <a:p>
            <a:pPr algn="ctr"/>
            <a:r>
              <a:rPr lang="fr-FR"/>
              <a:t>Nestlé</a:t>
            </a:r>
          </a:p>
        </p:txBody>
      </p:sp>
      <p:sp>
        <p:nvSpPr>
          <p:cNvPr id="6157" name="Rectangle 14"/>
          <p:cNvSpPr>
            <a:spLocks noChangeArrowheads="1"/>
          </p:cNvSpPr>
          <p:nvPr/>
        </p:nvSpPr>
        <p:spPr bwMode="auto">
          <a:xfrm>
            <a:off x="3851275" y="3213100"/>
            <a:ext cx="1441450" cy="360363"/>
          </a:xfrm>
          <a:prstGeom prst="rect">
            <a:avLst/>
          </a:prstGeom>
          <a:solidFill>
            <a:srgbClr val="FFFFCC"/>
          </a:solidFill>
          <a:ln w="9525">
            <a:solidFill>
              <a:srgbClr val="FF99CC"/>
            </a:solidFill>
            <a:miter lim="800000"/>
            <a:headEnd/>
            <a:tailEnd/>
          </a:ln>
        </p:spPr>
        <p:txBody>
          <a:bodyPr wrap="none" anchor="ctr"/>
          <a:lstStyle/>
          <a:p>
            <a:pPr algn="ctr"/>
            <a:r>
              <a:rPr lang="fr-FR"/>
              <a:t>Mamie Nova</a:t>
            </a:r>
          </a:p>
        </p:txBody>
      </p:sp>
      <p:sp>
        <p:nvSpPr>
          <p:cNvPr id="6158" name="Rectangle 15"/>
          <p:cNvSpPr>
            <a:spLocks noChangeArrowheads="1"/>
          </p:cNvSpPr>
          <p:nvPr/>
        </p:nvSpPr>
        <p:spPr bwMode="auto">
          <a:xfrm>
            <a:off x="1835150" y="2924175"/>
            <a:ext cx="936625" cy="360363"/>
          </a:xfrm>
          <a:prstGeom prst="rect">
            <a:avLst/>
          </a:prstGeom>
          <a:solidFill>
            <a:srgbClr val="FFFFCC"/>
          </a:solidFill>
          <a:ln w="9525">
            <a:solidFill>
              <a:srgbClr val="FF99CC"/>
            </a:solidFill>
            <a:miter lim="800000"/>
            <a:headEnd/>
            <a:tailEnd/>
          </a:ln>
        </p:spPr>
        <p:txBody>
          <a:bodyPr wrap="none" anchor="ctr"/>
          <a:lstStyle/>
          <a:p>
            <a:pPr algn="ctr"/>
            <a:r>
              <a:rPr lang="fr-FR"/>
              <a:t>MDD</a:t>
            </a:r>
          </a:p>
        </p:txBody>
      </p:sp>
      <p:sp>
        <p:nvSpPr>
          <p:cNvPr id="6159" name="Rectangle 21"/>
          <p:cNvSpPr>
            <a:spLocks noChangeArrowheads="1"/>
          </p:cNvSpPr>
          <p:nvPr/>
        </p:nvSpPr>
        <p:spPr bwMode="auto">
          <a:xfrm>
            <a:off x="5508625" y="3932238"/>
            <a:ext cx="1871663" cy="360362"/>
          </a:xfrm>
          <a:prstGeom prst="rect">
            <a:avLst/>
          </a:prstGeom>
          <a:solidFill>
            <a:srgbClr val="FFFFCC"/>
          </a:solidFill>
          <a:ln w="9525">
            <a:solidFill>
              <a:srgbClr val="FF99CC"/>
            </a:solidFill>
            <a:miter lim="800000"/>
            <a:headEnd/>
            <a:tailEnd/>
          </a:ln>
        </p:spPr>
        <p:txBody>
          <a:bodyPr wrap="none" anchor="ctr"/>
          <a:lstStyle/>
          <a:p>
            <a:pPr algn="ctr"/>
            <a:r>
              <a:rPr lang="fr-FR"/>
              <a:t>Michel et augustin</a:t>
            </a:r>
          </a:p>
        </p:txBody>
      </p:sp>
      <p:sp>
        <p:nvSpPr>
          <p:cNvPr id="6160" name="Rectangle 23"/>
          <p:cNvSpPr>
            <a:spLocks noChangeArrowheads="1"/>
          </p:cNvSpPr>
          <p:nvPr/>
        </p:nvSpPr>
        <p:spPr bwMode="auto">
          <a:xfrm>
            <a:off x="7019925" y="4508500"/>
            <a:ext cx="649288" cy="360363"/>
          </a:xfrm>
          <a:prstGeom prst="rect">
            <a:avLst/>
          </a:prstGeom>
          <a:solidFill>
            <a:srgbClr val="FFFFCC"/>
          </a:solidFill>
          <a:ln w="9525">
            <a:solidFill>
              <a:srgbClr val="FF99CC"/>
            </a:solidFill>
            <a:miter lim="800000"/>
            <a:headEnd/>
            <a:tailEnd/>
          </a:ln>
        </p:spPr>
        <p:txBody>
          <a:bodyPr wrap="none" anchor="ctr"/>
          <a:lstStyle/>
          <a:p>
            <a:pPr algn="ctr"/>
            <a:r>
              <a:rPr lang="fr-FR"/>
              <a:t>Malo</a:t>
            </a:r>
          </a:p>
        </p:txBody>
      </p:sp>
      <p:sp>
        <p:nvSpPr>
          <p:cNvPr id="6161" name="Rectangle 25"/>
          <p:cNvSpPr>
            <a:spLocks noChangeArrowheads="1"/>
          </p:cNvSpPr>
          <p:nvPr/>
        </p:nvSpPr>
        <p:spPr bwMode="auto">
          <a:xfrm>
            <a:off x="2916238" y="2852738"/>
            <a:ext cx="1800225" cy="358775"/>
          </a:xfrm>
          <a:prstGeom prst="rect">
            <a:avLst/>
          </a:prstGeom>
          <a:solidFill>
            <a:srgbClr val="FFFFCC"/>
          </a:solidFill>
          <a:ln w="9525">
            <a:solidFill>
              <a:srgbClr val="FF99CC"/>
            </a:solidFill>
            <a:miter lim="800000"/>
            <a:headEnd/>
            <a:tailEnd/>
          </a:ln>
        </p:spPr>
        <p:txBody>
          <a:bodyPr wrap="none" anchor="ctr"/>
          <a:lstStyle/>
          <a:p>
            <a:pPr algn="ctr"/>
            <a:r>
              <a:rPr lang="fr-FR"/>
              <a:t>Weight Watchers</a:t>
            </a:r>
          </a:p>
        </p:txBody>
      </p:sp>
      <p:sp>
        <p:nvSpPr>
          <p:cNvPr id="6162" name="Text Box 29"/>
          <p:cNvSpPr txBox="1">
            <a:spLocks noChangeArrowheads="1"/>
          </p:cNvSpPr>
          <p:nvPr/>
        </p:nvSpPr>
        <p:spPr bwMode="auto">
          <a:xfrm>
            <a:off x="6227763" y="2133600"/>
            <a:ext cx="184150" cy="366713"/>
          </a:xfrm>
          <a:prstGeom prst="rect">
            <a:avLst/>
          </a:prstGeom>
          <a:noFill/>
          <a:ln w="9525">
            <a:noFill/>
            <a:miter lim="800000"/>
            <a:headEnd/>
            <a:tailEnd/>
          </a:ln>
        </p:spPr>
        <p:txBody>
          <a:bodyPr wrap="none">
            <a:spAutoFit/>
          </a:bodyPr>
          <a:lstStyle/>
          <a:p>
            <a:endParaRPr lang="fr-FR"/>
          </a:p>
        </p:txBody>
      </p:sp>
      <p:sp>
        <p:nvSpPr>
          <p:cNvPr id="6165" name="Rectangle 21"/>
          <p:cNvSpPr>
            <a:spLocks noChangeArrowheads="1"/>
          </p:cNvSpPr>
          <p:nvPr/>
        </p:nvSpPr>
        <p:spPr bwMode="auto">
          <a:xfrm>
            <a:off x="5580063" y="3429000"/>
            <a:ext cx="1655762" cy="360363"/>
          </a:xfrm>
          <a:prstGeom prst="rect">
            <a:avLst/>
          </a:prstGeom>
          <a:solidFill>
            <a:srgbClr val="FFFFCC"/>
          </a:solidFill>
          <a:ln w="9525">
            <a:solidFill>
              <a:srgbClr val="FF99CC"/>
            </a:solidFill>
            <a:miter lim="800000"/>
            <a:headEnd/>
            <a:tailEnd/>
          </a:ln>
          <a:effectLst/>
        </p:spPr>
        <p:txBody>
          <a:bodyPr wrap="none" anchor="ctr"/>
          <a:lstStyle/>
          <a:p>
            <a:pPr algn="ctr"/>
            <a:r>
              <a:rPr lang="fr-FR"/>
              <a:t>La fermière</a:t>
            </a:r>
          </a:p>
        </p:txBody>
      </p:sp>
      <p:sp>
        <p:nvSpPr>
          <p:cNvPr id="20" name="Espace réservé du numéro de diapositive 19"/>
          <p:cNvSpPr>
            <a:spLocks noGrp="1"/>
          </p:cNvSpPr>
          <p:nvPr>
            <p:ph type="sldNum" sz="quarter" idx="12"/>
          </p:nvPr>
        </p:nvSpPr>
        <p:spPr/>
        <p:txBody>
          <a:bodyPr/>
          <a:lstStyle/>
          <a:p>
            <a:fld id="{22908772-F247-43C8-87BD-B6217B843272}" type="slidenum">
              <a:rPr lang="fr-FR" smtClean="0"/>
              <a:pPr/>
              <a:t>13</a:t>
            </a:fld>
            <a:endParaRPr lang="fr-F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68313" y="260350"/>
            <a:ext cx="8229600" cy="1143000"/>
          </a:xfrm>
        </p:spPr>
        <p:txBody>
          <a:bodyPr/>
          <a:lstStyle/>
          <a:p>
            <a:pPr eaLnBrk="1" hangingPunct="1"/>
            <a:r>
              <a:rPr lang="fr-FR" dirty="0" smtClean="0">
                <a:solidFill>
                  <a:schemeClr val="accent3">
                    <a:lumMod val="50000"/>
                  </a:schemeClr>
                </a:solidFill>
              </a:rPr>
              <a:t>Segmentation stratégique</a:t>
            </a:r>
          </a:p>
        </p:txBody>
      </p:sp>
      <p:sp>
        <p:nvSpPr>
          <p:cNvPr id="7171" name="Rectangle 3"/>
          <p:cNvSpPr>
            <a:spLocks noGrp="1" noChangeArrowheads="1"/>
          </p:cNvSpPr>
          <p:nvPr>
            <p:ph type="body" idx="1"/>
          </p:nvPr>
        </p:nvSpPr>
        <p:spPr>
          <a:xfrm>
            <a:off x="468313" y="1628775"/>
            <a:ext cx="8229600" cy="4525963"/>
          </a:xfrm>
        </p:spPr>
        <p:txBody>
          <a:bodyPr/>
          <a:lstStyle/>
          <a:p>
            <a:pPr eaLnBrk="1" hangingPunct="1">
              <a:lnSpc>
                <a:spcPct val="80000"/>
              </a:lnSpc>
            </a:pPr>
            <a:r>
              <a:rPr lang="fr-FR" sz="2000" dirty="0" smtClean="0"/>
              <a:t>Aux fruits</a:t>
            </a:r>
          </a:p>
          <a:p>
            <a:pPr eaLnBrk="1" hangingPunct="1">
              <a:lnSpc>
                <a:spcPct val="80000"/>
              </a:lnSpc>
            </a:pPr>
            <a:r>
              <a:rPr lang="fr-FR" sz="2000" dirty="0" smtClean="0"/>
              <a:t>Aux fruits mixés</a:t>
            </a:r>
          </a:p>
          <a:p>
            <a:pPr eaLnBrk="1" hangingPunct="1">
              <a:lnSpc>
                <a:spcPct val="80000"/>
              </a:lnSpc>
            </a:pPr>
            <a:r>
              <a:rPr lang="fr-FR" sz="2000" dirty="0" smtClean="0"/>
              <a:t>Aromatisé</a:t>
            </a:r>
          </a:p>
          <a:p>
            <a:pPr eaLnBrk="1" hangingPunct="1">
              <a:lnSpc>
                <a:spcPct val="80000"/>
              </a:lnSpc>
            </a:pPr>
            <a:r>
              <a:rPr lang="fr-FR" sz="2000" dirty="0" smtClean="0"/>
              <a:t>Nature standard</a:t>
            </a:r>
          </a:p>
          <a:p>
            <a:pPr eaLnBrk="1" hangingPunct="1">
              <a:lnSpc>
                <a:spcPct val="80000"/>
              </a:lnSpc>
            </a:pPr>
            <a:r>
              <a:rPr lang="fr-FR" sz="2000" dirty="0" smtClean="0"/>
              <a:t>Nature sucré</a:t>
            </a:r>
          </a:p>
          <a:p>
            <a:pPr eaLnBrk="1" hangingPunct="1">
              <a:lnSpc>
                <a:spcPct val="80000"/>
              </a:lnSpc>
            </a:pPr>
            <a:r>
              <a:rPr lang="fr-FR" sz="2000" dirty="0" smtClean="0"/>
              <a:t>Nature brassé</a:t>
            </a:r>
          </a:p>
          <a:p>
            <a:pPr eaLnBrk="1" hangingPunct="1">
              <a:lnSpc>
                <a:spcPct val="80000"/>
              </a:lnSpc>
            </a:pPr>
            <a:r>
              <a:rPr lang="fr-FR" sz="2000" dirty="0" smtClean="0"/>
              <a:t>Brassé fruité</a:t>
            </a:r>
          </a:p>
          <a:p>
            <a:pPr eaLnBrk="1" hangingPunct="1">
              <a:lnSpc>
                <a:spcPct val="80000"/>
              </a:lnSpc>
            </a:pPr>
            <a:r>
              <a:rPr lang="fr-FR" sz="2000" dirty="0" smtClean="0"/>
              <a:t>A la grecque</a:t>
            </a:r>
          </a:p>
          <a:p>
            <a:pPr eaLnBrk="1" hangingPunct="1">
              <a:lnSpc>
                <a:spcPct val="80000"/>
              </a:lnSpc>
            </a:pPr>
            <a:r>
              <a:rPr lang="fr-FR" sz="2000" dirty="0" smtClean="0"/>
              <a:t>Au lait entier</a:t>
            </a:r>
          </a:p>
          <a:p>
            <a:pPr eaLnBrk="1" hangingPunct="1">
              <a:lnSpc>
                <a:spcPct val="80000"/>
              </a:lnSpc>
            </a:pPr>
            <a:r>
              <a:rPr lang="fr-FR" sz="2000" dirty="0" smtClean="0"/>
              <a:t>Au lait entier sucré</a:t>
            </a:r>
          </a:p>
          <a:p>
            <a:pPr eaLnBrk="1" hangingPunct="1">
              <a:lnSpc>
                <a:spcPct val="80000"/>
              </a:lnSpc>
            </a:pPr>
            <a:r>
              <a:rPr lang="fr-FR" sz="2000" dirty="0" smtClean="0"/>
              <a:t>À boire</a:t>
            </a:r>
          </a:p>
          <a:p>
            <a:pPr eaLnBrk="1" hangingPunct="1">
              <a:lnSpc>
                <a:spcPct val="80000"/>
              </a:lnSpc>
            </a:pPr>
            <a:r>
              <a:rPr lang="fr-FR" sz="2000" dirty="0" smtClean="0"/>
              <a:t>Maigre (0%)</a:t>
            </a:r>
          </a:p>
          <a:p>
            <a:pPr eaLnBrk="1" hangingPunct="1">
              <a:lnSpc>
                <a:spcPct val="80000"/>
              </a:lnSpc>
            </a:pPr>
            <a:r>
              <a:rPr lang="fr-FR" sz="2000" dirty="0" smtClean="0"/>
              <a:t>Probiotiques</a:t>
            </a:r>
          </a:p>
          <a:p>
            <a:pPr eaLnBrk="1" hangingPunct="1">
              <a:lnSpc>
                <a:spcPct val="80000"/>
              </a:lnSpc>
            </a:pPr>
            <a:r>
              <a:rPr lang="fr-FR" sz="2000" dirty="0" smtClean="0"/>
              <a:t>Bio</a:t>
            </a:r>
          </a:p>
          <a:p>
            <a:pPr eaLnBrk="1" hangingPunct="1">
              <a:lnSpc>
                <a:spcPct val="80000"/>
              </a:lnSpc>
            </a:pPr>
            <a:endParaRPr lang="fr-FR" sz="2000" dirty="0" smtClean="0"/>
          </a:p>
          <a:p>
            <a:pPr eaLnBrk="1" hangingPunct="1">
              <a:lnSpc>
                <a:spcPct val="80000"/>
              </a:lnSpc>
            </a:pPr>
            <a:endParaRPr lang="fr-FR" sz="2000" dirty="0" smtClean="0"/>
          </a:p>
        </p:txBody>
      </p:sp>
      <p:sp>
        <p:nvSpPr>
          <p:cNvPr id="7172" name="ZoneTexte 5"/>
          <p:cNvSpPr txBox="1">
            <a:spLocks noChangeArrowheads="1"/>
          </p:cNvSpPr>
          <p:nvPr/>
        </p:nvSpPr>
        <p:spPr bwMode="auto">
          <a:xfrm>
            <a:off x="3348038" y="1844675"/>
            <a:ext cx="5329237" cy="3970318"/>
          </a:xfrm>
          <a:prstGeom prst="rect">
            <a:avLst/>
          </a:prstGeom>
          <a:noFill/>
          <a:ln w="9525">
            <a:noFill/>
            <a:miter lim="800000"/>
            <a:headEnd/>
            <a:tailEnd/>
          </a:ln>
        </p:spPr>
        <p:txBody>
          <a:bodyPr>
            <a:spAutoFit/>
          </a:bodyPr>
          <a:lstStyle/>
          <a:p>
            <a:pPr algn="just"/>
            <a:r>
              <a:rPr lang="fr-FR" dirty="0"/>
              <a:t>Le marché du Yaourt est au premier rang de l’alimentaire. La fabrication du yaourt à augmenter de 30% ces dix dernières années. Cependant l’évolution des ventes depuis 2 ans en </a:t>
            </a:r>
            <a:r>
              <a:rPr lang="fr-FR" dirty="0" err="1"/>
              <a:t>Hypers</a:t>
            </a:r>
            <a:r>
              <a:rPr lang="fr-FR" dirty="0"/>
              <a:t> et Supermarchés a baissée de 5.8</a:t>
            </a:r>
            <a:r>
              <a:rPr lang="fr-FR" dirty="0" smtClean="0"/>
              <a:t>% [LSA]. </a:t>
            </a:r>
            <a:r>
              <a:rPr lang="fr-FR" dirty="0"/>
              <a:t>De plus, les yaourts sont concurrencés par les crèmes desserts. Ce marché est de plus en plus développé et très innovateur.</a:t>
            </a:r>
          </a:p>
          <a:p>
            <a:pPr algn="just"/>
            <a:endParaRPr lang="fr-FR" dirty="0"/>
          </a:p>
          <a:p>
            <a:pPr algn="just"/>
            <a:r>
              <a:rPr lang="fr-FR" dirty="0"/>
              <a:t>Certains segments comme le yaourt nature ou aux fruits sont à nouveau en croissance car ils ont un bon rapport qualité/prix. Pour préserver la valeur  de  leur marque,  et éviter d’être </a:t>
            </a:r>
            <a:r>
              <a:rPr lang="fr-FR" dirty="0" smtClean="0"/>
              <a:t>confrontées </a:t>
            </a:r>
            <a:r>
              <a:rPr lang="fr-FR" dirty="0"/>
              <a:t>à une baisse des volumes, les entreprises  investissent en promotion ou en </a:t>
            </a:r>
            <a:r>
              <a:rPr lang="fr-FR" dirty="0" smtClean="0"/>
              <a:t>innovation.</a:t>
            </a:r>
            <a:endParaRPr lang="fr-FR" dirty="0"/>
          </a:p>
        </p:txBody>
      </p:sp>
      <p:sp>
        <p:nvSpPr>
          <p:cNvPr id="5" name="Espace réservé du numéro de diapositive 4"/>
          <p:cNvSpPr>
            <a:spLocks noGrp="1"/>
          </p:cNvSpPr>
          <p:nvPr>
            <p:ph type="sldNum" sz="quarter" idx="12"/>
          </p:nvPr>
        </p:nvSpPr>
        <p:spPr/>
        <p:txBody>
          <a:bodyPr/>
          <a:lstStyle/>
          <a:p>
            <a:fld id="{22908772-F247-43C8-87BD-B6217B843272}" type="slidenum">
              <a:rPr lang="fr-FR" smtClean="0"/>
              <a:pPr/>
              <a:t>14</a:t>
            </a:fld>
            <a:endParaRPr lang="fr-F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nvGraphicFramePr>
        <p:xfrm>
          <a:off x="0" y="-1"/>
          <a:ext cx="9143998" cy="6858000"/>
        </p:xfrm>
        <a:graphic>
          <a:graphicData uri="http://schemas.openxmlformats.org/drawingml/2006/table">
            <a:tbl>
              <a:tblPr/>
              <a:tblGrid>
                <a:gridCol w="1546667"/>
                <a:gridCol w="1179217"/>
                <a:gridCol w="1077852"/>
                <a:gridCol w="1197800"/>
                <a:gridCol w="1197800"/>
                <a:gridCol w="1196957"/>
                <a:gridCol w="1747705"/>
              </a:tblGrid>
              <a:tr h="1368614">
                <a:tc rowSpan="2">
                  <a:txBody>
                    <a:bodyPr/>
                    <a:lstStyle/>
                    <a:p>
                      <a:pPr algn="ctr">
                        <a:lnSpc>
                          <a:spcPct val="115000"/>
                        </a:lnSpc>
                        <a:spcAft>
                          <a:spcPts val="600"/>
                        </a:spcAft>
                      </a:pPr>
                      <a:r>
                        <a:rPr lang="fr-FR" sz="2000" b="1" dirty="0">
                          <a:latin typeface="Calibri"/>
                          <a:ea typeface="Calibri"/>
                          <a:cs typeface="Times New Roman"/>
                        </a:rPr>
                        <a:t>ACTEURS</a:t>
                      </a:r>
                    </a:p>
                  </a:txBody>
                  <a:tcPr marL="60819" marR="608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gn="ctr">
                        <a:lnSpc>
                          <a:spcPct val="115000"/>
                        </a:lnSpc>
                        <a:spcAft>
                          <a:spcPts val="600"/>
                        </a:spcAft>
                      </a:pPr>
                      <a:r>
                        <a:rPr lang="fr-FR" sz="2000" b="1" dirty="0">
                          <a:latin typeface="Calibri"/>
                          <a:ea typeface="Calibri"/>
                          <a:cs typeface="Times New Roman"/>
                        </a:rPr>
                        <a:t>PARTS DU </a:t>
                      </a:r>
                      <a:r>
                        <a:rPr lang="fr-FR" sz="2000" b="1" dirty="0" smtClean="0">
                          <a:latin typeface="Calibri"/>
                          <a:ea typeface="Calibri"/>
                          <a:cs typeface="Times New Roman"/>
                        </a:rPr>
                        <a:t>MARCHÉ</a:t>
                      </a:r>
                      <a:br>
                        <a:rPr lang="fr-FR" sz="2000" b="1" dirty="0" smtClean="0">
                          <a:latin typeface="Calibri"/>
                          <a:ea typeface="Calibri"/>
                          <a:cs typeface="Times New Roman"/>
                        </a:rPr>
                      </a:br>
                      <a:r>
                        <a:rPr lang="fr-FR" sz="1600" i="1" dirty="0" smtClean="0">
                          <a:latin typeface="Calibri"/>
                          <a:ea typeface="Calibri"/>
                          <a:cs typeface="Times New Roman"/>
                        </a:rPr>
                        <a:t>(source</a:t>
                      </a:r>
                      <a:r>
                        <a:rPr lang="fr-FR" sz="1600" i="1" dirty="0">
                          <a:latin typeface="Calibri"/>
                          <a:ea typeface="Calibri"/>
                          <a:cs typeface="Times New Roman"/>
                        </a:rPr>
                        <a:t> : lineaires.com, </a:t>
                      </a:r>
                      <a:r>
                        <a:rPr lang="fr-FR" sz="1600" i="1" dirty="0" smtClean="0">
                          <a:latin typeface="Calibri"/>
                          <a:ea typeface="Calibri"/>
                          <a:cs typeface="Times New Roman"/>
                        </a:rPr>
                        <a:t>lefigaro.fr, danone.com</a:t>
                      </a:r>
                      <a:r>
                        <a:rPr lang="fr-FR" sz="1600" i="1" dirty="0">
                          <a:latin typeface="Calibri"/>
                          <a:ea typeface="Calibri"/>
                          <a:cs typeface="Times New Roman"/>
                        </a:rPr>
                        <a:t>, nestle.com, </a:t>
                      </a:r>
                      <a:r>
                        <a:rPr lang="fr-FR" sz="1600" i="1" dirty="0" smtClean="0">
                          <a:latin typeface="Calibri"/>
                          <a:ea typeface="Calibri"/>
                          <a:cs typeface="Times New Roman"/>
                        </a:rPr>
                        <a:t>easybourse.com)</a:t>
                      </a:r>
                      <a:endParaRPr lang="fr-FR" sz="1600" dirty="0">
                        <a:latin typeface="Calibri"/>
                        <a:ea typeface="Calibri"/>
                        <a:cs typeface="Times New Roman"/>
                      </a:endParaRPr>
                    </a:p>
                  </a:txBody>
                  <a:tcPr marL="60819" marR="608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rowSpan="2">
                  <a:txBody>
                    <a:bodyPr/>
                    <a:lstStyle/>
                    <a:p>
                      <a:pPr algn="ctr">
                        <a:lnSpc>
                          <a:spcPct val="115000"/>
                        </a:lnSpc>
                        <a:spcAft>
                          <a:spcPts val="600"/>
                        </a:spcAft>
                      </a:pPr>
                      <a:r>
                        <a:rPr lang="fr-FR" sz="2000" b="1" dirty="0">
                          <a:latin typeface="Calibri"/>
                          <a:ea typeface="Calibri"/>
                          <a:cs typeface="Times New Roman"/>
                        </a:rPr>
                        <a:t>CA global (en millions d’euros</a:t>
                      </a:r>
                      <a:r>
                        <a:rPr lang="fr-FR" sz="2000" b="1" dirty="0" smtClean="0">
                          <a:latin typeface="Calibri"/>
                          <a:ea typeface="Calibri"/>
                          <a:cs typeface="Times New Roman"/>
                        </a:rPr>
                        <a:t>)</a:t>
                      </a:r>
                      <a:br>
                        <a:rPr lang="fr-FR" sz="2000" b="1" dirty="0" smtClean="0">
                          <a:latin typeface="Calibri"/>
                          <a:ea typeface="Calibri"/>
                          <a:cs typeface="Times New Roman"/>
                        </a:rPr>
                      </a:br>
                      <a:r>
                        <a:rPr lang="fr-FR" sz="1600" dirty="0" smtClean="0">
                          <a:latin typeface="Calibri"/>
                          <a:ea typeface="Calibri"/>
                          <a:cs typeface="Times New Roman"/>
                        </a:rPr>
                        <a:t>(</a:t>
                      </a:r>
                      <a:r>
                        <a:rPr lang="fr-FR" sz="1600" i="1" dirty="0">
                          <a:latin typeface="Calibri"/>
                          <a:ea typeface="Calibri"/>
                          <a:cs typeface="Times New Roman"/>
                        </a:rPr>
                        <a:t>source : lexpansion.com</a:t>
                      </a:r>
                      <a:r>
                        <a:rPr lang="fr-FR" sz="1600" dirty="0">
                          <a:latin typeface="Calibri"/>
                          <a:ea typeface="Calibri"/>
                          <a:cs typeface="Times New Roman"/>
                        </a:rPr>
                        <a:t>)</a:t>
                      </a:r>
                    </a:p>
                  </a:txBody>
                  <a:tcPr marL="60819" marR="608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68614">
                <a:tc vMerge="1">
                  <a:txBody>
                    <a:bodyPr/>
                    <a:lstStyle/>
                    <a:p>
                      <a:endParaRPr lang="fr-FR"/>
                    </a:p>
                  </a:txBody>
                  <a:tcPr/>
                </a:tc>
                <a:tc>
                  <a:txBody>
                    <a:bodyPr/>
                    <a:lstStyle/>
                    <a:p>
                      <a:pPr algn="ctr">
                        <a:lnSpc>
                          <a:spcPct val="115000"/>
                        </a:lnSpc>
                        <a:spcAft>
                          <a:spcPts val="600"/>
                        </a:spcAft>
                      </a:pPr>
                      <a:r>
                        <a:rPr lang="fr-FR" sz="1600" b="1" dirty="0">
                          <a:latin typeface="Calibri"/>
                          <a:ea typeface="Calibri"/>
                          <a:cs typeface="Times New Roman"/>
                        </a:rPr>
                        <a:t>En 2005</a:t>
                      </a:r>
                    </a:p>
                  </a:txBody>
                  <a:tcPr marL="60819" marR="608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fr-FR" sz="1600" b="1" dirty="0">
                          <a:latin typeface="Calibri"/>
                          <a:ea typeface="Calibri"/>
                          <a:cs typeface="Times New Roman"/>
                        </a:rPr>
                        <a:t>En 2006</a:t>
                      </a:r>
                    </a:p>
                  </a:txBody>
                  <a:tcPr marL="60819" marR="608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fr-FR" sz="1600" b="1" dirty="0">
                          <a:latin typeface="Calibri"/>
                          <a:ea typeface="Calibri"/>
                          <a:cs typeface="Times New Roman"/>
                        </a:rPr>
                        <a:t>En 2007</a:t>
                      </a:r>
                    </a:p>
                  </a:txBody>
                  <a:tcPr marL="60819" marR="608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fr-FR" sz="1600" b="1" dirty="0">
                          <a:latin typeface="Calibri"/>
                          <a:ea typeface="Calibri"/>
                          <a:cs typeface="Times New Roman"/>
                        </a:rPr>
                        <a:t>En 2008</a:t>
                      </a:r>
                    </a:p>
                  </a:txBody>
                  <a:tcPr marL="60819" marR="608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fr-FR" sz="1600" b="1" i="0" dirty="0">
                          <a:latin typeface="Calibri"/>
                          <a:ea typeface="Calibri"/>
                          <a:cs typeface="Times New Roman"/>
                        </a:rPr>
                        <a:t>En 2009</a:t>
                      </a:r>
                    </a:p>
                  </a:txBody>
                  <a:tcPr marL="60819" marR="608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fr-FR"/>
                    </a:p>
                  </a:txBody>
                  <a:tcPr/>
                </a:tc>
              </a:tr>
              <a:tr h="684308">
                <a:tc>
                  <a:txBody>
                    <a:bodyPr/>
                    <a:lstStyle/>
                    <a:p>
                      <a:pPr algn="ctr">
                        <a:lnSpc>
                          <a:spcPct val="115000"/>
                        </a:lnSpc>
                        <a:spcAft>
                          <a:spcPts val="600"/>
                        </a:spcAft>
                      </a:pPr>
                      <a:r>
                        <a:rPr lang="fr-FR" sz="1600" b="1" dirty="0">
                          <a:latin typeface="Calibri"/>
                          <a:ea typeface="Calibri"/>
                          <a:cs typeface="Times New Roman"/>
                        </a:rPr>
                        <a:t>Danone</a:t>
                      </a:r>
                    </a:p>
                  </a:txBody>
                  <a:tcPr marL="60819" marR="608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fr-FR" sz="1600" dirty="0">
                          <a:latin typeface="Calibri"/>
                          <a:ea typeface="Calibri"/>
                          <a:cs typeface="Times New Roman"/>
                        </a:rPr>
                        <a:t>36,4%</a:t>
                      </a:r>
                    </a:p>
                  </a:txBody>
                  <a:tcPr marL="60819" marR="608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fr-FR" sz="1600" dirty="0">
                          <a:latin typeface="Calibri"/>
                          <a:ea typeface="Calibri"/>
                          <a:cs typeface="Times New Roman"/>
                        </a:rPr>
                        <a:t>37,0%</a:t>
                      </a:r>
                    </a:p>
                  </a:txBody>
                  <a:tcPr marL="60819" marR="608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fr-FR" sz="1600" dirty="0">
                          <a:latin typeface="Calibri"/>
                          <a:ea typeface="Calibri"/>
                          <a:cs typeface="Times New Roman"/>
                        </a:rPr>
                        <a:t>36,9%</a:t>
                      </a:r>
                    </a:p>
                  </a:txBody>
                  <a:tcPr marL="60819" marR="608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fr-FR" sz="1600" dirty="0">
                          <a:latin typeface="Calibri"/>
                          <a:ea typeface="Calibri"/>
                          <a:cs typeface="Times New Roman"/>
                        </a:rPr>
                        <a:t>33,5%</a:t>
                      </a:r>
                    </a:p>
                  </a:txBody>
                  <a:tcPr marL="60819" marR="608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fr-FR" sz="1600" i="0" dirty="0" smtClean="0">
                          <a:latin typeface="Calibri"/>
                          <a:ea typeface="Calibri"/>
                          <a:cs typeface="Times New Roman"/>
                        </a:rPr>
                        <a:t>35,0</a:t>
                      </a:r>
                      <a:r>
                        <a:rPr lang="fr-FR" sz="1600" i="0" dirty="0">
                          <a:latin typeface="Calibri"/>
                          <a:ea typeface="Calibri"/>
                          <a:cs typeface="Times New Roman"/>
                        </a:rPr>
                        <a:t>%</a:t>
                      </a:r>
                    </a:p>
                  </a:txBody>
                  <a:tcPr marL="60819" marR="608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fr-FR" sz="1600" dirty="0">
                          <a:latin typeface="Calibri"/>
                          <a:ea typeface="Calibri"/>
                          <a:cs typeface="Times New Roman"/>
                        </a:rPr>
                        <a:t>1592</a:t>
                      </a:r>
                    </a:p>
                  </a:txBody>
                  <a:tcPr marL="60819" marR="608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4308">
                <a:tc>
                  <a:txBody>
                    <a:bodyPr/>
                    <a:lstStyle/>
                    <a:p>
                      <a:pPr algn="ctr">
                        <a:lnSpc>
                          <a:spcPct val="115000"/>
                        </a:lnSpc>
                        <a:spcAft>
                          <a:spcPts val="600"/>
                        </a:spcAft>
                      </a:pPr>
                      <a:r>
                        <a:rPr lang="fr-FR" sz="1600" b="1" dirty="0">
                          <a:latin typeface="Calibri"/>
                          <a:ea typeface="Calibri"/>
                          <a:cs typeface="Times New Roman"/>
                        </a:rPr>
                        <a:t>Yoplait</a:t>
                      </a:r>
                    </a:p>
                  </a:txBody>
                  <a:tcPr marL="60819" marR="608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fr-FR" sz="1600">
                          <a:latin typeface="Calibri"/>
                          <a:ea typeface="Calibri"/>
                          <a:cs typeface="Times New Roman"/>
                        </a:rPr>
                        <a:t>11,3%</a:t>
                      </a:r>
                    </a:p>
                  </a:txBody>
                  <a:tcPr marL="60819" marR="608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fr-FR" sz="1600">
                          <a:latin typeface="Calibri"/>
                          <a:ea typeface="Calibri"/>
                          <a:cs typeface="Times New Roman"/>
                        </a:rPr>
                        <a:t>11,3%</a:t>
                      </a:r>
                    </a:p>
                  </a:txBody>
                  <a:tcPr marL="60819" marR="608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fr-FR" sz="1600">
                          <a:latin typeface="Calibri"/>
                          <a:ea typeface="Calibri"/>
                          <a:cs typeface="Times New Roman"/>
                        </a:rPr>
                        <a:t>11,3%</a:t>
                      </a:r>
                    </a:p>
                  </a:txBody>
                  <a:tcPr marL="60819" marR="608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fr-FR" sz="1600">
                          <a:latin typeface="Calibri"/>
                          <a:ea typeface="Calibri"/>
                          <a:cs typeface="Times New Roman"/>
                        </a:rPr>
                        <a:t>10,6%</a:t>
                      </a:r>
                    </a:p>
                  </a:txBody>
                  <a:tcPr marL="60819" marR="608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fr-FR" sz="1600" i="0" dirty="0">
                          <a:latin typeface="Calibri"/>
                          <a:ea typeface="Calibri"/>
                          <a:cs typeface="Times New Roman"/>
                        </a:rPr>
                        <a:t>11,0%</a:t>
                      </a:r>
                    </a:p>
                  </a:txBody>
                  <a:tcPr marL="60819" marR="608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fr-FR" sz="1600" dirty="0">
                          <a:latin typeface="Calibri"/>
                          <a:ea typeface="Calibri"/>
                          <a:cs typeface="Times New Roman"/>
                        </a:rPr>
                        <a:t>900</a:t>
                      </a:r>
                    </a:p>
                  </a:txBody>
                  <a:tcPr marL="60819" marR="608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4308">
                <a:tc>
                  <a:txBody>
                    <a:bodyPr/>
                    <a:lstStyle/>
                    <a:p>
                      <a:pPr algn="ctr">
                        <a:lnSpc>
                          <a:spcPct val="115000"/>
                        </a:lnSpc>
                        <a:spcAft>
                          <a:spcPts val="600"/>
                        </a:spcAft>
                      </a:pPr>
                      <a:r>
                        <a:rPr lang="fr-FR" sz="1600" b="1" dirty="0">
                          <a:latin typeface="Calibri"/>
                          <a:ea typeface="Calibri"/>
                          <a:cs typeface="Times New Roman"/>
                        </a:rPr>
                        <a:t>Lactalis - Nestlé</a:t>
                      </a:r>
                    </a:p>
                  </a:txBody>
                  <a:tcPr marL="60819" marR="608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fr-FR" sz="1600" dirty="0">
                          <a:latin typeface="Calibri"/>
                          <a:ea typeface="Calibri"/>
                          <a:cs typeface="Times New Roman"/>
                        </a:rPr>
                        <a:t>14,5%</a:t>
                      </a:r>
                    </a:p>
                  </a:txBody>
                  <a:tcPr marL="60819" marR="608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fr-FR" sz="1600" dirty="0">
                          <a:latin typeface="Calibri"/>
                          <a:ea typeface="Calibri"/>
                          <a:cs typeface="Times New Roman"/>
                        </a:rPr>
                        <a:t>12,6%</a:t>
                      </a:r>
                    </a:p>
                  </a:txBody>
                  <a:tcPr marL="60819" marR="608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fr-FR" sz="1600" dirty="0">
                          <a:latin typeface="Calibri"/>
                          <a:ea typeface="Calibri"/>
                          <a:cs typeface="Times New Roman"/>
                        </a:rPr>
                        <a:t>11,9%</a:t>
                      </a:r>
                    </a:p>
                  </a:txBody>
                  <a:tcPr marL="60819" marR="608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fr-FR" sz="1600" dirty="0">
                          <a:latin typeface="Calibri"/>
                          <a:ea typeface="Calibri"/>
                          <a:cs typeface="Times New Roman"/>
                        </a:rPr>
                        <a:t>12,1%</a:t>
                      </a:r>
                    </a:p>
                  </a:txBody>
                  <a:tcPr marL="60819" marR="608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fr-FR" sz="1600" i="0" dirty="0">
                          <a:latin typeface="Calibri"/>
                          <a:ea typeface="Calibri"/>
                          <a:cs typeface="Times New Roman"/>
                        </a:rPr>
                        <a:t>11,4%</a:t>
                      </a:r>
                    </a:p>
                  </a:txBody>
                  <a:tcPr marL="60819" marR="608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fr-FR" sz="1600" dirty="0">
                          <a:latin typeface="Calibri"/>
                          <a:ea typeface="Calibri"/>
                          <a:cs typeface="Times New Roman"/>
                        </a:rPr>
                        <a:t>5334</a:t>
                      </a:r>
                    </a:p>
                  </a:txBody>
                  <a:tcPr marL="60819" marR="608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4308">
                <a:tc>
                  <a:txBody>
                    <a:bodyPr/>
                    <a:lstStyle/>
                    <a:p>
                      <a:pPr algn="ctr">
                        <a:lnSpc>
                          <a:spcPct val="115000"/>
                        </a:lnSpc>
                        <a:spcAft>
                          <a:spcPts val="600"/>
                        </a:spcAft>
                      </a:pPr>
                      <a:r>
                        <a:rPr lang="fr-FR" sz="1600" b="1" dirty="0">
                          <a:latin typeface="Calibri"/>
                          <a:ea typeface="Calibri"/>
                          <a:cs typeface="Times New Roman"/>
                        </a:rPr>
                        <a:t>MDD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fr-FR" sz="1600" dirty="0">
                          <a:latin typeface="Calibri"/>
                          <a:ea typeface="Calibri"/>
                          <a:cs typeface="Times New Roman"/>
                        </a:rPr>
                        <a:t>26,3%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fr-FR" sz="1600" dirty="0">
                          <a:latin typeface="Calibri"/>
                          <a:ea typeface="Calibri"/>
                          <a:cs typeface="Times New Roman"/>
                        </a:rPr>
                        <a:t>27,7%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fr-FR" sz="1600" dirty="0">
                          <a:latin typeface="Calibri"/>
                          <a:ea typeface="Calibri"/>
                          <a:cs typeface="Times New Roman"/>
                        </a:rPr>
                        <a:t>28,5%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fr-FR" sz="1600" dirty="0">
                          <a:latin typeface="Calibri"/>
                          <a:ea typeface="Calibri"/>
                          <a:cs typeface="Times New Roman"/>
                        </a:rPr>
                        <a:t>31,7%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fr-FR" sz="1600" i="0" dirty="0" smtClean="0">
                          <a:latin typeface="Calibri"/>
                          <a:ea typeface="Calibri"/>
                          <a:cs typeface="Times New Roman"/>
                        </a:rPr>
                        <a:t>32,0%</a:t>
                      </a:r>
                      <a:endParaRPr lang="fr-FR" sz="1600" i="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fr-FR" sz="1600" dirty="0">
                          <a:latin typeface="Calibri"/>
                          <a:ea typeface="Calibri"/>
                          <a:cs typeface="Times New Roman"/>
                        </a:rPr>
                        <a:t>NR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83540">
                <a:tc>
                  <a:txBody>
                    <a:bodyPr/>
                    <a:lstStyle/>
                    <a:p>
                      <a:pPr algn="ctr">
                        <a:lnSpc>
                          <a:spcPct val="115000"/>
                        </a:lnSpc>
                        <a:spcAft>
                          <a:spcPts val="600"/>
                        </a:spcAft>
                      </a:pPr>
                      <a:r>
                        <a:rPr lang="fr-FR" sz="1600" b="1" dirty="0" smtClean="0">
                          <a:latin typeface="Calibri"/>
                          <a:ea typeface="Calibri"/>
                          <a:cs typeface="Times New Roman"/>
                        </a:rPr>
                        <a:t>Autres</a:t>
                      </a:r>
                      <a:br>
                        <a:rPr lang="fr-FR" sz="1600" b="1" dirty="0" smtClean="0">
                          <a:latin typeface="Calibri"/>
                          <a:ea typeface="Calibri"/>
                          <a:cs typeface="Times New Roman"/>
                        </a:rPr>
                      </a:br>
                      <a:r>
                        <a:rPr lang="fr-FR" sz="1600" b="0" dirty="0" smtClean="0">
                          <a:latin typeface="Calibri"/>
                          <a:ea typeface="Calibri"/>
                          <a:cs typeface="Times New Roman"/>
                        </a:rPr>
                        <a:t>(Mamie</a:t>
                      </a:r>
                      <a:r>
                        <a:rPr lang="fr-FR" sz="1600" b="0" baseline="0" dirty="0" smtClean="0">
                          <a:latin typeface="Calibri"/>
                          <a:ea typeface="Calibri"/>
                          <a:cs typeface="Times New Roman"/>
                        </a:rPr>
                        <a:t> Nova, La Fermière, Michel &amp; Augustin…)</a:t>
                      </a:r>
                      <a:endParaRPr lang="fr-FR" sz="1600" b="0" dirty="0">
                        <a:latin typeface="Calibri"/>
                        <a:ea typeface="Calibri"/>
                        <a:cs typeface="Times New Roman"/>
                      </a:endParaRPr>
                    </a:p>
                  </a:txBody>
                  <a:tcPr marL="60819" marR="608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fr-FR" sz="1600" dirty="0">
                          <a:latin typeface="Calibri"/>
                          <a:ea typeface="Calibri"/>
                          <a:cs typeface="Times New Roman"/>
                        </a:rPr>
                        <a:t>11,5%</a:t>
                      </a:r>
                    </a:p>
                  </a:txBody>
                  <a:tcPr marL="60819" marR="608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fr-FR" sz="1600" dirty="0">
                          <a:latin typeface="Calibri"/>
                          <a:ea typeface="Calibri"/>
                          <a:cs typeface="Times New Roman"/>
                        </a:rPr>
                        <a:t>11,4%</a:t>
                      </a:r>
                    </a:p>
                  </a:txBody>
                  <a:tcPr marL="60819" marR="608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fr-FR" sz="1600" dirty="0">
                          <a:latin typeface="Calibri"/>
                          <a:ea typeface="Calibri"/>
                          <a:cs typeface="Times New Roman"/>
                        </a:rPr>
                        <a:t>11,4%</a:t>
                      </a:r>
                    </a:p>
                  </a:txBody>
                  <a:tcPr marL="60819" marR="608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fr-FR" sz="1600">
                          <a:latin typeface="Calibri"/>
                          <a:ea typeface="Calibri"/>
                          <a:cs typeface="Times New Roman"/>
                        </a:rPr>
                        <a:t>12,1%</a:t>
                      </a:r>
                    </a:p>
                  </a:txBody>
                  <a:tcPr marL="60819" marR="608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fr-FR" sz="1600" i="0" dirty="0" smtClean="0">
                          <a:latin typeface="Calibri"/>
                          <a:ea typeface="Calibri"/>
                          <a:cs typeface="Times New Roman"/>
                        </a:rPr>
                        <a:t>10,6%</a:t>
                      </a:r>
                      <a:endParaRPr lang="fr-FR" sz="1600" i="0" dirty="0">
                        <a:latin typeface="Calibri"/>
                        <a:ea typeface="Calibri"/>
                        <a:cs typeface="Times New Roman"/>
                      </a:endParaRPr>
                    </a:p>
                  </a:txBody>
                  <a:tcPr marL="60819" marR="608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fr-FR" sz="1600" dirty="0">
                          <a:latin typeface="Calibri"/>
                          <a:ea typeface="Calibri"/>
                          <a:cs typeface="Times New Roman"/>
                        </a:rPr>
                        <a:t>NR</a:t>
                      </a:r>
                    </a:p>
                  </a:txBody>
                  <a:tcPr marL="60819" marR="608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Espace réservé du numéro de diapositive 2"/>
          <p:cNvSpPr>
            <a:spLocks noGrp="1"/>
          </p:cNvSpPr>
          <p:nvPr>
            <p:ph type="sldNum" sz="quarter" idx="12"/>
          </p:nvPr>
        </p:nvSpPr>
        <p:spPr/>
        <p:txBody>
          <a:bodyPr/>
          <a:lstStyle/>
          <a:p>
            <a:fld id="{22908772-F247-43C8-87BD-B6217B843272}" type="slidenum">
              <a:rPr lang="fr-FR" smtClean="0"/>
              <a:pPr/>
              <a:t>15</a:t>
            </a:fld>
            <a:endParaRPr lang="fr-F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phique 3"/>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3075"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3076" name="Rectangle 4"/>
          <p:cNvSpPr>
            <a:spLocks noChangeArrowheads="1"/>
          </p:cNvSpPr>
          <p:nvPr/>
        </p:nvSpPr>
        <p:spPr bwMode="auto">
          <a:xfrm>
            <a:off x="0" y="36671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5" name="Espace réservé du numéro de diapositive 4"/>
          <p:cNvSpPr>
            <a:spLocks noGrp="1"/>
          </p:cNvSpPr>
          <p:nvPr>
            <p:ph type="sldNum" sz="quarter" idx="12"/>
          </p:nvPr>
        </p:nvSpPr>
        <p:spPr/>
        <p:txBody>
          <a:bodyPr/>
          <a:lstStyle/>
          <a:p>
            <a:fld id="{22908772-F247-43C8-87BD-B6217B843272}" type="slidenum">
              <a:rPr lang="fr-FR" smtClean="0"/>
              <a:pPr/>
              <a:t>16</a:t>
            </a:fld>
            <a:endParaRPr lang="fr-F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phique 3"/>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3" name="Espace réservé du numéro de diapositive 2"/>
          <p:cNvSpPr>
            <a:spLocks noGrp="1"/>
          </p:cNvSpPr>
          <p:nvPr>
            <p:ph type="sldNum" sz="quarter" idx="12"/>
          </p:nvPr>
        </p:nvSpPr>
        <p:spPr/>
        <p:txBody>
          <a:bodyPr/>
          <a:lstStyle/>
          <a:p>
            <a:fld id="{22908772-F247-43C8-87BD-B6217B843272}" type="slidenum">
              <a:rPr lang="fr-FR" smtClean="0"/>
              <a:pPr/>
              <a:t>17</a:t>
            </a:fld>
            <a:endParaRPr lang="fr-F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nvGraphicFramePr>
        <p:xfrm>
          <a:off x="1" y="0"/>
          <a:ext cx="9143998" cy="6857999"/>
        </p:xfrm>
        <a:graphic>
          <a:graphicData uri="http://schemas.openxmlformats.org/drawingml/2006/table">
            <a:tbl>
              <a:tblPr/>
              <a:tblGrid>
                <a:gridCol w="1720601"/>
                <a:gridCol w="1807912"/>
                <a:gridCol w="1691494"/>
                <a:gridCol w="1307997"/>
                <a:gridCol w="1307997"/>
                <a:gridCol w="1307997"/>
              </a:tblGrid>
              <a:tr h="328808">
                <a:tc rowSpan="2">
                  <a:txBody>
                    <a:bodyPr/>
                    <a:lstStyle/>
                    <a:p>
                      <a:pPr algn="ctr">
                        <a:lnSpc>
                          <a:spcPct val="115000"/>
                        </a:lnSpc>
                        <a:spcAft>
                          <a:spcPts val="0"/>
                        </a:spcAft>
                      </a:pPr>
                      <a:r>
                        <a:rPr lang="fr-FR" sz="1600" b="1" dirty="0" smtClean="0">
                          <a:latin typeface="Calibri"/>
                          <a:ea typeface="Calibri"/>
                          <a:cs typeface="Times New Roman"/>
                        </a:rPr>
                        <a:t>ENSEIGNE</a:t>
                      </a:r>
                      <a:endParaRPr lang="fr-FR" sz="1600" b="1" dirty="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fr-FR" sz="1600" b="1" dirty="0" smtClean="0">
                          <a:latin typeface="Calibri"/>
                          <a:ea typeface="Calibri"/>
                          <a:cs typeface="Times New Roman"/>
                        </a:rPr>
                        <a:t>MARQUES</a:t>
                      </a:r>
                      <a:endParaRPr lang="fr-FR" sz="1600" b="1" dirty="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fr-FR" sz="1600" b="1" dirty="0" smtClean="0">
                          <a:latin typeface="Calibri"/>
                          <a:ea typeface="Calibri"/>
                          <a:cs typeface="Times New Roman"/>
                        </a:rPr>
                        <a:t>TYPE D’ACTEUR</a:t>
                      </a:r>
                      <a:endParaRPr lang="fr-FR" sz="1600" b="1" dirty="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fr-FR" sz="1600" b="1" dirty="0" smtClean="0">
                          <a:latin typeface="Calibri"/>
                          <a:ea typeface="Calibri"/>
                          <a:cs typeface="Times New Roman"/>
                        </a:rPr>
                        <a:t>COMPORTEMENTS</a:t>
                      </a:r>
                      <a:endParaRPr lang="fr-FR" sz="1600" b="1" dirty="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r>
              <a:tr h="328808">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600" b="1" dirty="0">
                          <a:latin typeface="Calibri"/>
                          <a:ea typeface="Calibri"/>
                          <a:cs typeface="Times New Roman"/>
                        </a:rPr>
                        <a:t>Innovation</a:t>
                      </a: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b="1" dirty="0">
                          <a:latin typeface="Calibri"/>
                          <a:ea typeface="Calibri"/>
                          <a:cs typeface="Times New Roman"/>
                        </a:rPr>
                        <a:t>Présence</a:t>
                      </a: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b="1" dirty="0">
                          <a:latin typeface="Calibri"/>
                          <a:ea typeface="Calibri"/>
                          <a:cs typeface="Times New Roman"/>
                        </a:rPr>
                        <a:t>Compétitivité</a:t>
                      </a: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86424">
                <a:tc>
                  <a:txBody>
                    <a:bodyPr/>
                    <a:lstStyle/>
                    <a:p>
                      <a:pPr algn="ctr">
                        <a:lnSpc>
                          <a:spcPct val="115000"/>
                        </a:lnSpc>
                        <a:spcAft>
                          <a:spcPts val="0"/>
                        </a:spcAft>
                      </a:pPr>
                      <a:r>
                        <a:rPr lang="fr-FR" sz="1400" b="1" dirty="0">
                          <a:latin typeface="Calibri"/>
                          <a:ea typeface="Calibri"/>
                          <a:cs typeface="Times New Roman"/>
                        </a:rPr>
                        <a:t>Danone</a:t>
                      </a: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400">
                          <a:latin typeface="Calibri"/>
                          <a:ea typeface="Calibri"/>
                          <a:cs typeface="Times New Roman"/>
                        </a:rPr>
                        <a:t>Activia, Bulle de yaourt, Danette, Gervais, Taillefine…</a:t>
                      </a: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400" dirty="0">
                          <a:latin typeface="Calibri"/>
                          <a:ea typeface="Calibri"/>
                          <a:cs typeface="Times New Roman"/>
                        </a:rPr>
                        <a:t>Pionnier, Leader</a:t>
                      </a: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3600" dirty="0">
                          <a:latin typeface="Calibri"/>
                          <a:ea typeface="Calibri"/>
                          <a:cs typeface="Times New Roman"/>
                        </a:rPr>
                        <a:t>+++</a:t>
                      </a:r>
                      <a:endParaRPr lang="fr-FR" sz="1400" dirty="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3600" dirty="0">
                          <a:latin typeface="Calibri"/>
                          <a:ea typeface="Calibri"/>
                          <a:cs typeface="Times New Roman"/>
                        </a:rPr>
                        <a:t>+++</a:t>
                      </a:r>
                      <a:endParaRPr lang="fr-FR" sz="1400" dirty="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3600" dirty="0">
                          <a:latin typeface="Calibri"/>
                          <a:ea typeface="Calibri"/>
                          <a:cs typeface="Times New Roman"/>
                        </a:rPr>
                        <a:t>+++</a:t>
                      </a:r>
                      <a:endParaRPr lang="fr-FR" sz="1400" dirty="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5507">
                <a:tc>
                  <a:txBody>
                    <a:bodyPr/>
                    <a:lstStyle/>
                    <a:p>
                      <a:pPr algn="ctr">
                        <a:lnSpc>
                          <a:spcPct val="115000"/>
                        </a:lnSpc>
                        <a:spcAft>
                          <a:spcPts val="0"/>
                        </a:spcAft>
                      </a:pPr>
                      <a:r>
                        <a:rPr lang="fr-FR" sz="1400" b="1" dirty="0">
                          <a:latin typeface="Calibri"/>
                          <a:ea typeface="Calibri"/>
                          <a:cs typeface="Times New Roman"/>
                        </a:rPr>
                        <a:t>Yoplait</a:t>
                      </a: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400">
                          <a:latin typeface="Calibri"/>
                          <a:ea typeface="Calibri"/>
                          <a:cs typeface="Times New Roman"/>
                        </a:rPr>
                        <a:t>Perle de Lait, Yop, </a:t>
                      </a: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400">
                          <a:latin typeface="Calibri"/>
                          <a:ea typeface="Calibri"/>
                          <a:cs typeface="Times New Roman"/>
                        </a:rPr>
                        <a:t>Suiveur, Challenger</a:t>
                      </a: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3600">
                          <a:latin typeface="Calibri"/>
                          <a:ea typeface="Calibri"/>
                          <a:cs typeface="Times New Roman"/>
                        </a:rPr>
                        <a:t>++</a:t>
                      </a:r>
                      <a:endParaRPr lang="fr-FR" sz="140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3600" dirty="0">
                          <a:latin typeface="Calibri"/>
                          <a:ea typeface="Calibri"/>
                          <a:cs typeface="Times New Roman"/>
                        </a:rPr>
                        <a:t>++</a:t>
                      </a:r>
                      <a:endParaRPr lang="fr-FR" sz="1400" dirty="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3600" dirty="0">
                          <a:latin typeface="Calibri"/>
                          <a:ea typeface="Calibri"/>
                          <a:cs typeface="Times New Roman"/>
                        </a:rPr>
                        <a:t>++</a:t>
                      </a:r>
                      <a:endParaRPr lang="fr-FR" sz="1400" dirty="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5507">
                <a:tc>
                  <a:txBody>
                    <a:bodyPr/>
                    <a:lstStyle/>
                    <a:p>
                      <a:pPr algn="ctr">
                        <a:lnSpc>
                          <a:spcPct val="115000"/>
                        </a:lnSpc>
                        <a:spcAft>
                          <a:spcPts val="0"/>
                        </a:spcAft>
                      </a:pPr>
                      <a:r>
                        <a:rPr lang="fr-FR" sz="1400" b="1" dirty="0">
                          <a:latin typeface="Calibri"/>
                          <a:ea typeface="Calibri"/>
                          <a:cs typeface="Times New Roman"/>
                        </a:rPr>
                        <a:t>Nestlé – Lactalis</a:t>
                      </a: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400">
                          <a:latin typeface="Calibri"/>
                          <a:ea typeface="Calibri"/>
                          <a:cs typeface="Times New Roman"/>
                        </a:rPr>
                        <a:t>Sveltesse, Yoco</a:t>
                      </a: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400">
                          <a:latin typeface="Calibri"/>
                          <a:ea typeface="Calibri"/>
                          <a:cs typeface="Times New Roman"/>
                        </a:rPr>
                        <a:t>Suiveur</a:t>
                      </a: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3600">
                          <a:latin typeface="Calibri"/>
                          <a:ea typeface="Calibri"/>
                          <a:cs typeface="Times New Roman"/>
                        </a:rPr>
                        <a:t>++</a:t>
                      </a:r>
                      <a:endParaRPr lang="fr-FR" sz="140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3600">
                          <a:latin typeface="Calibri"/>
                          <a:ea typeface="Calibri"/>
                          <a:cs typeface="Times New Roman"/>
                        </a:rPr>
                        <a:t>++</a:t>
                      </a:r>
                      <a:endParaRPr lang="fr-FR" sz="140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3600" dirty="0">
                          <a:latin typeface="Calibri"/>
                          <a:ea typeface="Calibri"/>
                          <a:cs typeface="Times New Roman"/>
                        </a:rPr>
                        <a:t>++</a:t>
                      </a:r>
                      <a:endParaRPr lang="fr-FR" sz="1400" dirty="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5507">
                <a:tc>
                  <a:txBody>
                    <a:bodyPr/>
                    <a:lstStyle/>
                    <a:p>
                      <a:pPr algn="ctr">
                        <a:lnSpc>
                          <a:spcPct val="115000"/>
                        </a:lnSpc>
                        <a:spcAft>
                          <a:spcPts val="0"/>
                        </a:spcAft>
                      </a:pPr>
                      <a:r>
                        <a:rPr lang="fr-FR" sz="1400" b="1" dirty="0">
                          <a:latin typeface="Calibri"/>
                          <a:ea typeface="Calibri"/>
                          <a:cs typeface="Times New Roman"/>
                        </a:rPr>
                        <a:t>Mamie Nova</a:t>
                      </a: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400" dirty="0">
                          <a:latin typeface="Calibri"/>
                          <a:ea typeface="Calibri"/>
                          <a:cs typeface="Times New Roman"/>
                        </a:rPr>
                        <a:t>Novandie…</a:t>
                      </a: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400">
                          <a:latin typeface="Calibri"/>
                          <a:ea typeface="Calibri"/>
                          <a:cs typeface="Times New Roman"/>
                        </a:rPr>
                        <a:t>Suiveur</a:t>
                      </a: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3600" dirty="0">
                          <a:latin typeface="Calibri"/>
                          <a:ea typeface="Calibri"/>
                          <a:cs typeface="Times New Roman"/>
                        </a:rPr>
                        <a:t>++</a:t>
                      </a:r>
                      <a:endParaRPr lang="fr-FR" sz="1400" dirty="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3600">
                          <a:latin typeface="Calibri"/>
                          <a:ea typeface="Calibri"/>
                          <a:cs typeface="Times New Roman"/>
                        </a:rPr>
                        <a:t>+</a:t>
                      </a:r>
                      <a:endParaRPr lang="fr-FR" sz="140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400" dirty="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5507">
                <a:tc>
                  <a:txBody>
                    <a:bodyPr/>
                    <a:lstStyle/>
                    <a:p>
                      <a:pPr algn="ctr">
                        <a:lnSpc>
                          <a:spcPct val="115000"/>
                        </a:lnSpc>
                        <a:spcAft>
                          <a:spcPts val="0"/>
                        </a:spcAft>
                      </a:pPr>
                      <a:r>
                        <a:rPr lang="fr-FR" sz="1400" b="1" dirty="0">
                          <a:latin typeface="Calibri"/>
                          <a:ea typeface="Calibri"/>
                          <a:cs typeface="Times New Roman"/>
                        </a:rPr>
                        <a:t>Michel &amp; Augustin</a:t>
                      </a: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400" dirty="0">
                          <a:latin typeface="Calibri"/>
                          <a:ea typeface="Calibri"/>
                          <a:cs typeface="Times New Roman"/>
                        </a:rPr>
                        <a:t>Vaches en petit pot, Vaches à boire…</a:t>
                      </a: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400">
                          <a:latin typeface="Calibri"/>
                          <a:ea typeface="Calibri"/>
                          <a:cs typeface="Times New Roman"/>
                        </a:rPr>
                        <a:t>Nouvel entrant</a:t>
                      </a: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3600" dirty="0">
                          <a:latin typeface="Calibri"/>
                          <a:ea typeface="Calibri"/>
                          <a:cs typeface="Times New Roman"/>
                        </a:rPr>
                        <a:t>++</a:t>
                      </a:r>
                      <a:endParaRPr lang="fr-FR" sz="1400" dirty="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40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400" dirty="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5507">
                <a:tc>
                  <a:txBody>
                    <a:bodyPr/>
                    <a:lstStyle/>
                    <a:p>
                      <a:pPr algn="ctr">
                        <a:lnSpc>
                          <a:spcPct val="115000"/>
                        </a:lnSpc>
                        <a:spcAft>
                          <a:spcPts val="0"/>
                        </a:spcAft>
                      </a:pPr>
                      <a:r>
                        <a:rPr lang="fr-FR" sz="1400" b="1" dirty="0">
                          <a:latin typeface="Calibri"/>
                          <a:ea typeface="Calibri"/>
                          <a:cs typeface="Times New Roman"/>
                        </a:rPr>
                        <a:t>La Fermière</a:t>
                      </a: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40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400">
                          <a:latin typeface="Calibri"/>
                          <a:ea typeface="Calibri"/>
                          <a:cs typeface="Times New Roman"/>
                        </a:rPr>
                        <a:t>Suiveur</a:t>
                      </a: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3600" dirty="0">
                          <a:latin typeface="Calibri"/>
                          <a:ea typeface="Calibri"/>
                          <a:cs typeface="Times New Roman"/>
                        </a:rPr>
                        <a:t>++</a:t>
                      </a:r>
                      <a:endParaRPr lang="fr-FR" sz="1400" dirty="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40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400" dirty="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86424">
                <a:tc>
                  <a:txBody>
                    <a:bodyPr/>
                    <a:lstStyle/>
                    <a:p>
                      <a:pPr algn="ctr">
                        <a:lnSpc>
                          <a:spcPct val="115000"/>
                        </a:lnSpc>
                        <a:spcAft>
                          <a:spcPts val="0"/>
                        </a:spcAft>
                      </a:pPr>
                      <a:r>
                        <a:rPr lang="fr-FR" sz="1400" b="1" dirty="0">
                          <a:latin typeface="Calibri"/>
                          <a:ea typeface="Calibri"/>
                          <a:cs typeface="Times New Roman"/>
                        </a:rPr>
                        <a:t>MDD</a:t>
                      </a: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400">
                          <a:latin typeface="Calibri"/>
                          <a:ea typeface="Calibri"/>
                          <a:cs typeface="Times New Roman"/>
                        </a:rPr>
                        <a:t>Auchan, Rik&amp;Rok, Carrefour, Marque Repère…</a:t>
                      </a: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400">
                          <a:latin typeface="Calibri"/>
                          <a:ea typeface="Calibri"/>
                          <a:cs typeface="Times New Roman"/>
                        </a:rPr>
                        <a:t>MDD</a:t>
                      </a: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400" dirty="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3600">
                          <a:latin typeface="Calibri"/>
                          <a:ea typeface="Calibri"/>
                          <a:cs typeface="Times New Roman"/>
                        </a:rPr>
                        <a:t>+++</a:t>
                      </a:r>
                      <a:endParaRPr lang="fr-FR" sz="140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400" dirty="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Espace réservé du numéro de diapositive 2"/>
          <p:cNvSpPr>
            <a:spLocks noGrp="1"/>
          </p:cNvSpPr>
          <p:nvPr>
            <p:ph type="sldNum" sz="quarter" idx="12"/>
          </p:nvPr>
        </p:nvSpPr>
        <p:spPr/>
        <p:txBody>
          <a:bodyPr/>
          <a:lstStyle/>
          <a:p>
            <a:fld id="{22908772-F247-43C8-87BD-B6217B843272}" type="slidenum">
              <a:rPr lang="fr-FR" smtClean="0"/>
              <a:pPr/>
              <a:t>18</a:t>
            </a:fld>
            <a:endParaRPr lang="fr-F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5013176"/>
            <a:ext cx="9144000" cy="1261884"/>
          </a:xfrm>
          <a:prstGeom prst="rect">
            <a:avLst/>
          </a:prstGeom>
          <a:noFill/>
        </p:spPr>
        <p:txBody>
          <a:bodyPr wrap="square" rtlCol="0">
            <a:spAutoFit/>
          </a:bodyPr>
          <a:lstStyle/>
          <a:p>
            <a:r>
              <a:rPr lang="fr-FR" sz="2800" b="1" dirty="0" smtClean="0"/>
              <a:t>En 2010</a:t>
            </a:r>
            <a:r>
              <a:rPr lang="fr-FR" sz="2800" dirty="0" smtClean="0"/>
              <a:t> </a:t>
            </a:r>
            <a:r>
              <a:rPr lang="fr-FR" sz="2400" dirty="0" smtClean="0"/>
              <a:t>: Danone et MDD sont au coude à coude avec chacun environ 37% de parts de marché. Les MDD semblent avoir atteint un palier autour de cette valeur.</a:t>
            </a:r>
            <a:endParaRPr lang="fr-FR" dirty="0"/>
          </a:p>
        </p:txBody>
      </p:sp>
      <p:sp>
        <p:nvSpPr>
          <p:cNvPr id="5" name="Rectangle 4"/>
          <p:cNvSpPr/>
          <p:nvPr/>
        </p:nvSpPr>
        <p:spPr>
          <a:xfrm>
            <a:off x="0" y="476672"/>
            <a:ext cx="9144000" cy="1631216"/>
          </a:xfrm>
          <a:prstGeom prst="rect">
            <a:avLst/>
          </a:prstGeom>
        </p:spPr>
        <p:txBody>
          <a:bodyPr wrap="square">
            <a:spAutoFit/>
          </a:bodyPr>
          <a:lstStyle/>
          <a:p>
            <a:r>
              <a:rPr lang="fr-FR" sz="2800" b="1" dirty="0" smtClean="0"/>
              <a:t>Qui sont les autres?</a:t>
            </a:r>
            <a:endParaRPr lang="fr-FR" sz="2800" b="1" dirty="0"/>
          </a:p>
          <a:p>
            <a:r>
              <a:rPr lang="fr-FR" sz="2400" dirty="0" smtClean="0"/>
              <a:t>Mamie </a:t>
            </a:r>
            <a:r>
              <a:rPr lang="fr-FR" sz="2400" dirty="0"/>
              <a:t>Nova </a:t>
            </a:r>
            <a:r>
              <a:rPr lang="fr-FR" sz="2400" dirty="0" smtClean="0"/>
              <a:t>possède environ </a:t>
            </a:r>
            <a:r>
              <a:rPr lang="fr-FR" sz="2400" dirty="0"/>
              <a:t>2% de parts de </a:t>
            </a:r>
            <a:r>
              <a:rPr lang="fr-FR" sz="2400" dirty="0" smtClean="0"/>
              <a:t>marché. Le reste de cette catégorie est composé de La Fermière,</a:t>
            </a:r>
            <a:r>
              <a:rPr lang="fr-FR" sz="2400" dirty="0"/>
              <a:t> </a:t>
            </a:r>
            <a:r>
              <a:rPr lang="fr-FR" sz="2400" dirty="0" smtClean="0"/>
              <a:t>Savoie Yaourt, le Petit Basque, Malo et autres </a:t>
            </a:r>
            <a:r>
              <a:rPr lang="fr-FR" sz="2400" dirty="0"/>
              <a:t>PME… pour la plupart fournisseurs pour </a:t>
            </a:r>
            <a:r>
              <a:rPr lang="fr-FR" sz="2400" dirty="0" smtClean="0"/>
              <a:t>une MDD.</a:t>
            </a:r>
            <a:endParaRPr lang="fr-FR" sz="2400" dirty="0"/>
          </a:p>
        </p:txBody>
      </p:sp>
      <p:sp>
        <p:nvSpPr>
          <p:cNvPr id="6" name="Rectangle 5"/>
          <p:cNvSpPr/>
          <p:nvPr/>
        </p:nvSpPr>
        <p:spPr>
          <a:xfrm>
            <a:off x="0" y="2780928"/>
            <a:ext cx="9144000" cy="1261884"/>
          </a:xfrm>
          <a:prstGeom prst="rect">
            <a:avLst/>
          </a:prstGeom>
        </p:spPr>
        <p:txBody>
          <a:bodyPr wrap="square">
            <a:spAutoFit/>
          </a:bodyPr>
          <a:lstStyle/>
          <a:p>
            <a:r>
              <a:rPr lang="fr-FR" sz="2800" b="1" dirty="0" smtClean="0"/>
              <a:t>Les MDD :</a:t>
            </a:r>
            <a:endParaRPr lang="fr-FR" sz="2800" b="1" dirty="0"/>
          </a:p>
          <a:p>
            <a:r>
              <a:rPr lang="fr-FR" sz="2400" dirty="0" smtClean="0"/>
              <a:t>En termes de produits, elles sont majoritairement fabriquées par Senoble, Novandie et Lactalis-Nestlé.</a:t>
            </a:r>
            <a:endParaRPr lang="fr-FR" sz="2400" dirty="0"/>
          </a:p>
        </p:txBody>
      </p:sp>
      <p:sp>
        <p:nvSpPr>
          <p:cNvPr id="7" name="Espace réservé du numéro de diapositive 6"/>
          <p:cNvSpPr>
            <a:spLocks noGrp="1"/>
          </p:cNvSpPr>
          <p:nvPr>
            <p:ph type="sldNum" sz="quarter" idx="12"/>
          </p:nvPr>
        </p:nvSpPr>
        <p:spPr/>
        <p:txBody>
          <a:bodyPr/>
          <a:lstStyle/>
          <a:p>
            <a:fld id="{22908772-F247-43C8-87BD-B6217B843272}" type="slidenum">
              <a:rPr lang="fr-FR" smtClean="0"/>
              <a:pPr/>
              <a:t>19</a:t>
            </a:fld>
            <a:endParaRPr lang="fr-F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990099"/>
                </a:solidFill>
                <a:latin typeface="Arial Rounded MT Bold" pitchFamily="34" charset="0"/>
              </a:rPr>
              <a:t>Un yaourt ?</a:t>
            </a:r>
            <a:endParaRPr lang="fr-FR" dirty="0">
              <a:solidFill>
                <a:srgbClr val="990099"/>
              </a:solidFill>
              <a:latin typeface="Arial Rounded MT Bold" pitchFamily="34" charset="0"/>
            </a:endParaRPr>
          </a:p>
        </p:txBody>
      </p:sp>
      <p:sp>
        <p:nvSpPr>
          <p:cNvPr id="4" name="ZoneTexte 3"/>
          <p:cNvSpPr txBox="1"/>
          <p:nvPr/>
        </p:nvSpPr>
        <p:spPr>
          <a:xfrm>
            <a:off x="323528" y="1844824"/>
            <a:ext cx="5400600" cy="3970318"/>
          </a:xfrm>
          <a:prstGeom prst="rect">
            <a:avLst/>
          </a:prstGeom>
          <a:noFill/>
        </p:spPr>
        <p:txBody>
          <a:bodyPr wrap="square" rtlCol="0">
            <a:spAutoFit/>
          </a:bodyPr>
          <a:lstStyle/>
          <a:p>
            <a:pPr algn="just">
              <a:buNone/>
            </a:pPr>
            <a:r>
              <a:rPr lang="fr-FR" sz="2800" dirty="0" smtClean="0"/>
              <a:t>Egalement appelé yoghourt il existe depuis 1919, en France. C’est un produit  ultra-frais, fabriqué à base de lait, bactéries, protéines, différents additifs ( colorant, …). </a:t>
            </a:r>
          </a:p>
          <a:p>
            <a:pPr algn="just">
              <a:buNone/>
            </a:pPr>
            <a:r>
              <a:rPr lang="fr-FR" sz="2800" dirty="0" err="1" smtClean="0"/>
              <a:t>Lactobacillus</a:t>
            </a:r>
            <a:r>
              <a:rPr lang="fr-FR" sz="2800" dirty="0" smtClean="0"/>
              <a:t> </a:t>
            </a:r>
            <a:r>
              <a:rPr lang="fr-FR" sz="2800" dirty="0" err="1" smtClean="0"/>
              <a:t>bulgaricus</a:t>
            </a:r>
            <a:r>
              <a:rPr lang="fr-FR" sz="2800" dirty="0" smtClean="0"/>
              <a:t> et </a:t>
            </a:r>
            <a:r>
              <a:rPr lang="fr-FR" sz="2800" dirty="0" err="1" smtClean="0"/>
              <a:t>Streptococcus</a:t>
            </a:r>
            <a:r>
              <a:rPr lang="fr-FR" sz="2800" dirty="0" smtClean="0"/>
              <a:t> </a:t>
            </a:r>
            <a:r>
              <a:rPr lang="fr-FR" sz="2800" dirty="0" err="1" smtClean="0"/>
              <a:t>thermophilus</a:t>
            </a:r>
            <a:r>
              <a:rPr lang="fr-FR" sz="2800" dirty="0" smtClean="0"/>
              <a:t> sont les deux bactéries qui permettent la fermentation du lait.</a:t>
            </a:r>
          </a:p>
        </p:txBody>
      </p:sp>
      <p:sp>
        <p:nvSpPr>
          <p:cNvPr id="7" name="Espace réservé du numéro de diapositive 6"/>
          <p:cNvSpPr>
            <a:spLocks noGrp="1"/>
          </p:cNvSpPr>
          <p:nvPr>
            <p:ph type="sldNum" sz="quarter" idx="12"/>
          </p:nvPr>
        </p:nvSpPr>
        <p:spPr/>
        <p:txBody>
          <a:bodyPr/>
          <a:lstStyle/>
          <a:p>
            <a:fld id="{22908772-F247-43C8-87BD-B6217B843272}" type="slidenum">
              <a:rPr lang="fr-FR" smtClean="0"/>
              <a:pPr/>
              <a:t>2</a:t>
            </a:fld>
            <a:endParaRPr lang="fr-FR"/>
          </a:p>
        </p:txBody>
      </p:sp>
      <p:pic>
        <p:nvPicPr>
          <p:cNvPr id="2050" name="Picture 2"/>
          <p:cNvPicPr>
            <a:picLocks noChangeAspect="1" noChangeArrowheads="1"/>
          </p:cNvPicPr>
          <p:nvPr/>
        </p:nvPicPr>
        <p:blipFill>
          <a:blip r:embed="rId2" cstate="print"/>
          <a:srcRect/>
          <a:stretch>
            <a:fillRect/>
          </a:stretch>
        </p:blipFill>
        <p:spPr bwMode="auto">
          <a:xfrm>
            <a:off x="6012160" y="2348880"/>
            <a:ext cx="2952329" cy="2880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95536" y="0"/>
            <a:ext cx="8229600" cy="1143000"/>
          </a:xfrm>
        </p:spPr>
        <p:txBody>
          <a:bodyPr/>
          <a:lstStyle/>
          <a:p>
            <a:pPr eaLnBrk="1" hangingPunct="1"/>
            <a:r>
              <a:rPr lang="fr-FR" dirty="0" smtClean="0">
                <a:solidFill>
                  <a:schemeClr val="accent3">
                    <a:lumMod val="50000"/>
                  </a:schemeClr>
                </a:solidFill>
              </a:rPr>
              <a:t>Les nouveaux produits</a:t>
            </a:r>
          </a:p>
        </p:txBody>
      </p:sp>
      <p:sp>
        <p:nvSpPr>
          <p:cNvPr id="8195" name="Rectangle 3"/>
          <p:cNvSpPr>
            <a:spLocks noGrp="1" noChangeArrowheads="1"/>
          </p:cNvSpPr>
          <p:nvPr>
            <p:ph type="body" idx="1"/>
          </p:nvPr>
        </p:nvSpPr>
        <p:spPr>
          <a:xfrm>
            <a:off x="539552" y="1124744"/>
            <a:ext cx="7775575" cy="4321175"/>
          </a:xfrm>
        </p:spPr>
        <p:txBody>
          <a:bodyPr/>
          <a:lstStyle/>
          <a:p>
            <a:pPr algn="just" eaLnBrk="1" hangingPunct="1">
              <a:lnSpc>
                <a:spcPct val="90000"/>
              </a:lnSpc>
            </a:pPr>
            <a:r>
              <a:rPr lang="fr-FR" sz="2400" dirty="0" smtClean="0"/>
              <a:t>Les yaourts format XXL, les pots pèsent 250g, 500g et même 1kg pour Michel et Augustin</a:t>
            </a:r>
          </a:p>
          <a:p>
            <a:pPr algn="just" eaLnBrk="1" hangingPunct="1">
              <a:lnSpc>
                <a:spcPct val="90000"/>
              </a:lnSpc>
            </a:pPr>
            <a:endParaRPr lang="fr-FR" sz="2400" dirty="0" smtClean="0"/>
          </a:p>
          <a:p>
            <a:pPr algn="just" eaLnBrk="1" hangingPunct="1">
              <a:lnSpc>
                <a:spcPct val="90000"/>
              </a:lnSpc>
            </a:pPr>
            <a:endParaRPr lang="fr-FR" sz="2400" dirty="0" smtClean="0"/>
          </a:p>
          <a:p>
            <a:pPr algn="just" eaLnBrk="1" hangingPunct="1">
              <a:lnSpc>
                <a:spcPct val="90000"/>
              </a:lnSpc>
            </a:pPr>
            <a:endParaRPr lang="fr-FR" sz="2400" dirty="0" smtClean="0"/>
          </a:p>
          <a:p>
            <a:pPr algn="just" eaLnBrk="1" hangingPunct="1">
              <a:lnSpc>
                <a:spcPct val="90000"/>
              </a:lnSpc>
            </a:pPr>
            <a:endParaRPr lang="fr-FR" sz="2400" dirty="0" smtClean="0"/>
          </a:p>
          <a:p>
            <a:pPr algn="just" eaLnBrk="1" hangingPunct="1">
              <a:lnSpc>
                <a:spcPct val="90000"/>
              </a:lnSpc>
            </a:pPr>
            <a:r>
              <a:rPr lang="fr-FR" sz="2400" dirty="0" smtClean="0"/>
              <a:t>Les dosettes individuelles pour agrémenter le yaourt: biscuits et agrumes, amandes caramélisées et fèves de cacao, cerises acidulées et éclats d’amandes, pomme et croquants de pain d’épices, chocolat caramel au sel de Guérande. En vente sur internet</a:t>
            </a:r>
          </a:p>
        </p:txBody>
      </p:sp>
      <p:pic>
        <p:nvPicPr>
          <p:cNvPr id="8197" name="Picture 5"/>
          <p:cNvPicPr>
            <a:picLocks noChangeAspect="1" noChangeArrowheads="1"/>
          </p:cNvPicPr>
          <p:nvPr/>
        </p:nvPicPr>
        <p:blipFill>
          <a:blip r:embed="rId2" cstate="print"/>
          <a:srcRect t="22498" b="25818"/>
          <a:stretch>
            <a:fillRect/>
          </a:stretch>
        </p:blipFill>
        <p:spPr bwMode="auto">
          <a:xfrm>
            <a:off x="2915816" y="5202237"/>
            <a:ext cx="3203575" cy="1655763"/>
          </a:xfrm>
          <a:prstGeom prst="rect">
            <a:avLst/>
          </a:prstGeom>
          <a:noFill/>
          <a:ln w="9525">
            <a:noFill/>
            <a:miter lim="800000"/>
            <a:headEnd/>
            <a:tailEnd/>
          </a:ln>
          <a:effectLst/>
        </p:spPr>
      </p:pic>
      <p:pic>
        <p:nvPicPr>
          <p:cNvPr id="8200" name="Picture 8"/>
          <p:cNvPicPr>
            <a:picLocks noChangeAspect="1" noChangeArrowheads="1"/>
          </p:cNvPicPr>
          <p:nvPr/>
        </p:nvPicPr>
        <p:blipFill>
          <a:blip r:embed="rId3" cstate="print"/>
          <a:srcRect/>
          <a:stretch>
            <a:fillRect/>
          </a:stretch>
        </p:blipFill>
        <p:spPr bwMode="auto">
          <a:xfrm>
            <a:off x="2915816" y="1916832"/>
            <a:ext cx="2905125" cy="1466850"/>
          </a:xfrm>
          <a:prstGeom prst="rect">
            <a:avLst/>
          </a:prstGeom>
          <a:noFill/>
          <a:ln w="9525">
            <a:noFill/>
            <a:miter lim="800000"/>
            <a:headEnd/>
            <a:tailEnd/>
          </a:ln>
        </p:spPr>
      </p:pic>
      <p:sp>
        <p:nvSpPr>
          <p:cNvPr id="6" name="Espace réservé du numéro de diapositive 5"/>
          <p:cNvSpPr>
            <a:spLocks noGrp="1"/>
          </p:cNvSpPr>
          <p:nvPr>
            <p:ph type="sldNum" sz="quarter" idx="12"/>
          </p:nvPr>
        </p:nvSpPr>
        <p:spPr/>
        <p:txBody>
          <a:bodyPr/>
          <a:lstStyle/>
          <a:p>
            <a:fld id="{22908772-F247-43C8-87BD-B6217B843272}" type="slidenum">
              <a:rPr lang="fr-FR" smtClean="0"/>
              <a:pPr/>
              <a:t>20</a:t>
            </a:fld>
            <a:endParaRPr lang="fr-F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763688" y="188640"/>
            <a:ext cx="5400600" cy="1143000"/>
          </a:xfrm>
        </p:spPr>
        <p:txBody>
          <a:bodyPr>
            <a:normAutofit fontScale="90000"/>
          </a:bodyPr>
          <a:lstStyle/>
          <a:p>
            <a:r>
              <a:rPr lang="fr-FR" dirty="0" smtClean="0">
                <a:solidFill>
                  <a:schemeClr val="accent3">
                    <a:lumMod val="50000"/>
                  </a:schemeClr>
                </a:solidFill>
              </a:rPr>
              <a:t>Les nouveautés Danone</a:t>
            </a:r>
          </a:p>
        </p:txBody>
      </p:sp>
      <p:sp>
        <p:nvSpPr>
          <p:cNvPr id="23555" name="Rectangle 3"/>
          <p:cNvSpPr>
            <a:spLocks noGrp="1" noChangeArrowheads="1"/>
          </p:cNvSpPr>
          <p:nvPr>
            <p:ph type="body" idx="1"/>
          </p:nvPr>
        </p:nvSpPr>
        <p:spPr>
          <a:xfrm>
            <a:off x="457200" y="1600200"/>
            <a:ext cx="8075613" cy="3268663"/>
          </a:xfrm>
        </p:spPr>
        <p:txBody>
          <a:bodyPr/>
          <a:lstStyle/>
          <a:p>
            <a:pPr algn="just" eaLnBrk="1" hangingPunct="1">
              <a:lnSpc>
                <a:spcPct val="80000"/>
              </a:lnSpc>
            </a:pPr>
            <a:r>
              <a:rPr lang="fr-FR" sz="2400" dirty="0" err="1" smtClean="0"/>
              <a:t>Activia</a:t>
            </a:r>
            <a:r>
              <a:rPr lang="fr-FR" sz="2400" dirty="0" smtClean="0"/>
              <a:t> 0%: apporte la promesse d’un meilleur transit avec en plus un yaourt allégé</a:t>
            </a:r>
          </a:p>
          <a:p>
            <a:pPr algn="just">
              <a:lnSpc>
                <a:spcPct val="80000"/>
              </a:lnSpc>
              <a:spcBef>
                <a:spcPts val="1200"/>
              </a:spcBef>
            </a:pPr>
            <a:r>
              <a:rPr lang="fr-FR" sz="2400" dirty="0" err="1" smtClean="0"/>
              <a:t>Taillefine</a:t>
            </a:r>
            <a:r>
              <a:rPr lang="fr-FR" sz="2400" dirty="0" smtClean="0"/>
              <a:t> </a:t>
            </a:r>
            <a:r>
              <a:rPr lang="fr-FR" sz="2400" dirty="0" err="1" smtClean="0"/>
              <a:t>stevia</a:t>
            </a:r>
            <a:r>
              <a:rPr lang="fr-FR" sz="2400" dirty="0" smtClean="0"/>
              <a:t>, premier yaourt à l’extrait de </a:t>
            </a:r>
            <a:r>
              <a:rPr lang="fr-FR" sz="2400" dirty="0" err="1" smtClean="0"/>
              <a:t>stevia</a:t>
            </a:r>
            <a:r>
              <a:rPr lang="fr-FR" sz="2400" dirty="0" smtClean="0"/>
              <a:t> (édulcorant naturel) avec 4 parfums: cerise, mangue, frais et citron</a:t>
            </a:r>
          </a:p>
          <a:p>
            <a:pPr algn="just">
              <a:lnSpc>
                <a:spcPct val="80000"/>
              </a:lnSpc>
              <a:spcBef>
                <a:spcPts val="1200"/>
              </a:spcBef>
            </a:pPr>
            <a:r>
              <a:rPr lang="fr-FR" sz="2400" dirty="0" smtClean="0"/>
              <a:t>Gervais lance un produit entre la glace et le yaourt, saveur fraise ou lait-fraise (yaourt à consommer frais ou glacé): riche en Calcium, Vitamine D et faible en matière grasse</a:t>
            </a:r>
          </a:p>
        </p:txBody>
      </p:sp>
      <p:pic>
        <p:nvPicPr>
          <p:cNvPr id="23558" name="Picture 6" descr="Gervais à glacer, édition limitée jusqu'au mois d'août ! (Gervais à glacer)"/>
          <p:cNvPicPr>
            <a:picLocks noChangeAspect="1" noChangeArrowheads="1"/>
          </p:cNvPicPr>
          <p:nvPr/>
        </p:nvPicPr>
        <p:blipFill>
          <a:blip r:embed="rId2" cstate="print"/>
          <a:srcRect t="25929" b="15723"/>
          <a:stretch>
            <a:fillRect/>
          </a:stretch>
        </p:blipFill>
        <p:spPr bwMode="auto">
          <a:xfrm>
            <a:off x="4572000" y="4347418"/>
            <a:ext cx="4103688" cy="2393950"/>
          </a:xfrm>
          <a:prstGeom prst="rect">
            <a:avLst/>
          </a:prstGeom>
          <a:noFill/>
        </p:spPr>
      </p:pic>
      <p:sp>
        <p:nvSpPr>
          <p:cNvPr id="5" name="Espace réservé du numéro de diapositive 4"/>
          <p:cNvSpPr>
            <a:spLocks noGrp="1"/>
          </p:cNvSpPr>
          <p:nvPr>
            <p:ph type="sldNum" sz="quarter" idx="12"/>
          </p:nvPr>
        </p:nvSpPr>
        <p:spPr/>
        <p:txBody>
          <a:bodyPr/>
          <a:lstStyle/>
          <a:p>
            <a:fld id="{22908772-F247-43C8-87BD-B6217B843272}" type="slidenum">
              <a:rPr lang="fr-FR" smtClean="0"/>
              <a:pPr/>
              <a:t>21</a:t>
            </a:fld>
            <a:endParaRPr lang="fr-F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t="2936"/>
          <a:stretch>
            <a:fillRect/>
          </a:stretch>
        </p:blipFill>
        <p:spPr bwMode="auto">
          <a:xfrm>
            <a:off x="0" y="0"/>
            <a:ext cx="7092280" cy="6858000"/>
          </a:xfrm>
          <a:prstGeom prst="rect">
            <a:avLst/>
          </a:prstGeom>
          <a:noFill/>
          <a:ln w="9525">
            <a:noFill/>
            <a:miter lim="800000"/>
            <a:headEnd/>
            <a:tailEnd/>
          </a:ln>
        </p:spPr>
      </p:pic>
      <p:pic>
        <p:nvPicPr>
          <p:cNvPr id="24579" name="Picture 3"/>
          <p:cNvPicPr>
            <a:picLocks noChangeAspect="1" noChangeArrowheads="1"/>
          </p:cNvPicPr>
          <p:nvPr/>
        </p:nvPicPr>
        <p:blipFill>
          <a:blip r:embed="rId3" cstate="print"/>
          <a:srcRect/>
          <a:stretch>
            <a:fillRect/>
          </a:stretch>
        </p:blipFill>
        <p:spPr bwMode="auto">
          <a:xfrm>
            <a:off x="6543675" y="4725144"/>
            <a:ext cx="2600325" cy="2132856"/>
          </a:xfrm>
          <a:prstGeom prst="rect">
            <a:avLst/>
          </a:prstGeom>
          <a:noFill/>
          <a:ln w="9525">
            <a:noFill/>
            <a:miter lim="800000"/>
            <a:headEnd/>
            <a:tailEnd/>
          </a:ln>
        </p:spPr>
      </p:pic>
      <p:pic>
        <p:nvPicPr>
          <p:cNvPr id="24580" name="Picture 4"/>
          <p:cNvPicPr>
            <a:picLocks noChangeAspect="1" noChangeArrowheads="1"/>
          </p:cNvPicPr>
          <p:nvPr/>
        </p:nvPicPr>
        <p:blipFill>
          <a:blip r:embed="rId4" cstate="print"/>
          <a:srcRect/>
          <a:stretch>
            <a:fillRect/>
          </a:stretch>
        </p:blipFill>
        <p:spPr bwMode="auto">
          <a:xfrm>
            <a:off x="6876256" y="2924944"/>
            <a:ext cx="2267744" cy="1872208"/>
          </a:xfrm>
          <a:prstGeom prst="rect">
            <a:avLst/>
          </a:prstGeom>
          <a:noFill/>
          <a:ln w="9525">
            <a:noFill/>
            <a:miter lim="800000"/>
            <a:headEnd/>
            <a:tailEnd/>
          </a:ln>
        </p:spPr>
      </p:pic>
      <p:sp>
        <p:nvSpPr>
          <p:cNvPr id="7" name="ZoneTexte 6"/>
          <p:cNvSpPr txBox="1"/>
          <p:nvPr/>
        </p:nvSpPr>
        <p:spPr>
          <a:xfrm>
            <a:off x="5436096" y="1916832"/>
            <a:ext cx="3384376" cy="1200329"/>
          </a:xfrm>
          <a:prstGeom prst="rect">
            <a:avLst/>
          </a:prstGeom>
          <a:noFill/>
        </p:spPr>
        <p:txBody>
          <a:bodyPr wrap="square" rtlCol="0">
            <a:spAutoFit/>
          </a:bodyPr>
          <a:lstStyle/>
          <a:p>
            <a:pPr algn="just"/>
            <a:r>
              <a:rPr lang="fr-FR" dirty="0" smtClean="0"/>
              <a:t>Nouvel </a:t>
            </a:r>
            <a:r>
              <a:rPr lang="fr-FR" dirty="0" err="1" smtClean="0"/>
              <a:t>Activia</a:t>
            </a:r>
            <a:r>
              <a:rPr lang="fr-FR" dirty="0" smtClean="0"/>
              <a:t> du matin, saveur vanille ou nature à consommer au petit déjeuner avec des céréales ou même des fruits</a:t>
            </a:r>
            <a:endParaRPr lang="fr-FR" dirty="0"/>
          </a:p>
        </p:txBody>
      </p:sp>
      <p:sp>
        <p:nvSpPr>
          <p:cNvPr id="6" name="Espace réservé du numéro de diapositive 5"/>
          <p:cNvSpPr>
            <a:spLocks noGrp="1"/>
          </p:cNvSpPr>
          <p:nvPr>
            <p:ph type="sldNum" sz="quarter" idx="12"/>
          </p:nvPr>
        </p:nvSpPr>
        <p:spPr/>
        <p:txBody>
          <a:bodyPr/>
          <a:lstStyle/>
          <a:p>
            <a:fld id="{22908772-F247-43C8-87BD-B6217B843272}" type="slidenum">
              <a:rPr lang="fr-FR" smtClean="0"/>
              <a:pPr/>
              <a:t>22</a:t>
            </a:fld>
            <a:endParaRPr lang="fr-F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148880" y="260648"/>
            <a:ext cx="6995120" cy="1143000"/>
          </a:xfrm>
        </p:spPr>
        <p:txBody>
          <a:bodyPr/>
          <a:lstStyle/>
          <a:p>
            <a:r>
              <a:rPr lang="fr-FR" sz="4000" dirty="0" smtClean="0">
                <a:solidFill>
                  <a:schemeClr val="accent3">
                    <a:lumMod val="50000"/>
                  </a:schemeClr>
                </a:solidFill>
              </a:rPr>
              <a:t>Les nouveautés Yoplait</a:t>
            </a:r>
          </a:p>
        </p:txBody>
      </p:sp>
      <p:sp>
        <p:nvSpPr>
          <p:cNvPr id="22531" name="Rectangle 3"/>
          <p:cNvSpPr>
            <a:spLocks noGrp="1" noChangeArrowheads="1"/>
          </p:cNvSpPr>
          <p:nvPr>
            <p:ph type="body" idx="1"/>
          </p:nvPr>
        </p:nvSpPr>
        <p:spPr/>
        <p:txBody>
          <a:bodyPr/>
          <a:lstStyle/>
          <a:p>
            <a:r>
              <a:rPr lang="fr-FR" sz="2800" dirty="0" smtClean="0"/>
              <a:t>Augmentation du volume pour le même tarif</a:t>
            </a:r>
          </a:p>
          <a:p>
            <a:r>
              <a:rPr lang="fr-FR" sz="2800" dirty="0" smtClean="0"/>
              <a:t>Le </a:t>
            </a:r>
            <a:r>
              <a:rPr lang="fr-FR" sz="2800" dirty="0" err="1" smtClean="0"/>
              <a:t>Yop</a:t>
            </a:r>
            <a:r>
              <a:rPr lang="fr-FR" sz="2800" dirty="0" smtClean="0"/>
              <a:t> and Go!, parfum fraise, framboise et vanille. Une déclinaison au format 330g, plus nomade</a:t>
            </a:r>
          </a:p>
        </p:txBody>
      </p:sp>
      <p:pic>
        <p:nvPicPr>
          <p:cNvPr id="22534" name="Picture 6"/>
          <p:cNvPicPr>
            <a:picLocks noChangeAspect="1" noChangeArrowheads="1"/>
          </p:cNvPicPr>
          <p:nvPr/>
        </p:nvPicPr>
        <p:blipFill>
          <a:blip r:embed="rId2" cstate="print"/>
          <a:srcRect r="3164"/>
          <a:stretch>
            <a:fillRect/>
          </a:stretch>
        </p:blipFill>
        <p:spPr bwMode="auto">
          <a:xfrm>
            <a:off x="0" y="0"/>
            <a:ext cx="2195736" cy="1340768"/>
          </a:xfrm>
          <a:prstGeom prst="rect">
            <a:avLst/>
          </a:prstGeom>
          <a:noFill/>
          <a:ln w="9525">
            <a:noFill/>
            <a:miter lim="800000"/>
            <a:headEnd/>
            <a:tailEnd/>
          </a:ln>
        </p:spPr>
      </p:pic>
      <p:pic>
        <p:nvPicPr>
          <p:cNvPr id="22538" name="Picture 10"/>
          <p:cNvPicPr>
            <a:picLocks noChangeAspect="1" noChangeArrowheads="1"/>
          </p:cNvPicPr>
          <p:nvPr/>
        </p:nvPicPr>
        <p:blipFill>
          <a:blip r:embed="rId3" cstate="print"/>
          <a:srcRect r="50000"/>
          <a:stretch>
            <a:fillRect/>
          </a:stretch>
        </p:blipFill>
        <p:spPr bwMode="auto">
          <a:xfrm>
            <a:off x="899592" y="3645024"/>
            <a:ext cx="1512168" cy="3024336"/>
          </a:xfrm>
          <a:prstGeom prst="rect">
            <a:avLst/>
          </a:prstGeom>
          <a:noFill/>
          <a:ln w="9525">
            <a:noFill/>
            <a:miter lim="800000"/>
            <a:headEnd/>
            <a:tailEnd/>
          </a:ln>
        </p:spPr>
      </p:pic>
      <p:pic>
        <p:nvPicPr>
          <p:cNvPr id="22539" name="Picture 11"/>
          <p:cNvPicPr>
            <a:picLocks noChangeAspect="1" noChangeArrowheads="1"/>
          </p:cNvPicPr>
          <p:nvPr/>
        </p:nvPicPr>
        <p:blipFill>
          <a:blip r:embed="rId4" cstate="print"/>
          <a:srcRect/>
          <a:stretch>
            <a:fillRect/>
          </a:stretch>
        </p:blipFill>
        <p:spPr bwMode="auto">
          <a:xfrm>
            <a:off x="2699792" y="3645024"/>
            <a:ext cx="1618020" cy="3024336"/>
          </a:xfrm>
          <a:prstGeom prst="rect">
            <a:avLst/>
          </a:prstGeom>
          <a:noFill/>
          <a:ln w="9525">
            <a:noFill/>
            <a:miter lim="800000"/>
            <a:headEnd/>
            <a:tailEnd/>
          </a:ln>
        </p:spPr>
      </p:pic>
      <p:pic>
        <p:nvPicPr>
          <p:cNvPr id="22540" name="Picture 12"/>
          <p:cNvPicPr>
            <a:picLocks noChangeAspect="1" noChangeArrowheads="1"/>
          </p:cNvPicPr>
          <p:nvPr/>
        </p:nvPicPr>
        <p:blipFill>
          <a:blip r:embed="rId5" cstate="print"/>
          <a:srcRect/>
          <a:stretch>
            <a:fillRect/>
          </a:stretch>
        </p:blipFill>
        <p:spPr bwMode="auto">
          <a:xfrm>
            <a:off x="4716016" y="3717032"/>
            <a:ext cx="4038758" cy="2808312"/>
          </a:xfrm>
          <a:prstGeom prst="rect">
            <a:avLst/>
          </a:prstGeom>
          <a:noFill/>
          <a:ln w="9525">
            <a:noFill/>
            <a:miter lim="800000"/>
            <a:headEnd/>
            <a:tailEnd/>
          </a:ln>
        </p:spPr>
      </p:pic>
      <p:sp>
        <p:nvSpPr>
          <p:cNvPr id="8" name="Espace réservé du numéro de diapositive 7"/>
          <p:cNvSpPr>
            <a:spLocks noGrp="1"/>
          </p:cNvSpPr>
          <p:nvPr>
            <p:ph type="sldNum" sz="quarter" idx="12"/>
          </p:nvPr>
        </p:nvSpPr>
        <p:spPr/>
        <p:txBody>
          <a:bodyPr/>
          <a:lstStyle/>
          <a:p>
            <a:fld id="{22908772-F247-43C8-87BD-B6217B843272}" type="slidenum">
              <a:rPr lang="fr-FR" smtClean="0"/>
              <a:pPr/>
              <a:t>23</a:t>
            </a:fld>
            <a:endParaRPr lang="fr-F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1412776"/>
            <a:ext cx="8229600" cy="4525963"/>
          </a:xfrm>
        </p:spPr>
        <p:txBody>
          <a:bodyPr/>
          <a:lstStyle/>
          <a:p>
            <a:r>
              <a:rPr lang="fr-FR" dirty="0" err="1" smtClean="0"/>
              <a:t>Yop</a:t>
            </a:r>
            <a:r>
              <a:rPr lang="fr-FR" dirty="0" smtClean="0"/>
              <a:t> 0% pour séduire les femmes</a:t>
            </a:r>
          </a:p>
          <a:p>
            <a:endParaRPr lang="fr-FR" dirty="0" smtClean="0"/>
          </a:p>
          <a:p>
            <a:endParaRPr lang="fr-FR" dirty="0" smtClean="0"/>
          </a:p>
          <a:p>
            <a:endParaRPr lang="fr-FR" dirty="0" smtClean="0"/>
          </a:p>
          <a:p>
            <a:pPr>
              <a:buNone/>
            </a:pPr>
            <a:endParaRPr lang="fr-FR" dirty="0" smtClean="0"/>
          </a:p>
          <a:p>
            <a:r>
              <a:rPr lang="fr-FR" dirty="0" err="1" smtClean="0"/>
              <a:t>Calin</a:t>
            </a:r>
            <a:r>
              <a:rPr lang="fr-FR" dirty="0" smtClean="0"/>
              <a:t> 0%: richesse en calcium et yaourt allégé</a:t>
            </a:r>
          </a:p>
          <a:p>
            <a:endParaRPr lang="fr-FR" dirty="0"/>
          </a:p>
        </p:txBody>
      </p:sp>
      <p:pic>
        <p:nvPicPr>
          <p:cNvPr id="25602" name="Picture 2"/>
          <p:cNvPicPr>
            <a:picLocks noChangeAspect="1" noChangeArrowheads="1"/>
          </p:cNvPicPr>
          <p:nvPr/>
        </p:nvPicPr>
        <p:blipFill>
          <a:blip r:embed="rId2" cstate="print"/>
          <a:srcRect r="3164"/>
          <a:stretch>
            <a:fillRect/>
          </a:stretch>
        </p:blipFill>
        <p:spPr bwMode="auto">
          <a:xfrm>
            <a:off x="0" y="0"/>
            <a:ext cx="2195736" cy="1340768"/>
          </a:xfrm>
          <a:prstGeom prst="rect">
            <a:avLst/>
          </a:prstGeom>
          <a:noFill/>
          <a:ln w="9525">
            <a:noFill/>
            <a:miter lim="800000"/>
            <a:headEnd/>
            <a:tailEnd/>
          </a:ln>
        </p:spPr>
      </p:pic>
      <p:sp>
        <p:nvSpPr>
          <p:cNvPr id="5" name="AutoShape 4"/>
          <p:cNvSpPr>
            <a:spLocks noChangeArrowheads="1"/>
          </p:cNvSpPr>
          <p:nvPr/>
        </p:nvSpPr>
        <p:spPr bwMode="auto">
          <a:xfrm>
            <a:off x="755576" y="2996952"/>
            <a:ext cx="792162" cy="431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90033"/>
          </a:solidFill>
          <a:ln w="9525">
            <a:solidFill>
              <a:schemeClr val="tx1"/>
            </a:solidFill>
            <a:miter lim="800000"/>
            <a:headEnd/>
            <a:tailEnd/>
          </a:ln>
          <a:effectLst/>
        </p:spPr>
        <p:txBody>
          <a:bodyPr wrap="none" anchor="ctr"/>
          <a:lstStyle/>
          <a:p>
            <a:endParaRPr lang="fr-FR"/>
          </a:p>
        </p:txBody>
      </p:sp>
      <p:sp>
        <p:nvSpPr>
          <p:cNvPr id="6" name="Text Box 5"/>
          <p:cNvSpPr txBox="1">
            <a:spLocks noChangeArrowheads="1"/>
          </p:cNvSpPr>
          <p:nvPr/>
        </p:nvSpPr>
        <p:spPr bwMode="auto">
          <a:xfrm>
            <a:off x="1763689" y="2852936"/>
            <a:ext cx="3168351" cy="1015663"/>
          </a:xfrm>
          <a:prstGeom prst="rect">
            <a:avLst/>
          </a:prstGeom>
          <a:noFill/>
          <a:ln w="9525">
            <a:noFill/>
            <a:miter lim="800000"/>
            <a:headEnd/>
            <a:tailEnd/>
          </a:ln>
          <a:effectLst/>
        </p:spPr>
        <p:txBody>
          <a:bodyPr wrap="square">
            <a:spAutoFit/>
          </a:bodyPr>
          <a:lstStyle/>
          <a:p>
            <a:r>
              <a:rPr lang="fr-FR" sz="2000" dirty="0" err="1"/>
              <a:t>Facing</a:t>
            </a:r>
            <a:r>
              <a:rPr lang="fr-FR" sz="2000" dirty="0"/>
              <a:t> permanent avec l’équipement Roller-</a:t>
            </a:r>
            <a:r>
              <a:rPr lang="fr-FR" sz="2000" dirty="0" err="1"/>
              <a:t>Track</a:t>
            </a:r>
            <a:r>
              <a:rPr lang="fr-FR" sz="2000" dirty="0"/>
              <a:t>, un présentoir à roulement</a:t>
            </a:r>
          </a:p>
        </p:txBody>
      </p:sp>
      <p:pic>
        <p:nvPicPr>
          <p:cNvPr id="7" name="Picture 9"/>
          <p:cNvPicPr>
            <a:picLocks noChangeAspect="1" noChangeArrowheads="1"/>
          </p:cNvPicPr>
          <p:nvPr/>
        </p:nvPicPr>
        <p:blipFill>
          <a:blip r:embed="rId3" cstate="print"/>
          <a:srcRect l="12766" t="4827" r="10638" b="3461"/>
          <a:stretch>
            <a:fillRect/>
          </a:stretch>
        </p:blipFill>
        <p:spPr bwMode="auto">
          <a:xfrm>
            <a:off x="5940152" y="1988840"/>
            <a:ext cx="2319416" cy="2448272"/>
          </a:xfrm>
          <a:prstGeom prst="rect">
            <a:avLst/>
          </a:prstGeom>
          <a:noFill/>
          <a:ln w="9525">
            <a:noFill/>
            <a:miter lim="800000"/>
            <a:headEnd/>
            <a:tailEnd/>
          </a:ln>
        </p:spPr>
      </p:pic>
      <p:pic>
        <p:nvPicPr>
          <p:cNvPr id="25604" name="Picture 4"/>
          <p:cNvPicPr>
            <a:picLocks noChangeAspect="1" noChangeArrowheads="1"/>
          </p:cNvPicPr>
          <p:nvPr/>
        </p:nvPicPr>
        <p:blipFill>
          <a:blip r:embed="rId4" cstate="print"/>
          <a:srcRect/>
          <a:stretch>
            <a:fillRect/>
          </a:stretch>
        </p:blipFill>
        <p:spPr bwMode="auto">
          <a:xfrm>
            <a:off x="4788024" y="4941168"/>
            <a:ext cx="3456384" cy="1788712"/>
          </a:xfrm>
          <a:prstGeom prst="rect">
            <a:avLst/>
          </a:prstGeom>
          <a:noFill/>
          <a:ln w="9525">
            <a:noFill/>
            <a:miter lim="800000"/>
            <a:headEnd/>
            <a:tailEnd/>
          </a:ln>
        </p:spPr>
      </p:pic>
      <p:sp>
        <p:nvSpPr>
          <p:cNvPr id="8" name="Espace réservé du numéro de diapositive 7"/>
          <p:cNvSpPr>
            <a:spLocks noGrp="1"/>
          </p:cNvSpPr>
          <p:nvPr>
            <p:ph type="sldNum" sz="quarter" idx="12"/>
          </p:nvPr>
        </p:nvSpPr>
        <p:spPr/>
        <p:txBody>
          <a:bodyPr/>
          <a:lstStyle/>
          <a:p>
            <a:fld id="{22908772-F247-43C8-87BD-B6217B843272}" type="slidenum">
              <a:rPr lang="fr-FR" smtClean="0"/>
              <a:pPr/>
              <a:t>24</a:t>
            </a:fld>
            <a:endParaRPr lang="fr-F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FR" sz="5400" dirty="0" smtClean="0">
                <a:solidFill>
                  <a:srgbClr val="0070C0"/>
                </a:solidFill>
                <a:effectLst>
                  <a:outerShdw blurRad="38100" dist="38100" dir="2700000" algn="tl">
                    <a:srgbClr val="000000">
                      <a:alpha val="43137"/>
                    </a:srgbClr>
                  </a:outerShdw>
                </a:effectLst>
                <a:latin typeface="Australian Sunrise" pitchFamily="2" charset="0"/>
                <a:cs typeface="Andalus" pitchFamily="2" charset="-78"/>
              </a:rPr>
              <a:t>DANONE</a:t>
            </a:r>
            <a:endParaRPr lang="fr-FR" sz="54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06688" y="0"/>
            <a:ext cx="2530624" cy="764704"/>
          </a:xfrm>
        </p:spPr>
        <p:txBody>
          <a:bodyPr>
            <a:normAutofit/>
          </a:bodyPr>
          <a:lstStyle/>
          <a:p>
            <a:pPr algn="ctr"/>
            <a:r>
              <a:rPr lang="fr-FR" sz="4400" dirty="0" smtClean="0">
                <a:solidFill>
                  <a:srgbClr val="0070C0"/>
                </a:solidFill>
                <a:effectLst>
                  <a:outerShdw blurRad="38100" dist="38100" dir="2700000" algn="tl">
                    <a:srgbClr val="000000">
                      <a:alpha val="43137"/>
                    </a:srgbClr>
                  </a:outerShdw>
                </a:effectLst>
                <a:latin typeface="Australian Sunrise" pitchFamily="2" charset="0"/>
                <a:cs typeface="Andalus" pitchFamily="2" charset="-78"/>
              </a:rPr>
              <a:t>DANONE</a:t>
            </a:r>
            <a:endParaRPr lang="fr-FR" sz="4400" dirty="0">
              <a:solidFill>
                <a:srgbClr val="0070C0"/>
              </a:solidFill>
              <a:effectLst>
                <a:outerShdw blurRad="38100" dist="38100" dir="2700000" algn="tl">
                  <a:srgbClr val="000000">
                    <a:alpha val="43137"/>
                  </a:srgbClr>
                </a:outerShdw>
              </a:effectLst>
              <a:latin typeface="Australian Sunrise" pitchFamily="2" charset="0"/>
              <a:cs typeface="Andalus" pitchFamily="2" charset="-78"/>
            </a:endParaRPr>
          </a:p>
        </p:txBody>
      </p:sp>
      <p:pic>
        <p:nvPicPr>
          <p:cNvPr id="4" name="Espace réservé du contenu 3" descr="logo danone enfant.bmp"/>
          <p:cNvPicPr>
            <a:picLocks noGrp="1" noChangeAspect="1"/>
          </p:cNvPicPr>
          <p:nvPr>
            <p:ph idx="1"/>
          </p:nvPr>
        </p:nvPicPr>
        <p:blipFill>
          <a:blip r:embed="rId2" cstate="print"/>
          <a:stretch>
            <a:fillRect/>
          </a:stretch>
        </p:blipFill>
        <p:spPr>
          <a:xfrm>
            <a:off x="8153400" y="0"/>
            <a:ext cx="990600" cy="1123950"/>
          </a:xfrm>
        </p:spPr>
      </p:pic>
      <p:pic>
        <p:nvPicPr>
          <p:cNvPr id="6" name="Image 5" descr="logo danone.bmp"/>
          <p:cNvPicPr>
            <a:picLocks noChangeAspect="1"/>
          </p:cNvPicPr>
          <p:nvPr/>
        </p:nvPicPr>
        <p:blipFill>
          <a:blip r:embed="rId3" cstate="print"/>
          <a:stretch>
            <a:fillRect/>
          </a:stretch>
        </p:blipFill>
        <p:spPr>
          <a:xfrm>
            <a:off x="0" y="0"/>
            <a:ext cx="1754560" cy="1052736"/>
          </a:xfrm>
          <a:prstGeom prst="rect">
            <a:avLst/>
          </a:prstGeom>
        </p:spPr>
      </p:pic>
      <p:pic>
        <p:nvPicPr>
          <p:cNvPr id="5" name="Image 4" descr="affiche danone yoghourt 1.bmp"/>
          <p:cNvPicPr>
            <a:picLocks noChangeAspect="1"/>
          </p:cNvPicPr>
          <p:nvPr/>
        </p:nvPicPr>
        <p:blipFill>
          <a:blip r:embed="rId4" cstate="print"/>
          <a:stretch>
            <a:fillRect/>
          </a:stretch>
        </p:blipFill>
        <p:spPr>
          <a:xfrm>
            <a:off x="1475656" y="1988840"/>
            <a:ext cx="1285092" cy="980728"/>
          </a:xfrm>
          <a:prstGeom prst="rect">
            <a:avLst/>
          </a:prstGeom>
        </p:spPr>
      </p:pic>
      <p:pic>
        <p:nvPicPr>
          <p:cNvPr id="7" name="Image 6" descr="affiche danone yoghourt.bmp"/>
          <p:cNvPicPr>
            <a:picLocks noChangeAspect="1"/>
          </p:cNvPicPr>
          <p:nvPr/>
        </p:nvPicPr>
        <p:blipFill>
          <a:blip r:embed="rId5" cstate="print"/>
          <a:stretch>
            <a:fillRect/>
          </a:stretch>
        </p:blipFill>
        <p:spPr>
          <a:xfrm>
            <a:off x="251520" y="1700808"/>
            <a:ext cx="1087282" cy="1484784"/>
          </a:xfrm>
          <a:prstGeom prst="rect">
            <a:avLst/>
          </a:prstGeom>
        </p:spPr>
      </p:pic>
      <p:pic>
        <p:nvPicPr>
          <p:cNvPr id="10" name="Image 9" descr="affiche danone aux fruits.bmp"/>
          <p:cNvPicPr>
            <a:picLocks noChangeAspect="1"/>
          </p:cNvPicPr>
          <p:nvPr/>
        </p:nvPicPr>
        <p:blipFill>
          <a:blip r:embed="rId6" cstate="print"/>
          <a:stretch>
            <a:fillRect/>
          </a:stretch>
        </p:blipFill>
        <p:spPr>
          <a:xfrm>
            <a:off x="2915816" y="1700808"/>
            <a:ext cx="1065413" cy="1457933"/>
          </a:xfrm>
          <a:prstGeom prst="rect">
            <a:avLst/>
          </a:prstGeom>
        </p:spPr>
      </p:pic>
      <p:sp>
        <p:nvSpPr>
          <p:cNvPr id="15" name="ZoneTexte 14"/>
          <p:cNvSpPr txBox="1"/>
          <p:nvPr/>
        </p:nvSpPr>
        <p:spPr>
          <a:xfrm>
            <a:off x="539552" y="1052736"/>
            <a:ext cx="3240000" cy="52322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nchor="ctr" anchorCtr="1">
            <a:spAutoFit/>
          </a:bodyPr>
          <a:lstStyle/>
          <a:p>
            <a:pPr algn="ctr"/>
            <a:r>
              <a:rPr lang="fr-FR" sz="1400" dirty="0" smtClean="0"/>
              <a:t>Type d’acteur : Leader mondial dans les produits laitiers frais</a:t>
            </a:r>
            <a:endParaRPr lang="fr-FR" sz="1400" dirty="0"/>
          </a:p>
        </p:txBody>
      </p:sp>
      <p:sp>
        <p:nvSpPr>
          <p:cNvPr id="16" name="ZoneTexte 15"/>
          <p:cNvSpPr txBox="1"/>
          <p:nvPr/>
        </p:nvSpPr>
        <p:spPr>
          <a:xfrm>
            <a:off x="539552" y="3717032"/>
            <a:ext cx="3240000" cy="52322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nchor="ctr" anchorCtr="1">
            <a:spAutoFit/>
          </a:bodyPr>
          <a:lstStyle/>
          <a:p>
            <a:r>
              <a:rPr lang="fr-FR" sz="1400" dirty="0" smtClean="0"/>
              <a:t>Taille : 80 976 employés dans le monde, env. 12000 employés en France</a:t>
            </a:r>
          </a:p>
        </p:txBody>
      </p:sp>
      <p:sp>
        <p:nvSpPr>
          <p:cNvPr id="17" name="ZoneTexte 16"/>
          <p:cNvSpPr txBox="1"/>
          <p:nvPr/>
        </p:nvSpPr>
        <p:spPr>
          <a:xfrm>
            <a:off x="539552" y="3356992"/>
            <a:ext cx="3240000" cy="30777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nchor="ctr" anchorCtr="1">
            <a:spAutoFit/>
          </a:bodyPr>
          <a:lstStyle/>
          <a:p>
            <a:r>
              <a:rPr lang="fr-FR" sz="1400" dirty="0" smtClean="0"/>
              <a:t>Siège social : Paris 9</a:t>
            </a:r>
            <a:r>
              <a:rPr lang="fr-FR" sz="1400" baseline="30000" dirty="0" smtClean="0"/>
              <a:t>ème</a:t>
            </a:r>
          </a:p>
        </p:txBody>
      </p:sp>
      <p:sp>
        <p:nvSpPr>
          <p:cNvPr id="18" name="ZoneTexte 17"/>
          <p:cNvSpPr txBox="1"/>
          <p:nvPr/>
        </p:nvSpPr>
        <p:spPr>
          <a:xfrm>
            <a:off x="5364088" y="1052736"/>
            <a:ext cx="3240000" cy="738664"/>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fr-FR" sz="1400" dirty="0" smtClean="0"/>
              <a:t>Ses derniers changements :</a:t>
            </a:r>
          </a:p>
          <a:p>
            <a:r>
              <a:rPr lang="fr-FR" sz="1400" dirty="0" smtClean="0"/>
              <a:t>- Fusion avec </a:t>
            </a:r>
            <a:r>
              <a:rPr lang="fr-FR" sz="1400" dirty="0" err="1" smtClean="0"/>
              <a:t>Unimilk</a:t>
            </a:r>
            <a:r>
              <a:rPr lang="fr-FR" sz="1400" dirty="0" smtClean="0"/>
              <a:t> pour se renforcer sur le marché russe et pays limitrophes</a:t>
            </a:r>
          </a:p>
        </p:txBody>
      </p:sp>
      <p:sp>
        <p:nvSpPr>
          <p:cNvPr id="19" name="ZoneTexte 18"/>
          <p:cNvSpPr txBox="1"/>
          <p:nvPr/>
        </p:nvSpPr>
        <p:spPr>
          <a:xfrm>
            <a:off x="5364088" y="1844824"/>
            <a:ext cx="3240000" cy="2677656"/>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fr-FR" sz="1400" dirty="0" smtClean="0"/>
              <a:t>Ses marques : </a:t>
            </a:r>
          </a:p>
          <a:p>
            <a:r>
              <a:rPr lang="fr-FR" sz="1400" dirty="0" smtClean="0"/>
              <a:t>- </a:t>
            </a:r>
            <a:r>
              <a:rPr lang="fr-FR" sz="1400" dirty="0" err="1" smtClean="0"/>
              <a:t>Actimel</a:t>
            </a:r>
            <a:endParaRPr lang="fr-FR" sz="1400" dirty="0" smtClean="0"/>
          </a:p>
          <a:p>
            <a:pPr>
              <a:buFontTx/>
              <a:buChar char="-"/>
            </a:pPr>
            <a:r>
              <a:rPr lang="fr-FR" sz="1400" dirty="0" smtClean="0"/>
              <a:t> </a:t>
            </a:r>
            <a:r>
              <a:rPr lang="fr-FR" sz="1400" dirty="0" err="1" smtClean="0"/>
              <a:t>Activia</a:t>
            </a:r>
            <a:endParaRPr lang="fr-FR" sz="1400" dirty="0" smtClean="0"/>
          </a:p>
          <a:p>
            <a:pPr>
              <a:buFontTx/>
              <a:buChar char="-"/>
            </a:pPr>
            <a:r>
              <a:rPr lang="fr-FR" sz="1400" dirty="0" smtClean="0"/>
              <a:t> Bulle de yaourt</a:t>
            </a:r>
          </a:p>
          <a:p>
            <a:pPr>
              <a:buFontTx/>
              <a:buChar char="-"/>
            </a:pPr>
            <a:r>
              <a:rPr lang="fr-FR" sz="1400" dirty="0" smtClean="0"/>
              <a:t> Danone les gourmandises</a:t>
            </a:r>
          </a:p>
          <a:p>
            <a:pPr>
              <a:buFontTx/>
              <a:buChar char="-"/>
            </a:pPr>
            <a:r>
              <a:rPr lang="fr-FR" sz="1400" dirty="0" smtClean="0"/>
              <a:t> Danone nature</a:t>
            </a:r>
          </a:p>
          <a:p>
            <a:pPr>
              <a:buFontTx/>
              <a:buChar char="-"/>
            </a:pPr>
            <a:r>
              <a:rPr lang="fr-FR" sz="1400" dirty="0" smtClean="0"/>
              <a:t> Danone origines</a:t>
            </a:r>
          </a:p>
          <a:p>
            <a:pPr>
              <a:buFontTx/>
              <a:buChar char="-"/>
            </a:pPr>
            <a:r>
              <a:rPr lang="fr-FR" sz="1400" dirty="0" smtClean="0"/>
              <a:t> Gervais</a:t>
            </a:r>
          </a:p>
          <a:p>
            <a:pPr>
              <a:buFontTx/>
              <a:buChar char="-"/>
            </a:pPr>
            <a:r>
              <a:rPr lang="fr-FR" sz="1400" dirty="0" smtClean="0"/>
              <a:t> Les 2 vaches</a:t>
            </a:r>
          </a:p>
          <a:p>
            <a:pPr>
              <a:buFontTx/>
              <a:buChar char="-"/>
            </a:pPr>
            <a:r>
              <a:rPr lang="fr-FR" sz="1400" dirty="0" smtClean="0"/>
              <a:t> </a:t>
            </a:r>
            <a:r>
              <a:rPr lang="fr-FR" sz="1400" dirty="0" err="1" smtClean="0"/>
              <a:t>Taillefine</a:t>
            </a:r>
            <a:endParaRPr lang="fr-FR" sz="1400" dirty="0" smtClean="0"/>
          </a:p>
          <a:p>
            <a:pPr>
              <a:buFontTx/>
              <a:buChar char="-"/>
            </a:pPr>
            <a:r>
              <a:rPr lang="fr-FR" sz="1400" dirty="0" smtClean="0"/>
              <a:t> Velouté </a:t>
            </a:r>
            <a:r>
              <a:rPr lang="fr-FR" sz="1400" dirty="0" err="1" smtClean="0"/>
              <a:t>fruix</a:t>
            </a:r>
            <a:endParaRPr lang="fr-FR" sz="1400" dirty="0" smtClean="0"/>
          </a:p>
          <a:p>
            <a:pPr>
              <a:buFontTx/>
              <a:buChar char="-"/>
            </a:pPr>
            <a:r>
              <a:rPr lang="fr-FR" sz="1400" dirty="0" smtClean="0"/>
              <a:t> Velouté nature</a:t>
            </a:r>
          </a:p>
        </p:txBody>
      </p:sp>
      <p:sp>
        <p:nvSpPr>
          <p:cNvPr id="20" name="ZoneTexte 19"/>
          <p:cNvSpPr txBox="1"/>
          <p:nvPr/>
        </p:nvSpPr>
        <p:spPr>
          <a:xfrm>
            <a:off x="5364088" y="4581128"/>
            <a:ext cx="3240000" cy="738664"/>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fr-FR" sz="1400" dirty="0" smtClean="0"/>
              <a:t>Ses nouveaux produits : </a:t>
            </a:r>
          </a:p>
          <a:p>
            <a:pPr>
              <a:buFontTx/>
              <a:buChar char="-"/>
            </a:pPr>
            <a:r>
              <a:rPr lang="fr-FR" sz="1400" dirty="0" smtClean="0"/>
              <a:t> </a:t>
            </a:r>
            <a:r>
              <a:rPr lang="fr-FR" sz="1400" dirty="0" err="1" smtClean="0"/>
              <a:t>Taillefine</a:t>
            </a:r>
            <a:r>
              <a:rPr lang="fr-FR" sz="1400" dirty="0" smtClean="0"/>
              <a:t> </a:t>
            </a:r>
            <a:r>
              <a:rPr lang="fr-FR" sz="1400" dirty="0" err="1" smtClean="0"/>
              <a:t>Stévia</a:t>
            </a:r>
            <a:endParaRPr lang="fr-FR" sz="1400" dirty="0" smtClean="0"/>
          </a:p>
          <a:p>
            <a:r>
              <a:rPr lang="fr-FR" sz="1400" dirty="0" smtClean="0"/>
              <a:t>- </a:t>
            </a:r>
            <a:r>
              <a:rPr lang="fr-FR" sz="1400" dirty="0" err="1" smtClean="0"/>
              <a:t>Activia</a:t>
            </a:r>
            <a:r>
              <a:rPr lang="fr-FR" sz="1400" dirty="0" smtClean="0"/>
              <a:t> </a:t>
            </a:r>
            <a:r>
              <a:rPr lang="fr-FR" sz="1400" i="1" dirty="0" smtClean="0"/>
              <a:t>à verser</a:t>
            </a:r>
          </a:p>
        </p:txBody>
      </p:sp>
      <p:sp>
        <p:nvSpPr>
          <p:cNvPr id="21" name="ZoneTexte 20"/>
          <p:cNvSpPr txBox="1"/>
          <p:nvPr/>
        </p:nvSpPr>
        <p:spPr>
          <a:xfrm>
            <a:off x="539552" y="4293096"/>
            <a:ext cx="3240000" cy="30777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nchor="ctr" anchorCtr="1">
            <a:spAutoFit/>
          </a:bodyPr>
          <a:lstStyle/>
          <a:p>
            <a:r>
              <a:rPr lang="fr-FR" sz="1400" dirty="0" smtClean="0"/>
              <a:t>Chiffre d’affaires : 14,982 milliards €</a:t>
            </a:r>
            <a:endParaRPr lang="fr-FR" sz="1400" dirty="0"/>
          </a:p>
        </p:txBody>
      </p:sp>
      <p:pic>
        <p:nvPicPr>
          <p:cNvPr id="2050" name="Picture 2" descr="C:\Users\JU\Documents\Perso Jul\Cours Licence SVTE Parcours Biochimie\Cours du semestre M1\Marketing\Exposé\Yaourts\logo activia.jpg"/>
          <p:cNvPicPr>
            <a:picLocks noChangeAspect="1" noChangeArrowheads="1"/>
          </p:cNvPicPr>
          <p:nvPr/>
        </p:nvPicPr>
        <p:blipFill>
          <a:blip r:embed="rId7" cstate="print"/>
          <a:srcRect/>
          <a:stretch>
            <a:fillRect/>
          </a:stretch>
        </p:blipFill>
        <p:spPr bwMode="auto">
          <a:xfrm>
            <a:off x="3995936" y="6093296"/>
            <a:ext cx="504056" cy="588067"/>
          </a:xfrm>
          <a:prstGeom prst="rect">
            <a:avLst/>
          </a:prstGeom>
          <a:noFill/>
        </p:spPr>
      </p:pic>
      <p:pic>
        <p:nvPicPr>
          <p:cNvPr id="2051" name="Picture 3" descr="C:\Users\JU\Documents\Perso Jul\Cours Licence SVTE Parcours Biochimie\Cours du semestre M1\Marketing\Exposé\Yaourts\logo_bulle de yaourt.jpg"/>
          <p:cNvPicPr>
            <a:picLocks noChangeAspect="1" noChangeArrowheads="1"/>
          </p:cNvPicPr>
          <p:nvPr/>
        </p:nvPicPr>
        <p:blipFill>
          <a:blip r:embed="rId8" cstate="print"/>
          <a:srcRect/>
          <a:stretch>
            <a:fillRect/>
          </a:stretch>
        </p:blipFill>
        <p:spPr bwMode="auto">
          <a:xfrm>
            <a:off x="4067944" y="5445224"/>
            <a:ext cx="936104" cy="531877"/>
          </a:xfrm>
          <a:prstGeom prst="rect">
            <a:avLst/>
          </a:prstGeom>
          <a:noFill/>
        </p:spPr>
      </p:pic>
      <p:pic>
        <p:nvPicPr>
          <p:cNvPr id="2052" name="Picture 4" descr="C:\Users\JU\Documents\Perso Jul\Cours Licence SVTE Parcours Biochimie\Cours du semestre M1\Marketing\Exposé\Yaourts\logo_danone nature.jpg"/>
          <p:cNvPicPr>
            <a:picLocks noChangeAspect="1" noChangeArrowheads="1"/>
          </p:cNvPicPr>
          <p:nvPr/>
        </p:nvPicPr>
        <p:blipFill>
          <a:blip r:embed="rId9" cstate="print"/>
          <a:srcRect/>
          <a:stretch>
            <a:fillRect/>
          </a:stretch>
        </p:blipFill>
        <p:spPr bwMode="auto">
          <a:xfrm>
            <a:off x="3131840" y="6093296"/>
            <a:ext cx="792088" cy="558062"/>
          </a:xfrm>
          <a:prstGeom prst="rect">
            <a:avLst/>
          </a:prstGeom>
          <a:noFill/>
        </p:spPr>
      </p:pic>
      <p:pic>
        <p:nvPicPr>
          <p:cNvPr id="22" name="Image 21" descr="logo_gervais.jpg"/>
          <p:cNvPicPr>
            <a:picLocks noChangeAspect="1"/>
          </p:cNvPicPr>
          <p:nvPr/>
        </p:nvPicPr>
        <p:blipFill>
          <a:blip r:embed="rId10" cstate="print"/>
          <a:stretch>
            <a:fillRect/>
          </a:stretch>
        </p:blipFill>
        <p:spPr>
          <a:xfrm>
            <a:off x="4499992" y="6165304"/>
            <a:ext cx="864096" cy="481145"/>
          </a:xfrm>
          <a:prstGeom prst="rect">
            <a:avLst/>
          </a:prstGeom>
        </p:spPr>
      </p:pic>
      <p:pic>
        <p:nvPicPr>
          <p:cNvPr id="23" name="Image 22" descr="logo_taillefine.jpg"/>
          <p:cNvPicPr>
            <a:picLocks noChangeAspect="1"/>
          </p:cNvPicPr>
          <p:nvPr/>
        </p:nvPicPr>
        <p:blipFill>
          <a:blip r:embed="rId11" cstate="print"/>
          <a:stretch>
            <a:fillRect/>
          </a:stretch>
        </p:blipFill>
        <p:spPr>
          <a:xfrm>
            <a:off x="3059832" y="5445224"/>
            <a:ext cx="964281" cy="504056"/>
          </a:xfrm>
          <a:prstGeom prst="rect">
            <a:avLst/>
          </a:prstGeom>
        </p:spPr>
      </p:pic>
      <p:pic>
        <p:nvPicPr>
          <p:cNvPr id="25" name="Image 24" descr="logo_taillefine stévia.jpg"/>
          <p:cNvPicPr>
            <a:picLocks noChangeAspect="1"/>
          </p:cNvPicPr>
          <p:nvPr/>
        </p:nvPicPr>
        <p:blipFill>
          <a:blip r:embed="rId12" cstate="print"/>
          <a:stretch>
            <a:fillRect/>
          </a:stretch>
        </p:blipFill>
        <p:spPr>
          <a:xfrm>
            <a:off x="6372200" y="5373216"/>
            <a:ext cx="2437760" cy="1340768"/>
          </a:xfrm>
          <a:prstGeom prst="rect">
            <a:avLst/>
          </a:prstGeom>
        </p:spPr>
      </p:pic>
      <p:pic>
        <p:nvPicPr>
          <p:cNvPr id="27" name="Image 26" descr="logo_actimel.jpg"/>
          <p:cNvPicPr>
            <a:picLocks noChangeAspect="1"/>
          </p:cNvPicPr>
          <p:nvPr/>
        </p:nvPicPr>
        <p:blipFill>
          <a:blip r:embed="rId13" cstate="print"/>
          <a:stretch>
            <a:fillRect/>
          </a:stretch>
        </p:blipFill>
        <p:spPr>
          <a:xfrm>
            <a:off x="5076056" y="5445224"/>
            <a:ext cx="1008112" cy="469689"/>
          </a:xfrm>
          <a:prstGeom prst="rect">
            <a:avLst/>
          </a:prstGeom>
        </p:spPr>
      </p:pic>
      <p:pic>
        <p:nvPicPr>
          <p:cNvPr id="28" name="Image 27" descr="logo_velouté fruix.jpg"/>
          <p:cNvPicPr>
            <a:picLocks noChangeAspect="1"/>
          </p:cNvPicPr>
          <p:nvPr/>
        </p:nvPicPr>
        <p:blipFill>
          <a:blip r:embed="rId14" cstate="print"/>
          <a:stretch>
            <a:fillRect/>
          </a:stretch>
        </p:blipFill>
        <p:spPr>
          <a:xfrm>
            <a:off x="5364088" y="6165304"/>
            <a:ext cx="926200" cy="505200"/>
          </a:xfrm>
          <a:prstGeom prst="rect">
            <a:avLst/>
          </a:prstGeom>
        </p:spPr>
      </p:pic>
      <p:pic>
        <p:nvPicPr>
          <p:cNvPr id="24" name="Image 23" descr="logo_activia à verser.png"/>
          <p:cNvPicPr>
            <a:picLocks noChangeAspect="1"/>
          </p:cNvPicPr>
          <p:nvPr/>
        </p:nvPicPr>
        <p:blipFill>
          <a:blip r:embed="rId15" cstate="print"/>
          <a:stretch>
            <a:fillRect/>
          </a:stretch>
        </p:blipFill>
        <p:spPr>
          <a:xfrm>
            <a:off x="395536" y="5373216"/>
            <a:ext cx="2409056" cy="1324981"/>
          </a:xfrm>
          <a:prstGeom prst="rect">
            <a:avLst/>
          </a:prstGeom>
        </p:spPr>
      </p:pic>
      <p:pic>
        <p:nvPicPr>
          <p:cNvPr id="26" name="Image 25" descr="untitled.bmp"/>
          <p:cNvPicPr>
            <a:picLocks noChangeAspect="1"/>
          </p:cNvPicPr>
          <p:nvPr/>
        </p:nvPicPr>
        <p:blipFill>
          <a:blip r:embed="rId16" cstate="print"/>
          <a:stretch>
            <a:fillRect/>
          </a:stretch>
        </p:blipFill>
        <p:spPr>
          <a:xfrm>
            <a:off x="4067944" y="4725144"/>
            <a:ext cx="936104" cy="616813"/>
          </a:xfrm>
          <a:prstGeom prst="rect">
            <a:avLst/>
          </a:prstGeom>
        </p:spPr>
      </p:pic>
      <p:sp>
        <p:nvSpPr>
          <p:cNvPr id="29" name="Espace réservé du numéro de diapositive 28"/>
          <p:cNvSpPr>
            <a:spLocks noGrp="1"/>
          </p:cNvSpPr>
          <p:nvPr>
            <p:ph type="sldNum" sz="quarter" idx="12"/>
          </p:nvPr>
        </p:nvSpPr>
        <p:spPr/>
        <p:txBody>
          <a:bodyPr/>
          <a:lstStyle/>
          <a:p>
            <a:fld id="{22908772-F247-43C8-87BD-B6217B843272}" type="slidenum">
              <a:rPr lang="fr-FR" smtClean="0"/>
              <a:pPr/>
              <a:t>26</a:t>
            </a:fld>
            <a:endParaRPr lang="fr-F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ChangeArrowheads="1"/>
          </p:cNvSpPr>
          <p:nvPr/>
        </p:nvSpPr>
        <p:spPr bwMode="auto">
          <a:xfrm>
            <a:off x="2699792" y="2348880"/>
            <a:ext cx="1440160" cy="1108075"/>
          </a:xfrm>
          <a:prstGeom prst="rect">
            <a:avLst/>
          </a:prstGeom>
          <a:noFill/>
          <a:ln w="9525">
            <a:noFill/>
            <a:round/>
            <a:headEnd/>
            <a:tailEnd/>
          </a:ln>
        </p:spPr>
        <p:txBody>
          <a:bodyPr lIns="90000" tIns="60120" rIns="90000" bIns="45000"/>
          <a:lstStyle/>
          <a:p>
            <a:pPr hangingPunct="1">
              <a:lnSpc>
                <a:spcPct val="98000"/>
              </a:lnSpc>
              <a:tabLst>
                <a:tab pos="723900" algn="l"/>
                <a:tab pos="1447800" algn="l"/>
              </a:tabLst>
            </a:pPr>
            <a:r>
              <a:rPr lang="fr-FR" sz="1200" dirty="0" smtClean="0">
                <a:solidFill>
                  <a:srgbClr val="000000"/>
                </a:solidFill>
                <a:latin typeface="Calibri" charset="0"/>
              </a:rPr>
              <a:t>- Yaourt nature</a:t>
            </a:r>
          </a:p>
          <a:p>
            <a:pPr hangingPunct="1">
              <a:lnSpc>
                <a:spcPct val="98000"/>
              </a:lnSpc>
              <a:buFontTx/>
              <a:buChar char="-"/>
              <a:tabLst>
                <a:tab pos="723900" algn="l"/>
                <a:tab pos="1447800" algn="l"/>
              </a:tabLst>
            </a:pPr>
            <a:r>
              <a:rPr lang="fr-FR" sz="1200" dirty="0" smtClean="0">
                <a:solidFill>
                  <a:srgbClr val="000000"/>
                </a:solidFill>
                <a:latin typeface="Calibri" charset="0"/>
              </a:rPr>
              <a:t> Yaourt aux fruits</a:t>
            </a:r>
          </a:p>
          <a:p>
            <a:pPr hangingPunct="1">
              <a:lnSpc>
                <a:spcPct val="98000"/>
              </a:lnSpc>
              <a:buFontTx/>
              <a:buChar char="-"/>
              <a:tabLst>
                <a:tab pos="723900" algn="l"/>
                <a:tab pos="1447800" algn="l"/>
              </a:tabLst>
            </a:pPr>
            <a:r>
              <a:rPr lang="fr-FR" sz="1200" dirty="0" smtClean="0">
                <a:solidFill>
                  <a:srgbClr val="000000"/>
                </a:solidFill>
                <a:latin typeface="Calibri" charset="0"/>
              </a:rPr>
              <a:t> Yaourt aromatisé</a:t>
            </a:r>
          </a:p>
          <a:p>
            <a:pPr hangingPunct="1">
              <a:lnSpc>
                <a:spcPct val="98000"/>
              </a:lnSpc>
              <a:buFontTx/>
              <a:buChar char="-"/>
              <a:tabLst>
                <a:tab pos="723900" algn="l"/>
                <a:tab pos="1447800" algn="l"/>
              </a:tabLst>
            </a:pPr>
            <a:r>
              <a:rPr lang="fr-FR" sz="1200" dirty="0" smtClean="0">
                <a:solidFill>
                  <a:srgbClr val="000000"/>
                </a:solidFill>
                <a:latin typeface="Calibri" charset="0"/>
              </a:rPr>
              <a:t> Yaourt ligne 0%</a:t>
            </a:r>
          </a:p>
          <a:p>
            <a:pPr hangingPunct="1">
              <a:lnSpc>
                <a:spcPct val="98000"/>
              </a:lnSpc>
              <a:buFontTx/>
              <a:buChar char="-"/>
              <a:tabLst>
                <a:tab pos="723900" algn="l"/>
                <a:tab pos="1447800" algn="l"/>
              </a:tabLst>
            </a:pPr>
            <a:r>
              <a:rPr lang="fr-FR" sz="1200" dirty="0" smtClean="0">
                <a:solidFill>
                  <a:srgbClr val="000000"/>
                </a:solidFill>
                <a:latin typeface="Calibri" charset="0"/>
              </a:rPr>
              <a:t> Yaourt à boire</a:t>
            </a:r>
          </a:p>
          <a:p>
            <a:pPr hangingPunct="1">
              <a:lnSpc>
                <a:spcPct val="98000"/>
              </a:lnSpc>
              <a:tabLst>
                <a:tab pos="723900" algn="l"/>
                <a:tab pos="1447800" algn="l"/>
              </a:tabLst>
            </a:pPr>
            <a:r>
              <a:rPr lang="fr-FR" sz="1200" dirty="0" smtClean="0">
                <a:solidFill>
                  <a:srgbClr val="000000"/>
                </a:solidFill>
                <a:latin typeface="Calibri" charset="0"/>
              </a:rPr>
              <a:t>…</a:t>
            </a:r>
            <a:endParaRPr lang="fr-FR" sz="1200" dirty="0">
              <a:solidFill>
                <a:srgbClr val="000000"/>
              </a:solidFill>
              <a:latin typeface="Calibri" charset="0"/>
            </a:endParaRPr>
          </a:p>
        </p:txBody>
      </p:sp>
      <p:sp>
        <p:nvSpPr>
          <p:cNvPr id="13316" name="Rectangle 3"/>
          <p:cNvSpPr>
            <a:spLocks noChangeArrowheads="1"/>
          </p:cNvSpPr>
          <p:nvPr/>
        </p:nvSpPr>
        <p:spPr bwMode="auto">
          <a:xfrm>
            <a:off x="4427984" y="1412776"/>
            <a:ext cx="1368152" cy="432048"/>
          </a:xfrm>
          <a:prstGeom prst="rect">
            <a:avLst/>
          </a:prstGeom>
          <a:noFill/>
          <a:ln w="9525">
            <a:noFill/>
            <a:round/>
            <a:headEnd/>
            <a:tailEnd/>
          </a:ln>
        </p:spPr>
        <p:txBody>
          <a:bodyPr lIns="90000" tIns="49536" rIns="90000" bIns="45000" anchor="ctr" anchorCtr="1"/>
          <a:lstStyle/>
          <a:p>
            <a:pPr algn="ctr" hangingPunct="1">
              <a:lnSpc>
                <a:spcPct val="98000"/>
              </a:lnSpc>
              <a:tabLst>
                <a:tab pos="723900" algn="l"/>
                <a:tab pos="1447800" algn="l"/>
              </a:tabLst>
            </a:pPr>
            <a:r>
              <a:rPr lang="fr-FR" sz="1200" b="1" dirty="0">
                <a:latin typeface="Calibri" charset="0"/>
              </a:rPr>
              <a:t>Fonctionnalités/</a:t>
            </a:r>
          </a:p>
          <a:p>
            <a:pPr algn="ctr" hangingPunct="1">
              <a:lnSpc>
                <a:spcPct val="98000"/>
              </a:lnSpc>
              <a:tabLst>
                <a:tab pos="723900" algn="l"/>
                <a:tab pos="1447800" algn="l"/>
              </a:tabLst>
            </a:pPr>
            <a:r>
              <a:rPr lang="fr-FR" sz="1200" b="1" dirty="0">
                <a:latin typeface="Calibri" charset="0"/>
              </a:rPr>
              <a:t>Tendances</a:t>
            </a:r>
          </a:p>
        </p:txBody>
      </p:sp>
      <p:sp>
        <p:nvSpPr>
          <p:cNvPr id="13317" name="Rectangle 4"/>
          <p:cNvSpPr>
            <a:spLocks noChangeArrowheads="1"/>
          </p:cNvSpPr>
          <p:nvPr/>
        </p:nvSpPr>
        <p:spPr bwMode="auto">
          <a:xfrm>
            <a:off x="4427984" y="1988840"/>
            <a:ext cx="1800200" cy="1512168"/>
          </a:xfrm>
          <a:prstGeom prst="rect">
            <a:avLst/>
          </a:prstGeom>
          <a:noFill/>
          <a:ln w="9525">
            <a:noFill/>
            <a:round/>
            <a:headEnd/>
            <a:tailEnd/>
          </a:ln>
        </p:spPr>
        <p:txBody>
          <a:bodyPr lIns="90000" tIns="55080" rIns="90000" bIns="45000"/>
          <a:lstStyle/>
          <a:p>
            <a:pPr hangingPunct="1">
              <a:lnSpc>
                <a:spcPct val="95000"/>
              </a:lnSpc>
              <a:tabLst>
                <a:tab pos="723900" algn="l"/>
                <a:tab pos="1447800" algn="l"/>
                <a:tab pos="2171700" algn="l"/>
              </a:tabLst>
            </a:pPr>
            <a:r>
              <a:rPr lang="fr-FR" sz="1200" dirty="0" smtClean="0">
                <a:solidFill>
                  <a:srgbClr val="000000"/>
                </a:solidFill>
                <a:latin typeface="Calibri" charset="0"/>
              </a:rPr>
              <a:t>- Plaisir</a:t>
            </a:r>
          </a:p>
          <a:p>
            <a:pPr hangingPunct="1">
              <a:lnSpc>
                <a:spcPct val="95000"/>
              </a:lnSpc>
              <a:tabLst>
                <a:tab pos="723900" algn="l"/>
                <a:tab pos="1447800" algn="l"/>
                <a:tab pos="2171700" algn="l"/>
              </a:tabLst>
            </a:pPr>
            <a:r>
              <a:rPr lang="fr-FR" sz="1200" dirty="0" smtClean="0">
                <a:solidFill>
                  <a:srgbClr val="000000"/>
                </a:solidFill>
                <a:latin typeface="Calibri" charset="0"/>
              </a:rPr>
              <a:t>- Authenticité</a:t>
            </a:r>
            <a:endParaRPr lang="fr-FR" sz="1200" dirty="0">
              <a:solidFill>
                <a:srgbClr val="000000"/>
              </a:solidFill>
              <a:latin typeface="Calibri" charset="0"/>
            </a:endParaRPr>
          </a:p>
          <a:p>
            <a:pPr hangingPunct="1">
              <a:lnSpc>
                <a:spcPct val="98000"/>
              </a:lnSpc>
              <a:tabLst>
                <a:tab pos="723900" algn="l"/>
                <a:tab pos="1447800" algn="l"/>
                <a:tab pos="2171700" algn="l"/>
              </a:tabLst>
            </a:pPr>
            <a:r>
              <a:rPr lang="fr-FR" sz="1200" dirty="0" smtClean="0">
                <a:solidFill>
                  <a:srgbClr val="000000"/>
                </a:solidFill>
                <a:latin typeface="Calibri" charset="0"/>
              </a:rPr>
              <a:t>- Goût</a:t>
            </a:r>
            <a:r>
              <a:rPr lang="fr-FR" sz="1200" dirty="0">
                <a:solidFill>
                  <a:srgbClr val="000000"/>
                </a:solidFill>
                <a:latin typeface="Calibri" charset="0"/>
              </a:rPr>
              <a:t/>
            </a:r>
            <a:br>
              <a:rPr lang="fr-FR" sz="1200" dirty="0">
                <a:solidFill>
                  <a:srgbClr val="000000"/>
                </a:solidFill>
                <a:latin typeface="Calibri" charset="0"/>
              </a:rPr>
            </a:br>
            <a:r>
              <a:rPr lang="fr-FR" sz="1200" dirty="0" smtClean="0">
                <a:solidFill>
                  <a:srgbClr val="000000"/>
                </a:solidFill>
                <a:latin typeface="Calibri" charset="0"/>
              </a:rPr>
              <a:t>- Nouveauté/innovation</a:t>
            </a:r>
            <a:endParaRPr lang="fr-FR" sz="1200" dirty="0">
              <a:solidFill>
                <a:srgbClr val="000000"/>
              </a:solidFill>
              <a:latin typeface="Calibri" charset="0"/>
            </a:endParaRPr>
          </a:p>
          <a:p>
            <a:pPr hangingPunct="1">
              <a:lnSpc>
                <a:spcPct val="98000"/>
              </a:lnSpc>
              <a:tabLst>
                <a:tab pos="723900" algn="l"/>
                <a:tab pos="1447800" algn="l"/>
                <a:tab pos="2171700" algn="l"/>
              </a:tabLst>
            </a:pPr>
            <a:r>
              <a:rPr lang="fr-FR" sz="1200" dirty="0" smtClean="0">
                <a:solidFill>
                  <a:srgbClr val="000000"/>
                </a:solidFill>
                <a:latin typeface="Calibri" charset="0"/>
              </a:rPr>
              <a:t>- Naturel</a:t>
            </a:r>
            <a:endParaRPr lang="fr-FR" sz="1200" dirty="0">
              <a:solidFill>
                <a:srgbClr val="000000"/>
              </a:solidFill>
              <a:latin typeface="Calibri" charset="0"/>
            </a:endParaRPr>
          </a:p>
          <a:p>
            <a:pPr hangingPunct="1">
              <a:lnSpc>
                <a:spcPct val="98000"/>
              </a:lnSpc>
              <a:tabLst>
                <a:tab pos="723900" algn="l"/>
                <a:tab pos="1447800" algn="l"/>
                <a:tab pos="2171700" algn="l"/>
              </a:tabLst>
            </a:pPr>
            <a:r>
              <a:rPr lang="fr-FR" sz="1200" dirty="0" smtClean="0">
                <a:solidFill>
                  <a:srgbClr val="000000"/>
                </a:solidFill>
                <a:latin typeface="Calibri" charset="0"/>
              </a:rPr>
              <a:t>- Santé</a:t>
            </a:r>
          </a:p>
          <a:p>
            <a:pPr hangingPunct="1">
              <a:lnSpc>
                <a:spcPct val="98000"/>
              </a:lnSpc>
              <a:tabLst>
                <a:tab pos="723900" algn="l"/>
                <a:tab pos="1447800" algn="l"/>
                <a:tab pos="2171700" algn="l"/>
              </a:tabLst>
            </a:pPr>
            <a:r>
              <a:rPr lang="fr-FR" sz="1200" dirty="0" smtClean="0">
                <a:solidFill>
                  <a:srgbClr val="000000"/>
                </a:solidFill>
                <a:latin typeface="Calibri" charset="0"/>
              </a:rPr>
              <a:t>- Allégé</a:t>
            </a:r>
          </a:p>
          <a:p>
            <a:pPr hangingPunct="1">
              <a:lnSpc>
                <a:spcPct val="98000"/>
              </a:lnSpc>
              <a:tabLst>
                <a:tab pos="723900" algn="l"/>
                <a:tab pos="1447800" algn="l"/>
                <a:tab pos="2171700" algn="l"/>
              </a:tabLst>
            </a:pPr>
            <a:r>
              <a:rPr lang="fr-FR" sz="1200" dirty="0" smtClean="0">
                <a:solidFill>
                  <a:srgbClr val="000000"/>
                </a:solidFill>
                <a:latin typeface="Calibri" charset="0"/>
              </a:rPr>
              <a:t>- Ligne</a:t>
            </a:r>
            <a:endParaRPr lang="fr-FR" sz="1200" dirty="0">
              <a:solidFill>
                <a:srgbClr val="000000"/>
              </a:solidFill>
              <a:latin typeface="Calibri" charset="0"/>
            </a:endParaRPr>
          </a:p>
        </p:txBody>
      </p:sp>
      <p:sp>
        <p:nvSpPr>
          <p:cNvPr id="13319" name="Rectangle 6"/>
          <p:cNvSpPr>
            <a:spLocks noChangeArrowheads="1"/>
          </p:cNvSpPr>
          <p:nvPr/>
        </p:nvSpPr>
        <p:spPr bwMode="auto">
          <a:xfrm>
            <a:off x="5580112" y="5013176"/>
            <a:ext cx="1785937" cy="584200"/>
          </a:xfrm>
          <a:prstGeom prst="rect">
            <a:avLst/>
          </a:prstGeom>
          <a:noFill/>
          <a:ln w="9525">
            <a:noFill/>
            <a:round/>
            <a:headEnd/>
            <a:tailEnd/>
          </a:ln>
        </p:spPr>
        <p:txBody>
          <a:bodyPr lIns="90000" tIns="48528" rIns="90000" bIns="45000"/>
          <a:lstStyle/>
          <a:p>
            <a:pPr hangingPunct="1">
              <a:lnSpc>
                <a:spcPct val="98000"/>
              </a:lnSpc>
              <a:tabLst>
                <a:tab pos="723900" algn="l"/>
                <a:tab pos="1447800" algn="l"/>
              </a:tabLst>
            </a:pPr>
            <a:r>
              <a:rPr lang="fr-FR" sz="1400" dirty="0">
                <a:solidFill>
                  <a:srgbClr val="000000"/>
                </a:solidFill>
                <a:latin typeface="Calibri" charset="0"/>
              </a:rPr>
              <a:t> </a:t>
            </a:r>
            <a:endParaRPr lang="fr-FR" sz="1600" dirty="0">
              <a:solidFill>
                <a:srgbClr val="000000"/>
              </a:solidFill>
              <a:latin typeface="Calibri" charset="0"/>
            </a:endParaRPr>
          </a:p>
        </p:txBody>
      </p:sp>
      <p:sp>
        <p:nvSpPr>
          <p:cNvPr id="13320" name="Rectangle 7"/>
          <p:cNvSpPr>
            <a:spLocks noChangeArrowheads="1"/>
          </p:cNvSpPr>
          <p:nvPr/>
        </p:nvSpPr>
        <p:spPr bwMode="auto">
          <a:xfrm>
            <a:off x="6012160" y="5661248"/>
            <a:ext cx="1296144" cy="368300"/>
          </a:xfrm>
          <a:prstGeom prst="rect">
            <a:avLst/>
          </a:prstGeom>
          <a:noFill/>
          <a:ln w="9525">
            <a:noFill/>
            <a:round/>
            <a:headEnd/>
            <a:tailEnd/>
          </a:ln>
        </p:spPr>
        <p:txBody>
          <a:bodyPr lIns="90000" tIns="49536" rIns="90000" bIns="45000" anchor="ctr" anchorCtr="1"/>
          <a:lstStyle/>
          <a:p>
            <a:pPr algn="ctr" hangingPunct="1">
              <a:lnSpc>
                <a:spcPct val="98000"/>
              </a:lnSpc>
              <a:tabLst>
                <a:tab pos="723900" algn="l"/>
                <a:tab pos="1447800" algn="l"/>
              </a:tabLst>
            </a:pPr>
            <a:r>
              <a:rPr lang="fr-FR" sz="1200" b="1" dirty="0">
                <a:latin typeface="Calibri" charset="0"/>
              </a:rPr>
              <a:t>Marchés cibles</a:t>
            </a:r>
          </a:p>
        </p:txBody>
      </p:sp>
      <p:sp>
        <p:nvSpPr>
          <p:cNvPr id="13323" name="Rectangle 10"/>
          <p:cNvSpPr>
            <a:spLocks noChangeArrowheads="1"/>
          </p:cNvSpPr>
          <p:nvPr/>
        </p:nvSpPr>
        <p:spPr bwMode="auto">
          <a:xfrm>
            <a:off x="2699792" y="5589240"/>
            <a:ext cx="1152128" cy="368300"/>
          </a:xfrm>
          <a:prstGeom prst="rect">
            <a:avLst/>
          </a:prstGeom>
          <a:noFill/>
          <a:ln w="9525">
            <a:noFill/>
            <a:round/>
            <a:headEnd/>
            <a:tailEnd/>
          </a:ln>
        </p:spPr>
        <p:txBody>
          <a:bodyPr lIns="90000" tIns="49536" rIns="90000" bIns="45000" anchor="ctr" anchorCtr="1"/>
          <a:lstStyle/>
          <a:p>
            <a:pPr hangingPunct="1">
              <a:lnSpc>
                <a:spcPct val="98000"/>
              </a:lnSpc>
              <a:tabLst>
                <a:tab pos="723900" algn="l"/>
                <a:tab pos="1447800" algn="l"/>
              </a:tabLst>
            </a:pPr>
            <a:r>
              <a:rPr lang="fr-FR" sz="1200" b="1" dirty="0">
                <a:latin typeface="Calibri" charset="0"/>
              </a:rPr>
              <a:t>Compétences</a:t>
            </a:r>
          </a:p>
        </p:txBody>
      </p:sp>
      <p:sp>
        <p:nvSpPr>
          <p:cNvPr id="13324" name="Rectangle 11"/>
          <p:cNvSpPr>
            <a:spLocks noChangeArrowheads="1"/>
          </p:cNvSpPr>
          <p:nvPr/>
        </p:nvSpPr>
        <p:spPr bwMode="auto">
          <a:xfrm>
            <a:off x="1403648" y="5589240"/>
            <a:ext cx="1152128" cy="368300"/>
          </a:xfrm>
          <a:prstGeom prst="rect">
            <a:avLst/>
          </a:prstGeom>
          <a:noFill/>
          <a:ln w="9525">
            <a:noFill/>
            <a:round/>
            <a:headEnd/>
            <a:tailEnd/>
          </a:ln>
        </p:spPr>
        <p:txBody>
          <a:bodyPr lIns="90000" tIns="49536" rIns="90000" bIns="45000" anchor="ctr" anchorCtr="1"/>
          <a:lstStyle/>
          <a:p>
            <a:pPr algn="ctr" hangingPunct="1">
              <a:lnSpc>
                <a:spcPct val="98000"/>
              </a:lnSpc>
              <a:tabLst>
                <a:tab pos="723900" algn="l"/>
              </a:tabLst>
            </a:pPr>
            <a:r>
              <a:rPr lang="fr-FR" sz="1200" b="1" dirty="0">
                <a:latin typeface="Calibri" charset="0"/>
              </a:rPr>
              <a:t>Technologies</a:t>
            </a:r>
          </a:p>
        </p:txBody>
      </p:sp>
      <p:sp>
        <p:nvSpPr>
          <p:cNvPr id="13325" name="Line 12"/>
          <p:cNvSpPr>
            <a:spLocks noChangeShapeType="1"/>
          </p:cNvSpPr>
          <p:nvPr/>
        </p:nvSpPr>
        <p:spPr bwMode="auto">
          <a:xfrm>
            <a:off x="4211960" y="1988840"/>
            <a:ext cx="0" cy="1800000"/>
          </a:xfrm>
          <a:prstGeom prst="line">
            <a:avLst/>
          </a:prstGeom>
          <a:noFill/>
          <a:ln w="9360">
            <a:solidFill>
              <a:srgbClr val="000000"/>
            </a:solidFill>
            <a:round/>
            <a:headEnd/>
            <a:tailEnd/>
          </a:ln>
        </p:spPr>
        <p:txBody>
          <a:bodyPr/>
          <a:lstStyle/>
          <a:p>
            <a:endParaRPr lang="fr-FR"/>
          </a:p>
        </p:txBody>
      </p:sp>
      <p:sp>
        <p:nvSpPr>
          <p:cNvPr id="13326" name="Line 13"/>
          <p:cNvSpPr>
            <a:spLocks noChangeShapeType="1"/>
          </p:cNvSpPr>
          <p:nvPr/>
        </p:nvSpPr>
        <p:spPr bwMode="auto">
          <a:xfrm flipH="1">
            <a:off x="2411760" y="3789040"/>
            <a:ext cx="1800000" cy="1800000"/>
          </a:xfrm>
          <a:prstGeom prst="line">
            <a:avLst/>
          </a:prstGeom>
          <a:noFill/>
          <a:ln w="9360">
            <a:solidFill>
              <a:srgbClr val="000000"/>
            </a:solidFill>
            <a:round/>
            <a:headEnd/>
            <a:tailEnd/>
          </a:ln>
        </p:spPr>
        <p:txBody>
          <a:bodyPr/>
          <a:lstStyle/>
          <a:p>
            <a:endParaRPr lang="fr-FR"/>
          </a:p>
        </p:txBody>
      </p:sp>
      <p:sp>
        <p:nvSpPr>
          <p:cNvPr id="13327" name="Line 14"/>
          <p:cNvSpPr>
            <a:spLocks noChangeShapeType="1"/>
          </p:cNvSpPr>
          <p:nvPr/>
        </p:nvSpPr>
        <p:spPr bwMode="auto">
          <a:xfrm>
            <a:off x="4211960" y="3789039"/>
            <a:ext cx="1800000" cy="1800000"/>
          </a:xfrm>
          <a:prstGeom prst="line">
            <a:avLst/>
          </a:prstGeom>
          <a:noFill/>
          <a:ln w="9360">
            <a:solidFill>
              <a:srgbClr val="000000"/>
            </a:solidFill>
            <a:round/>
            <a:headEnd/>
            <a:tailEnd/>
          </a:ln>
        </p:spPr>
        <p:txBody>
          <a:bodyPr/>
          <a:lstStyle/>
          <a:p>
            <a:endParaRPr lang="fr-FR"/>
          </a:p>
        </p:txBody>
      </p:sp>
      <p:sp>
        <p:nvSpPr>
          <p:cNvPr id="13331" name="Rectangle 18"/>
          <p:cNvSpPr>
            <a:spLocks noChangeArrowheads="1"/>
          </p:cNvSpPr>
          <p:nvPr/>
        </p:nvSpPr>
        <p:spPr bwMode="auto">
          <a:xfrm>
            <a:off x="2627784" y="1412777"/>
            <a:ext cx="1440160" cy="504056"/>
          </a:xfrm>
          <a:prstGeom prst="rect">
            <a:avLst/>
          </a:prstGeom>
          <a:noFill/>
          <a:ln w="9525">
            <a:noFill/>
            <a:round/>
            <a:headEnd/>
            <a:tailEnd/>
          </a:ln>
        </p:spPr>
        <p:txBody>
          <a:bodyPr lIns="90000" tIns="49536" rIns="90000" bIns="45000" anchor="ctr" anchorCtr="1"/>
          <a:lstStyle/>
          <a:p>
            <a:pPr algn="ctr" hangingPunct="1">
              <a:lnSpc>
                <a:spcPct val="98000"/>
              </a:lnSpc>
              <a:tabLst>
                <a:tab pos="723900" algn="l"/>
                <a:tab pos="1447800" algn="l"/>
              </a:tabLst>
            </a:pPr>
            <a:r>
              <a:rPr lang="fr-FR" sz="1200" b="1" dirty="0" smtClean="0">
                <a:latin typeface="Calibri" charset="0"/>
              </a:rPr>
              <a:t>Catégories </a:t>
            </a:r>
            <a:r>
              <a:rPr lang="fr-FR" sz="1200" b="1" dirty="0">
                <a:latin typeface="Calibri" charset="0"/>
              </a:rPr>
              <a:t>de produits</a:t>
            </a:r>
          </a:p>
        </p:txBody>
      </p:sp>
      <p:sp>
        <p:nvSpPr>
          <p:cNvPr id="17" name="ZoneTexte 16"/>
          <p:cNvSpPr txBox="1"/>
          <p:nvPr/>
        </p:nvSpPr>
        <p:spPr>
          <a:xfrm>
            <a:off x="7991872" y="5085184"/>
            <a:ext cx="1152128" cy="288032"/>
          </a:xfrm>
          <a:prstGeom prst="rect">
            <a:avLst/>
          </a:prstGeom>
          <a:noFill/>
        </p:spPr>
        <p:txBody>
          <a:bodyPr wrap="square" rtlCol="0">
            <a:spAutoFit/>
          </a:bodyPr>
          <a:lstStyle/>
          <a:p>
            <a:pPr algn="ctr"/>
            <a:r>
              <a:rPr lang="fr-FR" sz="1200" dirty="0" smtClean="0"/>
              <a:t>    Tout public</a:t>
            </a:r>
            <a:endParaRPr lang="fr-FR" sz="1200" dirty="0"/>
          </a:p>
        </p:txBody>
      </p:sp>
      <p:pic>
        <p:nvPicPr>
          <p:cNvPr id="19" name="Image 18" descr="logo danone.bmp"/>
          <p:cNvPicPr>
            <a:picLocks noChangeAspect="1"/>
          </p:cNvPicPr>
          <p:nvPr/>
        </p:nvPicPr>
        <p:blipFill>
          <a:blip r:embed="rId3" cstate="print"/>
          <a:stretch>
            <a:fillRect/>
          </a:stretch>
        </p:blipFill>
        <p:spPr>
          <a:xfrm>
            <a:off x="0" y="0"/>
            <a:ext cx="1754560" cy="1052736"/>
          </a:xfrm>
          <a:prstGeom prst="rect">
            <a:avLst/>
          </a:prstGeom>
        </p:spPr>
      </p:pic>
      <p:pic>
        <p:nvPicPr>
          <p:cNvPr id="20" name="Espace réservé du contenu 3" descr="logo danone enfant.bmp"/>
          <p:cNvPicPr>
            <a:picLocks noChangeAspect="1"/>
          </p:cNvPicPr>
          <p:nvPr/>
        </p:nvPicPr>
        <p:blipFill>
          <a:blip r:embed="rId4" cstate="print"/>
          <a:stretch>
            <a:fillRect/>
          </a:stretch>
        </p:blipFill>
        <p:spPr>
          <a:xfrm>
            <a:off x="8153400" y="0"/>
            <a:ext cx="990600" cy="1123950"/>
          </a:xfrm>
          <a:prstGeom prst="rect">
            <a:avLst/>
          </a:prstGeom>
        </p:spPr>
      </p:pic>
      <p:sp>
        <p:nvSpPr>
          <p:cNvPr id="21" name="Titre 1"/>
          <p:cNvSpPr txBox="1">
            <a:spLocks/>
          </p:cNvSpPr>
          <p:nvPr/>
        </p:nvSpPr>
        <p:spPr>
          <a:xfrm>
            <a:off x="3306688" y="0"/>
            <a:ext cx="2530624" cy="764704"/>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smtClean="0">
                <a:ln>
                  <a:noFill/>
                </a:ln>
                <a:solidFill>
                  <a:srgbClr val="0070C0"/>
                </a:solidFill>
                <a:effectLst>
                  <a:outerShdw blurRad="38100" dist="38100" dir="2700000" algn="tl">
                    <a:srgbClr val="000000">
                      <a:alpha val="43137"/>
                    </a:srgbClr>
                  </a:outerShdw>
                </a:effectLst>
                <a:uLnTx/>
                <a:uFillTx/>
                <a:latin typeface="Australian Sunrise" pitchFamily="2" charset="0"/>
                <a:ea typeface="+mj-ea"/>
                <a:cs typeface="Andalus" pitchFamily="2" charset="-78"/>
              </a:rPr>
              <a:t>DANONE</a:t>
            </a:r>
            <a:endParaRPr kumimoji="0" lang="fr-FR" sz="44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ustralian Sunrise" pitchFamily="2" charset="0"/>
              <a:ea typeface="+mj-ea"/>
              <a:cs typeface="Andalus" pitchFamily="2" charset="-78"/>
            </a:endParaRPr>
          </a:p>
        </p:txBody>
      </p:sp>
      <p:sp>
        <p:nvSpPr>
          <p:cNvPr id="23" name="Rectangle 7"/>
          <p:cNvSpPr>
            <a:spLocks noChangeArrowheads="1"/>
          </p:cNvSpPr>
          <p:nvPr/>
        </p:nvSpPr>
        <p:spPr bwMode="auto">
          <a:xfrm>
            <a:off x="4716016" y="5661248"/>
            <a:ext cx="1152128" cy="360040"/>
          </a:xfrm>
          <a:prstGeom prst="rect">
            <a:avLst/>
          </a:prstGeom>
          <a:noFill/>
          <a:ln w="9525">
            <a:noFill/>
            <a:round/>
            <a:headEnd/>
            <a:tailEnd/>
          </a:ln>
        </p:spPr>
        <p:txBody>
          <a:bodyPr lIns="90000" tIns="49536" rIns="90000" bIns="45000" anchor="ctr" anchorCtr="1"/>
          <a:lstStyle/>
          <a:p>
            <a:pPr algn="ctr" hangingPunct="1">
              <a:lnSpc>
                <a:spcPct val="98000"/>
              </a:lnSpc>
              <a:tabLst>
                <a:tab pos="723900" algn="l"/>
                <a:tab pos="1447800" algn="l"/>
              </a:tabLst>
            </a:pPr>
            <a:r>
              <a:rPr lang="fr-FR" sz="1200" b="1" dirty="0" smtClean="0">
                <a:latin typeface="Calibri" charset="0"/>
              </a:rPr>
              <a:t>Zones géographiques</a:t>
            </a:r>
            <a:endParaRPr lang="fr-FR" sz="1200" b="1" dirty="0">
              <a:latin typeface="Calibri" charset="0"/>
            </a:endParaRPr>
          </a:p>
        </p:txBody>
      </p:sp>
      <p:sp>
        <p:nvSpPr>
          <p:cNvPr id="24" name="Rectangle 2"/>
          <p:cNvSpPr>
            <a:spLocks noChangeArrowheads="1"/>
          </p:cNvSpPr>
          <p:nvPr/>
        </p:nvSpPr>
        <p:spPr bwMode="auto">
          <a:xfrm>
            <a:off x="4139952" y="4509120"/>
            <a:ext cx="920130" cy="864096"/>
          </a:xfrm>
          <a:prstGeom prst="rect">
            <a:avLst/>
          </a:prstGeom>
          <a:noFill/>
          <a:ln w="9525">
            <a:noFill/>
            <a:round/>
            <a:headEnd/>
            <a:tailEnd/>
          </a:ln>
        </p:spPr>
        <p:txBody>
          <a:bodyPr lIns="90000" tIns="60120" rIns="90000" bIns="45000"/>
          <a:lstStyle/>
          <a:p>
            <a:pPr algn="r" hangingPunct="1">
              <a:lnSpc>
                <a:spcPct val="98000"/>
              </a:lnSpc>
              <a:buFontTx/>
              <a:buChar char="-"/>
              <a:tabLst>
                <a:tab pos="723900" algn="l"/>
                <a:tab pos="1447800" algn="l"/>
              </a:tabLst>
            </a:pPr>
            <a:r>
              <a:rPr lang="fr-FR" sz="1200" dirty="0" smtClean="0">
                <a:solidFill>
                  <a:srgbClr val="000000"/>
                </a:solidFill>
                <a:latin typeface="Calibri" charset="0"/>
              </a:rPr>
              <a:t>Europe</a:t>
            </a:r>
          </a:p>
          <a:p>
            <a:pPr algn="r" hangingPunct="1">
              <a:lnSpc>
                <a:spcPct val="98000"/>
              </a:lnSpc>
              <a:buFontTx/>
              <a:buChar char="-"/>
              <a:tabLst>
                <a:tab pos="723900" algn="l"/>
                <a:tab pos="1447800" algn="l"/>
              </a:tabLst>
            </a:pPr>
            <a:r>
              <a:rPr lang="fr-FR" sz="1200" dirty="0" smtClean="0">
                <a:solidFill>
                  <a:srgbClr val="000000"/>
                </a:solidFill>
                <a:latin typeface="Calibri" charset="0"/>
              </a:rPr>
              <a:t> Amérique</a:t>
            </a:r>
          </a:p>
          <a:p>
            <a:pPr algn="r" hangingPunct="1">
              <a:lnSpc>
                <a:spcPct val="98000"/>
              </a:lnSpc>
              <a:buFontTx/>
              <a:buChar char="-"/>
              <a:tabLst>
                <a:tab pos="723900" algn="l"/>
                <a:tab pos="1447800" algn="l"/>
              </a:tabLst>
            </a:pPr>
            <a:r>
              <a:rPr lang="fr-FR" sz="1200" dirty="0" smtClean="0">
                <a:solidFill>
                  <a:srgbClr val="000000"/>
                </a:solidFill>
                <a:latin typeface="Calibri" charset="0"/>
              </a:rPr>
              <a:t> Afrique</a:t>
            </a:r>
          </a:p>
          <a:p>
            <a:pPr algn="r" hangingPunct="1">
              <a:lnSpc>
                <a:spcPct val="98000"/>
              </a:lnSpc>
              <a:buFontTx/>
              <a:buChar char="-"/>
              <a:tabLst>
                <a:tab pos="723900" algn="l"/>
                <a:tab pos="1447800" algn="l"/>
              </a:tabLst>
            </a:pPr>
            <a:r>
              <a:rPr lang="fr-FR" sz="1200" dirty="0" smtClean="0">
                <a:solidFill>
                  <a:srgbClr val="000000"/>
                </a:solidFill>
                <a:latin typeface="Calibri" charset="0"/>
              </a:rPr>
              <a:t> Asie</a:t>
            </a:r>
          </a:p>
          <a:p>
            <a:pPr algn="r" hangingPunct="1">
              <a:lnSpc>
                <a:spcPct val="98000"/>
              </a:lnSpc>
              <a:buFontTx/>
              <a:buChar char="-"/>
              <a:tabLst>
                <a:tab pos="723900" algn="l"/>
                <a:tab pos="1447800" algn="l"/>
              </a:tabLst>
            </a:pPr>
            <a:endParaRPr lang="fr-FR" sz="1200" dirty="0">
              <a:solidFill>
                <a:srgbClr val="000000"/>
              </a:solidFill>
              <a:latin typeface="Calibri" charset="0"/>
            </a:endParaRPr>
          </a:p>
        </p:txBody>
      </p:sp>
      <p:sp>
        <p:nvSpPr>
          <p:cNvPr id="25" name="ZoneTexte 24"/>
          <p:cNvSpPr txBox="1"/>
          <p:nvPr/>
        </p:nvSpPr>
        <p:spPr>
          <a:xfrm>
            <a:off x="5436096" y="3645024"/>
            <a:ext cx="3707904" cy="1569660"/>
          </a:xfrm>
          <a:prstGeom prst="rect">
            <a:avLst/>
          </a:prstGeom>
          <a:noFill/>
        </p:spPr>
        <p:txBody>
          <a:bodyPr wrap="square" rtlCol="0">
            <a:spAutoFit/>
          </a:bodyPr>
          <a:lstStyle/>
          <a:p>
            <a:pPr>
              <a:buFontTx/>
              <a:buChar char="-"/>
            </a:pPr>
            <a:r>
              <a:rPr lang="fr-FR" sz="1100" dirty="0" smtClean="0"/>
              <a:t> </a:t>
            </a:r>
            <a:r>
              <a:rPr lang="fr-FR" sz="1200" dirty="0" smtClean="0"/>
              <a:t>Grandes surfaces (pratiquement tous les hypermarchés et supermarchés) = GMS</a:t>
            </a:r>
          </a:p>
          <a:p>
            <a:pPr>
              <a:buFontTx/>
              <a:buChar char="-"/>
            </a:pPr>
            <a:r>
              <a:rPr lang="fr-FR" sz="1200" dirty="0" smtClean="0"/>
              <a:t> Écoles</a:t>
            </a:r>
          </a:p>
          <a:p>
            <a:pPr>
              <a:buFontTx/>
              <a:buChar char="-"/>
            </a:pPr>
            <a:r>
              <a:rPr lang="fr-FR" sz="1200" dirty="0" smtClean="0"/>
              <a:t> Restaurants et cafeterias d’entreprises</a:t>
            </a:r>
          </a:p>
          <a:p>
            <a:pPr>
              <a:buFontTx/>
              <a:buChar char="-"/>
            </a:pPr>
            <a:r>
              <a:rPr lang="fr-FR" sz="1200" dirty="0" smtClean="0"/>
              <a:t> Hôtels</a:t>
            </a:r>
          </a:p>
          <a:p>
            <a:pPr>
              <a:buFontTx/>
              <a:buChar char="-"/>
            </a:pPr>
            <a:r>
              <a:rPr lang="fr-FR" sz="1200" dirty="0" smtClean="0"/>
              <a:t> Milieux hospitaliers</a:t>
            </a:r>
          </a:p>
          <a:p>
            <a:pPr>
              <a:buFontTx/>
              <a:buChar char="-"/>
            </a:pPr>
            <a:r>
              <a:rPr lang="fr-FR" sz="1200" dirty="0" smtClean="0"/>
              <a:t> Maisons de repos</a:t>
            </a:r>
          </a:p>
          <a:p>
            <a:pPr>
              <a:buFontTx/>
              <a:buChar char="-"/>
            </a:pPr>
            <a:r>
              <a:rPr lang="fr-FR" sz="1200" dirty="0" smtClean="0"/>
              <a:t> Restauration commerciale (cafétéria)</a:t>
            </a:r>
            <a:endParaRPr lang="fr-FR" sz="1200" dirty="0"/>
          </a:p>
        </p:txBody>
      </p:sp>
      <p:sp>
        <p:nvSpPr>
          <p:cNvPr id="22" name="Accolade fermante 21"/>
          <p:cNvSpPr/>
          <p:nvPr/>
        </p:nvSpPr>
        <p:spPr>
          <a:xfrm rot="2369791">
            <a:off x="8289782" y="3613625"/>
            <a:ext cx="432048" cy="2109216"/>
          </a:xfrm>
          <a:prstGeom prst="rightBrace">
            <a:avLst>
              <a:gd name="adj1" fmla="val 56112"/>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7" name="ZoneTexte 26"/>
          <p:cNvSpPr txBox="1"/>
          <p:nvPr/>
        </p:nvSpPr>
        <p:spPr>
          <a:xfrm>
            <a:off x="3131840" y="4725144"/>
            <a:ext cx="936104" cy="461665"/>
          </a:xfrm>
          <a:prstGeom prst="rect">
            <a:avLst/>
          </a:prstGeom>
          <a:noFill/>
        </p:spPr>
        <p:txBody>
          <a:bodyPr wrap="square" rtlCol="0">
            <a:spAutoFit/>
          </a:bodyPr>
          <a:lstStyle/>
          <a:p>
            <a:r>
              <a:rPr lang="fr-FR" sz="1200" dirty="0" smtClean="0"/>
              <a:t>Recherche / innovation</a:t>
            </a:r>
            <a:endParaRPr lang="fr-FR" sz="1200" dirty="0"/>
          </a:p>
        </p:txBody>
      </p:sp>
      <p:sp>
        <p:nvSpPr>
          <p:cNvPr id="28" name="ZoneTexte 27"/>
          <p:cNvSpPr txBox="1"/>
          <p:nvPr/>
        </p:nvSpPr>
        <p:spPr>
          <a:xfrm>
            <a:off x="2699792" y="5157192"/>
            <a:ext cx="1296144" cy="461665"/>
          </a:xfrm>
          <a:prstGeom prst="rect">
            <a:avLst/>
          </a:prstGeom>
          <a:noFill/>
        </p:spPr>
        <p:txBody>
          <a:bodyPr wrap="square" rtlCol="0">
            <a:spAutoFit/>
          </a:bodyPr>
          <a:lstStyle/>
          <a:p>
            <a:r>
              <a:rPr lang="fr-FR" sz="1200" dirty="0" smtClean="0"/>
              <a:t>Démarche qualité / sécurité du lait </a:t>
            </a:r>
            <a:endParaRPr lang="fr-FR" sz="1200" dirty="0"/>
          </a:p>
        </p:txBody>
      </p:sp>
      <p:sp>
        <p:nvSpPr>
          <p:cNvPr id="29" name="ZoneTexte 28"/>
          <p:cNvSpPr txBox="1"/>
          <p:nvPr/>
        </p:nvSpPr>
        <p:spPr>
          <a:xfrm>
            <a:off x="2411760" y="4221088"/>
            <a:ext cx="936104" cy="461665"/>
          </a:xfrm>
          <a:prstGeom prst="rect">
            <a:avLst/>
          </a:prstGeom>
          <a:noFill/>
        </p:spPr>
        <p:txBody>
          <a:bodyPr wrap="square" rtlCol="0">
            <a:spAutoFit/>
          </a:bodyPr>
          <a:lstStyle/>
          <a:p>
            <a:r>
              <a:rPr lang="fr-FR" sz="1200" dirty="0" smtClean="0"/>
              <a:t>Travail en flux tendu</a:t>
            </a:r>
            <a:endParaRPr lang="fr-FR" sz="1200" dirty="0"/>
          </a:p>
        </p:txBody>
      </p:sp>
      <p:sp>
        <p:nvSpPr>
          <p:cNvPr id="30" name="ZoneTexte 29"/>
          <p:cNvSpPr txBox="1"/>
          <p:nvPr/>
        </p:nvSpPr>
        <p:spPr>
          <a:xfrm>
            <a:off x="1403648" y="4869160"/>
            <a:ext cx="1368152" cy="276999"/>
          </a:xfrm>
          <a:prstGeom prst="rect">
            <a:avLst/>
          </a:prstGeom>
          <a:noFill/>
        </p:spPr>
        <p:txBody>
          <a:bodyPr wrap="square" rtlCol="0">
            <a:spAutoFit/>
          </a:bodyPr>
          <a:lstStyle/>
          <a:p>
            <a:r>
              <a:rPr lang="fr-FR" sz="1200" dirty="0" smtClean="0"/>
              <a:t>Conditionnement</a:t>
            </a:r>
            <a:endParaRPr lang="fr-FR" sz="1200" dirty="0"/>
          </a:p>
        </p:txBody>
      </p:sp>
      <p:sp>
        <p:nvSpPr>
          <p:cNvPr id="26" name="Espace réservé du numéro de diapositive 25"/>
          <p:cNvSpPr>
            <a:spLocks noGrp="1"/>
          </p:cNvSpPr>
          <p:nvPr>
            <p:ph type="sldNum" sz="quarter" idx="12"/>
          </p:nvPr>
        </p:nvSpPr>
        <p:spPr/>
        <p:txBody>
          <a:bodyPr/>
          <a:lstStyle/>
          <a:p>
            <a:fld id="{22908772-F247-43C8-87BD-B6217B843272}" type="slidenum">
              <a:rPr lang="fr-FR" smtClean="0"/>
              <a:pPr/>
              <a:t>27</a:t>
            </a:fld>
            <a:endParaRPr lang="fr-F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3471292" y="0"/>
            <a:ext cx="2201416" cy="620688"/>
          </a:xfrm>
        </p:spPr>
        <p:txBody>
          <a:bodyPr>
            <a:normAutofit fontScale="90000"/>
          </a:bodyPr>
          <a:lstStyle/>
          <a:p>
            <a:pPr algn="ctr"/>
            <a:r>
              <a:rPr lang="fr-FR" sz="4400" dirty="0" smtClean="0">
                <a:solidFill>
                  <a:srgbClr val="0070C0"/>
                </a:solidFill>
                <a:effectLst>
                  <a:outerShdw blurRad="38100" dist="38100" dir="2700000" algn="tl">
                    <a:srgbClr val="000000">
                      <a:alpha val="43137"/>
                    </a:srgbClr>
                  </a:outerShdw>
                </a:effectLst>
                <a:latin typeface="Australian Sunrise" pitchFamily="2" charset="0"/>
                <a:cs typeface="Andalus" pitchFamily="2" charset="-78"/>
              </a:rPr>
              <a:t>DANONE</a:t>
            </a:r>
            <a:endParaRPr lang="fr-FR" sz="4400" dirty="0">
              <a:solidFill>
                <a:srgbClr val="0070C0"/>
              </a:solidFill>
              <a:effectLst>
                <a:outerShdw blurRad="38100" dist="38100" dir="2700000" algn="tl">
                  <a:srgbClr val="000000">
                    <a:alpha val="43137"/>
                  </a:srgbClr>
                </a:outerShdw>
              </a:effectLst>
              <a:latin typeface="Australian Sunrise" pitchFamily="2" charset="0"/>
              <a:cs typeface="Andalus" pitchFamily="2" charset="-78"/>
            </a:endParaRPr>
          </a:p>
        </p:txBody>
      </p:sp>
      <p:pic>
        <p:nvPicPr>
          <p:cNvPr id="6" name="Image 5" descr="logo danone.bmp"/>
          <p:cNvPicPr>
            <a:picLocks noChangeAspect="1"/>
          </p:cNvPicPr>
          <p:nvPr/>
        </p:nvPicPr>
        <p:blipFill>
          <a:blip r:embed="rId3" cstate="print"/>
          <a:stretch>
            <a:fillRect/>
          </a:stretch>
        </p:blipFill>
        <p:spPr>
          <a:xfrm>
            <a:off x="1" y="0"/>
            <a:ext cx="1331640" cy="798984"/>
          </a:xfrm>
          <a:prstGeom prst="rect">
            <a:avLst/>
          </a:prstGeom>
        </p:spPr>
      </p:pic>
      <p:pic>
        <p:nvPicPr>
          <p:cNvPr id="7" name="Espace réservé du contenu 3" descr="logo danone enfant.bmp"/>
          <p:cNvPicPr>
            <a:picLocks noChangeAspect="1"/>
          </p:cNvPicPr>
          <p:nvPr/>
        </p:nvPicPr>
        <p:blipFill>
          <a:blip r:embed="rId4" cstate="print"/>
          <a:stretch>
            <a:fillRect/>
          </a:stretch>
        </p:blipFill>
        <p:spPr>
          <a:xfrm>
            <a:off x="8470023" y="0"/>
            <a:ext cx="673977" cy="764704"/>
          </a:xfrm>
          <a:prstGeom prst="rect">
            <a:avLst/>
          </a:prstGeom>
        </p:spPr>
      </p:pic>
      <p:sp>
        <p:nvSpPr>
          <p:cNvPr id="10" name="ZoneTexte 9"/>
          <p:cNvSpPr txBox="1"/>
          <p:nvPr/>
        </p:nvSpPr>
        <p:spPr>
          <a:xfrm>
            <a:off x="1691680" y="692697"/>
            <a:ext cx="2376264" cy="307777"/>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fr-FR" sz="1400" dirty="0" smtClean="0"/>
              <a:t>Description</a:t>
            </a:r>
            <a:endParaRPr lang="fr-FR" sz="1400" dirty="0"/>
          </a:p>
        </p:txBody>
      </p:sp>
      <p:sp>
        <p:nvSpPr>
          <p:cNvPr id="11" name="ZoneTexte 10"/>
          <p:cNvSpPr txBox="1"/>
          <p:nvPr/>
        </p:nvSpPr>
        <p:spPr>
          <a:xfrm>
            <a:off x="1691680" y="1052736"/>
            <a:ext cx="2376264" cy="5078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lvl="1" algn="ctr"/>
            <a:r>
              <a:rPr lang="fr-FR" sz="900" dirty="0" smtClean="0">
                <a:ea typeface="Batang" pitchFamily="18" charset="-127"/>
                <a:cs typeface="Mangal" pitchFamily="18" charset="0"/>
              </a:rPr>
              <a:t>Stratégie de recentrage sur 4 pôles (Produits Laitiers Frais, Eaux , Nutrition Infantile et Nutrition Médicale)</a:t>
            </a:r>
          </a:p>
        </p:txBody>
      </p:sp>
      <p:sp>
        <p:nvSpPr>
          <p:cNvPr id="12" name="ZoneTexte 11"/>
          <p:cNvSpPr txBox="1"/>
          <p:nvPr/>
        </p:nvSpPr>
        <p:spPr>
          <a:xfrm>
            <a:off x="1691680" y="1556792"/>
            <a:ext cx="2376264" cy="1754326"/>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fr-FR" sz="900" dirty="0" smtClean="0">
                <a:cs typeface="Mangal" pitchFamily="18" charset="0"/>
              </a:rPr>
              <a:t>- Accroitre en permanence les bénéfices nutritionnels et de santé de nos gammes actuelles et développer aussi de nouveaux types de produits</a:t>
            </a:r>
          </a:p>
          <a:p>
            <a:pPr algn="ctr">
              <a:buFontTx/>
              <a:buChar char="-"/>
            </a:pPr>
            <a:r>
              <a:rPr lang="fr-FR" sz="900" dirty="0" smtClean="0">
                <a:cs typeface="Mangal" pitchFamily="18" charset="0"/>
              </a:rPr>
              <a:t> Stratégie d’innovation dans les pays émergents : Danone fait des études sur la malnutrition et carences alimentaires avec le but d’ apporter le maximum de nutrition pour un cout minimum</a:t>
            </a:r>
          </a:p>
          <a:p>
            <a:pPr algn="ctr">
              <a:buFontTx/>
              <a:buChar char="-"/>
            </a:pPr>
            <a:r>
              <a:rPr lang="fr-FR" sz="900" dirty="0" smtClean="0">
                <a:cs typeface="Mangal" pitchFamily="18" charset="0"/>
              </a:rPr>
              <a:t> Fort impact publicitaire</a:t>
            </a:r>
          </a:p>
          <a:p>
            <a:pPr algn="ctr">
              <a:buFontTx/>
              <a:buChar char="-"/>
            </a:pPr>
            <a:r>
              <a:rPr lang="fr-FR" sz="900" dirty="0" smtClean="0">
                <a:cs typeface="Mangal" pitchFamily="18" charset="0"/>
              </a:rPr>
              <a:t> Réorganisation des usines afin d’optimiser la production</a:t>
            </a:r>
          </a:p>
        </p:txBody>
      </p:sp>
      <p:sp>
        <p:nvSpPr>
          <p:cNvPr id="13" name="ZoneTexte 12"/>
          <p:cNvSpPr txBox="1"/>
          <p:nvPr/>
        </p:nvSpPr>
        <p:spPr>
          <a:xfrm>
            <a:off x="1691680" y="3429000"/>
            <a:ext cx="2376264" cy="78483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buFontTx/>
              <a:buChar char="-"/>
            </a:pPr>
            <a:r>
              <a:rPr lang="fr-FR" sz="900" dirty="0" smtClean="0">
                <a:solidFill>
                  <a:schemeClr val="tx1"/>
                </a:solidFill>
                <a:cs typeface="Mangal" pitchFamily="18" charset="0"/>
              </a:rPr>
              <a:t> Danone est soumis au hard discount et aux marques distributeurs</a:t>
            </a:r>
          </a:p>
          <a:p>
            <a:pPr algn="ctr">
              <a:buFontTx/>
              <a:buChar char="-"/>
            </a:pPr>
            <a:r>
              <a:rPr lang="fr-FR" sz="900" dirty="0" smtClean="0">
                <a:solidFill>
                  <a:schemeClr val="tx1"/>
                </a:solidFill>
                <a:cs typeface="Mangal" pitchFamily="18" charset="0"/>
              </a:rPr>
              <a:t> Danone possède des marqueurs fortes comme </a:t>
            </a:r>
            <a:r>
              <a:rPr lang="fr-FR" sz="900" dirty="0" err="1" smtClean="0">
                <a:solidFill>
                  <a:schemeClr val="tx1"/>
                </a:solidFill>
                <a:cs typeface="Mangal" pitchFamily="18" charset="0"/>
              </a:rPr>
              <a:t>Activia</a:t>
            </a:r>
            <a:r>
              <a:rPr lang="fr-FR" sz="900" dirty="0" smtClean="0">
                <a:solidFill>
                  <a:schemeClr val="tx1"/>
                </a:solidFill>
                <a:cs typeface="Mangal" pitchFamily="18" charset="0"/>
              </a:rPr>
              <a:t> qui lui permet de résister à la concurrence sur certains segments</a:t>
            </a:r>
            <a:endParaRPr lang="fr-FR" sz="900" dirty="0" smtClean="0">
              <a:cs typeface="Mangal" pitchFamily="18" charset="0"/>
            </a:endParaRPr>
          </a:p>
        </p:txBody>
      </p:sp>
      <p:sp>
        <p:nvSpPr>
          <p:cNvPr id="14" name="ZoneTexte 13"/>
          <p:cNvSpPr txBox="1"/>
          <p:nvPr/>
        </p:nvSpPr>
        <p:spPr>
          <a:xfrm>
            <a:off x="1691680" y="4324438"/>
            <a:ext cx="2376264" cy="369332"/>
          </a:xfrm>
          <a:prstGeom prst="rect">
            <a:avLst/>
          </a:prstGeom>
        </p:spPr>
        <p:style>
          <a:lnRef idx="1">
            <a:schemeClr val="accent4"/>
          </a:lnRef>
          <a:fillRef idx="3">
            <a:schemeClr val="accent4"/>
          </a:fillRef>
          <a:effectRef idx="2">
            <a:schemeClr val="accent4"/>
          </a:effectRef>
          <a:fontRef idx="minor">
            <a:schemeClr val="lt1"/>
          </a:fontRef>
        </p:style>
        <p:txBody>
          <a:bodyPr wrap="square" rtlCol="0" anchor="ctr" anchorCtr="1">
            <a:spAutoFit/>
          </a:bodyPr>
          <a:lstStyle/>
          <a:p>
            <a:pPr algn="ctr"/>
            <a:r>
              <a:rPr lang="fr-FR" sz="900" dirty="0" smtClean="0">
                <a:latin typeface="Mangal" pitchFamily="18" charset="0"/>
                <a:cs typeface="Mangal" pitchFamily="18" charset="0"/>
              </a:rPr>
              <a:t>Leader mondial dans les produits laitiers frais</a:t>
            </a:r>
            <a:endParaRPr lang="fr-FR" sz="900" dirty="0">
              <a:latin typeface="Mangal" pitchFamily="18" charset="0"/>
              <a:cs typeface="Mangal" pitchFamily="18" charset="0"/>
            </a:endParaRPr>
          </a:p>
        </p:txBody>
      </p:sp>
      <p:sp>
        <p:nvSpPr>
          <p:cNvPr id="15" name="ZoneTexte 14"/>
          <p:cNvSpPr txBox="1"/>
          <p:nvPr/>
        </p:nvSpPr>
        <p:spPr>
          <a:xfrm>
            <a:off x="1691680" y="4653135"/>
            <a:ext cx="2376264" cy="133200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fr-FR" sz="1000" i="1" dirty="0" smtClean="0"/>
              <a:t>Performance</a:t>
            </a:r>
          </a:p>
          <a:p>
            <a:pPr marL="0" lvl="1" indent="0">
              <a:lnSpc>
                <a:spcPct val="110000"/>
              </a:lnSpc>
              <a:spcBef>
                <a:spcPts val="0"/>
              </a:spcBef>
              <a:buNone/>
            </a:pPr>
            <a:r>
              <a:rPr lang="fr-FR" sz="900" dirty="0" smtClean="0">
                <a:cs typeface="Mangal" pitchFamily="18" charset="0"/>
              </a:rPr>
              <a:t>Numéro 1 mondial dans le domaine des produits laitiers frais</a:t>
            </a:r>
          </a:p>
          <a:p>
            <a:pPr marL="0" lvl="1" indent="0">
              <a:lnSpc>
                <a:spcPct val="110000"/>
              </a:lnSpc>
              <a:spcBef>
                <a:spcPts val="0"/>
              </a:spcBef>
              <a:buNone/>
            </a:pPr>
            <a:r>
              <a:rPr lang="fr-FR" sz="900" dirty="0" smtClean="0">
                <a:cs typeface="Mangal" pitchFamily="18" charset="0"/>
              </a:rPr>
              <a:t>CA (2009) : 14,982 milliards d’euros, + 3,2% par rapport à 2008</a:t>
            </a:r>
          </a:p>
          <a:p>
            <a:pPr marL="0" lvl="1" indent="0">
              <a:lnSpc>
                <a:spcPct val="110000"/>
              </a:lnSpc>
              <a:spcBef>
                <a:spcPts val="0"/>
              </a:spcBef>
              <a:buNone/>
            </a:pPr>
            <a:r>
              <a:rPr lang="fr-FR" sz="900" dirty="0" smtClean="0">
                <a:cs typeface="Mangal" pitchFamily="18" charset="0"/>
              </a:rPr>
              <a:t>Pour le pôle produits laitiers frais, le CA (2009) est de 8,555 milliards d’euros, + 1,6% par rapport à 2008</a:t>
            </a:r>
            <a:endParaRPr lang="fr-FR" sz="900" dirty="0" smtClean="0"/>
          </a:p>
        </p:txBody>
      </p:sp>
      <p:sp>
        <p:nvSpPr>
          <p:cNvPr id="16" name="ZoneTexte 15"/>
          <p:cNvSpPr txBox="1"/>
          <p:nvPr/>
        </p:nvSpPr>
        <p:spPr>
          <a:xfrm>
            <a:off x="1691680" y="5994000"/>
            <a:ext cx="2376264" cy="86400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fr-FR" sz="1000" i="1" dirty="0" smtClean="0"/>
              <a:t>Structure</a:t>
            </a:r>
          </a:p>
          <a:p>
            <a:pPr>
              <a:lnSpc>
                <a:spcPct val="110000"/>
              </a:lnSpc>
            </a:pPr>
            <a:r>
              <a:rPr lang="fr-FR" sz="900" dirty="0" smtClean="0">
                <a:cs typeface="Mangal" pitchFamily="18" charset="0"/>
              </a:rPr>
              <a:t>Siège Social :  Paris, 9eme</a:t>
            </a:r>
          </a:p>
          <a:p>
            <a:pPr>
              <a:lnSpc>
                <a:spcPct val="110000"/>
              </a:lnSpc>
            </a:pPr>
            <a:r>
              <a:rPr lang="fr-FR" sz="900" dirty="0" smtClean="0">
                <a:cs typeface="Mangal" pitchFamily="18" charset="0"/>
              </a:rPr>
              <a:t>Statut juridique : S.A.</a:t>
            </a:r>
          </a:p>
          <a:p>
            <a:pPr>
              <a:lnSpc>
                <a:spcPct val="110000"/>
              </a:lnSpc>
            </a:pPr>
            <a:r>
              <a:rPr lang="fr-FR" sz="900" dirty="0" smtClean="0">
                <a:cs typeface="Mangal" pitchFamily="18" charset="0"/>
              </a:rPr>
              <a:t>Effectif total : 80 976 employés</a:t>
            </a:r>
          </a:p>
          <a:p>
            <a:pPr>
              <a:lnSpc>
                <a:spcPct val="110000"/>
              </a:lnSpc>
            </a:pPr>
            <a:r>
              <a:rPr lang="fr-FR" sz="900" dirty="0" smtClean="0">
                <a:cs typeface="Mangal" pitchFamily="18" charset="0"/>
              </a:rPr>
              <a:t>Date de création :1966</a:t>
            </a:r>
            <a:endParaRPr lang="fr-FR" sz="900" dirty="0">
              <a:cs typeface="Mangal" pitchFamily="18" charset="0"/>
            </a:endParaRPr>
          </a:p>
        </p:txBody>
      </p:sp>
      <p:sp>
        <p:nvSpPr>
          <p:cNvPr id="17" name="ZoneTexte 16"/>
          <p:cNvSpPr txBox="1"/>
          <p:nvPr/>
        </p:nvSpPr>
        <p:spPr>
          <a:xfrm>
            <a:off x="6588224" y="692696"/>
            <a:ext cx="2376264" cy="307777"/>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fr-FR" sz="1400" dirty="0" smtClean="0"/>
              <a:t>Faiblesses</a:t>
            </a:r>
            <a:endParaRPr lang="fr-FR" sz="1400" dirty="0"/>
          </a:p>
        </p:txBody>
      </p:sp>
      <p:sp>
        <p:nvSpPr>
          <p:cNvPr id="18" name="ZoneTexte 17"/>
          <p:cNvSpPr txBox="1"/>
          <p:nvPr/>
        </p:nvSpPr>
        <p:spPr>
          <a:xfrm>
            <a:off x="4139952" y="692696"/>
            <a:ext cx="2376264" cy="307778"/>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fr-FR" sz="1400" dirty="0" smtClean="0"/>
              <a:t>Forces</a:t>
            </a:r>
            <a:endParaRPr lang="fr-FR" sz="1400" dirty="0"/>
          </a:p>
        </p:txBody>
      </p:sp>
      <p:sp>
        <p:nvSpPr>
          <p:cNvPr id="19" name="ZoneTexte 18"/>
          <p:cNvSpPr txBox="1"/>
          <p:nvPr/>
        </p:nvSpPr>
        <p:spPr>
          <a:xfrm>
            <a:off x="4139952" y="1052735"/>
            <a:ext cx="2376264" cy="5796000"/>
          </a:xfrm>
          <a:prstGeom prst="rect">
            <a:avLst/>
          </a:prstGeom>
          <a:solidFill>
            <a:schemeClr val="accent3">
              <a:lumMod val="40000"/>
              <a:lumOff val="6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buFontTx/>
              <a:buChar char="-"/>
            </a:pPr>
            <a:endParaRPr lang="fr-FR" sz="900" dirty="0" smtClean="0">
              <a:solidFill>
                <a:schemeClr val="tx1"/>
              </a:solidFill>
            </a:endParaRPr>
          </a:p>
          <a:p>
            <a:pPr algn="ctr">
              <a:buFontTx/>
              <a:buChar char="-"/>
            </a:pPr>
            <a:endParaRPr lang="fr-FR" sz="900" dirty="0" smtClean="0">
              <a:solidFill>
                <a:schemeClr val="tx1"/>
              </a:solidFill>
              <a:cs typeface="Mangal" pitchFamily="18" charset="0"/>
            </a:endParaRPr>
          </a:p>
          <a:p>
            <a:pPr algn="ctr">
              <a:buFontTx/>
              <a:buChar char="-"/>
            </a:pPr>
            <a:endParaRPr lang="fr-FR" sz="900" dirty="0" smtClean="0">
              <a:solidFill>
                <a:schemeClr val="tx1"/>
              </a:solidFill>
              <a:cs typeface="Mangal" pitchFamily="18" charset="0"/>
            </a:endParaRPr>
          </a:p>
          <a:p>
            <a:pPr algn="ctr">
              <a:buFontTx/>
              <a:buChar char="-"/>
            </a:pPr>
            <a:endParaRPr lang="fr-FR" sz="900" dirty="0" smtClean="0">
              <a:solidFill>
                <a:schemeClr val="tx1"/>
              </a:solidFill>
              <a:cs typeface="Mangal" pitchFamily="18" charset="0"/>
            </a:endParaRPr>
          </a:p>
          <a:p>
            <a:pPr algn="ctr">
              <a:buFontTx/>
              <a:buChar char="-"/>
            </a:pPr>
            <a:endParaRPr lang="fr-FR" sz="900" dirty="0" smtClean="0">
              <a:solidFill>
                <a:schemeClr val="tx1"/>
              </a:solidFill>
              <a:cs typeface="Mangal" pitchFamily="18" charset="0"/>
            </a:endParaRPr>
          </a:p>
          <a:p>
            <a:pPr algn="ctr">
              <a:buFontTx/>
              <a:buChar char="-"/>
            </a:pPr>
            <a:r>
              <a:rPr lang="fr-FR" sz="900" dirty="0" smtClean="0">
                <a:solidFill>
                  <a:schemeClr val="tx1"/>
                </a:solidFill>
                <a:cs typeface="Mangal" pitchFamily="18" charset="0"/>
              </a:rPr>
              <a:t> Capacité d'innovation et d'adaptation aux tendances de consommation par exemple en développant de l’éco-pack </a:t>
            </a:r>
            <a:endParaRPr lang="fr-FR" sz="900" dirty="0" smtClean="0">
              <a:cs typeface="Mangal" pitchFamily="18" charset="0"/>
            </a:endParaRPr>
          </a:p>
          <a:p>
            <a:pPr algn="ctr">
              <a:buFontTx/>
              <a:buChar char="-"/>
            </a:pPr>
            <a:endParaRPr lang="fr-FR" sz="900" dirty="0" smtClean="0">
              <a:solidFill>
                <a:schemeClr val="tx1"/>
              </a:solidFill>
              <a:cs typeface="Mangal" pitchFamily="18" charset="0"/>
            </a:endParaRPr>
          </a:p>
          <a:p>
            <a:pPr algn="ctr">
              <a:buFontTx/>
              <a:buChar char="-"/>
            </a:pPr>
            <a:endParaRPr lang="fr-FR" sz="900" dirty="0" smtClean="0">
              <a:solidFill>
                <a:schemeClr val="tx1"/>
              </a:solidFill>
              <a:cs typeface="Mangal" pitchFamily="18" charset="0"/>
            </a:endParaRPr>
          </a:p>
          <a:p>
            <a:pPr algn="ctr">
              <a:buFontTx/>
              <a:buChar char="-"/>
            </a:pPr>
            <a:endParaRPr lang="fr-FR" sz="900" dirty="0" smtClean="0">
              <a:solidFill>
                <a:schemeClr val="tx1"/>
              </a:solidFill>
              <a:cs typeface="Mangal" pitchFamily="18" charset="0"/>
            </a:endParaRPr>
          </a:p>
          <a:p>
            <a:pPr algn="ctr">
              <a:buFontTx/>
              <a:buChar char="-"/>
            </a:pPr>
            <a:endParaRPr lang="fr-FR" sz="900" dirty="0" smtClean="0">
              <a:solidFill>
                <a:schemeClr val="tx1"/>
              </a:solidFill>
              <a:cs typeface="Mangal" pitchFamily="18" charset="0"/>
            </a:endParaRPr>
          </a:p>
          <a:p>
            <a:pPr algn="ctr">
              <a:buFontTx/>
              <a:buChar char="-"/>
            </a:pPr>
            <a:r>
              <a:rPr lang="fr-FR" sz="900" dirty="0" smtClean="0">
                <a:cs typeface="Mangal" pitchFamily="18" charset="0"/>
              </a:rPr>
              <a:t> Image forte auprès du consommateur</a:t>
            </a:r>
            <a:endParaRPr lang="fr-FR" sz="900" dirty="0" smtClean="0">
              <a:solidFill>
                <a:schemeClr val="tx1"/>
              </a:solidFill>
              <a:cs typeface="Mangal" pitchFamily="18" charset="0"/>
            </a:endParaRPr>
          </a:p>
          <a:p>
            <a:pPr algn="ctr">
              <a:buFontTx/>
              <a:buChar char="-"/>
            </a:pPr>
            <a:endParaRPr lang="fr-FR" sz="900" dirty="0" smtClean="0">
              <a:solidFill>
                <a:schemeClr val="tx1"/>
              </a:solidFill>
              <a:cs typeface="Mangal" pitchFamily="18" charset="0"/>
            </a:endParaRPr>
          </a:p>
          <a:p>
            <a:pPr algn="ctr">
              <a:buFontTx/>
              <a:buChar char="-"/>
            </a:pPr>
            <a:r>
              <a:rPr lang="fr-FR" sz="900" dirty="0" smtClean="0">
                <a:solidFill>
                  <a:schemeClr val="tx1"/>
                </a:solidFill>
                <a:cs typeface="Mangal" pitchFamily="18" charset="0"/>
              </a:rPr>
              <a:t>Intensité au niveau du marketing</a:t>
            </a:r>
          </a:p>
          <a:p>
            <a:pPr algn="ctr">
              <a:buFontTx/>
              <a:buChar char="-"/>
            </a:pPr>
            <a:endParaRPr lang="fr-FR" sz="900" dirty="0" smtClean="0">
              <a:solidFill>
                <a:schemeClr val="tx1"/>
              </a:solidFill>
              <a:cs typeface="Mangal" pitchFamily="18" charset="0"/>
            </a:endParaRPr>
          </a:p>
          <a:p>
            <a:pPr algn="ctr">
              <a:buFontTx/>
              <a:buChar char="-"/>
            </a:pPr>
            <a:endParaRPr lang="fr-FR" sz="900" dirty="0" smtClean="0">
              <a:solidFill>
                <a:schemeClr val="tx1"/>
              </a:solidFill>
              <a:cs typeface="Mangal" pitchFamily="18" charset="0"/>
            </a:endParaRPr>
          </a:p>
          <a:p>
            <a:pPr algn="ctr">
              <a:buFontTx/>
              <a:buChar char="-"/>
            </a:pPr>
            <a:endParaRPr lang="fr-FR" sz="900" dirty="0" smtClean="0">
              <a:solidFill>
                <a:schemeClr val="tx1"/>
              </a:solidFill>
              <a:cs typeface="Mangal" pitchFamily="18" charset="0"/>
            </a:endParaRPr>
          </a:p>
          <a:p>
            <a:pPr algn="ctr">
              <a:buFontTx/>
              <a:buChar char="-"/>
            </a:pPr>
            <a:endParaRPr lang="fr-FR" sz="900" dirty="0" smtClean="0">
              <a:solidFill>
                <a:schemeClr val="tx1"/>
              </a:solidFill>
              <a:cs typeface="Mangal" pitchFamily="18" charset="0"/>
            </a:endParaRPr>
          </a:p>
          <a:p>
            <a:pPr algn="ctr">
              <a:buFontTx/>
              <a:buChar char="-"/>
            </a:pPr>
            <a:endParaRPr lang="fr-FR" sz="900" dirty="0" smtClean="0">
              <a:solidFill>
                <a:schemeClr val="tx1"/>
              </a:solidFill>
              <a:cs typeface="Mangal" pitchFamily="18" charset="0"/>
            </a:endParaRPr>
          </a:p>
          <a:p>
            <a:pPr algn="ctr"/>
            <a:r>
              <a:rPr lang="fr-FR" sz="900" dirty="0" smtClean="0">
                <a:cs typeface="Mangal" pitchFamily="18" charset="0"/>
              </a:rPr>
              <a:t> </a:t>
            </a:r>
          </a:p>
          <a:p>
            <a:pPr algn="ctr">
              <a:buFontTx/>
              <a:buChar char="-"/>
            </a:pPr>
            <a:endParaRPr lang="fr-FR" sz="900" dirty="0" smtClean="0">
              <a:solidFill>
                <a:schemeClr val="tx1"/>
              </a:solidFill>
              <a:cs typeface="Mangal" pitchFamily="18" charset="0"/>
            </a:endParaRPr>
          </a:p>
          <a:p>
            <a:pPr algn="ctr">
              <a:buFontTx/>
              <a:buChar char="-"/>
            </a:pPr>
            <a:r>
              <a:rPr lang="fr-FR" sz="900" dirty="0" smtClean="0">
                <a:solidFill>
                  <a:schemeClr val="tx1"/>
                </a:solidFill>
                <a:cs typeface="Mangal" pitchFamily="18" charset="0"/>
              </a:rPr>
              <a:t> Marques à forte notoriété</a:t>
            </a:r>
          </a:p>
          <a:p>
            <a:pPr algn="ctr">
              <a:buFontTx/>
              <a:buChar char="-"/>
            </a:pPr>
            <a:endParaRPr lang="fr-FR" sz="900" dirty="0" smtClean="0">
              <a:solidFill>
                <a:schemeClr val="tx1"/>
              </a:solidFill>
              <a:cs typeface="Mangal" pitchFamily="18" charset="0"/>
            </a:endParaRPr>
          </a:p>
          <a:p>
            <a:pPr algn="ctr">
              <a:buFontTx/>
              <a:buChar char="-"/>
            </a:pPr>
            <a:endParaRPr lang="fr-FR" sz="900" dirty="0" smtClean="0">
              <a:solidFill>
                <a:schemeClr val="tx1"/>
              </a:solidFill>
              <a:cs typeface="Mangal" pitchFamily="18" charset="0"/>
            </a:endParaRPr>
          </a:p>
          <a:p>
            <a:pPr algn="ctr">
              <a:buFontTx/>
              <a:buChar char="-"/>
            </a:pPr>
            <a:r>
              <a:rPr lang="fr-FR" sz="900" dirty="0" smtClean="0">
                <a:solidFill>
                  <a:schemeClr val="tx1"/>
                </a:solidFill>
                <a:cs typeface="Mangal" pitchFamily="18" charset="0"/>
              </a:rPr>
              <a:t>Position de leader</a:t>
            </a:r>
          </a:p>
          <a:p>
            <a:pPr algn="ctr">
              <a:buFontTx/>
              <a:buChar char="-"/>
            </a:pPr>
            <a:endParaRPr lang="fr-FR" sz="900" dirty="0" smtClean="0">
              <a:solidFill>
                <a:schemeClr val="tx1"/>
              </a:solidFill>
              <a:cs typeface="Mangal" pitchFamily="18" charset="0"/>
            </a:endParaRPr>
          </a:p>
          <a:p>
            <a:pPr algn="ctr">
              <a:buFontTx/>
              <a:buChar char="-"/>
            </a:pPr>
            <a:endParaRPr lang="fr-FR" sz="900" dirty="0" smtClean="0">
              <a:solidFill>
                <a:schemeClr val="tx1"/>
              </a:solidFill>
              <a:cs typeface="Mangal" pitchFamily="18" charset="0"/>
            </a:endParaRPr>
          </a:p>
          <a:p>
            <a:pPr algn="ctr">
              <a:buFontTx/>
              <a:buChar char="-"/>
            </a:pPr>
            <a:endParaRPr lang="fr-FR" sz="900" dirty="0" smtClean="0">
              <a:solidFill>
                <a:schemeClr val="tx1"/>
              </a:solidFill>
              <a:cs typeface="Mangal" pitchFamily="18" charset="0"/>
            </a:endParaRPr>
          </a:p>
          <a:p>
            <a:pPr algn="ctr">
              <a:buFontTx/>
              <a:buChar char="-"/>
            </a:pPr>
            <a:endParaRPr lang="fr-FR" sz="900" dirty="0" smtClean="0">
              <a:solidFill>
                <a:schemeClr val="tx1"/>
              </a:solidFill>
              <a:cs typeface="Mangal" pitchFamily="18" charset="0"/>
            </a:endParaRPr>
          </a:p>
          <a:p>
            <a:pPr algn="ctr">
              <a:buFontTx/>
              <a:buChar char="-"/>
            </a:pPr>
            <a:endParaRPr lang="fr-FR" sz="900" dirty="0" smtClean="0">
              <a:solidFill>
                <a:schemeClr val="tx1"/>
              </a:solidFill>
              <a:cs typeface="Mangal" pitchFamily="18" charset="0"/>
            </a:endParaRPr>
          </a:p>
          <a:p>
            <a:pPr algn="ctr">
              <a:buFontTx/>
              <a:buChar char="-"/>
            </a:pPr>
            <a:r>
              <a:rPr lang="fr-FR" sz="900" dirty="0" smtClean="0">
                <a:solidFill>
                  <a:schemeClr val="tx1"/>
                </a:solidFill>
                <a:cs typeface="Mangal" pitchFamily="18" charset="0"/>
              </a:rPr>
              <a:t> Large gamme de produits</a:t>
            </a:r>
          </a:p>
          <a:p>
            <a:pPr algn="ctr">
              <a:buFontTx/>
              <a:buChar char="-"/>
            </a:pPr>
            <a:endParaRPr lang="fr-FR" sz="900" dirty="0" smtClean="0">
              <a:solidFill>
                <a:schemeClr val="tx1"/>
              </a:solidFill>
              <a:cs typeface="Mangal" pitchFamily="18" charset="0"/>
            </a:endParaRPr>
          </a:p>
          <a:p>
            <a:pPr algn="ctr">
              <a:buFontTx/>
              <a:buChar char="-"/>
            </a:pPr>
            <a:endParaRPr lang="fr-FR" sz="900" dirty="0" smtClean="0">
              <a:solidFill>
                <a:schemeClr val="tx1"/>
              </a:solidFill>
              <a:cs typeface="Mangal" pitchFamily="18" charset="0"/>
            </a:endParaRPr>
          </a:p>
          <a:p>
            <a:pPr algn="ctr">
              <a:buFontTx/>
              <a:buChar char="-"/>
            </a:pPr>
            <a:endParaRPr lang="fr-FR" sz="900" dirty="0" smtClean="0">
              <a:solidFill>
                <a:schemeClr val="tx1"/>
              </a:solidFill>
              <a:cs typeface="Mangal" pitchFamily="18" charset="0"/>
            </a:endParaRPr>
          </a:p>
          <a:p>
            <a:pPr algn="ctr">
              <a:buFontTx/>
              <a:buChar char="-"/>
            </a:pPr>
            <a:endParaRPr lang="fr-FR" sz="900" dirty="0" smtClean="0">
              <a:solidFill>
                <a:schemeClr val="tx1"/>
              </a:solidFill>
              <a:cs typeface="Mangal" pitchFamily="18" charset="0"/>
            </a:endParaRPr>
          </a:p>
          <a:p>
            <a:pPr algn="ctr">
              <a:buFontTx/>
              <a:buChar char="-"/>
            </a:pPr>
            <a:endParaRPr lang="fr-FR" sz="900" dirty="0" smtClean="0">
              <a:solidFill>
                <a:schemeClr val="tx1"/>
              </a:solidFill>
              <a:cs typeface="Mangal" pitchFamily="18" charset="0"/>
            </a:endParaRPr>
          </a:p>
          <a:p>
            <a:pPr algn="ctr">
              <a:buFontTx/>
              <a:buChar char="-"/>
            </a:pPr>
            <a:endParaRPr lang="fr-FR" sz="900" dirty="0" smtClean="0">
              <a:solidFill>
                <a:schemeClr val="tx1"/>
              </a:solidFill>
              <a:cs typeface="Mangal" pitchFamily="18" charset="0"/>
            </a:endParaRPr>
          </a:p>
          <a:p>
            <a:pPr algn="ctr">
              <a:buFontTx/>
              <a:buChar char="-"/>
            </a:pPr>
            <a:endParaRPr lang="fr-FR" sz="900" dirty="0" smtClean="0">
              <a:solidFill>
                <a:schemeClr val="tx1"/>
              </a:solidFill>
              <a:cs typeface="Mangal" pitchFamily="18" charset="0"/>
            </a:endParaRPr>
          </a:p>
          <a:p>
            <a:pPr algn="ctr">
              <a:buFontTx/>
              <a:buChar char="-"/>
            </a:pPr>
            <a:endParaRPr lang="fr-FR" sz="900" dirty="0" smtClean="0">
              <a:solidFill>
                <a:schemeClr val="tx1"/>
              </a:solidFill>
              <a:cs typeface="Mangal" pitchFamily="18" charset="0"/>
            </a:endParaRPr>
          </a:p>
          <a:p>
            <a:pPr algn="ctr">
              <a:buFontTx/>
              <a:buChar char="-"/>
            </a:pPr>
            <a:endParaRPr lang="fr-FR" sz="900" dirty="0" smtClean="0">
              <a:solidFill>
                <a:schemeClr val="tx1"/>
              </a:solidFill>
              <a:cs typeface="Mangal" pitchFamily="18" charset="0"/>
            </a:endParaRPr>
          </a:p>
          <a:p>
            <a:pPr algn="ctr">
              <a:buFontTx/>
              <a:buChar char="-"/>
            </a:pPr>
            <a:endParaRPr lang="fr-FR" sz="900" dirty="0" smtClean="0">
              <a:solidFill>
                <a:schemeClr val="tx1"/>
              </a:solidFill>
              <a:cs typeface="Mangal" pitchFamily="18" charset="0"/>
            </a:endParaRPr>
          </a:p>
        </p:txBody>
      </p:sp>
      <p:sp>
        <p:nvSpPr>
          <p:cNvPr id="20" name="ZoneTexte 19"/>
          <p:cNvSpPr txBox="1"/>
          <p:nvPr/>
        </p:nvSpPr>
        <p:spPr>
          <a:xfrm>
            <a:off x="6588224" y="1052733"/>
            <a:ext cx="2376264" cy="5796000"/>
          </a:xfrm>
          <a:prstGeom prst="rect">
            <a:avLst/>
          </a:prstGeom>
          <a:solidFill>
            <a:schemeClr val="accent3">
              <a:lumMod val="40000"/>
              <a:lumOff val="60000"/>
            </a:schemeClr>
          </a:solidFill>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fr-FR" sz="900" dirty="0" smtClean="0">
                <a:solidFill>
                  <a:schemeClr val="bg1"/>
                </a:solidFill>
              </a:rPr>
              <a:t> </a:t>
            </a:r>
          </a:p>
          <a:p>
            <a:pPr algn="ctr">
              <a:buFontTx/>
              <a:buChar char="-"/>
            </a:pPr>
            <a:endParaRPr lang="fr-FR" sz="900" dirty="0" smtClean="0">
              <a:solidFill>
                <a:sysClr val="windowText" lastClr="000000"/>
              </a:solidFill>
              <a:latin typeface="Mangal" pitchFamily="18" charset="0"/>
              <a:cs typeface="Mangal" pitchFamily="18" charset="0"/>
            </a:endParaRPr>
          </a:p>
          <a:p>
            <a:pPr algn="ctr">
              <a:buFontTx/>
              <a:buChar char="-"/>
            </a:pPr>
            <a:r>
              <a:rPr lang="fr-FR" sz="900" dirty="0" smtClean="0">
                <a:solidFill>
                  <a:sysClr val="windowText" lastClr="000000"/>
                </a:solidFill>
                <a:latin typeface="Mangal" pitchFamily="18" charset="0"/>
                <a:cs typeface="Mangal" pitchFamily="18" charset="0"/>
              </a:rPr>
              <a:t> </a:t>
            </a:r>
          </a:p>
          <a:p>
            <a:pPr algn="ctr">
              <a:buFontTx/>
              <a:buChar char="-"/>
            </a:pPr>
            <a:endParaRPr lang="fr-FR" sz="900" dirty="0" smtClean="0">
              <a:solidFill>
                <a:sysClr val="windowText" lastClr="000000"/>
              </a:solidFill>
              <a:latin typeface="Mangal" pitchFamily="18" charset="0"/>
              <a:cs typeface="Mangal" pitchFamily="18" charset="0"/>
            </a:endParaRPr>
          </a:p>
          <a:p>
            <a:pPr algn="ctr">
              <a:buFontTx/>
              <a:buChar char="-"/>
            </a:pPr>
            <a:endParaRPr lang="fr-FR" sz="900" dirty="0" smtClean="0">
              <a:solidFill>
                <a:sysClr val="windowText" lastClr="000000"/>
              </a:solidFill>
              <a:latin typeface="Mangal" pitchFamily="18" charset="0"/>
              <a:cs typeface="Mangal" pitchFamily="18" charset="0"/>
            </a:endParaRPr>
          </a:p>
          <a:p>
            <a:pPr algn="ctr">
              <a:buFontTx/>
              <a:buChar char="-"/>
            </a:pPr>
            <a:endParaRPr lang="fr-FR" sz="900" dirty="0" smtClean="0">
              <a:solidFill>
                <a:sysClr val="windowText" lastClr="000000"/>
              </a:solidFill>
              <a:latin typeface="Mangal" pitchFamily="18" charset="0"/>
              <a:cs typeface="Mangal" pitchFamily="18" charset="0"/>
            </a:endParaRPr>
          </a:p>
          <a:p>
            <a:pPr algn="ctr">
              <a:buFontTx/>
              <a:buChar char="-"/>
            </a:pPr>
            <a:endParaRPr lang="fr-FR" sz="900" dirty="0" smtClean="0">
              <a:solidFill>
                <a:sysClr val="windowText" lastClr="000000"/>
              </a:solidFill>
              <a:latin typeface="Mangal" pitchFamily="18" charset="0"/>
              <a:cs typeface="Mangal" pitchFamily="18" charset="0"/>
            </a:endParaRPr>
          </a:p>
          <a:p>
            <a:pPr algn="ctr">
              <a:buFontTx/>
              <a:buChar char="-"/>
            </a:pPr>
            <a:endParaRPr lang="fr-FR" sz="900" dirty="0" smtClean="0">
              <a:solidFill>
                <a:sysClr val="windowText" lastClr="000000"/>
              </a:solidFill>
              <a:latin typeface="Mangal" pitchFamily="18" charset="0"/>
              <a:cs typeface="Mangal" pitchFamily="18" charset="0"/>
            </a:endParaRPr>
          </a:p>
          <a:p>
            <a:pPr algn="ctr">
              <a:buFontTx/>
              <a:buChar char="-"/>
            </a:pPr>
            <a:endParaRPr lang="fr-FR" sz="900" dirty="0" smtClean="0">
              <a:solidFill>
                <a:sysClr val="windowText" lastClr="000000"/>
              </a:solidFill>
              <a:latin typeface="Mangal" pitchFamily="18" charset="0"/>
              <a:cs typeface="Mangal" pitchFamily="18" charset="0"/>
            </a:endParaRPr>
          </a:p>
          <a:p>
            <a:pPr algn="ctr">
              <a:buFontTx/>
              <a:buChar char="-"/>
            </a:pPr>
            <a:r>
              <a:rPr lang="fr-FR" sz="900" dirty="0" smtClean="0">
                <a:solidFill>
                  <a:sysClr val="windowText" lastClr="000000"/>
                </a:solidFill>
                <a:latin typeface="Mangal" pitchFamily="18" charset="0"/>
                <a:cs typeface="Mangal" pitchFamily="18" charset="0"/>
              </a:rPr>
              <a:t> </a:t>
            </a:r>
          </a:p>
          <a:p>
            <a:pPr algn="ctr">
              <a:buFontTx/>
              <a:buChar char="-"/>
            </a:pPr>
            <a:endParaRPr lang="fr-FR" sz="900" dirty="0" smtClean="0">
              <a:solidFill>
                <a:sysClr val="windowText" lastClr="000000"/>
              </a:solidFill>
              <a:latin typeface="Mangal" pitchFamily="18" charset="0"/>
              <a:cs typeface="Mangal" pitchFamily="18" charset="0"/>
            </a:endParaRPr>
          </a:p>
          <a:p>
            <a:pPr algn="ctr">
              <a:buFontTx/>
              <a:buChar char="-"/>
            </a:pPr>
            <a:endParaRPr lang="fr-FR" sz="900" dirty="0" smtClean="0">
              <a:solidFill>
                <a:sysClr val="windowText" lastClr="000000"/>
              </a:solidFill>
              <a:latin typeface="Mangal" pitchFamily="18" charset="0"/>
              <a:cs typeface="Mangal" pitchFamily="18" charset="0"/>
            </a:endParaRPr>
          </a:p>
          <a:p>
            <a:pPr algn="ctr">
              <a:buFontTx/>
              <a:buChar char="-"/>
            </a:pPr>
            <a:endParaRPr lang="fr-FR" sz="900" dirty="0" smtClean="0">
              <a:solidFill>
                <a:sysClr val="windowText" lastClr="000000"/>
              </a:solidFill>
              <a:latin typeface="Mangal" pitchFamily="18" charset="0"/>
              <a:cs typeface="Mangal" pitchFamily="18" charset="0"/>
            </a:endParaRPr>
          </a:p>
          <a:p>
            <a:pPr algn="ctr">
              <a:buFontTx/>
              <a:buChar char="-"/>
            </a:pPr>
            <a:endParaRPr lang="fr-FR" sz="900" dirty="0" smtClean="0">
              <a:solidFill>
                <a:sysClr val="windowText" lastClr="000000"/>
              </a:solidFill>
              <a:latin typeface="Mangal" pitchFamily="18" charset="0"/>
              <a:cs typeface="Mangal" pitchFamily="18" charset="0"/>
            </a:endParaRPr>
          </a:p>
          <a:p>
            <a:pPr algn="ctr">
              <a:buFontTx/>
              <a:buChar char="-"/>
            </a:pPr>
            <a:endParaRPr lang="fr-FR" sz="900" dirty="0" smtClean="0">
              <a:solidFill>
                <a:sysClr val="windowText" lastClr="000000"/>
              </a:solidFill>
              <a:latin typeface="Mangal" pitchFamily="18" charset="0"/>
              <a:cs typeface="Mangal" pitchFamily="18" charset="0"/>
            </a:endParaRPr>
          </a:p>
          <a:p>
            <a:pPr algn="ctr">
              <a:buFontTx/>
              <a:buChar char="-"/>
            </a:pPr>
            <a:endParaRPr lang="fr-FR" sz="900" dirty="0" smtClean="0">
              <a:solidFill>
                <a:sysClr val="windowText" lastClr="000000"/>
              </a:solidFill>
              <a:latin typeface="Mangal" pitchFamily="18" charset="0"/>
              <a:cs typeface="Mangal" pitchFamily="18" charset="0"/>
            </a:endParaRPr>
          </a:p>
          <a:p>
            <a:pPr algn="ctr">
              <a:buFontTx/>
              <a:buChar char="-"/>
            </a:pPr>
            <a:endParaRPr lang="fr-FR" sz="900" dirty="0" smtClean="0">
              <a:solidFill>
                <a:sysClr val="windowText" lastClr="000000"/>
              </a:solidFill>
              <a:latin typeface="Mangal" pitchFamily="18" charset="0"/>
              <a:cs typeface="Mangal" pitchFamily="18" charset="0"/>
            </a:endParaRPr>
          </a:p>
          <a:p>
            <a:pPr algn="ctr">
              <a:buFontTx/>
              <a:buChar char="-"/>
            </a:pPr>
            <a:r>
              <a:rPr lang="fr-FR" sz="900" dirty="0" smtClean="0">
                <a:solidFill>
                  <a:sysClr val="windowText" lastClr="000000"/>
                </a:solidFill>
                <a:latin typeface="Mangal" pitchFamily="18" charset="0"/>
                <a:cs typeface="Mangal" pitchFamily="18" charset="0"/>
              </a:rPr>
              <a:t>Concurrence avec </a:t>
            </a:r>
            <a:r>
              <a:rPr lang="fr-FR" sz="900" dirty="0" smtClean="0">
                <a:solidFill>
                  <a:sysClr val="windowText" lastClr="000000"/>
                </a:solidFill>
                <a:cs typeface="Mangal" pitchFamily="18" charset="0"/>
              </a:rPr>
              <a:t>les</a:t>
            </a:r>
            <a:r>
              <a:rPr lang="fr-FR" sz="900" dirty="0" smtClean="0">
                <a:solidFill>
                  <a:sysClr val="windowText" lastClr="000000"/>
                </a:solidFill>
                <a:latin typeface="Mangal" pitchFamily="18" charset="0"/>
                <a:cs typeface="Mangal" pitchFamily="18" charset="0"/>
              </a:rPr>
              <a:t> hard-discount et les MDD</a:t>
            </a:r>
          </a:p>
          <a:p>
            <a:pPr algn="ctr">
              <a:buFontTx/>
              <a:buChar char="-"/>
            </a:pPr>
            <a:endParaRPr lang="fr-FR" sz="900" dirty="0" smtClean="0">
              <a:solidFill>
                <a:sysClr val="windowText" lastClr="000000"/>
              </a:solidFill>
              <a:latin typeface="Mangal" pitchFamily="18" charset="0"/>
              <a:cs typeface="Mangal" pitchFamily="18" charset="0"/>
            </a:endParaRPr>
          </a:p>
          <a:p>
            <a:pPr algn="ctr">
              <a:buFontTx/>
              <a:buChar char="-"/>
            </a:pPr>
            <a:endParaRPr lang="fr-FR" sz="900" dirty="0" smtClean="0">
              <a:solidFill>
                <a:sysClr val="windowText" lastClr="000000"/>
              </a:solidFill>
              <a:latin typeface="Mangal" pitchFamily="18" charset="0"/>
              <a:cs typeface="Mangal" pitchFamily="18" charset="0"/>
            </a:endParaRPr>
          </a:p>
          <a:p>
            <a:pPr algn="ctr">
              <a:buFontTx/>
              <a:buChar char="-"/>
            </a:pPr>
            <a:endParaRPr lang="fr-FR" sz="900" dirty="0" smtClean="0">
              <a:solidFill>
                <a:sysClr val="windowText" lastClr="000000"/>
              </a:solidFill>
              <a:latin typeface="Mangal" pitchFamily="18" charset="0"/>
              <a:cs typeface="Mangal" pitchFamily="18" charset="0"/>
            </a:endParaRPr>
          </a:p>
          <a:p>
            <a:pPr algn="ctr">
              <a:buFontTx/>
              <a:buChar char="-"/>
            </a:pPr>
            <a:endParaRPr lang="fr-FR" sz="900" dirty="0" smtClean="0">
              <a:solidFill>
                <a:sysClr val="windowText" lastClr="000000"/>
              </a:solidFill>
              <a:latin typeface="Mangal" pitchFamily="18" charset="0"/>
              <a:cs typeface="Mangal" pitchFamily="18" charset="0"/>
            </a:endParaRPr>
          </a:p>
          <a:p>
            <a:pPr algn="ctr">
              <a:buFontTx/>
              <a:buChar char="-"/>
            </a:pPr>
            <a:endParaRPr lang="fr-FR" sz="900" dirty="0" smtClean="0">
              <a:solidFill>
                <a:sysClr val="windowText" lastClr="000000"/>
              </a:solidFill>
              <a:latin typeface="Mangal" pitchFamily="18" charset="0"/>
              <a:cs typeface="Mangal" pitchFamily="18" charset="0"/>
            </a:endParaRPr>
          </a:p>
          <a:p>
            <a:pPr algn="ctr">
              <a:buFontTx/>
              <a:buChar char="-"/>
            </a:pPr>
            <a:endParaRPr lang="fr-FR" sz="900" dirty="0" smtClean="0">
              <a:solidFill>
                <a:sysClr val="windowText" lastClr="000000"/>
              </a:solidFill>
              <a:latin typeface="Mangal" pitchFamily="18" charset="0"/>
              <a:cs typeface="Mangal" pitchFamily="18" charset="0"/>
            </a:endParaRPr>
          </a:p>
          <a:p>
            <a:pPr algn="ctr">
              <a:buFontTx/>
              <a:buChar char="-"/>
            </a:pPr>
            <a:endParaRPr lang="fr-FR" sz="900" dirty="0" smtClean="0">
              <a:solidFill>
                <a:sysClr val="windowText" lastClr="000000"/>
              </a:solidFill>
              <a:latin typeface="Mangal" pitchFamily="18" charset="0"/>
              <a:cs typeface="Mangal" pitchFamily="18" charset="0"/>
            </a:endParaRPr>
          </a:p>
          <a:p>
            <a:pPr algn="ctr"/>
            <a:endParaRPr lang="fr-FR" sz="900" dirty="0" smtClean="0">
              <a:solidFill>
                <a:sysClr val="windowText" lastClr="000000"/>
              </a:solidFill>
              <a:latin typeface="Mangal" pitchFamily="18" charset="0"/>
              <a:cs typeface="Mangal" pitchFamily="18" charset="0"/>
            </a:endParaRPr>
          </a:p>
          <a:p>
            <a:pPr algn="ctr">
              <a:buFontTx/>
              <a:buChar char="-"/>
            </a:pPr>
            <a:r>
              <a:rPr lang="fr-FR" sz="900" dirty="0" smtClean="0">
                <a:solidFill>
                  <a:sysClr val="windowText" lastClr="000000"/>
                </a:solidFill>
                <a:latin typeface="Mangal" pitchFamily="18" charset="0"/>
                <a:cs typeface="Mangal" pitchFamily="18" charset="0"/>
              </a:rPr>
              <a:t> Rumeur d’OPA</a:t>
            </a:r>
          </a:p>
          <a:p>
            <a:pPr algn="ctr">
              <a:buFontTx/>
              <a:buChar char="-"/>
            </a:pPr>
            <a:endParaRPr lang="fr-FR" sz="900" dirty="0" smtClean="0">
              <a:solidFill>
                <a:sysClr val="windowText" lastClr="000000"/>
              </a:solidFill>
              <a:latin typeface="Mangal" pitchFamily="18" charset="0"/>
              <a:cs typeface="Mangal" pitchFamily="18" charset="0"/>
            </a:endParaRPr>
          </a:p>
          <a:p>
            <a:pPr algn="ctr">
              <a:buFontTx/>
              <a:buChar char="-"/>
            </a:pPr>
            <a:r>
              <a:rPr lang="fr-FR" sz="900" dirty="0" smtClean="0">
                <a:solidFill>
                  <a:sysClr val="windowText" lastClr="000000"/>
                </a:solidFill>
                <a:latin typeface="Mangal" pitchFamily="18" charset="0"/>
                <a:cs typeface="Mangal" pitchFamily="18" charset="0"/>
              </a:rPr>
              <a:t> L'environnement dans les produits laitiers est inflationniste.</a:t>
            </a:r>
          </a:p>
          <a:p>
            <a:pPr algn="ctr">
              <a:buFontTx/>
              <a:buChar char="-"/>
            </a:pPr>
            <a:endParaRPr lang="fr-FR" sz="900" dirty="0" smtClean="0">
              <a:solidFill>
                <a:sysClr val="windowText" lastClr="000000"/>
              </a:solidFill>
              <a:latin typeface="Mangal" pitchFamily="18" charset="0"/>
              <a:cs typeface="Mangal" pitchFamily="18" charset="0"/>
            </a:endParaRPr>
          </a:p>
          <a:p>
            <a:pPr algn="ctr">
              <a:buFontTx/>
              <a:buChar char="-"/>
            </a:pPr>
            <a:endParaRPr lang="fr-FR" sz="900" dirty="0" smtClean="0">
              <a:solidFill>
                <a:sysClr val="windowText" lastClr="000000"/>
              </a:solidFill>
              <a:latin typeface="Mangal" pitchFamily="18" charset="0"/>
              <a:cs typeface="Mangal" pitchFamily="18" charset="0"/>
            </a:endParaRPr>
          </a:p>
          <a:p>
            <a:pPr algn="ctr">
              <a:buFontTx/>
              <a:buChar char="-"/>
            </a:pPr>
            <a:endParaRPr lang="fr-FR" sz="900" dirty="0" smtClean="0">
              <a:solidFill>
                <a:sysClr val="windowText" lastClr="000000"/>
              </a:solidFill>
              <a:latin typeface="Mangal" pitchFamily="18" charset="0"/>
              <a:cs typeface="Mangal" pitchFamily="18" charset="0"/>
            </a:endParaRPr>
          </a:p>
          <a:p>
            <a:pPr algn="ctr">
              <a:buFontTx/>
              <a:buChar char="-"/>
            </a:pPr>
            <a:endParaRPr lang="fr-FR" sz="900" dirty="0" smtClean="0">
              <a:solidFill>
                <a:sysClr val="windowText" lastClr="000000"/>
              </a:solidFill>
              <a:latin typeface="Mangal" pitchFamily="18" charset="0"/>
              <a:cs typeface="Mangal" pitchFamily="18" charset="0"/>
            </a:endParaRPr>
          </a:p>
          <a:p>
            <a:pPr algn="ctr">
              <a:buFontTx/>
              <a:buChar char="-"/>
            </a:pPr>
            <a:endParaRPr lang="fr-FR" sz="900" dirty="0" smtClean="0">
              <a:solidFill>
                <a:sysClr val="windowText" lastClr="000000"/>
              </a:solidFill>
              <a:latin typeface="Mangal" pitchFamily="18" charset="0"/>
              <a:cs typeface="Mangal" pitchFamily="18" charset="0"/>
            </a:endParaRPr>
          </a:p>
          <a:p>
            <a:pPr algn="ctr">
              <a:buFontTx/>
              <a:buChar char="-"/>
            </a:pPr>
            <a:endParaRPr lang="fr-FR" sz="900" dirty="0" smtClean="0">
              <a:solidFill>
                <a:sysClr val="windowText" lastClr="000000"/>
              </a:solidFill>
              <a:latin typeface="Mangal" pitchFamily="18" charset="0"/>
              <a:cs typeface="Mangal" pitchFamily="18" charset="0"/>
            </a:endParaRPr>
          </a:p>
          <a:p>
            <a:pPr algn="ctr">
              <a:buFontTx/>
              <a:buChar char="-"/>
            </a:pPr>
            <a:endParaRPr lang="fr-FR" sz="900" dirty="0" smtClean="0">
              <a:solidFill>
                <a:sysClr val="windowText" lastClr="000000"/>
              </a:solidFill>
              <a:latin typeface="Mangal" pitchFamily="18" charset="0"/>
              <a:cs typeface="Mangal" pitchFamily="18" charset="0"/>
            </a:endParaRPr>
          </a:p>
          <a:p>
            <a:pPr algn="ctr">
              <a:buFontTx/>
              <a:buChar char="-"/>
            </a:pPr>
            <a:endParaRPr lang="fr-FR" sz="900" dirty="0" smtClean="0">
              <a:solidFill>
                <a:sysClr val="windowText" lastClr="000000"/>
              </a:solidFill>
              <a:latin typeface="Mangal" pitchFamily="18" charset="0"/>
              <a:cs typeface="Mangal" pitchFamily="18" charset="0"/>
            </a:endParaRPr>
          </a:p>
          <a:p>
            <a:pPr algn="ctr">
              <a:buFontTx/>
              <a:buChar char="-"/>
            </a:pPr>
            <a:endParaRPr lang="fr-FR" sz="900" dirty="0" smtClean="0">
              <a:solidFill>
                <a:sysClr val="windowText" lastClr="000000"/>
              </a:solidFill>
              <a:latin typeface="Mangal" pitchFamily="18" charset="0"/>
              <a:cs typeface="Mangal" pitchFamily="18" charset="0"/>
            </a:endParaRPr>
          </a:p>
          <a:p>
            <a:pPr algn="ctr">
              <a:buFontTx/>
              <a:buChar char="-"/>
            </a:pPr>
            <a:endParaRPr lang="fr-FR" sz="900" dirty="0" smtClean="0">
              <a:solidFill>
                <a:sysClr val="windowText" lastClr="000000"/>
              </a:solidFill>
              <a:latin typeface="Mangal" pitchFamily="18" charset="0"/>
              <a:cs typeface="Mangal" pitchFamily="18" charset="0"/>
            </a:endParaRPr>
          </a:p>
          <a:p>
            <a:pPr algn="ctr">
              <a:buFontTx/>
              <a:buChar char="-"/>
            </a:pPr>
            <a:endParaRPr lang="fr-FR" sz="900" dirty="0" smtClean="0">
              <a:solidFill>
                <a:sysClr val="windowText" lastClr="000000"/>
              </a:solidFill>
              <a:latin typeface="Mangal" pitchFamily="18" charset="0"/>
              <a:cs typeface="Mangal" pitchFamily="18" charset="0"/>
            </a:endParaRPr>
          </a:p>
          <a:p>
            <a:pPr algn="ctr">
              <a:buFontTx/>
              <a:buChar char="-"/>
            </a:pPr>
            <a:endParaRPr lang="fr-FR" sz="900" dirty="0" smtClean="0">
              <a:solidFill>
                <a:sysClr val="windowText" lastClr="000000"/>
              </a:solidFill>
              <a:latin typeface="Mangal" pitchFamily="18" charset="0"/>
              <a:cs typeface="Mangal" pitchFamily="18" charset="0"/>
            </a:endParaRPr>
          </a:p>
          <a:p>
            <a:pPr algn="ctr"/>
            <a:r>
              <a:rPr lang="fr-FR" sz="900" dirty="0" smtClean="0">
                <a:solidFill>
                  <a:sysClr val="windowText" lastClr="000000"/>
                </a:solidFill>
                <a:latin typeface="Mangal" pitchFamily="18" charset="0"/>
                <a:cs typeface="Mangal" pitchFamily="18" charset="0"/>
              </a:rPr>
              <a:t> </a:t>
            </a:r>
            <a:endParaRPr lang="fr-FR" sz="900" dirty="0">
              <a:solidFill>
                <a:sysClr val="windowText" lastClr="000000"/>
              </a:solidFill>
              <a:latin typeface="Mangal" pitchFamily="18" charset="0"/>
              <a:cs typeface="Mangal" pitchFamily="18" charset="0"/>
            </a:endParaRPr>
          </a:p>
        </p:txBody>
      </p:sp>
      <p:sp>
        <p:nvSpPr>
          <p:cNvPr id="21" name="ZoneTexte 20"/>
          <p:cNvSpPr txBox="1"/>
          <p:nvPr/>
        </p:nvSpPr>
        <p:spPr>
          <a:xfrm>
            <a:off x="179512" y="692696"/>
            <a:ext cx="1440160" cy="307777"/>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fr-FR" sz="1400" dirty="0" smtClean="0"/>
              <a:t>Description</a:t>
            </a:r>
            <a:endParaRPr lang="fr-FR" sz="1400" dirty="0"/>
          </a:p>
        </p:txBody>
      </p:sp>
      <p:sp>
        <p:nvSpPr>
          <p:cNvPr id="22" name="ZoneTexte 21"/>
          <p:cNvSpPr txBox="1"/>
          <p:nvPr/>
        </p:nvSpPr>
        <p:spPr>
          <a:xfrm>
            <a:off x="179512" y="1052736"/>
            <a:ext cx="1440160" cy="24622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fr-FR" sz="1000" i="1" dirty="0" smtClean="0">
                <a:solidFill>
                  <a:schemeClr val="tx1"/>
                </a:solidFill>
              </a:rPr>
              <a:t>Stratégie de croissance</a:t>
            </a:r>
          </a:p>
        </p:txBody>
      </p:sp>
      <p:sp>
        <p:nvSpPr>
          <p:cNvPr id="23" name="ZoneTexte 22"/>
          <p:cNvSpPr txBox="1"/>
          <p:nvPr/>
        </p:nvSpPr>
        <p:spPr>
          <a:xfrm>
            <a:off x="179512" y="1556792"/>
            <a:ext cx="1440160" cy="24622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fr-FR" sz="1000" i="1" dirty="0" smtClean="0"/>
              <a:t>Stratégie suivie</a:t>
            </a:r>
          </a:p>
        </p:txBody>
      </p:sp>
      <p:sp>
        <p:nvSpPr>
          <p:cNvPr id="24" name="ZoneTexte 23"/>
          <p:cNvSpPr txBox="1"/>
          <p:nvPr/>
        </p:nvSpPr>
        <p:spPr>
          <a:xfrm>
            <a:off x="179512" y="3429000"/>
            <a:ext cx="1440160" cy="24622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fr-FR" sz="1000" i="1" dirty="0" smtClean="0">
                <a:solidFill>
                  <a:schemeClr val="tx1"/>
                </a:solidFill>
              </a:rPr>
              <a:t>Stratégie concurrentielle</a:t>
            </a:r>
          </a:p>
        </p:txBody>
      </p:sp>
      <p:sp>
        <p:nvSpPr>
          <p:cNvPr id="25" name="ZoneTexte 24"/>
          <p:cNvSpPr txBox="1"/>
          <p:nvPr/>
        </p:nvSpPr>
        <p:spPr>
          <a:xfrm>
            <a:off x="179512" y="4797152"/>
            <a:ext cx="1440160" cy="24622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fr-FR" sz="1000" i="1" dirty="0" smtClean="0">
                <a:solidFill>
                  <a:schemeClr val="tx1"/>
                </a:solidFill>
              </a:rPr>
              <a:t>Performance</a:t>
            </a:r>
          </a:p>
        </p:txBody>
      </p:sp>
      <p:sp>
        <p:nvSpPr>
          <p:cNvPr id="26" name="ZoneTexte 25"/>
          <p:cNvSpPr txBox="1"/>
          <p:nvPr/>
        </p:nvSpPr>
        <p:spPr>
          <a:xfrm>
            <a:off x="179512" y="4365104"/>
            <a:ext cx="1440160" cy="24622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fr-FR" sz="1000" i="1" dirty="0" smtClean="0"/>
              <a:t>Positionnements</a:t>
            </a:r>
          </a:p>
        </p:txBody>
      </p:sp>
      <p:sp>
        <p:nvSpPr>
          <p:cNvPr id="27" name="ZoneTexte 26"/>
          <p:cNvSpPr txBox="1"/>
          <p:nvPr/>
        </p:nvSpPr>
        <p:spPr>
          <a:xfrm>
            <a:off x="179512" y="5877272"/>
            <a:ext cx="1440160" cy="24622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fr-FR" sz="1000" i="1" dirty="0" smtClean="0"/>
              <a:t>Structure</a:t>
            </a:r>
          </a:p>
        </p:txBody>
      </p:sp>
      <p:sp>
        <p:nvSpPr>
          <p:cNvPr id="28" name="Espace réservé du numéro de diapositive 27"/>
          <p:cNvSpPr>
            <a:spLocks noGrp="1"/>
          </p:cNvSpPr>
          <p:nvPr>
            <p:ph type="sldNum" sz="quarter" idx="12"/>
          </p:nvPr>
        </p:nvSpPr>
        <p:spPr/>
        <p:txBody>
          <a:bodyPr/>
          <a:lstStyle/>
          <a:p>
            <a:fld id="{22908772-F247-43C8-87BD-B6217B843272}" type="slidenum">
              <a:rPr lang="fr-FR" smtClean="0"/>
              <a:pPr/>
              <a:t>28</a:t>
            </a:fld>
            <a:endParaRPr lang="fr-F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3306688" y="0"/>
            <a:ext cx="2530624" cy="764704"/>
          </a:xfrm>
        </p:spPr>
        <p:txBody>
          <a:bodyPr>
            <a:normAutofit/>
          </a:bodyPr>
          <a:lstStyle/>
          <a:p>
            <a:pPr algn="ctr"/>
            <a:r>
              <a:rPr lang="fr-FR" sz="4400" dirty="0" smtClean="0">
                <a:solidFill>
                  <a:srgbClr val="0070C0"/>
                </a:solidFill>
                <a:effectLst>
                  <a:outerShdw blurRad="38100" dist="38100" dir="2700000" algn="tl">
                    <a:srgbClr val="000000">
                      <a:alpha val="43137"/>
                    </a:srgbClr>
                  </a:outerShdw>
                </a:effectLst>
                <a:latin typeface="Australian Sunrise" pitchFamily="2" charset="0"/>
                <a:cs typeface="Andalus" pitchFamily="2" charset="-78"/>
              </a:rPr>
              <a:t>DANONE</a:t>
            </a:r>
            <a:endParaRPr lang="fr-FR" sz="4400" dirty="0">
              <a:solidFill>
                <a:srgbClr val="0070C0"/>
              </a:solidFill>
              <a:effectLst>
                <a:outerShdw blurRad="38100" dist="38100" dir="2700000" algn="tl">
                  <a:srgbClr val="000000">
                    <a:alpha val="43137"/>
                  </a:srgbClr>
                </a:outerShdw>
              </a:effectLst>
              <a:latin typeface="Australian Sunrise" pitchFamily="2" charset="0"/>
              <a:cs typeface="Andalus" pitchFamily="2" charset="-78"/>
            </a:endParaRPr>
          </a:p>
        </p:txBody>
      </p:sp>
      <p:pic>
        <p:nvPicPr>
          <p:cNvPr id="6" name="Image 5" descr="logo danone.bmp"/>
          <p:cNvPicPr>
            <a:picLocks noChangeAspect="1"/>
          </p:cNvPicPr>
          <p:nvPr/>
        </p:nvPicPr>
        <p:blipFill>
          <a:blip r:embed="rId2" cstate="print"/>
          <a:stretch>
            <a:fillRect/>
          </a:stretch>
        </p:blipFill>
        <p:spPr>
          <a:xfrm>
            <a:off x="0" y="0"/>
            <a:ext cx="1754560" cy="1052736"/>
          </a:xfrm>
          <a:prstGeom prst="rect">
            <a:avLst/>
          </a:prstGeom>
        </p:spPr>
      </p:pic>
      <p:pic>
        <p:nvPicPr>
          <p:cNvPr id="7" name="Espace réservé du contenu 3" descr="logo danone enfant.bmp"/>
          <p:cNvPicPr>
            <a:picLocks noChangeAspect="1"/>
          </p:cNvPicPr>
          <p:nvPr/>
        </p:nvPicPr>
        <p:blipFill>
          <a:blip r:embed="rId3" cstate="print"/>
          <a:stretch>
            <a:fillRect/>
          </a:stretch>
        </p:blipFill>
        <p:spPr>
          <a:xfrm>
            <a:off x="8153400" y="0"/>
            <a:ext cx="990600" cy="1123950"/>
          </a:xfrm>
          <a:prstGeom prst="rect">
            <a:avLst/>
          </a:prstGeom>
        </p:spPr>
      </p:pic>
      <p:sp>
        <p:nvSpPr>
          <p:cNvPr id="10" name="ZoneTexte 9"/>
          <p:cNvSpPr txBox="1"/>
          <p:nvPr/>
        </p:nvSpPr>
        <p:spPr>
          <a:xfrm>
            <a:off x="0" y="1052737"/>
            <a:ext cx="9144000" cy="307777"/>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fr-FR" sz="1400" dirty="0" smtClean="0"/>
              <a:t>Présentation synthétique de l’entreprise</a:t>
            </a:r>
            <a:endParaRPr lang="fr-FR" sz="1400" dirty="0"/>
          </a:p>
        </p:txBody>
      </p:sp>
      <p:sp>
        <p:nvSpPr>
          <p:cNvPr id="11" name="ZoneTexte 10"/>
          <p:cNvSpPr txBox="1"/>
          <p:nvPr/>
        </p:nvSpPr>
        <p:spPr>
          <a:xfrm>
            <a:off x="0" y="3284985"/>
            <a:ext cx="9144000" cy="30777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fr-FR" sz="1400" dirty="0" smtClean="0"/>
              <a:t>ANALYSE</a:t>
            </a:r>
          </a:p>
        </p:txBody>
      </p:sp>
      <p:sp>
        <p:nvSpPr>
          <p:cNvPr id="12" name="ZoneTexte 11"/>
          <p:cNvSpPr txBox="1"/>
          <p:nvPr/>
        </p:nvSpPr>
        <p:spPr>
          <a:xfrm>
            <a:off x="0" y="1772816"/>
            <a:ext cx="9144000" cy="1415772"/>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fr-FR" sz="1600" dirty="0" smtClean="0"/>
              <a:t>SES OBJECTIFS</a:t>
            </a:r>
          </a:p>
          <a:p>
            <a:pPr algn="ctr"/>
            <a:r>
              <a:rPr lang="fr-FR" sz="1400" dirty="0" smtClean="0"/>
              <a:t>- </a:t>
            </a:r>
            <a:r>
              <a:rPr lang="fr-FR" sz="1400" dirty="0" smtClean="0">
                <a:solidFill>
                  <a:schemeClr val="bg1"/>
                </a:solidFill>
                <a:latin typeface="+mj-lt"/>
              </a:rPr>
              <a:t>Se maintenir n°1 mondial dans le secteur des produits laitiers frais et continuer son développement au niveau des pays émergents ainsi qu’en Russie et pays limitrophes en s’associant au groupe russe </a:t>
            </a:r>
            <a:r>
              <a:rPr lang="fr-FR" sz="1400" dirty="0" err="1" smtClean="0">
                <a:solidFill>
                  <a:schemeClr val="bg1"/>
                </a:solidFill>
                <a:latin typeface="+mj-lt"/>
              </a:rPr>
              <a:t>Unimilk</a:t>
            </a:r>
            <a:endParaRPr lang="fr-FR" sz="1400" dirty="0" smtClean="0">
              <a:solidFill>
                <a:schemeClr val="bg1"/>
              </a:solidFill>
              <a:latin typeface="+mj-lt"/>
            </a:endParaRPr>
          </a:p>
          <a:p>
            <a:pPr algn="ctr"/>
            <a:r>
              <a:rPr lang="fr-FR" sz="1400" dirty="0" smtClean="0"/>
              <a:t>- </a:t>
            </a:r>
            <a:r>
              <a:rPr lang="fr-FR" sz="1400" dirty="0" smtClean="0">
                <a:solidFill>
                  <a:schemeClr val="bg1"/>
                </a:solidFill>
                <a:latin typeface="+mj-lt"/>
              </a:rPr>
              <a:t>Renouer avec la notion de yaourt « plaisir » afin de séduire les jeunes adultes</a:t>
            </a:r>
          </a:p>
          <a:p>
            <a:pPr algn="ctr">
              <a:buFontTx/>
              <a:buChar char="-"/>
            </a:pPr>
            <a:r>
              <a:rPr lang="fr-FR" sz="1400" dirty="0" smtClean="0"/>
              <a:t>Démarche pour revaloriser le travail des éleveurs et répondre au besoin de traçabilité du consommateur</a:t>
            </a:r>
          </a:p>
          <a:p>
            <a:pPr algn="ctr">
              <a:buFontTx/>
              <a:buChar char="-"/>
            </a:pPr>
            <a:r>
              <a:rPr lang="fr-FR" sz="1400" dirty="0" smtClean="0"/>
              <a:t> Démarche en faveur de l’environnement avec l’ambition de réduire de 30% son empreinte carbone directe d’ici fin 2011</a:t>
            </a:r>
            <a:endParaRPr lang="fr-FR" sz="1400" dirty="0"/>
          </a:p>
        </p:txBody>
      </p:sp>
      <p:sp>
        <p:nvSpPr>
          <p:cNvPr id="13" name="ZoneTexte 12"/>
          <p:cNvSpPr txBox="1"/>
          <p:nvPr/>
        </p:nvSpPr>
        <p:spPr>
          <a:xfrm>
            <a:off x="539552" y="1412776"/>
            <a:ext cx="8064896" cy="303481"/>
          </a:xfrm>
          <a:prstGeom prst="rect">
            <a:avLst/>
          </a:prstGeom>
          <a:noFill/>
          <a:ln>
            <a:noFill/>
          </a:ln>
        </p:spPr>
        <p:style>
          <a:lnRef idx="1">
            <a:schemeClr val="dk1"/>
          </a:lnRef>
          <a:fillRef idx="3">
            <a:schemeClr val="dk1"/>
          </a:fillRef>
          <a:effectRef idx="2">
            <a:schemeClr val="dk1"/>
          </a:effectRef>
          <a:fontRef idx="minor">
            <a:schemeClr val="lt1"/>
          </a:fontRef>
        </p:style>
        <p:txBody>
          <a:bodyPr wrap="square" rtlCol="0">
            <a:spAutoFit/>
          </a:bodyPr>
          <a:lstStyle/>
          <a:p>
            <a:pPr algn="ctr">
              <a:lnSpc>
                <a:spcPct val="98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fr-FR" sz="1400" b="1" i="1" dirty="0" smtClean="0">
                <a:solidFill>
                  <a:schemeClr val="tx1"/>
                </a:solidFill>
                <a:effectLst>
                  <a:outerShdw blurRad="38100" dist="38100" dir="2700000" algn="tl">
                    <a:srgbClr val="000000">
                      <a:alpha val="43137"/>
                    </a:srgbClr>
                  </a:outerShdw>
                </a:effectLst>
                <a:latin typeface="Calibri" charset="0"/>
              </a:rPr>
              <a:t>Danone</a:t>
            </a:r>
            <a:r>
              <a:rPr lang="fr-FR" sz="1400" i="1" dirty="0" smtClean="0">
                <a:solidFill>
                  <a:srgbClr val="000000"/>
                </a:solidFill>
                <a:effectLst>
                  <a:outerShdw blurRad="38100" dist="38100" dir="2700000" algn="tl">
                    <a:srgbClr val="000000">
                      <a:alpha val="43137"/>
                    </a:srgbClr>
                  </a:outerShdw>
                </a:effectLst>
                <a:latin typeface="Calibri" charset="0"/>
              </a:rPr>
              <a:t> est le leader mondial des produits laitiers frais. </a:t>
            </a:r>
            <a:endParaRPr lang="fr-FR" sz="1400" i="1" dirty="0">
              <a:solidFill>
                <a:srgbClr val="000000"/>
              </a:solidFill>
              <a:effectLst>
                <a:outerShdw blurRad="38100" dist="38100" dir="2700000" algn="tl">
                  <a:srgbClr val="000000">
                    <a:alpha val="43137"/>
                  </a:srgbClr>
                </a:outerShdw>
              </a:effectLst>
              <a:latin typeface="Calibri" charset="0"/>
            </a:endParaRPr>
          </a:p>
        </p:txBody>
      </p:sp>
      <p:sp>
        <p:nvSpPr>
          <p:cNvPr id="9" name="ZoneTexte 8"/>
          <p:cNvSpPr txBox="1"/>
          <p:nvPr/>
        </p:nvSpPr>
        <p:spPr>
          <a:xfrm>
            <a:off x="0" y="3645024"/>
            <a:ext cx="4499992" cy="6653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nSpc>
                <a:spcPct val="98000"/>
              </a:lnSpc>
              <a:tabLst>
                <a:tab pos="723900" algn="l"/>
                <a:tab pos="1447800" algn="l"/>
                <a:tab pos="2171700" algn="l"/>
                <a:tab pos="2895600" algn="l"/>
                <a:tab pos="3619500" algn="l"/>
                <a:tab pos="4343400" algn="l"/>
              </a:tabLst>
            </a:pPr>
            <a:r>
              <a:rPr lang="fr-FR" sz="1400" b="1" dirty="0" smtClean="0">
                <a:solidFill>
                  <a:srgbClr val="604A7B"/>
                </a:solidFill>
              </a:rPr>
              <a:t>Équilibrée ?</a:t>
            </a:r>
          </a:p>
          <a:p>
            <a:pPr>
              <a:lnSpc>
                <a:spcPct val="98000"/>
              </a:lnSpc>
              <a:tabLst>
                <a:tab pos="723900" algn="l"/>
                <a:tab pos="1447800" algn="l"/>
                <a:tab pos="2171700" algn="l"/>
                <a:tab pos="2895600" algn="l"/>
                <a:tab pos="3619500" algn="l"/>
                <a:tab pos="4343400" algn="l"/>
              </a:tabLst>
            </a:pPr>
            <a:r>
              <a:rPr lang="fr-FR" sz="1200" dirty="0" smtClean="0">
                <a:solidFill>
                  <a:srgbClr val="604A7B"/>
                </a:solidFill>
                <a:cs typeface="Mangal" pitchFamily="18" charset="0"/>
              </a:rPr>
              <a:t>-  Danone est en effet bien équilibré avec plusieurs gammes de produits sur le secteur mais aussi dans les secteurs concurrents.</a:t>
            </a:r>
          </a:p>
        </p:txBody>
      </p:sp>
      <p:sp>
        <p:nvSpPr>
          <p:cNvPr id="15" name="ZoneTexte 14"/>
          <p:cNvSpPr txBox="1"/>
          <p:nvPr/>
        </p:nvSpPr>
        <p:spPr>
          <a:xfrm>
            <a:off x="4644008" y="3645024"/>
            <a:ext cx="4499992" cy="6653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nSpc>
                <a:spcPct val="98000"/>
              </a:lnSpc>
              <a:tabLst>
                <a:tab pos="723900" algn="l"/>
                <a:tab pos="1447800" algn="l"/>
                <a:tab pos="2171700" algn="l"/>
                <a:tab pos="2895600" algn="l"/>
                <a:tab pos="3619500" algn="l"/>
              </a:tabLst>
            </a:pPr>
            <a:r>
              <a:rPr lang="fr-FR" sz="1400" b="1" dirty="0" smtClean="0">
                <a:solidFill>
                  <a:srgbClr val="604A7B"/>
                </a:solidFill>
              </a:rPr>
              <a:t>Adaptée à son environnement actuel ?</a:t>
            </a:r>
          </a:p>
          <a:p>
            <a:pPr>
              <a:lnSpc>
                <a:spcPct val="98000"/>
              </a:lnSpc>
              <a:tabLst>
                <a:tab pos="723900" algn="l"/>
                <a:tab pos="1447800" algn="l"/>
                <a:tab pos="2171700" algn="l"/>
                <a:tab pos="2895600" algn="l"/>
                <a:tab pos="3619500" algn="l"/>
              </a:tabLst>
            </a:pPr>
            <a:r>
              <a:rPr lang="fr-FR" sz="1200" dirty="0" smtClean="0">
                <a:solidFill>
                  <a:srgbClr val="604A7B"/>
                </a:solidFill>
                <a:cs typeface="Mangal" pitchFamily="18" charset="0"/>
              </a:rPr>
              <a:t>-  Oui, elle suit la conjoncture actuelle et essayer de rivaliser avec les MDD. De plus, sa capacité à innover est un avantage de taille</a:t>
            </a:r>
          </a:p>
        </p:txBody>
      </p:sp>
      <p:sp>
        <p:nvSpPr>
          <p:cNvPr id="16" name="ZoneTexte 15"/>
          <p:cNvSpPr txBox="1"/>
          <p:nvPr/>
        </p:nvSpPr>
        <p:spPr>
          <a:xfrm>
            <a:off x="4644008" y="4509120"/>
            <a:ext cx="4499992" cy="6653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nSpc>
                <a:spcPct val="98000"/>
              </a:lnSpc>
              <a:tabLst>
                <a:tab pos="723900" algn="l"/>
                <a:tab pos="1447800" algn="l"/>
                <a:tab pos="2171700" algn="l"/>
                <a:tab pos="2895600" algn="l"/>
                <a:tab pos="3619500" algn="l"/>
              </a:tabLst>
            </a:pPr>
            <a:r>
              <a:rPr lang="fr-FR" sz="1400" b="1" dirty="0" smtClean="0">
                <a:solidFill>
                  <a:srgbClr val="604A7B"/>
                </a:solidFill>
              </a:rPr>
              <a:t>Adaptée à son environnement futur ?</a:t>
            </a:r>
          </a:p>
          <a:p>
            <a:pPr>
              <a:lnSpc>
                <a:spcPct val="98000"/>
              </a:lnSpc>
              <a:tabLst>
                <a:tab pos="723900" algn="l"/>
                <a:tab pos="1447800" algn="l"/>
                <a:tab pos="2171700" algn="l"/>
                <a:tab pos="2895600" algn="l"/>
                <a:tab pos="3619500" algn="l"/>
              </a:tabLst>
            </a:pPr>
            <a:r>
              <a:rPr lang="fr-FR" sz="1200" dirty="0" smtClean="0">
                <a:solidFill>
                  <a:srgbClr val="604A7B"/>
                </a:solidFill>
                <a:cs typeface="Mangal" pitchFamily="18" charset="0"/>
              </a:rPr>
              <a:t>-  Oui , sa bonne réputation, la présence de fortes marques porteuses et son innovation permettent à Danone d’être sereine pour son futur.</a:t>
            </a:r>
          </a:p>
        </p:txBody>
      </p:sp>
      <p:sp>
        <p:nvSpPr>
          <p:cNvPr id="17" name="ZoneTexte 16"/>
          <p:cNvSpPr txBox="1"/>
          <p:nvPr/>
        </p:nvSpPr>
        <p:spPr>
          <a:xfrm>
            <a:off x="0" y="4509120"/>
            <a:ext cx="4499992" cy="6653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nSpc>
                <a:spcPct val="98000"/>
              </a:lnSpc>
              <a:tabLst>
                <a:tab pos="723900" algn="l"/>
                <a:tab pos="1447800" algn="l"/>
                <a:tab pos="2171700" algn="l"/>
                <a:tab pos="2895600" algn="l"/>
                <a:tab pos="3619500" algn="l"/>
                <a:tab pos="4343400" algn="l"/>
              </a:tabLst>
            </a:pPr>
            <a:r>
              <a:rPr lang="fr-FR" sz="1400" b="1" dirty="0" smtClean="0">
                <a:solidFill>
                  <a:srgbClr val="604A7B"/>
                </a:solidFill>
              </a:rPr>
              <a:t>Ses enjeux stratégiques?</a:t>
            </a:r>
          </a:p>
          <a:p>
            <a:pPr>
              <a:lnSpc>
                <a:spcPct val="98000"/>
              </a:lnSpc>
              <a:tabLst>
                <a:tab pos="723900" algn="l"/>
                <a:tab pos="1447800" algn="l"/>
                <a:tab pos="2171700" algn="l"/>
                <a:tab pos="2895600" algn="l"/>
                <a:tab pos="3619500" algn="l"/>
                <a:tab pos="4343400" algn="l"/>
              </a:tabLst>
            </a:pPr>
            <a:r>
              <a:rPr lang="fr-FR" sz="1200" dirty="0" smtClean="0">
                <a:solidFill>
                  <a:srgbClr val="604A7B"/>
                </a:solidFill>
                <a:cs typeface="Mangal" pitchFamily="18" charset="0"/>
              </a:rPr>
              <a:t>-  Rester leader mondial dans le secteur des produits laitiers frais</a:t>
            </a:r>
          </a:p>
          <a:p>
            <a:pPr>
              <a:lnSpc>
                <a:spcPct val="98000"/>
              </a:lnSpc>
              <a:tabLst>
                <a:tab pos="723900" algn="l"/>
                <a:tab pos="1447800" algn="l"/>
                <a:tab pos="2171700" algn="l"/>
                <a:tab pos="2895600" algn="l"/>
                <a:tab pos="3619500" algn="l"/>
                <a:tab pos="4343400" algn="l"/>
              </a:tabLst>
            </a:pPr>
            <a:r>
              <a:rPr lang="fr-FR" sz="1200" dirty="0" smtClean="0">
                <a:solidFill>
                  <a:srgbClr val="604A7B"/>
                </a:solidFill>
                <a:cs typeface="Mangal" pitchFamily="18" charset="0"/>
              </a:rPr>
              <a:t>-  Continuer sa stratégie d’innovation avec des produits nouveaux.</a:t>
            </a:r>
            <a:endParaRPr lang="fr-FR" sz="1200" dirty="0">
              <a:solidFill>
                <a:srgbClr val="604A7B"/>
              </a:solidFill>
              <a:cs typeface="Mangal" pitchFamily="18" charset="0"/>
            </a:endParaRPr>
          </a:p>
        </p:txBody>
      </p:sp>
      <p:sp>
        <p:nvSpPr>
          <p:cNvPr id="18" name="ZoneTexte 17"/>
          <p:cNvSpPr txBox="1"/>
          <p:nvPr/>
        </p:nvSpPr>
        <p:spPr>
          <a:xfrm>
            <a:off x="4644008" y="5373216"/>
            <a:ext cx="4499992" cy="51462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nSpc>
                <a:spcPct val="98000"/>
              </a:lnSpc>
              <a:tabLst>
                <a:tab pos="723900" algn="l"/>
                <a:tab pos="1447800" algn="l"/>
                <a:tab pos="2171700" algn="l"/>
                <a:tab pos="2895600" algn="l"/>
                <a:tab pos="3619500" algn="l"/>
              </a:tabLst>
            </a:pPr>
            <a:r>
              <a:rPr lang="fr-FR" sz="1400" b="1" dirty="0" smtClean="0">
                <a:solidFill>
                  <a:srgbClr val="604A7B"/>
                </a:solidFill>
              </a:rPr>
              <a:t>Compatible avec ses objectifs ?</a:t>
            </a:r>
          </a:p>
          <a:p>
            <a:pPr>
              <a:lnSpc>
                <a:spcPct val="98000"/>
              </a:lnSpc>
              <a:tabLst>
                <a:tab pos="723900" algn="l"/>
                <a:tab pos="1447800" algn="l"/>
                <a:tab pos="2171700" algn="l"/>
                <a:tab pos="2895600" algn="l"/>
                <a:tab pos="3619500" algn="l"/>
              </a:tabLst>
            </a:pPr>
            <a:r>
              <a:rPr lang="fr-FR" sz="1400" b="1" dirty="0" smtClean="0">
                <a:solidFill>
                  <a:srgbClr val="604A7B"/>
                </a:solidFill>
              </a:rPr>
              <a:t>-  </a:t>
            </a:r>
            <a:r>
              <a:rPr lang="fr-FR" sz="1400" dirty="0" smtClean="0">
                <a:solidFill>
                  <a:srgbClr val="604A7B"/>
                </a:solidFill>
              </a:rPr>
              <a:t>Oui</a:t>
            </a:r>
          </a:p>
        </p:txBody>
      </p:sp>
      <p:sp>
        <p:nvSpPr>
          <p:cNvPr id="19" name="ZoneTexte 18"/>
          <p:cNvSpPr txBox="1"/>
          <p:nvPr/>
        </p:nvSpPr>
        <p:spPr>
          <a:xfrm>
            <a:off x="0" y="6011678"/>
            <a:ext cx="9144000" cy="6653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nSpc>
                <a:spcPct val="98000"/>
              </a:lnSpc>
              <a:tabLst>
                <a:tab pos="723900" algn="l"/>
                <a:tab pos="1447800" algn="l"/>
                <a:tab pos="2171700" algn="l"/>
                <a:tab pos="2895600" algn="l"/>
                <a:tab pos="3619500" algn="l"/>
                <a:tab pos="4343400" algn="l"/>
              </a:tabLst>
            </a:pPr>
            <a:r>
              <a:rPr lang="fr-FR" sz="1400" b="1" dirty="0" smtClean="0">
                <a:solidFill>
                  <a:srgbClr val="604A7B"/>
                </a:solidFill>
              </a:rPr>
              <a:t>Vos recommandations ?</a:t>
            </a:r>
          </a:p>
          <a:p>
            <a:pPr>
              <a:lnSpc>
                <a:spcPct val="98000"/>
              </a:lnSpc>
              <a:tabLst>
                <a:tab pos="723900" algn="l"/>
                <a:tab pos="1447800" algn="l"/>
                <a:tab pos="2171700" algn="l"/>
                <a:tab pos="2895600" algn="l"/>
                <a:tab pos="3619500" algn="l"/>
                <a:tab pos="4343400" algn="l"/>
              </a:tabLst>
            </a:pPr>
            <a:r>
              <a:rPr lang="fr-FR" sz="1200" dirty="0" smtClean="0">
                <a:solidFill>
                  <a:srgbClr val="604A7B"/>
                </a:solidFill>
                <a:cs typeface="Mangal" pitchFamily="18" charset="0"/>
              </a:rPr>
              <a:t>Danone devrait se pencher sur le segment des yaourt à boire destinés à une population jeune afin de concurrencer le </a:t>
            </a:r>
            <a:r>
              <a:rPr lang="fr-FR" sz="1200" dirty="0" err="1" smtClean="0">
                <a:solidFill>
                  <a:srgbClr val="604A7B"/>
                </a:solidFill>
                <a:cs typeface="Mangal" pitchFamily="18" charset="0"/>
              </a:rPr>
              <a:t>Yop</a:t>
            </a:r>
            <a:r>
              <a:rPr lang="fr-FR" sz="1200" dirty="0" smtClean="0">
                <a:solidFill>
                  <a:srgbClr val="604A7B"/>
                </a:solidFill>
                <a:cs typeface="Mangal" pitchFamily="18" charset="0"/>
              </a:rPr>
              <a:t> de Yoplait. Il pourrait aussi se positionner sur les yaourts à la grecque qui commencent à prendre un certain essor.</a:t>
            </a:r>
            <a:endParaRPr lang="fr-FR" sz="1200" dirty="0">
              <a:solidFill>
                <a:srgbClr val="604A7B"/>
              </a:solidFill>
              <a:cs typeface="Mangal" pitchFamily="18" charset="0"/>
            </a:endParaRPr>
          </a:p>
        </p:txBody>
      </p:sp>
      <p:sp>
        <p:nvSpPr>
          <p:cNvPr id="20" name="Espace réservé du numéro de diapositive 19"/>
          <p:cNvSpPr>
            <a:spLocks noGrp="1"/>
          </p:cNvSpPr>
          <p:nvPr>
            <p:ph type="sldNum" sz="quarter" idx="12"/>
          </p:nvPr>
        </p:nvSpPr>
        <p:spPr/>
        <p:txBody>
          <a:bodyPr/>
          <a:lstStyle/>
          <a:p>
            <a:fld id="{22908772-F247-43C8-87BD-B6217B843272}" type="slidenum">
              <a:rPr lang="fr-FR" smtClean="0"/>
              <a:pPr/>
              <a:t>29</a:t>
            </a:fld>
            <a:endParaRPr lang="fr-F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solidFill>
                  <a:schemeClr val="accent6">
                    <a:lumMod val="75000"/>
                  </a:schemeClr>
                </a:solidFill>
              </a:rPr>
              <a:t>Analyse de la demande au niveau national</a:t>
            </a:r>
            <a:endParaRPr lang="fr-F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FR" sz="4800" dirty="0" smtClean="0">
                <a:solidFill>
                  <a:srgbClr val="C00000"/>
                </a:solidFill>
                <a:latin typeface="Arial Rounded MT Bold" pitchFamily="34" charset="0"/>
              </a:rPr>
              <a:t>YOPLAIT</a:t>
            </a:r>
            <a:endParaRPr lang="fr-FR" sz="4800" dirty="0">
              <a:solidFill>
                <a:srgbClr val="C00000"/>
              </a:solidFill>
              <a:latin typeface="Arial Rounded MT Bold"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body"/>
          </p:nvPr>
        </p:nvSpPr>
        <p:spPr>
          <a:xfrm>
            <a:off x="457200" y="1600200"/>
            <a:ext cx="4038600" cy="4525963"/>
          </a:xfrm>
          <a:ln/>
        </p:spPr>
        <p:txBody>
          <a:bodyPr anchor="t"/>
          <a:lstStyle/>
          <a:p>
            <a:pPr marL="342900" indent="-341313" algn="l">
              <a:spcBef>
                <a:spcPts val="250"/>
              </a:spcBef>
              <a:buClrTx/>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fr-FR" sz="1600" b="1" i="1" dirty="0">
                <a:solidFill>
                  <a:srgbClr val="3333FF"/>
                </a:solidFill>
              </a:rPr>
              <a:t>Type d’acteur</a:t>
            </a:r>
            <a:r>
              <a:rPr lang="fr-FR" sz="1000" b="1" i="1" dirty="0">
                <a:solidFill>
                  <a:srgbClr val="3333FF"/>
                </a:solidFill>
              </a:rPr>
              <a:t>:</a:t>
            </a:r>
          </a:p>
          <a:p>
            <a:pPr marL="342900" indent="-341313" algn="l">
              <a:spcBef>
                <a:spcPts val="300"/>
              </a:spcBef>
              <a:buFont typeface="Arial"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fr-FR" sz="1200" dirty="0"/>
              <a:t>Deuxième au niveau </a:t>
            </a:r>
            <a:r>
              <a:rPr lang="fr-FR" sz="1200" dirty="0" smtClean="0"/>
              <a:t>mondial </a:t>
            </a:r>
            <a:r>
              <a:rPr lang="fr-FR" sz="1200" dirty="0"/>
              <a:t>sur le marché de l’ultrafrais</a:t>
            </a:r>
          </a:p>
          <a:p>
            <a:pPr marL="342900" indent="-341313" algn="l">
              <a:spcBef>
                <a:spcPts val="300"/>
              </a:spcBef>
              <a:buFont typeface="Arial"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fr-FR" sz="1200" dirty="0"/>
              <a:t>Troisième en France sur ce même </a:t>
            </a:r>
            <a:r>
              <a:rPr lang="fr-FR" sz="1200" dirty="0" smtClean="0"/>
              <a:t>marché</a:t>
            </a:r>
            <a:endParaRPr lang="fr-FR" sz="1200" dirty="0"/>
          </a:p>
          <a:p>
            <a:pPr marL="342900" indent="-341313" algn="l">
              <a:spcBef>
                <a:spcPts val="300"/>
              </a:spcBef>
              <a:buFont typeface="Arial" charset="0"/>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fr-FR" sz="1200" dirty="0"/>
          </a:p>
          <a:p>
            <a:pPr marL="342900" indent="-341313" algn="l">
              <a:spcBef>
                <a:spcPts val="300"/>
              </a:spcBef>
              <a:buFont typeface="Arial" charset="0"/>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fr-FR" sz="1200" dirty="0"/>
          </a:p>
          <a:p>
            <a:pPr marL="342900" indent="-341313" algn="l">
              <a:spcBef>
                <a:spcPts val="400"/>
              </a:spcBef>
              <a:buClrTx/>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fr-FR" sz="1600" b="1" i="1" dirty="0">
                <a:solidFill>
                  <a:srgbClr val="3333FF"/>
                </a:solidFill>
              </a:rPr>
              <a:t>Taille:</a:t>
            </a:r>
          </a:p>
          <a:p>
            <a:pPr marL="342900" indent="-341313" algn="l">
              <a:spcBef>
                <a:spcPts val="300"/>
              </a:spcBef>
              <a:buFont typeface="Arial"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fr-FR" sz="1200" dirty="0"/>
              <a:t>1300 employés en France</a:t>
            </a:r>
          </a:p>
          <a:p>
            <a:pPr marL="342900" indent="-341313" algn="l">
              <a:spcBef>
                <a:spcPts val="300"/>
              </a:spcBef>
              <a:buFont typeface="Arial"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fr-FR" sz="1200" dirty="0"/>
              <a:t>3 usines :</a:t>
            </a:r>
            <a:r>
              <a:rPr lang="fr-FR" sz="1200" dirty="0" err="1"/>
              <a:t>Monéteau</a:t>
            </a:r>
            <a:r>
              <a:rPr lang="fr-FR" sz="1200" dirty="0"/>
              <a:t> (Yonne), Vienne (Isère),          le Mans (Sarthe)</a:t>
            </a:r>
          </a:p>
          <a:p>
            <a:pPr marL="342900" indent="-341313" algn="l">
              <a:spcBef>
                <a:spcPts val="300"/>
              </a:spcBef>
              <a:buFont typeface="Arial" charset="0"/>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fr-FR" sz="1200" dirty="0"/>
          </a:p>
          <a:p>
            <a:pPr marL="342900" indent="-341313" algn="l">
              <a:spcBef>
                <a:spcPts val="300"/>
              </a:spcBef>
              <a:buFont typeface="Arial" charset="0"/>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fr-FR" sz="1200" dirty="0"/>
          </a:p>
          <a:p>
            <a:pPr marL="342900" indent="-341313" algn="l">
              <a:spcBef>
                <a:spcPts val="400"/>
              </a:spcBef>
              <a:buClrTx/>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fr-FR" sz="1600" b="1" i="1" dirty="0">
                <a:solidFill>
                  <a:srgbClr val="3333FF"/>
                </a:solidFill>
              </a:rPr>
              <a:t>Chiffre d’affaire:</a:t>
            </a:r>
          </a:p>
          <a:p>
            <a:pPr marL="342900" indent="-341313" algn="l">
              <a:spcBef>
                <a:spcPts val="300"/>
              </a:spcBef>
              <a:buFont typeface="Arial"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fr-FR" sz="1200" dirty="0"/>
              <a:t>920 millions d’euros en France.</a:t>
            </a:r>
          </a:p>
          <a:p>
            <a:pPr marL="342900" indent="-341313" algn="l">
              <a:spcBef>
                <a:spcPts val="300"/>
              </a:spcBef>
              <a:buFont typeface="Arial"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fr-FR" sz="1200" dirty="0"/>
              <a:t>4.5 milliards au niveau mondial.</a:t>
            </a:r>
          </a:p>
          <a:p>
            <a:pPr marL="342900" indent="-341313" algn="l">
              <a:spcBef>
                <a:spcPts val="400"/>
              </a:spcBef>
              <a:buClrTx/>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fr-FR" sz="1600" dirty="0">
              <a:solidFill>
                <a:srgbClr val="3333FF"/>
              </a:solidFill>
            </a:endParaRPr>
          </a:p>
          <a:p>
            <a:pPr marL="342900" indent="-341313" algn="l">
              <a:spcBef>
                <a:spcPts val="400"/>
              </a:spcBef>
              <a:buClr>
                <a:srgbClr val="3333FF"/>
              </a:buClr>
              <a:buFont typeface="Arial" charset="0"/>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fr-FR" sz="1600" dirty="0">
              <a:solidFill>
                <a:srgbClr val="3333FF"/>
              </a:solidFill>
            </a:endParaRPr>
          </a:p>
          <a:p>
            <a:pPr marL="342900" indent="-341313" algn="l">
              <a:spcBef>
                <a:spcPts val="400"/>
              </a:spcBef>
              <a:buClrTx/>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fr-FR" sz="1600" dirty="0">
              <a:solidFill>
                <a:srgbClr val="3333FF"/>
              </a:solidFill>
            </a:endParaRPr>
          </a:p>
        </p:txBody>
      </p:sp>
      <p:sp>
        <p:nvSpPr>
          <p:cNvPr id="3074" name="Rectangle 2"/>
          <p:cNvSpPr>
            <a:spLocks noGrp="1" noChangeArrowheads="1"/>
          </p:cNvSpPr>
          <p:nvPr>
            <p:ph type="body" idx="1"/>
          </p:nvPr>
        </p:nvSpPr>
        <p:spPr>
          <a:xfrm>
            <a:off x="4643438" y="1628775"/>
            <a:ext cx="4038600" cy="4525963"/>
          </a:xfrm>
          <a:ln/>
        </p:spPr>
        <p:txBody>
          <a:bodyPr/>
          <a:lstStyle/>
          <a:p>
            <a:pPr indent="-341313">
              <a:spcBef>
                <a:spcPts val="400"/>
              </a:spcBef>
              <a:buClrTx/>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fr-FR" sz="1600" b="1" i="1">
                <a:solidFill>
                  <a:srgbClr val="3333FF"/>
                </a:solidFill>
              </a:rPr>
              <a:t>Ses derniers changements:</a:t>
            </a:r>
          </a:p>
          <a:p>
            <a:pPr indent="-341313">
              <a:spcBef>
                <a:spcPts val="300"/>
              </a:spcBef>
              <a:buFont typeface="Arial"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fr-FR" sz="1200"/>
              <a:t>Acquisition de « Liberté » marque leader des yaourts naturels au canada.</a:t>
            </a:r>
          </a:p>
          <a:p>
            <a:pPr indent="-341313">
              <a:spcBef>
                <a:spcPts val="300"/>
              </a:spcBef>
              <a:buFont typeface="Arial"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fr-FR" sz="1200"/>
              <a:t>PAI partners co-propriétaire avec Sodiaal a mis en vente ses parts dans l’entreprise </a:t>
            </a:r>
          </a:p>
          <a:p>
            <a:pPr indent="-341313">
              <a:spcBef>
                <a:spcPts val="300"/>
              </a:spcBef>
              <a:buFont typeface="Arial" charset="0"/>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fr-FR" sz="1200"/>
          </a:p>
          <a:p>
            <a:pPr indent="-341313">
              <a:spcBef>
                <a:spcPts val="400"/>
              </a:spcBef>
              <a:buClrTx/>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fr-FR" sz="1600" b="1" i="1">
                <a:solidFill>
                  <a:srgbClr val="3333FF"/>
                </a:solidFill>
              </a:rPr>
              <a:t>Ses Marques:</a:t>
            </a:r>
          </a:p>
          <a:p>
            <a:pPr indent="-341313">
              <a:spcBef>
                <a:spcPts val="300"/>
              </a:spcBef>
              <a:buFont typeface="Arial"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fr-FR" sz="1200"/>
              <a:t>Panier de yoplait</a:t>
            </a:r>
          </a:p>
          <a:p>
            <a:pPr indent="-341313">
              <a:spcBef>
                <a:spcPts val="300"/>
              </a:spcBef>
              <a:buFont typeface="Arial"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fr-FR" sz="1200"/>
              <a:t>YOP</a:t>
            </a:r>
          </a:p>
          <a:p>
            <a:pPr indent="-341313">
              <a:spcBef>
                <a:spcPts val="300"/>
              </a:spcBef>
              <a:buFont typeface="Arial"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fr-FR" sz="1200"/>
              <a:t>Perle de lait</a:t>
            </a:r>
          </a:p>
          <a:p>
            <a:pPr indent="-341313">
              <a:spcBef>
                <a:spcPts val="300"/>
              </a:spcBef>
              <a:buFont typeface="Arial"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fr-FR" sz="1200"/>
              <a:t>…</a:t>
            </a:r>
          </a:p>
          <a:p>
            <a:pPr indent="-341313">
              <a:spcBef>
                <a:spcPts val="300"/>
              </a:spcBef>
              <a:buFont typeface="Arial" charset="0"/>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fr-FR" sz="1200"/>
          </a:p>
          <a:p>
            <a:pPr indent="-341313">
              <a:spcBef>
                <a:spcPts val="400"/>
              </a:spcBef>
              <a:buClrTx/>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fr-FR" sz="1600" b="1" i="1">
                <a:solidFill>
                  <a:srgbClr val="3333FF"/>
                </a:solidFill>
              </a:rPr>
              <a:t>Ses nouveaux produits:</a:t>
            </a:r>
          </a:p>
          <a:p>
            <a:pPr indent="-341313">
              <a:spcBef>
                <a:spcPts val="300"/>
              </a:spcBef>
              <a:buFont typeface="Arial"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fr-FR" sz="1200"/>
              <a:t>Nouveau format pour le yop et une version 0%.</a:t>
            </a:r>
          </a:p>
          <a:p>
            <a:pPr indent="-341313">
              <a:spcBef>
                <a:spcPts val="300"/>
              </a:spcBef>
              <a:buFont typeface="Arial"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fr-FR" sz="1200"/>
              <a:t>Yaourts saveur d’autrefois</a:t>
            </a:r>
          </a:p>
          <a:p>
            <a:pPr indent="-341313">
              <a:spcBef>
                <a:spcPts val="300"/>
              </a:spcBef>
              <a:buFont typeface="Arial"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fr-FR" sz="1200"/>
              <a:t>Perle de lait saveur litchi,caramel..</a:t>
            </a:r>
          </a:p>
          <a:p>
            <a:pPr indent="-341313">
              <a:spcBef>
                <a:spcPts val="300"/>
              </a:spcBef>
              <a:buClrTx/>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fr-FR" sz="1200"/>
          </a:p>
        </p:txBody>
      </p:sp>
      <p:sp>
        <p:nvSpPr>
          <p:cNvPr id="3075" name="AutoShape 3"/>
          <p:cNvSpPr>
            <a:spLocks noChangeAspect="1" noChangeArrowheads="1"/>
          </p:cNvSpPr>
          <p:nvPr/>
        </p:nvSpPr>
        <p:spPr bwMode="auto">
          <a:xfrm>
            <a:off x="155575" y="46038"/>
            <a:ext cx="304800" cy="304800"/>
          </a:xfrm>
          <a:prstGeom prst="rect">
            <a:avLst/>
          </a:prstGeom>
          <a:noFill/>
          <a:ln w="9525">
            <a:noFill/>
            <a:round/>
            <a:headEnd/>
            <a:tailEnd/>
          </a:ln>
          <a:effectLst/>
        </p:spPr>
        <p:txBody>
          <a:bodyPr wrap="none" anchor="ctr"/>
          <a:lstStyle/>
          <a:p>
            <a:endParaRPr lang="fr-FR"/>
          </a:p>
        </p:txBody>
      </p:sp>
      <p:sp>
        <p:nvSpPr>
          <p:cNvPr id="3076" name="AutoShape 4"/>
          <p:cNvSpPr>
            <a:spLocks noChangeAspect="1" noChangeArrowheads="1"/>
          </p:cNvSpPr>
          <p:nvPr/>
        </p:nvSpPr>
        <p:spPr bwMode="auto">
          <a:xfrm>
            <a:off x="155575" y="46038"/>
            <a:ext cx="304800" cy="304800"/>
          </a:xfrm>
          <a:prstGeom prst="rect">
            <a:avLst/>
          </a:prstGeom>
          <a:noFill/>
          <a:ln w="9525">
            <a:noFill/>
            <a:round/>
            <a:headEnd/>
            <a:tailEnd/>
          </a:ln>
          <a:effectLst/>
        </p:spPr>
        <p:txBody>
          <a:bodyPr wrap="none" anchor="ctr"/>
          <a:lstStyle/>
          <a:p>
            <a:endParaRPr lang="fr-FR"/>
          </a:p>
        </p:txBody>
      </p:sp>
      <p:sp>
        <p:nvSpPr>
          <p:cNvPr id="3077" name="AutoShape 5"/>
          <p:cNvSpPr>
            <a:spLocks noChangeAspect="1" noChangeArrowheads="1"/>
          </p:cNvSpPr>
          <p:nvPr/>
        </p:nvSpPr>
        <p:spPr bwMode="auto">
          <a:xfrm>
            <a:off x="155575" y="46038"/>
            <a:ext cx="304800" cy="304800"/>
          </a:xfrm>
          <a:prstGeom prst="rect">
            <a:avLst/>
          </a:prstGeom>
          <a:noFill/>
          <a:ln w="9525">
            <a:noFill/>
            <a:round/>
            <a:headEnd/>
            <a:tailEnd/>
          </a:ln>
          <a:effectLst/>
        </p:spPr>
        <p:txBody>
          <a:bodyPr wrap="none" anchor="ctr"/>
          <a:lstStyle/>
          <a:p>
            <a:endParaRPr lang="fr-FR"/>
          </a:p>
        </p:txBody>
      </p:sp>
      <p:pic>
        <p:nvPicPr>
          <p:cNvPr id="3078" name="Picture 6"/>
          <p:cNvPicPr>
            <a:picLocks noChangeAspect="1" noChangeArrowheads="1"/>
          </p:cNvPicPr>
          <p:nvPr/>
        </p:nvPicPr>
        <p:blipFill>
          <a:blip r:embed="rId3" cstate="print"/>
          <a:srcRect/>
          <a:stretch>
            <a:fillRect/>
          </a:stretch>
        </p:blipFill>
        <p:spPr bwMode="auto">
          <a:xfrm>
            <a:off x="3203575" y="0"/>
            <a:ext cx="2808288" cy="1582738"/>
          </a:xfrm>
          <a:prstGeom prst="rect">
            <a:avLst/>
          </a:prstGeom>
          <a:noFill/>
          <a:ln w="9525">
            <a:noFill/>
            <a:round/>
            <a:headEnd/>
            <a:tailEnd/>
          </a:ln>
          <a:effectLst/>
        </p:spPr>
      </p:pic>
      <p:sp>
        <p:nvSpPr>
          <p:cNvPr id="3079" name="AutoShape 7"/>
          <p:cNvSpPr>
            <a:spLocks noChangeAspect="1" noChangeArrowheads="1"/>
          </p:cNvSpPr>
          <p:nvPr/>
        </p:nvSpPr>
        <p:spPr bwMode="auto">
          <a:xfrm>
            <a:off x="155575" y="46038"/>
            <a:ext cx="304800" cy="304800"/>
          </a:xfrm>
          <a:prstGeom prst="rect">
            <a:avLst/>
          </a:prstGeom>
          <a:noFill/>
          <a:ln w="9525">
            <a:noFill/>
            <a:round/>
            <a:headEnd/>
            <a:tailEnd/>
          </a:ln>
          <a:effectLst/>
        </p:spPr>
        <p:txBody>
          <a:bodyPr wrap="none" anchor="ctr"/>
          <a:lstStyle/>
          <a:p>
            <a:endParaRPr lang="fr-FR"/>
          </a:p>
        </p:txBody>
      </p:sp>
      <p:pic>
        <p:nvPicPr>
          <p:cNvPr id="3080" name="Picture 8"/>
          <p:cNvPicPr>
            <a:picLocks noChangeAspect="1" noChangeArrowheads="1"/>
          </p:cNvPicPr>
          <p:nvPr/>
        </p:nvPicPr>
        <p:blipFill>
          <a:blip r:embed="rId4" cstate="print"/>
          <a:srcRect/>
          <a:stretch>
            <a:fillRect/>
          </a:stretch>
        </p:blipFill>
        <p:spPr bwMode="auto">
          <a:xfrm>
            <a:off x="7380288" y="5373688"/>
            <a:ext cx="1584325" cy="938212"/>
          </a:xfrm>
          <a:prstGeom prst="rect">
            <a:avLst/>
          </a:prstGeom>
          <a:noFill/>
          <a:ln w="9525">
            <a:noFill/>
            <a:round/>
            <a:headEnd/>
            <a:tailEnd/>
          </a:ln>
          <a:effectLst/>
        </p:spPr>
      </p:pic>
      <p:pic>
        <p:nvPicPr>
          <p:cNvPr id="3081" name="Picture 9"/>
          <p:cNvPicPr>
            <a:picLocks noChangeAspect="1" noChangeArrowheads="1"/>
          </p:cNvPicPr>
          <p:nvPr/>
        </p:nvPicPr>
        <p:blipFill>
          <a:blip r:embed="rId5" cstate="print"/>
          <a:srcRect/>
          <a:stretch>
            <a:fillRect/>
          </a:stretch>
        </p:blipFill>
        <p:spPr bwMode="auto">
          <a:xfrm>
            <a:off x="8243888" y="2997200"/>
            <a:ext cx="731837" cy="1392238"/>
          </a:xfrm>
          <a:prstGeom prst="rect">
            <a:avLst/>
          </a:prstGeom>
          <a:noFill/>
          <a:ln w="9525">
            <a:noFill/>
            <a:round/>
            <a:headEnd/>
            <a:tailEnd/>
          </a:ln>
          <a:effectLst/>
        </p:spPr>
      </p:pic>
      <p:pic>
        <p:nvPicPr>
          <p:cNvPr id="3082" name="Picture 10"/>
          <p:cNvPicPr>
            <a:picLocks noChangeAspect="1" noChangeArrowheads="1"/>
          </p:cNvPicPr>
          <p:nvPr/>
        </p:nvPicPr>
        <p:blipFill>
          <a:blip r:embed="rId6" cstate="print"/>
          <a:srcRect/>
          <a:stretch>
            <a:fillRect/>
          </a:stretch>
        </p:blipFill>
        <p:spPr bwMode="auto">
          <a:xfrm>
            <a:off x="6300788" y="3716338"/>
            <a:ext cx="719137" cy="627062"/>
          </a:xfrm>
          <a:prstGeom prst="rect">
            <a:avLst/>
          </a:prstGeom>
          <a:noFill/>
          <a:ln w="9525">
            <a:noFill/>
            <a:round/>
            <a:headEnd/>
            <a:tailEnd/>
          </a:ln>
          <a:effectLst/>
        </p:spPr>
      </p:pic>
      <p:pic>
        <p:nvPicPr>
          <p:cNvPr id="3083" name="Picture 11"/>
          <p:cNvPicPr>
            <a:picLocks noChangeAspect="1" noChangeArrowheads="1"/>
          </p:cNvPicPr>
          <p:nvPr/>
        </p:nvPicPr>
        <p:blipFill>
          <a:blip r:embed="rId7" cstate="print"/>
          <a:srcRect/>
          <a:stretch>
            <a:fillRect/>
          </a:stretch>
        </p:blipFill>
        <p:spPr bwMode="auto">
          <a:xfrm>
            <a:off x="7019925" y="2997200"/>
            <a:ext cx="1084263" cy="1084263"/>
          </a:xfrm>
          <a:prstGeom prst="rect">
            <a:avLst/>
          </a:prstGeom>
          <a:noFill/>
          <a:ln w="9525">
            <a:noFill/>
            <a:round/>
            <a:headEnd/>
            <a:tailEnd/>
          </a:ln>
          <a:effectLst/>
        </p:spPr>
      </p:pic>
      <p:sp>
        <p:nvSpPr>
          <p:cNvPr id="13" name="Espace réservé du numéro de diapositive 12"/>
          <p:cNvSpPr>
            <a:spLocks noGrp="1"/>
          </p:cNvSpPr>
          <p:nvPr>
            <p:ph type="sldNum" sz="quarter" idx="12"/>
          </p:nvPr>
        </p:nvSpPr>
        <p:spPr/>
        <p:txBody>
          <a:bodyPr/>
          <a:lstStyle/>
          <a:p>
            <a:fld id="{22908772-F247-43C8-87BD-B6217B843272}" type="slidenum">
              <a:rPr lang="fr-FR" smtClean="0"/>
              <a:pPr/>
              <a:t>31</a:t>
            </a:fld>
            <a:endParaRPr lang="fr-F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3" name="Picture 7"/>
          <p:cNvPicPr>
            <a:picLocks noGrp="1" noChangeAspect="1" noChangeArrowheads="1"/>
          </p:cNvPicPr>
          <p:nvPr>
            <p:ph type="title"/>
          </p:nvPr>
        </p:nvPicPr>
        <p:blipFill>
          <a:blip r:embed="rId2" cstate="print"/>
          <a:srcRect/>
          <a:stretch>
            <a:fillRect/>
          </a:stretch>
        </p:blipFill>
        <p:spPr>
          <a:xfrm>
            <a:off x="0" y="0"/>
            <a:ext cx="2447925" cy="1377950"/>
          </a:xfrm>
          <a:ln/>
        </p:spPr>
      </p:pic>
      <p:sp>
        <p:nvSpPr>
          <p:cNvPr id="4" name="Espace réservé du numéro de diapositive 3"/>
          <p:cNvSpPr>
            <a:spLocks noGrp="1"/>
          </p:cNvSpPr>
          <p:nvPr>
            <p:ph type="sldNum" sz="quarter" idx="12"/>
          </p:nvPr>
        </p:nvSpPr>
        <p:spPr/>
        <p:txBody>
          <a:bodyPr/>
          <a:lstStyle/>
          <a:p>
            <a:fld id="{22908772-F247-43C8-87BD-B6217B843272}" type="slidenum">
              <a:rPr lang="fr-FR" smtClean="0"/>
              <a:pPr/>
              <a:t>32</a:t>
            </a:fld>
            <a:endParaRPr lang="fr-FR"/>
          </a:p>
        </p:txBody>
      </p:sp>
      <p:pic>
        <p:nvPicPr>
          <p:cNvPr id="1027" name="Picture 3"/>
          <p:cNvPicPr>
            <a:picLocks noChangeAspect="1" noChangeArrowheads="1"/>
          </p:cNvPicPr>
          <p:nvPr/>
        </p:nvPicPr>
        <p:blipFill>
          <a:blip r:embed="rId3" cstate="print"/>
          <a:srcRect/>
          <a:stretch>
            <a:fillRect/>
          </a:stretch>
        </p:blipFill>
        <p:spPr bwMode="auto">
          <a:xfrm>
            <a:off x="0" y="1365871"/>
            <a:ext cx="8892480" cy="53058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2" name="Picture 82"/>
          <p:cNvPicPr>
            <a:picLocks noChangeAspect="1" noChangeArrowheads="1"/>
          </p:cNvPicPr>
          <p:nvPr/>
        </p:nvPicPr>
        <p:blipFill>
          <a:blip r:embed="rId3" cstate="print"/>
          <a:srcRect/>
          <a:stretch>
            <a:fillRect/>
          </a:stretch>
        </p:blipFill>
        <p:spPr bwMode="auto">
          <a:xfrm>
            <a:off x="323850" y="0"/>
            <a:ext cx="1295400" cy="728663"/>
          </a:xfrm>
          <a:prstGeom prst="rect">
            <a:avLst/>
          </a:prstGeom>
          <a:noFill/>
          <a:ln w="9525">
            <a:noFill/>
            <a:round/>
            <a:headEnd/>
            <a:tailEnd/>
          </a:ln>
          <a:effectLst/>
        </p:spPr>
      </p:pic>
      <p:grpSp>
        <p:nvGrpSpPr>
          <p:cNvPr id="2" name="Group 1"/>
          <p:cNvGrpSpPr>
            <a:grpSpLocks noRot="1"/>
          </p:cNvGrpSpPr>
          <p:nvPr/>
        </p:nvGrpSpPr>
        <p:grpSpPr bwMode="auto">
          <a:xfrm>
            <a:off x="0" y="0"/>
            <a:ext cx="9144000" cy="6858000"/>
            <a:chOff x="22" y="0"/>
            <a:chExt cx="5737" cy="4319"/>
          </a:xfrm>
        </p:grpSpPr>
        <p:sp>
          <p:nvSpPr>
            <p:cNvPr id="3" name="Rectangle 2"/>
            <p:cNvSpPr>
              <a:spLocks noChangeArrowheads="1"/>
            </p:cNvSpPr>
            <p:nvPr/>
          </p:nvSpPr>
          <p:spPr bwMode="auto">
            <a:xfrm>
              <a:off x="22" y="0"/>
              <a:ext cx="1164" cy="470"/>
            </a:xfrm>
            <a:prstGeom prst="rect">
              <a:avLst/>
            </a:prstGeom>
            <a:noFill/>
            <a:ln w="9525">
              <a:noFill/>
              <a:miter lim="800000"/>
              <a:headEnd/>
              <a:tailEnd/>
            </a:ln>
          </p:spPr>
          <p:txBody>
            <a:bodyPr lIns="90000" tIns="71495" rIns="90000" bIns="46800"/>
            <a:lstStyle/>
            <a:p>
              <a:pPr>
                <a:lnSpc>
                  <a:spcPct val="93000"/>
                </a:lnSpc>
                <a:spcBef>
                  <a:spcPts val="7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sz="2800">
                <a:solidFill>
                  <a:srgbClr val="000000"/>
                </a:solidFill>
              </a:endParaRPr>
            </a:p>
          </p:txBody>
        </p:sp>
        <p:sp>
          <p:nvSpPr>
            <p:cNvPr id="4" name="Rectangle 3"/>
            <p:cNvSpPr>
              <a:spLocks noChangeArrowheads="1"/>
            </p:cNvSpPr>
            <p:nvPr/>
          </p:nvSpPr>
          <p:spPr bwMode="auto">
            <a:xfrm>
              <a:off x="1186" y="0"/>
              <a:ext cx="1307" cy="470"/>
            </a:xfrm>
            <a:prstGeom prst="rect">
              <a:avLst/>
            </a:prstGeom>
            <a:noFill/>
            <a:ln w="9525">
              <a:noFill/>
              <a:miter lim="800000"/>
              <a:headEnd/>
              <a:tailEnd/>
            </a:ln>
          </p:spPr>
          <p:txBody>
            <a:bodyPr lIns="90000" tIns="71495" rIns="90000" bIns="46800"/>
            <a:lstStyle/>
            <a:p>
              <a:pPr>
                <a:lnSpc>
                  <a:spcPct val="93000"/>
                </a:lnSpc>
                <a:spcBef>
                  <a:spcPts val="7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2800">
                  <a:solidFill>
                    <a:srgbClr val="009900"/>
                  </a:solidFill>
                </a:rPr>
                <a:t>Description</a:t>
              </a:r>
            </a:p>
          </p:txBody>
        </p:sp>
        <p:sp>
          <p:nvSpPr>
            <p:cNvPr id="5" name="Rectangle 4"/>
            <p:cNvSpPr>
              <a:spLocks noChangeArrowheads="1"/>
            </p:cNvSpPr>
            <p:nvPr/>
          </p:nvSpPr>
          <p:spPr bwMode="auto">
            <a:xfrm>
              <a:off x="2493" y="0"/>
              <a:ext cx="1540" cy="470"/>
            </a:xfrm>
            <a:prstGeom prst="rect">
              <a:avLst/>
            </a:prstGeom>
            <a:noFill/>
            <a:ln w="9525">
              <a:noFill/>
              <a:miter lim="800000"/>
              <a:headEnd/>
              <a:tailEnd/>
            </a:ln>
          </p:spPr>
          <p:txBody>
            <a:bodyPr lIns="90000" tIns="71495" rIns="90000" bIns="46800"/>
            <a:lstStyle/>
            <a:p>
              <a:pPr>
                <a:lnSpc>
                  <a:spcPct val="93000"/>
                </a:lnSpc>
                <a:spcBef>
                  <a:spcPts val="7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2800">
                  <a:solidFill>
                    <a:srgbClr val="FF0000"/>
                  </a:solidFill>
                </a:rPr>
                <a:t>Forces</a:t>
              </a:r>
              <a:r>
                <a:rPr lang="fr-FR" sz="2800">
                  <a:solidFill>
                    <a:srgbClr val="000000"/>
                  </a:solidFill>
                </a:rPr>
                <a:t> </a:t>
              </a:r>
            </a:p>
          </p:txBody>
        </p:sp>
        <p:sp>
          <p:nvSpPr>
            <p:cNvPr id="6" name="Rectangle 5"/>
            <p:cNvSpPr>
              <a:spLocks noChangeArrowheads="1"/>
            </p:cNvSpPr>
            <p:nvPr/>
          </p:nvSpPr>
          <p:spPr bwMode="auto">
            <a:xfrm>
              <a:off x="4033" y="0"/>
              <a:ext cx="1727" cy="470"/>
            </a:xfrm>
            <a:prstGeom prst="rect">
              <a:avLst/>
            </a:prstGeom>
            <a:noFill/>
            <a:ln w="9525">
              <a:noFill/>
              <a:miter lim="800000"/>
              <a:headEnd/>
              <a:tailEnd/>
            </a:ln>
          </p:spPr>
          <p:txBody>
            <a:bodyPr lIns="90000" tIns="71495" rIns="90000" bIns="46800"/>
            <a:lstStyle/>
            <a:p>
              <a:pPr>
                <a:lnSpc>
                  <a:spcPct val="93000"/>
                </a:lnSpc>
                <a:spcBef>
                  <a:spcPts val="7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2800">
                  <a:solidFill>
                    <a:srgbClr val="009999"/>
                  </a:solidFill>
                </a:rPr>
                <a:t>Faiblesses</a:t>
              </a:r>
            </a:p>
          </p:txBody>
        </p:sp>
        <p:sp>
          <p:nvSpPr>
            <p:cNvPr id="7" name="Rectangle 6"/>
            <p:cNvSpPr>
              <a:spLocks noChangeArrowheads="1"/>
            </p:cNvSpPr>
            <p:nvPr/>
          </p:nvSpPr>
          <p:spPr bwMode="auto">
            <a:xfrm>
              <a:off x="22" y="470"/>
              <a:ext cx="1164" cy="683"/>
            </a:xfrm>
            <a:prstGeom prst="rect">
              <a:avLst/>
            </a:prstGeom>
            <a:noFill/>
            <a:ln w="9525">
              <a:noFill/>
              <a:miter lim="800000"/>
              <a:headEnd/>
              <a:tailEnd/>
            </a:ln>
          </p:spPr>
          <p:txBody>
            <a:bodyPr lIns="90000" tIns="60912" rIns="90000" bIns="46800"/>
            <a:lstStyle/>
            <a:p>
              <a:pPr>
                <a:lnSpc>
                  <a:spcPct val="93000"/>
                </a:lnSpc>
                <a:spcBef>
                  <a:spcPts val="4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600">
                  <a:solidFill>
                    <a:srgbClr val="000000"/>
                  </a:solidFill>
                </a:rPr>
                <a:t>Stratégie de croissance</a:t>
              </a:r>
            </a:p>
          </p:txBody>
        </p:sp>
        <p:sp>
          <p:nvSpPr>
            <p:cNvPr id="8" name="Rectangle 7"/>
            <p:cNvSpPr>
              <a:spLocks noChangeArrowheads="1"/>
            </p:cNvSpPr>
            <p:nvPr/>
          </p:nvSpPr>
          <p:spPr bwMode="auto">
            <a:xfrm>
              <a:off x="1186" y="470"/>
              <a:ext cx="1307" cy="683"/>
            </a:xfrm>
            <a:prstGeom prst="rect">
              <a:avLst/>
            </a:prstGeom>
            <a:noFill/>
            <a:ln w="9525">
              <a:noFill/>
              <a:miter lim="800000"/>
              <a:headEnd/>
              <a:tailEnd/>
            </a:ln>
          </p:spPr>
          <p:txBody>
            <a:bodyPr lIns="90000" tIns="71495" rIns="90000" bIns="46800"/>
            <a:lstStyle/>
            <a:p>
              <a:pPr>
                <a:lnSpc>
                  <a:spcPct val="93000"/>
                </a:lnSpc>
                <a:spcBef>
                  <a:spcPts val="7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400">
                  <a:solidFill>
                    <a:srgbClr val="000000"/>
                  </a:solidFill>
                </a:rPr>
                <a:t>-conquérir d’autres pays grâce au rachat des 50% de PAI partners.</a:t>
              </a:r>
            </a:p>
          </p:txBody>
        </p:sp>
        <p:sp>
          <p:nvSpPr>
            <p:cNvPr id="9" name="Rectangle 8"/>
            <p:cNvSpPr>
              <a:spLocks noChangeArrowheads="1"/>
            </p:cNvSpPr>
            <p:nvPr/>
          </p:nvSpPr>
          <p:spPr bwMode="auto">
            <a:xfrm>
              <a:off x="2493" y="470"/>
              <a:ext cx="1540" cy="683"/>
            </a:xfrm>
            <a:prstGeom prst="rect">
              <a:avLst/>
            </a:prstGeom>
            <a:noFill/>
            <a:ln w="9525">
              <a:noFill/>
              <a:miter lim="800000"/>
              <a:headEnd/>
              <a:tailEnd/>
            </a:ln>
          </p:spPr>
          <p:txBody>
            <a:bodyPr lIns="90000" tIns="59147" rIns="90000" bIns="46800"/>
            <a:lstStyle/>
            <a:p>
              <a:pPr>
                <a:lnSpc>
                  <a:spcPct val="93000"/>
                </a:lnSpc>
                <a:spcBef>
                  <a:spcPts val="3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400">
                  <a:solidFill>
                    <a:srgbClr val="000000"/>
                  </a:solidFill>
                </a:rPr>
                <a:t>-Présence de yoplait dans 70 pays</a:t>
              </a:r>
            </a:p>
            <a:p>
              <a:pPr>
                <a:lnSpc>
                  <a:spcPct val="93000"/>
                </a:lnSpc>
                <a:spcBef>
                  <a:spcPts val="3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400">
                  <a:solidFill>
                    <a:srgbClr val="000000"/>
                  </a:solidFill>
                </a:rPr>
                <a:t>-Rachat de la marque « liberté »</a:t>
              </a:r>
            </a:p>
          </p:txBody>
        </p:sp>
        <p:sp>
          <p:nvSpPr>
            <p:cNvPr id="10" name="Rectangle 9"/>
            <p:cNvSpPr>
              <a:spLocks noChangeArrowheads="1"/>
            </p:cNvSpPr>
            <p:nvPr/>
          </p:nvSpPr>
          <p:spPr bwMode="auto">
            <a:xfrm>
              <a:off x="4033" y="470"/>
              <a:ext cx="1727" cy="683"/>
            </a:xfrm>
            <a:prstGeom prst="rect">
              <a:avLst/>
            </a:prstGeom>
            <a:noFill/>
            <a:ln w="9525">
              <a:noFill/>
              <a:miter lim="800000"/>
              <a:headEnd/>
              <a:tailEnd/>
            </a:ln>
          </p:spPr>
          <p:txBody>
            <a:bodyPr lIns="90000" tIns="59147" rIns="90000" bIns="46800"/>
            <a:lstStyle/>
            <a:p>
              <a:pPr>
                <a:lnSpc>
                  <a:spcPct val="93000"/>
                </a:lnSpc>
                <a:spcBef>
                  <a:spcPts val="3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400">
                  <a:solidFill>
                    <a:srgbClr val="000000"/>
                  </a:solidFill>
                </a:rPr>
                <a:t>Moyens financiers trop faibles pour l’insant pour rivaliser avec Danone le leader.</a:t>
              </a:r>
            </a:p>
          </p:txBody>
        </p:sp>
        <p:sp>
          <p:nvSpPr>
            <p:cNvPr id="11" name="Rectangle 10"/>
            <p:cNvSpPr>
              <a:spLocks noChangeArrowheads="1"/>
            </p:cNvSpPr>
            <p:nvPr/>
          </p:nvSpPr>
          <p:spPr bwMode="auto">
            <a:xfrm>
              <a:off x="22" y="1153"/>
              <a:ext cx="1164" cy="621"/>
            </a:xfrm>
            <a:prstGeom prst="rect">
              <a:avLst/>
            </a:prstGeom>
            <a:noFill/>
            <a:ln w="9525">
              <a:noFill/>
              <a:miter lim="800000"/>
              <a:headEnd/>
              <a:tailEnd/>
            </a:ln>
          </p:spPr>
          <p:txBody>
            <a:bodyPr lIns="90000" tIns="60912" rIns="90000" bIns="46800"/>
            <a:lstStyle/>
            <a:p>
              <a:pPr>
                <a:lnSpc>
                  <a:spcPct val="93000"/>
                </a:lnSpc>
                <a:spcBef>
                  <a:spcPts val="4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600">
                  <a:solidFill>
                    <a:srgbClr val="000000"/>
                  </a:solidFill>
                </a:rPr>
                <a:t>Stratégies de survie</a:t>
              </a:r>
            </a:p>
          </p:txBody>
        </p:sp>
        <p:sp>
          <p:nvSpPr>
            <p:cNvPr id="12" name="Rectangle 11"/>
            <p:cNvSpPr>
              <a:spLocks noChangeArrowheads="1"/>
            </p:cNvSpPr>
            <p:nvPr/>
          </p:nvSpPr>
          <p:spPr bwMode="auto">
            <a:xfrm>
              <a:off x="1186" y="1153"/>
              <a:ext cx="1307" cy="621"/>
            </a:xfrm>
            <a:prstGeom prst="rect">
              <a:avLst/>
            </a:prstGeom>
            <a:noFill/>
            <a:ln w="9525">
              <a:noFill/>
              <a:miter lim="800000"/>
              <a:headEnd/>
              <a:tailEnd/>
            </a:ln>
          </p:spPr>
          <p:txBody>
            <a:bodyPr lIns="90000" tIns="59147" rIns="90000" bIns="46800"/>
            <a:lstStyle/>
            <a:p>
              <a:pPr>
                <a:lnSpc>
                  <a:spcPct val="93000"/>
                </a:lnSpc>
                <a:spcBef>
                  <a:spcPts val="3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400">
                  <a:solidFill>
                    <a:srgbClr val="000000"/>
                  </a:solidFill>
                </a:rPr>
                <a:t>-Utilisation de la communication</a:t>
              </a:r>
            </a:p>
            <a:p>
              <a:pPr>
                <a:lnSpc>
                  <a:spcPct val="93000"/>
                </a:lnSpc>
                <a:spcBef>
                  <a:spcPts val="3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400">
                  <a:solidFill>
                    <a:srgbClr val="000000"/>
                  </a:solidFill>
                </a:rPr>
                <a:t>-Vente en GMS</a:t>
              </a:r>
            </a:p>
          </p:txBody>
        </p:sp>
        <p:sp>
          <p:nvSpPr>
            <p:cNvPr id="13" name="Rectangle 12"/>
            <p:cNvSpPr>
              <a:spLocks noChangeArrowheads="1"/>
            </p:cNvSpPr>
            <p:nvPr/>
          </p:nvSpPr>
          <p:spPr bwMode="auto">
            <a:xfrm>
              <a:off x="2493" y="1153"/>
              <a:ext cx="1540" cy="621"/>
            </a:xfrm>
            <a:prstGeom prst="rect">
              <a:avLst/>
            </a:prstGeom>
            <a:noFill/>
            <a:ln w="9525">
              <a:noFill/>
              <a:miter lim="800000"/>
              <a:headEnd/>
              <a:tailEnd/>
            </a:ln>
          </p:spPr>
          <p:txBody>
            <a:bodyPr lIns="90000" tIns="59147" rIns="90000" bIns="46800"/>
            <a:lstStyle/>
            <a:p>
              <a:pPr>
                <a:lnSpc>
                  <a:spcPct val="93000"/>
                </a:lnSpc>
                <a:spcBef>
                  <a:spcPts val="3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400" dirty="0">
                  <a:solidFill>
                    <a:srgbClr val="000000"/>
                  </a:solidFill>
                </a:rPr>
                <a:t>-force de communication en jouant sur l’émotionnel et non sur le rationnel (perle de lait)</a:t>
              </a:r>
            </a:p>
          </p:txBody>
        </p:sp>
        <p:sp>
          <p:nvSpPr>
            <p:cNvPr id="14" name="Rectangle 13"/>
            <p:cNvSpPr>
              <a:spLocks noChangeArrowheads="1"/>
            </p:cNvSpPr>
            <p:nvPr/>
          </p:nvSpPr>
          <p:spPr bwMode="auto">
            <a:xfrm>
              <a:off x="4033" y="1153"/>
              <a:ext cx="1727" cy="621"/>
            </a:xfrm>
            <a:prstGeom prst="rect">
              <a:avLst/>
            </a:prstGeom>
            <a:noFill/>
            <a:ln w="9525">
              <a:noFill/>
              <a:miter lim="800000"/>
              <a:headEnd/>
              <a:tailEnd/>
            </a:ln>
          </p:spPr>
          <p:txBody>
            <a:bodyPr lIns="90000" tIns="71495" rIns="90000" bIns="46800"/>
            <a:lstStyle/>
            <a:p>
              <a:pPr>
                <a:lnSpc>
                  <a:spcPct val="93000"/>
                </a:lnSpc>
                <a:spcBef>
                  <a:spcPts val="7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sz="2800">
                <a:solidFill>
                  <a:srgbClr val="000000"/>
                </a:solidFill>
              </a:endParaRPr>
            </a:p>
          </p:txBody>
        </p:sp>
        <p:sp>
          <p:nvSpPr>
            <p:cNvPr id="15" name="Rectangle 14"/>
            <p:cNvSpPr>
              <a:spLocks noChangeArrowheads="1"/>
            </p:cNvSpPr>
            <p:nvPr/>
          </p:nvSpPr>
          <p:spPr bwMode="auto">
            <a:xfrm>
              <a:off x="22" y="1774"/>
              <a:ext cx="1164" cy="621"/>
            </a:xfrm>
            <a:prstGeom prst="rect">
              <a:avLst/>
            </a:prstGeom>
            <a:noFill/>
            <a:ln w="9525">
              <a:noFill/>
              <a:miter lim="800000"/>
              <a:headEnd/>
              <a:tailEnd/>
            </a:ln>
          </p:spPr>
          <p:txBody>
            <a:bodyPr lIns="90000" tIns="60912" rIns="90000" bIns="46800"/>
            <a:lstStyle/>
            <a:p>
              <a:pPr>
                <a:lnSpc>
                  <a:spcPct val="93000"/>
                </a:lnSpc>
                <a:spcBef>
                  <a:spcPts val="4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600">
                  <a:solidFill>
                    <a:srgbClr val="000000"/>
                  </a:solidFill>
                </a:rPr>
                <a:t>Stratégie concurrentielle</a:t>
              </a:r>
            </a:p>
          </p:txBody>
        </p:sp>
        <p:sp>
          <p:nvSpPr>
            <p:cNvPr id="16" name="Rectangle 15"/>
            <p:cNvSpPr>
              <a:spLocks noChangeArrowheads="1"/>
            </p:cNvSpPr>
            <p:nvPr/>
          </p:nvSpPr>
          <p:spPr bwMode="auto">
            <a:xfrm>
              <a:off x="1186" y="1774"/>
              <a:ext cx="1307" cy="621"/>
            </a:xfrm>
            <a:prstGeom prst="rect">
              <a:avLst/>
            </a:prstGeom>
            <a:noFill/>
            <a:ln w="9525">
              <a:noFill/>
              <a:miter lim="800000"/>
              <a:headEnd/>
              <a:tailEnd/>
            </a:ln>
          </p:spPr>
          <p:txBody>
            <a:bodyPr lIns="90000" tIns="71495" rIns="90000" bIns="46800"/>
            <a:lstStyle/>
            <a:p>
              <a:pPr>
                <a:lnSpc>
                  <a:spcPct val="93000"/>
                </a:lnSpc>
                <a:spcBef>
                  <a:spcPts val="7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400">
                  <a:solidFill>
                    <a:srgbClr val="000000"/>
                  </a:solidFill>
                </a:rPr>
                <a:t>-marque internationale</a:t>
              </a:r>
            </a:p>
            <a:p>
              <a:pPr>
                <a:lnSpc>
                  <a:spcPct val="93000"/>
                </a:lnSpc>
                <a:spcBef>
                  <a:spcPts val="7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400">
                  <a:solidFill>
                    <a:srgbClr val="000000"/>
                  </a:solidFill>
                </a:rPr>
                <a:t>-concurrence des MDD et du hard discount</a:t>
              </a:r>
            </a:p>
          </p:txBody>
        </p:sp>
        <p:sp>
          <p:nvSpPr>
            <p:cNvPr id="17" name="Rectangle 16"/>
            <p:cNvSpPr>
              <a:spLocks noChangeArrowheads="1"/>
            </p:cNvSpPr>
            <p:nvPr/>
          </p:nvSpPr>
          <p:spPr bwMode="auto">
            <a:xfrm>
              <a:off x="2493" y="1774"/>
              <a:ext cx="1540" cy="621"/>
            </a:xfrm>
            <a:prstGeom prst="rect">
              <a:avLst/>
            </a:prstGeom>
            <a:noFill/>
            <a:ln w="9525">
              <a:noFill/>
              <a:miter lim="800000"/>
              <a:headEnd/>
              <a:tailEnd/>
            </a:ln>
          </p:spPr>
          <p:txBody>
            <a:bodyPr lIns="90000" tIns="71495" rIns="90000" bIns="46800"/>
            <a:lstStyle/>
            <a:p>
              <a:pPr>
                <a:lnSpc>
                  <a:spcPct val="93000"/>
                </a:lnSpc>
                <a:spcBef>
                  <a:spcPts val="7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400">
                  <a:solidFill>
                    <a:srgbClr val="000000"/>
                  </a:solidFill>
                </a:rPr>
                <a:t>-s’appuie sur des produits  phare de la marque avec notamment de nouvelles saveurs pour perle de lait et de nouveaux formats et nouveau packaging pour yop.</a:t>
              </a:r>
            </a:p>
          </p:txBody>
        </p:sp>
        <p:sp>
          <p:nvSpPr>
            <p:cNvPr id="18" name="Rectangle 17"/>
            <p:cNvSpPr>
              <a:spLocks noChangeArrowheads="1"/>
            </p:cNvSpPr>
            <p:nvPr/>
          </p:nvSpPr>
          <p:spPr bwMode="auto">
            <a:xfrm>
              <a:off x="4033" y="1774"/>
              <a:ext cx="1727" cy="621"/>
            </a:xfrm>
            <a:prstGeom prst="rect">
              <a:avLst/>
            </a:prstGeom>
            <a:noFill/>
            <a:ln w="9525">
              <a:noFill/>
              <a:miter lim="800000"/>
              <a:headEnd/>
              <a:tailEnd/>
            </a:ln>
          </p:spPr>
          <p:txBody>
            <a:bodyPr lIns="90000" tIns="71495" rIns="90000" bIns="46800"/>
            <a:lstStyle/>
            <a:p>
              <a:pPr>
                <a:lnSpc>
                  <a:spcPct val="93000"/>
                </a:lnSpc>
                <a:spcBef>
                  <a:spcPts val="7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400">
                  <a:solidFill>
                    <a:srgbClr val="000000"/>
                  </a:solidFill>
                </a:rPr>
                <a:t>-la présence de plus en plus forte des MDD dans les linéaires de vente.</a:t>
              </a:r>
            </a:p>
          </p:txBody>
        </p:sp>
        <p:sp>
          <p:nvSpPr>
            <p:cNvPr id="19" name="Rectangle 18"/>
            <p:cNvSpPr>
              <a:spLocks noChangeArrowheads="1"/>
            </p:cNvSpPr>
            <p:nvPr/>
          </p:nvSpPr>
          <p:spPr bwMode="auto">
            <a:xfrm>
              <a:off x="22" y="2395"/>
              <a:ext cx="1164" cy="622"/>
            </a:xfrm>
            <a:prstGeom prst="rect">
              <a:avLst/>
            </a:prstGeom>
            <a:noFill/>
            <a:ln w="9525">
              <a:noFill/>
              <a:miter lim="800000"/>
              <a:headEnd/>
              <a:tailEnd/>
            </a:ln>
          </p:spPr>
          <p:txBody>
            <a:bodyPr lIns="90000" tIns="60912" rIns="90000" bIns="46800"/>
            <a:lstStyle/>
            <a:p>
              <a:pPr>
                <a:lnSpc>
                  <a:spcPct val="93000"/>
                </a:lnSpc>
                <a:spcBef>
                  <a:spcPts val="4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600">
                  <a:solidFill>
                    <a:srgbClr val="000000"/>
                  </a:solidFill>
                </a:rPr>
                <a:t>Positionnement</a:t>
              </a:r>
            </a:p>
          </p:txBody>
        </p:sp>
        <p:sp>
          <p:nvSpPr>
            <p:cNvPr id="20" name="Rectangle 19"/>
            <p:cNvSpPr>
              <a:spLocks noChangeArrowheads="1"/>
            </p:cNvSpPr>
            <p:nvPr/>
          </p:nvSpPr>
          <p:spPr bwMode="auto">
            <a:xfrm>
              <a:off x="1186" y="2395"/>
              <a:ext cx="1307" cy="622"/>
            </a:xfrm>
            <a:prstGeom prst="rect">
              <a:avLst/>
            </a:prstGeom>
            <a:noFill/>
            <a:ln w="9525">
              <a:noFill/>
              <a:miter lim="800000"/>
              <a:headEnd/>
              <a:tailEnd/>
            </a:ln>
          </p:spPr>
          <p:txBody>
            <a:bodyPr lIns="90000" tIns="59147" rIns="90000" bIns="46800"/>
            <a:lstStyle/>
            <a:p>
              <a:pPr>
                <a:lnSpc>
                  <a:spcPct val="93000"/>
                </a:lnSpc>
                <a:spcBef>
                  <a:spcPts val="3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200">
                  <a:solidFill>
                    <a:srgbClr val="000000"/>
                  </a:solidFill>
                </a:rPr>
                <a:t>-Produit de moyenne gamme</a:t>
              </a:r>
            </a:p>
            <a:p>
              <a:pPr>
                <a:lnSpc>
                  <a:spcPct val="93000"/>
                </a:lnSpc>
                <a:spcBef>
                  <a:spcPts val="3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200">
                  <a:solidFill>
                    <a:srgbClr val="000000"/>
                  </a:solidFill>
                </a:rPr>
                <a:t>-leader dans les secteur du yaourt a boire et des yaourt qui rendent beau.</a:t>
              </a:r>
            </a:p>
          </p:txBody>
        </p:sp>
        <p:sp>
          <p:nvSpPr>
            <p:cNvPr id="21" name="Rectangle 20"/>
            <p:cNvSpPr>
              <a:spLocks noChangeArrowheads="1"/>
            </p:cNvSpPr>
            <p:nvPr/>
          </p:nvSpPr>
          <p:spPr bwMode="auto">
            <a:xfrm>
              <a:off x="2493" y="2395"/>
              <a:ext cx="3267" cy="1924"/>
            </a:xfrm>
            <a:prstGeom prst="rect">
              <a:avLst/>
            </a:prstGeom>
            <a:noFill/>
            <a:ln w="9525">
              <a:noFill/>
              <a:miter lim="800000"/>
              <a:headEnd/>
              <a:tailEnd/>
            </a:ln>
          </p:spPr>
          <p:txBody>
            <a:bodyPr lIns="90000" tIns="46800" rIns="90000" bIns="46800"/>
            <a:lstStyle/>
            <a:p>
              <a:pPr>
                <a:lnSpc>
                  <a:spcPct val="104000"/>
                </a:lnSpc>
                <a:spcBef>
                  <a:spcPts val="7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sz="2800" i="1" dirty="0">
                <a:solidFill>
                  <a:srgbClr val="FF0066"/>
                </a:solidFill>
                <a:latin typeface="Calligraph421 BT" pitchFamily="66" charset="0"/>
              </a:endParaRPr>
            </a:p>
            <a:p>
              <a:pPr>
                <a:lnSpc>
                  <a:spcPct val="104000"/>
                </a:lnSpc>
                <a:spcBef>
                  <a:spcPts val="7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2800" i="1" dirty="0">
                  <a:solidFill>
                    <a:srgbClr val="FF0066"/>
                  </a:solidFill>
                  <a:latin typeface="Calligraph421 BT" pitchFamily="66" charset="0"/>
                </a:rPr>
                <a:t>Perle De Lait De Yoplait : «Une femme qui se fait plaisir est toujours belle »</a:t>
              </a:r>
              <a:r>
                <a:rPr lang="fr-FR" sz="2800" dirty="0">
                  <a:solidFill>
                    <a:srgbClr val="FF0066"/>
                  </a:solidFill>
                </a:rPr>
                <a:t> </a:t>
              </a:r>
            </a:p>
            <a:p>
              <a:pPr>
                <a:lnSpc>
                  <a:spcPct val="93000"/>
                </a:lnSpc>
                <a:spcBef>
                  <a:spcPts val="7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sz="2800" dirty="0">
                <a:solidFill>
                  <a:srgbClr val="000000"/>
                </a:solidFill>
              </a:endParaRPr>
            </a:p>
            <a:p>
              <a:pPr>
                <a:lnSpc>
                  <a:spcPct val="93000"/>
                </a:lnSpc>
                <a:spcBef>
                  <a:spcPts val="7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sz="2800" dirty="0">
                <a:solidFill>
                  <a:srgbClr val="000000"/>
                </a:solidFill>
              </a:endParaRPr>
            </a:p>
          </p:txBody>
        </p:sp>
        <p:sp>
          <p:nvSpPr>
            <p:cNvPr id="22" name="Rectangle 21"/>
            <p:cNvSpPr>
              <a:spLocks noChangeArrowheads="1"/>
            </p:cNvSpPr>
            <p:nvPr/>
          </p:nvSpPr>
          <p:spPr bwMode="auto">
            <a:xfrm>
              <a:off x="22" y="3017"/>
              <a:ext cx="1164" cy="620"/>
            </a:xfrm>
            <a:prstGeom prst="rect">
              <a:avLst/>
            </a:prstGeom>
            <a:noFill/>
            <a:ln w="9525">
              <a:noFill/>
              <a:miter lim="800000"/>
              <a:headEnd/>
              <a:tailEnd/>
            </a:ln>
          </p:spPr>
          <p:txBody>
            <a:bodyPr lIns="90000" tIns="60912" rIns="90000" bIns="46800"/>
            <a:lstStyle/>
            <a:p>
              <a:pPr>
                <a:lnSpc>
                  <a:spcPct val="93000"/>
                </a:lnSpc>
                <a:spcBef>
                  <a:spcPts val="4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600">
                  <a:solidFill>
                    <a:srgbClr val="000000"/>
                  </a:solidFill>
                </a:rPr>
                <a:t>Performance</a:t>
              </a:r>
            </a:p>
          </p:txBody>
        </p:sp>
        <p:sp>
          <p:nvSpPr>
            <p:cNvPr id="23" name="Rectangle 22"/>
            <p:cNvSpPr>
              <a:spLocks noChangeArrowheads="1"/>
            </p:cNvSpPr>
            <p:nvPr/>
          </p:nvSpPr>
          <p:spPr bwMode="auto">
            <a:xfrm>
              <a:off x="1186" y="3017"/>
              <a:ext cx="1307" cy="620"/>
            </a:xfrm>
            <a:prstGeom prst="rect">
              <a:avLst/>
            </a:prstGeom>
            <a:noFill/>
            <a:ln w="9525">
              <a:noFill/>
              <a:miter lim="800000"/>
              <a:headEnd/>
              <a:tailEnd/>
            </a:ln>
          </p:spPr>
          <p:txBody>
            <a:bodyPr lIns="90000" tIns="59147" rIns="90000" bIns="46800"/>
            <a:lstStyle/>
            <a:p>
              <a:pPr>
                <a:lnSpc>
                  <a:spcPct val="93000"/>
                </a:lnSpc>
                <a:spcBef>
                  <a:spcPts val="3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200">
                  <a:solidFill>
                    <a:srgbClr val="000000"/>
                  </a:solidFill>
                </a:rPr>
                <a:t>12% de PM en France</a:t>
              </a:r>
            </a:p>
            <a:p>
              <a:pPr>
                <a:lnSpc>
                  <a:spcPct val="93000"/>
                </a:lnSpc>
                <a:spcBef>
                  <a:spcPts val="3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200">
                  <a:solidFill>
                    <a:srgbClr val="000000"/>
                  </a:solidFill>
                </a:rPr>
                <a:t>920 millions de CA.</a:t>
              </a:r>
            </a:p>
            <a:p>
              <a:pPr>
                <a:lnSpc>
                  <a:spcPct val="93000"/>
                </a:lnSpc>
                <a:spcBef>
                  <a:spcPts val="3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200">
                  <a:solidFill>
                    <a:srgbClr val="000000"/>
                  </a:solidFill>
                </a:rPr>
                <a:t>12% de PM a niveau mondial.</a:t>
              </a:r>
            </a:p>
            <a:p>
              <a:pPr>
                <a:lnSpc>
                  <a:spcPct val="93000"/>
                </a:lnSpc>
                <a:spcBef>
                  <a:spcPts val="3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200">
                  <a:solidFill>
                    <a:srgbClr val="000000"/>
                  </a:solidFill>
                </a:rPr>
                <a:t>4.5 milliard de CA</a:t>
              </a:r>
            </a:p>
            <a:p>
              <a:pPr>
                <a:lnSpc>
                  <a:spcPct val="93000"/>
                </a:lnSpc>
                <a:spcBef>
                  <a:spcPts val="3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sz="1200">
                <a:solidFill>
                  <a:srgbClr val="000000"/>
                </a:solidFill>
              </a:endParaRPr>
            </a:p>
            <a:p>
              <a:pPr>
                <a:lnSpc>
                  <a:spcPct val="93000"/>
                </a:lnSpc>
                <a:spcBef>
                  <a:spcPts val="3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sz="1400">
                <a:solidFill>
                  <a:srgbClr val="000000"/>
                </a:solidFill>
              </a:endParaRPr>
            </a:p>
          </p:txBody>
        </p:sp>
        <p:sp>
          <p:nvSpPr>
            <p:cNvPr id="24" name="Rectangle 23"/>
            <p:cNvSpPr>
              <a:spLocks noChangeArrowheads="1"/>
            </p:cNvSpPr>
            <p:nvPr/>
          </p:nvSpPr>
          <p:spPr bwMode="auto">
            <a:xfrm>
              <a:off x="22" y="3637"/>
              <a:ext cx="1164" cy="683"/>
            </a:xfrm>
            <a:prstGeom prst="rect">
              <a:avLst/>
            </a:prstGeom>
            <a:noFill/>
            <a:ln w="9525">
              <a:noFill/>
              <a:miter lim="800000"/>
              <a:headEnd/>
              <a:tailEnd/>
            </a:ln>
          </p:spPr>
          <p:txBody>
            <a:bodyPr lIns="90000" tIns="60912" rIns="90000" bIns="46800"/>
            <a:lstStyle/>
            <a:p>
              <a:pPr>
                <a:lnSpc>
                  <a:spcPct val="93000"/>
                </a:lnSpc>
                <a:spcBef>
                  <a:spcPts val="4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600">
                  <a:solidFill>
                    <a:srgbClr val="000000"/>
                  </a:solidFill>
                </a:rPr>
                <a:t>Structure</a:t>
              </a:r>
            </a:p>
          </p:txBody>
        </p:sp>
        <p:sp>
          <p:nvSpPr>
            <p:cNvPr id="25" name="Rectangle 24"/>
            <p:cNvSpPr>
              <a:spLocks noChangeArrowheads="1"/>
            </p:cNvSpPr>
            <p:nvPr/>
          </p:nvSpPr>
          <p:spPr bwMode="auto">
            <a:xfrm>
              <a:off x="1186" y="3637"/>
              <a:ext cx="1307" cy="683"/>
            </a:xfrm>
            <a:prstGeom prst="rect">
              <a:avLst/>
            </a:prstGeom>
            <a:noFill/>
            <a:ln w="9525">
              <a:noFill/>
              <a:miter lim="800000"/>
              <a:headEnd/>
              <a:tailEnd/>
            </a:ln>
          </p:spPr>
          <p:txBody>
            <a:bodyPr lIns="90000" tIns="59147" rIns="90000" bIns="46800"/>
            <a:lstStyle/>
            <a:p>
              <a:pPr>
                <a:lnSpc>
                  <a:spcPct val="93000"/>
                </a:lnSpc>
                <a:spcBef>
                  <a:spcPts val="3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400">
                  <a:solidFill>
                    <a:srgbClr val="000000"/>
                  </a:solidFill>
                </a:rPr>
                <a:t>Créé en1965 par des coopératives de lait françaises.</a:t>
              </a:r>
            </a:p>
            <a:p>
              <a:pPr>
                <a:lnSpc>
                  <a:spcPct val="93000"/>
                </a:lnSpc>
                <a:spcBef>
                  <a:spcPts val="3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400">
                  <a:solidFill>
                    <a:srgbClr val="000000"/>
                  </a:solidFill>
                </a:rPr>
                <a:t>Sodiaal &amp; Pai partners sont co-propriétaires.</a:t>
              </a:r>
            </a:p>
          </p:txBody>
        </p:sp>
        <p:sp>
          <p:nvSpPr>
            <p:cNvPr id="26" name="Line 25"/>
            <p:cNvSpPr>
              <a:spLocks noChangeShapeType="1"/>
            </p:cNvSpPr>
            <p:nvPr/>
          </p:nvSpPr>
          <p:spPr bwMode="auto">
            <a:xfrm>
              <a:off x="22" y="0"/>
              <a:ext cx="1164" cy="0"/>
            </a:xfrm>
            <a:prstGeom prst="line">
              <a:avLst/>
            </a:prstGeom>
            <a:noFill/>
            <a:ln w="13680">
              <a:noFill/>
              <a:round/>
              <a:headEnd/>
              <a:tailEnd/>
            </a:ln>
            <a:effectLst/>
          </p:spPr>
          <p:txBody>
            <a:bodyPr/>
            <a:lstStyle/>
            <a:p>
              <a:endParaRPr lang="fr-FR"/>
            </a:p>
          </p:txBody>
        </p:sp>
        <p:sp>
          <p:nvSpPr>
            <p:cNvPr id="27" name="Line 26"/>
            <p:cNvSpPr>
              <a:spLocks noChangeShapeType="1"/>
            </p:cNvSpPr>
            <p:nvPr/>
          </p:nvSpPr>
          <p:spPr bwMode="auto">
            <a:xfrm>
              <a:off x="1186" y="0"/>
              <a:ext cx="1307" cy="0"/>
            </a:xfrm>
            <a:prstGeom prst="line">
              <a:avLst/>
            </a:prstGeom>
            <a:noFill/>
            <a:ln w="13680">
              <a:noFill/>
              <a:round/>
              <a:headEnd/>
              <a:tailEnd/>
            </a:ln>
            <a:effectLst/>
          </p:spPr>
          <p:txBody>
            <a:bodyPr/>
            <a:lstStyle/>
            <a:p>
              <a:endParaRPr lang="fr-FR"/>
            </a:p>
          </p:txBody>
        </p:sp>
        <p:sp>
          <p:nvSpPr>
            <p:cNvPr id="28" name="Line 27"/>
            <p:cNvSpPr>
              <a:spLocks noChangeShapeType="1"/>
            </p:cNvSpPr>
            <p:nvPr/>
          </p:nvSpPr>
          <p:spPr bwMode="auto">
            <a:xfrm>
              <a:off x="2493" y="0"/>
              <a:ext cx="1540" cy="0"/>
            </a:xfrm>
            <a:prstGeom prst="line">
              <a:avLst/>
            </a:prstGeom>
            <a:noFill/>
            <a:ln w="13680">
              <a:noFill/>
              <a:round/>
              <a:headEnd/>
              <a:tailEnd/>
            </a:ln>
            <a:effectLst/>
          </p:spPr>
          <p:txBody>
            <a:bodyPr/>
            <a:lstStyle/>
            <a:p>
              <a:endParaRPr lang="fr-FR"/>
            </a:p>
          </p:txBody>
        </p:sp>
        <p:sp>
          <p:nvSpPr>
            <p:cNvPr id="29" name="Line 28"/>
            <p:cNvSpPr>
              <a:spLocks noChangeShapeType="1"/>
            </p:cNvSpPr>
            <p:nvPr/>
          </p:nvSpPr>
          <p:spPr bwMode="auto">
            <a:xfrm>
              <a:off x="4033" y="0"/>
              <a:ext cx="1727" cy="0"/>
            </a:xfrm>
            <a:prstGeom prst="line">
              <a:avLst/>
            </a:prstGeom>
            <a:noFill/>
            <a:ln w="13680">
              <a:noFill/>
              <a:round/>
              <a:headEnd/>
              <a:tailEnd/>
            </a:ln>
            <a:effectLst/>
          </p:spPr>
          <p:txBody>
            <a:bodyPr/>
            <a:lstStyle/>
            <a:p>
              <a:endParaRPr lang="fr-FR"/>
            </a:p>
          </p:txBody>
        </p:sp>
        <p:sp>
          <p:nvSpPr>
            <p:cNvPr id="30" name="Line 29"/>
            <p:cNvSpPr>
              <a:spLocks noChangeShapeType="1"/>
            </p:cNvSpPr>
            <p:nvPr/>
          </p:nvSpPr>
          <p:spPr bwMode="auto">
            <a:xfrm>
              <a:off x="22" y="470"/>
              <a:ext cx="1164" cy="0"/>
            </a:xfrm>
            <a:prstGeom prst="line">
              <a:avLst/>
            </a:prstGeom>
            <a:noFill/>
            <a:ln w="5760">
              <a:noFill/>
              <a:round/>
              <a:headEnd/>
              <a:tailEnd/>
            </a:ln>
            <a:effectLst/>
          </p:spPr>
          <p:txBody>
            <a:bodyPr/>
            <a:lstStyle/>
            <a:p>
              <a:endParaRPr lang="fr-FR"/>
            </a:p>
          </p:txBody>
        </p:sp>
        <p:sp>
          <p:nvSpPr>
            <p:cNvPr id="31" name="Line 30"/>
            <p:cNvSpPr>
              <a:spLocks noChangeShapeType="1"/>
            </p:cNvSpPr>
            <p:nvPr/>
          </p:nvSpPr>
          <p:spPr bwMode="auto">
            <a:xfrm>
              <a:off x="1186" y="470"/>
              <a:ext cx="1307" cy="0"/>
            </a:xfrm>
            <a:prstGeom prst="line">
              <a:avLst/>
            </a:prstGeom>
            <a:noFill/>
            <a:ln w="5760">
              <a:noFill/>
              <a:round/>
              <a:headEnd/>
              <a:tailEnd/>
            </a:ln>
            <a:effectLst/>
          </p:spPr>
          <p:txBody>
            <a:bodyPr/>
            <a:lstStyle/>
            <a:p>
              <a:endParaRPr lang="fr-FR"/>
            </a:p>
          </p:txBody>
        </p:sp>
        <p:sp>
          <p:nvSpPr>
            <p:cNvPr id="5203" name="Line 31"/>
            <p:cNvSpPr>
              <a:spLocks noChangeShapeType="1"/>
            </p:cNvSpPr>
            <p:nvPr/>
          </p:nvSpPr>
          <p:spPr bwMode="auto">
            <a:xfrm>
              <a:off x="2493" y="470"/>
              <a:ext cx="1540" cy="0"/>
            </a:xfrm>
            <a:prstGeom prst="line">
              <a:avLst/>
            </a:prstGeom>
            <a:noFill/>
            <a:ln w="5760">
              <a:noFill/>
              <a:round/>
              <a:headEnd/>
              <a:tailEnd/>
            </a:ln>
            <a:effectLst/>
          </p:spPr>
          <p:txBody>
            <a:bodyPr/>
            <a:lstStyle/>
            <a:p>
              <a:endParaRPr lang="fr-FR"/>
            </a:p>
          </p:txBody>
        </p:sp>
        <p:sp>
          <p:nvSpPr>
            <p:cNvPr id="5204" name="Line 32"/>
            <p:cNvSpPr>
              <a:spLocks noChangeShapeType="1"/>
            </p:cNvSpPr>
            <p:nvPr/>
          </p:nvSpPr>
          <p:spPr bwMode="auto">
            <a:xfrm>
              <a:off x="4033" y="470"/>
              <a:ext cx="1727" cy="0"/>
            </a:xfrm>
            <a:prstGeom prst="line">
              <a:avLst/>
            </a:prstGeom>
            <a:noFill/>
            <a:ln w="5760">
              <a:noFill/>
              <a:round/>
              <a:headEnd/>
              <a:tailEnd/>
            </a:ln>
            <a:effectLst/>
          </p:spPr>
          <p:txBody>
            <a:bodyPr/>
            <a:lstStyle/>
            <a:p>
              <a:endParaRPr lang="fr-FR"/>
            </a:p>
          </p:txBody>
        </p:sp>
        <p:sp>
          <p:nvSpPr>
            <p:cNvPr id="5205" name="Line 33"/>
            <p:cNvSpPr>
              <a:spLocks noChangeShapeType="1"/>
            </p:cNvSpPr>
            <p:nvPr/>
          </p:nvSpPr>
          <p:spPr bwMode="auto">
            <a:xfrm>
              <a:off x="22" y="1153"/>
              <a:ext cx="1164" cy="0"/>
            </a:xfrm>
            <a:prstGeom prst="line">
              <a:avLst/>
            </a:prstGeom>
            <a:noFill/>
            <a:ln w="5715">
              <a:noFill/>
              <a:round/>
              <a:headEnd/>
              <a:tailEnd/>
            </a:ln>
            <a:effectLst/>
          </p:spPr>
          <p:txBody>
            <a:bodyPr/>
            <a:lstStyle/>
            <a:p>
              <a:endParaRPr lang="fr-FR"/>
            </a:p>
          </p:txBody>
        </p:sp>
        <p:sp>
          <p:nvSpPr>
            <p:cNvPr id="5206" name="Line 34"/>
            <p:cNvSpPr>
              <a:spLocks noChangeShapeType="1"/>
            </p:cNvSpPr>
            <p:nvPr/>
          </p:nvSpPr>
          <p:spPr bwMode="auto">
            <a:xfrm>
              <a:off x="1186" y="1153"/>
              <a:ext cx="1307" cy="0"/>
            </a:xfrm>
            <a:prstGeom prst="line">
              <a:avLst/>
            </a:prstGeom>
            <a:noFill/>
            <a:ln w="5715">
              <a:noFill/>
              <a:round/>
              <a:headEnd/>
              <a:tailEnd/>
            </a:ln>
            <a:effectLst/>
          </p:spPr>
          <p:txBody>
            <a:bodyPr/>
            <a:lstStyle/>
            <a:p>
              <a:endParaRPr lang="fr-FR"/>
            </a:p>
          </p:txBody>
        </p:sp>
        <p:sp>
          <p:nvSpPr>
            <p:cNvPr id="5207" name="Line 35"/>
            <p:cNvSpPr>
              <a:spLocks noChangeShapeType="1"/>
            </p:cNvSpPr>
            <p:nvPr/>
          </p:nvSpPr>
          <p:spPr bwMode="auto">
            <a:xfrm>
              <a:off x="2493" y="1153"/>
              <a:ext cx="1540" cy="0"/>
            </a:xfrm>
            <a:prstGeom prst="line">
              <a:avLst/>
            </a:prstGeom>
            <a:noFill/>
            <a:ln w="5715">
              <a:noFill/>
              <a:round/>
              <a:headEnd/>
              <a:tailEnd/>
            </a:ln>
            <a:effectLst/>
          </p:spPr>
          <p:txBody>
            <a:bodyPr/>
            <a:lstStyle/>
            <a:p>
              <a:endParaRPr lang="fr-FR"/>
            </a:p>
          </p:txBody>
        </p:sp>
        <p:sp>
          <p:nvSpPr>
            <p:cNvPr id="5208" name="Line 36"/>
            <p:cNvSpPr>
              <a:spLocks noChangeShapeType="1"/>
            </p:cNvSpPr>
            <p:nvPr/>
          </p:nvSpPr>
          <p:spPr bwMode="auto">
            <a:xfrm>
              <a:off x="4033" y="1153"/>
              <a:ext cx="1727" cy="0"/>
            </a:xfrm>
            <a:prstGeom prst="line">
              <a:avLst/>
            </a:prstGeom>
            <a:noFill/>
            <a:ln w="5715">
              <a:noFill/>
              <a:round/>
              <a:headEnd/>
              <a:tailEnd/>
            </a:ln>
            <a:effectLst/>
          </p:spPr>
          <p:txBody>
            <a:bodyPr/>
            <a:lstStyle/>
            <a:p>
              <a:endParaRPr lang="fr-FR"/>
            </a:p>
          </p:txBody>
        </p:sp>
        <p:sp>
          <p:nvSpPr>
            <p:cNvPr id="5209" name="Line 37"/>
            <p:cNvSpPr>
              <a:spLocks noChangeShapeType="1"/>
            </p:cNvSpPr>
            <p:nvPr/>
          </p:nvSpPr>
          <p:spPr bwMode="auto">
            <a:xfrm>
              <a:off x="22" y="1774"/>
              <a:ext cx="1164" cy="0"/>
            </a:xfrm>
            <a:prstGeom prst="line">
              <a:avLst/>
            </a:prstGeom>
            <a:noFill/>
            <a:ln w="5715">
              <a:noFill/>
              <a:round/>
              <a:headEnd/>
              <a:tailEnd/>
            </a:ln>
            <a:effectLst/>
          </p:spPr>
          <p:txBody>
            <a:bodyPr/>
            <a:lstStyle/>
            <a:p>
              <a:endParaRPr lang="fr-FR"/>
            </a:p>
          </p:txBody>
        </p:sp>
        <p:sp>
          <p:nvSpPr>
            <p:cNvPr id="5210" name="Line 38"/>
            <p:cNvSpPr>
              <a:spLocks noChangeShapeType="1"/>
            </p:cNvSpPr>
            <p:nvPr/>
          </p:nvSpPr>
          <p:spPr bwMode="auto">
            <a:xfrm>
              <a:off x="1186" y="1774"/>
              <a:ext cx="1307" cy="0"/>
            </a:xfrm>
            <a:prstGeom prst="line">
              <a:avLst/>
            </a:prstGeom>
            <a:noFill/>
            <a:ln w="5715">
              <a:noFill/>
              <a:round/>
              <a:headEnd/>
              <a:tailEnd/>
            </a:ln>
            <a:effectLst/>
          </p:spPr>
          <p:txBody>
            <a:bodyPr/>
            <a:lstStyle/>
            <a:p>
              <a:endParaRPr lang="fr-FR"/>
            </a:p>
          </p:txBody>
        </p:sp>
        <p:sp>
          <p:nvSpPr>
            <p:cNvPr id="5211" name="Line 39"/>
            <p:cNvSpPr>
              <a:spLocks noChangeShapeType="1"/>
            </p:cNvSpPr>
            <p:nvPr/>
          </p:nvSpPr>
          <p:spPr bwMode="auto">
            <a:xfrm>
              <a:off x="2493" y="1774"/>
              <a:ext cx="1540" cy="0"/>
            </a:xfrm>
            <a:prstGeom prst="line">
              <a:avLst/>
            </a:prstGeom>
            <a:noFill/>
            <a:ln w="5715">
              <a:noFill/>
              <a:round/>
              <a:headEnd/>
              <a:tailEnd/>
            </a:ln>
            <a:effectLst/>
          </p:spPr>
          <p:txBody>
            <a:bodyPr/>
            <a:lstStyle/>
            <a:p>
              <a:endParaRPr lang="fr-FR"/>
            </a:p>
          </p:txBody>
        </p:sp>
        <p:sp>
          <p:nvSpPr>
            <p:cNvPr id="5212" name="Line 40"/>
            <p:cNvSpPr>
              <a:spLocks noChangeShapeType="1"/>
            </p:cNvSpPr>
            <p:nvPr/>
          </p:nvSpPr>
          <p:spPr bwMode="auto">
            <a:xfrm>
              <a:off x="4033" y="1774"/>
              <a:ext cx="1727" cy="0"/>
            </a:xfrm>
            <a:prstGeom prst="line">
              <a:avLst/>
            </a:prstGeom>
            <a:noFill/>
            <a:ln w="5715">
              <a:noFill/>
              <a:round/>
              <a:headEnd/>
              <a:tailEnd/>
            </a:ln>
            <a:effectLst/>
          </p:spPr>
          <p:txBody>
            <a:bodyPr/>
            <a:lstStyle/>
            <a:p>
              <a:endParaRPr lang="fr-FR"/>
            </a:p>
          </p:txBody>
        </p:sp>
        <p:sp>
          <p:nvSpPr>
            <p:cNvPr id="5213" name="Line 41"/>
            <p:cNvSpPr>
              <a:spLocks noChangeShapeType="1"/>
            </p:cNvSpPr>
            <p:nvPr/>
          </p:nvSpPr>
          <p:spPr bwMode="auto">
            <a:xfrm>
              <a:off x="22" y="2395"/>
              <a:ext cx="1164" cy="0"/>
            </a:xfrm>
            <a:prstGeom prst="line">
              <a:avLst/>
            </a:prstGeom>
            <a:noFill/>
            <a:ln w="5715">
              <a:noFill/>
              <a:round/>
              <a:headEnd/>
              <a:tailEnd/>
            </a:ln>
            <a:effectLst/>
          </p:spPr>
          <p:txBody>
            <a:bodyPr/>
            <a:lstStyle/>
            <a:p>
              <a:endParaRPr lang="fr-FR"/>
            </a:p>
          </p:txBody>
        </p:sp>
        <p:sp>
          <p:nvSpPr>
            <p:cNvPr id="5214" name="Line 42"/>
            <p:cNvSpPr>
              <a:spLocks noChangeShapeType="1"/>
            </p:cNvSpPr>
            <p:nvPr/>
          </p:nvSpPr>
          <p:spPr bwMode="auto">
            <a:xfrm>
              <a:off x="1186" y="2395"/>
              <a:ext cx="1307" cy="0"/>
            </a:xfrm>
            <a:prstGeom prst="line">
              <a:avLst/>
            </a:prstGeom>
            <a:noFill/>
            <a:ln w="5715">
              <a:noFill/>
              <a:round/>
              <a:headEnd/>
              <a:tailEnd/>
            </a:ln>
            <a:effectLst/>
          </p:spPr>
          <p:txBody>
            <a:bodyPr/>
            <a:lstStyle/>
            <a:p>
              <a:endParaRPr lang="fr-FR"/>
            </a:p>
          </p:txBody>
        </p:sp>
        <p:sp>
          <p:nvSpPr>
            <p:cNvPr id="5215" name="Line 43"/>
            <p:cNvSpPr>
              <a:spLocks noChangeShapeType="1"/>
            </p:cNvSpPr>
            <p:nvPr/>
          </p:nvSpPr>
          <p:spPr bwMode="auto">
            <a:xfrm>
              <a:off x="2493" y="2395"/>
              <a:ext cx="1540" cy="0"/>
            </a:xfrm>
            <a:prstGeom prst="line">
              <a:avLst/>
            </a:prstGeom>
            <a:noFill/>
            <a:ln w="5715">
              <a:noFill/>
              <a:round/>
              <a:headEnd/>
              <a:tailEnd/>
            </a:ln>
            <a:effectLst/>
          </p:spPr>
          <p:txBody>
            <a:bodyPr/>
            <a:lstStyle/>
            <a:p>
              <a:endParaRPr lang="fr-FR"/>
            </a:p>
          </p:txBody>
        </p:sp>
        <p:sp>
          <p:nvSpPr>
            <p:cNvPr id="5120" name="Line 44"/>
            <p:cNvSpPr>
              <a:spLocks noChangeShapeType="1"/>
            </p:cNvSpPr>
            <p:nvPr/>
          </p:nvSpPr>
          <p:spPr bwMode="auto">
            <a:xfrm>
              <a:off x="4033" y="2395"/>
              <a:ext cx="1727" cy="0"/>
            </a:xfrm>
            <a:prstGeom prst="line">
              <a:avLst/>
            </a:prstGeom>
            <a:noFill/>
            <a:ln w="5715">
              <a:noFill/>
              <a:round/>
              <a:headEnd/>
              <a:tailEnd/>
            </a:ln>
            <a:effectLst/>
          </p:spPr>
          <p:txBody>
            <a:bodyPr/>
            <a:lstStyle/>
            <a:p>
              <a:endParaRPr lang="fr-FR"/>
            </a:p>
          </p:txBody>
        </p:sp>
        <p:sp>
          <p:nvSpPr>
            <p:cNvPr id="5216" name="Line 45"/>
            <p:cNvSpPr>
              <a:spLocks noChangeShapeType="1"/>
            </p:cNvSpPr>
            <p:nvPr/>
          </p:nvSpPr>
          <p:spPr bwMode="auto">
            <a:xfrm>
              <a:off x="22" y="3017"/>
              <a:ext cx="1164" cy="0"/>
            </a:xfrm>
            <a:prstGeom prst="line">
              <a:avLst/>
            </a:prstGeom>
            <a:noFill/>
            <a:ln w="5715">
              <a:noFill/>
              <a:round/>
              <a:headEnd/>
              <a:tailEnd/>
            </a:ln>
            <a:effectLst/>
          </p:spPr>
          <p:txBody>
            <a:bodyPr/>
            <a:lstStyle/>
            <a:p>
              <a:endParaRPr lang="fr-FR"/>
            </a:p>
          </p:txBody>
        </p:sp>
        <p:sp>
          <p:nvSpPr>
            <p:cNvPr id="5217" name="Line 46"/>
            <p:cNvSpPr>
              <a:spLocks noChangeShapeType="1"/>
            </p:cNvSpPr>
            <p:nvPr/>
          </p:nvSpPr>
          <p:spPr bwMode="auto">
            <a:xfrm>
              <a:off x="1186" y="3017"/>
              <a:ext cx="1307" cy="0"/>
            </a:xfrm>
            <a:prstGeom prst="line">
              <a:avLst/>
            </a:prstGeom>
            <a:noFill/>
            <a:ln w="5715">
              <a:noFill/>
              <a:round/>
              <a:headEnd/>
              <a:tailEnd/>
            </a:ln>
            <a:effectLst/>
          </p:spPr>
          <p:txBody>
            <a:bodyPr/>
            <a:lstStyle/>
            <a:p>
              <a:endParaRPr lang="fr-FR"/>
            </a:p>
          </p:txBody>
        </p:sp>
        <p:sp>
          <p:nvSpPr>
            <p:cNvPr id="5218" name="Line 47"/>
            <p:cNvSpPr>
              <a:spLocks noChangeShapeType="1"/>
            </p:cNvSpPr>
            <p:nvPr/>
          </p:nvSpPr>
          <p:spPr bwMode="auto">
            <a:xfrm>
              <a:off x="2493" y="3017"/>
              <a:ext cx="1540" cy="0"/>
            </a:xfrm>
            <a:prstGeom prst="line">
              <a:avLst/>
            </a:prstGeom>
            <a:noFill/>
            <a:ln w="13716">
              <a:noFill/>
              <a:round/>
              <a:headEnd/>
              <a:tailEnd/>
            </a:ln>
            <a:effectLst/>
          </p:spPr>
          <p:txBody>
            <a:bodyPr/>
            <a:lstStyle/>
            <a:p>
              <a:endParaRPr lang="fr-FR"/>
            </a:p>
          </p:txBody>
        </p:sp>
        <p:sp>
          <p:nvSpPr>
            <p:cNvPr id="5219" name="Line 48"/>
            <p:cNvSpPr>
              <a:spLocks noChangeShapeType="1"/>
            </p:cNvSpPr>
            <p:nvPr/>
          </p:nvSpPr>
          <p:spPr bwMode="auto">
            <a:xfrm>
              <a:off x="22" y="3637"/>
              <a:ext cx="1164" cy="0"/>
            </a:xfrm>
            <a:prstGeom prst="line">
              <a:avLst/>
            </a:prstGeom>
            <a:noFill/>
            <a:ln w="5715">
              <a:noFill/>
              <a:round/>
              <a:headEnd/>
              <a:tailEnd/>
            </a:ln>
            <a:effectLst/>
          </p:spPr>
          <p:txBody>
            <a:bodyPr/>
            <a:lstStyle/>
            <a:p>
              <a:endParaRPr lang="fr-FR"/>
            </a:p>
          </p:txBody>
        </p:sp>
        <p:sp>
          <p:nvSpPr>
            <p:cNvPr id="5220" name="Line 49"/>
            <p:cNvSpPr>
              <a:spLocks noChangeShapeType="1"/>
            </p:cNvSpPr>
            <p:nvPr/>
          </p:nvSpPr>
          <p:spPr bwMode="auto">
            <a:xfrm>
              <a:off x="1186" y="3637"/>
              <a:ext cx="1307" cy="0"/>
            </a:xfrm>
            <a:prstGeom prst="line">
              <a:avLst/>
            </a:prstGeom>
            <a:noFill/>
            <a:ln w="5715">
              <a:noFill/>
              <a:round/>
              <a:headEnd/>
              <a:tailEnd/>
            </a:ln>
            <a:effectLst/>
          </p:spPr>
          <p:txBody>
            <a:bodyPr/>
            <a:lstStyle/>
            <a:p>
              <a:endParaRPr lang="fr-FR"/>
            </a:p>
          </p:txBody>
        </p:sp>
        <p:sp>
          <p:nvSpPr>
            <p:cNvPr id="5221" name="Line 50"/>
            <p:cNvSpPr>
              <a:spLocks noChangeShapeType="1"/>
            </p:cNvSpPr>
            <p:nvPr/>
          </p:nvSpPr>
          <p:spPr bwMode="auto">
            <a:xfrm>
              <a:off x="22" y="4320"/>
              <a:ext cx="1164" cy="0"/>
            </a:xfrm>
            <a:prstGeom prst="line">
              <a:avLst/>
            </a:prstGeom>
            <a:noFill/>
            <a:ln w="13680">
              <a:noFill/>
              <a:round/>
              <a:headEnd/>
              <a:tailEnd/>
            </a:ln>
            <a:effectLst/>
          </p:spPr>
          <p:txBody>
            <a:bodyPr/>
            <a:lstStyle/>
            <a:p>
              <a:endParaRPr lang="fr-FR"/>
            </a:p>
          </p:txBody>
        </p:sp>
        <p:sp>
          <p:nvSpPr>
            <p:cNvPr id="5222" name="Line 51"/>
            <p:cNvSpPr>
              <a:spLocks noChangeShapeType="1"/>
            </p:cNvSpPr>
            <p:nvPr/>
          </p:nvSpPr>
          <p:spPr bwMode="auto">
            <a:xfrm>
              <a:off x="1186" y="4320"/>
              <a:ext cx="1307" cy="0"/>
            </a:xfrm>
            <a:prstGeom prst="line">
              <a:avLst/>
            </a:prstGeom>
            <a:noFill/>
            <a:ln w="13680">
              <a:noFill/>
              <a:round/>
              <a:headEnd/>
              <a:tailEnd/>
            </a:ln>
            <a:effectLst/>
          </p:spPr>
          <p:txBody>
            <a:bodyPr/>
            <a:lstStyle/>
            <a:p>
              <a:endParaRPr lang="fr-FR"/>
            </a:p>
          </p:txBody>
        </p:sp>
        <p:sp>
          <p:nvSpPr>
            <p:cNvPr id="5223" name="Line 52"/>
            <p:cNvSpPr>
              <a:spLocks noChangeShapeType="1"/>
            </p:cNvSpPr>
            <p:nvPr/>
          </p:nvSpPr>
          <p:spPr bwMode="auto">
            <a:xfrm>
              <a:off x="22" y="0"/>
              <a:ext cx="0" cy="470"/>
            </a:xfrm>
            <a:prstGeom prst="line">
              <a:avLst/>
            </a:prstGeom>
            <a:noFill/>
            <a:ln w="13716">
              <a:noFill/>
              <a:round/>
              <a:headEnd/>
              <a:tailEnd/>
            </a:ln>
            <a:effectLst/>
          </p:spPr>
          <p:txBody>
            <a:bodyPr/>
            <a:lstStyle/>
            <a:p>
              <a:endParaRPr lang="fr-FR"/>
            </a:p>
          </p:txBody>
        </p:sp>
        <p:sp>
          <p:nvSpPr>
            <p:cNvPr id="5224" name="Line 53"/>
            <p:cNvSpPr>
              <a:spLocks noChangeShapeType="1"/>
            </p:cNvSpPr>
            <p:nvPr/>
          </p:nvSpPr>
          <p:spPr bwMode="auto">
            <a:xfrm>
              <a:off x="22" y="470"/>
              <a:ext cx="0" cy="683"/>
            </a:xfrm>
            <a:prstGeom prst="line">
              <a:avLst/>
            </a:prstGeom>
            <a:noFill/>
            <a:ln w="13680">
              <a:noFill/>
              <a:round/>
              <a:headEnd/>
              <a:tailEnd/>
            </a:ln>
            <a:effectLst/>
          </p:spPr>
          <p:txBody>
            <a:bodyPr/>
            <a:lstStyle/>
            <a:p>
              <a:endParaRPr lang="fr-FR"/>
            </a:p>
          </p:txBody>
        </p:sp>
        <p:sp>
          <p:nvSpPr>
            <p:cNvPr id="5225" name="Line 54"/>
            <p:cNvSpPr>
              <a:spLocks noChangeShapeType="1"/>
            </p:cNvSpPr>
            <p:nvPr/>
          </p:nvSpPr>
          <p:spPr bwMode="auto">
            <a:xfrm>
              <a:off x="22" y="1153"/>
              <a:ext cx="0" cy="621"/>
            </a:xfrm>
            <a:prstGeom prst="line">
              <a:avLst/>
            </a:prstGeom>
            <a:noFill/>
            <a:ln w="13680">
              <a:noFill/>
              <a:round/>
              <a:headEnd/>
              <a:tailEnd/>
            </a:ln>
            <a:effectLst/>
          </p:spPr>
          <p:txBody>
            <a:bodyPr/>
            <a:lstStyle/>
            <a:p>
              <a:endParaRPr lang="fr-FR"/>
            </a:p>
          </p:txBody>
        </p:sp>
        <p:sp>
          <p:nvSpPr>
            <p:cNvPr id="5226" name="Line 55"/>
            <p:cNvSpPr>
              <a:spLocks noChangeShapeType="1"/>
            </p:cNvSpPr>
            <p:nvPr/>
          </p:nvSpPr>
          <p:spPr bwMode="auto">
            <a:xfrm>
              <a:off x="22" y="1774"/>
              <a:ext cx="0" cy="621"/>
            </a:xfrm>
            <a:prstGeom prst="line">
              <a:avLst/>
            </a:prstGeom>
            <a:noFill/>
            <a:ln w="13680">
              <a:noFill/>
              <a:round/>
              <a:headEnd/>
              <a:tailEnd/>
            </a:ln>
            <a:effectLst/>
          </p:spPr>
          <p:txBody>
            <a:bodyPr/>
            <a:lstStyle/>
            <a:p>
              <a:endParaRPr lang="fr-FR"/>
            </a:p>
          </p:txBody>
        </p:sp>
        <p:sp>
          <p:nvSpPr>
            <p:cNvPr id="5227" name="Line 56"/>
            <p:cNvSpPr>
              <a:spLocks noChangeShapeType="1"/>
            </p:cNvSpPr>
            <p:nvPr/>
          </p:nvSpPr>
          <p:spPr bwMode="auto">
            <a:xfrm>
              <a:off x="22" y="2395"/>
              <a:ext cx="0" cy="622"/>
            </a:xfrm>
            <a:prstGeom prst="line">
              <a:avLst/>
            </a:prstGeom>
            <a:noFill/>
            <a:ln w="13680">
              <a:noFill/>
              <a:round/>
              <a:headEnd/>
              <a:tailEnd/>
            </a:ln>
            <a:effectLst/>
          </p:spPr>
          <p:txBody>
            <a:bodyPr/>
            <a:lstStyle/>
            <a:p>
              <a:endParaRPr lang="fr-FR"/>
            </a:p>
          </p:txBody>
        </p:sp>
        <p:sp>
          <p:nvSpPr>
            <p:cNvPr id="5228" name="Line 57"/>
            <p:cNvSpPr>
              <a:spLocks noChangeShapeType="1"/>
            </p:cNvSpPr>
            <p:nvPr/>
          </p:nvSpPr>
          <p:spPr bwMode="auto">
            <a:xfrm>
              <a:off x="22" y="3017"/>
              <a:ext cx="0" cy="620"/>
            </a:xfrm>
            <a:prstGeom prst="line">
              <a:avLst/>
            </a:prstGeom>
            <a:noFill/>
            <a:ln w="13680">
              <a:noFill/>
              <a:round/>
              <a:headEnd/>
              <a:tailEnd/>
            </a:ln>
            <a:effectLst/>
          </p:spPr>
          <p:txBody>
            <a:bodyPr/>
            <a:lstStyle/>
            <a:p>
              <a:endParaRPr lang="fr-FR"/>
            </a:p>
          </p:txBody>
        </p:sp>
        <p:sp>
          <p:nvSpPr>
            <p:cNvPr id="5229" name="Line 58"/>
            <p:cNvSpPr>
              <a:spLocks noChangeShapeType="1"/>
            </p:cNvSpPr>
            <p:nvPr/>
          </p:nvSpPr>
          <p:spPr bwMode="auto">
            <a:xfrm>
              <a:off x="22" y="3637"/>
              <a:ext cx="0" cy="683"/>
            </a:xfrm>
            <a:prstGeom prst="line">
              <a:avLst/>
            </a:prstGeom>
            <a:noFill/>
            <a:ln w="13680">
              <a:noFill/>
              <a:round/>
              <a:headEnd/>
              <a:tailEnd/>
            </a:ln>
            <a:effectLst/>
          </p:spPr>
          <p:txBody>
            <a:bodyPr/>
            <a:lstStyle/>
            <a:p>
              <a:endParaRPr lang="fr-FR"/>
            </a:p>
          </p:txBody>
        </p:sp>
        <p:sp>
          <p:nvSpPr>
            <p:cNvPr id="5230" name="Line 59"/>
            <p:cNvSpPr>
              <a:spLocks noChangeShapeType="1"/>
            </p:cNvSpPr>
            <p:nvPr/>
          </p:nvSpPr>
          <p:spPr bwMode="auto">
            <a:xfrm>
              <a:off x="1186" y="0"/>
              <a:ext cx="0" cy="470"/>
            </a:xfrm>
            <a:prstGeom prst="line">
              <a:avLst/>
            </a:prstGeom>
            <a:noFill/>
            <a:ln w="5715">
              <a:noFill/>
              <a:round/>
              <a:headEnd/>
              <a:tailEnd/>
            </a:ln>
            <a:effectLst/>
          </p:spPr>
          <p:txBody>
            <a:bodyPr/>
            <a:lstStyle/>
            <a:p>
              <a:endParaRPr lang="fr-FR"/>
            </a:p>
          </p:txBody>
        </p:sp>
        <p:sp>
          <p:nvSpPr>
            <p:cNvPr id="5231" name="Line 60"/>
            <p:cNvSpPr>
              <a:spLocks noChangeShapeType="1"/>
            </p:cNvSpPr>
            <p:nvPr/>
          </p:nvSpPr>
          <p:spPr bwMode="auto">
            <a:xfrm>
              <a:off x="1186" y="470"/>
              <a:ext cx="0" cy="683"/>
            </a:xfrm>
            <a:prstGeom prst="line">
              <a:avLst/>
            </a:prstGeom>
            <a:noFill/>
            <a:ln w="5715">
              <a:noFill/>
              <a:round/>
              <a:headEnd/>
              <a:tailEnd/>
            </a:ln>
            <a:effectLst/>
          </p:spPr>
          <p:txBody>
            <a:bodyPr/>
            <a:lstStyle/>
            <a:p>
              <a:endParaRPr lang="fr-FR"/>
            </a:p>
          </p:txBody>
        </p:sp>
        <p:sp>
          <p:nvSpPr>
            <p:cNvPr id="5232" name="Line 61"/>
            <p:cNvSpPr>
              <a:spLocks noChangeShapeType="1"/>
            </p:cNvSpPr>
            <p:nvPr/>
          </p:nvSpPr>
          <p:spPr bwMode="auto">
            <a:xfrm>
              <a:off x="1186" y="1153"/>
              <a:ext cx="0" cy="621"/>
            </a:xfrm>
            <a:prstGeom prst="line">
              <a:avLst/>
            </a:prstGeom>
            <a:noFill/>
            <a:ln w="5715">
              <a:noFill/>
              <a:round/>
              <a:headEnd/>
              <a:tailEnd/>
            </a:ln>
            <a:effectLst/>
          </p:spPr>
          <p:txBody>
            <a:bodyPr/>
            <a:lstStyle/>
            <a:p>
              <a:endParaRPr lang="fr-FR"/>
            </a:p>
          </p:txBody>
        </p:sp>
        <p:sp>
          <p:nvSpPr>
            <p:cNvPr id="5233" name="Line 62"/>
            <p:cNvSpPr>
              <a:spLocks noChangeShapeType="1"/>
            </p:cNvSpPr>
            <p:nvPr/>
          </p:nvSpPr>
          <p:spPr bwMode="auto">
            <a:xfrm>
              <a:off x="1186" y="1774"/>
              <a:ext cx="0" cy="621"/>
            </a:xfrm>
            <a:prstGeom prst="line">
              <a:avLst/>
            </a:prstGeom>
            <a:noFill/>
            <a:ln w="5715">
              <a:noFill/>
              <a:round/>
              <a:headEnd/>
              <a:tailEnd/>
            </a:ln>
            <a:effectLst/>
          </p:spPr>
          <p:txBody>
            <a:bodyPr/>
            <a:lstStyle/>
            <a:p>
              <a:endParaRPr lang="fr-FR"/>
            </a:p>
          </p:txBody>
        </p:sp>
        <p:sp>
          <p:nvSpPr>
            <p:cNvPr id="5234" name="Line 63"/>
            <p:cNvSpPr>
              <a:spLocks noChangeShapeType="1"/>
            </p:cNvSpPr>
            <p:nvPr/>
          </p:nvSpPr>
          <p:spPr bwMode="auto">
            <a:xfrm>
              <a:off x="1186" y="2395"/>
              <a:ext cx="0" cy="622"/>
            </a:xfrm>
            <a:prstGeom prst="line">
              <a:avLst/>
            </a:prstGeom>
            <a:noFill/>
            <a:ln w="5715">
              <a:noFill/>
              <a:round/>
              <a:headEnd/>
              <a:tailEnd/>
            </a:ln>
            <a:effectLst/>
          </p:spPr>
          <p:txBody>
            <a:bodyPr/>
            <a:lstStyle/>
            <a:p>
              <a:endParaRPr lang="fr-FR"/>
            </a:p>
          </p:txBody>
        </p:sp>
        <p:sp>
          <p:nvSpPr>
            <p:cNvPr id="5235" name="Line 64"/>
            <p:cNvSpPr>
              <a:spLocks noChangeShapeType="1"/>
            </p:cNvSpPr>
            <p:nvPr/>
          </p:nvSpPr>
          <p:spPr bwMode="auto">
            <a:xfrm>
              <a:off x="1186" y="3017"/>
              <a:ext cx="0" cy="620"/>
            </a:xfrm>
            <a:prstGeom prst="line">
              <a:avLst/>
            </a:prstGeom>
            <a:noFill/>
            <a:ln w="5715">
              <a:noFill/>
              <a:round/>
              <a:headEnd/>
              <a:tailEnd/>
            </a:ln>
            <a:effectLst/>
          </p:spPr>
          <p:txBody>
            <a:bodyPr/>
            <a:lstStyle/>
            <a:p>
              <a:endParaRPr lang="fr-FR"/>
            </a:p>
          </p:txBody>
        </p:sp>
        <p:sp>
          <p:nvSpPr>
            <p:cNvPr id="5236" name="Line 65"/>
            <p:cNvSpPr>
              <a:spLocks noChangeShapeType="1"/>
            </p:cNvSpPr>
            <p:nvPr/>
          </p:nvSpPr>
          <p:spPr bwMode="auto">
            <a:xfrm>
              <a:off x="1186" y="3637"/>
              <a:ext cx="0" cy="683"/>
            </a:xfrm>
            <a:prstGeom prst="line">
              <a:avLst/>
            </a:prstGeom>
            <a:noFill/>
            <a:ln w="5715">
              <a:noFill/>
              <a:round/>
              <a:headEnd/>
              <a:tailEnd/>
            </a:ln>
            <a:effectLst/>
          </p:spPr>
          <p:txBody>
            <a:bodyPr/>
            <a:lstStyle/>
            <a:p>
              <a:endParaRPr lang="fr-FR"/>
            </a:p>
          </p:txBody>
        </p:sp>
        <p:sp>
          <p:nvSpPr>
            <p:cNvPr id="5237" name="Line 66"/>
            <p:cNvSpPr>
              <a:spLocks noChangeShapeType="1"/>
            </p:cNvSpPr>
            <p:nvPr/>
          </p:nvSpPr>
          <p:spPr bwMode="auto">
            <a:xfrm>
              <a:off x="2493" y="0"/>
              <a:ext cx="0" cy="470"/>
            </a:xfrm>
            <a:prstGeom prst="line">
              <a:avLst/>
            </a:prstGeom>
            <a:noFill/>
            <a:ln w="5760">
              <a:noFill/>
              <a:round/>
              <a:headEnd/>
              <a:tailEnd/>
            </a:ln>
            <a:effectLst/>
          </p:spPr>
          <p:txBody>
            <a:bodyPr/>
            <a:lstStyle/>
            <a:p>
              <a:endParaRPr lang="fr-FR"/>
            </a:p>
          </p:txBody>
        </p:sp>
        <p:sp>
          <p:nvSpPr>
            <p:cNvPr id="5238" name="Line 67"/>
            <p:cNvSpPr>
              <a:spLocks noChangeShapeType="1"/>
            </p:cNvSpPr>
            <p:nvPr/>
          </p:nvSpPr>
          <p:spPr bwMode="auto">
            <a:xfrm>
              <a:off x="2493" y="470"/>
              <a:ext cx="0" cy="683"/>
            </a:xfrm>
            <a:prstGeom prst="line">
              <a:avLst/>
            </a:prstGeom>
            <a:noFill/>
            <a:ln w="5715">
              <a:noFill/>
              <a:round/>
              <a:headEnd/>
              <a:tailEnd/>
            </a:ln>
            <a:effectLst/>
          </p:spPr>
          <p:txBody>
            <a:bodyPr/>
            <a:lstStyle/>
            <a:p>
              <a:endParaRPr lang="fr-FR"/>
            </a:p>
          </p:txBody>
        </p:sp>
        <p:sp>
          <p:nvSpPr>
            <p:cNvPr id="5239" name="Line 68"/>
            <p:cNvSpPr>
              <a:spLocks noChangeShapeType="1"/>
            </p:cNvSpPr>
            <p:nvPr/>
          </p:nvSpPr>
          <p:spPr bwMode="auto">
            <a:xfrm>
              <a:off x="2493" y="1153"/>
              <a:ext cx="0" cy="621"/>
            </a:xfrm>
            <a:prstGeom prst="line">
              <a:avLst/>
            </a:prstGeom>
            <a:noFill/>
            <a:ln w="5715">
              <a:noFill/>
              <a:round/>
              <a:headEnd/>
              <a:tailEnd/>
            </a:ln>
            <a:effectLst/>
          </p:spPr>
          <p:txBody>
            <a:bodyPr/>
            <a:lstStyle/>
            <a:p>
              <a:endParaRPr lang="fr-FR"/>
            </a:p>
          </p:txBody>
        </p:sp>
        <p:sp>
          <p:nvSpPr>
            <p:cNvPr id="5240" name="Line 69"/>
            <p:cNvSpPr>
              <a:spLocks noChangeShapeType="1"/>
            </p:cNvSpPr>
            <p:nvPr/>
          </p:nvSpPr>
          <p:spPr bwMode="auto">
            <a:xfrm>
              <a:off x="2493" y="1774"/>
              <a:ext cx="0" cy="621"/>
            </a:xfrm>
            <a:prstGeom prst="line">
              <a:avLst/>
            </a:prstGeom>
            <a:noFill/>
            <a:ln w="5715">
              <a:noFill/>
              <a:round/>
              <a:headEnd/>
              <a:tailEnd/>
            </a:ln>
            <a:effectLst/>
          </p:spPr>
          <p:txBody>
            <a:bodyPr/>
            <a:lstStyle/>
            <a:p>
              <a:endParaRPr lang="fr-FR"/>
            </a:p>
          </p:txBody>
        </p:sp>
        <p:sp>
          <p:nvSpPr>
            <p:cNvPr id="5241" name="Line 70"/>
            <p:cNvSpPr>
              <a:spLocks noChangeShapeType="1"/>
            </p:cNvSpPr>
            <p:nvPr/>
          </p:nvSpPr>
          <p:spPr bwMode="auto">
            <a:xfrm>
              <a:off x="2493" y="2395"/>
              <a:ext cx="0" cy="622"/>
            </a:xfrm>
            <a:prstGeom prst="line">
              <a:avLst/>
            </a:prstGeom>
            <a:noFill/>
            <a:ln w="5715">
              <a:noFill/>
              <a:round/>
              <a:headEnd/>
              <a:tailEnd/>
            </a:ln>
            <a:effectLst/>
          </p:spPr>
          <p:txBody>
            <a:bodyPr/>
            <a:lstStyle/>
            <a:p>
              <a:endParaRPr lang="fr-FR"/>
            </a:p>
          </p:txBody>
        </p:sp>
        <p:sp>
          <p:nvSpPr>
            <p:cNvPr id="5242" name="Line 71"/>
            <p:cNvSpPr>
              <a:spLocks noChangeShapeType="1"/>
            </p:cNvSpPr>
            <p:nvPr/>
          </p:nvSpPr>
          <p:spPr bwMode="auto">
            <a:xfrm>
              <a:off x="2493" y="3017"/>
              <a:ext cx="0" cy="620"/>
            </a:xfrm>
            <a:prstGeom prst="line">
              <a:avLst/>
            </a:prstGeom>
            <a:noFill/>
            <a:ln w="5715">
              <a:noFill/>
              <a:round/>
              <a:headEnd/>
              <a:tailEnd/>
            </a:ln>
            <a:effectLst/>
          </p:spPr>
          <p:txBody>
            <a:bodyPr/>
            <a:lstStyle/>
            <a:p>
              <a:endParaRPr lang="fr-FR"/>
            </a:p>
          </p:txBody>
        </p:sp>
        <p:sp>
          <p:nvSpPr>
            <p:cNvPr id="5243" name="Line 72"/>
            <p:cNvSpPr>
              <a:spLocks noChangeShapeType="1"/>
            </p:cNvSpPr>
            <p:nvPr/>
          </p:nvSpPr>
          <p:spPr bwMode="auto">
            <a:xfrm>
              <a:off x="2493" y="3637"/>
              <a:ext cx="0" cy="683"/>
            </a:xfrm>
            <a:prstGeom prst="line">
              <a:avLst/>
            </a:prstGeom>
            <a:noFill/>
            <a:ln w="5715">
              <a:noFill/>
              <a:round/>
              <a:headEnd/>
              <a:tailEnd/>
            </a:ln>
            <a:effectLst/>
          </p:spPr>
          <p:txBody>
            <a:bodyPr/>
            <a:lstStyle/>
            <a:p>
              <a:endParaRPr lang="fr-FR"/>
            </a:p>
          </p:txBody>
        </p:sp>
        <p:sp>
          <p:nvSpPr>
            <p:cNvPr id="5244" name="Line 73"/>
            <p:cNvSpPr>
              <a:spLocks noChangeShapeType="1"/>
            </p:cNvSpPr>
            <p:nvPr/>
          </p:nvSpPr>
          <p:spPr bwMode="auto">
            <a:xfrm>
              <a:off x="4033" y="0"/>
              <a:ext cx="0" cy="470"/>
            </a:xfrm>
            <a:prstGeom prst="line">
              <a:avLst/>
            </a:prstGeom>
            <a:noFill/>
            <a:ln w="5760">
              <a:noFill/>
              <a:round/>
              <a:headEnd/>
              <a:tailEnd/>
            </a:ln>
            <a:effectLst/>
          </p:spPr>
          <p:txBody>
            <a:bodyPr/>
            <a:lstStyle/>
            <a:p>
              <a:endParaRPr lang="fr-FR"/>
            </a:p>
          </p:txBody>
        </p:sp>
        <p:sp>
          <p:nvSpPr>
            <p:cNvPr id="5245" name="Line 74"/>
            <p:cNvSpPr>
              <a:spLocks noChangeShapeType="1"/>
            </p:cNvSpPr>
            <p:nvPr/>
          </p:nvSpPr>
          <p:spPr bwMode="auto">
            <a:xfrm>
              <a:off x="4033" y="470"/>
              <a:ext cx="0" cy="683"/>
            </a:xfrm>
            <a:prstGeom prst="line">
              <a:avLst/>
            </a:prstGeom>
            <a:noFill/>
            <a:ln w="5715">
              <a:noFill/>
              <a:round/>
              <a:headEnd/>
              <a:tailEnd/>
            </a:ln>
            <a:effectLst/>
          </p:spPr>
          <p:txBody>
            <a:bodyPr/>
            <a:lstStyle/>
            <a:p>
              <a:endParaRPr lang="fr-FR"/>
            </a:p>
          </p:txBody>
        </p:sp>
        <p:sp>
          <p:nvSpPr>
            <p:cNvPr id="5246" name="Line 75"/>
            <p:cNvSpPr>
              <a:spLocks noChangeShapeType="1"/>
            </p:cNvSpPr>
            <p:nvPr/>
          </p:nvSpPr>
          <p:spPr bwMode="auto">
            <a:xfrm>
              <a:off x="4033" y="1153"/>
              <a:ext cx="0" cy="621"/>
            </a:xfrm>
            <a:prstGeom prst="line">
              <a:avLst/>
            </a:prstGeom>
            <a:noFill/>
            <a:ln w="5715">
              <a:noFill/>
              <a:round/>
              <a:headEnd/>
              <a:tailEnd/>
            </a:ln>
            <a:effectLst/>
          </p:spPr>
          <p:txBody>
            <a:bodyPr/>
            <a:lstStyle/>
            <a:p>
              <a:endParaRPr lang="fr-FR"/>
            </a:p>
          </p:txBody>
        </p:sp>
        <p:sp>
          <p:nvSpPr>
            <p:cNvPr id="5247" name="Line 76"/>
            <p:cNvSpPr>
              <a:spLocks noChangeShapeType="1"/>
            </p:cNvSpPr>
            <p:nvPr/>
          </p:nvSpPr>
          <p:spPr bwMode="auto">
            <a:xfrm>
              <a:off x="4033" y="1774"/>
              <a:ext cx="0" cy="621"/>
            </a:xfrm>
            <a:prstGeom prst="line">
              <a:avLst/>
            </a:prstGeom>
            <a:noFill/>
            <a:ln w="5715">
              <a:noFill/>
              <a:round/>
              <a:headEnd/>
              <a:tailEnd/>
            </a:ln>
            <a:effectLst/>
          </p:spPr>
          <p:txBody>
            <a:bodyPr/>
            <a:lstStyle/>
            <a:p>
              <a:endParaRPr lang="fr-FR"/>
            </a:p>
          </p:txBody>
        </p:sp>
        <p:sp>
          <p:nvSpPr>
            <p:cNvPr id="5248" name="Line 77"/>
            <p:cNvSpPr>
              <a:spLocks noChangeShapeType="1"/>
            </p:cNvSpPr>
            <p:nvPr/>
          </p:nvSpPr>
          <p:spPr bwMode="auto">
            <a:xfrm>
              <a:off x="4033" y="2395"/>
              <a:ext cx="0" cy="622"/>
            </a:xfrm>
            <a:prstGeom prst="line">
              <a:avLst/>
            </a:prstGeom>
            <a:noFill/>
            <a:ln w="13716">
              <a:noFill/>
              <a:round/>
              <a:headEnd/>
              <a:tailEnd/>
            </a:ln>
            <a:effectLst/>
          </p:spPr>
          <p:txBody>
            <a:bodyPr/>
            <a:lstStyle/>
            <a:p>
              <a:endParaRPr lang="fr-FR"/>
            </a:p>
          </p:txBody>
        </p:sp>
        <p:sp>
          <p:nvSpPr>
            <p:cNvPr id="5249" name="Line 78"/>
            <p:cNvSpPr>
              <a:spLocks noChangeShapeType="1"/>
            </p:cNvSpPr>
            <p:nvPr/>
          </p:nvSpPr>
          <p:spPr bwMode="auto">
            <a:xfrm>
              <a:off x="5760" y="0"/>
              <a:ext cx="0" cy="470"/>
            </a:xfrm>
            <a:prstGeom prst="line">
              <a:avLst/>
            </a:prstGeom>
            <a:noFill/>
            <a:ln w="13680">
              <a:noFill/>
              <a:round/>
              <a:headEnd/>
              <a:tailEnd/>
            </a:ln>
            <a:effectLst/>
          </p:spPr>
          <p:txBody>
            <a:bodyPr/>
            <a:lstStyle/>
            <a:p>
              <a:endParaRPr lang="fr-FR"/>
            </a:p>
          </p:txBody>
        </p:sp>
        <p:sp>
          <p:nvSpPr>
            <p:cNvPr id="5250" name="Line 79"/>
            <p:cNvSpPr>
              <a:spLocks noChangeShapeType="1"/>
            </p:cNvSpPr>
            <p:nvPr/>
          </p:nvSpPr>
          <p:spPr bwMode="auto">
            <a:xfrm>
              <a:off x="5760" y="470"/>
              <a:ext cx="0" cy="683"/>
            </a:xfrm>
            <a:prstGeom prst="line">
              <a:avLst/>
            </a:prstGeom>
            <a:noFill/>
            <a:ln w="13680">
              <a:noFill/>
              <a:round/>
              <a:headEnd/>
              <a:tailEnd/>
            </a:ln>
            <a:effectLst/>
          </p:spPr>
          <p:txBody>
            <a:bodyPr/>
            <a:lstStyle/>
            <a:p>
              <a:endParaRPr lang="fr-FR"/>
            </a:p>
          </p:txBody>
        </p:sp>
        <p:sp>
          <p:nvSpPr>
            <p:cNvPr id="5251" name="Line 80"/>
            <p:cNvSpPr>
              <a:spLocks noChangeShapeType="1"/>
            </p:cNvSpPr>
            <p:nvPr/>
          </p:nvSpPr>
          <p:spPr bwMode="auto">
            <a:xfrm>
              <a:off x="5760" y="1153"/>
              <a:ext cx="0" cy="621"/>
            </a:xfrm>
            <a:prstGeom prst="line">
              <a:avLst/>
            </a:prstGeom>
            <a:noFill/>
            <a:ln w="13680">
              <a:noFill/>
              <a:round/>
              <a:headEnd/>
              <a:tailEnd/>
            </a:ln>
            <a:effectLst/>
          </p:spPr>
          <p:txBody>
            <a:bodyPr/>
            <a:lstStyle/>
            <a:p>
              <a:endParaRPr lang="fr-FR"/>
            </a:p>
          </p:txBody>
        </p:sp>
        <p:sp>
          <p:nvSpPr>
            <p:cNvPr id="5252" name="Line 81"/>
            <p:cNvSpPr>
              <a:spLocks noChangeShapeType="1"/>
            </p:cNvSpPr>
            <p:nvPr/>
          </p:nvSpPr>
          <p:spPr bwMode="auto">
            <a:xfrm>
              <a:off x="5760" y="1774"/>
              <a:ext cx="0" cy="621"/>
            </a:xfrm>
            <a:prstGeom prst="line">
              <a:avLst/>
            </a:prstGeom>
            <a:noFill/>
            <a:ln w="13680">
              <a:noFill/>
              <a:round/>
              <a:headEnd/>
              <a:tailEnd/>
            </a:ln>
            <a:effectLst/>
          </p:spPr>
          <p:txBody>
            <a:bodyPr/>
            <a:lstStyle/>
            <a:p>
              <a:endParaRPr lang="fr-FR"/>
            </a:p>
          </p:txBody>
        </p:sp>
      </p:grpSp>
      <p:sp>
        <p:nvSpPr>
          <p:cNvPr id="84" name="Espace réservé du numéro de diapositive 83"/>
          <p:cNvSpPr>
            <a:spLocks noGrp="1"/>
          </p:cNvSpPr>
          <p:nvPr>
            <p:ph type="sldNum" sz="quarter" idx="12"/>
          </p:nvPr>
        </p:nvSpPr>
        <p:spPr/>
        <p:txBody>
          <a:bodyPr/>
          <a:lstStyle/>
          <a:p>
            <a:fld id="{22908772-F247-43C8-87BD-B6217B843272}" type="slidenum">
              <a:rPr lang="fr-FR" smtClean="0"/>
              <a:pPr/>
              <a:t>33</a:t>
            </a:fld>
            <a:endParaRPr lang="fr-F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p:cNvPicPr>
            <a:picLocks noGrp="1" noChangeAspect="1" noChangeArrowheads="1"/>
          </p:cNvPicPr>
          <p:nvPr>
            <p:ph type="title"/>
          </p:nvPr>
        </p:nvPicPr>
        <p:blipFill>
          <a:blip r:embed="rId2" cstate="print"/>
          <a:srcRect/>
          <a:stretch>
            <a:fillRect/>
          </a:stretch>
        </p:blipFill>
        <p:spPr>
          <a:xfrm>
            <a:off x="3635375" y="0"/>
            <a:ext cx="1943100" cy="1093788"/>
          </a:xfrm>
          <a:ln/>
        </p:spPr>
      </p:pic>
      <p:graphicFrame>
        <p:nvGraphicFramePr>
          <p:cNvPr id="12362" name="Group 74"/>
          <p:cNvGraphicFramePr>
            <a:graphicFrameLocks noGrp="1"/>
          </p:cNvGraphicFramePr>
          <p:nvPr>
            <p:ph sz="half" idx="2"/>
          </p:nvPr>
        </p:nvGraphicFramePr>
        <p:xfrm>
          <a:off x="323850" y="1268413"/>
          <a:ext cx="8569325" cy="5313680"/>
        </p:xfrm>
        <a:graphic>
          <a:graphicData uri="http://schemas.openxmlformats.org/drawingml/2006/table">
            <a:tbl>
              <a:tblPr/>
              <a:tblGrid>
                <a:gridCol w="3816350"/>
                <a:gridCol w="4752975"/>
              </a:tblGrid>
              <a:tr h="762000">
                <a:tc gridSpan="2">
                  <a:txBody>
                    <a:bodyPr/>
                    <a:lstStyle/>
                    <a:p>
                      <a:pPr marL="0" marR="0" lvl="0" indent="0" algn="ctr" defTabSz="449263" rtl="0" eaLnBrk="1" fontAlgn="base" latinLnBrk="0" hangingPunct="1">
                        <a:lnSpc>
                          <a:spcPct val="100000"/>
                        </a:lnSpc>
                        <a:spcBef>
                          <a:spcPts val="800"/>
                        </a:spcBef>
                        <a:spcAft>
                          <a:spcPct val="0"/>
                        </a:spcAft>
                        <a:buClr>
                          <a:srgbClr val="000000"/>
                        </a:buClr>
                        <a:buSzPct val="100000"/>
                        <a:buFont typeface="Times New Roman" pitchFamily="18" charset="0"/>
                        <a:buNone/>
                        <a:tabLst/>
                      </a:pPr>
                      <a:r>
                        <a:rPr kumimoji="0" lang="fr-FR" sz="1800" b="0" i="0" u="none" strike="noStrike" cap="none" normalizeH="0" baseline="0" dirty="0" smtClean="0">
                          <a:ln>
                            <a:noFill/>
                          </a:ln>
                          <a:solidFill>
                            <a:schemeClr val="accent2"/>
                          </a:solidFill>
                          <a:effectLst/>
                          <a:latin typeface="Arial" charset="0"/>
                          <a:cs typeface="Arial" charset="0"/>
                        </a:rPr>
                        <a:t>Objectifs</a:t>
                      </a:r>
                    </a:p>
                    <a:p>
                      <a:pPr marL="0" marR="0" lvl="0" indent="0" algn="l" defTabSz="449263" rtl="0" eaLnBrk="1" fontAlgn="base" latinLnBrk="0" hangingPunct="1">
                        <a:lnSpc>
                          <a:spcPct val="100000"/>
                        </a:lnSpc>
                        <a:spcBef>
                          <a:spcPts val="800"/>
                        </a:spcBef>
                        <a:spcAft>
                          <a:spcPct val="0"/>
                        </a:spcAft>
                        <a:buClr>
                          <a:srgbClr val="000000"/>
                        </a:buClr>
                        <a:buSzPct val="100000"/>
                        <a:buFont typeface="Times New Roman" pitchFamily="18" charset="0"/>
                        <a:buNone/>
                        <a:tabLst/>
                      </a:pPr>
                      <a:r>
                        <a:rPr kumimoji="0" lang="fr-FR" sz="1400" b="0" i="0" u="none" strike="noStrike" cap="none" normalizeH="0" baseline="0" dirty="0" smtClean="0">
                          <a:ln>
                            <a:noFill/>
                          </a:ln>
                          <a:solidFill>
                            <a:srgbClr val="000000"/>
                          </a:solidFill>
                          <a:effectLst/>
                          <a:latin typeface="Arial" charset="0"/>
                          <a:cs typeface="Arial" charset="0"/>
                        </a:rPr>
                        <a:t>-</a:t>
                      </a:r>
                      <a:r>
                        <a:rPr kumimoji="0" lang="fr-FR" sz="1200" b="0" i="0" u="none" strike="noStrike" cap="none" normalizeH="0" baseline="0" dirty="0" smtClean="0">
                          <a:ln>
                            <a:noFill/>
                          </a:ln>
                          <a:solidFill>
                            <a:srgbClr val="000000"/>
                          </a:solidFill>
                          <a:effectLst/>
                          <a:latin typeface="Arial" charset="0"/>
                          <a:cs typeface="Arial" charset="0"/>
                        </a:rPr>
                        <a:t>Conquérir de nouveaux marchés grâce à l’entreprise qui rachètera les parts de PAI </a:t>
                      </a:r>
                      <a:r>
                        <a:rPr kumimoji="0" lang="fr-FR" sz="1200" b="0" i="0" u="none" strike="noStrike" cap="none" normalizeH="0" baseline="0" dirty="0" err="1" smtClean="0">
                          <a:ln>
                            <a:noFill/>
                          </a:ln>
                          <a:solidFill>
                            <a:srgbClr val="000000"/>
                          </a:solidFill>
                          <a:effectLst/>
                          <a:latin typeface="Arial" charset="0"/>
                          <a:cs typeface="Arial" charset="0"/>
                        </a:rPr>
                        <a:t>Partners</a:t>
                      </a:r>
                      <a:r>
                        <a:rPr kumimoji="0" lang="fr-FR" sz="1200" b="0" i="0" u="none" strike="noStrike" cap="none" normalizeH="0" baseline="0" dirty="0" smtClean="0">
                          <a:ln>
                            <a:noFill/>
                          </a:ln>
                          <a:solidFill>
                            <a:srgbClr val="000000"/>
                          </a:solidFill>
                          <a:effectLst/>
                          <a:latin typeface="Arial" charset="0"/>
                          <a:cs typeface="Arial" charset="0"/>
                        </a:rPr>
                        <a:t> et au rachat de marque leader comme « liberté » au Canada</a:t>
                      </a:r>
                    </a:p>
                    <a:p>
                      <a:pPr marL="0" marR="0" lvl="0" indent="0" algn="l" defTabSz="449263" rtl="0" eaLnBrk="1" fontAlgn="base" latinLnBrk="0" hangingPunct="1">
                        <a:lnSpc>
                          <a:spcPct val="100000"/>
                        </a:lnSpc>
                        <a:spcBef>
                          <a:spcPts val="800"/>
                        </a:spcBef>
                        <a:spcAft>
                          <a:spcPct val="0"/>
                        </a:spcAft>
                        <a:buClr>
                          <a:srgbClr val="000000"/>
                        </a:buClr>
                        <a:buSzPct val="100000"/>
                        <a:buFont typeface="Times New Roman" pitchFamily="18" charset="0"/>
                        <a:buNone/>
                        <a:tabLst/>
                      </a:pPr>
                      <a:r>
                        <a:rPr kumimoji="0" lang="fr-FR" sz="1200" b="0" i="0" u="none" strike="noStrike" cap="none" normalizeH="0" baseline="0" dirty="0" smtClean="0">
                          <a:ln>
                            <a:noFill/>
                          </a:ln>
                          <a:solidFill>
                            <a:srgbClr val="000000"/>
                          </a:solidFill>
                          <a:effectLst/>
                          <a:latin typeface="Arial" charset="0"/>
                          <a:cs typeface="Arial" charset="0"/>
                        </a:rPr>
                        <a:t>-Réduire l’écart avec le Leader Danone</a:t>
                      </a:r>
                    </a:p>
                  </a:txBody>
                  <a:tcPr horzOverflow="overflow">
                    <a:lnL cap="flat">
                      <a:noFill/>
                    </a:lnL>
                    <a:lnR cap="flat">
                      <a:noFill/>
                    </a:lnR>
                    <a:lnT cap="flat">
                      <a:noFill/>
                    </a:lnT>
                    <a:lnB>
                      <a:noFill/>
                    </a:lnB>
                    <a:lnTlToBr>
                      <a:noFill/>
                    </a:lnTlToBr>
                    <a:lnBlToTr>
                      <a:noFill/>
                    </a:lnBlToTr>
                    <a:noFill/>
                  </a:tcPr>
                </a:tc>
                <a:tc hMerge="1">
                  <a:txBody>
                    <a:bodyPr/>
                    <a:lstStyle/>
                    <a:p>
                      <a:endParaRPr lang="fr-FR"/>
                    </a:p>
                  </a:txBody>
                  <a:tcPr/>
                </a:tc>
              </a:tr>
              <a:tr h="363538">
                <a:tc gridSpan="2">
                  <a:txBody>
                    <a:bodyPr/>
                    <a:lstStyle/>
                    <a:p>
                      <a:pPr marL="0" marR="0" lvl="0" indent="0" algn="ctr" defTabSz="449263" rtl="0" eaLnBrk="1" fontAlgn="base" latinLnBrk="0" hangingPunct="1">
                        <a:lnSpc>
                          <a:spcPct val="100000"/>
                        </a:lnSpc>
                        <a:spcBef>
                          <a:spcPts val="800"/>
                        </a:spcBef>
                        <a:spcAft>
                          <a:spcPct val="0"/>
                        </a:spcAft>
                        <a:buClr>
                          <a:srgbClr val="000000"/>
                        </a:buClr>
                        <a:buSzPct val="100000"/>
                        <a:buFont typeface="Times New Roman" pitchFamily="18" charset="0"/>
                        <a:buNone/>
                        <a:tabLst/>
                      </a:pPr>
                      <a:r>
                        <a:rPr kumimoji="0" lang="fr-FR" sz="1800" b="0" i="0" u="none" strike="noStrike" cap="none" normalizeH="0" baseline="0" smtClean="0">
                          <a:ln>
                            <a:noFill/>
                          </a:ln>
                          <a:solidFill>
                            <a:schemeClr val="accent2"/>
                          </a:solidFill>
                          <a:effectLst/>
                          <a:latin typeface="Arial" charset="0"/>
                          <a:cs typeface="Arial" charset="0"/>
                        </a:rPr>
                        <a:t>Votre Analyse</a:t>
                      </a:r>
                    </a:p>
                  </a:txBody>
                  <a:tcPr horzOverflow="overflow">
                    <a:lnL cap="flat">
                      <a:noFill/>
                    </a:lnL>
                    <a:lnR cap="flat">
                      <a:noFill/>
                    </a:lnR>
                    <a:lnT>
                      <a:noFill/>
                    </a:lnT>
                    <a:lnB>
                      <a:noFill/>
                    </a:lnB>
                    <a:lnTlToBr>
                      <a:noFill/>
                    </a:lnTlToBr>
                    <a:lnBlToTr>
                      <a:noFill/>
                    </a:lnBlToTr>
                    <a:noFill/>
                  </a:tcPr>
                </a:tc>
                <a:tc hMerge="1">
                  <a:txBody>
                    <a:bodyPr/>
                    <a:lstStyle/>
                    <a:p>
                      <a:endParaRPr lang="fr-FR"/>
                    </a:p>
                  </a:txBody>
                  <a:tcPr/>
                </a:tc>
              </a:tr>
              <a:tr h="762000">
                <a:tc>
                  <a:txBody>
                    <a:bodyPr/>
                    <a:lstStyle/>
                    <a:p>
                      <a:pPr marL="0" marR="0" lvl="0" indent="0" algn="l" defTabSz="449263" rtl="0" eaLnBrk="1" fontAlgn="base" latinLnBrk="0" hangingPunct="1">
                        <a:lnSpc>
                          <a:spcPct val="100000"/>
                        </a:lnSpc>
                        <a:spcBef>
                          <a:spcPts val="800"/>
                        </a:spcBef>
                        <a:spcAft>
                          <a:spcPct val="0"/>
                        </a:spcAft>
                        <a:buClr>
                          <a:srgbClr val="000000"/>
                        </a:buClr>
                        <a:buSzPct val="100000"/>
                        <a:buFont typeface="Times New Roman" pitchFamily="18" charset="0"/>
                        <a:buNone/>
                        <a:tabLst/>
                      </a:pPr>
                      <a:r>
                        <a:rPr kumimoji="0" lang="fr-FR" sz="1400" b="0" i="1" u="none" strike="noStrike" cap="none" normalizeH="0" baseline="0" dirty="0" smtClean="0">
                          <a:ln>
                            <a:noFill/>
                          </a:ln>
                          <a:solidFill>
                            <a:srgbClr val="FF0000"/>
                          </a:solidFill>
                          <a:effectLst/>
                          <a:latin typeface="Arial" charset="0"/>
                          <a:cs typeface="Arial" charset="0"/>
                        </a:rPr>
                        <a:t>Equilibrée?</a:t>
                      </a:r>
                    </a:p>
                    <a:p>
                      <a:pPr marL="0" marR="0" lvl="0" indent="0" algn="l" defTabSz="449263" rtl="0" eaLnBrk="1" fontAlgn="base" latinLnBrk="0" hangingPunct="1">
                        <a:lnSpc>
                          <a:spcPct val="100000"/>
                        </a:lnSpc>
                        <a:spcBef>
                          <a:spcPts val="800"/>
                        </a:spcBef>
                        <a:spcAft>
                          <a:spcPct val="0"/>
                        </a:spcAft>
                        <a:buClr>
                          <a:srgbClr val="000000"/>
                        </a:buClr>
                        <a:buSzPct val="100000"/>
                        <a:buFont typeface="Times New Roman" pitchFamily="18" charset="0"/>
                        <a:buNone/>
                        <a:tabLst/>
                      </a:pPr>
                      <a:r>
                        <a:rPr kumimoji="0" lang="fr-FR" sz="1200" b="0" i="0" u="none" strike="noStrike" cap="none" normalizeH="0" baseline="0" dirty="0" smtClean="0">
                          <a:ln>
                            <a:noFill/>
                          </a:ln>
                          <a:solidFill>
                            <a:srgbClr val="000000"/>
                          </a:solidFill>
                          <a:effectLst/>
                          <a:latin typeface="Arial" charset="0"/>
                          <a:cs typeface="Arial" charset="0"/>
                        </a:rPr>
                        <a:t>Produits diversifiés mais la marque réalise le plus gros de ses ventes grâce à ses produits phares: panier, </a:t>
                      </a:r>
                      <a:r>
                        <a:rPr kumimoji="0" lang="fr-FR" sz="1200" b="0" i="0" u="none" strike="noStrike" cap="none" normalizeH="0" baseline="0" dirty="0" err="1" smtClean="0">
                          <a:ln>
                            <a:noFill/>
                          </a:ln>
                          <a:solidFill>
                            <a:srgbClr val="000000"/>
                          </a:solidFill>
                          <a:effectLst/>
                          <a:latin typeface="Arial" charset="0"/>
                          <a:cs typeface="Arial" charset="0"/>
                        </a:rPr>
                        <a:t>yop</a:t>
                      </a:r>
                      <a:r>
                        <a:rPr kumimoji="0" lang="fr-FR" sz="1200" b="0" i="0" u="none" strike="noStrike" cap="none" normalizeH="0" baseline="0" dirty="0" smtClean="0">
                          <a:ln>
                            <a:noFill/>
                          </a:ln>
                          <a:solidFill>
                            <a:srgbClr val="000000"/>
                          </a:solidFill>
                          <a:effectLst/>
                          <a:latin typeface="Arial" charset="0"/>
                          <a:cs typeface="Arial" charset="0"/>
                        </a:rPr>
                        <a:t>, perle de lait.</a:t>
                      </a:r>
                    </a:p>
                  </a:txBody>
                  <a:tcPr horzOverflow="overflow">
                    <a:lnL cap="flat">
                      <a:noFill/>
                    </a:lnL>
                    <a:lnR>
                      <a:noFill/>
                    </a:lnR>
                    <a:lnT>
                      <a:noFill/>
                    </a:lnT>
                    <a:lnB>
                      <a:noFill/>
                    </a:lnB>
                    <a:lnTlToBr>
                      <a:noFill/>
                    </a:lnTlToBr>
                    <a:lnBlToTr>
                      <a:noFill/>
                    </a:lnBlToTr>
                    <a:noFill/>
                  </a:tcPr>
                </a:tc>
                <a:tc>
                  <a:txBody>
                    <a:bodyPr/>
                    <a:lstStyle/>
                    <a:p>
                      <a:pPr marL="0" marR="0" lvl="0" indent="0" algn="l" defTabSz="449263" rtl="0" eaLnBrk="1" fontAlgn="base" latinLnBrk="0" hangingPunct="1">
                        <a:lnSpc>
                          <a:spcPct val="100000"/>
                        </a:lnSpc>
                        <a:spcBef>
                          <a:spcPts val="800"/>
                        </a:spcBef>
                        <a:spcAft>
                          <a:spcPct val="0"/>
                        </a:spcAft>
                        <a:buClr>
                          <a:srgbClr val="000000"/>
                        </a:buClr>
                        <a:buSzPct val="100000"/>
                        <a:buFont typeface="Times New Roman" pitchFamily="18" charset="0"/>
                        <a:buNone/>
                        <a:tabLst/>
                      </a:pPr>
                      <a:r>
                        <a:rPr kumimoji="0" lang="fr-FR" sz="1400" b="0" i="1" u="none" strike="noStrike" cap="none" normalizeH="0" baseline="0" dirty="0" smtClean="0">
                          <a:ln>
                            <a:noFill/>
                          </a:ln>
                          <a:solidFill>
                            <a:srgbClr val="FF0000"/>
                          </a:solidFill>
                          <a:effectLst/>
                          <a:latin typeface="Arial" charset="0"/>
                          <a:cs typeface="Arial" charset="0"/>
                        </a:rPr>
                        <a:t>Adaptée à son environnement actuel?</a:t>
                      </a:r>
                    </a:p>
                    <a:p>
                      <a:pPr marL="0" marR="0" lvl="0" indent="0" algn="l" defTabSz="449263" rtl="0" eaLnBrk="1" fontAlgn="base" latinLnBrk="0" hangingPunct="1">
                        <a:lnSpc>
                          <a:spcPct val="100000"/>
                        </a:lnSpc>
                        <a:spcBef>
                          <a:spcPts val="800"/>
                        </a:spcBef>
                        <a:spcAft>
                          <a:spcPct val="0"/>
                        </a:spcAft>
                        <a:buClr>
                          <a:srgbClr val="000000"/>
                        </a:buClr>
                        <a:buSzPct val="100000"/>
                        <a:buFont typeface="Times New Roman" pitchFamily="18" charset="0"/>
                        <a:buNone/>
                        <a:tabLst/>
                      </a:pPr>
                      <a:r>
                        <a:rPr kumimoji="0" lang="fr-FR" sz="1200" b="0" i="0" u="none" strike="noStrike" cap="none" normalizeH="0" baseline="0" dirty="0" smtClean="0">
                          <a:ln>
                            <a:noFill/>
                          </a:ln>
                          <a:solidFill>
                            <a:srgbClr val="000000"/>
                          </a:solidFill>
                          <a:effectLst/>
                          <a:latin typeface="Arial" charset="0"/>
                          <a:cs typeface="Arial" charset="0"/>
                        </a:rPr>
                        <a:t>Oui grâce à des produit adaptés aux différents secteurs d’âge mais il y a déficit dans les produits d’allégations santé.</a:t>
                      </a:r>
                      <a:endParaRPr kumimoji="0" lang="fr-FR" sz="2800" b="0" i="0" u="none" strike="noStrike" cap="none" normalizeH="0" baseline="0" dirty="0" smtClean="0">
                        <a:ln>
                          <a:noFill/>
                        </a:ln>
                        <a:solidFill>
                          <a:srgbClr val="000000"/>
                        </a:solidFill>
                        <a:effectLst/>
                        <a:latin typeface="Arial" charset="0"/>
                        <a:cs typeface="Arial" charset="0"/>
                      </a:endParaRPr>
                    </a:p>
                  </a:txBody>
                  <a:tcPr horzOverflow="overflow">
                    <a:lnL>
                      <a:noFill/>
                    </a:lnL>
                    <a:lnR cap="flat">
                      <a:noFill/>
                    </a:lnR>
                    <a:lnT>
                      <a:noFill/>
                    </a:lnT>
                    <a:lnB>
                      <a:noFill/>
                    </a:lnB>
                    <a:lnTlToBr>
                      <a:noFill/>
                    </a:lnTlToBr>
                    <a:lnBlToTr>
                      <a:noFill/>
                    </a:lnBlToTr>
                    <a:noFill/>
                  </a:tcPr>
                </a:tc>
              </a:tr>
              <a:tr h="696913">
                <a:tc>
                  <a:txBody>
                    <a:bodyPr/>
                    <a:lstStyle/>
                    <a:p>
                      <a:pPr marL="0" marR="0" lvl="0" indent="0" algn="l" defTabSz="449263" rtl="0" eaLnBrk="1" fontAlgn="base" latinLnBrk="0" hangingPunct="1">
                        <a:lnSpc>
                          <a:spcPct val="100000"/>
                        </a:lnSpc>
                        <a:spcBef>
                          <a:spcPts val="800"/>
                        </a:spcBef>
                        <a:spcAft>
                          <a:spcPct val="0"/>
                        </a:spcAft>
                        <a:buClr>
                          <a:srgbClr val="000000"/>
                        </a:buClr>
                        <a:buSzPct val="100000"/>
                        <a:buFont typeface="Times New Roman" pitchFamily="18" charset="0"/>
                        <a:buNone/>
                        <a:tabLst/>
                      </a:pPr>
                      <a:r>
                        <a:rPr kumimoji="0" lang="fr-FR" sz="1400" b="0" i="1" u="none" strike="noStrike" cap="none" normalizeH="0" baseline="0" smtClean="0">
                          <a:ln>
                            <a:noFill/>
                          </a:ln>
                          <a:solidFill>
                            <a:srgbClr val="FF0000"/>
                          </a:solidFill>
                          <a:effectLst/>
                          <a:latin typeface="Arial" charset="0"/>
                          <a:cs typeface="Arial" charset="0"/>
                        </a:rPr>
                        <a:t>Ses enjeux stratégiques</a:t>
                      </a:r>
                    </a:p>
                    <a:p>
                      <a:pPr marL="0" marR="0" lvl="0" indent="0" algn="l" defTabSz="449263" rtl="0" eaLnBrk="1" fontAlgn="base" latinLnBrk="0" hangingPunct="1">
                        <a:lnSpc>
                          <a:spcPct val="100000"/>
                        </a:lnSpc>
                        <a:spcBef>
                          <a:spcPts val="800"/>
                        </a:spcBef>
                        <a:spcAft>
                          <a:spcPct val="0"/>
                        </a:spcAft>
                        <a:buClr>
                          <a:srgbClr val="000000"/>
                        </a:buClr>
                        <a:buSzPct val="100000"/>
                        <a:buFont typeface="Times New Roman" pitchFamily="18" charset="0"/>
                        <a:buNone/>
                        <a:tabLst/>
                      </a:pPr>
                      <a:r>
                        <a:rPr kumimoji="0" lang="fr-FR" sz="1200" b="0" i="0" u="none" strike="noStrike" cap="none" normalizeH="0" baseline="0" smtClean="0">
                          <a:ln>
                            <a:noFill/>
                          </a:ln>
                          <a:solidFill>
                            <a:schemeClr val="tx1"/>
                          </a:solidFill>
                          <a:effectLst/>
                          <a:latin typeface="Arial" charset="0"/>
                          <a:cs typeface="Arial" charset="0"/>
                        </a:rPr>
                        <a:t>Trouver les ressources pour se développer au Brésil, Russie, Inde, Chine</a:t>
                      </a:r>
                      <a:endParaRPr kumimoji="0" lang="fr-FR" sz="2800" b="0" i="0" u="none" strike="noStrike" cap="none" normalizeH="0" baseline="0" smtClean="0">
                        <a:ln>
                          <a:noFill/>
                        </a:ln>
                        <a:solidFill>
                          <a:srgbClr val="000000"/>
                        </a:solidFill>
                        <a:effectLst/>
                        <a:latin typeface="Arial" charset="0"/>
                        <a:cs typeface="Arial"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449263" rtl="0" eaLnBrk="1" fontAlgn="base" latinLnBrk="0" hangingPunct="1">
                        <a:lnSpc>
                          <a:spcPct val="100000"/>
                        </a:lnSpc>
                        <a:spcBef>
                          <a:spcPts val="800"/>
                        </a:spcBef>
                        <a:spcAft>
                          <a:spcPct val="0"/>
                        </a:spcAft>
                        <a:buClr>
                          <a:srgbClr val="000000"/>
                        </a:buClr>
                        <a:buSzPct val="100000"/>
                        <a:buFont typeface="Times New Roman" pitchFamily="18" charset="0"/>
                        <a:buNone/>
                        <a:tabLst/>
                      </a:pPr>
                      <a:r>
                        <a:rPr kumimoji="0" lang="fr-FR" sz="1400" b="0" i="1" u="none" strike="noStrike" cap="none" normalizeH="0" baseline="0" dirty="0" smtClean="0">
                          <a:ln>
                            <a:noFill/>
                          </a:ln>
                          <a:solidFill>
                            <a:srgbClr val="FF0000"/>
                          </a:solidFill>
                          <a:effectLst/>
                          <a:latin typeface="Arial" charset="0"/>
                          <a:cs typeface="Arial" charset="0"/>
                        </a:rPr>
                        <a:t>Adaptée à son environnement futur?</a:t>
                      </a:r>
                    </a:p>
                    <a:p>
                      <a:pPr marL="0" marR="0" lvl="0" indent="0" algn="l" defTabSz="449263" rtl="0" eaLnBrk="1" fontAlgn="base" latinLnBrk="0" hangingPunct="1">
                        <a:lnSpc>
                          <a:spcPct val="100000"/>
                        </a:lnSpc>
                        <a:spcBef>
                          <a:spcPts val="800"/>
                        </a:spcBef>
                        <a:spcAft>
                          <a:spcPct val="0"/>
                        </a:spcAft>
                        <a:buClr>
                          <a:srgbClr val="000000"/>
                        </a:buClr>
                        <a:buSzPct val="100000"/>
                        <a:buFont typeface="Times New Roman" pitchFamily="18" charset="0"/>
                        <a:buNone/>
                        <a:tabLst/>
                      </a:pPr>
                      <a:r>
                        <a:rPr kumimoji="0" lang="fr-FR" sz="1200" b="0" i="0" u="none" strike="noStrike" cap="none" normalizeH="0" baseline="0" dirty="0" smtClean="0">
                          <a:ln>
                            <a:noFill/>
                          </a:ln>
                          <a:solidFill>
                            <a:srgbClr val="000000"/>
                          </a:solidFill>
                          <a:effectLst/>
                          <a:latin typeface="Arial" charset="0"/>
                          <a:cs typeface="Arial" charset="0"/>
                        </a:rPr>
                        <a:t>Oui grâce à ses produits qui ne se démodent pas et un marketing intelligent qui s’adapte aux attentes du consommateur.</a:t>
                      </a:r>
                      <a:endParaRPr kumimoji="0" lang="fr-FR" sz="2800" b="0" i="0" u="none" strike="noStrike" cap="none" normalizeH="0" baseline="0" dirty="0" smtClean="0">
                        <a:ln>
                          <a:noFill/>
                        </a:ln>
                        <a:solidFill>
                          <a:srgbClr val="000000"/>
                        </a:solidFill>
                        <a:effectLst/>
                        <a:latin typeface="Arial" charset="0"/>
                        <a:cs typeface="Arial" charset="0"/>
                      </a:endParaRPr>
                    </a:p>
                  </a:txBody>
                  <a:tcPr horzOverflow="overflow">
                    <a:lnL>
                      <a:noFill/>
                    </a:lnL>
                    <a:lnR cap="flat">
                      <a:noFill/>
                    </a:lnR>
                    <a:lnT>
                      <a:noFill/>
                    </a:lnT>
                    <a:lnB>
                      <a:noFill/>
                    </a:lnB>
                    <a:lnTlToBr>
                      <a:noFill/>
                    </a:lnTlToBr>
                    <a:lnBlToTr>
                      <a:noFill/>
                    </a:lnBlToTr>
                    <a:noFill/>
                  </a:tcPr>
                </a:tc>
              </a:tr>
              <a:tr h="760413">
                <a:tc>
                  <a:txBody>
                    <a:bodyPr/>
                    <a:lstStyle/>
                    <a:p>
                      <a:pPr marL="0" marR="0" lvl="0" indent="0" algn="l" defTabSz="449263" rtl="0" eaLnBrk="1" fontAlgn="base" latinLnBrk="0" hangingPunct="1">
                        <a:lnSpc>
                          <a:spcPct val="100000"/>
                        </a:lnSpc>
                        <a:spcBef>
                          <a:spcPts val="800"/>
                        </a:spcBef>
                        <a:spcAft>
                          <a:spcPct val="0"/>
                        </a:spcAft>
                        <a:buClr>
                          <a:srgbClr val="000000"/>
                        </a:buClr>
                        <a:buSzPct val="100000"/>
                        <a:buFont typeface="Times New Roman" pitchFamily="18" charset="0"/>
                        <a:buNone/>
                        <a:tabLst/>
                      </a:pPr>
                      <a:endParaRPr kumimoji="0" lang="fr-FR" sz="2800" b="0" i="0" u="none" strike="noStrike" cap="none" normalizeH="0" baseline="0" smtClean="0">
                        <a:ln>
                          <a:noFill/>
                        </a:ln>
                        <a:solidFill>
                          <a:srgbClr val="000000"/>
                        </a:solidFill>
                        <a:effectLst/>
                        <a:latin typeface="Arial" charset="0"/>
                        <a:cs typeface="Arial"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449263" rtl="0" eaLnBrk="1" fontAlgn="base" latinLnBrk="0" hangingPunct="1">
                        <a:lnSpc>
                          <a:spcPct val="100000"/>
                        </a:lnSpc>
                        <a:spcBef>
                          <a:spcPts val="800"/>
                        </a:spcBef>
                        <a:spcAft>
                          <a:spcPct val="0"/>
                        </a:spcAft>
                        <a:buClr>
                          <a:srgbClr val="000000"/>
                        </a:buClr>
                        <a:buSzPct val="100000"/>
                        <a:buFont typeface="Times New Roman" pitchFamily="18" charset="0"/>
                        <a:buNone/>
                        <a:tabLst/>
                      </a:pPr>
                      <a:r>
                        <a:rPr kumimoji="0" lang="fr-FR" sz="1400" b="0" i="0" u="none" strike="noStrike" cap="none" normalizeH="0" baseline="0" smtClean="0">
                          <a:ln>
                            <a:noFill/>
                          </a:ln>
                          <a:solidFill>
                            <a:srgbClr val="FF0000"/>
                          </a:solidFill>
                          <a:effectLst/>
                          <a:latin typeface="Arial" charset="0"/>
                          <a:cs typeface="Arial" charset="0"/>
                        </a:rPr>
                        <a:t>Compatible avec ses objectifs?</a:t>
                      </a:r>
                    </a:p>
                    <a:p>
                      <a:pPr marL="0" marR="0" lvl="0" indent="0" algn="l" defTabSz="449263" rtl="0" eaLnBrk="1" fontAlgn="base" latinLnBrk="0" hangingPunct="1">
                        <a:lnSpc>
                          <a:spcPct val="100000"/>
                        </a:lnSpc>
                        <a:spcBef>
                          <a:spcPts val="800"/>
                        </a:spcBef>
                        <a:spcAft>
                          <a:spcPct val="0"/>
                        </a:spcAft>
                        <a:buClr>
                          <a:srgbClr val="000000"/>
                        </a:buClr>
                        <a:buSzPct val="100000"/>
                        <a:buFont typeface="Times New Roman" pitchFamily="18" charset="0"/>
                        <a:buNone/>
                        <a:tabLst/>
                      </a:pPr>
                      <a:r>
                        <a:rPr kumimoji="0" lang="fr-FR" sz="1200" b="0" i="0" u="none" strike="noStrike" cap="none" normalizeH="0" baseline="0" smtClean="0">
                          <a:ln>
                            <a:noFill/>
                          </a:ln>
                          <a:solidFill>
                            <a:srgbClr val="000000"/>
                          </a:solidFill>
                          <a:effectLst/>
                          <a:latin typeface="Arial" charset="0"/>
                          <a:cs typeface="Arial" charset="0"/>
                        </a:rPr>
                        <a:t>Oui si le racheteur de la moitié de yoplait a les moyens permettant à l’entreprise de se développer encore plus à l’international</a:t>
                      </a:r>
                      <a:endParaRPr kumimoji="0" lang="fr-FR" sz="2800" b="0" i="0" u="none" strike="noStrike" cap="none" normalizeH="0" baseline="0" smtClean="0">
                        <a:ln>
                          <a:noFill/>
                        </a:ln>
                        <a:solidFill>
                          <a:srgbClr val="000000"/>
                        </a:solidFill>
                        <a:effectLst/>
                        <a:latin typeface="Arial" charset="0"/>
                        <a:cs typeface="Arial" charset="0"/>
                      </a:endParaRPr>
                    </a:p>
                  </a:txBody>
                  <a:tcPr horzOverflow="overflow">
                    <a:lnL>
                      <a:noFill/>
                    </a:lnL>
                    <a:lnR cap="flat">
                      <a:noFill/>
                    </a:lnR>
                    <a:lnT>
                      <a:noFill/>
                    </a:lnT>
                    <a:lnB>
                      <a:noFill/>
                    </a:lnB>
                    <a:lnTlToBr>
                      <a:noFill/>
                    </a:lnTlToBr>
                    <a:lnBlToTr>
                      <a:noFill/>
                    </a:lnBlToTr>
                    <a:noFill/>
                  </a:tcPr>
                </a:tc>
              </a:tr>
              <a:tr h="762000">
                <a:tc gridSpan="2">
                  <a:txBody>
                    <a:bodyPr/>
                    <a:lstStyle/>
                    <a:p>
                      <a:pPr marL="0" marR="0" lvl="0" indent="0" algn="ctr" defTabSz="449263" rtl="0" eaLnBrk="1" fontAlgn="base" latinLnBrk="0" hangingPunct="1">
                        <a:lnSpc>
                          <a:spcPct val="100000"/>
                        </a:lnSpc>
                        <a:spcBef>
                          <a:spcPts val="800"/>
                        </a:spcBef>
                        <a:spcAft>
                          <a:spcPct val="0"/>
                        </a:spcAft>
                        <a:buClr>
                          <a:srgbClr val="000000"/>
                        </a:buClr>
                        <a:buSzPct val="100000"/>
                        <a:buFont typeface="Times New Roman" pitchFamily="18" charset="0"/>
                        <a:buNone/>
                        <a:tabLst/>
                      </a:pPr>
                      <a:r>
                        <a:rPr kumimoji="0" lang="fr-FR" sz="1800" b="0" i="1" u="none" strike="noStrike" cap="none" normalizeH="0" baseline="0" smtClean="0">
                          <a:ln>
                            <a:noFill/>
                          </a:ln>
                          <a:solidFill>
                            <a:schemeClr val="accent2"/>
                          </a:solidFill>
                          <a:effectLst/>
                          <a:latin typeface="Arial" charset="0"/>
                          <a:cs typeface="Arial" charset="0"/>
                        </a:rPr>
                        <a:t>Vos recommandations?</a:t>
                      </a:r>
                    </a:p>
                    <a:p>
                      <a:pPr marL="0" marR="0" lvl="0" indent="0" algn="l" defTabSz="449263" rtl="0" eaLnBrk="1" fontAlgn="base" latinLnBrk="0" hangingPunct="1">
                        <a:lnSpc>
                          <a:spcPct val="100000"/>
                        </a:lnSpc>
                        <a:spcBef>
                          <a:spcPts val="800"/>
                        </a:spcBef>
                        <a:spcAft>
                          <a:spcPct val="0"/>
                        </a:spcAft>
                        <a:buClr>
                          <a:srgbClr val="000000"/>
                        </a:buClr>
                        <a:buSzPct val="100000"/>
                        <a:buFont typeface="Times New Roman" pitchFamily="18" charset="0"/>
                        <a:buNone/>
                        <a:tabLst/>
                      </a:pPr>
                      <a:r>
                        <a:rPr kumimoji="0" lang="fr-FR" sz="1200" b="0" i="0" u="none" strike="noStrike" cap="none" normalizeH="0" baseline="0" smtClean="0">
                          <a:ln>
                            <a:noFill/>
                          </a:ln>
                          <a:solidFill>
                            <a:schemeClr val="tx1"/>
                          </a:solidFill>
                          <a:effectLst/>
                          <a:latin typeface="Arial" charset="0"/>
                          <a:cs typeface="Arial" charset="0"/>
                        </a:rPr>
                        <a:t>Yoplait devra développer de nouveaux produits  et se positionner dans des secteurs où la marque est absente pour réduire l’écart en France avec les MDD et Danone et pour augmenter ses parts de marchés au niveau mondial.</a:t>
                      </a:r>
                    </a:p>
                    <a:p>
                      <a:pPr marL="0" marR="0" lvl="0" indent="0" algn="l" defTabSz="449263" rtl="0" eaLnBrk="1" fontAlgn="base" latinLnBrk="0" hangingPunct="1">
                        <a:lnSpc>
                          <a:spcPct val="100000"/>
                        </a:lnSpc>
                        <a:spcBef>
                          <a:spcPts val="800"/>
                        </a:spcBef>
                        <a:spcAft>
                          <a:spcPct val="0"/>
                        </a:spcAft>
                        <a:buClr>
                          <a:srgbClr val="000000"/>
                        </a:buClr>
                        <a:buSzPct val="100000"/>
                        <a:buFont typeface="Times New Roman" pitchFamily="18" charset="0"/>
                        <a:buNone/>
                        <a:tabLst/>
                      </a:pPr>
                      <a:r>
                        <a:rPr kumimoji="0" lang="fr-FR" sz="1200" b="0" i="0" u="none" strike="noStrike" cap="none" normalizeH="0" baseline="0" smtClean="0">
                          <a:ln>
                            <a:noFill/>
                          </a:ln>
                          <a:solidFill>
                            <a:schemeClr val="tx1"/>
                          </a:solidFill>
                          <a:effectLst/>
                          <a:latin typeface="Arial" charset="0"/>
                          <a:cs typeface="Arial" charset="0"/>
                        </a:rPr>
                        <a:t>Il faudra une entreprise ayant les moyens de développer yoplait notamment dans les pays émergents où le groupe est encore absent.</a:t>
                      </a:r>
                      <a:endParaRPr kumimoji="0" lang="fr-FR" sz="2800" b="0" i="0" u="none" strike="noStrike" cap="none" normalizeH="0" baseline="0" smtClean="0">
                        <a:ln>
                          <a:noFill/>
                        </a:ln>
                        <a:solidFill>
                          <a:srgbClr val="000000"/>
                        </a:solidFill>
                        <a:effectLst/>
                        <a:latin typeface="Arial" charset="0"/>
                        <a:cs typeface="Arial" charset="0"/>
                      </a:endParaRPr>
                    </a:p>
                  </a:txBody>
                  <a:tcPr horzOverflow="overflow">
                    <a:lnL cap="flat">
                      <a:noFill/>
                    </a:lnL>
                    <a:lnR cap="flat">
                      <a:noFill/>
                    </a:lnR>
                    <a:lnT>
                      <a:noFill/>
                    </a:lnT>
                    <a:lnB cap="flat">
                      <a:noFill/>
                    </a:lnB>
                    <a:lnTlToBr>
                      <a:noFill/>
                    </a:lnTlToBr>
                    <a:lnBlToTr>
                      <a:noFill/>
                    </a:lnBlToTr>
                    <a:noFill/>
                  </a:tcPr>
                </a:tc>
                <a:tc hMerge="1">
                  <a:txBody>
                    <a:bodyPr/>
                    <a:lstStyle/>
                    <a:p>
                      <a:endParaRPr lang="fr-FR"/>
                    </a:p>
                  </a:txBody>
                  <a:tcPr/>
                </a:tc>
              </a:tr>
            </a:tbl>
          </a:graphicData>
        </a:graphic>
      </p:graphicFrame>
      <p:sp>
        <p:nvSpPr>
          <p:cNvPr id="4" name="Espace réservé du numéro de diapositive 3"/>
          <p:cNvSpPr>
            <a:spLocks noGrp="1"/>
          </p:cNvSpPr>
          <p:nvPr>
            <p:ph type="sldNum" idx="12"/>
          </p:nvPr>
        </p:nvSpPr>
        <p:spPr/>
        <p:txBody>
          <a:bodyPr/>
          <a:lstStyle/>
          <a:p>
            <a:fld id="{8DDB3E01-17B3-4C84-80D3-7C594A470F42}" type="slidenum">
              <a:rPr lang="fr-FR" smtClean="0"/>
              <a:pPr/>
              <a:t>34</a:t>
            </a:fld>
            <a:endParaRPr lang="fr-F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solidFill>
                  <a:schemeClr val="tx2">
                    <a:lumMod val="60000"/>
                    <a:lumOff val="40000"/>
                  </a:schemeClr>
                </a:solidFill>
              </a:rPr>
              <a:t>LA FERMIÈRE</a:t>
            </a:r>
            <a:endParaRPr lang="fr-FR"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59832" y="188640"/>
            <a:ext cx="3168352" cy="1143000"/>
          </a:xfrm>
        </p:spPr>
        <p:txBody>
          <a:bodyPr>
            <a:normAutofit/>
          </a:bodyPr>
          <a:lstStyle/>
          <a:p>
            <a:pPr algn="l"/>
            <a:r>
              <a:rPr lang="fr-FR" sz="3600" dirty="0" smtClean="0">
                <a:solidFill>
                  <a:schemeClr val="tx2">
                    <a:lumMod val="60000"/>
                    <a:lumOff val="40000"/>
                  </a:schemeClr>
                </a:solidFill>
              </a:rPr>
              <a:t>LA FERMIÈRE</a:t>
            </a:r>
            <a:endParaRPr lang="fr-FR" sz="3600" dirty="0">
              <a:solidFill>
                <a:schemeClr val="tx2">
                  <a:lumMod val="60000"/>
                  <a:lumOff val="40000"/>
                </a:schemeClr>
              </a:solidFill>
            </a:endParaRPr>
          </a:p>
        </p:txBody>
      </p:sp>
      <p:pic>
        <p:nvPicPr>
          <p:cNvPr id="4" name="Picture 11" descr="C:\Users\Loïc\Desktop\logo_petit.png"/>
          <p:cNvPicPr>
            <a:picLocks noChangeAspect="1" noChangeArrowheads="1"/>
          </p:cNvPicPr>
          <p:nvPr/>
        </p:nvPicPr>
        <p:blipFill>
          <a:blip r:embed="rId2" cstate="print"/>
          <a:srcRect/>
          <a:stretch>
            <a:fillRect/>
          </a:stretch>
        </p:blipFill>
        <p:spPr bwMode="auto">
          <a:xfrm>
            <a:off x="395536" y="188640"/>
            <a:ext cx="1905000" cy="1295400"/>
          </a:xfrm>
          <a:prstGeom prst="rect">
            <a:avLst/>
          </a:prstGeom>
          <a:noFill/>
        </p:spPr>
      </p:pic>
      <p:sp>
        <p:nvSpPr>
          <p:cNvPr id="5" name="ZoneTexte 4"/>
          <p:cNvSpPr txBox="1"/>
          <p:nvPr/>
        </p:nvSpPr>
        <p:spPr>
          <a:xfrm>
            <a:off x="251520" y="1772816"/>
            <a:ext cx="8640960" cy="4832092"/>
          </a:xfrm>
          <a:prstGeom prst="rect">
            <a:avLst/>
          </a:prstGeom>
          <a:noFill/>
        </p:spPr>
        <p:txBody>
          <a:bodyPr wrap="square" rtlCol="0">
            <a:spAutoFit/>
          </a:bodyPr>
          <a:lstStyle/>
          <a:p>
            <a:pPr algn="just"/>
            <a:r>
              <a:rPr lang="fr-FR" sz="1400" b="1" dirty="0"/>
              <a:t>Date de création :</a:t>
            </a:r>
            <a:r>
              <a:rPr lang="fr-FR" sz="1400" dirty="0"/>
              <a:t> 1952</a:t>
            </a:r>
          </a:p>
          <a:p>
            <a:pPr lvl="0" algn="just"/>
            <a:r>
              <a:rPr lang="fr-FR" sz="1400" b="1" dirty="0" smtClean="0"/>
              <a:t>Volume de vente 2009 : </a:t>
            </a:r>
            <a:r>
              <a:rPr lang="fr-FR" sz="1400" dirty="0" smtClean="0"/>
              <a:t>4200 tonnes</a:t>
            </a:r>
          </a:p>
          <a:p>
            <a:pPr lvl="0" algn="just"/>
            <a:r>
              <a:rPr lang="fr-FR" sz="1400" b="1" dirty="0" smtClean="0"/>
              <a:t>CA</a:t>
            </a:r>
            <a:r>
              <a:rPr lang="fr-FR" sz="1400" b="1" dirty="0"/>
              <a:t> 2009 : </a:t>
            </a:r>
            <a:r>
              <a:rPr lang="fr-FR" sz="1400" dirty="0"/>
              <a:t>13 691 K€ ; 70% des ventes proviennent des GMS, 10% de l'export et 20% de la RHD ou de la sous-traitance</a:t>
            </a:r>
          </a:p>
          <a:p>
            <a:pPr lvl="0" algn="just"/>
            <a:r>
              <a:rPr lang="fr-FR" sz="1400" b="1" dirty="0"/>
              <a:t>Effectif 2009 :</a:t>
            </a:r>
            <a:r>
              <a:rPr lang="fr-FR" sz="1400" dirty="0"/>
              <a:t> 49</a:t>
            </a:r>
          </a:p>
          <a:p>
            <a:pPr algn="just"/>
            <a:r>
              <a:rPr lang="fr-FR" sz="1400" b="1" dirty="0"/>
              <a:t>Type d’acteur : </a:t>
            </a:r>
            <a:r>
              <a:rPr lang="fr-FR" sz="1400" dirty="0"/>
              <a:t>suiveur</a:t>
            </a:r>
          </a:p>
          <a:p>
            <a:pPr algn="just"/>
            <a:r>
              <a:rPr lang="fr-FR" sz="1400" b="1" dirty="0"/>
              <a:t>Appartenance à un groupe </a:t>
            </a:r>
            <a:r>
              <a:rPr lang="fr-FR" sz="1400" b="1" dirty="0" smtClean="0"/>
              <a:t>: </a:t>
            </a:r>
            <a:r>
              <a:rPr lang="fr-FR" sz="1400" dirty="0" smtClean="0"/>
              <a:t>Groupe Tarpinian</a:t>
            </a:r>
            <a:endParaRPr lang="fr-FR" sz="1400" dirty="0"/>
          </a:p>
          <a:p>
            <a:pPr algn="just"/>
            <a:r>
              <a:rPr lang="fr-FR" sz="1400" b="1" dirty="0"/>
              <a:t>Lieu </a:t>
            </a:r>
            <a:r>
              <a:rPr lang="fr-FR" sz="1400" b="1" dirty="0" smtClean="0"/>
              <a:t>(France) : </a:t>
            </a:r>
            <a:r>
              <a:rPr lang="fr-FR" sz="1400" dirty="0"/>
              <a:t>Marseille (siège</a:t>
            </a:r>
            <a:r>
              <a:rPr lang="fr-FR" sz="1400" dirty="0" smtClean="0"/>
              <a:t>), Aubagne</a:t>
            </a:r>
          </a:p>
          <a:p>
            <a:pPr algn="just"/>
            <a:r>
              <a:rPr lang="fr-FR" sz="1400" b="1" dirty="0"/>
              <a:t>Ses marques </a:t>
            </a:r>
            <a:r>
              <a:rPr lang="fr-FR" sz="1400" b="1" dirty="0" smtClean="0"/>
              <a:t>: </a:t>
            </a:r>
            <a:r>
              <a:rPr lang="fr-FR" sz="1400" dirty="0" smtClean="0"/>
              <a:t>Mont Plaisir, C’était au temps, Duo, La P’tite Fermière…</a:t>
            </a:r>
            <a:endParaRPr lang="fr-FR" sz="1400" dirty="0"/>
          </a:p>
          <a:p>
            <a:pPr algn="just"/>
            <a:r>
              <a:rPr lang="fr-FR" sz="1400" b="1" dirty="0"/>
              <a:t>Ses derniers changements :</a:t>
            </a:r>
            <a:endParaRPr lang="fr-FR" sz="1400" dirty="0"/>
          </a:p>
          <a:p>
            <a:pPr lvl="0" algn="just"/>
            <a:r>
              <a:rPr lang="fr-FR" sz="1400" dirty="0" smtClean="0"/>
              <a:t>- 2008</a:t>
            </a:r>
            <a:r>
              <a:rPr lang="fr-FR" sz="1400" dirty="0"/>
              <a:t> : nouvelle unité de production à Aubagne, Bouches-du-Rhône</a:t>
            </a:r>
          </a:p>
          <a:p>
            <a:pPr lvl="0" algn="just"/>
            <a:r>
              <a:rPr lang="fr-FR" sz="1400" dirty="0" smtClean="0"/>
              <a:t>- 2009</a:t>
            </a:r>
            <a:r>
              <a:rPr lang="fr-FR" sz="1400" dirty="0"/>
              <a:t> : sous-traitant de Michel&amp;Augustin pour l’élaboration de leurs gammes laitières</a:t>
            </a:r>
          </a:p>
          <a:p>
            <a:pPr algn="just"/>
            <a:r>
              <a:rPr lang="fr-FR" sz="1400" b="1" dirty="0"/>
              <a:t>Ses nouveaux produits :</a:t>
            </a:r>
            <a:endParaRPr lang="fr-FR" sz="1400" dirty="0"/>
          </a:p>
          <a:p>
            <a:pPr algn="just"/>
            <a:r>
              <a:rPr lang="fr-FR" sz="1400" dirty="0"/>
              <a:t>- La P’tite Fermière : yaourt pour enfants</a:t>
            </a:r>
          </a:p>
          <a:p>
            <a:pPr algn="just"/>
            <a:r>
              <a:rPr lang="fr-FR" sz="1400" dirty="0"/>
              <a:t>- Les </a:t>
            </a:r>
            <a:r>
              <a:rPr lang="fr-FR" sz="1400" dirty="0" smtClean="0"/>
              <a:t>Emprésurés</a:t>
            </a:r>
            <a:endParaRPr lang="fr-FR" sz="1400" dirty="0"/>
          </a:p>
          <a:p>
            <a:pPr algn="just"/>
            <a:r>
              <a:rPr lang="fr-FR" sz="1400" dirty="0"/>
              <a:t>- Utilisation de pots en grès en remplacement des pots en verre : emballage non-polluant et permettant une meilleure conservation des arômes, mise en avant des bienfaits écologiques de ces pots et de leur réutilisation par le consommateur, notamment comme élément de </a:t>
            </a:r>
            <a:r>
              <a:rPr lang="fr-FR" sz="1400" dirty="0" smtClean="0"/>
              <a:t>décoration → renforcement de l’image «</a:t>
            </a:r>
            <a:r>
              <a:rPr lang="fr-FR" sz="1400" dirty="0"/>
              <a:t> artisanal », « terroir »</a:t>
            </a:r>
          </a:p>
          <a:p>
            <a:pPr algn="just"/>
            <a:r>
              <a:rPr lang="fr-FR" sz="1400" dirty="0"/>
              <a:t>- Nouvelle gamme de yaourts « bi-couches », déclinée en quatre références : fraise, marron, mûre-myrtille, et mangue-passion.</a:t>
            </a:r>
          </a:p>
          <a:p>
            <a:endParaRPr lang="fr-FR" sz="1400" dirty="0"/>
          </a:p>
          <a:p>
            <a:endParaRPr lang="fr-FR" sz="1400" dirty="0"/>
          </a:p>
        </p:txBody>
      </p:sp>
      <p:sp>
        <p:nvSpPr>
          <p:cNvPr id="6" name="Espace réservé du numéro de diapositive 5"/>
          <p:cNvSpPr>
            <a:spLocks noGrp="1"/>
          </p:cNvSpPr>
          <p:nvPr>
            <p:ph type="sldNum" sz="quarter" idx="12"/>
          </p:nvPr>
        </p:nvSpPr>
        <p:spPr/>
        <p:txBody>
          <a:bodyPr/>
          <a:lstStyle/>
          <a:p>
            <a:fld id="{22908772-F247-43C8-87BD-B6217B843272}" type="slidenum">
              <a:rPr lang="fr-FR" smtClean="0"/>
              <a:pPr/>
              <a:t>36</a:t>
            </a:fld>
            <a:endParaRPr lang="fr-FR"/>
          </a:p>
        </p:txBody>
      </p:sp>
      <p:pic>
        <p:nvPicPr>
          <p:cNvPr id="1026" name="Picture 2"/>
          <p:cNvPicPr>
            <a:picLocks noChangeAspect="1" noChangeArrowheads="1"/>
          </p:cNvPicPr>
          <p:nvPr/>
        </p:nvPicPr>
        <p:blipFill>
          <a:blip r:embed="rId3" cstate="print"/>
          <a:srcRect t="15664" b="16523"/>
          <a:stretch>
            <a:fillRect/>
          </a:stretch>
        </p:blipFill>
        <p:spPr bwMode="auto">
          <a:xfrm>
            <a:off x="6156176" y="188640"/>
            <a:ext cx="2720465" cy="18448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26" name="AutoShape 2"/>
          <p:cNvCxnSpPr>
            <a:cxnSpLocks noChangeShapeType="1"/>
          </p:cNvCxnSpPr>
          <p:nvPr/>
        </p:nvCxnSpPr>
        <p:spPr bwMode="auto">
          <a:xfrm>
            <a:off x="4355976" y="1268760"/>
            <a:ext cx="19050" cy="2590800"/>
          </a:xfrm>
          <a:prstGeom prst="straightConnector1">
            <a:avLst/>
          </a:prstGeom>
          <a:noFill/>
          <a:ln w="9525">
            <a:solidFill>
              <a:srgbClr val="000000"/>
            </a:solidFill>
            <a:round/>
            <a:headEnd/>
            <a:tailEnd/>
          </a:ln>
        </p:spPr>
      </p:cxnSp>
      <p:cxnSp>
        <p:nvCxnSpPr>
          <p:cNvPr id="1027" name="AutoShape 3"/>
          <p:cNvCxnSpPr>
            <a:cxnSpLocks noChangeShapeType="1"/>
          </p:cNvCxnSpPr>
          <p:nvPr/>
        </p:nvCxnSpPr>
        <p:spPr bwMode="auto">
          <a:xfrm flipH="1">
            <a:off x="2365251" y="3859560"/>
            <a:ext cx="2009775" cy="1693862"/>
          </a:xfrm>
          <a:prstGeom prst="straightConnector1">
            <a:avLst/>
          </a:prstGeom>
          <a:noFill/>
          <a:ln w="9525">
            <a:solidFill>
              <a:srgbClr val="000000"/>
            </a:solidFill>
            <a:round/>
            <a:headEnd/>
            <a:tailEnd/>
          </a:ln>
        </p:spPr>
      </p:cxnSp>
      <p:cxnSp>
        <p:nvCxnSpPr>
          <p:cNvPr id="1028" name="AutoShape 4"/>
          <p:cNvCxnSpPr>
            <a:cxnSpLocks noChangeShapeType="1"/>
          </p:cNvCxnSpPr>
          <p:nvPr/>
        </p:nvCxnSpPr>
        <p:spPr bwMode="auto">
          <a:xfrm>
            <a:off x="4375026" y="3859560"/>
            <a:ext cx="1847850" cy="1770062"/>
          </a:xfrm>
          <a:prstGeom prst="straightConnector1">
            <a:avLst/>
          </a:prstGeom>
          <a:noFill/>
          <a:ln w="9525">
            <a:solidFill>
              <a:srgbClr val="000000"/>
            </a:solidFill>
            <a:round/>
            <a:headEnd/>
            <a:tailEnd/>
          </a:ln>
        </p:spPr>
      </p:cxnSp>
      <p:sp>
        <p:nvSpPr>
          <p:cNvPr id="7" name="ZoneTexte 6"/>
          <p:cNvSpPr txBox="1"/>
          <p:nvPr/>
        </p:nvSpPr>
        <p:spPr>
          <a:xfrm>
            <a:off x="3275856" y="332656"/>
            <a:ext cx="2304256" cy="369332"/>
          </a:xfrm>
          <a:prstGeom prst="rect">
            <a:avLst/>
          </a:prstGeom>
          <a:noFill/>
        </p:spPr>
        <p:txBody>
          <a:bodyPr wrap="square" rtlCol="0">
            <a:spAutoFit/>
          </a:bodyPr>
          <a:lstStyle/>
          <a:p>
            <a:endParaRPr lang="fr-FR" dirty="0"/>
          </a:p>
        </p:txBody>
      </p:sp>
      <p:sp>
        <p:nvSpPr>
          <p:cNvPr id="15" name="ZoneTexte 14"/>
          <p:cNvSpPr txBox="1"/>
          <p:nvPr/>
        </p:nvSpPr>
        <p:spPr>
          <a:xfrm>
            <a:off x="3275856" y="404664"/>
            <a:ext cx="2592288" cy="369332"/>
          </a:xfrm>
          <a:prstGeom prst="rect">
            <a:avLst/>
          </a:prstGeom>
          <a:noFill/>
        </p:spPr>
        <p:txBody>
          <a:bodyPr wrap="square" rtlCol="0">
            <a:spAutoFit/>
          </a:bodyPr>
          <a:lstStyle/>
          <a:p>
            <a:endParaRPr lang="fr-FR" dirty="0"/>
          </a:p>
        </p:txBody>
      </p:sp>
      <p:sp>
        <p:nvSpPr>
          <p:cNvPr id="16" name="ZoneTexte 15"/>
          <p:cNvSpPr txBox="1"/>
          <p:nvPr/>
        </p:nvSpPr>
        <p:spPr>
          <a:xfrm>
            <a:off x="0" y="5733256"/>
            <a:ext cx="2987824" cy="369332"/>
          </a:xfrm>
          <a:prstGeom prst="rect">
            <a:avLst/>
          </a:prstGeom>
          <a:noFill/>
        </p:spPr>
        <p:txBody>
          <a:bodyPr wrap="square" rtlCol="0">
            <a:spAutoFit/>
          </a:bodyPr>
          <a:lstStyle/>
          <a:p>
            <a:r>
              <a:rPr lang="fr-FR" dirty="0" smtClean="0"/>
              <a:t>Technologies / Compétences</a:t>
            </a:r>
            <a:endParaRPr lang="fr-FR" dirty="0"/>
          </a:p>
        </p:txBody>
      </p:sp>
      <p:sp>
        <p:nvSpPr>
          <p:cNvPr id="17" name="ZoneTexte 16"/>
          <p:cNvSpPr txBox="1"/>
          <p:nvPr/>
        </p:nvSpPr>
        <p:spPr>
          <a:xfrm>
            <a:off x="4644008" y="836712"/>
            <a:ext cx="2880320" cy="369332"/>
          </a:xfrm>
          <a:prstGeom prst="rect">
            <a:avLst/>
          </a:prstGeom>
          <a:noFill/>
        </p:spPr>
        <p:txBody>
          <a:bodyPr wrap="square" rtlCol="0">
            <a:spAutoFit/>
          </a:bodyPr>
          <a:lstStyle/>
          <a:p>
            <a:r>
              <a:rPr lang="fr-FR" dirty="0" smtClean="0"/>
              <a:t>Fonctionnalités / Tendances</a:t>
            </a:r>
            <a:endParaRPr lang="fr-FR" dirty="0"/>
          </a:p>
        </p:txBody>
      </p:sp>
      <p:sp>
        <p:nvSpPr>
          <p:cNvPr id="18" name="ZoneTexte 17"/>
          <p:cNvSpPr txBox="1"/>
          <p:nvPr/>
        </p:nvSpPr>
        <p:spPr>
          <a:xfrm>
            <a:off x="1475656" y="836712"/>
            <a:ext cx="2592288" cy="369332"/>
          </a:xfrm>
          <a:prstGeom prst="rect">
            <a:avLst/>
          </a:prstGeom>
          <a:noFill/>
        </p:spPr>
        <p:txBody>
          <a:bodyPr wrap="square" rtlCol="0">
            <a:spAutoFit/>
          </a:bodyPr>
          <a:lstStyle/>
          <a:p>
            <a:r>
              <a:rPr lang="fr-FR" dirty="0" smtClean="0"/>
              <a:t>Catégories de produits</a:t>
            </a:r>
            <a:endParaRPr lang="fr-FR" dirty="0"/>
          </a:p>
        </p:txBody>
      </p:sp>
      <p:sp>
        <p:nvSpPr>
          <p:cNvPr id="19" name="ZoneTexte 18"/>
          <p:cNvSpPr txBox="1"/>
          <p:nvPr/>
        </p:nvSpPr>
        <p:spPr>
          <a:xfrm>
            <a:off x="6660232" y="5661248"/>
            <a:ext cx="1728192" cy="369332"/>
          </a:xfrm>
          <a:prstGeom prst="rect">
            <a:avLst/>
          </a:prstGeom>
          <a:noFill/>
        </p:spPr>
        <p:txBody>
          <a:bodyPr wrap="square" rtlCol="0">
            <a:spAutoFit/>
          </a:bodyPr>
          <a:lstStyle/>
          <a:p>
            <a:r>
              <a:rPr lang="fr-FR" dirty="0" smtClean="0"/>
              <a:t>Marchés-cibles</a:t>
            </a:r>
            <a:endParaRPr lang="fr-FR" dirty="0"/>
          </a:p>
        </p:txBody>
      </p:sp>
      <p:sp>
        <p:nvSpPr>
          <p:cNvPr id="20" name="ZoneTexte 19"/>
          <p:cNvSpPr txBox="1"/>
          <p:nvPr/>
        </p:nvSpPr>
        <p:spPr>
          <a:xfrm>
            <a:off x="2267744" y="1772816"/>
            <a:ext cx="1800200" cy="1384995"/>
          </a:xfrm>
          <a:prstGeom prst="rect">
            <a:avLst/>
          </a:prstGeom>
          <a:noFill/>
        </p:spPr>
        <p:txBody>
          <a:bodyPr wrap="square" rtlCol="0">
            <a:spAutoFit/>
          </a:bodyPr>
          <a:lstStyle/>
          <a:p>
            <a:pPr>
              <a:buFontTx/>
              <a:buChar char="-"/>
            </a:pPr>
            <a:r>
              <a:rPr lang="fr-FR" sz="1200" dirty="0" smtClean="0"/>
              <a:t>Yaourt infusé</a:t>
            </a:r>
          </a:p>
          <a:p>
            <a:pPr>
              <a:buFontTx/>
              <a:buChar char="-"/>
            </a:pPr>
            <a:r>
              <a:rPr lang="fr-FR" sz="1200" dirty="0" smtClean="0"/>
              <a:t>Crème fraiche</a:t>
            </a:r>
          </a:p>
          <a:p>
            <a:pPr>
              <a:buFontTx/>
              <a:buChar char="-"/>
            </a:pPr>
            <a:r>
              <a:rPr lang="fr-FR" sz="1200" dirty="0" smtClean="0"/>
              <a:t> Yaourt bicouche</a:t>
            </a:r>
          </a:p>
          <a:p>
            <a:pPr>
              <a:buFontTx/>
              <a:buChar char="-"/>
            </a:pPr>
            <a:r>
              <a:rPr lang="fr-FR" sz="1200" dirty="0"/>
              <a:t> </a:t>
            </a:r>
            <a:r>
              <a:rPr lang="fr-FR" sz="1200" dirty="0" err="1" smtClean="0"/>
              <a:t>Empresurés</a:t>
            </a:r>
            <a:endParaRPr lang="fr-FR" sz="1200" dirty="0" smtClean="0"/>
          </a:p>
          <a:p>
            <a:pPr>
              <a:buFontTx/>
              <a:buChar char="-"/>
            </a:pPr>
            <a:r>
              <a:rPr lang="fr-FR" sz="1200" dirty="0" smtClean="0"/>
              <a:t> Yaourt pour enfants</a:t>
            </a:r>
          </a:p>
          <a:p>
            <a:pPr>
              <a:buFontTx/>
              <a:buChar char="-"/>
            </a:pPr>
            <a:r>
              <a:rPr lang="fr-FR" sz="1200" dirty="0"/>
              <a:t> </a:t>
            </a:r>
            <a:r>
              <a:rPr lang="fr-FR" sz="1200" dirty="0" smtClean="0"/>
              <a:t>Desserts</a:t>
            </a:r>
          </a:p>
          <a:p>
            <a:pPr>
              <a:buFontTx/>
              <a:buChar char="-"/>
            </a:pPr>
            <a:r>
              <a:rPr lang="fr-FR" sz="1200" dirty="0" smtClean="0"/>
              <a:t> Yaourts fruités</a:t>
            </a:r>
            <a:endParaRPr lang="fr-FR" sz="1200" dirty="0"/>
          </a:p>
        </p:txBody>
      </p:sp>
      <p:sp>
        <p:nvSpPr>
          <p:cNvPr id="23" name="ZoneTexte 22"/>
          <p:cNvSpPr txBox="1"/>
          <p:nvPr/>
        </p:nvSpPr>
        <p:spPr>
          <a:xfrm>
            <a:off x="5004048" y="1628800"/>
            <a:ext cx="2088232" cy="1384995"/>
          </a:xfrm>
          <a:prstGeom prst="rect">
            <a:avLst/>
          </a:prstGeom>
          <a:noFill/>
        </p:spPr>
        <p:txBody>
          <a:bodyPr wrap="square" rtlCol="0">
            <a:spAutoFit/>
          </a:bodyPr>
          <a:lstStyle/>
          <a:p>
            <a:pPr>
              <a:buFontTx/>
              <a:buChar char="-"/>
            </a:pPr>
            <a:r>
              <a:rPr lang="fr-FR" sz="1200" dirty="0" smtClean="0"/>
              <a:t>Plaisir gourmand</a:t>
            </a:r>
          </a:p>
          <a:p>
            <a:pPr>
              <a:buFontTx/>
              <a:buChar char="-"/>
            </a:pPr>
            <a:r>
              <a:rPr lang="fr-FR" sz="1200" dirty="0"/>
              <a:t> </a:t>
            </a:r>
            <a:r>
              <a:rPr lang="fr-FR" sz="1200" dirty="0" smtClean="0"/>
              <a:t>Goût</a:t>
            </a:r>
          </a:p>
          <a:p>
            <a:pPr>
              <a:buFontTx/>
              <a:buChar char="-"/>
            </a:pPr>
            <a:r>
              <a:rPr lang="fr-FR" sz="1200" dirty="0" smtClean="0"/>
              <a:t> Authenticité et Qualité</a:t>
            </a:r>
          </a:p>
          <a:p>
            <a:pPr>
              <a:buFontTx/>
              <a:buChar char="-"/>
            </a:pPr>
            <a:r>
              <a:rPr lang="fr-FR" sz="1200" dirty="0" smtClean="0"/>
              <a:t> Yaourt haut de gamme</a:t>
            </a:r>
          </a:p>
          <a:p>
            <a:pPr>
              <a:buFontTx/>
              <a:buChar char="-"/>
            </a:pPr>
            <a:r>
              <a:rPr lang="fr-FR" sz="1200" dirty="0" smtClean="0"/>
              <a:t> Matières premières issues de producteurs locaux </a:t>
            </a:r>
            <a:r>
              <a:rPr lang="fr-FR" sz="1200" dirty="0" smtClean="0">
                <a:sym typeface="Wingdings" pitchFamily="2" charset="2"/>
              </a:rPr>
              <a:t> « consommer local »</a:t>
            </a:r>
          </a:p>
        </p:txBody>
      </p:sp>
      <p:sp>
        <p:nvSpPr>
          <p:cNvPr id="24" name="ZoneTexte 23"/>
          <p:cNvSpPr txBox="1"/>
          <p:nvPr/>
        </p:nvSpPr>
        <p:spPr>
          <a:xfrm>
            <a:off x="395536" y="3789040"/>
            <a:ext cx="3275856" cy="1569660"/>
          </a:xfrm>
          <a:prstGeom prst="rect">
            <a:avLst/>
          </a:prstGeom>
          <a:noFill/>
        </p:spPr>
        <p:txBody>
          <a:bodyPr wrap="square" rtlCol="0">
            <a:spAutoFit/>
          </a:bodyPr>
          <a:lstStyle/>
          <a:p>
            <a:pPr>
              <a:buFontTx/>
              <a:buChar char="-"/>
            </a:pPr>
            <a:r>
              <a:rPr lang="fr-FR" sz="1200" dirty="0" smtClean="0"/>
              <a:t>Technique bicouche</a:t>
            </a:r>
          </a:p>
          <a:p>
            <a:pPr>
              <a:buFontTx/>
              <a:buChar char="-"/>
            </a:pPr>
            <a:r>
              <a:rPr lang="fr-FR" sz="1200" dirty="0" smtClean="0"/>
              <a:t> Conditionnement dans pots en grès</a:t>
            </a:r>
          </a:p>
          <a:p>
            <a:pPr>
              <a:buFontTx/>
              <a:buChar char="-"/>
            </a:pPr>
            <a:r>
              <a:rPr lang="fr-FR" sz="1200" dirty="0" smtClean="0"/>
              <a:t> Soutien des producteurs laitiers de France</a:t>
            </a:r>
          </a:p>
          <a:p>
            <a:pPr>
              <a:buFontTx/>
              <a:buChar char="-"/>
            </a:pPr>
            <a:r>
              <a:rPr lang="fr-FR" sz="1200" dirty="0" smtClean="0"/>
              <a:t> utilisation de lait </a:t>
            </a:r>
            <a:r>
              <a:rPr lang="fr-FR" sz="1200" dirty="0"/>
              <a:t>entier </a:t>
            </a:r>
            <a:r>
              <a:rPr lang="fr-FR" sz="1200" dirty="0" smtClean="0"/>
              <a:t>et crème directement acheminés </a:t>
            </a:r>
            <a:r>
              <a:rPr lang="fr-FR" sz="1200" dirty="0"/>
              <a:t>des </a:t>
            </a:r>
            <a:r>
              <a:rPr lang="fr-FR" sz="1200" dirty="0" smtClean="0"/>
              <a:t>Alpes</a:t>
            </a:r>
          </a:p>
          <a:p>
            <a:pPr>
              <a:buFontTx/>
              <a:buChar char="-"/>
            </a:pPr>
            <a:r>
              <a:rPr lang="fr-FR" sz="1200" dirty="0" smtClean="0"/>
              <a:t> </a:t>
            </a:r>
            <a:r>
              <a:rPr lang="fr-FR" sz="1200" dirty="0"/>
              <a:t>citrons frais non traités après </a:t>
            </a:r>
            <a:r>
              <a:rPr lang="fr-FR" sz="1200" dirty="0" smtClean="0"/>
              <a:t>récolte</a:t>
            </a:r>
          </a:p>
          <a:p>
            <a:pPr>
              <a:buFontTx/>
              <a:buChar char="-"/>
            </a:pPr>
            <a:r>
              <a:rPr lang="fr-FR" sz="1200" dirty="0"/>
              <a:t> </a:t>
            </a:r>
            <a:r>
              <a:rPr lang="fr-FR" sz="1200" dirty="0" smtClean="0"/>
              <a:t>gousse </a:t>
            </a:r>
            <a:r>
              <a:rPr lang="fr-FR" sz="1200" dirty="0"/>
              <a:t>de vanille naturelle de </a:t>
            </a:r>
            <a:r>
              <a:rPr lang="fr-FR" sz="1200" dirty="0" smtClean="0"/>
              <a:t>Madagascar</a:t>
            </a:r>
          </a:p>
          <a:p>
            <a:pPr>
              <a:buFontTx/>
              <a:buChar char="-"/>
            </a:pPr>
            <a:r>
              <a:rPr lang="fr-FR" sz="1200" dirty="0" smtClean="0"/>
              <a:t>miel </a:t>
            </a:r>
            <a:r>
              <a:rPr lang="fr-FR" sz="1200" dirty="0"/>
              <a:t>liquide de fleurs d’oranger </a:t>
            </a:r>
            <a:r>
              <a:rPr lang="fr-FR" sz="1200" dirty="0" smtClean="0"/>
              <a:t>…</a:t>
            </a:r>
            <a:endParaRPr lang="fr-FR" sz="1200" dirty="0"/>
          </a:p>
        </p:txBody>
      </p:sp>
      <p:sp>
        <p:nvSpPr>
          <p:cNvPr id="25" name="ZoneTexte 24"/>
          <p:cNvSpPr txBox="1"/>
          <p:nvPr/>
        </p:nvSpPr>
        <p:spPr>
          <a:xfrm>
            <a:off x="5292080" y="4005064"/>
            <a:ext cx="2592288" cy="1754326"/>
          </a:xfrm>
          <a:prstGeom prst="rect">
            <a:avLst/>
          </a:prstGeom>
          <a:noFill/>
        </p:spPr>
        <p:txBody>
          <a:bodyPr wrap="square" rtlCol="0">
            <a:spAutoFit/>
          </a:bodyPr>
          <a:lstStyle/>
          <a:p>
            <a:pPr>
              <a:buFontTx/>
              <a:buChar char="-"/>
            </a:pPr>
            <a:r>
              <a:rPr lang="fr-FR" sz="1200" dirty="0" smtClean="0"/>
              <a:t>Population adulte</a:t>
            </a:r>
          </a:p>
          <a:p>
            <a:pPr>
              <a:buFontTx/>
              <a:buChar char="-"/>
            </a:pPr>
            <a:r>
              <a:rPr lang="fr-FR" sz="1200" dirty="0" smtClean="0"/>
              <a:t>classe plutôt aisée</a:t>
            </a:r>
          </a:p>
          <a:p>
            <a:pPr>
              <a:buFontTx/>
              <a:buChar char="-"/>
            </a:pPr>
            <a:r>
              <a:rPr lang="fr-FR" sz="1200" dirty="0" smtClean="0"/>
              <a:t> consommateur sensible à la valorisation du terroir, à l’authenticité et la qualité du produit</a:t>
            </a:r>
          </a:p>
          <a:p>
            <a:pPr>
              <a:buFontTx/>
              <a:buChar char="-"/>
            </a:pPr>
            <a:r>
              <a:rPr lang="fr-FR" sz="1200" dirty="0" smtClean="0"/>
              <a:t>Récemment : enfants</a:t>
            </a:r>
          </a:p>
          <a:p>
            <a:pPr>
              <a:buFontTx/>
              <a:buChar char="-"/>
            </a:pPr>
            <a:r>
              <a:rPr lang="fr-FR" sz="1200" dirty="0" smtClean="0"/>
              <a:t>Restauration domicile, GMS</a:t>
            </a:r>
          </a:p>
          <a:p>
            <a:pPr>
              <a:buFontTx/>
              <a:buChar char="-"/>
            </a:pPr>
            <a:r>
              <a:rPr lang="fr-FR" sz="1200" dirty="0" smtClean="0"/>
              <a:t> Principalement en France, désir d’accroître son exportation</a:t>
            </a:r>
          </a:p>
        </p:txBody>
      </p:sp>
      <p:sp>
        <p:nvSpPr>
          <p:cNvPr id="21" name="Espace réservé du numéro de diapositive 20"/>
          <p:cNvSpPr>
            <a:spLocks noGrp="1"/>
          </p:cNvSpPr>
          <p:nvPr>
            <p:ph type="sldNum" sz="quarter" idx="12"/>
          </p:nvPr>
        </p:nvSpPr>
        <p:spPr/>
        <p:txBody>
          <a:bodyPr/>
          <a:lstStyle/>
          <a:p>
            <a:fld id="{22908772-F247-43C8-87BD-B6217B843272}" type="slidenum">
              <a:rPr lang="fr-FR" smtClean="0"/>
              <a:pPr/>
              <a:t>37</a:t>
            </a:fld>
            <a:endParaRPr lang="fr-F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nvGraphicFramePr>
        <p:xfrm>
          <a:off x="251520" y="0"/>
          <a:ext cx="8568952" cy="6840633"/>
        </p:xfrm>
        <a:graphic>
          <a:graphicData uri="http://schemas.openxmlformats.org/drawingml/2006/table">
            <a:tbl>
              <a:tblPr firstRow="1" bandRow="1">
                <a:tableStyleId>{5C22544A-7EE6-4342-B048-85BDC9FD1C3A}</a:tableStyleId>
              </a:tblPr>
              <a:tblGrid>
                <a:gridCol w="2142238"/>
                <a:gridCol w="2142238"/>
                <a:gridCol w="2142238"/>
                <a:gridCol w="2142238"/>
              </a:tblGrid>
              <a:tr h="404664">
                <a:tc>
                  <a:txBody>
                    <a:bodyPr/>
                    <a:lstStyle/>
                    <a:p>
                      <a:endParaRPr lang="fr-FR" dirty="0"/>
                    </a:p>
                  </a:txBody>
                  <a:tcPr/>
                </a:tc>
                <a:tc>
                  <a:txBody>
                    <a:bodyPr/>
                    <a:lstStyle/>
                    <a:p>
                      <a:r>
                        <a:rPr lang="fr-FR" dirty="0" smtClean="0"/>
                        <a:t>DESCRIPTION</a:t>
                      </a:r>
                      <a:endParaRPr lang="fr-FR" dirty="0"/>
                    </a:p>
                  </a:txBody>
                  <a:tcPr/>
                </a:tc>
                <a:tc>
                  <a:txBody>
                    <a:bodyPr/>
                    <a:lstStyle/>
                    <a:p>
                      <a:r>
                        <a:rPr lang="fr-FR" dirty="0" smtClean="0"/>
                        <a:t>FORCES</a:t>
                      </a:r>
                      <a:endParaRPr lang="fr-FR" dirty="0"/>
                    </a:p>
                  </a:txBody>
                  <a:tcPr/>
                </a:tc>
                <a:tc>
                  <a:txBody>
                    <a:bodyPr/>
                    <a:lstStyle/>
                    <a:p>
                      <a:r>
                        <a:rPr lang="fr-FR" dirty="0" smtClean="0"/>
                        <a:t>FAIBLESSES</a:t>
                      </a:r>
                      <a:endParaRPr lang="fr-FR" dirty="0"/>
                    </a:p>
                  </a:txBody>
                  <a:tcPr/>
                </a:tc>
              </a:tr>
              <a:tr h="1060129">
                <a:tc>
                  <a:txBody>
                    <a:bodyPr/>
                    <a:lstStyle/>
                    <a:p>
                      <a:r>
                        <a:rPr lang="fr-FR" sz="1800" dirty="0" smtClean="0"/>
                        <a:t>STRATEGIE DE CROISSANCE</a:t>
                      </a:r>
                      <a:endParaRPr lang="fr-FR" sz="1800" dirty="0"/>
                    </a:p>
                  </a:txBody>
                  <a:tcPr/>
                </a:tc>
                <a:tc>
                  <a:txBody>
                    <a:bodyPr/>
                    <a:lstStyle/>
                    <a:p>
                      <a:r>
                        <a:rPr lang="fr-FR" sz="1050" dirty="0" smtClean="0"/>
                        <a:t>Stratégie spécialisée, régionale et nationale.</a:t>
                      </a:r>
                      <a:br>
                        <a:rPr lang="fr-FR" sz="1050" dirty="0" smtClean="0"/>
                      </a:br>
                      <a:r>
                        <a:rPr lang="fr-FR" sz="1050" dirty="0" smtClean="0"/>
                        <a:t>Sous-traitant de Yoplait jusque 2007 pour la fabrication de pots</a:t>
                      </a:r>
                      <a:r>
                        <a:rPr lang="fr-FR" sz="1050" baseline="0" dirty="0" smtClean="0"/>
                        <a:t> en grès, de Michel &amp; Augustin depuis 2009 pour l’élaboration de leurs grammes laitières</a:t>
                      </a:r>
                      <a:endParaRPr lang="fr-FR" sz="1050" dirty="0"/>
                    </a:p>
                  </a:txBody>
                  <a:tcPr/>
                </a:tc>
                <a:tc>
                  <a:txBody>
                    <a:bodyPr/>
                    <a:lstStyle/>
                    <a:p>
                      <a:endParaRPr lang="fr-FR" sz="1050" dirty="0"/>
                    </a:p>
                  </a:txBody>
                  <a:tcPr/>
                </a:tc>
                <a:tc>
                  <a:txBody>
                    <a:bodyPr/>
                    <a:lstStyle/>
                    <a:p>
                      <a:endParaRPr lang="fr-FR" sz="1050"/>
                    </a:p>
                  </a:txBody>
                  <a:tcPr/>
                </a:tc>
              </a:tr>
              <a:tr h="1060129">
                <a:tc>
                  <a:txBody>
                    <a:bodyPr/>
                    <a:lstStyle/>
                    <a:p>
                      <a:r>
                        <a:rPr lang="fr-FR" sz="1800" dirty="0" smtClean="0"/>
                        <a:t>STRATEGIE SUIVIE</a:t>
                      </a:r>
                      <a:endParaRPr lang="fr-FR" sz="1800" dirty="0"/>
                    </a:p>
                  </a:txBody>
                  <a:tcPr/>
                </a:tc>
                <a:tc>
                  <a:txBody>
                    <a:bodyPr/>
                    <a:lstStyle/>
                    <a:p>
                      <a:r>
                        <a:rPr lang="fr-FR" sz="1050" dirty="0" smtClean="0"/>
                        <a:t>Yaourt gourmand, Haut de gamme. Distribution en GMS, prix pouvant atteindre 8€/kg. Image de marque : yaourt de qualité et authentique, image rurale, proche du terroir (soutien aux producteurs</a:t>
                      </a:r>
                      <a:r>
                        <a:rPr lang="fr-FR" sz="1050" baseline="0" dirty="0" smtClean="0"/>
                        <a:t> laitiers de France). Création récente d’un yaourt pour enfants.</a:t>
                      </a:r>
                      <a:endParaRPr lang="fr-FR" sz="105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50" dirty="0" smtClean="0"/>
                        <a:t>Rayonnement régional (région</a:t>
                      </a:r>
                      <a:r>
                        <a:rPr lang="fr-FR" sz="1050" baseline="0" dirty="0" smtClean="0"/>
                        <a:t> PACA</a:t>
                      </a:r>
                      <a:r>
                        <a:rPr lang="fr-FR" sz="1050" dirty="0" smtClean="0"/>
                        <a:t>)</a:t>
                      </a:r>
                      <a:r>
                        <a:rPr lang="fr-FR" sz="1050" baseline="0" dirty="0" smtClean="0"/>
                        <a:t> et national. Prix élevé, volumes peu importants : production rentable.</a:t>
                      </a:r>
                    </a:p>
                    <a:p>
                      <a:pPr marL="0" marR="0" indent="0" algn="l" defTabSz="914400" rtl="0" eaLnBrk="1" fontAlgn="auto" latinLnBrk="0" hangingPunct="1">
                        <a:lnSpc>
                          <a:spcPct val="100000"/>
                        </a:lnSpc>
                        <a:spcBef>
                          <a:spcPts val="0"/>
                        </a:spcBef>
                        <a:spcAft>
                          <a:spcPts val="0"/>
                        </a:spcAft>
                        <a:buClrTx/>
                        <a:buSzTx/>
                        <a:buFontTx/>
                        <a:buNone/>
                        <a:tabLst/>
                        <a:defRPr/>
                      </a:pPr>
                      <a:r>
                        <a:rPr lang="fr-FR" sz="1050" baseline="0" dirty="0" smtClean="0"/>
                        <a:t>Image de raffinement et d’authenticité.</a:t>
                      </a:r>
                      <a:endParaRPr lang="fr-FR" sz="1050" dirty="0" smtClean="0"/>
                    </a:p>
                  </a:txBody>
                  <a:tcPr/>
                </a:tc>
                <a:tc>
                  <a:txBody>
                    <a:bodyPr/>
                    <a:lstStyle/>
                    <a:p>
                      <a:r>
                        <a:rPr lang="fr-FR" sz="1050" dirty="0" smtClean="0"/>
                        <a:t>S’adresse volontairement</a:t>
                      </a:r>
                      <a:r>
                        <a:rPr lang="fr-FR" sz="1050" baseline="0" dirty="0" smtClean="0"/>
                        <a:t> </a:t>
                      </a:r>
                      <a:r>
                        <a:rPr lang="fr-FR" sz="1050" dirty="0" smtClean="0"/>
                        <a:t>à un marché</a:t>
                      </a:r>
                      <a:r>
                        <a:rPr lang="fr-FR" sz="1050" baseline="0" dirty="0" smtClean="0"/>
                        <a:t>-cible restreint, sa marge de manœuvre est donc limitée en terme d’élargissement de sa gamme de produits.</a:t>
                      </a:r>
                      <a:br>
                        <a:rPr lang="fr-FR" sz="1050" baseline="0" dirty="0" smtClean="0"/>
                      </a:br>
                      <a:r>
                        <a:rPr lang="fr-FR" sz="1050" baseline="0" dirty="0" smtClean="0"/>
                        <a:t>En période de baisse du pouvoir d’achat, il est d’autant plus difficile de fidéliser de nouveaux clients.</a:t>
                      </a:r>
                      <a:endParaRPr lang="fr-FR" sz="1050" dirty="0"/>
                    </a:p>
                  </a:txBody>
                  <a:tcPr/>
                </a:tc>
              </a:tr>
              <a:tr h="1060129">
                <a:tc>
                  <a:txBody>
                    <a:bodyPr/>
                    <a:lstStyle/>
                    <a:p>
                      <a:r>
                        <a:rPr lang="fr-FR" sz="1800" dirty="0" smtClean="0"/>
                        <a:t>STRATEGIE CONCURRENTIELLE</a:t>
                      </a:r>
                      <a:endParaRPr lang="fr-FR"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50" dirty="0" smtClean="0"/>
                        <a:t>Privilégier l’authenticité et la qualité à la production en forts volumes. Concentré sur une niche : produits exigeants en qualité et innovants. Pas de yaourts Santé,</a:t>
                      </a:r>
                      <a:r>
                        <a:rPr lang="fr-FR" sz="1050" baseline="0" dirty="0" smtClean="0"/>
                        <a:t> orientation vers des yaourts et desserts gourmands, élaborés. Image de marque rurale, artisanale, donc produits plus coûteux</a:t>
                      </a:r>
                      <a:endParaRPr lang="fr-FR" sz="1050" dirty="0"/>
                    </a:p>
                  </a:txBody>
                  <a:tcPr/>
                </a:tc>
                <a:tc>
                  <a:txBody>
                    <a:bodyPr/>
                    <a:lstStyle/>
                    <a:p>
                      <a:r>
                        <a:rPr lang="fr-FR" sz="1050" baseline="0" dirty="0" smtClean="0"/>
                        <a:t>Niche où la concurrence est faible (Mamie Nova) : les leaders Danone, Yoplait et Nestlé se focalisent sur la production en volumes élevés et visent un public large, notamment avec les yaourts Santé.</a:t>
                      </a:r>
                    </a:p>
                    <a:p>
                      <a:r>
                        <a:rPr lang="fr-FR" sz="1050" baseline="0" dirty="0" smtClean="0"/>
                        <a:t>Risque de concurrence des MDD et PPP nul pour ce marché.</a:t>
                      </a:r>
                      <a:endParaRPr lang="fr-FR" sz="1050" dirty="0"/>
                    </a:p>
                  </a:txBody>
                  <a:tcPr/>
                </a:tc>
                <a:tc>
                  <a:txBody>
                    <a:bodyPr/>
                    <a:lstStyle/>
                    <a:p>
                      <a:r>
                        <a:rPr lang="fr-FR" sz="1050" dirty="0" smtClean="0"/>
                        <a:t>L’image d’une entreprise humaniste et soucieuse de valoriser</a:t>
                      </a:r>
                      <a:r>
                        <a:rPr lang="fr-FR" sz="1050" baseline="0" dirty="0" smtClean="0"/>
                        <a:t> ses fournisseurs risque d’être adoptée par d’autres groupes : Danone affiche depuis peu la photo d’un éleveur sur quelques-uns de ses packagings, et étendra progressivement cette nouveauté aux autres produits de sa gamme.</a:t>
                      </a:r>
                      <a:endParaRPr lang="fr-FR" sz="1050" dirty="0"/>
                    </a:p>
                  </a:txBody>
                  <a:tcPr/>
                </a:tc>
              </a:tr>
              <a:tr h="612968">
                <a:tc>
                  <a:txBody>
                    <a:bodyPr/>
                    <a:lstStyle/>
                    <a:p>
                      <a:r>
                        <a:rPr lang="fr-FR" sz="1800" dirty="0" smtClean="0"/>
                        <a:t>POSITIONNEMENT</a:t>
                      </a:r>
                      <a:endParaRPr lang="fr-FR" sz="1800" dirty="0"/>
                    </a:p>
                  </a:txBody>
                  <a:tcPr/>
                </a:tc>
                <a:tc>
                  <a:txBody>
                    <a:bodyPr/>
                    <a:lstStyle/>
                    <a:p>
                      <a:r>
                        <a:rPr lang="fr-FR" sz="1050" dirty="0" smtClean="0"/>
                        <a:t>Produits Haut de gamme</a:t>
                      </a:r>
                      <a:endParaRPr lang="fr-FR" sz="1050" dirty="0"/>
                    </a:p>
                  </a:txBody>
                  <a:tcPr/>
                </a:tc>
                <a:tc>
                  <a:txBody>
                    <a:bodyPr/>
                    <a:lstStyle/>
                    <a:p>
                      <a:endParaRPr lang="fr-FR" sz="1050" dirty="0"/>
                    </a:p>
                  </a:txBody>
                  <a:tcPr/>
                </a:tc>
                <a:tc>
                  <a:txBody>
                    <a:bodyPr/>
                    <a:lstStyle/>
                    <a:p>
                      <a:endParaRPr lang="fr-FR" sz="1050" dirty="0"/>
                    </a:p>
                  </a:txBody>
                  <a:tcPr/>
                </a:tc>
              </a:tr>
              <a:tr h="648072">
                <a:tc>
                  <a:txBody>
                    <a:bodyPr/>
                    <a:lstStyle/>
                    <a:p>
                      <a:r>
                        <a:rPr lang="fr-FR" sz="1800" dirty="0" smtClean="0"/>
                        <a:t>PERFORMANCE</a:t>
                      </a:r>
                      <a:endParaRPr lang="fr-FR" sz="1800" dirty="0"/>
                    </a:p>
                  </a:txBody>
                  <a:tcPr/>
                </a:tc>
                <a:tc>
                  <a:txBody>
                    <a:bodyPr/>
                    <a:lstStyle/>
                    <a:p>
                      <a:r>
                        <a:rPr lang="fr-FR" sz="1050" dirty="0" smtClean="0"/>
                        <a:t>CA</a:t>
                      </a:r>
                      <a:r>
                        <a:rPr lang="fr-FR" sz="1050" baseline="0" dirty="0" smtClean="0"/>
                        <a:t> 2009 : 13961k€</a:t>
                      </a:r>
                      <a:r>
                        <a:rPr lang="fr-FR" sz="1050" dirty="0" smtClean="0"/>
                        <a:t> </a:t>
                      </a:r>
                    </a:p>
                    <a:p>
                      <a:r>
                        <a:rPr lang="fr-FR" sz="1050" dirty="0" smtClean="0"/>
                        <a:t>Croissance : -3,8% en 2009</a:t>
                      </a:r>
                      <a:endParaRPr lang="fr-FR" sz="1050" dirty="0"/>
                    </a:p>
                  </a:txBody>
                  <a:tcPr/>
                </a:tc>
                <a:tc>
                  <a:txBody>
                    <a:bodyPr/>
                    <a:lstStyle/>
                    <a:p>
                      <a:endParaRPr lang="fr-FR" sz="1050" dirty="0"/>
                    </a:p>
                  </a:txBody>
                  <a:tcPr/>
                </a:tc>
                <a:tc>
                  <a:txBody>
                    <a:bodyPr/>
                    <a:lstStyle/>
                    <a:p>
                      <a:endParaRPr lang="fr-FR" sz="1050" dirty="0"/>
                    </a:p>
                  </a:txBody>
                  <a:tcPr/>
                </a:tc>
              </a:tr>
              <a:tr h="1060129">
                <a:tc>
                  <a:txBody>
                    <a:bodyPr/>
                    <a:lstStyle/>
                    <a:p>
                      <a:r>
                        <a:rPr lang="fr-FR" sz="1800" dirty="0" smtClean="0"/>
                        <a:t>STRUCTURE</a:t>
                      </a:r>
                      <a:endParaRPr lang="fr-FR" sz="1800" dirty="0"/>
                    </a:p>
                  </a:txBody>
                  <a:tcPr/>
                </a:tc>
                <a:tc>
                  <a:txBody>
                    <a:bodyPr/>
                    <a:lstStyle/>
                    <a:p>
                      <a:r>
                        <a:rPr lang="fr-FR" sz="1050" dirty="0" smtClean="0">
                          <a:latin typeface="+mj-lt"/>
                        </a:rPr>
                        <a:t>Siège Social : Marseille</a:t>
                      </a:r>
                    </a:p>
                    <a:p>
                      <a:r>
                        <a:rPr lang="fr-FR" sz="1050" dirty="0" smtClean="0">
                          <a:latin typeface="+mj-lt"/>
                        </a:rPr>
                        <a:t>Statut juridique : S.A.</a:t>
                      </a:r>
                    </a:p>
                    <a:p>
                      <a:r>
                        <a:rPr lang="fr-FR" sz="1050" dirty="0" smtClean="0">
                          <a:latin typeface="+mj-lt"/>
                        </a:rPr>
                        <a:t>Effectif total : 49</a:t>
                      </a:r>
                    </a:p>
                    <a:p>
                      <a:r>
                        <a:rPr lang="fr-FR" sz="1050" dirty="0" smtClean="0">
                          <a:latin typeface="+mj-lt"/>
                        </a:rPr>
                        <a:t>Date de création :1952</a:t>
                      </a:r>
                    </a:p>
                    <a:p>
                      <a:r>
                        <a:rPr lang="fr-FR" sz="1050" dirty="0" smtClean="0">
                          <a:latin typeface="+mj-lt"/>
                        </a:rPr>
                        <a:t>Appartenance</a:t>
                      </a:r>
                      <a:r>
                        <a:rPr lang="fr-FR" sz="1050" baseline="0" dirty="0" smtClean="0">
                          <a:latin typeface="+mj-lt"/>
                        </a:rPr>
                        <a:t> au groupe Tarpinian</a:t>
                      </a:r>
                      <a:endParaRPr lang="fr-FR" sz="1050" dirty="0" smtClean="0">
                        <a:latin typeface="+mj-lt"/>
                      </a:endParaRPr>
                    </a:p>
                    <a:p>
                      <a:endParaRPr lang="fr-FR" sz="1050" dirty="0">
                        <a:latin typeface="+mj-lt"/>
                      </a:endParaRPr>
                    </a:p>
                  </a:txBody>
                  <a:tcPr/>
                </a:tc>
                <a:tc>
                  <a:txBody>
                    <a:bodyPr/>
                    <a:lstStyle/>
                    <a:p>
                      <a:r>
                        <a:rPr lang="fr-FR" sz="1050" dirty="0" smtClean="0"/>
                        <a:t>Ouverture</a:t>
                      </a:r>
                      <a:r>
                        <a:rPr lang="fr-FR" sz="1050" baseline="0" dirty="0" smtClean="0"/>
                        <a:t> en 2008 d’une nouvelle usine de 13000m² à Aubagne permettant de tripler la capacité de production. Proximité avec les producteurs laitiers régionaux.</a:t>
                      </a:r>
                    </a:p>
                  </a:txBody>
                  <a:tcPr/>
                </a:tc>
                <a:tc>
                  <a:txBody>
                    <a:bodyPr/>
                    <a:lstStyle/>
                    <a:p>
                      <a:endParaRPr lang="fr-FR" sz="1050" dirty="0"/>
                    </a:p>
                  </a:txBody>
                  <a:tcPr/>
                </a:tc>
              </a:tr>
            </a:tbl>
          </a:graphicData>
        </a:graphic>
      </p:graphicFrame>
      <p:sp>
        <p:nvSpPr>
          <p:cNvPr id="3" name="Espace réservé du numéro de diapositive 2"/>
          <p:cNvSpPr>
            <a:spLocks noGrp="1"/>
          </p:cNvSpPr>
          <p:nvPr>
            <p:ph type="sldNum" sz="quarter" idx="12"/>
          </p:nvPr>
        </p:nvSpPr>
        <p:spPr/>
        <p:txBody>
          <a:bodyPr/>
          <a:lstStyle/>
          <a:p>
            <a:fld id="{22908772-F247-43C8-87BD-B6217B843272}" type="slidenum">
              <a:rPr lang="fr-FR" smtClean="0"/>
              <a:pPr/>
              <a:t>38</a:t>
            </a:fld>
            <a:endParaRPr lang="fr-F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23528" y="188640"/>
            <a:ext cx="8352928" cy="523220"/>
          </a:xfrm>
          <a:prstGeom prst="rect">
            <a:avLst/>
          </a:prstGeom>
          <a:noFill/>
        </p:spPr>
        <p:txBody>
          <a:bodyPr wrap="square" rtlCol="0">
            <a:spAutoFit/>
          </a:bodyPr>
          <a:lstStyle/>
          <a:p>
            <a:r>
              <a:rPr lang="fr-FR" sz="1400" b="1" dirty="0" smtClean="0"/>
              <a:t>Présentation synthétique de l’entreprise </a:t>
            </a:r>
            <a:r>
              <a:rPr lang="fr-FR" sz="1400" dirty="0" smtClean="0"/>
              <a:t>: appartenant au groupe Tarpinian, La Fermière se positionne sur la niche des yaourts et desserts haut de gamme, exigeants en qualité, innovants et authentiques.</a:t>
            </a:r>
            <a:endParaRPr lang="fr-FR" sz="1400" dirty="0"/>
          </a:p>
        </p:txBody>
      </p:sp>
      <p:sp>
        <p:nvSpPr>
          <p:cNvPr id="5" name="ZoneTexte 4"/>
          <p:cNvSpPr txBox="1"/>
          <p:nvPr/>
        </p:nvSpPr>
        <p:spPr>
          <a:xfrm>
            <a:off x="323528" y="836712"/>
            <a:ext cx="8280920" cy="1169551"/>
          </a:xfrm>
          <a:prstGeom prst="rect">
            <a:avLst/>
          </a:prstGeom>
          <a:noFill/>
        </p:spPr>
        <p:txBody>
          <a:bodyPr wrap="square" rtlCol="0">
            <a:spAutoFit/>
          </a:bodyPr>
          <a:lstStyle/>
          <a:p>
            <a:pPr algn="just"/>
            <a:r>
              <a:rPr lang="fr-FR" sz="1400" b="1" dirty="0" smtClean="0"/>
              <a:t>Ses objectifs </a:t>
            </a:r>
            <a:r>
              <a:rPr lang="fr-FR" sz="1400" dirty="0" smtClean="0"/>
              <a:t>: La Fermière souhaite augmenter les parts du CA liées à la sous-traitance, la RHD et l’export, tout en renforçant son image de marque rurale et haut de gamme, notamment en modifiant son packaging et son conditionnement. Sa proximité avec ses fournisseurs est mise en avant, renforçant l’image de qualité, de sécurité, traditionnelle et authentique de ses produits. Cette image de marque lui permet de se démarquer des leaders du yaourt. Création récente d’une gamme de yaourts pour enfants : « La P’tite fermière ».</a:t>
            </a:r>
            <a:endParaRPr lang="fr-FR" sz="1400" dirty="0"/>
          </a:p>
        </p:txBody>
      </p:sp>
      <p:sp>
        <p:nvSpPr>
          <p:cNvPr id="6" name="ZoneTexte 5"/>
          <p:cNvSpPr txBox="1"/>
          <p:nvPr/>
        </p:nvSpPr>
        <p:spPr>
          <a:xfrm>
            <a:off x="323528" y="2204864"/>
            <a:ext cx="8496944" cy="3631763"/>
          </a:xfrm>
          <a:prstGeom prst="rect">
            <a:avLst/>
          </a:prstGeom>
          <a:noFill/>
        </p:spPr>
        <p:txBody>
          <a:bodyPr wrap="square" rtlCol="0">
            <a:spAutoFit/>
          </a:bodyPr>
          <a:lstStyle/>
          <a:p>
            <a:pPr algn="just"/>
            <a:r>
              <a:rPr lang="fr-FR" sz="1400" b="1" dirty="0" smtClean="0"/>
              <a:t>Notre analyse </a:t>
            </a:r>
            <a:r>
              <a:rPr lang="fr-FR" sz="1400" dirty="0" smtClean="0"/>
              <a:t>:  - </a:t>
            </a:r>
            <a:r>
              <a:rPr lang="fr-FR" sz="1400" i="1" dirty="0" smtClean="0"/>
              <a:t>équilibrée </a:t>
            </a:r>
            <a:r>
              <a:rPr lang="fr-FR" sz="1400" dirty="0" smtClean="0"/>
              <a:t>: La Fermière est positionnée sur le Haut de gamme, son marché-cible est donc assez étroit. La qualité et l’authenticité étant privilégiées à la production de masse, le prix élevé de ses produits lui permet de rentabiliser assez rapidement leur production.</a:t>
            </a:r>
          </a:p>
          <a:p>
            <a:pPr algn="just">
              <a:spcBef>
                <a:spcPts val="600"/>
              </a:spcBef>
              <a:buFontTx/>
              <a:buChar char="-"/>
            </a:pPr>
            <a:r>
              <a:rPr lang="fr-FR" sz="1400" i="1" dirty="0" smtClean="0"/>
              <a:t>Ses enjeux stratégiques</a:t>
            </a:r>
            <a:r>
              <a:rPr lang="fr-FR" sz="1400" dirty="0" smtClean="0"/>
              <a:t> : élargir progressivement son marché-cible tout en conservant son image pour ne pas perdre la fidélité de ses consommateurs, cet enjeu semblant toutefois délicat.</a:t>
            </a:r>
          </a:p>
          <a:p>
            <a:pPr algn="just">
              <a:spcBef>
                <a:spcPts val="600"/>
              </a:spcBef>
              <a:buFontTx/>
              <a:buChar char="-"/>
            </a:pPr>
            <a:r>
              <a:rPr lang="fr-FR" sz="1400" dirty="0"/>
              <a:t> </a:t>
            </a:r>
            <a:r>
              <a:rPr lang="fr-FR" sz="1400" i="1" dirty="0" smtClean="0"/>
              <a:t>adaptée à son environnement actuel?</a:t>
            </a:r>
            <a:r>
              <a:rPr lang="fr-FR" sz="1400" dirty="0" smtClean="0"/>
              <a:t> : dans un environnement </a:t>
            </a:r>
            <a:r>
              <a:rPr lang="fr-FR" sz="1400" dirty="0"/>
              <a:t>o</a:t>
            </a:r>
            <a:r>
              <a:rPr lang="fr-FR" sz="1400" dirty="0" smtClean="0"/>
              <a:t>ù la demande va aux produits à moindre coût et bénéfiques pour la santé , La Fermière n’est pas un acteur majeur du yaourt ; son choix de se positionner sur la niche du yaourt haut de gamme lui permet d’être présent sur un marché saturé, dominé par les leaders Danone, Nestlé et Yoplait, desquels il se démarque, tout en proposant des produits innovants. Cette stratégie lui permet de créer une marge satisfaisante.</a:t>
            </a:r>
          </a:p>
          <a:p>
            <a:pPr algn="just">
              <a:spcBef>
                <a:spcPts val="600"/>
              </a:spcBef>
              <a:buFontTx/>
              <a:buChar char="-"/>
            </a:pPr>
            <a:r>
              <a:rPr lang="fr-FR" sz="1400" dirty="0" smtClean="0"/>
              <a:t> </a:t>
            </a:r>
            <a:r>
              <a:rPr lang="fr-FR" sz="1400" i="1" dirty="0" smtClean="0"/>
              <a:t>adaptée à son environnement futur?</a:t>
            </a:r>
            <a:r>
              <a:rPr lang="fr-FR" sz="1400" dirty="0" smtClean="0"/>
              <a:t> : le savoir-faire traditionnel de La Fermière est un atout majeur qui lui permet d’exister sur le marché du yaourt : sa place sur ce marché, bien que limitée, devrait être conservée.</a:t>
            </a:r>
          </a:p>
          <a:p>
            <a:pPr algn="just">
              <a:spcBef>
                <a:spcPts val="600"/>
              </a:spcBef>
              <a:buFontTx/>
              <a:buChar char="-"/>
            </a:pPr>
            <a:r>
              <a:rPr lang="fr-FR" sz="1400" dirty="0" smtClean="0"/>
              <a:t> </a:t>
            </a:r>
            <a:r>
              <a:rPr lang="fr-FR" sz="1400" i="1" dirty="0" smtClean="0"/>
              <a:t>compatible avec ses objectifs?</a:t>
            </a:r>
            <a:r>
              <a:rPr lang="fr-FR" sz="1400" dirty="0" smtClean="0"/>
              <a:t> : oui, élargir sa gamme de produits étant difficile, La Fermière privilégie l’entretien de son image de marque. Forte de ce rayonnement, ses objectifs d’augmenter la sous-traitance et, en proportions modérées, son export, semblent réalisables.</a:t>
            </a:r>
            <a:endParaRPr lang="fr-FR" sz="1400" i="1" dirty="0"/>
          </a:p>
        </p:txBody>
      </p:sp>
      <p:sp>
        <p:nvSpPr>
          <p:cNvPr id="7" name="ZoneTexte 6"/>
          <p:cNvSpPr txBox="1"/>
          <p:nvPr/>
        </p:nvSpPr>
        <p:spPr>
          <a:xfrm>
            <a:off x="323528" y="5949280"/>
            <a:ext cx="8496944" cy="492443"/>
          </a:xfrm>
          <a:prstGeom prst="rect">
            <a:avLst/>
          </a:prstGeom>
          <a:noFill/>
        </p:spPr>
        <p:txBody>
          <a:bodyPr wrap="square" rtlCol="0">
            <a:spAutoFit/>
          </a:bodyPr>
          <a:lstStyle/>
          <a:p>
            <a:pPr algn="just"/>
            <a:r>
              <a:rPr lang="fr-FR" sz="1400" b="1" dirty="0" smtClean="0"/>
              <a:t>Nos recommandations</a:t>
            </a:r>
            <a:r>
              <a:rPr lang="fr-FR" sz="1400" dirty="0" smtClean="0"/>
              <a:t> : </a:t>
            </a:r>
            <a:r>
              <a:rPr lang="fr-FR" sz="1200" dirty="0">
                <a:solidFill>
                  <a:prstClr val="black"/>
                </a:solidFill>
              </a:rPr>
              <a:t>le souci de conserver son image de marque doit être prioritaire par rapport à celui d’élargir son marché-cible ; en cas d’altération de son image, La Fermière risque de perdre ses clients et disparaître.</a:t>
            </a:r>
            <a:endParaRPr lang="fr-FR" sz="1400" dirty="0"/>
          </a:p>
        </p:txBody>
      </p:sp>
      <p:sp>
        <p:nvSpPr>
          <p:cNvPr id="8" name="Espace réservé du numéro de diapositive 7"/>
          <p:cNvSpPr>
            <a:spLocks noGrp="1"/>
          </p:cNvSpPr>
          <p:nvPr>
            <p:ph type="sldNum" sz="quarter" idx="12"/>
          </p:nvPr>
        </p:nvSpPr>
        <p:spPr/>
        <p:txBody>
          <a:bodyPr/>
          <a:lstStyle/>
          <a:p>
            <a:fld id="{22908772-F247-43C8-87BD-B6217B843272}" type="slidenum">
              <a:rPr lang="fr-FR" smtClean="0"/>
              <a:pPr/>
              <a:t>39</a:t>
            </a:fld>
            <a:endParaRPr lang="fr-F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solidFill>
                  <a:schemeClr val="accent6">
                    <a:lumMod val="75000"/>
                  </a:schemeClr>
                </a:solidFill>
              </a:rPr>
              <a:t>Analyse de la demande au niveau national</a:t>
            </a:r>
            <a:endParaRPr lang="fr-FR" dirty="0">
              <a:solidFill>
                <a:schemeClr val="accent6">
                  <a:lumMod val="75000"/>
                </a:schemeClr>
              </a:solidFill>
            </a:endParaRPr>
          </a:p>
        </p:txBody>
      </p:sp>
      <p:sp>
        <p:nvSpPr>
          <p:cNvPr id="3" name="Espace réservé du contenu 2"/>
          <p:cNvSpPr>
            <a:spLocks noGrp="1"/>
          </p:cNvSpPr>
          <p:nvPr>
            <p:ph idx="1"/>
          </p:nvPr>
        </p:nvSpPr>
        <p:spPr>
          <a:xfrm>
            <a:off x="457200" y="1600201"/>
            <a:ext cx="8291264" cy="2188839"/>
          </a:xfrm>
        </p:spPr>
        <p:txBody>
          <a:bodyPr>
            <a:normAutofit/>
          </a:bodyPr>
          <a:lstStyle/>
          <a:p>
            <a:pPr algn="just"/>
            <a:r>
              <a:rPr lang="fr-FR" sz="1800" dirty="0" smtClean="0"/>
              <a:t>Le yaourt représente la plus grande part des ventes des produits laitiers ultra-frais, c’est donc le premier dans ce secteur. En 2009 le chiffre d’affaire est de 1,83Mrd € pour le marché du yaourt [LSA]</a:t>
            </a:r>
          </a:p>
          <a:p>
            <a:pPr algn="just"/>
            <a:r>
              <a:rPr lang="fr-FR" sz="1800" dirty="0" smtClean="0"/>
              <a:t>97% des ménages achètent des yaourts. L’acte d’achat est de 26-27, pour l’ensemble de l’année 2008. Les habitudes du consommateur varient en fonction de la saisonnalité. Le taux de pénétration est supérieur à 95%.</a:t>
            </a:r>
          </a:p>
          <a:p>
            <a:pPr algn="just"/>
            <a:r>
              <a:rPr lang="fr-FR" sz="1800" dirty="0" smtClean="0"/>
              <a:t>En 10 ans, la consommation de yaourts a augmenté de 20%.</a:t>
            </a:r>
          </a:p>
        </p:txBody>
      </p:sp>
      <p:sp>
        <p:nvSpPr>
          <p:cNvPr id="5" name="Espace réservé du numéro de diapositive 4"/>
          <p:cNvSpPr>
            <a:spLocks noGrp="1"/>
          </p:cNvSpPr>
          <p:nvPr>
            <p:ph type="sldNum" sz="quarter" idx="12"/>
          </p:nvPr>
        </p:nvSpPr>
        <p:spPr/>
        <p:txBody>
          <a:bodyPr/>
          <a:lstStyle/>
          <a:p>
            <a:fld id="{22908772-F247-43C8-87BD-B6217B843272}" type="slidenum">
              <a:rPr lang="fr-FR" smtClean="0"/>
              <a:pPr/>
              <a:t>4</a:t>
            </a:fld>
            <a:endParaRPr lang="fr-FR"/>
          </a:p>
        </p:txBody>
      </p:sp>
      <p:pic>
        <p:nvPicPr>
          <p:cNvPr id="6" name="Image 5"/>
          <p:cNvPicPr/>
          <p:nvPr/>
        </p:nvPicPr>
        <p:blipFill>
          <a:blip r:embed="rId2" cstate="print"/>
          <a:srcRect/>
          <a:stretch>
            <a:fillRect/>
          </a:stretch>
        </p:blipFill>
        <p:spPr bwMode="auto">
          <a:xfrm>
            <a:off x="4644008" y="3789040"/>
            <a:ext cx="3731895" cy="2932430"/>
          </a:xfrm>
          <a:prstGeom prst="rect">
            <a:avLst/>
          </a:prstGeom>
          <a:noFill/>
          <a:ln w="9525">
            <a:noFill/>
            <a:miter lim="800000"/>
            <a:headEnd/>
            <a:tailEnd/>
          </a:ln>
        </p:spPr>
      </p:pic>
      <p:sp>
        <p:nvSpPr>
          <p:cNvPr id="8" name="ZoneTexte 7"/>
          <p:cNvSpPr txBox="1"/>
          <p:nvPr/>
        </p:nvSpPr>
        <p:spPr>
          <a:xfrm>
            <a:off x="467544" y="3717032"/>
            <a:ext cx="4032448" cy="2585323"/>
          </a:xfrm>
          <a:prstGeom prst="rect">
            <a:avLst/>
          </a:prstGeom>
          <a:noFill/>
        </p:spPr>
        <p:txBody>
          <a:bodyPr wrap="square" rtlCol="0">
            <a:spAutoFit/>
          </a:bodyPr>
          <a:lstStyle/>
          <a:p>
            <a:pPr algn="just"/>
            <a:r>
              <a:rPr lang="fr-FR" dirty="0" smtClean="0"/>
              <a:t>Ceci dit, une baisse de la consommation a été observée en 2008. Les industries du yaourt ont dû réagir en multipliant les offres promotionnelles, apparition des formats familiaux pour certaines marques.</a:t>
            </a:r>
          </a:p>
          <a:p>
            <a:pPr algn="just">
              <a:buFont typeface="Arial" pitchFamily="34" charset="0"/>
              <a:buChar char="•"/>
            </a:pPr>
            <a:r>
              <a:rPr lang="fr-FR" dirty="0" smtClean="0"/>
              <a:t>    En 2009, la consommation de yaourts a diminué de 0,7% [Nielsen].</a:t>
            </a:r>
          </a:p>
          <a:p>
            <a:endParaRPr lang="fr-FR"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5436096" cy="141277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400" b="1" dirty="0" smtClean="0">
                <a:solidFill>
                  <a:schemeClr val="tx1"/>
                </a:solidFill>
              </a:rPr>
              <a:t>FCS</a:t>
            </a:r>
          </a:p>
          <a:p>
            <a:pPr>
              <a:spcBef>
                <a:spcPts val="600"/>
              </a:spcBef>
              <a:buFont typeface="Wingdings" pitchFamily="2" charset="2"/>
              <a:buChar char="ü"/>
            </a:pPr>
            <a:r>
              <a:rPr lang="fr-FR" sz="1400" dirty="0" smtClean="0">
                <a:solidFill>
                  <a:schemeClr val="tx1"/>
                </a:solidFill>
              </a:rPr>
              <a:t> Présence sur le terrain (image)</a:t>
            </a:r>
          </a:p>
          <a:p>
            <a:pPr>
              <a:buFont typeface="Wingdings" pitchFamily="2" charset="2"/>
              <a:buChar char="ü"/>
            </a:pPr>
            <a:r>
              <a:rPr lang="fr-FR" sz="1400" dirty="0" smtClean="0">
                <a:solidFill>
                  <a:schemeClr val="tx1"/>
                </a:solidFill>
              </a:rPr>
              <a:t> Capacité de négocier avec la grande distribution</a:t>
            </a:r>
          </a:p>
          <a:p>
            <a:pPr>
              <a:buFont typeface="Wingdings" pitchFamily="2" charset="2"/>
              <a:buChar char="ü"/>
            </a:pPr>
            <a:r>
              <a:rPr lang="fr-FR" sz="1400" dirty="0" smtClean="0">
                <a:solidFill>
                  <a:schemeClr val="tx1"/>
                </a:solidFill>
              </a:rPr>
              <a:t> Capacité à innover</a:t>
            </a:r>
          </a:p>
          <a:p>
            <a:pPr>
              <a:buFont typeface="Wingdings" pitchFamily="2" charset="2"/>
              <a:buChar char="ü"/>
            </a:pPr>
            <a:r>
              <a:rPr lang="fr-FR" sz="1400" dirty="0" smtClean="0">
                <a:solidFill>
                  <a:schemeClr val="tx1"/>
                </a:solidFill>
              </a:rPr>
              <a:t> Capacité de lobbying</a:t>
            </a:r>
          </a:p>
          <a:p>
            <a:pPr>
              <a:spcAft>
                <a:spcPts val="600"/>
              </a:spcAft>
              <a:buFont typeface="Wingdings" pitchFamily="2" charset="2"/>
              <a:buChar char="ü"/>
            </a:pPr>
            <a:r>
              <a:rPr lang="fr-FR" sz="1400" dirty="0" smtClean="0">
                <a:solidFill>
                  <a:schemeClr val="tx1"/>
                </a:solidFill>
              </a:rPr>
              <a:t> Packaging</a:t>
            </a:r>
          </a:p>
        </p:txBody>
      </p:sp>
      <p:sp>
        <p:nvSpPr>
          <p:cNvPr id="12" name="Rectangle 11"/>
          <p:cNvSpPr/>
          <p:nvPr/>
        </p:nvSpPr>
        <p:spPr>
          <a:xfrm>
            <a:off x="5436096" y="0"/>
            <a:ext cx="3707904" cy="141277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spcBef>
                <a:spcPts val="600"/>
              </a:spcBef>
            </a:pPr>
            <a:endParaRPr lang="fr-FR" b="1" dirty="0" smtClean="0">
              <a:solidFill>
                <a:schemeClr val="tx1"/>
              </a:solidFill>
            </a:endParaRPr>
          </a:p>
          <a:p>
            <a:pPr algn="ctr">
              <a:spcBef>
                <a:spcPts val="600"/>
              </a:spcBef>
            </a:pPr>
            <a:r>
              <a:rPr lang="fr-FR" sz="1400" b="1" dirty="0" smtClean="0">
                <a:solidFill>
                  <a:schemeClr val="tx1"/>
                </a:solidFill>
              </a:rPr>
              <a:t>Barrière à l’entrée</a:t>
            </a:r>
          </a:p>
          <a:p>
            <a:pPr>
              <a:spcBef>
                <a:spcPts val="600"/>
              </a:spcBef>
              <a:buFont typeface="Wingdings" pitchFamily="2" charset="2"/>
              <a:buChar char="Ø"/>
            </a:pPr>
            <a:r>
              <a:rPr lang="fr-FR" sz="1400" dirty="0">
                <a:solidFill>
                  <a:schemeClr val="tx1"/>
                </a:solidFill>
              </a:rPr>
              <a:t> L</a:t>
            </a:r>
            <a:r>
              <a:rPr lang="fr-FR" sz="1400" dirty="0" smtClean="0">
                <a:solidFill>
                  <a:schemeClr val="tx1"/>
                </a:solidFill>
              </a:rPr>
              <a:t>a grande distribution</a:t>
            </a:r>
          </a:p>
          <a:p>
            <a:pPr>
              <a:buFont typeface="Wingdings" pitchFamily="2" charset="2"/>
              <a:buChar char="Ø"/>
            </a:pPr>
            <a:r>
              <a:rPr lang="fr-FR" sz="1400" dirty="0">
                <a:solidFill>
                  <a:schemeClr val="tx1"/>
                </a:solidFill>
              </a:rPr>
              <a:t> S</a:t>
            </a:r>
            <a:r>
              <a:rPr lang="fr-FR" sz="1400" dirty="0" smtClean="0">
                <a:solidFill>
                  <a:schemeClr val="tx1"/>
                </a:solidFill>
              </a:rPr>
              <a:t>aturation du marché</a:t>
            </a:r>
          </a:p>
          <a:p>
            <a:pPr>
              <a:buFont typeface="Wingdings" pitchFamily="2" charset="2"/>
              <a:buChar char="Ø"/>
            </a:pPr>
            <a:r>
              <a:rPr lang="fr-FR" sz="1400" dirty="0">
                <a:solidFill>
                  <a:schemeClr val="tx1"/>
                </a:solidFill>
              </a:rPr>
              <a:t> </a:t>
            </a:r>
            <a:r>
              <a:rPr lang="fr-FR" sz="1400" dirty="0" smtClean="0">
                <a:solidFill>
                  <a:schemeClr val="tx1"/>
                </a:solidFill>
              </a:rPr>
              <a:t>Présence des grands groupes</a:t>
            </a:r>
          </a:p>
          <a:p>
            <a:pPr>
              <a:buFont typeface="Wingdings" pitchFamily="2" charset="2"/>
              <a:buChar char="Ø"/>
            </a:pPr>
            <a:r>
              <a:rPr lang="fr-FR" sz="1400" dirty="0">
                <a:solidFill>
                  <a:schemeClr val="tx1"/>
                </a:solidFill>
              </a:rPr>
              <a:t> </a:t>
            </a:r>
            <a:r>
              <a:rPr lang="fr-FR" sz="1400" dirty="0" smtClean="0">
                <a:solidFill>
                  <a:schemeClr val="tx1"/>
                </a:solidFill>
              </a:rPr>
              <a:t>Budget limité</a:t>
            </a:r>
          </a:p>
          <a:p>
            <a:pPr>
              <a:buFont typeface="Wingdings" pitchFamily="2" charset="2"/>
              <a:buChar char="Ø"/>
            </a:pPr>
            <a:r>
              <a:rPr lang="fr-FR" sz="1400" dirty="0" smtClean="0">
                <a:solidFill>
                  <a:schemeClr val="tx1"/>
                </a:solidFill>
              </a:rPr>
              <a:t> Brevets, marques</a:t>
            </a:r>
          </a:p>
          <a:p>
            <a:pPr algn="ctr"/>
            <a:endParaRPr lang="fr-FR" b="1" dirty="0">
              <a:solidFill>
                <a:schemeClr val="tx1"/>
              </a:solidFill>
            </a:endParaRPr>
          </a:p>
        </p:txBody>
      </p:sp>
      <p:pic>
        <p:nvPicPr>
          <p:cNvPr id="5" name="Image 4" descr="Porter.jpg"/>
          <p:cNvPicPr>
            <a:picLocks noChangeAspect="1"/>
          </p:cNvPicPr>
          <p:nvPr/>
        </p:nvPicPr>
        <p:blipFill>
          <a:blip r:embed="rId2" cstate="print"/>
          <a:stretch>
            <a:fillRect/>
          </a:stretch>
        </p:blipFill>
        <p:spPr>
          <a:xfrm>
            <a:off x="827584" y="1484784"/>
            <a:ext cx="7488832" cy="5373216"/>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74638"/>
            <a:ext cx="8229600" cy="777875"/>
          </a:xfrm>
        </p:spPr>
        <p:txBody>
          <a:bodyPr>
            <a:normAutofit fontScale="90000"/>
          </a:bodyPr>
          <a:lstStyle/>
          <a:p>
            <a:pPr eaLnBrk="1" hangingPunct="1"/>
            <a:r>
              <a:rPr lang="fr-FR" sz="2800" b="1" i="1" smtClean="0">
                <a:solidFill>
                  <a:srgbClr val="990033"/>
                </a:solidFill>
              </a:rPr>
              <a:t>Analyses des menaces et opportunités de l’environnement</a:t>
            </a:r>
          </a:p>
        </p:txBody>
      </p:sp>
      <p:graphicFrame>
        <p:nvGraphicFramePr>
          <p:cNvPr id="10335" name="Group 95"/>
          <p:cNvGraphicFramePr>
            <a:graphicFrameLocks noGrp="1"/>
          </p:cNvGraphicFramePr>
          <p:nvPr/>
        </p:nvGraphicFramePr>
        <p:xfrm>
          <a:off x="0" y="1125538"/>
          <a:ext cx="9144000" cy="5722939"/>
        </p:xfrm>
        <a:graphic>
          <a:graphicData uri="http://schemas.openxmlformats.org/drawingml/2006/table">
            <a:tbl>
              <a:tblPr/>
              <a:tblGrid>
                <a:gridCol w="1908175"/>
                <a:gridCol w="3455988"/>
                <a:gridCol w="3779837"/>
              </a:tblGrid>
              <a:tr h="9350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2000" b="0" i="0" u="none" strike="noStrike" cap="none" normalizeH="0" baseline="0" dirty="0" smtClean="0">
                          <a:ln>
                            <a:noFill/>
                          </a:ln>
                          <a:solidFill>
                            <a:srgbClr val="008000"/>
                          </a:solidFill>
                          <a:effectLst/>
                          <a:latin typeface="Arial" charset="0"/>
                          <a:cs typeface="Arial" charset="0"/>
                        </a:rPr>
                        <a:t>Environnement</a:t>
                      </a:r>
                    </a:p>
                  </a:txBody>
                  <a:tcP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fr-FR" sz="2800" b="0" i="0" u="none" strike="noStrike" cap="none" normalizeH="0" baseline="0" smtClean="0">
                          <a:ln>
                            <a:noFill/>
                          </a:ln>
                          <a:solidFill>
                            <a:schemeClr val="accent2"/>
                          </a:solidFill>
                          <a:effectLst/>
                          <a:latin typeface="Arial" charset="0"/>
                          <a:cs typeface="Arial" charset="0"/>
                        </a:rPr>
                        <a:t>Opportunités</a:t>
                      </a: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fr-FR" sz="2800" b="0" i="0" u="none" strike="noStrike" cap="none" normalizeH="0" baseline="0" smtClean="0">
                          <a:ln>
                            <a:noFill/>
                          </a:ln>
                          <a:solidFill>
                            <a:schemeClr val="accent2"/>
                          </a:solidFill>
                          <a:effectLst/>
                          <a:latin typeface="Arial" charset="0"/>
                          <a:cs typeface="Arial" charset="0"/>
                        </a:rPr>
                        <a:t>Menaces</a:t>
                      </a:r>
                    </a:p>
                  </a:txBody>
                  <a:tcPr horzOverflow="overflow">
                    <a:lnL>
                      <a:noFill/>
                    </a:lnL>
                    <a:lnR cap="flat">
                      <a:noFill/>
                    </a:lnR>
                    <a:lnT cap="flat">
                      <a:noFill/>
                    </a:lnT>
                    <a:lnB>
                      <a:noFill/>
                    </a:lnB>
                    <a:lnTlToBr>
                      <a:noFill/>
                    </a:lnTlToBr>
                    <a:lnBlToTr>
                      <a:noFill/>
                    </a:lnBlToTr>
                    <a:noFill/>
                  </a:tcPr>
                </a:tc>
              </a:tr>
              <a:tr h="11112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800" b="0" i="0" u="none" strike="noStrike" cap="none" normalizeH="0" baseline="0" smtClean="0">
                          <a:ln>
                            <a:noFill/>
                          </a:ln>
                          <a:solidFill>
                            <a:srgbClr val="008000"/>
                          </a:solidFill>
                          <a:effectLst/>
                          <a:latin typeface="Arial" charset="0"/>
                          <a:cs typeface="Arial" charset="0"/>
                        </a:rPr>
                        <a:t>Economique et politique</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600" b="0" i="0" u="none" strike="noStrike" cap="none" normalizeH="0" baseline="0" smtClean="0">
                          <a:ln>
                            <a:noFill/>
                          </a:ln>
                          <a:solidFill>
                            <a:schemeClr val="tx1"/>
                          </a:solidFill>
                          <a:effectLst/>
                          <a:latin typeface="Arial" charset="0"/>
                          <a:cs typeface="Arial" charset="0"/>
                        </a:rPr>
                        <a:t>Le yaourt aura toujours une bonne image aux yeux du consommateur.</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600" b="0" i="0" u="none" strike="noStrike" cap="none" normalizeH="0" baseline="0" dirty="0" smtClean="0">
                          <a:ln>
                            <a:noFill/>
                          </a:ln>
                          <a:solidFill>
                            <a:schemeClr val="tx1"/>
                          </a:solidFill>
                          <a:effectLst/>
                          <a:latin typeface="Arial" charset="0"/>
                          <a:cs typeface="Arial" charset="0"/>
                        </a:rPr>
                        <a:t>Les crèmes desserts  ou les compotes qui se situent dans le même secteur et qui sont souvent préférées par les enfants.</a:t>
                      </a:r>
                    </a:p>
                  </a:txBody>
                  <a:tcPr horzOverflow="overflow">
                    <a:lnL>
                      <a:noFill/>
                    </a:lnL>
                    <a:lnR cap="flat">
                      <a:noFill/>
                    </a:lnR>
                    <a:lnT>
                      <a:noFill/>
                    </a:lnT>
                    <a:lnB>
                      <a:noFill/>
                    </a:lnB>
                    <a:lnTlToBr>
                      <a:noFill/>
                    </a:lnTlToBr>
                    <a:lnBlToTr>
                      <a:noFill/>
                    </a:lnBlToTr>
                    <a:noFill/>
                  </a:tcPr>
                </a:tc>
              </a:tr>
              <a:tr h="7143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800" b="0" i="0" u="none" strike="noStrike" cap="none" normalizeH="0" baseline="0" smtClean="0">
                          <a:ln>
                            <a:noFill/>
                          </a:ln>
                          <a:solidFill>
                            <a:srgbClr val="008000"/>
                          </a:solidFill>
                          <a:effectLst/>
                          <a:latin typeface="Arial" charset="0"/>
                          <a:cs typeface="Arial" charset="0"/>
                        </a:rPr>
                        <a:t>Stratégie</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600" b="0" i="0" u="none" strike="noStrike" cap="none" normalizeH="0" baseline="0" dirty="0" smtClean="0">
                          <a:ln>
                            <a:noFill/>
                          </a:ln>
                          <a:solidFill>
                            <a:schemeClr val="tx1"/>
                          </a:solidFill>
                          <a:effectLst/>
                          <a:latin typeface="Arial" charset="0"/>
                          <a:cs typeface="Arial" charset="0"/>
                        </a:rPr>
                        <a:t>Mise en place de Promotions pour concurrencer les MDD.</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600" b="0" i="0" u="none" strike="noStrike" cap="none" normalizeH="0" baseline="0" dirty="0" smtClean="0">
                          <a:ln>
                            <a:noFill/>
                          </a:ln>
                          <a:solidFill>
                            <a:schemeClr val="tx1"/>
                          </a:solidFill>
                          <a:effectLst/>
                          <a:latin typeface="Arial" charset="0"/>
                          <a:cs typeface="Arial" charset="0"/>
                        </a:rPr>
                        <a:t>Les MDD qui s’installent fortement dans les linéaires.</a:t>
                      </a:r>
                    </a:p>
                  </a:txBody>
                  <a:tcPr horzOverflow="overflow">
                    <a:lnL>
                      <a:noFill/>
                    </a:lnL>
                    <a:lnR cap="flat">
                      <a:noFill/>
                    </a:lnR>
                    <a:lnT>
                      <a:noFill/>
                    </a:lnT>
                    <a:lnB>
                      <a:noFill/>
                    </a:lnB>
                    <a:lnTlToBr>
                      <a:noFill/>
                    </a:lnTlToBr>
                    <a:lnBlToTr>
                      <a:noFill/>
                    </a:lnBlToTr>
                    <a:noFill/>
                  </a:tcPr>
                </a:tc>
              </a:tr>
              <a:tr h="601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800" b="0" i="0" u="none" strike="noStrike" cap="none" normalizeH="0" baseline="0" smtClean="0">
                          <a:ln>
                            <a:noFill/>
                          </a:ln>
                          <a:solidFill>
                            <a:srgbClr val="008000"/>
                          </a:solidFill>
                          <a:effectLst/>
                          <a:latin typeface="Arial" charset="0"/>
                          <a:cs typeface="Arial" charset="0"/>
                        </a:rPr>
                        <a:t>Technologie</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600" b="0" i="0" u="none" strike="noStrike" cap="none" normalizeH="0" baseline="0" dirty="0" smtClean="0">
                          <a:ln>
                            <a:noFill/>
                          </a:ln>
                          <a:solidFill>
                            <a:schemeClr val="tx1"/>
                          </a:solidFill>
                          <a:effectLst/>
                          <a:latin typeface="Arial" charset="0"/>
                          <a:cs typeface="Arial" charset="0"/>
                        </a:rPr>
                        <a:t>Innovation dans les produits santé et « yaourt vaccin »</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600" b="0" i="0" u="none" strike="noStrike" cap="none" normalizeH="0" baseline="0" smtClean="0">
                          <a:ln>
                            <a:noFill/>
                          </a:ln>
                          <a:solidFill>
                            <a:schemeClr val="tx1"/>
                          </a:solidFill>
                          <a:effectLst/>
                          <a:latin typeface="Arial" charset="0"/>
                          <a:cs typeface="Arial" charset="0"/>
                        </a:rPr>
                        <a:t>Atteindre les limites de l’innovation.</a:t>
                      </a:r>
                    </a:p>
                  </a:txBody>
                  <a:tcPr horzOverflow="overflow">
                    <a:lnL>
                      <a:noFill/>
                    </a:lnL>
                    <a:lnR cap="flat">
                      <a:noFill/>
                    </a:lnR>
                    <a:lnT>
                      <a:noFill/>
                    </a:lnT>
                    <a:lnB>
                      <a:noFill/>
                    </a:lnB>
                    <a:lnTlToBr>
                      <a:noFill/>
                    </a:lnTlToBr>
                    <a:lnBlToTr>
                      <a:noFill/>
                    </a:lnBlToTr>
                    <a:noFill/>
                  </a:tcPr>
                </a:tc>
              </a:tr>
              <a:tr h="14160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800" b="0" i="0" u="none" strike="noStrike" cap="none" normalizeH="0" baseline="0" smtClean="0">
                          <a:ln>
                            <a:noFill/>
                          </a:ln>
                          <a:solidFill>
                            <a:srgbClr val="008000"/>
                          </a:solidFill>
                          <a:effectLst/>
                          <a:latin typeface="Arial" charset="0"/>
                          <a:cs typeface="Arial" charset="0"/>
                        </a:rPr>
                        <a:t>Règlementaire</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600" b="0" i="0" u="none" strike="noStrike" cap="none" normalizeH="0" baseline="0" dirty="0" smtClean="0">
                          <a:ln>
                            <a:noFill/>
                          </a:ln>
                          <a:solidFill>
                            <a:schemeClr val="tx1"/>
                          </a:solidFill>
                          <a:effectLst/>
                          <a:latin typeface="Arial" charset="0"/>
                          <a:cs typeface="Arial" charset="0"/>
                        </a:rPr>
                        <a:t>Reconnaissance d’un produit sur gage de qualité pour le consommateur et les distributeurs (en France ou à l’étranger)</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600" b="0" i="0" u="none" strike="noStrike" cap="none" normalizeH="0" baseline="0" dirty="0" smtClean="0">
                          <a:ln>
                            <a:noFill/>
                          </a:ln>
                          <a:solidFill>
                            <a:schemeClr val="tx1"/>
                          </a:solidFill>
                          <a:effectLst/>
                          <a:latin typeface="Arial" charset="0"/>
                          <a:cs typeface="Arial" charset="0"/>
                        </a:rPr>
                        <a:t>La règlementation étant un élément de plus en plus strict et demandé par le consommateur. Le coût lui étant consacré risque d’augmenter.</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600" b="0" i="0" u="none" strike="noStrike" cap="none" normalizeH="0" baseline="0" dirty="0" smtClean="0">
                          <a:ln>
                            <a:noFill/>
                          </a:ln>
                          <a:solidFill>
                            <a:schemeClr val="tx1"/>
                          </a:solidFill>
                          <a:effectLst/>
                          <a:latin typeface="Arial" charset="0"/>
                          <a:cs typeface="Arial" charset="0"/>
                        </a:rPr>
                        <a:t>Allégation « santé »très stricte.</a:t>
                      </a:r>
                    </a:p>
                  </a:txBody>
                  <a:tcPr horzOverflow="overflow">
                    <a:lnL>
                      <a:noFill/>
                    </a:lnL>
                    <a:lnR cap="flat">
                      <a:noFill/>
                    </a:lnR>
                    <a:lnT>
                      <a:noFill/>
                    </a:lnT>
                    <a:lnB>
                      <a:noFill/>
                    </a:lnB>
                    <a:lnTlToBr>
                      <a:noFill/>
                    </a:lnTlToBr>
                    <a:lnBlToTr>
                      <a:noFill/>
                    </a:lnBlToTr>
                    <a:noFill/>
                  </a:tcPr>
                </a:tc>
              </a:tr>
              <a:tr h="9445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800" b="0" i="0" u="none" strike="noStrike" cap="none" normalizeH="0" baseline="0" smtClean="0">
                          <a:ln>
                            <a:noFill/>
                          </a:ln>
                          <a:solidFill>
                            <a:srgbClr val="008000"/>
                          </a:solidFill>
                          <a:effectLst/>
                          <a:latin typeface="Arial" charset="0"/>
                          <a:cs typeface="Arial" charset="0"/>
                        </a:rPr>
                        <a:t>Socio démographique</a:t>
                      </a:r>
                    </a:p>
                  </a:txBody>
                  <a:tcP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600" b="0" i="0" u="none" strike="noStrike" cap="none" normalizeH="0" baseline="0" smtClean="0">
                          <a:ln>
                            <a:noFill/>
                          </a:ln>
                          <a:solidFill>
                            <a:schemeClr val="tx1"/>
                          </a:solidFill>
                          <a:effectLst/>
                          <a:latin typeface="Arial" charset="0"/>
                          <a:cs typeface="Arial" charset="0"/>
                        </a:rPr>
                        <a:t>La saisonnalité:de septembre à mars il y a une montée des desserts,plus de yaourt à boire l’été.</a:t>
                      </a: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fr-FR" sz="2800" b="0" i="0" u="none" strike="noStrike" cap="none" normalizeH="0" baseline="0" smtClean="0">
                        <a:ln>
                          <a:noFill/>
                        </a:ln>
                        <a:solidFill>
                          <a:schemeClr val="tx1"/>
                        </a:solidFill>
                        <a:effectLst/>
                        <a:latin typeface="Arial" charset="0"/>
                        <a:cs typeface="Arial" charset="0"/>
                      </a:endParaRPr>
                    </a:p>
                  </a:txBody>
                  <a:tcPr horzOverflow="overflow">
                    <a:lnL>
                      <a:noFill/>
                    </a:lnL>
                    <a:lnR cap="flat">
                      <a:noFill/>
                    </a:lnR>
                    <a:lnT>
                      <a:noFill/>
                    </a:lnT>
                    <a:lnB cap="flat">
                      <a:noFill/>
                    </a:lnB>
                    <a:lnTlToBr>
                      <a:noFill/>
                    </a:lnTlToBr>
                    <a:lnBlToTr>
                      <a:noFill/>
                    </a:lnBlToTr>
                    <a:noFill/>
                  </a:tcPr>
                </a:tc>
              </a:tr>
            </a:tbl>
          </a:graphicData>
        </a:graphic>
      </p:graphicFrame>
      <p:sp>
        <p:nvSpPr>
          <p:cNvPr id="4" name="Espace réservé du numéro de diapositive 3"/>
          <p:cNvSpPr>
            <a:spLocks noGrp="1"/>
          </p:cNvSpPr>
          <p:nvPr>
            <p:ph type="sldNum" sz="quarter" idx="12"/>
          </p:nvPr>
        </p:nvSpPr>
        <p:spPr/>
        <p:txBody>
          <a:bodyPr/>
          <a:lstStyle/>
          <a:p>
            <a:fld id="{22908772-F247-43C8-87BD-B6217B843272}" type="slidenum">
              <a:rPr lang="fr-FR" smtClean="0"/>
              <a:pPr/>
              <a:t>41</a:t>
            </a:fld>
            <a:endParaRPr lang="fr-F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51520" y="188640"/>
            <a:ext cx="8640960" cy="5847755"/>
          </a:xfrm>
          <a:prstGeom prst="rect">
            <a:avLst/>
          </a:prstGeom>
          <a:noFill/>
        </p:spPr>
        <p:txBody>
          <a:bodyPr wrap="square" rtlCol="0">
            <a:spAutoFit/>
          </a:bodyPr>
          <a:lstStyle/>
          <a:p>
            <a:r>
              <a:rPr lang="fr-FR" sz="2400" b="1" dirty="0" smtClean="0"/>
              <a:t>Prospective / Scenarii :</a:t>
            </a:r>
          </a:p>
          <a:p>
            <a:endParaRPr lang="fr-FR" sz="1400" dirty="0" smtClean="0"/>
          </a:p>
          <a:p>
            <a:pPr algn="just"/>
            <a:r>
              <a:rPr lang="fr-FR" sz="1400" dirty="0" smtClean="0"/>
              <a:t>Le marché étant saturé, l’apparition d’acteurs susceptibles de bouleverser l’équilibre actuel entre MDD, Danone, Yoplait et Nestlé est peu probable. Le gain de parts de marché des MDD a été fulgurant, il est expliqué par le contexte de crise économique, entraînant chez le consommateur soit le non-achat du produit, soit son achat à un prix réduit. Dans ce contexte, les leaders essaient de s’adapter, notamment avec les </a:t>
            </a:r>
            <a:r>
              <a:rPr lang="fr-FR" sz="1400" dirty="0" err="1" smtClean="0"/>
              <a:t>Ecopacks</a:t>
            </a:r>
            <a:r>
              <a:rPr lang="fr-FR" sz="1400" dirty="0" smtClean="0"/>
              <a:t> de Danone et l'offre Eco  de Yoplait (packs à 1€), ou encore l’augmentation du volume de la bouteille de </a:t>
            </a:r>
            <a:r>
              <a:rPr lang="fr-FR" sz="1400" dirty="0" err="1" smtClean="0"/>
              <a:t>Yop</a:t>
            </a:r>
            <a:r>
              <a:rPr lang="fr-FR" sz="1400" dirty="0" smtClean="0"/>
              <a:t> (Yoplait) sans en modifier le prix. À défaut d’augmenter leur CA, les leaders tentent d’augmenter leurs volumes de vente. Les acteurs mineurs que </a:t>
            </a:r>
            <a:r>
              <a:rPr lang="fr-FR" sz="1400" dirty="0"/>
              <a:t>s</a:t>
            </a:r>
            <a:r>
              <a:rPr lang="fr-FR" sz="1400" dirty="0" smtClean="0"/>
              <a:t>ont Mamie Nova, La fermière et Michel &amp; Augustin sont confortablement installés sur leur niche de produits innovants et/ou haut de gamme, et ne devraient pas modifier leurs stratégies.</a:t>
            </a:r>
          </a:p>
          <a:p>
            <a:pPr algn="just"/>
            <a:r>
              <a:rPr lang="fr-FR" sz="1400" dirty="0" smtClean="0"/>
              <a:t/>
            </a:r>
            <a:br>
              <a:rPr lang="fr-FR" sz="1400" dirty="0" smtClean="0"/>
            </a:br>
            <a:r>
              <a:rPr lang="fr-FR" sz="1400" dirty="0" smtClean="0"/>
              <a:t>L’enjeu pour les leaders semble être de proposer un yaourt à prix acceptable par le client, tout en conservant et mettant en avant l’image de qualité dégagée par les grandes marques : cette image semble être une arme contre les MDD, dont l’image concernant la qualité est plus floue aux yeux du consommateur. L’innovation peut également jouer en la faveur des grandes marques : les MDD ne jouant pas sur l’innovation, la création de yaourts innovants par les grandes marques peut créer un engouement et augmenter leur nombre de consommateurs. Un point négatif pour les marques est que le consommateur effectue ses achats majoritairement en GMS : la présence de MDD aux côtés des leaders sur les linéaires est donc inévitable.</a:t>
            </a:r>
          </a:p>
          <a:p>
            <a:pPr algn="just"/>
            <a:r>
              <a:rPr lang="fr-FR" sz="1400" dirty="0" smtClean="0"/>
              <a:t/>
            </a:r>
            <a:br>
              <a:rPr lang="fr-FR" sz="1400" dirty="0" smtClean="0"/>
            </a:br>
            <a:r>
              <a:rPr lang="fr-FR" sz="1400" dirty="0" smtClean="0"/>
              <a:t>En revanche, le secteur « yaourt santé » est largement dominé par Danone et ses « </a:t>
            </a:r>
            <a:r>
              <a:rPr lang="fr-FR" sz="1400" dirty="0" err="1"/>
              <a:t>A</a:t>
            </a:r>
            <a:r>
              <a:rPr lang="fr-FR" sz="1400" dirty="0" err="1" smtClean="0"/>
              <a:t>ctivia</a:t>
            </a:r>
            <a:r>
              <a:rPr lang="fr-FR" sz="1400" dirty="0" smtClean="0"/>
              <a:t> » : le rayonnement de la marque dans ce domaine semble assez fort pour empêcher les MDD de s’y imposer.</a:t>
            </a:r>
          </a:p>
          <a:p>
            <a:pPr algn="just"/>
            <a:endParaRPr lang="fr-FR" sz="1400" dirty="0" smtClean="0"/>
          </a:p>
          <a:p>
            <a:pPr algn="just"/>
            <a:r>
              <a:rPr lang="fr-FR" sz="1400" dirty="0" smtClean="0"/>
              <a:t>Dans tous les cas, la santé des acteurs du yaourt semble fortement liée au contexte économique, la diminution des CA étant corrélée à la baisse du pouvoir d’achat. Une amélioration de ce contexte jouerait en faveur des grandes marques, alors qu’une dégradation les obligerait à s’adapter davantage, en adoptant des stratégies basées sur l’innovation, l’image de marque et une adaptation de leurs prix au client.</a:t>
            </a:r>
          </a:p>
        </p:txBody>
      </p:sp>
      <p:sp>
        <p:nvSpPr>
          <p:cNvPr id="3" name="Espace réservé du numéro de diapositive 2"/>
          <p:cNvSpPr>
            <a:spLocks noGrp="1"/>
          </p:cNvSpPr>
          <p:nvPr>
            <p:ph type="sldNum" sz="quarter" idx="12"/>
          </p:nvPr>
        </p:nvSpPr>
        <p:spPr/>
        <p:txBody>
          <a:bodyPr/>
          <a:lstStyle/>
          <a:p>
            <a:fld id="{22908772-F247-43C8-87BD-B6217B843272}" type="slidenum">
              <a:rPr lang="fr-FR" smtClean="0"/>
              <a:pPr/>
              <a:t>42</a:t>
            </a:fld>
            <a:endParaRPr lang="fr-F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srcRect/>
          <a:stretch>
            <a:fillRect/>
          </a:stretch>
        </p:blipFill>
        <p:spPr bwMode="auto">
          <a:xfrm>
            <a:off x="0" y="1"/>
            <a:ext cx="9144000" cy="6858000"/>
          </a:xfrm>
          <a:prstGeom prst="rect">
            <a:avLst/>
          </a:prstGeom>
          <a:noFill/>
          <a:ln w="9525">
            <a:noFill/>
            <a:miter lim="800000"/>
            <a:headEnd/>
            <a:tailEnd/>
          </a:ln>
        </p:spPr>
      </p:pic>
      <p:sp>
        <p:nvSpPr>
          <p:cNvPr id="3" name="ZoneTexte 2"/>
          <p:cNvSpPr txBox="1"/>
          <p:nvPr/>
        </p:nvSpPr>
        <p:spPr>
          <a:xfrm>
            <a:off x="4716016" y="6165304"/>
            <a:ext cx="4248472" cy="523220"/>
          </a:xfrm>
          <a:prstGeom prst="rect">
            <a:avLst/>
          </a:prstGeom>
          <a:noFill/>
        </p:spPr>
        <p:txBody>
          <a:bodyPr wrap="square" rtlCol="0">
            <a:spAutoFit/>
          </a:bodyPr>
          <a:lstStyle/>
          <a:p>
            <a:pPr algn="ctr"/>
            <a:r>
              <a:rPr lang="fr-FR" sz="2800" dirty="0" smtClean="0">
                <a:solidFill>
                  <a:schemeClr val="bg1"/>
                </a:solidFill>
              </a:rPr>
              <a:t>Merci de votre attention !</a:t>
            </a:r>
            <a:endParaRPr lang="fr-FR" sz="2800" dirty="0">
              <a:solidFill>
                <a:schemeClr val="bg1"/>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0"/>
            <a:ext cx="9144000" cy="6724918"/>
          </a:xfrm>
          <a:prstGeom prst="rect">
            <a:avLst/>
          </a:prstGeom>
          <a:noFill/>
        </p:spPr>
        <p:txBody>
          <a:bodyPr wrap="square" rtlCol="0">
            <a:spAutoFit/>
          </a:bodyPr>
          <a:lstStyle/>
          <a:p>
            <a:pPr algn="ctr"/>
            <a:r>
              <a:rPr lang="fr-FR" sz="2000" b="1" dirty="0" smtClean="0"/>
              <a:t>SOURCES :</a:t>
            </a:r>
          </a:p>
          <a:p>
            <a:pPr>
              <a:buFont typeface="Arial" pitchFamily="34" charset="0"/>
              <a:buChar char="•"/>
            </a:pPr>
            <a:r>
              <a:rPr lang="fr-FR" sz="2000" i="1" dirty="0" smtClean="0"/>
              <a:t> </a:t>
            </a:r>
            <a:r>
              <a:rPr lang="fr-FR" sz="1300" u="sng" dirty="0" smtClean="0"/>
              <a:t>Sites web</a:t>
            </a:r>
            <a:r>
              <a:rPr lang="fr-FR" sz="1300" dirty="0" smtClean="0"/>
              <a:t> :</a:t>
            </a:r>
          </a:p>
          <a:p>
            <a:r>
              <a:rPr lang="fr-FR" sz="1300" i="1" dirty="0" smtClean="0"/>
              <a:t>Le yaourt : Recettes, fabrication, histoire du yaourt</a:t>
            </a:r>
            <a:r>
              <a:rPr lang="fr-FR" sz="1300" dirty="0" smtClean="0"/>
              <a:t> : </a:t>
            </a:r>
            <a:r>
              <a:rPr lang="fr-FR" sz="1300" dirty="0" smtClean="0">
                <a:solidFill>
                  <a:srgbClr val="0070C0"/>
                </a:solidFill>
              </a:rPr>
              <a:t>http://www.leyaourt.com</a:t>
            </a:r>
          </a:p>
          <a:p>
            <a:r>
              <a:rPr lang="fr-FR" sz="1300" i="1" dirty="0" smtClean="0"/>
              <a:t>Le Journal du Net : </a:t>
            </a:r>
            <a:r>
              <a:rPr lang="fr-FR" sz="1300" i="1" dirty="0" err="1" smtClean="0"/>
              <a:t>e-Business</a:t>
            </a:r>
            <a:r>
              <a:rPr lang="fr-FR" sz="1300" i="1" dirty="0" smtClean="0"/>
              <a:t>, Informatique, Economie et Management</a:t>
            </a:r>
            <a:r>
              <a:rPr lang="fr-FR" sz="1300" dirty="0" smtClean="0"/>
              <a:t> : </a:t>
            </a:r>
            <a:r>
              <a:rPr lang="fr-FR" sz="1300" dirty="0" smtClean="0">
                <a:solidFill>
                  <a:srgbClr val="0070C0"/>
                </a:solidFill>
              </a:rPr>
              <a:t>http://www</a:t>
            </a:r>
            <a:r>
              <a:rPr lang="fr-FR" sz="1300" i="1" dirty="0" smtClean="0">
                <a:solidFill>
                  <a:srgbClr val="0070C0"/>
                </a:solidFill>
              </a:rPr>
              <a:t>.</a:t>
            </a:r>
            <a:r>
              <a:rPr lang="fr-FR" sz="1300" dirty="0" smtClean="0">
                <a:solidFill>
                  <a:srgbClr val="0070C0"/>
                </a:solidFill>
              </a:rPr>
              <a:t>lejournaldunet.com</a:t>
            </a:r>
          </a:p>
          <a:p>
            <a:r>
              <a:rPr lang="fr-FR" sz="1300" i="1" dirty="0" smtClean="0"/>
              <a:t>Le Figaro : Actualités</a:t>
            </a:r>
            <a:r>
              <a:rPr lang="fr-FR" sz="1300" dirty="0" smtClean="0"/>
              <a:t> : </a:t>
            </a:r>
            <a:r>
              <a:rPr lang="fr-FR" sz="1300" dirty="0" smtClean="0">
                <a:solidFill>
                  <a:srgbClr val="0070C0"/>
                </a:solidFill>
              </a:rPr>
              <a:t>http://www.lefigaro.fr</a:t>
            </a:r>
          </a:p>
          <a:p>
            <a:r>
              <a:rPr lang="fr-FR" sz="1300" i="1" dirty="0" smtClean="0"/>
              <a:t>Toute l'actualité avec Libération</a:t>
            </a:r>
            <a:r>
              <a:rPr lang="fr-FR" sz="1300" dirty="0" smtClean="0"/>
              <a:t> : </a:t>
            </a:r>
            <a:r>
              <a:rPr lang="fr-FR" sz="1300" dirty="0" smtClean="0">
                <a:solidFill>
                  <a:srgbClr val="0070C0"/>
                </a:solidFill>
              </a:rPr>
              <a:t>http://www.liberation.fr</a:t>
            </a:r>
          </a:p>
          <a:p>
            <a:r>
              <a:rPr lang="fr-FR" sz="1300" i="1" dirty="0" smtClean="0"/>
              <a:t>Groupe agroalimentaire français, leader mondial – Danone </a:t>
            </a:r>
            <a:r>
              <a:rPr lang="fr-FR" sz="1300" dirty="0" smtClean="0"/>
              <a:t>: </a:t>
            </a:r>
            <a:r>
              <a:rPr lang="fr-FR" sz="1300" dirty="0" smtClean="0">
                <a:solidFill>
                  <a:srgbClr val="0070C0"/>
                </a:solidFill>
              </a:rPr>
              <a:t>http://www.danone.com</a:t>
            </a:r>
          </a:p>
          <a:p>
            <a:r>
              <a:rPr lang="fr-FR" sz="1300" i="1" dirty="0" smtClean="0"/>
              <a:t>LSA - actualité consommation des ménages et grande distribution en France</a:t>
            </a:r>
            <a:r>
              <a:rPr lang="fr-FR" sz="1300" dirty="0" smtClean="0"/>
              <a:t> : </a:t>
            </a:r>
            <a:r>
              <a:rPr lang="fr-FR" sz="1300" dirty="0" smtClean="0">
                <a:solidFill>
                  <a:srgbClr val="0070C0"/>
                </a:solidFill>
              </a:rPr>
              <a:t>http://www.lsa-conso.fr</a:t>
            </a:r>
          </a:p>
          <a:p>
            <a:r>
              <a:rPr lang="fr-FR" sz="1300" i="1" dirty="0" smtClean="0"/>
              <a:t>LINEAIRES, le mensuel de la distribution alimentaire</a:t>
            </a:r>
            <a:r>
              <a:rPr lang="fr-FR" sz="1300" dirty="0" smtClean="0"/>
              <a:t> : </a:t>
            </a:r>
            <a:r>
              <a:rPr lang="fr-FR" sz="1300" dirty="0" smtClean="0">
                <a:solidFill>
                  <a:srgbClr val="0070C0"/>
                </a:solidFill>
              </a:rPr>
              <a:t>http://www.lineaires.com</a:t>
            </a:r>
          </a:p>
          <a:p>
            <a:r>
              <a:rPr lang="fr-FR" sz="1300" i="1" dirty="0" smtClean="0"/>
              <a:t>Yoplait</a:t>
            </a:r>
            <a:r>
              <a:rPr lang="fr-FR" sz="1300" i="1" dirty="0" smtClean="0">
                <a:solidFill>
                  <a:srgbClr val="0070C0"/>
                </a:solidFill>
              </a:rPr>
              <a:t> : </a:t>
            </a:r>
            <a:r>
              <a:rPr lang="fr-FR" sz="1300" dirty="0" smtClean="0">
                <a:solidFill>
                  <a:srgbClr val="0070C0"/>
                </a:solidFill>
              </a:rPr>
              <a:t>http://www.yoplait.com</a:t>
            </a:r>
          </a:p>
          <a:p>
            <a:r>
              <a:rPr lang="fr-FR" sz="1300" i="1" dirty="0" smtClean="0"/>
              <a:t>Les Echos </a:t>
            </a:r>
            <a:r>
              <a:rPr lang="fr-FR" sz="1300" i="1" dirty="0" smtClean="0">
                <a:solidFill>
                  <a:srgbClr val="0070C0"/>
                </a:solidFill>
              </a:rPr>
              <a:t>: </a:t>
            </a:r>
            <a:r>
              <a:rPr lang="fr-FR" sz="1300" dirty="0" smtClean="0">
                <a:solidFill>
                  <a:srgbClr val="0070C0"/>
                </a:solidFill>
              </a:rPr>
              <a:t>http://www.lesechos.fr</a:t>
            </a:r>
          </a:p>
          <a:p>
            <a:r>
              <a:rPr lang="fr-FR" sz="1300" i="1" dirty="0" err="1" smtClean="0"/>
              <a:t>Nestle</a:t>
            </a:r>
            <a:r>
              <a:rPr lang="fr-FR" sz="1300" i="1" dirty="0" smtClean="0"/>
              <a:t> </a:t>
            </a:r>
            <a:r>
              <a:rPr lang="fr-FR" sz="1300" dirty="0" smtClean="0"/>
              <a:t>: </a:t>
            </a:r>
            <a:r>
              <a:rPr lang="fr-FR" sz="1300" dirty="0" smtClean="0">
                <a:solidFill>
                  <a:srgbClr val="0070C0"/>
                </a:solidFill>
              </a:rPr>
              <a:t>http://www.nestle.com</a:t>
            </a:r>
          </a:p>
          <a:p>
            <a:r>
              <a:rPr lang="fr-FR" sz="1300" i="1" dirty="0" smtClean="0"/>
              <a:t>La Tribune : </a:t>
            </a:r>
            <a:r>
              <a:rPr lang="fr-FR" sz="1300" dirty="0" smtClean="0">
                <a:solidFill>
                  <a:srgbClr val="0070C0"/>
                </a:solidFill>
              </a:rPr>
              <a:t>http://www.latribune.fr</a:t>
            </a:r>
            <a:endParaRPr lang="fr-FR" sz="1300" i="1" dirty="0" smtClean="0">
              <a:solidFill>
                <a:srgbClr val="0070C0"/>
              </a:solidFill>
            </a:endParaRPr>
          </a:p>
          <a:p>
            <a:r>
              <a:rPr lang="fr-FR" sz="1300" i="1" dirty="0" smtClean="0"/>
              <a:t>Economie - L'actualité économique, entreprise et finance - L'Expansion</a:t>
            </a:r>
            <a:r>
              <a:rPr lang="fr-FR" sz="1300" dirty="0" smtClean="0"/>
              <a:t> : </a:t>
            </a:r>
            <a:r>
              <a:rPr lang="fr-FR" sz="1300" dirty="0" smtClean="0">
                <a:solidFill>
                  <a:srgbClr val="0070C0"/>
                </a:solidFill>
              </a:rPr>
              <a:t>http://www.lexpansion.com</a:t>
            </a:r>
          </a:p>
          <a:p>
            <a:r>
              <a:rPr lang="fr-FR" sz="1300" i="1" dirty="0" smtClean="0"/>
              <a:t>La Fermière</a:t>
            </a:r>
            <a:r>
              <a:rPr lang="fr-FR" sz="1300" dirty="0" smtClean="0"/>
              <a:t> : </a:t>
            </a:r>
            <a:r>
              <a:rPr lang="fr-FR" sz="1300" dirty="0" smtClean="0">
                <a:solidFill>
                  <a:srgbClr val="0070C0"/>
                </a:solidFill>
              </a:rPr>
              <a:t>http://www.lafermiere.com</a:t>
            </a:r>
          </a:p>
          <a:p>
            <a:r>
              <a:rPr lang="fr-FR" sz="1300" i="1" dirty="0" err="1" smtClean="0"/>
              <a:t>Boursorama</a:t>
            </a:r>
            <a:r>
              <a:rPr lang="fr-FR" sz="1300" dirty="0" smtClean="0"/>
              <a:t> : </a:t>
            </a:r>
            <a:r>
              <a:rPr lang="fr-FR" sz="1300" dirty="0" smtClean="0">
                <a:solidFill>
                  <a:srgbClr val="0070C0"/>
                </a:solidFill>
              </a:rPr>
              <a:t>http://www.boursorama.com</a:t>
            </a:r>
          </a:p>
          <a:p>
            <a:r>
              <a:rPr lang="fr-FR" sz="1300" i="1" dirty="0" smtClean="0"/>
              <a:t>Le Quotidien les Marchés </a:t>
            </a:r>
            <a:r>
              <a:rPr lang="fr-FR" sz="1300" dirty="0" smtClean="0"/>
              <a:t>: </a:t>
            </a:r>
            <a:r>
              <a:rPr lang="fr-FR" sz="1300" dirty="0" smtClean="0">
                <a:solidFill>
                  <a:srgbClr val="0070C0"/>
                </a:solidFill>
              </a:rPr>
              <a:t>http://www.lequotidienlesmarches.fr</a:t>
            </a:r>
          </a:p>
          <a:p>
            <a:r>
              <a:rPr lang="fr-FR" sz="1300" i="1" dirty="0" smtClean="0"/>
              <a:t>Stratégies - Marketing, Communication, Médias, Marques, Conseils </a:t>
            </a:r>
            <a:r>
              <a:rPr lang="fr-FR" sz="1300" dirty="0" smtClean="0"/>
              <a:t>: </a:t>
            </a:r>
            <a:r>
              <a:rPr lang="fr-FR" sz="1300" dirty="0" smtClean="0">
                <a:solidFill>
                  <a:srgbClr val="0070C0"/>
                </a:solidFill>
              </a:rPr>
              <a:t>http://www.strategies.fr</a:t>
            </a:r>
          </a:p>
          <a:p>
            <a:r>
              <a:rPr lang="fr-FR" sz="1300" i="1" dirty="0" smtClean="0"/>
              <a:t>RIA, toute l'actualité de l'industrie agroalimentaire</a:t>
            </a:r>
            <a:r>
              <a:rPr lang="fr-FR" sz="1300" dirty="0" smtClean="0"/>
              <a:t> : </a:t>
            </a:r>
            <a:r>
              <a:rPr lang="fr-FR" sz="1300" dirty="0" smtClean="0">
                <a:solidFill>
                  <a:srgbClr val="0070C0"/>
                </a:solidFill>
              </a:rPr>
              <a:t>http://www.ria.fr</a:t>
            </a:r>
          </a:p>
          <a:p>
            <a:r>
              <a:rPr lang="fr-FR" sz="1300" i="1" dirty="0" smtClean="0"/>
              <a:t>Institut national de prévention et d'éducation pour la santé – INPES </a:t>
            </a:r>
            <a:r>
              <a:rPr lang="fr-FR" sz="1300" dirty="0" smtClean="0"/>
              <a:t>: </a:t>
            </a:r>
            <a:r>
              <a:rPr lang="fr-FR" sz="1300" dirty="0" smtClean="0">
                <a:solidFill>
                  <a:srgbClr val="0070C0"/>
                </a:solidFill>
              </a:rPr>
              <a:t>http://www.inpes.sante.fr</a:t>
            </a:r>
          </a:p>
          <a:p>
            <a:r>
              <a:rPr lang="fr-FR" sz="1300" i="1" dirty="0" smtClean="0"/>
              <a:t>CNIEL</a:t>
            </a:r>
            <a:r>
              <a:rPr lang="fr-FR" sz="1300" dirty="0" smtClean="0"/>
              <a:t> : </a:t>
            </a:r>
            <a:r>
              <a:rPr lang="fr-FR" sz="1300" dirty="0" smtClean="0">
                <a:solidFill>
                  <a:srgbClr val="0070C0"/>
                </a:solidFill>
              </a:rPr>
              <a:t>http://www.cniel.com</a:t>
            </a:r>
          </a:p>
          <a:p>
            <a:r>
              <a:rPr lang="fr-FR" sz="1300" i="1" dirty="0" smtClean="0"/>
              <a:t>Capital</a:t>
            </a:r>
            <a:r>
              <a:rPr lang="fr-FR" sz="1300" dirty="0" smtClean="0"/>
              <a:t> : </a:t>
            </a:r>
            <a:r>
              <a:rPr lang="fr-FR" sz="1300" dirty="0" smtClean="0">
                <a:solidFill>
                  <a:srgbClr val="0070C0"/>
                </a:solidFill>
              </a:rPr>
              <a:t>http://www.capital.fr</a:t>
            </a:r>
          </a:p>
          <a:p>
            <a:r>
              <a:rPr lang="fr-FR" sz="1300" i="1" dirty="0" smtClean="0"/>
              <a:t>Curiosités marketing</a:t>
            </a:r>
            <a:r>
              <a:rPr lang="fr-FR" sz="1300" dirty="0" smtClean="0"/>
              <a:t> : </a:t>
            </a:r>
            <a:r>
              <a:rPr lang="fr-FR" sz="1300" dirty="0" smtClean="0">
                <a:solidFill>
                  <a:srgbClr val="0070C0"/>
                </a:solidFill>
              </a:rPr>
              <a:t>http://curiositesmarketing.wordpress.com</a:t>
            </a:r>
          </a:p>
          <a:p>
            <a:r>
              <a:rPr lang="fr-FR" sz="1300" i="1" dirty="0" smtClean="0"/>
              <a:t>Agreste primeur :</a:t>
            </a:r>
            <a:r>
              <a:rPr lang="fr-FR" sz="1300" dirty="0" smtClean="0">
                <a:solidFill>
                  <a:srgbClr val="0070C0"/>
                </a:solidFill>
              </a:rPr>
              <a:t>http://www.agreste.agriculture.gouv.fr</a:t>
            </a:r>
          </a:p>
          <a:p>
            <a:r>
              <a:rPr lang="fr-FR" sz="1300" i="1" dirty="0" smtClean="0"/>
              <a:t>Office-élevage </a:t>
            </a:r>
            <a:r>
              <a:rPr lang="fr-FR" sz="1300" dirty="0" smtClean="0"/>
              <a:t>: </a:t>
            </a:r>
            <a:r>
              <a:rPr lang="fr-FR" sz="1300" dirty="0" smtClean="0">
                <a:solidFill>
                  <a:srgbClr val="0070C0"/>
                </a:solidFill>
              </a:rPr>
              <a:t>http://www.office-elevage.fr</a:t>
            </a:r>
          </a:p>
          <a:p>
            <a:endParaRPr lang="fr-FR" sz="1300" dirty="0" smtClean="0">
              <a:solidFill>
                <a:srgbClr val="0070C0"/>
              </a:solidFill>
            </a:endParaRPr>
          </a:p>
          <a:p>
            <a:pPr>
              <a:buFont typeface="Arial" pitchFamily="34" charset="0"/>
              <a:buChar char="•"/>
            </a:pPr>
            <a:r>
              <a:rPr lang="fr-FR" sz="1300" u="sng" dirty="0" smtClean="0"/>
              <a:t> Revues</a:t>
            </a:r>
            <a:r>
              <a:rPr lang="fr-FR" sz="1300" i="1" dirty="0" smtClean="0"/>
              <a:t> </a:t>
            </a:r>
            <a:r>
              <a:rPr lang="fr-FR" sz="1300" dirty="0" smtClean="0"/>
              <a:t>:</a:t>
            </a:r>
          </a:p>
          <a:p>
            <a:r>
              <a:rPr lang="fr-FR" sz="1300" i="1" dirty="0" smtClean="0"/>
              <a:t>Linéaires</a:t>
            </a:r>
            <a:r>
              <a:rPr lang="fr-FR" sz="1300" dirty="0" smtClean="0"/>
              <a:t> :</a:t>
            </a:r>
          </a:p>
          <a:p>
            <a:pPr lvl="1"/>
            <a:r>
              <a:rPr lang="fr-FR" sz="1300" dirty="0" smtClean="0"/>
              <a:t>Linéaires n°254 janvier 2010</a:t>
            </a:r>
          </a:p>
          <a:p>
            <a:pPr lvl="1"/>
            <a:r>
              <a:rPr lang="fr-FR" sz="1300" dirty="0" smtClean="0"/>
              <a:t>Linéaires n°264 décembre 2010</a:t>
            </a:r>
          </a:p>
          <a:p>
            <a:r>
              <a:rPr lang="fr-FR" sz="1300" i="1" dirty="0" smtClean="0"/>
              <a:t>LS</a:t>
            </a:r>
            <a:r>
              <a:rPr lang="fr-FR" sz="1400" i="1" dirty="0" smtClean="0"/>
              <a:t>A</a:t>
            </a:r>
            <a:r>
              <a:rPr lang="fr-FR" sz="1400" dirty="0" smtClean="0"/>
              <a:t> :   LSA n° 2118 janvier 2010</a:t>
            </a:r>
          </a:p>
        </p:txBody>
      </p:sp>
      <p:sp>
        <p:nvSpPr>
          <p:cNvPr id="3" name="Espace réservé du numéro de diapositive 2"/>
          <p:cNvSpPr>
            <a:spLocks noGrp="1"/>
          </p:cNvSpPr>
          <p:nvPr>
            <p:ph type="sldNum" sz="quarter" idx="12"/>
          </p:nvPr>
        </p:nvSpPr>
        <p:spPr/>
        <p:txBody>
          <a:bodyPr/>
          <a:lstStyle/>
          <a:p>
            <a:fld id="{22908772-F247-43C8-87BD-B6217B843272}" type="slidenum">
              <a:rPr lang="fr-FR" smtClean="0"/>
              <a:pPr/>
              <a:t>44</a:t>
            </a:fld>
            <a:endParaRPr lang="fr-F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srcRect/>
          <a:stretch>
            <a:fillRect/>
          </a:stretch>
        </p:blipFill>
        <p:spPr bwMode="auto">
          <a:xfrm>
            <a:off x="179512" y="980728"/>
            <a:ext cx="8784976" cy="5663114"/>
          </a:xfrm>
          <a:prstGeom prst="rect">
            <a:avLst/>
          </a:prstGeom>
          <a:noFill/>
          <a:ln w="9525">
            <a:noFill/>
            <a:miter lim="800000"/>
            <a:headEnd/>
            <a:tailEnd/>
          </a:ln>
        </p:spPr>
      </p:pic>
      <p:sp>
        <p:nvSpPr>
          <p:cNvPr id="3" name="ZoneTexte 2"/>
          <p:cNvSpPr txBox="1"/>
          <p:nvPr/>
        </p:nvSpPr>
        <p:spPr>
          <a:xfrm>
            <a:off x="2843808" y="0"/>
            <a:ext cx="2880320" cy="646331"/>
          </a:xfrm>
          <a:prstGeom prst="rect">
            <a:avLst/>
          </a:prstGeom>
          <a:noFill/>
        </p:spPr>
        <p:txBody>
          <a:bodyPr wrap="square" rtlCol="0">
            <a:spAutoFit/>
          </a:bodyPr>
          <a:lstStyle/>
          <a:p>
            <a:pPr algn="ctr"/>
            <a:r>
              <a:rPr lang="fr-FR" sz="3600" dirty="0" smtClean="0">
                <a:solidFill>
                  <a:srgbClr val="990099"/>
                </a:solidFill>
                <a:latin typeface="Baskerville Old Face" pitchFamily="18" charset="0"/>
              </a:rPr>
              <a:t>LINÉAIRES</a:t>
            </a:r>
            <a:endParaRPr lang="fr-FR" sz="36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nvGraphicFramePr>
        <p:xfrm>
          <a:off x="1" y="1"/>
          <a:ext cx="9143999" cy="6858000"/>
        </p:xfrm>
        <a:graphic>
          <a:graphicData uri="http://schemas.openxmlformats.org/drawingml/2006/table">
            <a:tbl>
              <a:tblPr firstRow="1" bandRow="1">
                <a:tableStyleId>{5C22544A-7EE6-4342-B048-85BDC9FD1C3A}</a:tableStyleId>
              </a:tblPr>
              <a:tblGrid>
                <a:gridCol w="1902892"/>
                <a:gridCol w="136339"/>
                <a:gridCol w="1858148"/>
                <a:gridCol w="1371727"/>
                <a:gridCol w="599402"/>
                <a:gridCol w="532037"/>
                <a:gridCol w="1371727"/>
                <a:gridCol w="1371727"/>
              </a:tblGrid>
              <a:tr h="1088023">
                <a:tc gridSpan="3">
                  <a:txBody>
                    <a:bodyPr/>
                    <a:lstStyle/>
                    <a:p>
                      <a:pPr algn="ctr"/>
                      <a:r>
                        <a:rPr lang="fr-FR" dirty="0" smtClean="0"/>
                        <a:t>ENFANTS</a:t>
                      </a:r>
                      <a:endParaRPr lang="fr-FR" dirty="0"/>
                    </a:p>
                  </a:txBody>
                  <a:tcPr>
                    <a:solidFill>
                      <a:srgbClr val="FF6699"/>
                    </a:solidFill>
                  </a:tcPr>
                </a:tc>
                <a:tc hMerge="1">
                  <a:txBody>
                    <a:bodyPr/>
                    <a:lstStyle/>
                    <a:p>
                      <a:endParaRPr lang="fr-FR"/>
                    </a:p>
                  </a:txBody>
                  <a:tcPr/>
                </a:tc>
                <a:tc hMerge="1">
                  <a:txBody>
                    <a:bodyPr/>
                    <a:lstStyle/>
                    <a:p>
                      <a:endParaRPr lang="fr-FR" dirty="0"/>
                    </a:p>
                  </a:txBody>
                  <a:tcPr/>
                </a:tc>
                <a:tc gridSpan="4">
                  <a:txBody>
                    <a:bodyPr/>
                    <a:lstStyle/>
                    <a:p>
                      <a:pPr algn="ctr"/>
                      <a:r>
                        <a:rPr lang="fr-FR" dirty="0" smtClean="0"/>
                        <a:t>NATURES</a:t>
                      </a:r>
                      <a:endParaRPr lang="fr-FR" dirty="0"/>
                    </a:p>
                  </a:txBody>
                  <a:tcPr/>
                </a:tc>
                <a:tc hMerge="1">
                  <a:txBody>
                    <a:bodyPr/>
                    <a:lstStyle/>
                    <a:p>
                      <a:endParaRPr lang="fr-FR" dirty="0"/>
                    </a:p>
                  </a:txBody>
                  <a:tcPr/>
                </a:tc>
                <a:tc hMerge="1">
                  <a:txBody>
                    <a:bodyPr/>
                    <a:lstStyle/>
                    <a:p>
                      <a:endParaRPr lang="fr-FR"/>
                    </a:p>
                  </a:txBody>
                  <a:tcPr/>
                </a:tc>
                <a:tc hMerge="1">
                  <a:txBody>
                    <a:bodyPr/>
                    <a:lstStyle/>
                    <a:p>
                      <a:endParaRPr lang="fr-FR" dirty="0"/>
                    </a:p>
                  </a:txBody>
                  <a:tcPr/>
                </a:tc>
                <a:tc rowSpan="2">
                  <a:txBody>
                    <a:bodyPr/>
                    <a:lstStyle/>
                    <a:p>
                      <a:r>
                        <a:rPr lang="fr-FR" dirty="0" smtClean="0"/>
                        <a:t>Groupes</a:t>
                      </a:r>
                      <a:r>
                        <a:rPr lang="fr-FR" baseline="0" dirty="0" smtClean="0"/>
                        <a:t> de produits</a:t>
                      </a:r>
                      <a:endParaRPr lang="fr-FR" dirty="0"/>
                    </a:p>
                  </a:txBody>
                  <a:tcPr>
                    <a:solidFill>
                      <a:schemeClr val="accent3"/>
                    </a:solidFill>
                  </a:tcPr>
                </a:tc>
              </a:tr>
              <a:tr h="1229667">
                <a:tc gridSpan="2">
                  <a:txBody>
                    <a:bodyPr/>
                    <a:lstStyle/>
                    <a:p>
                      <a:r>
                        <a:rPr lang="fr-FR" dirty="0" smtClean="0"/>
                        <a:t>Yaourts aromatisés</a:t>
                      </a:r>
                      <a:endParaRPr lang="fr-FR" dirty="0"/>
                    </a:p>
                  </a:txBody>
                  <a:tcPr/>
                </a:tc>
                <a:tc hMerge="1">
                  <a:txBody>
                    <a:bodyPr/>
                    <a:lstStyle/>
                    <a:p>
                      <a:endParaRPr lang="fr-FR"/>
                    </a:p>
                  </a:txBody>
                  <a:tcPr/>
                </a:tc>
                <a:tc>
                  <a:txBody>
                    <a:bodyPr/>
                    <a:lstStyle/>
                    <a:p>
                      <a:r>
                        <a:rPr lang="fr-FR" dirty="0" smtClean="0"/>
                        <a:t>Yaourts à boire</a:t>
                      </a:r>
                      <a:endParaRPr lang="fr-FR" dirty="0"/>
                    </a:p>
                  </a:txBody>
                  <a:tcPr/>
                </a:tc>
                <a:tc>
                  <a:txBody>
                    <a:bodyPr/>
                    <a:lstStyle/>
                    <a:p>
                      <a:r>
                        <a:rPr lang="fr-FR" dirty="0" smtClean="0"/>
                        <a:t>Yaourts natures</a:t>
                      </a:r>
                      <a:endParaRPr lang="fr-FR" dirty="0"/>
                    </a:p>
                  </a:txBody>
                  <a:tcPr/>
                </a:tc>
                <a:tc gridSpan="2">
                  <a:txBody>
                    <a:bodyPr/>
                    <a:lstStyle/>
                    <a:p>
                      <a:r>
                        <a:rPr lang="fr-FR" dirty="0" smtClean="0"/>
                        <a:t>Yaourts à la Grecque</a:t>
                      </a:r>
                      <a:endParaRPr lang="fr-FR" dirty="0"/>
                    </a:p>
                  </a:txBody>
                  <a:tcPr/>
                </a:tc>
                <a:tc hMerge="1">
                  <a:txBody>
                    <a:bodyPr/>
                    <a:lstStyle/>
                    <a:p>
                      <a:endParaRPr lang="fr-FR"/>
                    </a:p>
                  </a:txBody>
                  <a:tcPr/>
                </a:tc>
                <a:tc>
                  <a:txBody>
                    <a:bodyPr/>
                    <a:lstStyle/>
                    <a:p>
                      <a:r>
                        <a:rPr lang="fr-FR" dirty="0" smtClean="0"/>
                        <a:t>Yaourts au lait entier (Haut de gamme)</a:t>
                      </a:r>
                      <a:endParaRPr lang="fr-FR" dirty="0"/>
                    </a:p>
                  </a:txBody>
                  <a:tcPr/>
                </a:tc>
                <a:tc vMerge="1">
                  <a:txBody>
                    <a:bodyPr/>
                    <a:lstStyle/>
                    <a:p>
                      <a:endParaRPr lang="fr-FR" dirty="0"/>
                    </a:p>
                  </a:txBody>
                  <a:tcPr/>
                </a:tc>
              </a:tr>
              <a:tr h="1513437">
                <a:tc rowSpan="2" gridSpan="2">
                  <a:txBody>
                    <a:bodyPr/>
                    <a:lstStyle/>
                    <a:p>
                      <a:r>
                        <a:rPr lang="fr-FR" dirty="0" smtClean="0"/>
                        <a:t>PETITS VOLUMES : Packs de 4 – 6 pots (Marques)</a:t>
                      </a:r>
                      <a:endParaRPr lang="fr-FR" dirty="0"/>
                    </a:p>
                  </a:txBody>
                  <a:tcPr/>
                </a:tc>
                <a:tc rowSpan="2" hMerge="1">
                  <a:txBody>
                    <a:bodyPr/>
                    <a:lstStyle/>
                    <a:p>
                      <a:endParaRPr lang="fr-FR"/>
                    </a:p>
                  </a:txBody>
                  <a:tcPr/>
                </a:tc>
                <a:tc rowSpan="3">
                  <a:txBody>
                    <a:bodyPr/>
                    <a:lstStyle/>
                    <a:p>
                      <a:r>
                        <a:rPr lang="fr-FR" dirty="0" smtClean="0"/>
                        <a:t>BOUTEILLES INDIVIDUELLES de 850g (</a:t>
                      </a:r>
                      <a:r>
                        <a:rPr lang="fr-FR" dirty="0" err="1" smtClean="0"/>
                        <a:t>Yop</a:t>
                      </a:r>
                      <a:r>
                        <a:rPr lang="fr-FR" dirty="0" smtClean="0"/>
                        <a:t>)</a:t>
                      </a:r>
                    </a:p>
                    <a:p>
                      <a:endParaRPr lang="fr-FR" dirty="0" smtClean="0"/>
                    </a:p>
                    <a:p>
                      <a:r>
                        <a:rPr lang="fr-FR" dirty="0" smtClean="0"/>
                        <a:t>BOUTEILLES INDIVIDUELLES</a:t>
                      </a:r>
                      <a:r>
                        <a:rPr lang="fr-FR" baseline="0" dirty="0" smtClean="0"/>
                        <a:t> 600g (MDD)</a:t>
                      </a:r>
                      <a:endParaRPr lang="fr-FR" dirty="0"/>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PETITS VOLUMES : Packs de 4 – 6 pots (Marques)</a:t>
                      </a:r>
                    </a:p>
                    <a:p>
                      <a:endParaRPr lang="fr-FR" dirty="0"/>
                    </a:p>
                  </a:txBody>
                  <a:tcPr/>
                </a:tc>
                <a:tc rowSpan="3" gridSpan="2">
                  <a:txBody>
                    <a:bodyPr/>
                    <a:lstStyle/>
                    <a:p>
                      <a:r>
                        <a:rPr lang="fr-FR" dirty="0" smtClean="0"/>
                        <a:t>PETITS VOLUMES : Packs de 4 pots</a:t>
                      </a:r>
                      <a:endParaRPr lang="fr-FR" dirty="0"/>
                    </a:p>
                  </a:txBody>
                  <a:tcPr/>
                </a:tc>
                <a:tc rowSpan="3" hMerge="1">
                  <a:txBody>
                    <a:bodyPr/>
                    <a:lstStyle/>
                    <a:p>
                      <a:endParaRPr lang="fr-FR"/>
                    </a:p>
                  </a:txBody>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Packs de 2 pots (Mamie Nova, La fermière)</a:t>
                      </a:r>
                      <a:br>
                        <a:rPr lang="fr-FR" dirty="0" smtClean="0"/>
                      </a:br>
                      <a:r>
                        <a:rPr lang="fr-FR" dirty="0" smtClean="0"/>
                        <a:t>Pots de 1kg (Michel &amp; Augustin)</a:t>
                      </a:r>
                    </a:p>
                    <a:p>
                      <a:endParaRPr lang="fr-FR" dirty="0"/>
                    </a:p>
                  </a:txBody>
                  <a:tcPr/>
                </a:tc>
                <a:tc>
                  <a:txBody>
                    <a:bodyPr/>
                    <a:lstStyle/>
                    <a:p>
                      <a:r>
                        <a:rPr lang="fr-FR" dirty="0" smtClean="0">
                          <a:solidFill>
                            <a:schemeClr val="bg1"/>
                          </a:solidFill>
                        </a:rPr>
                        <a:t>YEUX (faible rotation – forte marge – achat</a:t>
                      </a:r>
                      <a:r>
                        <a:rPr lang="fr-FR" baseline="0" dirty="0" smtClean="0">
                          <a:solidFill>
                            <a:schemeClr val="bg1"/>
                          </a:solidFill>
                        </a:rPr>
                        <a:t> impulsif</a:t>
                      </a:r>
                      <a:r>
                        <a:rPr lang="fr-FR" dirty="0" smtClean="0">
                          <a:solidFill>
                            <a:schemeClr val="bg1"/>
                          </a:solidFill>
                        </a:rPr>
                        <a:t>)</a:t>
                      </a:r>
                      <a:endParaRPr lang="fr-FR" dirty="0">
                        <a:solidFill>
                          <a:schemeClr val="bg1"/>
                        </a:solidFill>
                      </a:endParaRPr>
                    </a:p>
                  </a:txBody>
                  <a:tcPr>
                    <a:solidFill>
                      <a:schemeClr val="accent3"/>
                    </a:solidFill>
                  </a:tcPr>
                </a:tc>
              </a:tr>
              <a:tr h="283770">
                <a:tc gridSpan="2" vMerge="1">
                  <a:txBody>
                    <a:bodyPr/>
                    <a:lstStyle/>
                    <a:p>
                      <a:endParaRPr lang="fr-FR"/>
                    </a:p>
                  </a:txBody>
                  <a:tcPr/>
                </a:tc>
                <a:tc hMerge="1" vMerge="1">
                  <a:txBody>
                    <a:bodyPr/>
                    <a:lstStyle/>
                    <a:p>
                      <a:endParaRPr lang="fr-FR"/>
                    </a:p>
                  </a:txBody>
                  <a:tcPr/>
                </a:tc>
                <a:tc vMerge="1">
                  <a:txBody>
                    <a:bodyPr/>
                    <a:lstStyle/>
                    <a:p>
                      <a:endParaRPr lang="fr-FR"/>
                    </a:p>
                  </a:txBody>
                  <a:tcPr/>
                </a:tc>
                <a:tc vMerge="1">
                  <a:txBody>
                    <a:bodyPr/>
                    <a:lstStyle/>
                    <a:p>
                      <a:endParaRPr lang="fr-FR"/>
                    </a:p>
                  </a:txBody>
                  <a:tcPr/>
                </a:tc>
                <a:tc gridSpan="2" vMerge="1">
                  <a:txBody>
                    <a:bodyPr/>
                    <a:lstStyle/>
                    <a:p>
                      <a:endParaRPr lang="fr-FR"/>
                    </a:p>
                  </a:txBody>
                  <a:tcPr/>
                </a:tc>
                <a:tc hMerge="1" vMerge="1">
                  <a:txBody>
                    <a:bodyPr/>
                    <a:lstStyle/>
                    <a:p>
                      <a:endParaRPr lang="fr-FR"/>
                    </a:p>
                  </a:txBody>
                  <a:tcPr/>
                </a:tc>
                <a:tc vMerge="1">
                  <a:txBody>
                    <a:bodyPr/>
                    <a:lstStyle/>
                    <a:p>
                      <a:endParaRPr lang="fr-FR"/>
                    </a:p>
                  </a:txBody>
                  <a:tcPr/>
                </a:tc>
                <a:tc rowSpan="2">
                  <a:txBody>
                    <a:bodyPr/>
                    <a:lstStyle/>
                    <a:p>
                      <a:r>
                        <a:rPr lang="fr-FR" dirty="0" smtClean="0">
                          <a:solidFill>
                            <a:schemeClr val="bg1"/>
                          </a:solidFill>
                        </a:rPr>
                        <a:t>MAINS  (rotation et marge moyennes)</a:t>
                      </a:r>
                      <a:endParaRPr lang="fr-FR" dirty="0">
                        <a:solidFill>
                          <a:schemeClr val="bg1"/>
                        </a:solidFill>
                      </a:endParaRPr>
                    </a:p>
                  </a:txBody>
                  <a:tcPr>
                    <a:solidFill>
                      <a:schemeClr val="accent3"/>
                    </a:solidFill>
                  </a:tcPr>
                </a:tc>
              </a:tr>
              <a:tr h="1229667">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VOLUMES</a:t>
                      </a:r>
                      <a:r>
                        <a:rPr lang="fr-FR" baseline="0" dirty="0" smtClean="0"/>
                        <a:t> MOYENS : </a:t>
                      </a:r>
                      <a:r>
                        <a:rPr lang="fr-FR" dirty="0" smtClean="0"/>
                        <a:t>Packs de 8</a:t>
                      </a:r>
                      <a:r>
                        <a:rPr lang="fr-FR" baseline="0" dirty="0" smtClean="0"/>
                        <a:t> – </a:t>
                      </a:r>
                      <a:r>
                        <a:rPr lang="fr-FR" dirty="0" smtClean="0"/>
                        <a:t>12 pots</a:t>
                      </a:r>
                    </a:p>
                  </a:txBody>
                  <a:tcPr/>
                </a:tc>
                <a:tc hMerge="1">
                  <a:txBody>
                    <a:bodyPr/>
                    <a:lstStyle/>
                    <a:p>
                      <a:endParaRPr lang="fr-FR"/>
                    </a:p>
                  </a:txBody>
                  <a:tcPr/>
                </a:tc>
                <a:tc vMerge="1">
                  <a:txBody>
                    <a:bodyPr/>
                    <a:lstStyle/>
                    <a:p>
                      <a:endParaRPr lang="fr-FR" dirty="0"/>
                    </a:p>
                  </a:txBody>
                  <a:tcPr/>
                </a:tc>
                <a:tc>
                  <a:txBody>
                    <a:bodyPr/>
                    <a:lstStyle/>
                    <a:p>
                      <a:r>
                        <a:rPr lang="fr-FR" dirty="0" smtClean="0"/>
                        <a:t>VOLUMES</a:t>
                      </a:r>
                      <a:r>
                        <a:rPr lang="fr-FR" baseline="0" dirty="0" smtClean="0"/>
                        <a:t> MOYENS : </a:t>
                      </a:r>
                      <a:r>
                        <a:rPr lang="fr-FR" dirty="0" smtClean="0"/>
                        <a:t>Packs de 8</a:t>
                      </a:r>
                      <a:r>
                        <a:rPr lang="fr-FR" baseline="0" dirty="0" smtClean="0"/>
                        <a:t> – </a:t>
                      </a:r>
                      <a:r>
                        <a:rPr lang="fr-FR" dirty="0" smtClean="0"/>
                        <a:t>12 pots</a:t>
                      </a:r>
                      <a:endParaRPr lang="fr-FR" dirty="0"/>
                    </a:p>
                  </a:txBody>
                  <a:tcPr/>
                </a:tc>
                <a:tc gridSpan="2" vMerge="1">
                  <a:txBody>
                    <a:bodyPr/>
                    <a:lstStyle/>
                    <a:p>
                      <a:endParaRPr lang="fr-FR" dirty="0"/>
                    </a:p>
                  </a:txBody>
                  <a:tcPr/>
                </a:tc>
                <a:tc hMerge="1" vMerge="1">
                  <a:txBody>
                    <a:bodyPr/>
                    <a:lstStyle/>
                    <a:p>
                      <a:endParaRPr lang="fr-FR"/>
                    </a:p>
                  </a:txBody>
                  <a:tcPr/>
                </a:tc>
                <a:tc vMerge="1">
                  <a:txBody>
                    <a:bodyPr/>
                    <a:lstStyle/>
                    <a:p>
                      <a:endParaRPr lang="fr-FR" dirty="0"/>
                    </a:p>
                  </a:txBody>
                  <a:tcPr/>
                </a:tc>
                <a:tc vMerge="1">
                  <a:txBody>
                    <a:bodyPr/>
                    <a:lstStyle/>
                    <a:p>
                      <a:endParaRPr lang="fr-FR"/>
                    </a:p>
                  </a:txBody>
                  <a:tcPr/>
                </a:tc>
              </a:tr>
              <a:tr h="1513436">
                <a:tc>
                  <a:txBody>
                    <a:bodyPr/>
                    <a:lstStyle/>
                    <a:p>
                      <a:pPr algn="ctr"/>
                      <a:r>
                        <a:rPr lang="fr-FR" dirty="0" smtClean="0"/>
                        <a:t>GROS VOLUMES :</a:t>
                      </a:r>
                      <a:r>
                        <a:rPr lang="fr-FR" baseline="0" dirty="0" smtClean="0"/>
                        <a:t> </a:t>
                      </a:r>
                      <a:r>
                        <a:rPr lang="fr-FR" dirty="0" smtClean="0"/>
                        <a:t>packs de 12–16 pots</a:t>
                      </a:r>
                      <a:endParaRPr lang="fr-FR" baseline="0" dirty="0" smtClean="0"/>
                    </a:p>
                    <a:p>
                      <a:pPr algn="ctr"/>
                      <a:r>
                        <a:rPr lang="fr-FR" baseline="0" dirty="0" smtClean="0"/>
                        <a:t>(MDD/marques)</a:t>
                      </a:r>
                      <a:endParaRPr lang="fr-FR" dirty="0" smtClean="0"/>
                    </a:p>
                  </a:txBody>
                  <a:tcPr/>
                </a:tc>
                <a:tc gridSpan="2">
                  <a:txBody>
                    <a:bodyPr/>
                    <a:lstStyle/>
                    <a:p>
                      <a:pPr algn="ctr"/>
                      <a:r>
                        <a:rPr lang="fr-FR" dirty="0" smtClean="0"/>
                        <a:t>GROS VOLUMES : Packs de 6 bouteilles (</a:t>
                      </a:r>
                      <a:r>
                        <a:rPr lang="fr-FR" dirty="0" err="1" smtClean="0"/>
                        <a:t>Yop</a:t>
                      </a:r>
                      <a:r>
                        <a:rPr lang="fr-FR" dirty="0" smtClean="0"/>
                        <a:t>)</a:t>
                      </a:r>
                    </a:p>
                  </a:txBody>
                  <a:tcPr/>
                </a:tc>
                <a:tc hMerge="1">
                  <a:txBody>
                    <a:bodyPr/>
                    <a:lstStyle/>
                    <a:p>
                      <a:endParaRPr lang="fr-FR" dirty="0"/>
                    </a:p>
                  </a:txBody>
                  <a:tcPr/>
                </a:tc>
                <a:tc gridSpan="2">
                  <a:txBody>
                    <a:bodyPr/>
                    <a:lstStyle/>
                    <a:p>
                      <a:pPr algn="ctr"/>
                      <a:r>
                        <a:rPr lang="fr-FR" dirty="0" smtClean="0"/>
                        <a:t>GROS VOLUMES :</a:t>
                      </a:r>
                      <a:r>
                        <a:rPr lang="fr-FR" baseline="0" dirty="0" smtClean="0"/>
                        <a:t> </a:t>
                      </a:r>
                      <a:r>
                        <a:rPr lang="fr-FR" dirty="0" smtClean="0"/>
                        <a:t>packs de 12–16 pots</a:t>
                      </a:r>
                      <a:endParaRPr lang="fr-FR" baseline="0" dirty="0" smtClean="0"/>
                    </a:p>
                    <a:p>
                      <a:pPr algn="ctr"/>
                      <a:r>
                        <a:rPr lang="fr-FR" baseline="0" dirty="0" smtClean="0"/>
                        <a:t>(MDD/marques)</a:t>
                      </a:r>
                      <a:endParaRPr lang="fr-FR" dirty="0" smtClean="0"/>
                    </a:p>
                    <a:p>
                      <a:pPr algn="ctr"/>
                      <a:endParaRPr lang="fr-FR" dirty="0" smtClean="0"/>
                    </a:p>
                  </a:txBody>
                  <a:tcPr/>
                </a:tc>
                <a:tc hMerge="1">
                  <a:txBody>
                    <a:bodyPr/>
                    <a:lstStyle/>
                    <a:p>
                      <a:endParaRPr lang="fr-FR" dirty="0"/>
                    </a:p>
                  </a:txBody>
                  <a:tcPr/>
                </a:tc>
                <a:tc gridSpan="2">
                  <a:txBody>
                    <a:bodyPr/>
                    <a:lstStyle/>
                    <a:p>
                      <a:pPr algn="ctr"/>
                      <a:r>
                        <a:rPr lang="fr-FR" dirty="0" smtClean="0"/>
                        <a:t>GROS VOLUMES :</a:t>
                      </a:r>
                      <a:r>
                        <a:rPr lang="fr-FR" baseline="0" dirty="0" smtClean="0"/>
                        <a:t> </a:t>
                      </a:r>
                      <a:r>
                        <a:rPr lang="fr-FR" dirty="0" smtClean="0"/>
                        <a:t>packs de 12–16 pots</a:t>
                      </a:r>
                      <a:endParaRPr lang="fr-FR" baseline="0" dirty="0" smtClean="0"/>
                    </a:p>
                    <a:p>
                      <a:pPr algn="ctr"/>
                      <a:r>
                        <a:rPr lang="fr-FR" baseline="0" dirty="0" smtClean="0"/>
                        <a:t>(MDD/marques)</a:t>
                      </a:r>
                      <a:endParaRPr lang="fr-FR" dirty="0" smtClean="0"/>
                    </a:p>
                  </a:txBody>
                  <a:tcPr/>
                </a:tc>
                <a:tc hMerge="1">
                  <a:txBody>
                    <a:bodyPr/>
                    <a:lstStyle/>
                    <a:p>
                      <a:endParaRPr lang="fr-FR" dirty="0"/>
                    </a:p>
                  </a:txBody>
                  <a:tcPr/>
                </a:tc>
                <a:tc>
                  <a:txBody>
                    <a:bodyPr/>
                    <a:lstStyle/>
                    <a:p>
                      <a:pPr algn="ctr"/>
                      <a:r>
                        <a:rPr lang="fr-FR" dirty="0" smtClean="0">
                          <a:solidFill>
                            <a:schemeClr val="bg1"/>
                          </a:solidFill>
                        </a:rPr>
                        <a:t>SOL (forte rotation </a:t>
                      </a:r>
                      <a:r>
                        <a:rPr lang="fr-FR" baseline="0" dirty="0" smtClean="0">
                          <a:solidFill>
                            <a:schemeClr val="bg1"/>
                          </a:solidFill>
                        </a:rPr>
                        <a:t>– faible marge)</a:t>
                      </a:r>
                      <a:endParaRPr lang="fr-FR" dirty="0" smtClean="0">
                        <a:solidFill>
                          <a:schemeClr val="bg1"/>
                        </a:solidFill>
                      </a:endParaRPr>
                    </a:p>
                  </a:txBody>
                  <a:tcPr>
                    <a:solidFill>
                      <a:schemeClr val="accent3"/>
                    </a:solidFill>
                  </a:tcPr>
                </a:tc>
              </a:tr>
            </a:tbl>
          </a:graphicData>
        </a:graphic>
      </p:graphicFrame>
      <p:sp>
        <p:nvSpPr>
          <p:cNvPr id="3" name="Espace réservé du numéro de diapositive 2"/>
          <p:cNvSpPr>
            <a:spLocks noGrp="1"/>
          </p:cNvSpPr>
          <p:nvPr>
            <p:ph type="sldNum" sz="quarter" idx="12"/>
          </p:nvPr>
        </p:nvSpPr>
        <p:spPr/>
        <p:txBody>
          <a:bodyPr/>
          <a:lstStyle/>
          <a:p>
            <a:fld id="{22908772-F247-43C8-87BD-B6217B843272}" type="slidenum">
              <a:rPr lang="fr-FR" smtClean="0"/>
              <a:pPr/>
              <a:t>46</a:t>
            </a:fld>
            <a:endParaRPr lang="fr-F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nvGraphicFramePr>
        <p:xfrm>
          <a:off x="1" y="0"/>
          <a:ext cx="9143999" cy="7356243"/>
        </p:xfrm>
        <a:graphic>
          <a:graphicData uri="http://schemas.openxmlformats.org/drawingml/2006/table">
            <a:tbl>
              <a:tblPr firstRow="1" bandRow="1">
                <a:tableStyleId>{5C22544A-7EE6-4342-B048-85BDC9FD1C3A}</a:tableStyleId>
              </a:tblPr>
              <a:tblGrid>
                <a:gridCol w="1236470"/>
                <a:gridCol w="1391313"/>
                <a:gridCol w="2088232"/>
                <a:gridCol w="3240360"/>
                <a:gridCol w="1187624"/>
              </a:tblGrid>
              <a:tr h="1088023">
                <a:tc>
                  <a:txBody>
                    <a:bodyPr/>
                    <a:lstStyle/>
                    <a:p>
                      <a:pPr algn="ctr"/>
                      <a:r>
                        <a:rPr lang="fr-FR" dirty="0" smtClean="0"/>
                        <a:t>AUTRES</a:t>
                      </a:r>
                      <a:endParaRPr lang="fr-FR" dirty="0"/>
                    </a:p>
                  </a:txBody>
                  <a:tcPr>
                    <a:solidFill>
                      <a:schemeClr val="bg2">
                        <a:lumMod val="75000"/>
                      </a:schemeClr>
                    </a:solidFill>
                  </a:tcPr>
                </a:tc>
                <a:tc gridSpan="2">
                  <a:txBody>
                    <a:bodyPr/>
                    <a:lstStyle/>
                    <a:p>
                      <a:pPr algn="ctr"/>
                      <a:r>
                        <a:rPr lang="fr-FR" dirty="0" smtClean="0"/>
                        <a:t>ACTIF</a:t>
                      </a:r>
                      <a:endParaRPr lang="fr-FR" dirty="0"/>
                    </a:p>
                  </a:txBody>
                  <a:tcPr>
                    <a:solidFill>
                      <a:srgbClr val="00B050"/>
                    </a:solidFill>
                  </a:tcPr>
                </a:tc>
                <a:tc hMerge="1">
                  <a:txBody>
                    <a:bodyPr/>
                    <a:lstStyle/>
                    <a:p>
                      <a:endParaRPr lang="fr-FR" dirty="0"/>
                    </a:p>
                  </a:txBody>
                  <a:tcPr>
                    <a:solidFill>
                      <a:srgbClr val="00B050"/>
                    </a:solidFill>
                  </a:tcPr>
                </a:tc>
                <a:tc>
                  <a:txBody>
                    <a:bodyPr/>
                    <a:lstStyle/>
                    <a:p>
                      <a:pPr algn="ctr"/>
                      <a:r>
                        <a:rPr lang="fr-FR" dirty="0" smtClean="0"/>
                        <a:t>LIGNE</a:t>
                      </a:r>
                      <a:endParaRPr lang="fr-FR" dirty="0"/>
                    </a:p>
                  </a:txBody>
                  <a:tcPr>
                    <a:solidFill>
                      <a:schemeClr val="accent4"/>
                    </a:solidFill>
                  </a:tcPr>
                </a:tc>
                <a:tc rowSpan="2">
                  <a:txBody>
                    <a:bodyPr/>
                    <a:lstStyle/>
                    <a:p>
                      <a:r>
                        <a:rPr lang="fr-FR" dirty="0" smtClean="0"/>
                        <a:t>Groupes</a:t>
                      </a:r>
                      <a:r>
                        <a:rPr lang="fr-FR" baseline="0" dirty="0" smtClean="0"/>
                        <a:t> de produits</a:t>
                      </a:r>
                      <a:endParaRPr lang="fr-FR" dirty="0"/>
                    </a:p>
                  </a:txBody>
                  <a:tcPr>
                    <a:solidFill>
                      <a:schemeClr val="accent3"/>
                    </a:solidFill>
                  </a:tcPr>
                </a:tc>
              </a:tr>
              <a:tr h="1229667">
                <a:tc gridSpan="4">
                  <a:txBody>
                    <a:bodyPr/>
                    <a:lstStyle/>
                    <a:p>
                      <a:pPr algn="ctr"/>
                      <a:r>
                        <a:rPr lang="fr-FR" dirty="0" smtClean="0"/>
                        <a:t>Yaourts Bien-être &amp;</a:t>
                      </a:r>
                      <a:r>
                        <a:rPr lang="fr-FR" baseline="0" dirty="0" smtClean="0"/>
                        <a:t> Santé</a:t>
                      </a:r>
                      <a:endParaRPr lang="fr-FR" dirty="0"/>
                    </a:p>
                  </a:txBody>
                  <a:tcPr/>
                </a:tc>
                <a:tc hMerge="1">
                  <a:txBody>
                    <a:bodyPr/>
                    <a:lstStyle/>
                    <a:p>
                      <a:pPr algn="ctr"/>
                      <a:endParaRPr lang="fr-FR" dirty="0"/>
                    </a:p>
                  </a:txBody>
                  <a:tcPr/>
                </a:tc>
                <a:tc hMerge="1">
                  <a:txBody>
                    <a:bodyPr/>
                    <a:lstStyle/>
                    <a:p>
                      <a:endParaRPr lang="fr-FR"/>
                    </a:p>
                  </a:txBody>
                  <a:tcPr/>
                </a:tc>
                <a:tc hMerge="1">
                  <a:txBody>
                    <a:bodyPr/>
                    <a:lstStyle/>
                    <a:p>
                      <a:endParaRPr lang="fr-FR"/>
                    </a:p>
                  </a:txBody>
                  <a:tcPr/>
                </a:tc>
                <a:tc vMerge="1">
                  <a:txBody>
                    <a:bodyPr/>
                    <a:lstStyle/>
                    <a:p>
                      <a:endParaRPr lang="fr-FR" dirty="0"/>
                    </a:p>
                  </a:txBody>
                  <a:tcPr/>
                </a:tc>
              </a:tr>
              <a:tr h="1513437">
                <a:tc rowSpan="2">
                  <a:txBody>
                    <a:bodyPr/>
                    <a:lstStyle/>
                    <a:p>
                      <a:r>
                        <a:rPr lang="fr-FR" dirty="0" smtClean="0"/>
                        <a:t>PETITS VOLUMES:</a:t>
                      </a:r>
                    </a:p>
                    <a:p>
                      <a:r>
                        <a:rPr lang="fr-FR" baseline="0" dirty="0" err="1" smtClean="0"/>
                        <a:t>Sojasun</a:t>
                      </a:r>
                      <a:endParaRPr lang="fr-FR" baseline="0" dirty="0" smtClean="0"/>
                    </a:p>
                    <a:p>
                      <a:r>
                        <a:rPr lang="fr-FR" baseline="0" dirty="0" smtClean="0"/>
                        <a:t>Lait de brebis</a:t>
                      </a:r>
                    </a:p>
                    <a:p>
                      <a:r>
                        <a:rPr lang="fr-FR" baseline="0" dirty="0" smtClean="0"/>
                        <a:t>Packs de 2</a:t>
                      </a:r>
                      <a:endParaRPr lang="fr-FR" dirty="0" smtClean="0"/>
                    </a:p>
                  </a:txBody>
                  <a:tcPr/>
                </a:tc>
                <a:tc rowSpan="2">
                  <a:txBody>
                    <a:bodyPr/>
                    <a:lstStyle/>
                    <a:p>
                      <a:r>
                        <a:rPr lang="fr-FR" dirty="0" smtClean="0"/>
                        <a:t>PETITS</a:t>
                      </a:r>
                      <a:r>
                        <a:rPr lang="fr-FR" baseline="0" dirty="0" smtClean="0"/>
                        <a:t> VOLUMES :</a:t>
                      </a:r>
                    </a:p>
                    <a:p>
                      <a:r>
                        <a:rPr lang="fr-FR" baseline="0" dirty="0" smtClean="0"/>
                        <a:t>-Perle de Lait</a:t>
                      </a:r>
                    </a:p>
                    <a:p>
                      <a:r>
                        <a:rPr lang="fr-FR" baseline="0" dirty="0" smtClean="0"/>
                        <a:t>-</a:t>
                      </a:r>
                      <a:r>
                        <a:rPr lang="fr-FR" dirty="0" smtClean="0"/>
                        <a:t>Yaourts à boire (</a:t>
                      </a:r>
                      <a:r>
                        <a:rPr lang="fr-FR" dirty="0" err="1" smtClean="0"/>
                        <a:t>Danacol</a:t>
                      </a:r>
                      <a:r>
                        <a:rPr lang="fr-FR" dirty="0" smtClean="0"/>
                        <a:t>,</a:t>
                      </a:r>
                      <a:r>
                        <a:rPr lang="fr-FR" baseline="0" dirty="0" smtClean="0"/>
                        <a:t> </a:t>
                      </a:r>
                      <a:r>
                        <a:rPr lang="fr-FR" baseline="0" dirty="0" err="1" smtClean="0"/>
                        <a:t>Actimel</a:t>
                      </a:r>
                      <a:r>
                        <a:rPr lang="fr-FR" baseline="0" dirty="0" smtClean="0"/>
                        <a:t>, </a:t>
                      </a:r>
                      <a:r>
                        <a:rPr lang="fr-FR" baseline="0" dirty="0" err="1" smtClean="0"/>
                        <a:t>Yakult</a:t>
                      </a:r>
                      <a:r>
                        <a:rPr lang="fr-FR" baseline="0" dirty="0" smtClean="0"/>
                        <a:t>)</a:t>
                      </a:r>
                      <a:endParaRPr lang="fr-FR" dirty="0"/>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PETITS VOLUMES : </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Packs de 4 pots (Marques +++++)</a:t>
                      </a:r>
                      <a:r>
                        <a:rPr lang="fr-FR" baseline="0" dirty="0" smtClean="0"/>
                        <a:t> et 8 pots (MDD +)</a:t>
                      </a:r>
                    </a:p>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endParaRPr lang="fr-FR" dirty="0" smtClean="0"/>
                    </a:p>
                    <a:p>
                      <a:endParaRPr lang="fr-FR" dirty="0" smtClean="0"/>
                    </a:p>
                    <a:p>
                      <a:endParaRPr lang="fr-FR" dirty="0" smtClean="0"/>
                    </a:p>
                    <a:p>
                      <a:r>
                        <a:rPr lang="fr-FR" dirty="0" smtClean="0"/>
                        <a:t>Majorité</a:t>
                      </a:r>
                      <a:r>
                        <a:rPr lang="fr-FR" baseline="0" dirty="0" smtClean="0"/>
                        <a:t> d’</a:t>
                      </a:r>
                      <a:r>
                        <a:rPr lang="fr-FR" baseline="0" dirty="0" err="1" smtClean="0"/>
                        <a:t>Activia</a:t>
                      </a:r>
                      <a:r>
                        <a:rPr lang="fr-FR" baseline="0" dirty="0" smtClean="0"/>
                        <a:t> (</a:t>
                      </a:r>
                      <a:r>
                        <a:rPr lang="fr-FR" i="0" baseline="0" dirty="0" smtClean="0"/>
                        <a:t>étendue : </a:t>
                      </a:r>
                      <a:r>
                        <a:rPr lang="fr-FR" baseline="0" dirty="0" smtClean="0"/>
                        <a:t>7m)</a:t>
                      </a:r>
                      <a:endParaRPr lang="fr-FR" dirty="0"/>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PETITS VOLUMES : Packs de 4 – 8 pots (Marques</a:t>
                      </a:r>
                      <a:r>
                        <a:rPr lang="fr-FR" baseline="0" dirty="0" smtClean="0"/>
                        <a:t> ++++ MDD +</a:t>
                      </a:r>
                      <a:r>
                        <a:rPr lang="fr-FR" dirty="0" smtClean="0"/>
                        <a:t>)</a:t>
                      </a:r>
                    </a:p>
                  </a:txBody>
                  <a:tcPr/>
                </a:tc>
                <a:tc>
                  <a:txBody>
                    <a:bodyPr/>
                    <a:lstStyle/>
                    <a:p>
                      <a:r>
                        <a:rPr lang="fr-FR" dirty="0" smtClean="0">
                          <a:solidFill>
                            <a:schemeClr val="bg1"/>
                          </a:solidFill>
                        </a:rPr>
                        <a:t>YEUX (faible rotation – forte marge – achat</a:t>
                      </a:r>
                      <a:r>
                        <a:rPr lang="fr-FR" baseline="0" dirty="0" smtClean="0">
                          <a:solidFill>
                            <a:schemeClr val="bg1"/>
                          </a:solidFill>
                        </a:rPr>
                        <a:t> impulsif</a:t>
                      </a:r>
                      <a:r>
                        <a:rPr lang="fr-FR" dirty="0" smtClean="0">
                          <a:solidFill>
                            <a:schemeClr val="bg1"/>
                          </a:solidFill>
                        </a:rPr>
                        <a:t>)</a:t>
                      </a:r>
                      <a:endParaRPr lang="fr-FR" dirty="0">
                        <a:solidFill>
                          <a:schemeClr val="bg1"/>
                        </a:solidFill>
                      </a:endParaRPr>
                    </a:p>
                  </a:txBody>
                  <a:tcPr>
                    <a:solidFill>
                      <a:schemeClr val="accent3"/>
                    </a:solidFill>
                  </a:tcPr>
                </a:tc>
              </a:tr>
              <a:tr h="1513437">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r>
                        <a:rPr lang="fr-FR" dirty="0" smtClean="0">
                          <a:solidFill>
                            <a:schemeClr val="bg1"/>
                          </a:solidFill>
                        </a:rPr>
                        <a:t>MAINS  (rotation et marge moyennes)</a:t>
                      </a:r>
                      <a:endParaRPr lang="fr-FR" dirty="0">
                        <a:solidFill>
                          <a:schemeClr val="bg1"/>
                        </a:solidFill>
                      </a:endParaRPr>
                    </a:p>
                  </a:txBody>
                  <a:tcPr>
                    <a:solidFill>
                      <a:schemeClr val="accent3"/>
                    </a:solidFill>
                  </a:tcPr>
                </a:tc>
              </a:tr>
              <a:tr h="1513436">
                <a:tc gridSpan="4">
                  <a:txBody>
                    <a:bodyPr/>
                    <a:lstStyle/>
                    <a:p>
                      <a:pPr algn="ctr"/>
                      <a:r>
                        <a:rPr lang="fr-FR" dirty="0" smtClean="0"/>
                        <a:t>GROS VOLUMES :</a:t>
                      </a:r>
                      <a:r>
                        <a:rPr lang="fr-FR" baseline="0" dirty="0" smtClean="0"/>
                        <a:t> </a:t>
                      </a:r>
                      <a:r>
                        <a:rPr lang="fr-FR" dirty="0" smtClean="0"/>
                        <a:t>packs de 12–16 pots</a:t>
                      </a:r>
                      <a:endParaRPr lang="fr-FR" baseline="0" dirty="0" smtClean="0"/>
                    </a:p>
                    <a:p>
                      <a:pPr algn="ctr"/>
                      <a:r>
                        <a:rPr lang="fr-FR" baseline="0" dirty="0" smtClean="0"/>
                        <a:t>Très peu de MDD, majorité de marques : Danone – </a:t>
                      </a:r>
                      <a:r>
                        <a:rPr lang="fr-FR" baseline="0" dirty="0" err="1" smtClean="0"/>
                        <a:t>Activia</a:t>
                      </a:r>
                      <a:r>
                        <a:rPr lang="fr-FR" baseline="0" dirty="0" smtClean="0"/>
                        <a:t>, </a:t>
                      </a:r>
                      <a:r>
                        <a:rPr lang="fr-FR" baseline="0" dirty="0" err="1" smtClean="0"/>
                        <a:t>Taillefine</a:t>
                      </a:r>
                      <a:r>
                        <a:rPr lang="fr-FR" baseline="0" dirty="0" smtClean="0"/>
                        <a:t>, Perle de lait</a:t>
                      </a:r>
                      <a:endParaRPr lang="fr-FR" dirty="0" smtClean="0"/>
                    </a:p>
                  </a:txBody>
                  <a:tcPr/>
                </a:tc>
                <a:tc hMerge="1">
                  <a:txBody>
                    <a:bodyPr/>
                    <a:lstStyle/>
                    <a:p>
                      <a:pPr algn="ctr"/>
                      <a:endParaRPr lang="fr-FR" dirty="0" smtClean="0"/>
                    </a:p>
                  </a:txBody>
                  <a:tcPr/>
                </a:tc>
                <a:tc hMerge="1">
                  <a:txBody>
                    <a:bodyPr/>
                    <a:lstStyle/>
                    <a:p>
                      <a:endParaRPr lang="fr-FR"/>
                    </a:p>
                  </a:txBody>
                  <a:tcPr/>
                </a:tc>
                <a:tc hMerge="1">
                  <a:txBody>
                    <a:bodyPr/>
                    <a:lstStyle/>
                    <a:p>
                      <a:endParaRPr lang="fr-FR"/>
                    </a:p>
                  </a:txBody>
                  <a:tcPr/>
                </a:tc>
                <a:tc>
                  <a:txBody>
                    <a:bodyPr/>
                    <a:lstStyle/>
                    <a:p>
                      <a:pPr algn="ctr"/>
                      <a:r>
                        <a:rPr lang="fr-FR" dirty="0" smtClean="0">
                          <a:solidFill>
                            <a:schemeClr val="bg1"/>
                          </a:solidFill>
                        </a:rPr>
                        <a:t>SOL (forte rotation </a:t>
                      </a:r>
                      <a:r>
                        <a:rPr lang="fr-FR" baseline="0" dirty="0" smtClean="0">
                          <a:solidFill>
                            <a:schemeClr val="bg1"/>
                          </a:solidFill>
                        </a:rPr>
                        <a:t>– faible marge)</a:t>
                      </a:r>
                      <a:endParaRPr lang="fr-FR" dirty="0" smtClean="0">
                        <a:solidFill>
                          <a:schemeClr val="bg1"/>
                        </a:solidFill>
                      </a:endParaRPr>
                    </a:p>
                  </a:txBody>
                  <a:tcPr>
                    <a:solidFill>
                      <a:schemeClr val="accent3"/>
                    </a:solidFill>
                  </a:tcPr>
                </a:tc>
              </a:tr>
            </a:tbl>
          </a:graphicData>
        </a:graphic>
      </p:graphicFrame>
      <p:sp>
        <p:nvSpPr>
          <p:cNvPr id="3" name="Espace réservé du numéro de diapositive 2"/>
          <p:cNvSpPr>
            <a:spLocks noGrp="1"/>
          </p:cNvSpPr>
          <p:nvPr>
            <p:ph type="sldNum" sz="quarter" idx="12"/>
          </p:nvPr>
        </p:nvSpPr>
        <p:spPr/>
        <p:txBody>
          <a:bodyPr/>
          <a:lstStyle/>
          <a:p>
            <a:fld id="{22908772-F247-43C8-87BD-B6217B843272}" type="slidenum">
              <a:rPr lang="fr-FR" smtClean="0"/>
              <a:pPr/>
              <a:t>47</a:t>
            </a:fld>
            <a:endParaRPr lang="fr-F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nvGraphicFramePr>
        <p:xfrm>
          <a:off x="0" y="0"/>
          <a:ext cx="9144000" cy="6857999"/>
        </p:xfrm>
        <a:graphic>
          <a:graphicData uri="http://schemas.openxmlformats.org/drawingml/2006/table">
            <a:tbl>
              <a:tblPr firstRow="1" bandRow="1">
                <a:tableStyleId>{5C22544A-7EE6-4342-B048-85BDC9FD1C3A}</a:tableStyleId>
              </a:tblPr>
              <a:tblGrid>
                <a:gridCol w="7740352"/>
                <a:gridCol w="1403648"/>
              </a:tblGrid>
              <a:tr h="1169351">
                <a:tc>
                  <a:txBody>
                    <a:bodyPr/>
                    <a:lstStyle/>
                    <a:p>
                      <a:pPr algn="ctr"/>
                      <a:r>
                        <a:rPr lang="fr-FR" dirty="0" smtClean="0"/>
                        <a:t>FRUITS</a:t>
                      </a:r>
                      <a:endParaRPr lang="fr-FR" dirty="0"/>
                    </a:p>
                  </a:txBody>
                  <a:tcPr>
                    <a:solidFill>
                      <a:srgbClr val="FFC000"/>
                    </a:solidFill>
                  </a:tcPr>
                </a:tc>
                <a:tc rowSpan="2">
                  <a:txBody>
                    <a:bodyPr/>
                    <a:lstStyle/>
                    <a:p>
                      <a:r>
                        <a:rPr lang="fr-FR" dirty="0" smtClean="0"/>
                        <a:t>Groupes</a:t>
                      </a:r>
                      <a:r>
                        <a:rPr lang="fr-FR" baseline="0" dirty="0" smtClean="0"/>
                        <a:t> de produits</a:t>
                      </a:r>
                      <a:endParaRPr lang="fr-FR" dirty="0"/>
                    </a:p>
                  </a:txBody>
                  <a:tcPr>
                    <a:solidFill>
                      <a:schemeClr val="accent3"/>
                    </a:solidFill>
                  </a:tcPr>
                </a:tc>
              </a:tr>
              <a:tr h="116935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dirty="0" smtClean="0"/>
                        <a:t>Yaourts</a:t>
                      </a:r>
                      <a:r>
                        <a:rPr lang="fr-FR" baseline="0" dirty="0" smtClean="0"/>
                        <a:t> fruités</a:t>
                      </a:r>
                      <a:endParaRPr lang="fr-FR" dirty="0" smtClean="0"/>
                    </a:p>
                    <a:p>
                      <a:endParaRPr lang="fr-FR" dirty="0"/>
                    </a:p>
                  </a:txBody>
                  <a:tcPr/>
                </a:tc>
                <a:tc vMerge="1">
                  <a:txBody>
                    <a:bodyPr/>
                    <a:lstStyle/>
                    <a:p>
                      <a:endParaRPr lang="fr-FR" dirty="0"/>
                    </a:p>
                  </a:txBody>
                  <a:tcPr/>
                </a:tc>
              </a:tr>
              <a:tr h="17216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PETITS VOLUMES : Packs de 4 – 6 pots (Marques)</a:t>
                      </a:r>
                    </a:p>
                  </a:txBody>
                  <a:tcPr/>
                </a:tc>
                <a:tc>
                  <a:txBody>
                    <a:bodyPr/>
                    <a:lstStyle/>
                    <a:p>
                      <a:r>
                        <a:rPr lang="fr-FR" dirty="0" smtClean="0">
                          <a:solidFill>
                            <a:schemeClr val="bg1"/>
                          </a:solidFill>
                        </a:rPr>
                        <a:t>YEUX (faible rotation – forte marge – achat</a:t>
                      </a:r>
                      <a:r>
                        <a:rPr lang="fr-FR" baseline="0" dirty="0" smtClean="0">
                          <a:solidFill>
                            <a:schemeClr val="bg1"/>
                          </a:solidFill>
                        </a:rPr>
                        <a:t> impulsif</a:t>
                      </a:r>
                      <a:r>
                        <a:rPr lang="fr-FR" dirty="0" smtClean="0">
                          <a:solidFill>
                            <a:schemeClr val="bg1"/>
                          </a:solidFill>
                        </a:rPr>
                        <a:t>)</a:t>
                      </a:r>
                      <a:endParaRPr lang="fr-FR" dirty="0">
                        <a:solidFill>
                          <a:schemeClr val="bg1"/>
                        </a:solidFill>
                      </a:endParaRPr>
                    </a:p>
                  </a:txBody>
                  <a:tcPr>
                    <a:solidFill>
                      <a:schemeClr val="accent3"/>
                    </a:solidFill>
                  </a:tcPr>
                </a:tc>
              </a:tr>
              <a:tr h="13988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VOLUMES</a:t>
                      </a:r>
                      <a:r>
                        <a:rPr lang="fr-FR" baseline="0" dirty="0" smtClean="0"/>
                        <a:t> MOYENS : </a:t>
                      </a:r>
                      <a:r>
                        <a:rPr lang="fr-FR" dirty="0" smtClean="0"/>
                        <a:t>Packs de 8</a:t>
                      </a:r>
                      <a:r>
                        <a:rPr lang="fr-FR" baseline="0" dirty="0" smtClean="0"/>
                        <a:t> – </a:t>
                      </a:r>
                      <a:r>
                        <a:rPr lang="fr-FR" dirty="0" smtClean="0"/>
                        <a:t>12 pots</a:t>
                      </a:r>
                    </a:p>
                  </a:txBody>
                  <a:tcPr/>
                </a:tc>
                <a:tc>
                  <a:txBody>
                    <a:bodyPr/>
                    <a:lstStyle/>
                    <a:p>
                      <a:r>
                        <a:rPr lang="fr-FR" dirty="0" smtClean="0">
                          <a:solidFill>
                            <a:schemeClr val="bg1"/>
                          </a:solidFill>
                        </a:rPr>
                        <a:t>MAINS  (rotation et marge moyennes)</a:t>
                      </a:r>
                      <a:endParaRPr lang="fr-FR" dirty="0">
                        <a:solidFill>
                          <a:schemeClr val="bg1"/>
                        </a:solidFill>
                      </a:endParaRPr>
                    </a:p>
                  </a:txBody>
                  <a:tcPr>
                    <a:solidFill>
                      <a:schemeClr val="accent3"/>
                    </a:solidFill>
                  </a:tcPr>
                </a:tc>
              </a:tr>
              <a:tr h="1398830">
                <a:tc>
                  <a:txBody>
                    <a:bodyPr/>
                    <a:lstStyle/>
                    <a:p>
                      <a:pPr algn="ctr"/>
                      <a:r>
                        <a:rPr lang="fr-FR" dirty="0" smtClean="0"/>
                        <a:t>GROS VOLUMES :</a:t>
                      </a:r>
                      <a:r>
                        <a:rPr lang="fr-FR" baseline="0" dirty="0" smtClean="0"/>
                        <a:t> </a:t>
                      </a:r>
                      <a:r>
                        <a:rPr lang="fr-FR" dirty="0" smtClean="0"/>
                        <a:t>packs de 12–16 pots</a:t>
                      </a:r>
                      <a:endParaRPr lang="fr-FR" baseline="0" dirty="0" smtClean="0"/>
                    </a:p>
                    <a:p>
                      <a:pPr algn="ctr"/>
                      <a:r>
                        <a:rPr lang="fr-FR" baseline="0" dirty="0" smtClean="0"/>
                        <a:t>(MDD/marques)</a:t>
                      </a:r>
                      <a:endParaRPr lang="fr-FR" dirty="0" smtClean="0"/>
                    </a:p>
                    <a:p>
                      <a:endParaRPr lang="fr-FR" dirty="0"/>
                    </a:p>
                  </a:txBody>
                  <a:tcPr/>
                </a:tc>
                <a:tc>
                  <a:txBody>
                    <a:bodyPr/>
                    <a:lstStyle/>
                    <a:p>
                      <a:pPr algn="ctr"/>
                      <a:r>
                        <a:rPr lang="fr-FR" dirty="0" smtClean="0">
                          <a:solidFill>
                            <a:schemeClr val="bg1"/>
                          </a:solidFill>
                        </a:rPr>
                        <a:t>SOL (forte rotation </a:t>
                      </a:r>
                      <a:r>
                        <a:rPr lang="fr-FR" baseline="0" dirty="0" smtClean="0">
                          <a:solidFill>
                            <a:schemeClr val="bg1"/>
                          </a:solidFill>
                        </a:rPr>
                        <a:t>– faible marge)</a:t>
                      </a:r>
                      <a:endParaRPr lang="fr-FR" dirty="0" smtClean="0">
                        <a:solidFill>
                          <a:schemeClr val="bg1"/>
                        </a:solidFill>
                      </a:endParaRPr>
                    </a:p>
                  </a:txBody>
                  <a:tcPr>
                    <a:solidFill>
                      <a:schemeClr val="accent3"/>
                    </a:solidFill>
                  </a:tcPr>
                </a:tc>
              </a:tr>
            </a:tbl>
          </a:graphicData>
        </a:graphic>
      </p:graphicFrame>
      <p:sp>
        <p:nvSpPr>
          <p:cNvPr id="3" name="Espace réservé du numéro de diapositive 2"/>
          <p:cNvSpPr>
            <a:spLocks noGrp="1"/>
          </p:cNvSpPr>
          <p:nvPr>
            <p:ph type="sldNum" sz="quarter" idx="12"/>
          </p:nvPr>
        </p:nvSpPr>
        <p:spPr/>
        <p:txBody>
          <a:bodyPr/>
          <a:lstStyle/>
          <a:p>
            <a:fld id="{22908772-F247-43C8-87BD-B6217B843272}" type="slidenum">
              <a:rPr lang="fr-FR" smtClean="0"/>
              <a:pPr/>
              <a:t>48</a:t>
            </a:fld>
            <a:endParaRPr lang="fr-F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79512" y="332656"/>
            <a:ext cx="8712968" cy="6048672"/>
          </a:xfrm>
          <a:prstGeom prst="rect">
            <a:avLst/>
          </a:prstGeom>
          <a:noFill/>
        </p:spPr>
        <p:txBody>
          <a:bodyPr wrap="square" rtlCol="0">
            <a:spAutoFit/>
          </a:bodyPr>
          <a:lstStyle/>
          <a:p>
            <a:pPr>
              <a:buFont typeface="Arial" pitchFamily="34" charset="0"/>
              <a:buChar char="•"/>
            </a:pPr>
            <a:r>
              <a:rPr lang="fr-FR" sz="2800" dirty="0" smtClean="0"/>
              <a:t> </a:t>
            </a:r>
            <a:r>
              <a:rPr lang="fr-FR" sz="2400" dirty="0" smtClean="0"/>
              <a:t>Yaourts étalés sur 2,5 rayons</a:t>
            </a:r>
          </a:p>
          <a:p>
            <a:endParaRPr lang="fr-FR" sz="2400" dirty="0" smtClean="0"/>
          </a:p>
          <a:p>
            <a:pPr>
              <a:buFont typeface="Arial" pitchFamily="34" charset="0"/>
              <a:buChar char="•"/>
            </a:pPr>
            <a:r>
              <a:rPr lang="fr-FR" sz="2400" dirty="0" smtClean="0"/>
              <a:t> En tête de gondole : produits en promotion (achats impulsifs)</a:t>
            </a:r>
          </a:p>
          <a:p>
            <a:endParaRPr lang="fr-FR" sz="2400" dirty="0" smtClean="0"/>
          </a:p>
          <a:p>
            <a:pPr>
              <a:buFont typeface="Arial" pitchFamily="34" charset="0"/>
              <a:buChar char="•"/>
            </a:pPr>
            <a:r>
              <a:rPr lang="fr-FR" sz="2400" dirty="0" smtClean="0"/>
              <a:t> Présence de promotions en rayon également</a:t>
            </a:r>
          </a:p>
          <a:p>
            <a:endParaRPr lang="fr-FR" sz="2400" dirty="0" smtClean="0"/>
          </a:p>
          <a:p>
            <a:pPr>
              <a:buFont typeface="Arial" pitchFamily="34" charset="0"/>
              <a:buChar char="•"/>
            </a:pPr>
            <a:r>
              <a:rPr lang="fr-FR" sz="2400" dirty="0" smtClean="0"/>
              <a:t> </a:t>
            </a:r>
            <a:r>
              <a:rPr lang="fr-FR" sz="2400" dirty="0" err="1" smtClean="0"/>
              <a:t>Facing</a:t>
            </a:r>
            <a:r>
              <a:rPr lang="fr-FR" sz="2400" dirty="0" smtClean="0"/>
              <a:t> entretenu : produits constamment mis en 1</a:t>
            </a:r>
            <a:r>
              <a:rPr lang="fr-FR" sz="2400" baseline="30000" dirty="0" smtClean="0"/>
              <a:t>er</a:t>
            </a:r>
            <a:r>
              <a:rPr lang="fr-FR" sz="2400" dirty="0" smtClean="0"/>
              <a:t> plan du linéaire pour s’offrir au consommateur</a:t>
            </a:r>
          </a:p>
          <a:p>
            <a:pPr>
              <a:buFont typeface="Arial" pitchFamily="34" charset="0"/>
              <a:buChar char="•"/>
            </a:pPr>
            <a:endParaRPr lang="fr-FR" sz="2400" dirty="0" smtClean="0"/>
          </a:p>
          <a:p>
            <a:pPr algn="just">
              <a:buFont typeface="Arial" pitchFamily="34" charset="0"/>
              <a:buChar char="•"/>
            </a:pPr>
            <a:r>
              <a:rPr lang="fr-FR" sz="2400" dirty="0" smtClean="0"/>
              <a:t> Pondération : concernant les yaourts natures, les MDD sont aussi présentes que les grandes marques Danone, Yoplait et Nestlé réunies. Les grandes marques sont progressivement plus présentes quand on progresse dans la catégorie des aromatisé et fruités. La présence des MDD est assez faible dans la catégorie Ligne et devient très faible dans la catégorie des yaourts à allégation Santé, archi-dominée par les </a:t>
            </a:r>
            <a:r>
              <a:rPr lang="fr-FR" sz="2400" dirty="0" err="1" smtClean="0"/>
              <a:t>Activia</a:t>
            </a:r>
            <a:r>
              <a:rPr lang="fr-FR" sz="2400" dirty="0" smtClean="0"/>
              <a:t> de Danone.</a:t>
            </a:r>
          </a:p>
        </p:txBody>
      </p:sp>
      <p:sp>
        <p:nvSpPr>
          <p:cNvPr id="3" name="Espace réservé du numéro de diapositive 2"/>
          <p:cNvSpPr>
            <a:spLocks noGrp="1"/>
          </p:cNvSpPr>
          <p:nvPr>
            <p:ph type="sldNum" sz="quarter" idx="12"/>
          </p:nvPr>
        </p:nvSpPr>
        <p:spPr/>
        <p:txBody>
          <a:bodyPr/>
          <a:lstStyle/>
          <a:p>
            <a:fld id="{22908772-F247-43C8-87BD-B6217B843272}" type="slidenum">
              <a:rPr lang="fr-FR" smtClean="0"/>
              <a:pPr/>
              <a:t>49</a:t>
            </a:fld>
            <a:endParaRPr lang="fr-F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solidFill>
                  <a:schemeClr val="accent6">
                    <a:lumMod val="75000"/>
                  </a:schemeClr>
                </a:solidFill>
              </a:rPr>
              <a:t>Analyse de la demande au niveau national (suite)</a:t>
            </a:r>
            <a:endParaRPr lang="fr-FR" dirty="0">
              <a:solidFill>
                <a:schemeClr val="accent6">
                  <a:lumMod val="75000"/>
                </a:schemeClr>
              </a:solidFill>
            </a:endParaRPr>
          </a:p>
        </p:txBody>
      </p:sp>
      <p:graphicFrame>
        <p:nvGraphicFramePr>
          <p:cNvPr id="4" name="Espace réservé du contenu 3"/>
          <p:cNvGraphicFramePr>
            <a:graphicFrameLocks noGrp="1"/>
          </p:cNvGraphicFramePr>
          <p:nvPr>
            <p:ph idx="1"/>
          </p:nvPr>
        </p:nvGraphicFramePr>
        <p:xfrm>
          <a:off x="323528" y="1628800"/>
          <a:ext cx="8568952" cy="2592288"/>
        </p:xfrm>
        <a:graphic>
          <a:graphicData uri="http://schemas.openxmlformats.org/drawingml/2006/chart">
            <c:chart xmlns:c="http://schemas.openxmlformats.org/drawingml/2006/chart" xmlns:r="http://schemas.openxmlformats.org/officeDocument/2006/relationships" r:id="rId2"/>
          </a:graphicData>
        </a:graphic>
      </p:graphicFrame>
      <p:sp>
        <p:nvSpPr>
          <p:cNvPr id="6" name="ZoneTexte 5"/>
          <p:cNvSpPr txBox="1"/>
          <p:nvPr/>
        </p:nvSpPr>
        <p:spPr>
          <a:xfrm>
            <a:off x="323528" y="4365104"/>
            <a:ext cx="8424936" cy="923330"/>
          </a:xfrm>
          <a:prstGeom prst="rect">
            <a:avLst/>
          </a:prstGeom>
          <a:noFill/>
        </p:spPr>
        <p:txBody>
          <a:bodyPr wrap="square" rtlCol="0">
            <a:spAutoFit/>
          </a:bodyPr>
          <a:lstStyle/>
          <a:p>
            <a:pPr algn="just"/>
            <a:r>
              <a:rPr lang="fr-FR" dirty="0" smtClean="0"/>
              <a:t>Pour répondre à cette demande, en 2008 il y a eu 1,57 millions de tonnes de yaourts (dont les laits fermentés) qui ont été produits en France [</a:t>
            </a:r>
            <a:r>
              <a:rPr lang="fr-FR" dirty="0" err="1" smtClean="0"/>
              <a:t>Syndifrais</a:t>
            </a:r>
            <a:r>
              <a:rPr lang="fr-FR" dirty="0" smtClean="0"/>
              <a:t>]</a:t>
            </a:r>
          </a:p>
          <a:p>
            <a:pPr algn="just"/>
            <a:r>
              <a:rPr lang="fr-FR" dirty="0" smtClean="0"/>
              <a:t>La vente de yaourts est en perte de vitesse et peinera à se redresser. </a:t>
            </a:r>
          </a:p>
        </p:txBody>
      </p:sp>
      <p:sp>
        <p:nvSpPr>
          <p:cNvPr id="7" name="Espace réservé du numéro de diapositive 6"/>
          <p:cNvSpPr>
            <a:spLocks noGrp="1"/>
          </p:cNvSpPr>
          <p:nvPr>
            <p:ph type="sldNum" sz="quarter" idx="12"/>
          </p:nvPr>
        </p:nvSpPr>
        <p:spPr/>
        <p:txBody>
          <a:bodyPr/>
          <a:lstStyle/>
          <a:p>
            <a:fld id="{22908772-F247-43C8-87BD-B6217B843272}" type="slidenum">
              <a:rPr lang="fr-FR" smtClean="0"/>
              <a:pPr/>
              <a:t>5</a:t>
            </a:fld>
            <a:endParaRPr lang="fr-FR"/>
          </a:p>
        </p:txBody>
      </p:sp>
      <p:pic>
        <p:nvPicPr>
          <p:cNvPr id="8" name="Image 7"/>
          <p:cNvPicPr/>
          <p:nvPr/>
        </p:nvPicPr>
        <p:blipFill>
          <a:blip r:embed="rId3" cstate="print"/>
          <a:srcRect/>
          <a:stretch>
            <a:fillRect/>
          </a:stretch>
        </p:blipFill>
        <p:spPr bwMode="auto">
          <a:xfrm>
            <a:off x="395536" y="5373216"/>
            <a:ext cx="1800200" cy="1296144"/>
          </a:xfrm>
          <a:prstGeom prst="rect">
            <a:avLst/>
          </a:prstGeom>
          <a:noFill/>
          <a:ln w="9525">
            <a:noFill/>
            <a:miter lim="800000"/>
            <a:headEnd/>
            <a:tailEnd/>
          </a:ln>
        </p:spPr>
      </p:pic>
      <p:sp>
        <p:nvSpPr>
          <p:cNvPr id="9" name="ZoneTexte 8"/>
          <p:cNvSpPr txBox="1"/>
          <p:nvPr/>
        </p:nvSpPr>
        <p:spPr>
          <a:xfrm>
            <a:off x="2411760" y="5301208"/>
            <a:ext cx="5976664" cy="1200329"/>
          </a:xfrm>
          <a:prstGeom prst="rect">
            <a:avLst/>
          </a:prstGeom>
          <a:noFill/>
        </p:spPr>
        <p:txBody>
          <a:bodyPr wrap="square" rtlCol="0">
            <a:spAutoFit/>
          </a:bodyPr>
          <a:lstStyle/>
          <a:p>
            <a:pPr algn="just"/>
            <a:r>
              <a:rPr lang="fr-FR" dirty="0" smtClean="0"/>
              <a:t>De 2007 à 2009 une diminution de 3,8%  des ventes (hors hard-discount). En revanche, une croissance de 23% pour le marché bio est observée en 2009. Les ventes de yaourts actifs, lignes sont en augmentation [Nielsen]</a:t>
            </a:r>
            <a:endParaRPr lang="fr-FR"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8229600" cy="908720"/>
          </a:xfrm>
        </p:spPr>
        <p:txBody>
          <a:bodyPr>
            <a:normAutofit/>
          </a:bodyPr>
          <a:lstStyle/>
          <a:p>
            <a:r>
              <a:rPr lang="fr-FR" sz="3200" dirty="0" smtClean="0"/>
              <a:t>Segmentation et couleur</a:t>
            </a:r>
            <a:endParaRPr lang="fr-FR" sz="3200" dirty="0"/>
          </a:p>
        </p:txBody>
      </p:sp>
      <p:graphicFrame>
        <p:nvGraphicFramePr>
          <p:cNvPr id="4" name="Espace réservé du contenu 3"/>
          <p:cNvGraphicFramePr>
            <a:graphicFrameLocks noGrp="1"/>
          </p:cNvGraphicFramePr>
          <p:nvPr>
            <p:ph idx="1"/>
          </p:nvPr>
        </p:nvGraphicFramePr>
        <p:xfrm>
          <a:off x="251520" y="836712"/>
          <a:ext cx="8712968" cy="5120569"/>
        </p:xfrm>
        <a:graphic>
          <a:graphicData uri="http://schemas.openxmlformats.org/drawingml/2006/table">
            <a:tbl>
              <a:tblPr/>
              <a:tblGrid>
                <a:gridCol w="1979619"/>
                <a:gridCol w="2376865"/>
                <a:gridCol w="2047718"/>
                <a:gridCol w="2308766"/>
              </a:tblGrid>
              <a:tr h="296033">
                <a:tc gridSpan="2">
                  <a:txBody>
                    <a:bodyPr/>
                    <a:lstStyle/>
                    <a:p>
                      <a:pPr algn="ctr">
                        <a:lnSpc>
                          <a:spcPct val="115000"/>
                        </a:lnSpc>
                        <a:spcAft>
                          <a:spcPts val="0"/>
                        </a:spcAft>
                      </a:pPr>
                      <a:r>
                        <a:rPr lang="fr-FR" sz="1600" b="1" dirty="0">
                          <a:latin typeface="Calibri"/>
                          <a:ea typeface="PMingLiU"/>
                          <a:cs typeface="Arial"/>
                        </a:rPr>
                        <a:t>Marques</a:t>
                      </a:r>
                      <a:endParaRPr lang="fr-FR" sz="1600" dirty="0">
                        <a:latin typeface="Calibri"/>
                        <a:ea typeface="PMingLiU"/>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hMerge="1">
                  <a:txBody>
                    <a:bodyPr/>
                    <a:lstStyle/>
                    <a:p>
                      <a:endParaRPr lang="fr-FR"/>
                    </a:p>
                  </a:txBody>
                  <a:tcPr/>
                </a:tc>
                <a:tc gridSpan="2">
                  <a:txBody>
                    <a:bodyPr/>
                    <a:lstStyle/>
                    <a:p>
                      <a:pPr algn="ctr">
                        <a:lnSpc>
                          <a:spcPct val="115000"/>
                        </a:lnSpc>
                        <a:spcAft>
                          <a:spcPts val="0"/>
                        </a:spcAft>
                      </a:pPr>
                      <a:r>
                        <a:rPr lang="fr-FR" sz="1600" b="1">
                          <a:latin typeface="Calibri"/>
                          <a:ea typeface="PMingLiU"/>
                          <a:cs typeface="Arial"/>
                        </a:rPr>
                        <a:t>MDD</a:t>
                      </a:r>
                      <a:endParaRPr lang="fr-FR" sz="1600">
                        <a:latin typeface="Calibri"/>
                        <a:ea typeface="PMingLiU"/>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hMerge="1">
                  <a:txBody>
                    <a:bodyPr/>
                    <a:lstStyle/>
                    <a:p>
                      <a:endParaRPr lang="fr-FR"/>
                    </a:p>
                  </a:txBody>
                  <a:tcPr/>
                </a:tc>
              </a:tr>
              <a:tr h="296033">
                <a:tc>
                  <a:txBody>
                    <a:bodyPr/>
                    <a:lstStyle/>
                    <a:p>
                      <a:pPr algn="ctr">
                        <a:lnSpc>
                          <a:spcPct val="115000"/>
                        </a:lnSpc>
                        <a:spcAft>
                          <a:spcPts val="0"/>
                        </a:spcAft>
                      </a:pPr>
                      <a:r>
                        <a:rPr lang="fr-FR" sz="1600" b="1">
                          <a:latin typeface="Calibri"/>
                          <a:ea typeface="PMingLiU"/>
                          <a:cs typeface="Arial"/>
                        </a:rPr>
                        <a:t>Segments</a:t>
                      </a:r>
                      <a:endParaRPr lang="fr-FR" sz="1600">
                        <a:latin typeface="Calibri"/>
                        <a:ea typeface="PMingLiU"/>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b="1">
                          <a:latin typeface="Calibri"/>
                          <a:ea typeface="PMingLiU"/>
                          <a:cs typeface="Arial"/>
                        </a:rPr>
                        <a:t>C</a:t>
                      </a:r>
                      <a:r>
                        <a:rPr lang="fr-FR" sz="1600" b="1" smtClean="0">
                          <a:latin typeface="Calibri"/>
                          <a:ea typeface="PMingLiU"/>
                          <a:cs typeface="Arial"/>
                        </a:rPr>
                        <a:t>ouleur</a:t>
                      </a:r>
                      <a:endParaRPr lang="fr-FR" sz="1600" dirty="0">
                        <a:latin typeface="Calibri"/>
                        <a:ea typeface="PMingLiU"/>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b="1">
                          <a:latin typeface="Calibri"/>
                          <a:ea typeface="PMingLiU"/>
                          <a:cs typeface="Arial"/>
                        </a:rPr>
                        <a:t>Segment</a:t>
                      </a:r>
                      <a:endParaRPr lang="fr-FR" sz="1600">
                        <a:latin typeface="Calibri"/>
                        <a:ea typeface="PMingLiU"/>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b="1" dirty="0" smtClean="0">
                          <a:latin typeface="Calibri"/>
                          <a:ea typeface="PMingLiU"/>
                          <a:cs typeface="Arial"/>
                        </a:rPr>
                        <a:t>Couleurs* </a:t>
                      </a:r>
                      <a:endParaRPr lang="fr-FR" sz="1600" dirty="0">
                        <a:latin typeface="Calibri"/>
                        <a:ea typeface="PMingLiU"/>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033">
                <a:tc>
                  <a:txBody>
                    <a:bodyPr/>
                    <a:lstStyle/>
                    <a:p>
                      <a:pPr algn="ctr">
                        <a:lnSpc>
                          <a:spcPct val="115000"/>
                        </a:lnSpc>
                        <a:spcAft>
                          <a:spcPts val="0"/>
                        </a:spcAft>
                      </a:pPr>
                      <a:r>
                        <a:rPr lang="fr-FR" sz="1600">
                          <a:latin typeface="Calibri"/>
                          <a:ea typeface="PMingLiU"/>
                          <a:cs typeface="Arial"/>
                        </a:rPr>
                        <a:t>Aux fruits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a:latin typeface="Calibri"/>
                          <a:ea typeface="PMingLiU"/>
                          <a:cs typeface="Arial"/>
                        </a:rPr>
                        <a:t>Jaune, rouge, vert,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a:latin typeface="Calibri"/>
                          <a:ea typeface="PMingLiU"/>
                          <a:cs typeface="Arial"/>
                        </a:rPr>
                        <a:t>Aux fruits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a:latin typeface="Calibri"/>
                          <a:ea typeface="PMingLiU"/>
                          <a:cs typeface="Arial"/>
                        </a:rPr>
                        <a:t>Jaune, rouge, vert,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033">
                <a:tc>
                  <a:txBody>
                    <a:bodyPr/>
                    <a:lstStyle/>
                    <a:p>
                      <a:pPr algn="ctr">
                        <a:lnSpc>
                          <a:spcPct val="115000"/>
                        </a:lnSpc>
                        <a:spcAft>
                          <a:spcPts val="0"/>
                        </a:spcAft>
                      </a:pPr>
                      <a:r>
                        <a:rPr lang="fr-FR" sz="1600">
                          <a:latin typeface="Calibri"/>
                          <a:ea typeface="PMingLiU"/>
                          <a:cs typeface="Arial"/>
                        </a:rPr>
                        <a:t>Aux fruits mixés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a:latin typeface="Calibri"/>
                          <a:ea typeface="PMingLiU"/>
                          <a:cs typeface="Arial"/>
                        </a:rPr>
                        <a:t>Jaune, rouge, vert,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a:latin typeface="Calibri"/>
                          <a:ea typeface="PMingLiU"/>
                          <a:cs typeface="Arial"/>
                        </a:rPr>
                        <a:t>Aux fruits mixés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a:latin typeface="Calibri"/>
                          <a:ea typeface="PMingLiU"/>
                          <a:cs typeface="Arial"/>
                        </a:rPr>
                        <a:t>Jaune, rouge, vert,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033">
                <a:tc>
                  <a:txBody>
                    <a:bodyPr/>
                    <a:lstStyle/>
                    <a:p>
                      <a:pPr algn="ctr">
                        <a:lnSpc>
                          <a:spcPct val="115000"/>
                        </a:lnSpc>
                        <a:spcAft>
                          <a:spcPts val="0"/>
                        </a:spcAft>
                      </a:pPr>
                      <a:r>
                        <a:rPr lang="fr-FR" sz="1600">
                          <a:latin typeface="Calibri"/>
                          <a:ea typeface="PMingLiU"/>
                          <a:cs typeface="Arial"/>
                        </a:rPr>
                        <a:t>Aromatisé</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a:latin typeface="Calibri"/>
                          <a:ea typeface="PMingLiU"/>
                          <a:cs typeface="Arial"/>
                        </a:rPr>
                        <a:t>Jaune, rouge, vert,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a:latin typeface="Calibri"/>
                          <a:ea typeface="PMingLiU"/>
                          <a:cs typeface="Arial"/>
                        </a:rPr>
                        <a:t>Aromatisé</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a:latin typeface="Calibri"/>
                          <a:ea typeface="PMingLiU"/>
                          <a:cs typeface="Arial"/>
                        </a:rPr>
                        <a:t>Jaune, rouge, vert,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033">
                <a:tc>
                  <a:txBody>
                    <a:bodyPr/>
                    <a:lstStyle/>
                    <a:p>
                      <a:pPr algn="ctr">
                        <a:lnSpc>
                          <a:spcPct val="115000"/>
                        </a:lnSpc>
                        <a:spcAft>
                          <a:spcPts val="0"/>
                        </a:spcAft>
                      </a:pPr>
                      <a:r>
                        <a:rPr lang="fr-FR" sz="1600">
                          <a:latin typeface="Calibri"/>
                          <a:ea typeface="PMingLiU"/>
                          <a:cs typeface="Arial"/>
                        </a:rPr>
                        <a:t>Nature standard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a:latin typeface="Calibri"/>
                          <a:ea typeface="PMingLiU"/>
                          <a:cs typeface="Arial"/>
                        </a:rPr>
                        <a:t>Blanc, bleu, vert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a:latin typeface="Calibri"/>
                          <a:ea typeface="PMingLiU"/>
                          <a:cs typeface="Arial"/>
                        </a:rPr>
                        <a:t>Nature standard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a:latin typeface="Calibri"/>
                          <a:ea typeface="PMingLiU"/>
                          <a:cs typeface="Arial"/>
                        </a:rPr>
                        <a:t>Blanc, bleu, vert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033">
                <a:tc>
                  <a:txBody>
                    <a:bodyPr/>
                    <a:lstStyle/>
                    <a:p>
                      <a:pPr algn="ctr">
                        <a:lnSpc>
                          <a:spcPct val="115000"/>
                        </a:lnSpc>
                        <a:spcAft>
                          <a:spcPts val="0"/>
                        </a:spcAft>
                      </a:pPr>
                      <a:r>
                        <a:rPr lang="fr-FR" sz="1600">
                          <a:latin typeface="Calibri"/>
                          <a:ea typeface="PMingLiU"/>
                          <a:cs typeface="Arial"/>
                        </a:rPr>
                        <a:t>Nature sucré</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a:latin typeface="Calibri"/>
                          <a:ea typeface="PMingLiU"/>
                          <a:cs typeface="Arial"/>
                        </a:rPr>
                        <a:t>Blanc, beige, jaune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a:latin typeface="Calibri"/>
                          <a:ea typeface="PMingLiU"/>
                          <a:cs typeface="Arial"/>
                        </a:rPr>
                        <a:t>Nature sucré</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a:latin typeface="Calibri"/>
                          <a:ea typeface="PMingLiU"/>
                          <a:cs typeface="Arial"/>
                        </a:rPr>
                        <a:t>Blanc, beige, jaune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033">
                <a:tc>
                  <a:txBody>
                    <a:bodyPr/>
                    <a:lstStyle/>
                    <a:p>
                      <a:pPr algn="ctr">
                        <a:lnSpc>
                          <a:spcPct val="115000"/>
                        </a:lnSpc>
                        <a:spcAft>
                          <a:spcPts val="0"/>
                        </a:spcAft>
                      </a:pPr>
                      <a:r>
                        <a:rPr lang="fr-FR" sz="1600">
                          <a:latin typeface="Calibri"/>
                          <a:ea typeface="PMingLiU"/>
                          <a:cs typeface="Arial"/>
                        </a:rPr>
                        <a:t>Nature brassé</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a:latin typeface="Calibri"/>
                          <a:ea typeface="PMingLiU"/>
                          <a:cs typeface="Arial"/>
                        </a:rPr>
                        <a:t>Blanc, bleu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a:latin typeface="Calibri"/>
                          <a:ea typeface="PMingLiU"/>
                          <a:cs typeface="Arial"/>
                        </a:rPr>
                        <a:t>Nature brassé</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a:latin typeface="Calibri"/>
                          <a:ea typeface="PMingLiU"/>
                          <a:cs typeface="Arial"/>
                        </a:rPr>
                        <a:t>Blanc, bleu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033">
                <a:tc>
                  <a:txBody>
                    <a:bodyPr/>
                    <a:lstStyle/>
                    <a:p>
                      <a:pPr algn="ctr">
                        <a:lnSpc>
                          <a:spcPct val="115000"/>
                        </a:lnSpc>
                        <a:spcAft>
                          <a:spcPts val="0"/>
                        </a:spcAft>
                      </a:pPr>
                      <a:r>
                        <a:rPr lang="fr-FR" sz="1600">
                          <a:latin typeface="Calibri"/>
                          <a:ea typeface="PMingLiU"/>
                          <a:cs typeface="Arial"/>
                        </a:rPr>
                        <a:t>Brassé fruité</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a:latin typeface="Calibri"/>
                          <a:ea typeface="PMingLiU"/>
                          <a:cs typeface="Arial"/>
                        </a:rPr>
                        <a:t>Jaune, rouge, vert,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a:latin typeface="Calibri"/>
                          <a:ea typeface="PMingLiU"/>
                          <a:cs typeface="Arial"/>
                        </a:rPr>
                        <a:t>Brassé fruité</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a:latin typeface="Calibri"/>
                          <a:ea typeface="PMingLiU"/>
                          <a:cs typeface="Arial"/>
                        </a:rPr>
                        <a:t>Jaune, rouge, vert,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033">
                <a:tc>
                  <a:txBody>
                    <a:bodyPr/>
                    <a:lstStyle/>
                    <a:p>
                      <a:pPr algn="ctr">
                        <a:lnSpc>
                          <a:spcPct val="115000"/>
                        </a:lnSpc>
                        <a:spcAft>
                          <a:spcPts val="0"/>
                        </a:spcAft>
                      </a:pPr>
                      <a:r>
                        <a:rPr lang="fr-FR" sz="1600">
                          <a:latin typeface="Calibri"/>
                          <a:ea typeface="PMingLiU"/>
                          <a:cs typeface="Arial"/>
                        </a:rPr>
                        <a:t>A la grecque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a:latin typeface="Calibri"/>
                          <a:ea typeface="PMingLiU"/>
                          <a:cs typeface="Arial"/>
                        </a:rPr>
                        <a:t>Bleu, blanc, rouge, jaune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a:latin typeface="Calibri"/>
                          <a:ea typeface="PMingLiU"/>
                          <a:cs typeface="Arial"/>
                        </a:rPr>
                        <a:t>A la grecque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a:latin typeface="Calibri"/>
                          <a:ea typeface="PMingLiU"/>
                          <a:cs typeface="Arial"/>
                        </a:rPr>
                        <a:t>Bleu, blanc, rouge, jaune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033">
                <a:tc>
                  <a:txBody>
                    <a:bodyPr/>
                    <a:lstStyle/>
                    <a:p>
                      <a:pPr algn="ctr">
                        <a:lnSpc>
                          <a:spcPct val="115000"/>
                        </a:lnSpc>
                        <a:spcAft>
                          <a:spcPts val="0"/>
                        </a:spcAft>
                      </a:pPr>
                      <a:r>
                        <a:rPr lang="fr-FR" sz="1600">
                          <a:latin typeface="Calibri"/>
                          <a:ea typeface="PMingLiU"/>
                          <a:cs typeface="Arial"/>
                        </a:rPr>
                        <a:t>Au lait entier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a:latin typeface="Calibri"/>
                          <a:ea typeface="PMingLiU"/>
                          <a:cs typeface="Arial"/>
                        </a:rPr>
                        <a:t>Blanc, bleu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a:latin typeface="Calibri"/>
                          <a:ea typeface="PMingLiU"/>
                          <a:cs typeface="Arial"/>
                        </a:rPr>
                        <a:t>Au lait entier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a:latin typeface="Calibri"/>
                          <a:ea typeface="PMingLiU"/>
                          <a:cs typeface="Arial"/>
                        </a:rPr>
                        <a:t>Blanc, bleu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033">
                <a:tc>
                  <a:txBody>
                    <a:bodyPr/>
                    <a:lstStyle/>
                    <a:p>
                      <a:pPr algn="ctr">
                        <a:lnSpc>
                          <a:spcPct val="115000"/>
                        </a:lnSpc>
                        <a:spcAft>
                          <a:spcPts val="0"/>
                        </a:spcAft>
                      </a:pPr>
                      <a:r>
                        <a:rPr lang="fr-FR" sz="1600">
                          <a:latin typeface="Calibri"/>
                          <a:ea typeface="PMingLiU"/>
                          <a:cs typeface="Arial"/>
                        </a:rPr>
                        <a:t>Au lait entier sucré</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a:latin typeface="Calibri"/>
                          <a:ea typeface="PMingLiU"/>
                          <a:cs typeface="Arial"/>
                        </a:rPr>
                        <a:t>Blanc, bleu,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a:latin typeface="Calibri"/>
                          <a:ea typeface="PMingLiU"/>
                          <a:cs typeface="Arial"/>
                        </a:rPr>
                        <a:t>Au lait entier sucré</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a:latin typeface="Calibri"/>
                          <a:ea typeface="PMingLiU"/>
                          <a:cs typeface="Arial"/>
                        </a:rPr>
                        <a:t>Blanc, bleu,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2064">
                <a:tc>
                  <a:txBody>
                    <a:bodyPr/>
                    <a:lstStyle/>
                    <a:p>
                      <a:pPr algn="ctr">
                        <a:lnSpc>
                          <a:spcPct val="115000"/>
                        </a:lnSpc>
                        <a:spcAft>
                          <a:spcPts val="0"/>
                        </a:spcAft>
                      </a:pPr>
                      <a:r>
                        <a:rPr lang="fr-FR" sz="1600">
                          <a:latin typeface="Calibri"/>
                          <a:ea typeface="PMingLiU"/>
                          <a:cs typeface="Arial"/>
                        </a:rPr>
                        <a:t>À boire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a:latin typeface="Calibri"/>
                          <a:ea typeface="PMingLiU"/>
                          <a:cs typeface="Arial"/>
                        </a:rPr>
                        <a:t>Jaune, bleu, rouge, marron, rose,…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a:latin typeface="Calibri"/>
                          <a:ea typeface="PMingLiU"/>
                          <a:cs typeface="Arial"/>
                        </a:rPr>
                        <a:t>À boire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a:latin typeface="Calibri"/>
                          <a:ea typeface="PMingLiU"/>
                          <a:cs typeface="Arial"/>
                        </a:rPr>
                        <a:t>Jaune, bleu, rouge, marron, rose,…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033">
                <a:tc>
                  <a:txBody>
                    <a:bodyPr/>
                    <a:lstStyle/>
                    <a:p>
                      <a:pPr algn="ctr">
                        <a:lnSpc>
                          <a:spcPct val="115000"/>
                        </a:lnSpc>
                        <a:spcAft>
                          <a:spcPts val="0"/>
                        </a:spcAft>
                      </a:pPr>
                      <a:r>
                        <a:rPr lang="fr-FR" sz="1600">
                          <a:latin typeface="Calibri"/>
                          <a:ea typeface="PMingLiU"/>
                          <a:cs typeface="Arial"/>
                        </a:rPr>
                        <a:t>Maigre (0%)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a:latin typeface="Calibri"/>
                          <a:ea typeface="PMingLiU"/>
                          <a:cs typeface="Arial"/>
                        </a:rPr>
                        <a:t>Jaune, rouge, vert,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a:latin typeface="Calibri"/>
                          <a:ea typeface="PMingLiU"/>
                          <a:cs typeface="Arial"/>
                        </a:rPr>
                        <a:t>Maigre (0%)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a:latin typeface="Calibri"/>
                          <a:ea typeface="PMingLiU"/>
                          <a:cs typeface="Arial"/>
                        </a:rPr>
                        <a:t>Jaune, rouge, vert,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4043">
                <a:tc>
                  <a:txBody>
                    <a:bodyPr/>
                    <a:lstStyle/>
                    <a:p>
                      <a:pPr algn="ctr">
                        <a:lnSpc>
                          <a:spcPct val="115000"/>
                        </a:lnSpc>
                        <a:spcAft>
                          <a:spcPts val="0"/>
                        </a:spcAft>
                      </a:pPr>
                      <a:r>
                        <a:rPr lang="fr-FR" sz="1600">
                          <a:latin typeface="Calibri"/>
                          <a:ea typeface="PMingLiU"/>
                          <a:cs typeface="Arial"/>
                        </a:rPr>
                        <a:t>Probiotiques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dirty="0">
                          <a:latin typeface="Calibri"/>
                          <a:ea typeface="PMingLiU"/>
                          <a:cs typeface="Arial"/>
                        </a:rPr>
                        <a:t>Vert, blanc, bleu, et autre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a:latin typeface="Calibri"/>
                          <a:ea typeface="PMingLiU"/>
                          <a:cs typeface="Arial"/>
                        </a:rPr>
                        <a:t>Probiotiques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a:latin typeface="Calibri"/>
                          <a:ea typeface="PMingLiU"/>
                          <a:cs typeface="Arial"/>
                        </a:rPr>
                        <a:t>Vert, blanc, bleu, et autre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033">
                <a:tc>
                  <a:txBody>
                    <a:bodyPr/>
                    <a:lstStyle/>
                    <a:p>
                      <a:pPr algn="ctr">
                        <a:lnSpc>
                          <a:spcPct val="115000"/>
                        </a:lnSpc>
                        <a:spcAft>
                          <a:spcPts val="0"/>
                        </a:spcAft>
                      </a:pPr>
                      <a:r>
                        <a:rPr lang="fr-FR" sz="1600">
                          <a:latin typeface="Calibri"/>
                          <a:ea typeface="PMingLiU"/>
                          <a:cs typeface="Arial"/>
                        </a:rPr>
                        <a:t>Bio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dirty="0">
                          <a:latin typeface="Calibri"/>
                          <a:ea typeface="PMingLiU"/>
                          <a:cs typeface="Arial"/>
                        </a:rPr>
                        <a:t>Vert, blanc, et autres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dirty="0">
                          <a:latin typeface="Calibri"/>
                          <a:ea typeface="PMingLiU"/>
                          <a:cs typeface="Arial"/>
                        </a:rPr>
                        <a:t>Bio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dirty="0">
                          <a:latin typeface="Calibri"/>
                          <a:ea typeface="PMingLiU"/>
                          <a:cs typeface="Arial"/>
                        </a:rPr>
                        <a:t>Vert, blanc, et autres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ZoneTexte 4"/>
          <p:cNvSpPr txBox="1"/>
          <p:nvPr/>
        </p:nvSpPr>
        <p:spPr>
          <a:xfrm>
            <a:off x="251520" y="6021288"/>
            <a:ext cx="8640960" cy="646331"/>
          </a:xfrm>
          <a:prstGeom prst="rect">
            <a:avLst/>
          </a:prstGeom>
          <a:noFill/>
        </p:spPr>
        <p:txBody>
          <a:bodyPr wrap="square" rtlCol="0">
            <a:spAutoFit/>
          </a:bodyPr>
          <a:lstStyle/>
          <a:p>
            <a:r>
              <a:rPr lang="fr-FR" dirty="0" smtClean="0"/>
              <a:t>*Les MDD utilisent les mêmes couleurs que les marques en quantité plus réduites, ça peut aller jusqu’à 80% de moins. </a:t>
            </a:r>
            <a:endParaRPr lang="fr-F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nvGraphicFramePr>
        <p:xfrm>
          <a:off x="0" y="0"/>
          <a:ext cx="9144001" cy="6858000"/>
        </p:xfrm>
        <a:graphic>
          <a:graphicData uri="http://schemas.openxmlformats.org/drawingml/2006/table">
            <a:tbl>
              <a:tblPr firstRow="1" bandRow="1">
                <a:tableStyleId>{5C22544A-7EE6-4342-B048-85BDC9FD1C3A}</a:tableStyleId>
              </a:tblPr>
              <a:tblGrid>
                <a:gridCol w="1152870"/>
                <a:gridCol w="1040474"/>
                <a:gridCol w="957341"/>
                <a:gridCol w="957341"/>
                <a:gridCol w="1276455"/>
                <a:gridCol w="1116899"/>
                <a:gridCol w="1725732"/>
                <a:gridCol w="916889"/>
              </a:tblGrid>
              <a:tr h="371591">
                <a:tc>
                  <a:txBody>
                    <a:bodyPr/>
                    <a:lstStyle/>
                    <a:p>
                      <a:pPr algn="ctr"/>
                      <a:endParaRPr lang="fr-FR" sz="1200" dirty="0"/>
                    </a:p>
                  </a:txBody>
                  <a:tcPr>
                    <a:solidFill>
                      <a:schemeClr val="bg1"/>
                    </a:solidFill>
                  </a:tcPr>
                </a:tc>
                <a:tc>
                  <a:txBody>
                    <a:bodyPr/>
                    <a:lstStyle/>
                    <a:p>
                      <a:pPr algn="ctr"/>
                      <a:endParaRPr lang="fr-FR" sz="1200" dirty="0"/>
                    </a:p>
                  </a:txBody>
                  <a:tcPr/>
                </a:tc>
                <a:tc>
                  <a:txBody>
                    <a:bodyPr/>
                    <a:lstStyle/>
                    <a:p>
                      <a:pPr algn="ctr"/>
                      <a:endParaRPr lang="fr-FR" sz="1200" dirty="0"/>
                    </a:p>
                  </a:txBody>
                  <a:tcPr/>
                </a:tc>
                <a:tc>
                  <a:txBody>
                    <a:bodyPr/>
                    <a:lstStyle/>
                    <a:p>
                      <a:pPr algn="ctr"/>
                      <a:endParaRPr lang="fr-FR" sz="1200" dirty="0"/>
                    </a:p>
                  </a:txBody>
                  <a:tcPr/>
                </a:tc>
                <a:tc>
                  <a:txBody>
                    <a:bodyPr/>
                    <a:lstStyle/>
                    <a:p>
                      <a:pPr algn="ctr"/>
                      <a:endParaRPr lang="fr-FR" sz="1200" dirty="0"/>
                    </a:p>
                  </a:txBody>
                  <a:tcPr/>
                </a:tc>
                <a:tc>
                  <a:txBody>
                    <a:bodyPr/>
                    <a:lstStyle/>
                    <a:p>
                      <a:pPr algn="ctr"/>
                      <a:endParaRPr lang="fr-FR" sz="1200" dirty="0"/>
                    </a:p>
                  </a:txBody>
                  <a:tcPr/>
                </a:tc>
                <a:tc>
                  <a:txBody>
                    <a:bodyPr/>
                    <a:lstStyle/>
                    <a:p>
                      <a:pPr algn="ctr"/>
                      <a:endParaRPr lang="fr-FR" sz="1200" dirty="0"/>
                    </a:p>
                  </a:txBody>
                  <a:tcPr/>
                </a:tc>
                <a:tc>
                  <a:txBody>
                    <a:bodyPr/>
                    <a:lstStyle/>
                    <a:p>
                      <a:pPr algn="ctr"/>
                      <a:endParaRPr lang="fr-FR" sz="1200" dirty="0"/>
                    </a:p>
                  </a:txBody>
                  <a:tcPr/>
                </a:tc>
              </a:tr>
              <a:tr h="67590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dirty="0" smtClean="0"/>
                        <a:t>Yaourt</a:t>
                      </a:r>
                    </a:p>
                    <a:p>
                      <a:pPr algn="ctr"/>
                      <a:endParaRPr lang="fr-FR" sz="1200" dirty="0"/>
                    </a:p>
                  </a:txBody>
                  <a:tcPr/>
                </a:tc>
                <a:tc>
                  <a:txBody>
                    <a:bodyPr/>
                    <a:lstStyle/>
                    <a:p>
                      <a:pPr algn="ctr"/>
                      <a:r>
                        <a:rPr lang="fr-FR" sz="1200" dirty="0" smtClean="0"/>
                        <a:t>Danone</a:t>
                      </a:r>
                      <a:endParaRPr lang="fr-FR" sz="1200" dirty="0"/>
                    </a:p>
                  </a:txBody>
                  <a:tcPr/>
                </a:tc>
                <a:tc>
                  <a:txBody>
                    <a:bodyPr/>
                    <a:lstStyle/>
                    <a:p>
                      <a:pPr algn="ctr"/>
                      <a:r>
                        <a:rPr lang="fr-FR" sz="1200" dirty="0" smtClean="0"/>
                        <a:t>Yoplait</a:t>
                      </a:r>
                      <a:endParaRPr lang="fr-FR" sz="1200" dirty="0"/>
                    </a:p>
                  </a:txBody>
                  <a:tcPr/>
                </a:tc>
                <a:tc>
                  <a:txBody>
                    <a:bodyPr/>
                    <a:lstStyle/>
                    <a:p>
                      <a:pPr algn="ctr"/>
                      <a:r>
                        <a:rPr lang="fr-FR" sz="1200" dirty="0" smtClean="0"/>
                        <a:t>Nestlé</a:t>
                      </a:r>
                      <a:endParaRPr lang="fr-FR" sz="1200" dirty="0"/>
                    </a:p>
                  </a:txBody>
                  <a:tcPr/>
                </a:tc>
                <a:tc>
                  <a:txBody>
                    <a:bodyPr/>
                    <a:lstStyle/>
                    <a:p>
                      <a:pPr algn="ctr"/>
                      <a:r>
                        <a:rPr lang="fr-FR" sz="1200" dirty="0" err="1" smtClean="0"/>
                        <a:t>Weight</a:t>
                      </a:r>
                      <a:r>
                        <a:rPr lang="fr-FR" sz="1200" dirty="0" smtClean="0"/>
                        <a:t> </a:t>
                      </a:r>
                      <a:r>
                        <a:rPr lang="fr-FR" sz="1200" dirty="0" err="1" smtClean="0"/>
                        <a:t>Watchers</a:t>
                      </a:r>
                      <a:endParaRPr lang="fr-FR" sz="1200" dirty="0"/>
                    </a:p>
                  </a:txBody>
                  <a:tcPr/>
                </a:tc>
                <a:tc>
                  <a:txBody>
                    <a:bodyPr/>
                    <a:lstStyle/>
                    <a:p>
                      <a:pPr algn="ctr"/>
                      <a:r>
                        <a:rPr lang="fr-FR" sz="1200" dirty="0" smtClean="0"/>
                        <a:t>MDD</a:t>
                      </a:r>
                      <a:endParaRPr lang="fr-FR" sz="1200" dirty="0"/>
                    </a:p>
                  </a:txBody>
                  <a:tcPr/>
                </a:tc>
                <a:tc>
                  <a:txBody>
                    <a:bodyPr/>
                    <a:lstStyle/>
                    <a:p>
                      <a:pPr algn="ctr"/>
                      <a:r>
                        <a:rPr lang="fr-FR" sz="1200" dirty="0" smtClean="0"/>
                        <a:t>PME</a:t>
                      </a:r>
                    </a:p>
                    <a:p>
                      <a:pPr algn="ctr"/>
                      <a:endParaRPr lang="fr-FR" sz="1200" dirty="0"/>
                    </a:p>
                  </a:txBody>
                  <a:tcPr/>
                </a:tc>
                <a:tc>
                  <a:txBody>
                    <a:bodyPr/>
                    <a:lstStyle/>
                    <a:p>
                      <a:pPr algn="ctr"/>
                      <a:r>
                        <a:rPr lang="fr-FR" sz="1200" dirty="0" smtClean="0"/>
                        <a:t>PPP</a:t>
                      </a:r>
                      <a:endParaRPr lang="fr-FR" sz="1200" dirty="0"/>
                    </a:p>
                  </a:txBody>
                  <a:tcPr/>
                </a:tc>
              </a:tr>
              <a:tr h="483637">
                <a:tc>
                  <a:txBody>
                    <a:bodyPr/>
                    <a:lstStyle/>
                    <a:p>
                      <a:r>
                        <a:rPr lang="fr-FR" sz="1200" dirty="0" smtClean="0"/>
                        <a:t>A boire</a:t>
                      </a:r>
                      <a:endParaRPr lang="fr-FR" sz="1200" dirty="0"/>
                    </a:p>
                  </a:txBody>
                  <a:tcPr/>
                </a:tc>
                <a:tc>
                  <a:txBody>
                    <a:bodyPr/>
                    <a:lstStyle/>
                    <a:p>
                      <a:pPr algn="ctr"/>
                      <a:endParaRPr lang="fr-FR" sz="1200" dirty="0"/>
                    </a:p>
                  </a:txBody>
                  <a:tcPr/>
                </a:tc>
                <a:tc>
                  <a:txBody>
                    <a:bodyPr/>
                    <a:lstStyle/>
                    <a:p>
                      <a:pPr algn="ctr"/>
                      <a:r>
                        <a:rPr lang="fr-FR" sz="1200" dirty="0" smtClean="0"/>
                        <a:t>1.72 (850g)</a:t>
                      </a:r>
                      <a:endParaRPr lang="fr-FR" sz="1200" dirty="0"/>
                    </a:p>
                  </a:txBody>
                  <a:tcPr/>
                </a:tc>
                <a:tc>
                  <a:txBody>
                    <a:bodyPr/>
                    <a:lstStyle/>
                    <a:p>
                      <a:pPr algn="ctr"/>
                      <a:endParaRPr lang="fr-FR" sz="1200" dirty="0"/>
                    </a:p>
                  </a:txBody>
                  <a:tcPr/>
                </a:tc>
                <a:tc>
                  <a:txBody>
                    <a:bodyPr/>
                    <a:lstStyle/>
                    <a:p>
                      <a:pPr algn="ctr"/>
                      <a:endParaRPr lang="fr-FR" sz="1200" dirty="0"/>
                    </a:p>
                  </a:txBody>
                  <a:tcPr/>
                </a:tc>
                <a:tc>
                  <a:txBody>
                    <a:bodyPr/>
                    <a:lstStyle/>
                    <a:p>
                      <a:pPr algn="ctr"/>
                      <a:r>
                        <a:rPr lang="fr-FR" sz="1200" dirty="0" smtClean="0"/>
                        <a:t>.99</a:t>
                      </a:r>
                      <a:r>
                        <a:rPr lang="fr-FR" sz="1200" baseline="0" dirty="0" smtClean="0"/>
                        <a:t> </a:t>
                      </a:r>
                      <a:r>
                        <a:rPr lang="fr-FR" sz="1200" dirty="0" smtClean="0"/>
                        <a:t>(600g)</a:t>
                      </a:r>
                      <a:endParaRPr lang="fr-FR" sz="1200" dirty="0"/>
                    </a:p>
                  </a:txBody>
                  <a:tcPr/>
                </a:tc>
                <a:tc>
                  <a:txBody>
                    <a:bodyPr/>
                    <a:lstStyle/>
                    <a:p>
                      <a:pPr algn="ctr"/>
                      <a:r>
                        <a:rPr lang="fr-FR" sz="1200" dirty="0" smtClean="0"/>
                        <a:t>1.99</a:t>
                      </a:r>
                      <a:r>
                        <a:rPr lang="fr-FR" sz="1200" baseline="0" dirty="0" smtClean="0"/>
                        <a:t> M&amp;A </a:t>
                      </a:r>
                      <a:r>
                        <a:rPr lang="fr-FR" sz="1200" dirty="0" smtClean="0"/>
                        <a:t>(500g)</a:t>
                      </a:r>
                      <a:r>
                        <a:rPr lang="fr-FR" sz="1200" baseline="0" dirty="0" smtClean="0"/>
                        <a:t> </a:t>
                      </a:r>
                      <a:endParaRPr lang="fr-FR" sz="1200" dirty="0"/>
                    </a:p>
                  </a:txBody>
                  <a:tcPr/>
                </a:tc>
                <a:tc>
                  <a:txBody>
                    <a:bodyPr/>
                    <a:lstStyle/>
                    <a:p>
                      <a:pPr algn="ctr"/>
                      <a:endParaRPr lang="fr-FR" sz="1200" dirty="0"/>
                    </a:p>
                  </a:txBody>
                  <a:tcPr/>
                </a:tc>
              </a:tr>
              <a:tr h="422441">
                <a:tc>
                  <a:txBody>
                    <a:bodyPr/>
                    <a:lstStyle/>
                    <a:p>
                      <a:r>
                        <a:rPr lang="fr-FR" sz="1200" dirty="0" smtClean="0"/>
                        <a:t>Nature</a:t>
                      </a:r>
                    </a:p>
                  </a:txBody>
                  <a:tcPr/>
                </a:tc>
                <a:tc>
                  <a:txBody>
                    <a:bodyPr/>
                    <a:lstStyle/>
                    <a:p>
                      <a:pPr algn="ctr"/>
                      <a:r>
                        <a:rPr lang="fr-FR" sz="1200" dirty="0" smtClean="0"/>
                        <a:t>1.21</a:t>
                      </a:r>
                      <a:endParaRPr lang="fr-FR" sz="1200" dirty="0"/>
                    </a:p>
                  </a:txBody>
                  <a:tcPr/>
                </a:tc>
                <a:tc>
                  <a:txBody>
                    <a:bodyPr/>
                    <a:lstStyle/>
                    <a:p>
                      <a:pPr algn="ctr"/>
                      <a:endParaRPr lang="fr-FR" sz="1200" dirty="0"/>
                    </a:p>
                  </a:txBody>
                  <a:tcPr/>
                </a:tc>
                <a:tc>
                  <a:txBody>
                    <a:bodyPr/>
                    <a:lstStyle/>
                    <a:p>
                      <a:pPr algn="ctr"/>
                      <a:endParaRPr lang="fr-FR" sz="1200"/>
                    </a:p>
                  </a:txBody>
                  <a:tcPr/>
                </a:tc>
                <a:tc>
                  <a:txBody>
                    <a:bodyPr/>
                    <a:lstStyle/>
                    <a:p>
                      <a:pPr algn="ctr"/>
                      <a:endParaRPr lang="fr-FR" sz="1200" dirty="0"/>
                    </a:p>
                  </a:txBody>
                  <a:tcPr/>
                </a:tc>
                <a:tc>
                  <a:txBody>
                    <a:bodyPr/>
                    <a:lstStyle/>
                    <a:p>
                      <a:pPr algn="ctr"/>
                      <a:r>
                        <a:rPr lang="fr-FR" sz="1200" dirty="0" smtClean="0"/>
                        <a:t>.95</a:t>
                      </a:r>
                      <a:endParaRPr lang="fr-FR" sz="1200" dirty="0"/>
                    </a:p>
                  </a:txBody>
                  <a:tcPr/>
                </a:tc>
                <a:tc>
                  <a:txBody>
                    <a:bodyPr/>
                    <a:lstStyle/>
                    <a:p>
                      <a:pPr algn="ctr"/>
                      <a:endParaRPr lang="fr-FR" sz="1200"/>
                    </a:p>
                  </a:txBody>
                  <a:tcPr/>
                </a:tc>
                <a:tc>
                  <a:txBody>
                    <a:bodyPr/>
                    <a:lstStyle/>
                    <a:p>
                      <a:pPr algn="ctr"/>
                      <a:r>
                        <a:rPr lang="fr-FR" sz="1200" dirty="0" smtClean="0"/>
                        <a:t>.73</a:t>
                      </a:r>
                      <a:endParaRPr lang="fr-FR" sz="1200" dirty="0"/>
                    </a:p>
                  </a:txBody>
                  <a:tcPr/>
                </a:tc>
              </a:tr>
              <a:tr h="473134">
                <a:tc>
                  <a:txBody>
                    <a:bodyPr/>
                    <a:lstStyle/>
                    <a:p>
                      <a:r>
                        <a:rPr lang="fr-FR" sz="1200" dirty="0" smtClean="0"/>
                        <a:t>Nature sucré</a:t>
                      </a:r>
                      <a:endParaRPr lang="fr-FR" sz="1200" dirty="0"/>
                    </a:p>
                  </a:txBody>
                  <a:tcPr/>
                </a:tc>
                <a:tc>
                  <a:txBody>
                    <a:bodyPr/>
                    <a:lstStyle/>
                    <a:p>
                      <a:pPr algn="ctr"/>
                      <a:endParaRPr lang="fr-FR" sz="1200" dirty="0"/>
                    </a:p>
                  </a:txBody>
                  <a:tcPr/>
                </a:tc>
                <a:tc>
                  <a:txBody>
                    <a:bodyPr/>
                    <a:lstStyle/>
                    <a:p>
                      <a:pPr algn="ctr"/>
                      <a:r>
                        <a:rPr lang="fr-FR" sz="1200" dirty="0" smtClean="0"/>
                        <a:t>1.80</a:t>
                      </a:r>
                      <a:endParaRPr lang="fr-FR" sz="1200" dirty="0"/>
                    </a:p>
                  </a:txBody>
                  <a:tcPr/>
                </a:tc>
                <a:tc>
                  <a:txBody>
                    <a:bodyPr/>
                    <a:lstStyle/>
                    <a:p>
                      <a:pPr algn="ctr"/>
                      <a:endParaRPr lang="fr-FR" sz="1200"/>
                    </a:p>
                  </a:txBody>
                  <a:tcPr/>
                </a:tc>
                <a:tc>
                  <a:txBody>
                    <a:bodyPr/>
                    <a:lstStyle/>
                    <a:p>
                      <a:pPr algn="ctr"/>
                      <a:endParaRPr lang="fr-FR" sz="1200"/>
                    </a:p>
                  </a:txBody>
                  <a:tcPr/>
                </a:tc>
                <a:tc>
                  <a:txBody>
                    <a:bodyPr/>
                    <a:lstStyle/>
                    <a:p>
                      <a:pPr algn="ctr"/>
                      <a:r>
                        <a:rPr lang="fr-FR" sz="1200" dirty="0" smtClean="0"/>
                        <a:t>1.40</a:t>
                      </a:r>
                      <a:endParaRPr lang="fr-FR" sz="1200" dirty="0"/>
                    </a:p>
                  </a:txBody>
                  <a:tcPr/>
                </a:tc>
                <a:tc>
                  <a:txBody>
                    <a:bodyPr/>
                    <a:lstStyle/>
                    <a:p>
                      <a:pPr algn="ctr"/>
                      <a:r>
                        <a:rPr lang="fr-FR" sz="1200" dirty="0" smtClean="0"/>
                        <a:t>2.92</a:t>
                      </a:r>
                      <a:r>
                        <a:rPr lang="fr-FR" sz="1200" baseline="0" dirty="0" smtClean="0"/>
                        <a:t> </a:t>
                      </a:r>
                      <a:endParaRPr lang="fr-FR" sz="1200" dirty="0"/>
                    </a:p>
                  </a:txBody>
                  <a:tcPr/>
                </a:tc>
                <a:tc>
                  <a:txBody>
                    <a:bodyPr/>
                    <a:lstStyle/>
                    <a:p>
                      <a:pPr algn="ctr"/>
                      <a:endParaRPr lang="fr-FR" sz="1200" dirty="0"/>
                    </a:p>
                  </a:txBody>
                  <a:tcPr/>
                </a:tc>
              </a:tr>
              <a:tr h="473134">
                <a:tc>
                  <a:txBody>
                    <a:bodyPr/>
                    <a:lstStyle/>
                    <a:p>
                      <a:r>
                        <a:rPr lang="fr-FR" sz="1200" dirty="0" smtClean="0"/>
                        <a:t>Nature brassé</a:t>
                      </a:r>
                      <a:endParaRPr lang="fr-FR" sz="1200" dirty="0"/>
                    </a:p>
                  </a:txBody>
                  <a:tcPr/>
                </a:tc>
                <a:tc>
                  <a:txBody>
                    <a:bodyPr/>
                    <a:lstStyle/>
                    <a:p>
                      <a:pPr algn="ctr"/>
                      <a:r>
                        <a:rPr lang="fr-FR" sz="1200" dirty="0" smtClean="0"/>
                        <a:t>1.44</a:t>
                      </a:r>
                      <a:endParaRPr lang="fr-FR" sz="1200" dirty="0"/>
                    </a:p>
                  </a:txBody>
                  <a:tcPr/>
                </a:tc>
                <a:tc>
                  <a:txBody>
                    <a:bodyPr/>
                    <a:lstStyle/>
                    <a:p>
                      <a:pPr algn="ctr"/>
                      <a:endParaRPr lang="fr-FR" sz="1200"/>
                    </a:p>
                  </a:txBody>
                  <a:tcPr/>
                </a:tc>
                <a:tc>
                  <a:txBody>
                    <a:bodyPr/>
                    <a:lstStyle/>
                    <a:p>
                      <a:pPr algn="ctr"/>
                      <a:endParaRPr lang="fr-FR" sz="1200" dirty="0"/>
                    </a:p>
                  </a:txBody>
                  <a:tcPr/>
                </a:tc>
                <a:tc>
                  <a:txBody>
                    <a:bodyPr/>
                    <a:lstStyle/>
                    <a:p>
                      <a:pPr algn="ctr"/>
                      <a:endParaRPr lang="fr-FR" sz="1200"/>
                    </a:p>
                  </a:txBody>
                  <a:tcPr/>
                </a:tc>
                <a:tc>
                  <a:txBody>
                    <a:bodyPr/>
                    <a:lstStyle/>
                    <a:p>
                      <a:pPr algn="ctr"/>
                      <a:r>
                        <a:rPr lang="fr-FR" sz="1200" dirty="0" smtClean="0"/>
                        <a:t>1.18</a:t>
                      </a:r>
                      <a:endParaRPr lang="fr-FR" sz="1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dirty="0" smtClean="0"/>
                        <a:t>1.55</a:t>
                      </a:r>
                    </a:p>
                    <a:p>
                      <a:pPr algn="ctr"/>
                      <a:r>
                        <a:rPr lang="fr-FR" sz="1200" dirty="0" smtClean="0"/>
                        <a:t>(Mamie Nova)</a:t>
                      </a:r>
                      <a:endParaRPr lang="fr-FR" sz="1200" dirty="0"/>
                    </a:p>
                  </a:txBody>
                  <a:tcPr/>
                </a:tc>
                <a:tc>
                  <a:txBody>
                    <a:bodyPr/>
                    <a:lstStyle/>
                    <a:p>
                      <a:pPr algn="ctr"/>
                      <a:endParaRPr lang="fr-FR" sz="1200" dirty="0"/>
                    </a:p>
                  </a:txBody>
                  <a:tcPr/>
                </a:tc>
              </a:tr>
              <a:tr h="473134">
                <a:tc>
                  <a:txBody>
                    <a:bodyPr/>
                    <a:lstStyle/>
                    <a:p>
                      <a:r>
                        <a:rPr lang="fr-FR" sz="1200" dirty="0" smtClean="0"/>
                        <a:t>Brassé</a:t>
                      </a:r>
                      <a:r>
                        <a:rPr lang="fr-FR" sz="1200" baseline="0" dirty="0" smtClean="0"/>
                        <a:t> fruité</a:t>
                      </a:r>
                      <a:endParaRPr lang="fr-FR" sz="1200" dirty="0"/>
                    </a:p>
                  </a:txBody>
                  <a:tcPr/>
                </a:tc>
                <a:tc>
                  <a:txBody>
                    <a:bodyPr/>
                    <a:lstStyle/>
                    <a:p>
                      <a:pPr algn="ctr"/>
                      <a:endParaRPr lang="fr-FR" sz="1200"/>
                    </a:p>
                  </a:txBody>
                  <a:tcPr/>
                </a:tc>
                <a:tc>
                  <a:txBody>
                    <a:bodyPr/>
                    <a:lstStyle/>
                    <a:p>
                      <a:pPr algn="ctr"/>
                      <a:endParaRPr lang="fr-FR" sz="1200"/>
                    </a:p>
                  </a:txBody>
                  <a:tcPr/>
                </a:tc>
                <a:tc>
                  <a:txBody>
                    <a:bodyPr/>
                    <a:lstStyle/>
                    <a:p>
                      <a:pPr algn="ctr"/>
                      <a:r>
                        <a:rPr lang="fr-FR" sz="1200" dirty="0" smtClean="0"/>
                        <a:t>2.12</a:t>
                      </a:r>
                      <a:endParaRPr lang="fr-FR" sz="1200" dirty="0"/>
                    </a:p>
                  </a:txBody>
                  <a:tcPr/>
                </a:tc>
                <a:tc>
                  <a:txBody>
                    <a:bodyPr/>
                    <a:lstStyle/>
                    <a:p>
                      <a:pPr algn="ctr"/>
                      <a:endParaRPr lang="fr-FR" sz="1200" dirty="0"/>
                    </a:p>
                  </a:txBody>
                  <a:tcPr/>
                </a:tc>
                <a:tc>
                  <a:txBody>
                    <a:bodyPr/>
                    <a:lstStyle/>
                    <a:p>
                      <a:pPr algn="ctr"/>
                      <a:r>
                        <a:rPr lang="fr-FR" sz="1200" dirty="0" smtClean="0"/>
                        <a:t>1.75</a:t>
                      </a:r>
                      <a:endParaRPr lang="fr-FR" sz="1200" dirty="0"/>
                    </a:p>
                  </a:txBody>
                  <a:tcPr/>
                </a:tc>
                <a:tc>
                  <a:txBody>
                    <a:bodyPr/>
                    <a:lstStyle/>
                    <a:p>
                      <a:pPr algn="ctr"/>
                      <a:endParaRPr lang="fr-FR" sz="1200" dirty="0"/>
                    </a:p>
                  </a:txBody>
                  <a:tcPr/>
                </a:tc>
                <a:tc>
                  <a:txBody>
                    <a:bodyPr/>
                    <a:lstStyle/>
                    <a:p>
                      <a:pPr algn="ctr"/>
                      <a:endParaRPr lang="fr-FR" sz="1200"/>
                    </a:p>
                  </a:txBody>
                  <a:tcPr/>
                </a:tc>
              </a:tr>
              <a:tr h="473134">
                <a:tc>
                  <a:txBody>
                    <a:bodyPr/>
                    <a:lstStyle/>
                    <a:p>
                      <a:r>
                        <a:rPr lang="fr-FR" sz="1200" dirty="0" smtClean="0"/>
                        <a:t>A la grecque</a:t>
                      </a:r>
                      <a:endParaRPr lang="fr-FR" sz="1200" dirty="0"/>
                    </a:p>
                  </a:txBody>
                  <a:tcPr/>
                </a:tc>
                <a:tc>
                  <a:txBody>
                    <a:bodyPr/>
                    <a:lstStyle/>
                    <a:p>
                      <a:pPr algn="ctr"/>
                      <a:endParaRPr lang="fr-FR" sz="1200"/>
                    </a:p>
                  </a:txBody>
                  <a:tcPr/>
                </a:tc>
                <a:tc>
                  <a:txBody>
                    <a:bodyPr/>
                    <a:lstStyle/>
                    <a:p>
                      <a:pPr algn="ctr"/>
                      <a:endParaRPr lang="fr-FR" sz="1200"/>
                    </a:p>
                  </a:txBody>
                  <a:tcPr/>
                </a:tc>
                <a:tc>
                  <a:txBody>
                    <a:bodyPr/>
                    <a:lstStyle/>
                    <a:p>
                      <a:pPr algn="ctr"/>
                      <a:r>
                        <a:rPr lang="fr-FR" sz="1200" dirty="0" smtClean="0"/>
                        <a:t>3.20</a:t>
                      </a:r>
                      <a:endParaRPr lang="fr-FR" sz="1200" dirty="0"/>
                    </a:p>
                  </a:txBody>
                  <a:tcPr/>
                </a:tc>
                <a:tc>
                  <a:txBody>
                    <a:bodyPr/>
                    <a:lstStyle/>
                    <a:p>
                      <a:pPr algn="ctr"/>
                      <a:endParaRPr lang="fr-FR" sz="1200" dirty="0"/>
                    </a:p>
                  </a:txBody>
                  <a:tcPr/>
                </a:tc>
                <a:tc>
                  <a:txBody>
                    <a:bodyPr/>
                    <a:lstStyle/>
                    <a:p>
                      <a:pPr algn="ctr"/>
                      <a:r>
                        <a:rPr lang="fr-FR" sz="1200" dirty="0" smtClean="0"/>
                        <a:t>2.37</a:t>
                      </a:r>
                      <a:endParaRPr lang="fr-FR" sz="1200" dirty="0"/>
                    </a:p>
                  </a:txBody>
                  <a:tcPr/>
                </a:tc>
                <a:tc>
                  <a:txBody>
                    <a:bodyPr/>
                    <a:lstStyle/>
                    <a:p>
                      <a:pPr algn="ctr"/>
                      <a:endParaRPr lang="fr-FR" sz="1200"/>
                    </a:p>
                  </a:txBody>
                  <a:tcPr/>
                </a:tc>
                <a:tc>
                  <a:txBody>
                    <a:bodyPr/>
                    <a:lstStyle/>
                    <a:p>
                      <a:pPr algn="ctr"/>
                      <a:endParaRPr lang="fr-FR" sz="1200" dirty="0"/>
                    </a:p>
                  </a:txBody>
                  <a:tcPr/>
                </a:tc>
              </a:tr>
              <a:tr h="483637">
                <a:tc>
                  <a:txBody>
                    <a:bodyPr/>
                    <a:lstStyle/>
                    <a:p>
                      <a:r>
                        <a:rPr lang="fr-FR" sz="1200" dirty="0" smtClean="0"/>
                        <a:t>Lait entier</a:t>
                      </a:r>
                      <a:endParaRPr lang="fr-FR" sz="1200" dirty="0"/>
                    </a:p>
                  </a:txBody>
                  <a:tcPr/>
                </a:tc>
                <a:tc>
                  <a:txBody>
                    <a:bodyPr/>
                    <a:lstStyle/>
                    <a:p>
                      <a:pPr algn="ctr"/>
                      <a:endParaRPr lang="fr-FR" sz="1200"/>
                    </a:p>
                  </a:txBody>
                  <a:tcPr/>
                </a:tc>
                <a:tc>
                  <a:txBody>
                    <a:bodyPr/>
                    <a:lstStyle/>
                    <a:p>
                      <a:pPr algn="ctr"/>
                      <a:endParaRPr lang="fr-FR" sz="1200"/>
                    </a:p>
                  </a:txBody>
                  <a:tcPr/>
                </a:tc>
                <a:tc>
                  <a:txBody>
                    <a:bodyPr/>
                    <a:lstStyle/>
                    <a:p>
                      <a:pPr algn="ctr"/>
                      <a:r>
                        <a:rPr lang="fr-FR" sz="1200" dirty="0" smtClean="0"/>
                        <a:t>2.45</a:t>
                      </a:r>
                      <a:endParaRPr lang="fr-FR" sz="1200" dirty="0"/>
                    </a:p>
                  </a:txBody>
                  <a:tcPr/>
                </a:tc>
                <a:tc>
                  <a:txBody>
                    <a:bodyPr/>
                    <a:lstStyle/>
                    <a:p>
                      <a:pPr algn="ctr"/>
                      <a:endParaRPr lang="fr-FR" sz="1200" dirty="0"/>
                    </a:p>
                  </a:txBody>
                  <a:tcPr/>
                </a:tc>
                <a:tc>
                  <a:txBody>
                    <a:bodyPr/>
                    <a:lstStyle/>
                    <a:p>
                      <a:pPr algn="ctr"/>
                      <a:r>
                        <a:rPr lang="fr-FR" sz="1200" dirty="0" smtClean="0"/>
                        <a:t>1.93</a:t>
                      </a:r>
                      <a:endParaRPr lang="fr-FR" sz="1200" dirty="0"/>
                    </a:p>
                  </a:txBody>
                  <a:tcPr/>
                </a:tc>
                <a:tc>
                  <a:txBody>
                    <a:bodyPr/>
                    <a:lstStyle/>
                    <a:p>
                      <a:pPr algn="ctr"/>
                      <a:r>
                        <a:rPr lang="fr-FR" sz="1200" dirty="0" smtClean="0"/>
                        <a:t>8 (La fermière)</a:t>
                      </a:r>
                    </a:p>
                    <a:p>
                      <a:pPr algn="ctr"/>
                      <a:r>
                        <a:rPr lang="fr-FR" sz="1200" dirty="0" smtClean="0"/>
                        <a:t>3.99</a:t>
                      </a:r>
                      <a:r>
                        <a:rPr lang="fr-FR" sz="1200" baseline="0" dirty="0" smtClean="0"/>
                        <a:t> (M&amp;A)</a:t>
                      </a:r>
                      <a:endParaRPr lang="fr-FR" sz="1200" dirty="0"/>
                    </a:p>
                  </a:txBody>
                  <a:tcPr/>
                </a:tc>
                <a:tc>
                  <a:txBody>
                    <a:bodyPr/>
                    <a:lstStyle/>
                    <a:p>
                      <a:pPr algn="ctr"/>
                      <a:endParaRPr lang="fr-FR" sz="1200" dirty="0"/>
                    </a:p>
                  </a:txBody>
                  <a:tcPr/>
                </a:tc>
              </a:tr>
              <a:tr h="483637">
                <a:tc>
                  <a:txBody>
                    <a:bodyPr/>
                    <a:lstStyle/>
                    <a:p>
                      <a:r>
                        <a:rPr lang="fr-FR" sz="1200" dirty="0" smtClean="0"/>
                        <a:t>Aux fruits</a:t>
                      </a:r>
                      <a:endParaRPr lang="fr-FR" sz="1200" dirty="0"/>
                    </a:p>
                  </a:txBody>
                  <a:tcPr/>
                </a:tc>
                <a:tc>
                  <a:txBody>
                    <a:bodyPr/>
                    <a:lstStyle/>
                    <a:p>
                      <a:pPr algn="ctr"/>
                      <a:r>
                        <a:rPr lang="fr-FR" sz="1200" dirty="0" smtClean="0"/>
                        <a:t>1.47</a:t>
                      </a:r>
                      <a:endParaRPr lang="fr-FR" sz="1200" dirty="0"/>
                    </a:p>
                  </a:txBody>
                  <a:tcPr/>
                </a:tc>
                <a:tc>
                  <a:txBody>
                    <a:bodyPr/>
                    <a:lstStyle/>
                    <a:p>
                      <a:pPr algn="ctr"/>
                      <a:r>
                        <a:rPr lang="fr-FR" sz="1200" dirty="0" smtClean="0"/>
                        <a:t>1.77</a:t>
                      </a:r>
                      <a:endParaRPr lang="fr-FR" sz="1200" dirty="0"/>
                    </a:p>
                  </a:txBody>
                  <a:tcPr/>
                </a:tc>
                <a:tc>
                  <a:txBody>
                    <a:bodyPr/>
                    <a:lstStyle/>
                    <a:p>
                      <a:pPr algn="ctr"/>
                      <a:endParaRPr lang="fr-FR" sz="1200" dirty="0"/>
                    </a:p>
                  </a:txBody>
                  <a:tcPr/>
                </a:tc>
                <a:tc>
                  <a:txBody>
                    <a:bodyPr/>
                    <a:lstStyle/>
                    <a:p>
                      <a:pPr algn="ctr"/>
                      <a:endParaRPr lang="fr-FR" sz="120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dirty="0" smtClean="0"/>
                        <a:t>1.53</a:t>
                      </a:r>
                    </a:p>
                    <a:p>
                      <a:pPr algn="ctr"/>
                      <a:endParaRPr lang="fr-FR" sz="1200" dirty="0"/>
                    </a:p>
                  </a:txBody>
                  <a:tcPr/>
                </a:tc>
                <a:tc>
                  <a:txBody>
                    <a:bodyPr/>
                    <a:lstStyle/>
                    <a:p>
                      <a:pPr algn="ctr"/>
                      <a:endParaRPr lang="fr-FR" sz="1200" dirty="0"/>
                    </a:p>
                  </a:txBody>
                  <a:tcPr/>
                </a:tc>
                <a:tc>
                  <a:txBody>
                    <a:bodyPr/>
                    <a:lstStyle/>
                    <a:p>
                      <a:pPr algn="ctr"/>
                      <a:r>
                        <a:rPr lang="fr-FR" sz="1200" dirty="0" smtClean="0"/>
                        <a:t>1.15</a:t>
                      </a:r>
                      <a:endParaRPr lang="fr-FR" sz="1200" dirty="0"/>
                    </a:p>
                  </a:txBody>
                  <a:tcPr/>
                </a:tc>
              </a:tr>
              <a:tr h="473134">
                <a:tc>
                  <a:txBody>
                    <a:bodyPr/>
                    <a:lstStyle/>
                    <a:p>
                      <a:r>
                        <a:rPr lang="fr-FR" sz="1200" dirty="0" smtClean="0"/>
                        <a:t>Fruits mixés</a:t>
                      </a:r>
                      <a:endParaRPr lang="fr-FR" sz="1200" dirty="0"/>
                    </a:p>
                  </a:txBody>
                  <a:tcPr/>
                </a:tc>
                <a:tc>
                  <a:txBody>
                    <a:bodyPr/>
                    <a:lstStyle/>
                    <a:p>
                      <a:pPr algn="ctr"/>
                      <a:r>
                        <a:rPr lang="fr-FR" sz="1200" dirty="0" smtClean="0"/>
                        <a:t>1.76</a:t>
                      </a:r>
                      <a:endParaRPr lang="fr-FR" sz="1200" dirty="0"/>
                    </a:p>
                  </a:txBody>
                  <a:tcPr/>
                </a:tc>
                <a:tc>
                  <a:txBody>
                    <a:bodyPr/>
                    <a:lstStyle/>
                    <a:p>
                      <a:pPr algn="ctr"/>
                      <a:r>
                        <a:rPr lang="fr-FR" sz="1200" dirty="0" smtClean="0"/>
                        <a:t>1.70</a:t>
                      </a:r>
                      <a:endParaRPr lang="fr-FR" sz="1200" dirty="0"/>
                    </a:p>
                  </a:txBody>
                  <a:tcPr/>
                </a:tc>
                <a:tc>
                  <a:txBody>
                    <a:bodyPr/>
                    <a:lstStyle/>
                    <a:p>
                      <a:pPr algn="ctr"/>
                      <a:endParaRPr lang="fr-FR" sz="1200"/>
                    </a:p>
                  </a:txBody>
                  <a:tcPr/>
                </a:tc>
                <a:tc>
                  <a:txBody>
                    <a:bodyPr/>
                    <a:lstStyle/>
                    <a:p>
                      <a:pPr algn="ctr"/>
                      <a:endParaRPr lang="fr-FR" sz="1200"/>
                    </a:p>
                  </a:txBody>
                  <a:tcPr/>
                </a:tc>
                <a:tc>
                  <a:txBody>
                    <a:bodyPr/>
                    <a:lstStyle/>
                    <a:p>
                      <a:pPr algn="ctr"/>
                      <a:r>
                        <a:rPr lang="fr-FR" sz="1200" dirty="0" smtClean="0"/>
                        <a:t>1.55</a:t>
                      </a:r>
                      <a:endParaRPr lang="fr-FR" sz="1200" dirty="0"/>
                    </a:p>
                  </a:txBody>
                  <a:tcPr/>
                </a:tc>
                <a:tc>
                  <a:txBody>
                    <a:bodyPr/>
                    <a:lstStyle/>
                    <a:p>
                      <a:pPr algn="ctr"/>
                      <a:endParaRPr lang="fr-FR" sz="1200" dirty="0"/>
                    </a:p>
                  </a:txBody>
                  <a:tcPr/>
                </a:tc>
                <a:tc>
                  <a:txBody>
                    <a:bodyPr/>
                    <a:lstStyle/>
                    <a:p>
                      <a:pPr algn="ctr"/>
                      <a:endParaRPr lang="fr-FR" sz="1200" dirty="0"/>
                    </a:p>
                  </a:txBody>
                  <a:tcPr/>
                </a:tc>
              </a:tr>
              <a:tr h="473134">
                <a:tc>
                  <a:txBody>
                    <a:bodyPr/>
                    <a:lstStyle/>
                    <a:p>
                      <a:r>
                        <a:rPr lang="fr-FR" sz="1200" dirty="0" smtClean="0"/>
                        <a:t>Aromatisé</a:t>
                      </a:r>
                      <a:endParaRPr lang="fr-FR" sz="1200" dirty="0"/>
                    </a:p>
                  </a:txBody>
                  <a:tcPr/>
                </a:tc>
                <a:tc>
                  <a:txBody>
                    <a:bodyPr/>
                    <a:lstStyle/>
                    <a:p>
                      <a:pPr algn="ctr"/>
                      <a:endParaRPr lang="fr-FR" sz="1200" dirty="0"/>
                    </a:p>
                  </a:txBody>
                  <a:tcPr/>
                </a:tc>
                <a:tc>
                  <a:txBody>
                    <a:bodyPr/>
                    <a:lstStyle/>
                    <a:p>
                      <a:pPr algn="ctr"/>
                      <a:r>
                        <a:rPr lang="fr-FR" sz="1200" dirty="0" smtClean="0"/>
                        <a:t>1.39</a:t>
                      </a:r>
                      <a:endParaRPr lang="fr-FR" sz="1200" dirty="0"/>
                    </a:p>
                  </a:txBody>
                  <a:tcPr/>
                </a:tc>
                <a:tc>
                  <a:txBody>
                    <a:bodyPr/>
                    <a:lstStyle/>
                    <a:p>
                      <a:pPr algn="ctr"/>
                      <a:endParaRPr lang="fr-FR" sz="1200"/>
                    </a:p>
                  </a:txBody>
                  <a:tcPr/>
                </a:tc>
                <a:tc>
                  <a:txBody>
                    <a:bodyPr/>
                    <a:lstStyle/>
                    <a:p>
                      <a:pPr algn="ctr"/>
                      <a:endParaRPr lang="fr-FR" sz="1200"/>
                    </a:p>
                  </a:txBody>
                  <a:tcPr/>
                </a:tc>
                <a:tc>
                  <a:txBody>
                    <a:bodyPr/>
                    <a:lstStyle/>
                    <a:p>
                      <a:pPr algn="ctr"/>
                      <a:r>
                        <a:rPr lang="fr-FR" sz="1200" dirty="0" smtClean="0"/>
                        <a:t>1.08</a:t>
                      </a:r>
                      <a:endParaRPr lang="fr-FR" sz="1200" dirty="0"/>
                    </a:p>
                  </a:txBody>
                  <a:tcPr/>
                </a:tc>
                <a:tc>
                  <a:txBody>
                    <a:bodyPr/>
                    <a:lstStyle/>
                    <a:p>
                      <a:pPr algn="ctr"/>
                      <a:endParaRPr lang="fr-FR" sz="1200" dirty="0"/>
                    </a:p>
                  </a:txBody>
                  <a:tcPr/>
                </a:tc>
                <a:tc>
                  <a:txBody>
                    <a:bodyPr/>
                    <a:lstStyle/>
                    <a:p>
                      <a:pPr algn="ctr"/>
                      <a:r>
                        <a:rPr lang="fr-FR" sz="1200" dirty="0" smtClean="0"/>
                        <a:t>0.82</a:t>
                      </a:r>
                      <a:endParaRPr lang="fr-FR" sz="1200" dirty="0"/>
                    </a:p>
                  </a:txBody>
                  <a:tcPr/>
                </a:tc>
              </a:tr>
              <a:tr h="675906">
                <a:tc>
                  <a:txBody>
                    <a:bodyPr/>
                    <a:lstStyle/>
                    <a:p>
                      <a:r>
                        <a:rPr lang="fr-FR" sz="1200" dirty="0" smtClean="0"/>
                        <a:t>Santé</a:t>
                      </a:r>
                      <a:endParaRPr lang="fr-FR" sz="1200" dirty="0"/>
                    </a:p>
                  </a:txBody>
                  <a:tcPr/>
                </a:tc>
                <a:tc>
                  <a:txBody>
                    <a:bodyPr/>
                    <a:lstStyle/>
                    <a:p>
                      <a:pPr algn="ctr"/>
                      <a:r>
                        <a:rPr lang="fr-FR" sz="1200" dirty="0" smtClean="0"/>
                        <a:t>2.40</a:t>
                      </a:r>
                    </a:p>
                    <a:p>
                      <a:pPr algn="ctr"/>
                      <a:r>
                        <a:rPr lang="fr-FR" sz="1200" dirty="0" smtClean="0"/>
                        <a:t>Prix</a:t>
                      </a:r>
                      <a:r>
                        <a:rPr lang="fr-FR" sz="1200" baseline="0" dirty="0" smtClean="0"/>
                        <a:t> choc</a:t>
                      </a:r>
                      <a:endParaRPr lang="fr-FR" sz="1200" dirty="0"/>
                    </a:p>
                  </a:txBody>
                  <a:tcPr/>
                </a:tc>
                <a:tc>
                  <a:txBody>
                    <a:bodyPr/>
                    <a:lstStyle/>
                    <a:p>
                      <a:pPr algn="ctr"/>
                      <a:endParaRPr lang="fr-FR" sz="1200"/>
                    </a:p>
                  </a:txBody>
                  <a:tcPr/>
                </a:tc>
                <a:tc>
                  <a:txBody>
                    <a:bodyPr/>
                    <a:lstStyle/>
                    <a:p>
                      <a:pPr algn="ctr"/>
                      <a:endParaRPr lang="fr-FR" sz="1200" dirty="0"/>
                    </a:p>
                  </a:txBody>
                  <a:tcPr/>
                </a:tc>
                <a:tc>
                  <a:txBody>
                    <a:bodyPr/>
                    <a:lstStyle/>
                    <a:p>
                      <a:pPr algn="ctr"/>
                      <a:endParaRPr lang="fr-FR" sz="1200"/>
                    </a:p>
                  </a:txBody>
                  <a:tcPr/>
                </a:tc>
                <a:tc>
                  <a:txBody>
                    <a:bodyPr/>
                    <a:lstStyle/>
                    <a:p>
                      <a:pPr algn="ctr"/>
                      <a:r>
                        <a:rPr lang="fr-FR" sz="1200" dirty="0" smtClean="0"/>
                        <a:t>2.40</a:t>
                      </a:r>
                      <a:endParaRPr lang="fr-FR" sz="1200" dirty="0"/>
                    </a:p>
                  </a:txBody>
                  <a:tcPr/>
                </a:tc>
                <a:tc>
                  <a:txBody>
                    <a:bodyPr/>
                    <a:lstStyle/>
                    <a:p>
                      <a:pPr algn="ctr"/>
                      <a:endParaRPr lang="fr-FR" sz="1200" dirty="0"/>
                    </a:p>
                  </a:txBody>
                  <a:tcPr/>
                </a:tc>
                <a:tc>
                  <a:txBody>
                    <a:bodyPr/>
                    <a:lstStyle/>
                    <a:p>
                      <a:pPr algn="ctr"/>
                      <a:endParaRPr lang="fr-FR" sz="1200" dirty="0"/>
                    </a:p>
                  </a:txBody>
                  <a:tcPr/>
                </a:tc>
              </a:tr>
              <a:tr h="422441">
                <a:tc>
                  <a:txBody>
                    <a:bodyPr/>
                    <a:lstStyle/>
                    <a:p>
                      <a:r>
                        <a:rPr lang="fr-FR" sz="1200" dirty="0" smtClean="0"/>
                        <a:t>Ligne</a:t>
                      </a:r>
                      <a:endParaRPr lang="fr-FR" sz="1200" dirty="0"/>
                    </a:p>
                  </a:txBody>
                  <a:tcPr/>
                </a:tc>
                <a:tc>
                  <a:txBody>
                    <a:bodyPr/>
                    <a:lstStyle/>
                    <a:p>
                      <a:pPr algn="ctr"/>
                      <a:r>
                        <a:rPr lang="fr-FR" sz="1200" dirty="0" smtClean="0"/>
                        <a:t>2.34</a:t>
                      </a:r>
                      <a:endParaRPr lang="fr-FR" sz="1200" dirty="0"/>
                    </a:p>
                  </a:txBody>
                  <a:tcPr/>
                </a:tc>
                <a:tc>
                  <a:txBody>
                    <a:bodyPr/>
                    <a:lstStyle/>
                    <a:p>
                      <a:pPr algn="ctr"/>
                      <a:r>
                        <a:rPr lang="fr-FR" sz="1200" dirty="0" smtClean="0"/>
                        <a:t>2.07</a:t>
                      </a:r>
                      <a:endParaRPr lang="fr-FR" sz="1200" dirty="0"/>
                    </a:p>
                  </a:txBody>
                  <a:tcPr/>
                </a:tc>
                <a:tc>
                  <a:txBody>
                    <a:bodyPr/>
                    <a:lstStyle/>
                    <a:p>
                      <a:pPr algn="ctr"/>
                      <a:endParaRPr lang="fr-FR" sz="1200"/>
                    </a:p>
                  </a:txBody>
                  <a:tcPr/>
                </a:tc>
                <a:tc>
                  <a:txBody>
                    <a:bodyPr/>
                    <a:lstStyle/>
                    <a:p>
                      <a:pPr algn="ctr"/>
                      <a:r>
                        <a:rPr lang="fr-FR" sz="1200" dirty="0" smtClean="0"/>
                        <a:t>2.37</a:t>
                      </a:r>
                      <a:endParaRPr lang="fr-FR" sz="1200" dirty="0"/>
                    </a:p>
                  </a:txBody>
                  <a:tcPr/>
                </a:tc>
                <a:tc>
                  <a:txBody>
                    <a:bodyPr/>
                    <a:lstStyle/>
                    <a:p>
                      <a:pPr algn="ctr"/>
                      <a:r>
                        <a:rPr lang="fr-FR" sz="1200" dirty="0" smtClean="0"/>
                        <a:t>~</a:t>
                      </a:r>
                      <a:r>
                        <a:rPr lang="fr-FR" sz="1200" baseline="0" dirty="0" smtClean="0"/>
                        <a:t> </a:t>
                      </a:r>
                      <a:r>
                        <a:rPr lang="fr-FR" sz="1200" dirty="0" smtClean="0"/>
                        <a:t>3</a:t>
                      </a:r>
                      <a:endParaRPr lang="fr-FR" sz="1200" dirty="0"/>
                    </a:p>
                  </a:txBody>
                  <a:tcPr/>
                </a:tc>
                <a:tc>
                  <a:txBody>
                    <a:bodyPr/>
                    <a:lstStyle/>
                    <a:p>
                      <a:pPr algn="ctr"/>
                      <a:endParaRPr lang="fr-FR" sz="1200" dirty="0"/>
                    </a:p>
                  </a:txBody>
                  <a:tcPr/>
                </a:tc>
                <a:tc>
                  <a:txBody>
                    <a:bodyPr/>
                    <a:lstStyle/>
                    <a:p>
                      <a:pPr algn="ctr"/>
                      <a:r>
                        <a:rPr lang="fr-FR" sz="1200" dirty="0" smtClean="0"/>
                        <a:t>1.28</a:t>
                      </a:r>
                      <a:endParaRPr lang="fr-FR" sz="1200" dirty="0"/>
                    </a:p>
                  </a:txBody>
                  <a:tcPr/>
                </a:tc>
              </a:tr>
            </a:tbl>
          </a:graphicData>
        </a:graphic>
      </p:graphicFrame>
      <p:sp>
        <p:nvSpPr>
          <p:cNvPr id="3" name="Espace réservé du numéro de diapositive 2"/>
          <p:cNvSpPr>
            <a:spLocks noGrp="1"/>
          </p:cNvSpPr>
          <p:nvPr>
            <p:ph type="sldNum" sz="quarter" idx="12"/>
          </p:nvPr>
        </p:nvSpPr>
        <p:spPr/>
        <p:txBody>
          <a:bodyPr/>
          <a:lstStyle/>
          <a:p>
            <a:fld id="{22908772-F247-43C8-87BD-B6217B843272}" type="slidenum">
              <a:rPr lang="fr-FR" smtClean="0"/>
              <a:pPr/>
              <a:t>51</a:t>
            </a:fld>
            <a:endParaRPr lang="fr-FR"/>
          </a:p>
        </p:txBody>
      </p:sp>
      <p:graphicFrame>
        <p:nvGraphicFramePr>
          <p:cNvPr id="5" name="Tableau 4"/>
          <p:cNvGraphicFramePr>
            <a:graphicFrameLocks noGrp="1"/>
          </p:cNvGraphicFramePr>
          <p:nvPr/>
        </p:nvGraphicFramePr>
        <p:xfrm>
          <a:off x="1043608" y="0"/>
          <a:ext cx="8100392" cy="404664"/>
        </p:xfrm>
        <a:graphic>
          <a:graphicData uri="http://schemas.openxmlformats.org/drawingml/2006/table">
            <a:tbl>
              <a:tblPr>
                <a:tableStyleId>{125E5076-3810-47DD-B79F-674D7AD40C01}</a:tableStyleId>
              </a:tblPr>
              <a:tblGrid>
                <a:gridCol w="8100392"/>
              </a:tblGrid>
              <a:tr h="404664">
                <a:tc>
                  <a:txBody>
                    <a:bodyPr/>
                    <a:lstStyle/>
                    <a:p>
                      <a:pPr algn="ctr"/>
                      <a:r>
                        <a:rPr lang="fr-FR" sz="2000" dirty="0" smtClean="0"/>
                        <a:t>Prix (€/kg)</a:t>
                      </a:r>
                      <a:endParaRPr lang="fr-FR" sz="2000" dirty="0">
                        <a:solidFill>
                          <a:schemeClr val="tx1"/>
                        </a:solidFill>
                      </a:endParaRPr>
                    </a:p>
                  </a:txBody>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188640"/>
            <a:ext cx="8229600" cy="994122"/>
          </a:xfrm>
        </p:spPr>
        <p:txBody>
          <a:bodyPr>
            <a:normAutofit fontScale="90000"/>
          </a:bodyPr>
          <a:lstStyle/>
          <a:p>
            <a:r>
              <a:rPr lang="fr-FR" dirty="0" smtClean="0">
                <a:solidFill>
                  <a:schemeClr val="accent6">
                    <a:lumMod val="75000"/>
                  </a:schemeClr>
                </a:solidFill>
              </a:rPr>
              <a:t>Analyse de la demande au niveau national (suite)</a:t>
            </a:r>
            <a:endParaRPr lang="fr-FR" dirty="0">
              <a:solidFill>
                <a:schemeClr val="accent6">
                  <a:lumMod val="75000"/>
                </a:schemeClr>
              </a:solidFill>
            </a:endParaRPr>
          </a:p>
        </p:txBody>
      </p:sp>
      <p:graphicFrame>
        <p:nvGraphicFramePr>
          <p:cNvPr id="4" name="Espace réservé du contenu 3"/>
          <p:cNvGraphicFramePr>
            <a:graphicFrameLocks noGrp="1"/>
          </p:cNvGraphicFramePr>
          <p:nvPr>
            <p:ph idx="1"/>
          </p:nvPr>
        </p:nvGraphicFramePr>
        <p:xfrm>
          <a:off x="0" y="1268760"/>
          <a:ext cx="4788024" cy="5256584"/>
        </p:xfrm>
        <a:graphic>
          <a:graphicData uri="http://schemas.openxmlformats.org/drawingml/2006/chart">
            <c:chart xmlns:c="http://schemas.openxmlformats.org/drawingml/2006/chart" xmlns:r="http://schemas.openxmlformats.org/officeDocument/2006/relationships" r:id="rId2"/>
          </a:graphicData>
        </a:graphic>
      </p:graphicFrame>
      <p:sp>
        <p:nvSpPr>
          <p:cNvPr id="5" name="ZoneTexte 4"/>
          <p:cNvSpPr txBox="1"/>
          <p:nvPr/>
        </p:nvSpPr>
        <p:spPr>
          <a:xfrm>
            <a:off x="4860032" y="1484784"/>
            <a:ext cx="4104456" cy="470898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fr-FR" sz="2000" dirty="0" smtClean="0"/>
              <a:t>La consommation annuelle de yaourts est de 170 pots, ou encore 21kg par personne.</a:t>
            </a:r>
          </a:p>
          <a:p>
            <a:r>
              <a:rPr lang="fr-FR" sz="2000" dirty="0" smtClean="0"/>
              <a:t>Les yaourts destinés à être cuisiner, représentent de faibles volumes</a:t>
            </a:r>
          </a:p>
          <a:p>
            <a:r>
              <a:rPr lang="fr-FR" sz="2000" dirty="0" smtClean="0"/>
              <a:t>Une baisse de 6% des volumes est notée pour les yaourts allégés en 2009 [LSA].</a:t>
            </a:r>
          </a:p>
          <a:p>
            <a:r>
              <a:rPr lang="fr-FR" sz="2000" dirty="0" smtClean="0"/>
              <a:t>Le nombre de références marque une augmentation de 79,7% et en surface linéaire +73,4% pour 2008 [</a:t>
            </a:r>
            <a:r>
              <a:rPr lang="fr-FR" sz="2000" dirty="0" err="1" smtClean="0"/>
              <a:t>lejournaldunet</a:t>
            </a:r>
            <a:r>
              <a:rPr lang="fr-FR" sz="2000" dirty="0" smtClean="0"/>
              <a:t>].</a:t>
            </a:r>
          </a:p>
          <a:p>
            <a:r>
              <a:rPr lang="fr-FR" sz="2000" dirty="0" smtClean="0"/>
              <a:t>Les femmes sont 53,7% à consommer les yaourts contre 44,3% pour les hommes [Baromètre santé nutrition].</a:t>
            </a:r>
          </a:p>
        </p:txBody>
      </p:sp>
      <p:sp>
        <p:nvSpPr>
          <p:cNvPr id="6" name="Espace réservé du numéro de diapositive 5"/>
          <p:cNvSpPr>
            <a:spLocks noGrp="1"/>
          </p:cNvSpPr>
          <p:nvPr>
            <p:ph type="sldNum" sz="quarter" idx="12"/>
          </p:nvPr>
        </p:nvSpPr>
        <p:spPr/>
        <p:txBody>
          <a:bodyPr/>
          <a:lstStyle/>
          <a:p>
            <a:fld id="{22908772-F247-43C8-87BD-B6217B843272}" type="slidenum">
              <a:rPr lang="fr-FR" smtClean="0"/>
              <a:pPr/>
              <a:t>6</a:t>
            </a:fld>
            <a:endParaRPr lang="fr-F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solidFill>
                  <a:schemeClr val="accent6">
                    <a:lumMod val="75000"/>
                  </a:schemeClr>
                </a:solidFill>
              </a:rPr>
              <a:t>Analyse de la demande au niveau national (suite)</a:t>
            </a:r>
            <a:r>
              <a:rPr lang="fr-FR" dirty="0" smtClean="0"/>
              <a:t/>
            </a:r>
            <a:br>
              <a:rPr lang="fr-FR" dirty="0" smtClean="0"/>
            </a:br>
            <a:r>
              <a:rPr lang="fr-FR" sz="2400" b="1" dirty="0" smtClean="0"/>
              <a:t>NIVEAU DE DEVELOPPEMENT</a:t>
            </a:r>
            <a:endParaRPr lang="fr-FR" sz="2400" b="1" dirty="0"/>
          </a:p>
        </p:txBody>
      </p:sp>
      <p:sp>
        <p:nvSpPr>
          <p:cNvPr id="4" name="ZoneTexte 3"/>
          <p:cNvSpPr txBox="1"/>
          <p:nvPr/>
        </p:nvSpPr>
        <p:spPr>
          <a:xfrm>
            <a:off x="467544" y="1916832"/>
            <a:ext cx="360040" cy="2031325"/>
          </a:xfrm>
          <a:prstGeom prst="rect">
            <a:avLst/>
          </a:prstGeom>
          <a:noFill/>
        </p:spPr>
        <p:txBody>
          <a:bodyPr wrap="square" rtlCol="0">
            <a:spAutoFit/>
          </a:bodyPr>
          <a:lstStyle/>
          <a:p>
            <a:r>
              <a:rPr lang="fr-FR" dirty="0" smtClean="0"/>
              <a:t>VOLUMES</a:t>
            </a:r>
            <a:endParaRPr lang="fr-FR" dirty="0"/>
          </a:p>
        </p:txBody>
      </p:sp>
      <p:sp>
        <p:nvSpPr>
          <p:cNvPr id="6" name="Rectangle 5"/>
          <p:cNvSpPr/>
          <p:nvPr/>
        </p:nvSpPr>
        <p:spPr>
          <a:xfrm>
            <a:off x="1043608" y="1916832"/>
            <a:ext cx="7632848" cy="417646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solidFill>
                <a:schemeClr val="bg1"/>
              </a:solidFill>
            </a:endParaRPr>
          </a:p>
        </p:txBody>
      </p:sp>
      <p:cxnSp>
        <p:nvCxnSpPr>
          <p:cNvPr id="8" name="Connecteur droit 7"/>
          <p:cNvCxnSpPr/>
          <p:nvPr/>
        </p:nvCxnSpPr>
        <p:spPr>
          <a:xfrm rot="5400000">
            <a:off x="431540" y="4113076"/>
            <a:ext cx="48245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rot="5400000">
            <a:off x="2375756" y="4113076"/>
            <a:ext cx="48245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rot="5400000">
            <a:off x="4463988" y="4113076"/>
            <a:ext cx="4824536"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2987824" y="6237312"/>
            <a:ext cx="1656184" cy="369332"/>
          </a:xfrm>
          <a:prstGeom prst="rect">
            <a:avLst/>
          </a:prstGeom>
          <a:noFill/>
        </p:spPr>
        <p:txBody>
          <a:bodyPr wrap="square" rtlCol="0">
            <a:spAutoFit/>
          </a:bodyPr>
          <a:lstStyle/>
          <a:p>
            <a:r>
              <a:rPr lang="fr-FR" dirty="0" smtClean="0"/>
              <a:t>CROISSANCE</a:t>
            </a:r>
            <a:endParaRPr lang="fr-FR" dirty="0"/>
          </a:p>
        </p:txBody>
      </p:sp>
      <p:sp>
        <p:nvSpPr>
          <p:cNvPr id="14" name="ZoneTexte 13"/>
          <p:cNvSpPr txBox="1"/>
          <p:nvPr/>
        </p:nvSpPr>
        <p:spPr>
          <a:xfrm>
            <a:off x="5076056" y="6237312"/>
            <a:ext cx="1656184" cy="369332"/>
          </a:xfrm>
          <a:prstGeom prst="rect">
            <a:avLst/>
          </a:prstGeom>
          <a:noFill/>
        </p:spPr>
        <p:txBody>
          <a:bodyPr wrap="square" rtlCol="0">
            <a:spAutoFit/>
          </a:bodyPr>
          <a:lstStyle/>
          <a:p>
            <a:r>
              <a:rPr lang="fr-FR" dirty="0" smtClean="0"/>
              <a:t>MATURITE</a:t>
            </a:r>
            <a:endParaRPr lang="fr-FR" dirty="0"/>
          </a:p>
        </p:txBody>
      </p:sp>
      <p:sp>
        <p:nvSpPr>
          <p:cNvPr id="15" name="ZoneTexte 14"/>
          <p:cNvSpPr txBox="1"/>
          <p:nvPr/>
        </p:nvSpPr>
        <p:spPr>
          <a:xfrm>
            <a:off x="1043608" y="6237312"/>
            <a:ext cx="1656184" cy="369332"/>
          </a:xfrm>
          <a:prstGeom prst="rect">
            <a:avLst/>
          </a:prstGeom>
          <a:noFill/>
        </p:spPr>
        <p:txBody>
          <a:bodyPr wrap="square" rtlCol="0">
            <a:spAutoFit/>
          </a:bodyPr>
          <a:lstStyle/>
          <a:p>
            <a:r>
              <a:rPr lang="fr-FR" dirty="0" smtClean="0"/>
              <a:t>EMERGENCE</a:t>
            </a:r>
            <a:endParaRPr lang="fr-FR" dirty="0"/>
          </a:p>
        </p:txBody>
      </p:sp>
      <p:sp>
        <p:nvSpPr>
          <p:cNvPr id="16" name="ZoneTexte 15"/>
          <p:cNvSpPr txBox="1"/>
          <p:nvPr/>
        </p:nvSpPr>
        <p:spPr>
          <a:xfrm>
            <a:off x="6948264" y="6237312"/>
            <a:ext cx="1656184" cy="369332"/>
          </a:xfrm>
          <a:prstGeom prst="rect">
            <a:avLst/>
          </a:prstGeom>
          <a:noFill/>
        </p:spPr>
        <p:txBody>
          <a:bodyPr wrap="square" rtlCol="0">
            <a:spAutoFit/>
          </a:bodyPr>
          <a:lstStyle/>
          <a:p>
            <a:r>
              <a:rPr lang="fr-FR" dirty="0" smtClean="0"/>
              <a:t>DECLIN</a:t>
            </a:r>
            <a:endParaRPr lang="fr-FR" dirty="0"/>
          </a:p>
        </p:txBody>
      </p:sp>
      <p:sp>
        <p:nvSpPr>
          <p:cNvPr id="17" name="Organigramme : Connecteur 16"/>
          <p:cNvSpPr/>
          <p:nvPr/>
        </p:nvSpPr>
        <p:spPr>
          <a:xfrm>
            <a:off x="3347864" y="3861048"/>
            <a:ext cx="1224136" cy="864096"/>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8" name="ZoneTexte 17"/>
          <p:cNvSpPr txBox="1"/>
          <p:nvPr/>
        </p:nvSpPr>
        <p:spPr>
          <a:xfrm>
            <a:off x="3563888" y="4005064"/>
            <a:ext cx="792088" cy="523220"/>
          </a:xfrm>
          <a:prstGeom prst="rect">
            <a:avLst/>
          </a:prstGeom>
          <a:noFill/>
          <a:ln>
            <a:solidFill>
              <a:schemeClr val="bg1"/>
            </a:solidFill>
          </a:ln>
        </p:spPr>
        <p:txBody>
          <a:bodyPr wrap="square" rtlCol="0">
            <a:spAutoFit/>
          </a:bodyPr>
          <a:lstStyle/>
          <a:p>
            <a:pPr algn="ctr"/>
            <a:r>
              <a:rPr lang="fr-FR" sz="1400" dirty="0" smtClean="0"/>
              <a:t>Yaourts  bio</a:t>
            </a:r>
            <a:endParaRPr lang="fr-FR" sz="1400" dirty="0"/>
          </a:p>
        </p:txBody>
      </p:sp>
      <p:sp>
        <p:nvSpPr>
          <p:cNvPr id="19" name="Organigramme : Connecteur 18"/>
          <p:cNvSpPr/>
          <p:nvPr/>
        </p:nvSpPr>
        <p:spPr>
          <a:xfrm>
            <a:off x="5436096" y="2348880"/>
            <a:ext cx="1728192" cy="1008112"/>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0" name="ZoneTexte 19"/>
          <p:cNvSpPr txBox="1"/>
          <p:nvPr/>
        </p:nvSpPr>
        <p:spPr>
          <a:xfrm>
            <a:off x="5652120" y="2564904"/>
            <a:ext cx="1224136" cy="523220"/>
          </a:xfrm>
          <a:prstGeom prst="rect">
            <a:avLst/>
          </a:prstGeom>
          <a:noFill/>
        </p:spPr>
        <p:txBody>
          <a:bodyPr wrap="square" rtlCol="0">
            <a:spAutoFit/>
          </a:bodyPr>
          <a:lstStyle/>
          <a:p>
            <a:pPr algn="ctr"/>
            <a:r>
              <a:rPr lang="fr-FR" sz="1400" dirty="0" smtClean="0"/>
              <a:t>Moyenne gamme</a:t>
            </a:r>
            <a:endParaRPr lang="fr-FR" sz="1400" dirty="0"/>
          </a:p>
        </p:txBody>
      </p:sp>
      <p:sp>
        <p:nvSpPr>
          <p:cNvPr id="21" name="Ellipse 20"/>
          <p:cNvSpPr/>
          <p:nvPr/>
        </p:nvSpPr>
        <p:spPr>
          <a:xfrm>
            <a:off x="2411760" y="4653136"/>
            <a:ext cx="1224136" cy="79208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2" name="ZoneTexte 21"/>
          <p:cNvSpPr txBox="1"/>
          <p:nvPr/>
        </p:nvSpPr>
        <p:spPr>
          <a:xfrm>
            <a:off x="2483768" y="4797152"/>
            <a:ext cx="1080120" cy="523220"/>
          </a:xfrm>
          <a:prstGeom prst="rect">
            <a:avLst/>
          </a:prstGeom>
          <a:noFill/>
        </p:spPr>
        <p:txBody>
          <a:bodyPr wrap="square" rtlCol="0">
            <a:spAutoFit/>
          </a:bodyPr>
          <a:lstStyle/>
          <a:p>
            <a:pPr algn="ctr"/>
            <a:r>
              <a:rPr lang="fr-FR" sz="1400" dirty="0" smtClean="0"/>
              <a:t>Haut de gamme</a:t>
            </a:r>
            <a:endParaRPr lang="fr-FR" sz="1400" dirty="0"/>
          </a:p>
        </p:txBody>
      </p:sp>
      <p:sp>
        <p:nvSpPr>
          <p:cNvPr id="25" name="Ellipse 24"/>
          <p:cNvSpPr/>
          <p:nvPr/>
        </p:nvSpPr>
        <p:spPr>
          <a:xfrm>
            <a:off x="2267744" y="5517232"/>
            <a:ext cx="1800200" cy="57606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7" name="ZoneTexte 26"/>
          <p:cNvSpPr txBox="1"/>
          <p:nvPr/>
        </p:nvSpPr>
        <p:spPr>
          <a:xfrm>
            <a:off x="2339752" y="5517232"/>
            <a:ext cx="1584176" cy="584775"/>
          </a:xfrm>
          <a:prstGeom prst="rect">
            <a:avLst/>
          </a:prstGeom>
          <a:noFill/>
        </p:spPr>
        <p:txBody>
          <a:bodyPr wrap="square" rtlCol="0">
            <a:spAutoFit/>
          </a:bodyPr>
          <a:lstStyle/>
          <a:p>
            <a:pPr algn="ctr"/>
            <a:r>
              <a:rPr lang="fr-FR" sz="1600" dirty="0" smtClean="0"/>
              <a:t>Au lait de chèvre Brebis Soja</a:t>
            </a:r>
            <a:endParaRPr lang="fr-FR" sz="1600" dirty="0"/>
          </a:p>
        </p:txBody>
      </p:sp>
      <p:sp>
        <p:nvSpPr>
          <p:cNvPr id="23" name="Espace réservé du numéro de diapositive 22"/>
          <p:cNvSpPr>
            <a:spLocks noGrp="1"/>
          </p:cNvSpPr>
          <p:nvPr>
            <p:ph type="sldNum" sz="quarter" idx="12"/>
          </p:nvPr>
        </p:nvSpPr>
        <p:spPr/>
        <p:txBody>
          <a:bodyPr/>
          <a:lstStyle/>
          <a:p>
            <a:fld id="{22908772-F247-43C8-87BD-B6217B843272}" type="slidenum">
              <a:rPr lang="fr-FR" smtClean="0"/>
              <a:pPr/>
              <a:t>7</a:t>
            </a:fld>
            <a:endParaRPr lang="fr-F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solidFill>
                  <a:schemeClr val="accent6">
                    <a:lumMod val="75000"/>
                  </a:schemeClr>
                </a:solidFill>
              </a:rPr>
              <a:t>Analyse de la demande au niveau national (suite)</a:t>
            </a:r>
            <a:endParaRPr lang="fr-FR" dirty="0"/>
          </a:p>
        </p:txBody>
      </p:sp>
      <p:graphicFrame>
        <p:nvGraphicFramePr>
          <p:cNvPr id="6" name="Espace réservé du contenu 5"/>
          <p:cNvGraphicFramePr>
            <a:graphicFrameLocks noGrp="1"/>
          </p:cNvGraphicFramePr>
          <p:nvPr>
            <p:ph idx="1"/>
          </p:nvPr>
        </p:nvGraphicFramePr>
        <p:xfrm>
          <a:off x="251520" y="1600200"/>
          <a:ext cx="8640960" cy="3629000"/>
        </p:xfrm>
        <a:graphic>
          <a:graphicData uri="http://schemas.openxmlformats.org/drawingml/2006/chart">
            <c:chart xmlns:c="http://schemas.openxmlformats.org/drawingml/2006/chart" xmlns:r="http://schemas.openxmlformats.org/officeDocument/2006/relationships" r:id="rId2"/>
          </a:graphicData>
        </a:graphic>
      </p:graphicFrame>
      <p:sp>
        <p:nvSpPr>
          <p:cNvPr id="9" name="ZoneTexte 8"/>
          <p:cNvSpPr txBox="1"/>
          <p:nvPr/>
        </p:nvSpPr>
        <p:spPr>
          <a:xfrm>
            <a:off x="827584" y="5301209"/>
            <a:ext cx="7704856" cy="646331"/>
          </a:xfrm>
          <a:prstGeom prst="rect">
            <a:avLst/>
          </a:prstGeom>
          <a:noFill/>
        </p:spPr>
        <p:txBody>
          <a:bodyPr wrap="square" rtlCol="0">
            <a:spAutoFit/>
          </a:bodyPr>
          <a:lstStyle/>
          <a:p>
            <a:r>
              <a:rPr lang="fr-FR" dirty="0" smtClean="0"/>
              <a:t>Actuellement un phénomène de dé-consommation est observé, c’est-à-dire une baisse de la consommation en yaourts de 3,5 kg pas an et par individu.</a:t>
            </a:r>
            <a:endParaRPr lang="fr-FR" dirty="0"/>
          </a:p>
        </p:txBody>
      </p:sp>
      <p:sp>
        <p:nvSpPr>
          <p:cNvPr id="8" name="Espace réservé du numéro de diapositive 7"/>
          <p:cNvSpPr>
            <a:spLocks noGrp="1"/>
          </p:cNvSpPr>
          <p:nvPr>
            <p:ph type="sldNum" sz="quarter" idx="12"/>
          </p:nvPr>
        </p:nvSpPr>
        <p:spPr/>
        <p:txBody>
          <a:bodyPr/>
          <a:lstStyle/>
          <a:p>
            <a:fld id="{22908772-F247-43C8-87BD-B6217B843272}" type="slidenum">
              <a:rPr lang="fr-FR" smtClean="0"/>
              <a:pPr/>
              <a:t>8</a:t>
            </a:fld>
            <a:endParaRPr lang="fr-F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p:cNvSpPr>
            <a:spLocks noGrp="1" noChangeArrowheads="1"/>
          </p:cNvSpPr>
          <p:nvPr>
            <p:ph type="ctrTitle"/>
          </p:nvPr>
        </p:nvSpPr>
        <p:spPr/>
        <p:txBody>
          <a:bodyPr/>
          <a:lstStyle/>
          <a:p>
            <a:pPr eaLnBrk="1" hangingPunct="1"/>
            <a:r>
              <a:rPr lang="fr-FR" dirty="0" smtClean="0">
                <a:solidFill>
                  <a:schemeClr val="accent3">
                    <a:lumMod val="50000"/>
                  </a:schemeClr>
                </a:solidFill>
              </a:rPr>
              <a:t>Analyse de l’offre</a:t>
            </a:r>
          </a:p>
        </p:txBody>
      </p:sp>
      <p:sp>
        <p:nvSpPr>
          <p:cNvPr id="3" name="Espace réservé du numéro de diapositive 2"/>
          <p:cNvSpPr>
            <a:spLocks noGrp="1"/>
          </p:cNvSpPr>
          <p:nvPr>
            <p:ph type="sldNum" sz="quarter" idx="12"/>
          </p:nvPr>
        </p:nvSpPr>
        <p:spPr/>
        <p:txBody>
          <a:bodyPr/>
          <a:lstStyle/>
          <a:p>
            <a:fld id="{22908772-F247-43C8-87BD-B6217B843272}" type="slidenum">
              <a:rPr lang="fr-FR" smtClean="0"/>
              <a:pPr/>
              <a:t>9</a:t>
            </a:fld>
            <a:endParaRPr lang="fr-F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4985</Words>
  <Application>Microsoft Office PowerPoint</Application>
  <PresentationFormat>Affichage à l'écran (4:3)</PresentationFormat>
  <Paragraphs>916</Paragraphs>
  <Slides>51</Slides>
  <Notes>7</Notes>
  <HiddenSlides>0</HiddenSlides>
  <MMClips>0</MMClips>
  <ScaleCrop>false</ScaleCrop>
  <HeadingPairs>
    <vt:vector size="4" baseType="variant">
      <vt:variant>
        <vt:lpstr>Thème</vt:lpstr>
      </vt:variant>
      <vt:variant>
        <vt:i4>1</vt:i4>
      </vt:variant>
      <vt:variant>
        <vt:lpstr>Titres des diapositives</vt:lpstr>
      </vt:variant>
      <vt:variant>
        <vt:i4>51</vt:i4>
      </vt:variant>
    </vt:vector>
  </HeadingPairs>
  <TitlesOfParts>
    <vt:vector size="52" baseType="lpstr">
      <vt:lpstr>Thème Office</vt:lpstr>
      <vt:lpstr>Marché Le yaourt Secteur des produits ultra-frais</vt:lpstr>
      <vt:lpstr>Un yaourt ?</vt:lpstr>
      <vt:lpstr>Analyse de la demande au niveau national</vt:lpstr>
      <vt:lpstr>Analyse de la demande au niveau national</vt:lpstr>
      <vt:lpstr>Analyse de la demande au niveau national (suite)</vt:lpstr>
      <vt:lpstr>Analyse de la demande au niveau national (suite)</vt:lpstr>
      <vt:lpstr>Analyse de la demande au niveau national (suite) NIVEAU DE DEVELOPPEMENT</vt:lpstr>
      <vt:lpstr>Analyse de la demande au niveau national (suite)</vt:lpstr>
      <vt:lpstr>Analyse de l’offre</vt:lpstr>
      <vt:lpstr>Structure de marché</vt:lpstr>
      <vt:lpstr>Structure de marché</vt:lpstr>
      <vt:lpstr>Les groupes stratégiques</vt:lpstr>
      <vt:lpstr>DISPERSION, REPARTITION, COUVERTURE GEOGRAPHIQUE</vt:lpstr>
      <vt:lpstr>Segmentation stratégique</vt:lpstr>
      <vt:lpstr>Diapositive 15</vt:lpstr>
      <vt:lpstr>Diapositive 16</vt:lpstr>
      <vt:lpstr>Diapositive 17</vt:lpstr>
      <vt:lpstr>Diapositive 18</vt:lpstr>
      <vt:lpstr>Diapositive 19</vt:lpstr>
      <vt:lpstr>Les nouveaux produits</vt:lpstr>
      <vt:lpstr>Les nouveautés Danone</vt:lpstr>
      <vt:lpstr>Diapositive 22</vt:lpstr>
      <vt:lpstr>Les nouveautés Yoplait</vt:lpstr>
      <vt:lpstr>Diapositive 24</vt:lpstr>
      <vt:lpstr>DANONE</vt:lpstr>
      <vt:lpstr>DANONE</vt:lpstr>
      <vt:lpstr>Diapositive 27</vt:lpstr>
      <vt:lpstr>DANONE</vt:lpstr>
      <vt:lpstr>DANONE</vt:lpstr>
      <vt:lpstr>YOPLAIT</vt:lpstr>
      <vt:lpstr>Diapositive 31</vt:lpstr>
      <vt:lpstr>Diapositive 32</vt:lpstr>
      <vt:lpstr>Diapositive 33</vt:lpstr>
      <vt:lpstr>Diapositive 34</vt:lpstr>
      <vt:lpstr>LA FERMIÈRE</vt:lpstr>
      <vt:lpstr>LA FERMIÈRE</vt:lpstr>
      <vt:lpstr>Diapositive 37</vt:lpstr>
      <vt:lpstr>Diapositive 38</vt:lpstr>
      <vt:lpstr>Diapositive 39</vt:lpstr>
      <vt:lpstr>Diapositive 40</vt:lpstr>
      <vt:lpstr>Analyses des menaces et opportunités de l’environnement</vt:lpstr>
      <vt:lpstr>Diapositive 42</vt:lpstr>
      <vt:lpstr>Diapositive 43</vt:lpstr>
      <vt:lpstr>Diapositive 44</vt:lpstr>
      <vt:lpstr>Diapositive 45</vt:lpstr>
      <vt:lpstr>Diapositive 46</vt:lpstr>
      <vt:lpstr>Diapositive 47</vt:lpstr>
      <vt:lpstr>Diapositive 48</vt:lpstr>
      <vt:lpstr>Diapositive 49</vt:lpstr>
      <vt:lpstr>Segmentation et couleur</vt:lpstr>
      <vt:lpstr>Diapositive 51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medjtouh</dc:creator>
  <cp:lastModifiedBy>medjtouh</cp:lastModifiedBy>
  <cp:revision>189</cp:revision>
  <dcterms:created xsi:type="dcterms:W3CDTF">2011-01-25T19:47:18Z</dcterms:created>
  <dcterms:modified xsi:type="dcterms:W3CDTF">2011-02-02T09:40:23Z</dcterms:modified>
</cp:coreProperties>
</file>