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7" r:id="rId2"/>
    <p:sldId id="275" r:id="rId3"/>
    <p:sldId id="276" r:id="rId4"/>
    <p:sldId id="277" r:id="rId5"/>
    <p:sldId id="278" r:id="rId6"/>
    <p:sldId id="258" r:id="rId7"/>
    <p:sldId id="282" r:id="rId8"/>
    <p:sldId id="261" r:id="rId9"/>
    <p:sldId id="263" r:id="rId10"/>
    <p:sldId id="264" r:id="rId11"/>
    <p:sldId id="265" r:id="rId12"/>
    <p:sldId id="266" r:id="rId13"/>
    <p:sldId id="267" r:id="rId14"/>
    <p:sldId id="268" r:id="rId15"/>
    <p:sldId id="269" r:id="rId16"/>
    <p:sldId id="270" r:id="rId17"/>
    <p:sldId id="284" r:id="rId18"/>
    <p:sldId id="285" r:id="rId19"/>
    <p:sldId id="286" r:id="rId20"/>
    <p:sldId id="271" r:id="rId21"/>
    <p:sldId id="272" r:id="rId22"/>
    <p:sldId id="273" r:id="rId23"/>
    <p:sldId id="283" r:id="rId24"/>
    <p:sldId id="274" r:id="rId25"/>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47" autoAdjust="0"/>
    <p:restoredTop sz="94660"/>
  </p:normalViewPr>
  <p:slideViewPr>
    <p:cSldViewPr>
      <p:cViewPr varScale="1">
        <p:scale>
          <a:sx n="69" d="100"/>
          <a:sy n="69" d="100"/>
        </p:scale>
        <p:origin x="-1434"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D2747B6-5F43-4D12-97F0-BC9357023A0A}" type="datetimeFigureOut">
              <a:rPr lang="fr-FR" smtClean="0"/>
              <a:pPr/>
              <a:t>03/02/2010</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0037CA-AE47-42B6-9D1D-66AB5BA47128}"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23555"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
        <p:nvSpPr>
          <p:cNvPr id="23556"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482D3B0-63C6-428B-AEB0-47732F7AB0D4}" type="slidenum">
              <a:rPr lang="fr-FR" smtClean="0"/>
              <a:pPr/>
              <a:t>2</a:t>
            </a:fld>
            <a:endParaRPr lang="fr-FR"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 name="Rectangle 7"/>
          <p:cNvSpPr>
            <a:spLocks noGrp="1" noChangeArrowheads="1"/>
          </p:cNvSpPr>
          <p:nvPr>
            <p:ph type="sldNum" sz="quarter" idx="5"/>
          </p:nvPr>
        </p:nvSpPr>
        <p:spPr>
          <a:ln/>
        </p:spPr>
        <p:txBody>
          <a:bodyPr/>
          <a:lstStyle/>
          <a:p>
            <a:fld id="{8AC35543-54A1-4F89-8C40-3CA2686B8546}" type="slidenum">
              <a:rPr lang="fr-FR"/>
              <a:pPr/>
              <a:t>15</a:t>
            </a:fld>
            <a:endParaRPr lang="fr-FR"/>
          </a:p>
        </p:txBody>
      </p:sp>
      <p:sp>
        <p:nvSpPr>
          <p:cNvPr id="25602" name="Rectangle 7"/>
          <p:cNvSpPr txBox="1">
            <a:spLocks noGrp="1" noChangeArrowheads="1"/>
          </p:cNvSpPr>
          <p:nvPr/>
        </p:nvSpPr>
        <p:spPr bwMode="auto">
          <a:xfrm>
            <a:off x="3884613" y="8685213"/>
            <a:ext cx="2970212" cy="455612"/>
          </a:xfrm>
          <a:prstGeom prst="rect">
            <a:avLst/>
          </a:prstGeom>
          <a:noFill/>
          <a:ln w="9525">
            <a:noFill/>
            <a:round/>
            <a:headEnd/>
            <a:tailEnd/>
          </a:ln>
        </p:spPr>
        <p:txBody>
          <a:bodyPr lIns="90000" tIns="46800" rIns="90000" bIns="46800" anchor="b"/>
          <a:lstStyle/>
          <a:p>
            <a:pPr algn="r" defTabSz="449263">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7324FE91-4C1B-4596-B9E5-5FEE363C65A2}" type="slidenum">
              <a:rPr lang="en-US" sz="1200">
                <a:solidFill>
                  <a:srgbClr val="000000"/>
                </a:solidFill>
                <a:ea typeface="宋体" pitchFamily="2" charset="-122"/>
              </a:rPr>
              <a:pPr algn="r" defTabSz="449263">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15</a:t>
            </a:fld>
            <a:endParaRPr lang="en-US" sz="1200">
              <a:solidFill>
                <a:srgbClr val="000000"/>
              </a:solidFill>
              <a:ea typeface="宋体" pitchFamily="2" charset="-122"/>
            </a:endParaRPr>
          </a:p>
        </p:txBody>
      </p:sp>
      <p:sp>
        <p:nvSpPr>
          <p:cNvPr id="25603"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p>
            <a:pPr>
              <a:buClr>
                <a:srgbClr val="000000"/>
              </a:buClr>
              <a:buSzPct val="100000"/>
              <a:buFont typeface="Times New Roman" pitchFamily="18" charset="0"/>
              <a:buNone/>
            </a:pPr>
            <a:endParaRPr lang="fr-FR">
              <a:solidFill>
                <a:schemeClr val="bg1"/>
              </a:solidFill>
            </a:endParaRPr>
          </a:p>
        </p:txBody>
      </p:sp>
      <p:sp>
        <p:nvSpPr>
          <p:cNvPr id="25604" name="Rectangle 2"/>
          <p:cNvSpPr txBox="1">
            <a:spLocks noGrp="1" noChangeArrowheads="1"/>
          </p:cNvSpPr>
          <p:nvPr>
            <p:ph type="body"/>
          </p:nvPr>
        </p:nvSpPr>
        <p:spPr>
          <a:noFill/>
          <a:ln/>
        </p:spPr>
        <p:txBody>
          <a:bodyPr wrap="none" lIns="90000" tIns="46800" rIns="90000" bIns="46800" anchor="ctr"/>
          <a:lstStyle/>
          <a:p>
            <a:pPr defTabSz="449263"/>
            <a:endParaRPr lang="fr-FR"/>
          </a:p>
        </p:txBody>
      </p:sp>
      <p:sp>
        <p:nvSpPr>
          <p:cNvPr id="25605" name="Text Box 3"/>
          <p:cNvSpPr txBox="1">
            <a:spLocks noChangeArrowheads="1"/>
          </p:cNvSpPr>
          <p:nvPr/>
        </p:nvSpPr>
        <p:spPr bwMode="auto">
          <a:xfrm>
            <a:off x="3884613" y="8685213"/>
            <a:ext cx="2971800" cy="457200"/>
          </a:xfrm>
          <a:prstGeom prst="rect">
            <a:avLst/>
          </a:prstGeom>
          <a:noFill/>
          <a:ln w="9525">
            <a:noFill/>
            <a:round/>
            <a:headEnd/>
            <a:tailEnd/>
          </a:ln>
        </p:spPr>
        <p:txBody>
          <a:bodyPr lIns="90000" tIns="46800" rIns="90000" bIns="46800" anchor="b"/>
          <a:lstStyle/>
          <a:p>
            <a:pPr algn="r" defTabSz="449263">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6A344AF8-FD58-47A5-A21F-7832B9F271E3}" type="slidenum">
              <a:rPr lang="fr-FR" sz="1200">
                <a:solidFill>
                  <a:srgbClr val="000000"/>
                </a:solidFill>
                <a:ea typeface="宋体" pitchFamily="2" charset="-122"/>
              </a:rPr>
              <a:pPr algn="r" defTabSz="449263">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15</a:t>
            </a:fld>
            <a:endParaRPr lang="fr-FR" sz="1200">
              <a:solidFill>
                <a:srgbClr val="000000"/>
              </a:solidFill>
              <a:ea typeface="宋体" pitchFamily="2" charset="-122"/>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 name="Rectangle 7"/>
          <p:cNvSpPr>
            <a:spLocks noGrp="1" noChangeArrowheads="1"/>
          </p:cNvSpPr>
          <p:nvPr>
            <p:ph type="sldNum" sz="quarter" idx="5"/>
          </p:nvPr>
        </p:nvSpPr>
        <p:spPr>
          <a:ln/>
        </p:spPr>
        <p:txBody>
          <a:bodyPr/>
          <a:lstStyle/>
          <a:p>
            <a:fld id="{BF92D288-893E-4096-A0DC-63EAD4F41E42}" type="slidenum">
              <a:rPr lang="fr-FR"/>
              <a:pPr/>
              <a:t>16</a:t>
            </a:fld>
            <a:endParaRPr lang="fr-FR"/>
          </a:p>
        </p:txBody>
      </p:sp>
      <p:sp>
        <p:nvSpPr>
          <p:cNvPr id="27650" name="Rectangle 7"/>
          <p:cNvSpPr txBox="1">
            <a:spLocks noGrp="1" noChangeArrowheads="1"/>
          </p:cNvSpPr>
          <p:nvPr/>
        </p:nvSpPr>
        <p:spPr bwMode="auto">
          <a:xfrm>
            <a:off x="3884613" y="8685213"/>
            <a:ext cx="2970212" cy="455612"/>
          </a:xfrm>
          <a:prstGeom prst="rect">
            <a:avLst/>
          </a:prstGeom>
          <a:noFill/>
          <a:ln w="9525">
            <a:noFill/>
            <a:round/>
            <a:headEnd/>
            <a:tailEnd/>
          </a:ln>
        </p:spPr>
        <p:txBody>
          <a:bodyPr lIns="90000" tIns="46800" rIns="90000" bIns="46800" anchor="b"/>
          <a:lstStyle/>
          <a:p>
            <a:pPr algn="r" defTabSz="449263">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4D7F52FD-E628-4F00-B488-315D7295EDA0}" type="slidenum">
              <a:rPr lang="en-US" sz="1200">
                <a:solidFill>
                  <a:srgbClr val="000000"/>
                </a:solidFill>
                <a:ea typeface="宋体" pitchFamily="2" charset="-122"/>
              </a:rPr>
              <a:pPr algn="r" defTabSz="449263">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16</a:t>
            </a:fld>
            <a:endParaRPr lang="en-US" sz="1200">
              <a:solidFill>
                <a:srgbClr val="000000"/>
              </a:solidFill>
              <a:ea typeface="宋体" pitchFamily="2" charset="-122"/>
            </a:endParaRPr>
          </a:p>
        </p:txBody>
      </p:sp>
      <p:sp>
        <p:nvSpPr>
          <p:cNvPr id="27651"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p>
            <a:pPr>
              <a:buClr>
                <a:srgbClr val="000000"/>
              </a:buClr>
              <a:buSzPct val="100000"/>
              <a:buFont typeface="Times New Roman" pitchFamily="18" charset="0"/>
              <a:buNone/>
            </a:pPr>
            <a:endParaRPr lang="fr-FR">
              <a:solidFill>
                <a:schemeClr val="bg1"/>
              </a:solidFill>
            </a:endParaRPr>
          </a:p>
        </p:txBody>
      </p:sp>
      <p:sp>
        <p:nvSpPr>
          <p:cNvPr id="27652" name="Rectangle 2"/>
          <p:cNvSpPr txBox="1">
            <a:spLocks noGrp="1" noChangeArrowheads="1"/>
          </p:cNvSpPr>
          <p:nvPr>
            <p:ph type="body"/>
          </p:nvPr>
        </p:nvSpPr>
        <p:spPr>
          <a:noFill/>
          <a:ln/>
        </p:spPr>
        <p:txBody>
          <a:bodyPr wrap="none" lIns="90000" tIns="46800" rIns="90000" bIns="46800" anchor="ctr"/>
          <a:lstStyle/>
          <a:p>
            <a:pPr defTabSz="449263"/>
            <a:endParaRPr lang="fr-FR"/>
          </a:p>
        </p:txBody>
      </p:sp>
      <p:sp>
        <p:nvSpPr>
          <p:cNvPr id="27653" name="Text Box 3"/>
          <p:cNvSpPr txBox="1">
            <a:spLocks noChangeArrowheads="1"/>
          </p:cNvSpPr>
          <p:nvPr/>
        </p:nvSpPr>
        <p:spPr bwMode="auto">
          <a:xfrm>
            <a:off x="3884613" y="8685213"/>
            <a:ext cx="2971800" cy="457200"/>
          </a:xfrm>
          <a:prstGeom prst="rect">
            <a:avLst/>
          </a:prstGeom>
          <a:noFill/>
          <a:ln w="9525">
            <a:noFill/>
            <a:round/>
            <a:headEnd/>
            <a:tailEnd/>
          </a:ln>
        </p:spPr>
        <p:txBody>
          <a:bodyPr lIns="90000" tIns="46800" rIns="90000" bIns="46800" anchor="b"/>
          <a:lstStyle/>
          <a:p>
            <a:pPr algn="r" defTabSz="449263">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0B68944B-F855-4DB4-9AAF-0BD425CEB145}" type="slidenum">
              <a:rPr lang="fr-FR" sz="1200">
                <a:solidFill>
                  <a:srgbClr val="000000"/>
                </a:solidFill>
                <a:ea typeface="宋体" pitchFamily="2" charset="-122"/>
              </a:rPr>
              <a:pPr algn="r" defTabSz="449263">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16</a:t>
            </a:fld>
            <a:endParaRPr lang="fr-FR" sz="1200">
              <a:solidFill>
                <a:srgbClr val="000000"/>
              </a:solidFill>
              <a:ea typeface="宋体" pitchFamily="2" charset="-122"/>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5FDBD86C-AF6C-4E01-9F45-8CAF01701BB6}" type="slidenum">
              <a:rPr lang="fr-FR"/>
              <a:pPr/>
              <a:t>17</a:t>
            </a:fld>
            <a:endParaRPr lang="fr-FR"/>
          </a:p>
        </p:txBody>
      </p:sp>
      <p:sp>
        <p:nvSpPr>
          <p:cNvPr id="41986" name="Espace réservé de l'image des diapositives 1"/>
          <p:cNvSpPr>
            <a:spLocks noGrp="1" noRot="1" noChangeAspect="1" noTextEdit="1"/>
          </p:cNvSpPr>
          <p:nvPr>
            <p:ph type="sldImg"/>
          </p:nvPr>
        </p:nvSpPr>
        <p:spPr>
          <a:ln/>
        </p:spPr>
      </p:sp>
      <p:sp>
        <p:nvSpPr>
          <p:cNvPr id="41987" name="Espace réservé des commentaires 2"/>
          <p:cNvSpPr>
            <a:spLocks noGrp="1"/>
          </p:cNvSpPr>
          <p:nvPr>
            <p:ph type="body" idx="1"/>
          </p:nvPr>
        </p:nvSpPr>
        <p:spPr/>
        <p:txBody>
          <a:bodyPr/>
          <a:lstStyle/>
          <a:p>
            <a:endParaRPr lang="fr-FR"/>
          </a:p>
        </p:txBody>
      </p:sp>
      <p:sp>
        <p:nvSpPr>
          <p:cNvPr id="41988" name="Espace réservé du numéro de diapositive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6B53D103-1E5C-412D-9DB8-4EE38BDBFE1E}" type="slidenum">
              <a:rPr lang="fr-FR" sz="1200"/>
              <a:pPr algn="r"/>
              <a:t>17</a:t>
            </a:fld>
            <a:endParaRPr lang="fr-FR"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1E65892A-4230-454F-9C76-305E1EF84ED6}" type="slidenum">
              <a:rPr lang="fr-FR"/>
              <a:pPr/>
              <a:t>18</a:t>
            </a:fld>
            <a:endParaRPr lang="fr-FR"/>
          </a:p>
        </p:txBody>
      </p:sp>
      <p:sp>
        <p:nvSpPr>
          <p:cNvPr id="39938" name="Espace réservé de l'image des diapositives 1"/>
          <p:cNvSpPr>
            <a:spLocks noGrp="1" noRot="1" noChangeAspect="1" noTextEdit="1"/>
          </p:cNvSpPr>
          <p:nvPr>
            <p:ph type="sldImg"/>
          </p:nvPr>
        </p:nvSpPr>
        <p:spPr>
          <a:ln/>
        </p:spPr>
      </p:sp>
      <p:sp>
        <p:nvSpPr>
          <p:cNvPr id="39939" name="Espace réservé des commentaires 2"/>
          <p:cNvSpPr>
            <a:spLocks noGrp="1"/>
          </p:cNvSpPr>
          <p:nvPr>
            <p:ph type="body" idx="1"/>
          </p:nvPr>
        </p:nvSpPr>
        <p:spPr/>
        <p:txBody>
          <a:bodyPr/>
          <a:lstStyle/>
          <a:p>
            <a:endParaRPr lang="fr-FR"/>
          </a:p>
        </p:txBody>
      </p:sp>
      <p:sp>
        <p:nvSpPr>
          <p:cNvPr id="39940" name="Espace réservé du numéro de diapositive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2351D103-4280-4EED-87CB-4B7E62094418}" type="slidenum">
              <a:rPr lang="fr-FR" sz="1200"/>
              <a:pPr algn="r"/>
              <a:t>18</a:t>
            </a:fld>
            <a:endParaRPr lang="fr-FR"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435F1E6C-3343-4C77-819C-1F847983E466}" type="slidenum">
              <a:rPr lang="en-US"/>
              <a:pPr/>
              <a:t>19</a:t>
            </a:fld>
            <a:endParaRPr lang="en-US"/>
          </a:p>
        </p:txBody>
      </p:sp>
      <p:sp>
        <p:nvSpPr>
          <p:cNvPr id="49153"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p:spPr>
        <p:txBody>
          <a:bodyPr wrap="none" anchor="ctr"/>
          <a:lstStyle/>
          <a:p>
            <a:endParaRPr lang="fr-FR"/>
          </a:p>
        </p:txBody>
      </p:sp>
      <p:sp>
        <p:nvSpPr>
          <p:cNvPr id="49154" name="Rectangle 2"/>
          <p:cNvSpPr txBox="1">
            <a:spLocks noGrp="1" noChangeArrowheads="1"/>
          </p:cNvSpPr>
          <p:nvPr>
            <p:ph type="body"/>
          </p:nvPr>
        </p:nvSpPr>
        <p:spPr bwMode="auto">
          <a:xfrm>
            <a:off x="685800" y="4343400"/>
            <a:ext cx="5486400" cy="4114800"/>
          </a:xfrm>
          <a:prstGeom prst="rect">
            <a:avLst/>
          </a:prstGeom>
          <a:noFill/>
          <a:ln>
            <a:round/>
            <a:headEnd/>
            <a:tailEnd/>
          </a:ln>
        </p:spPr>
        <p:txBody>
          <a:bodyPr wrap="none" anchor="ctr"/>
          <a:lstStyle/>
          <a:p>
            <a:endParaRPr lang="fr-F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962DE60B-1368-466C-8F00-2CC4D3373B38}" type="slidenum">
              <a:rPr lang="fr-FR"/>
              <a:pPr/>
              <a:t>20</a:t>
            </a:fld>
            <a:endParaRPr lang="fr-FR"/>
          </a:p>
        </p:txBody>
      </p:sp>
      <p:sp>
        <p:nvSpPr>
          <p:cNvPr id="29698" name="Espace réservé de l'image des diapositives 1"/>
          <p:cNvSpPr>
            <a:spLocks noGrp="1" noRot="1" noChangeAspect="1" noTextEdit="1"/>
          </p:cNvSpPr>
          <p:nvPr>
            <p:ph type="sldImg"/>
          </p:nvPr>
        </p:nvSpPr>
        <p:spPr>
          <a:ln/>
        </p:spPr>
      </p:sp>
      <p:sp>
        <p:nvSpPr>
          <p:cNvPr id="29699" name="Espace réservé des commentaires 2"/>
          <p:cNvSpPr>
            <a:spLocks noGrp="1"/>
          </p:cNvSpPr>
          <p:nvPr>
            <p:ph type="body" idx="1"/>
          </p:nvPr>
        </p:nvSpPr>
        <p:spPr/>
        <p:txBody>
          <a:bodyPr/>
          <a:lstStyle/>
          <a:p>
            <a:endParaRPr lang="fr-FR"/>
          </a:p>
        </p:txBody>
      </p:sp>
      <p:sp>
        <p:nvSpPr>
          <p:cNvPr id="29700" name="Espace réservé du numéro de diapositive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C57D73BA-D94C-4D99-AD1A-69AB9AB55785}" type="slidenum">
              <a:rPr lang="fr-FR" sz="1200"/>
              <a:pPr algn="r"/>
              <a:t>20</a:t>
            </a:fld>
            <a:endParaRPr lang="fr-FR"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DA13AC2B-1B3D-47FA-A7C8-5B8245C39C3D}" type="slidenum">
              <a:rPr lang="fr-FR"/>
              <a:pPr/>
              <a:t>21</a:t>
            </a:fld>
            <a:endParaRPr lang="fr-FR"/>
          </a:p>
        </p:txBody>
      </p:sp>
      <p:sp>
        <p:nvSpPr>
          <p:cNvPr id="31746" name="Espace réservé de l'image des diapositives 1"/>
          <p:cNvSpPr>
            <a:spLocks noGrp="1" noRot="1" noChangeAspect="1" noTextEdit="1"/>
          </p:cNvSpPr>
          <p:nvPr>
            <p:ph type="sldImg"/>
          </p:nvPr>
        </p:nvSpPr>
        <p:spPr>
          <a:ln/>
        </p:spPr>
      </p:sp>
      <p:sp>
        <p:nvSpPr>
          <p:cNvPr id="31747" name="Espace réservé des commentaires 2"/>
          <p:cNvSpPr>
            <a:spLocks noGrp="1"/>
          </p:cNvSpPr>
          <p:nvPr>
            <p:ph type="body" idx="1"/>
          </p:nvPr>
        </p:nvSpPr>
        <p:spPr/>
        <p:txBody>
          <a:bodyPr/>
          <a:lstStyle/>
          <a:p>
            <a:pPr>
              <a:spcBef>
                <a:spcPct val="0"/>
              </a:spcBef>
            </a:pPr>
            <a:endParaRPr lang="fr-FR"/>
          </a:p>
        </p:txBody>
      </p:sp>
      <p:sp>
        <p:nvSpPr>
          <p:cNvPr id="31748" name="Espace réservé du numéro de diapositive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3D6A77C8-1C1C-472F-86F8-C525F014E8E2}" type="slidenum">
              <a:rPr lang="fr-FR" sz="1200"/>
              <a:pPr algn="r"/>
              <a:t>21</a:t>
            </a:fld>
            <a:endParaRPr lang="fr-FR"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CD478AE8-38D3-4A28-ACBD-2C61A0A6354E}" type="slidenum">
              <a:rPr lang="fr-FR"/>
              <a:pPr/>
              <a:t>22</a:t>
            </a:fld>
            <a:endParaRPr lang="fr-FR"/>
          </a:p>
        </p:txBody>
      </p:sp>
      <p:sp>
        <p:nvSpPr>
          <p:cNvPr id="33794" name="Espace réservé de l'image des diapositives 1"/>
          <p:cNvSpPr>
            <a:spLocks noGrp="1" noRot="1" noChangeAspect="1" noTextEdit="1"/>
          </p:cNvSpPr>
          <p:nvPr>
            <p:ph type="sldImg"/>
          </p:nvPr>
        </p:nvSpPr>
        <p:spPr>
          <a:ln/>
        </p:spPr>
      </p:sp>
      <p:sp>
        <p:nvSpPr>
          <p:cNvPr id="33795" name="Espace réservé des commentaires 2"/>
          <p:cNvSpPr>
            <a:spLocks noGrp="1"/>
          </p:cNvSpPr>
          <p:nvPr>
            <p:ph type="body" idx="1"/>
          </p:nvPr>
        </p:nvSpPr>
        <p:spPr/>
        <p:txBody>
          <a:bodyPr/>
          <a:lstStyle/>
          <a:p>
            <a:pPr>
              <a:spcBef>
                <a:spcPct val="0"/>
              </a:spcBef>
            </a:pPr>
            <a:endParaRPr lang="fr-FR"/>
          </a:p>
        </p:txBody>
      </p:sp>
      <p:sp>
        <p:nvSpPr>
          <p:cNvPr id="33796" name="Espace réservé du numéro de diapositive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288DD41A-7DD3-4C55-893E-26DD70B37839}" type="slidenum">
              <a:rPr lang="fr-FR" sz="1200"/>
              <a:pPr algn="r"/>
              <a:t>22</a:t>
            </a:fld>
            <a:endParaRPr lang="fr-FR"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 name="Rectangle 7"/>
          <p:cNvSpPr>
            <a:spLocks noGrp="1" noChangeArrowheads="1"/>
          </p:cNvSpPr>
          <p:nvPr>
            <p:ph type="sldNum" sz="quarter" idx="5"/>
          </p:nvPr>
        </p:nvSpPr>
        <p:spPr>
          <a:ln/>
        </p:spPr>
        <p:txBody>
          <a:bodyPr/>
          <a:lstStyle/>
          <a:p>
            <a:fld id="{DB726B5B-F2C3-4E3C-8AFB-572A727EA17D}" type="slidenum">
              <a:rPr lang="fr-FR"/>
              <a:pPr/>
              <a:t>24</a:t>
            </a:fld>
            <a:endParaRPr lang="fr-FR"/>
          </a:p>
        </p:txBody>
      </p:sp>
      <p:sp>
        <p:nvSpPr>
          <p:cNvPr id="46082" name="Rectangle 7"/>
          <p:cNvSpPr txBox="1">
            <a:spLocks noGrp="1" noChangeArrowheads="1"/>
          </p:cNvSpPr>
          <p:nvPr/>
        </p:nvSpPr>
        <p:spPr bwMode="auto">
          <a:xfrm>
            <a:off x="3884613" y="8685213"/>
            <a:ext cx="2970212" cy="455612"/>
          </a:xfrm>
          <a:prstGeom prst="rect">
            <a:avLst/>
          </a:prstGeom>
          <a:noFill/>
          <a:ln w="9525">
            <a:noFill/>
            <a:round/>
            <a:headEnd/>
            <a:tailEnd/>
          </a:ln>
        </p:spPr>
        <p:txBody>
          <a:bodyPr lIns="90000" tIns="46800" rIns="90000" bIns="46800" anchor="b"/>
          <a:lstStyle/>
          <a:p>
            <a:pPr algn="r" defTabSz="449263">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4E2B53DC-A701-4B41-9DC4-9B4C30FBAD60}" type="slidenum">
              <a:rPr lang="en-US" sz="1200">
                <a:solidFill>
                  <a:srgbClr val="000000"/>
                </a:solidFill>
                <a:ea typeface="宋体" pitchFamily="2" charset="-122"/>
              </a:rPr>
              <a:pPr algn="r" defTabSz="449263">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24</a:t>
            </a:fld>
            <a:endParaRPr lang="en-US" sz="1200">
              <a:solidFill>
                <a:srgbClr val="000000"/>
              </a:solidFill>
              <a:ea typeface="宋体" pitchFamily="2" charset="-122"/>
            </a:endParaRPr>
          </a:p>
        </p:txBody>
      </p:sp>
      <p:sp>
        <p:nvSpPr>
          <p:cNvPr id="46083"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p>
            <a:pPr>
              <a:buClr>
                <a:srgbClr val="000000"/>
              </a:buClr>
              <a:buSzPct val="100000"/>
              <a:buFont typeface="Times New Roman" pitchFamily="18" charset="0"/>
              <a:buNone/>
            </a:pPr>
            <a:endParaRPr lang="fr-FR">
              <a:solidFill>
                <a:schemeClr val="bg1"/>
              </a:solidFill>
            </a:endParaRPr>
          </a:p>
        </p:txBody>
      </p:sp>
      <p:sp>
        <p:nvSpPr>
          <p:cNvPr id="46084" name="Rectangle 2"/>
          <p:cNvSpPr txBox="1">
            <a:spLocks noGrp="1" noChangeArrowheads="1"/>
          </p:cNvSpPr>
          <p:nvPr>
            <p:ph type="body"/>
          </p:nvPr>
        </p:nvSpPr>
        <p:spPr>
          <a:noFill/>
          <a:ln/>
        </p:spPr>
        <p:txBody>
          <a:bodyPr wrap="none" lIns="90000" tIns="46800" rIns="90000" bIns="46800" anchor="ctr"/>
          <a:lstStyle/>
          <a:p>
            <a:pPr defTabSz="449263"/>
            <a:endParaRPr lang="fr-FR"/>
          </a:p>
        </p:txBody>
      </p:sp>
      <p:sp>
        <p:nvSpPr>
          <p:cNvPr id="46085" name="Text Box 3"/>
          <p:cNvSpPr txBox="1">
            <a:spLocks noChangeArrowheads="1"/>
          </p:cNvSpPr>
          <p:nvPr/>
        </p:nvSpPr>
        <p:spPr bwMode="auto">
          <a:xfrm>
            <a:off x="3884613" y="8685213"/>
            <a:ext cx="2971800" cy="457200"/>
          </a:xfrm>
          <a:prstGeom prst="rect">
            <a:avLst/>
          </a:prstGeom>
          <a:noFill/>
          <a:ln w="9525">
            <a:noFill/>
            <a:round/>
            <a:headEnd/>
            <a:tailEnd/>
          </a:ln>
        </p:spPr>
        <p:txBody>
          <a:bodyPr lIns="90000" tIns="46800" rIns="90000" bIns="46800" anchor="b"/>
          <a:lstStyle/>
          <a:p>
            <a:pPr algn="r" defTabSz="449263">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E1A117DB-8623-4118-9A32-1C34B8515E3E}" type="slidenum">
              <a:rPr lang="fr-FR" sz="1200">
                <a:solidFill>
                  <a:srgbClr val="000000"/>
                </a:solidFill>
                <a:ea typeface="宋体" pitchFamily="2" charset="-122"/>
              </a:rPr>
              <a:pPr algn="r" defTabSz="449263">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24</a:t>
            </a:fld>
            <a:endParaRPr lang="fr-FR" sz="1200">
              <a:solidFill>
                <a:srgbClr val="000000"/>
              </a:solidFill>
              <a:ea typeface="宋体"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34045FCB-38D0-4C36-9B79-B3D92BF4BB18}" type="slidenum">
              <a:rPr lang="fr-FR"/>
              <a:pPr/>
              <a:t>6</a:t>
            </a:fld>
            <a:endParaRPr lang="fr-FR"/>
          </a:p>
        </p:txBody>
      </p:sp>
      <p:sp>
        <p:nvSpPr>
          <p:cNvPr id="44034" name="Espace réservé de l'image des diapositives 1"/>
          <p:cNvSpPr>
            <a:spLocks noGrp="1" noRot="1" noChangeAspect="1" noTextEdit="1"/>
          </p:cNvSpPr>
          <p:nvPr>
            <p:ph type="sldImg"/>
          </p:nvPr>
        </p:nvSpPr>
        <p:spPr>
          <a:ln/>
        </p:spPr>
      </p:sp>
      <p:sp>
        <p:nvSpPr>
          <p:cNvPr id="44035" name="Espace réservé des commentaires 2"/>
          <p:cNvSpPr>
            <a:spLocks noGrp="1"/>
          </p:cNvSpPr>
          <p:nvPr>
            <p:ph type="body" idx="1"/>
          </p:nvPr>
        </p:nvSpPr>
        <p:spPr/>
        <p:txBody>
          <a:bodyPr/>
          <a:lstStyle/>
          <a:p>
            <a:pPr>
              <a:spcBef>
                <a:spcPct val="0"/>
              </a:spcBef>
            </a:pPr>
            <a:endParaRPr lang="fr-FR"/>
          </a:p>
        </p:txBody>
      </p:sp>
      <p:sp>
        <p:nvSpPr>
          <p:cNvPr id="44036" name="Espace réservé du numéro de diapositive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B4A4D950-85D1-4677-900E-5CF11D4FF7DB}" type="slidenum">
              <a:rPr lang="fr-FR" sz="1200"/>
              <a:pPr algn="r"/>
              <a:t>6</a:t>
            </a:fld>
            <a:endParaRPr lang="fr-FR"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740D820B-D02C-40B7-A33E-D412DCB12EEB}" type="slidenum">
              <a:rPr lang="fr-FR"/>
              <a:pPr/>
              <a:t>8</a:t>
            </a:fld>
            <a:endParaRPr lang="fr-FR"/>
          </a:p>
        </p:txBody>
      </p:sp>
      <p:sp>
        <p:nvSpPr>
          <p:cNvPr id="37890" name="Espace réservé de l'image des diapositives 1"/>
          <p:cNvSpPr>
            <a:spLocks noGrp="1" noRot="1" noChangeAspect="1" noTextEdit="1"/>
          </p:cNvSpPr>
          <p:nvPr>
            <p:ph type="sldImg"/>
          </p:nvPr>
        </p:nvSpPr>
        <p:spPr>
          <a:ln/>
        </p:spPr>
      </p:sp>
      <p:sp>
        <p:nvSpPr>
          <p:cNvPr id="37891" name="Espace réservé des commentaires 2"/>
          <p:cNvSpPr>
            <a:spLocks noGrp="1"/>
          </p:cNvSpPr>
          <p:nvPr>
            <p:ph type="body" idx="1"/>
          </p:nvPr>
        </p:nvSpPr>
        <p:spPr/>
        <p:txBody>
          <a:bodyPr/>
          <a:lstStyle/>
          <a:p>
            <a:endParaRPr lang="fr-FR"/>
          </a:p>
        </p:txBody>
      </p:sp>
      <p:sp>
        <p:nvSpPr>
          <p:cNvPr id="37892" name="Espace réservé du numéro de diapositive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CB943E5D-3631-4B60-BFA2-7AE8A219A3F9}" type="slidenum">
              <a:rPr lang="fr-FR" sz="1200"/>
              <a:pPr algn="r"/>
              <a:t>8</a:t>
            </a:fld>
            <a:endParaRPr lang="fr-FR"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F3B8C2A7-4397-41DA-B6F7-D9BB8EBC5E16}" type="slidenum">
              <a:rPr lang="fr-FR"/>
              <a:pPr/>
              <a:t>9</a:t>
            </a:fld>
            <a:endParaRPr lang="fr-FR"/>
          </a:p>
        </p:txBody>
      </p:sp>
      <p:sp>
        <p:nvSpPr>
          <p:cNvPr id="717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73CAB2F4-8315-4A76-9024-424EC9DE44EA}" type="slidenum">
              <a:rPr lang="fr-FR" sz="1200"/>
              <a:pPr algn="r"/>
              <a:t>9</a:t>
            </a:fld>
            <a:endParaRPr lang="fr-FR" sz="1200"/>
          </a:p>
        </p:txBody>
      </p:sp>
      <p:sp>
        <p:nvSpPr>
          <p:cNvPr id="7171" name="Rectangle 2"/>
          <p:cNvSpPr>
            <a:spLocks noGrp="1" noRot="1" noChangeAspect="1" noChangeArrowheads="1" noTextEdit="1"/>
          </p:cNvSpPr>
          <p:nvPr>
            <p:ph type="sldImg"/>
          </p:nvPr>
        </p:nvSpPr>
        <p:spPr>
          <a:xfrm>
            <a:off x="1143000" y="693738"/>
            <a:ext cx="4572000" cy="3429000"/>
          </a:xfrm>
          <a:ln/>
        </p:spPr>
      </p:sp>
      <p:sp>
        <p:nvSpPr>
          <p:cNvPr id="7172" name="Rectangle 3"/>
          <p:cNvSpPr>
            <a:spLocks noGrp="1" noChangeArrowheads="1"/>
          </p:cNvSpPr>
          <p:nvPr>
            <p:ph type="body" idx="1"/>
          </p:nvPr>
        </p:nvSpPr>
        <p:spPr>
          <a:xfrm>
            <a:off x="685800" y="4343400"/>
            <a:ext cx="5486400" cy="4113213"/>
          </a:xfrm>
        </p:spPr>
        <p:txBody>
          <a:bodyPr wrap="none" anchor="ctr"/>
          <a:lstStyle/>
          <a:p>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A8483E5C-53DB-4232-8C3E-EF51B767A3FE}" type="slidenum">
              <a:rPr lang="fr-FR"/>
              <a:pPr/>
              <a:t>10</a:t>
            </a:fld>
            <a:endParaRPr lang="fr-FR"/>
          </a:p>
        </p:txBody>
      </p:sp>
      <p:sp>
        <p:nvSpPr>
          <p:cNvPr id="921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4916BDE3-644C-491C-86C8-E08486C2EFA8}" type="slidenum">
              <a:rPr lang="fr-FR" sz="1200"/>
              <a:pPr algn="r"/>
              <a:t>10</a:t>
            </a:fld>
            <a:endParaRPr lang="fr-FR" sz="1200"/>
          </a:p>
        </p:txBody>
      </p:sp>
      <p:sp>
        <p:nvSpPr>
          <p:cNvPr id="9219" name="Rectangle 2"/>
          <p:cNvSpPr>
            <a:spLocks noGrp="1" noRot="1" noChangeAspect="1" noChangeArrowheads="1" noTextEdit="1"/>
          </p:cNvSpPr>
          <p:nvPr>
            <p:ph type="sldImg"/>
          </p:nvPr>
        </p:nvSpPr>
        <p:spPr>
          <a:xfrm>
            <a:off x="1143000" y="693738"/>
            <a:ext cx="4572000" cy="3429000"/>
          </a:xfrm>
          <a:ln/>
        </p:spPr>
      </p:sp>
      <p:sp>
        <p:nvSpPr>
          <p:cNvPr id="9220" name="Rectangle 3"/>
          <p:cNvSpPr>
            <a:spLocks noGrp="1" noChangeArrowheads="1"/>
          </p:cNvSpPr>
          <p:nvPr>
            <p:ph type="body" idx="1"/>
          </p:nvPr>
        </p:nvSpPr>
        <p:spPr>
          <a:xfrm>
            <a:off x="685800" y="4343400"/>
            <a:ext cx="5486400" cy="4113213"/>
          </a:xfrm>
        </p:spPr>
        <p:txBody>
          <a:bodyPr wrap="none" anchor="ctr"/>
          <a:lstStyle/>
          <a:p>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1E87ECE3-A6CD-4D2E-A0B3-69662AAEA81F}" type="slidenum">
              <a:rPr lang="fr-FR"/>
              <a:pPr/>
              <a:t>11</a:t>
            </a:fld>
            <a:endParaRPr lang="fr-FR"/>
          </a:p>
        </p:txBody>
      </p:sp>
      <p:sp>
        <p:nvSpPr>
          <p:cNvPr id="17410" name="Espace réservé de l'image des diapositives 1"/>
          <p:cNvSpPr>
            <a:spLocks noGrp="1" noRot="1" noChangeAspect="1" noTextEdit="1"/>
          </p:cNvSpPr>
          <p:nvPr>
            <p:ph type="sldImg"/>
          </p:nvPr>
        </p:nvSpPr>
        <p:spPr>
          <a:ln/>
        </p:spPr>
      </p:sp>
      <p:sp>
        <p:nvSpPr>
          <p:cNvPr id="17411" name="Espace réservé des commentaires 2"/>
          <p:cNvSpPr>
            <a:spLocks noGrp="1"/>
          </p:cNvSpPr>
          <p:nvPr>
            <p:ph type="body" idx="1"/>
          </p:nvPr>
        </p:nvSpPr>
        <p:spPr/>
        <p:txBody>
          <a:bodyPr/>
          <a:lstStyle/>
          <a:p>
            <a:pPr>
              <a:spcBef>
                <a:spcPct val="0"/>
              </a:spcBef>
            </a:pPr>
            <a:endParaRPr lang="fr-FR"/>
          </a:p>
        </p:txBody>
      </p:sp>
      <p:sp>
        <p:nvSpPr>
          <p:cNvPr id="17412" name="Espace réservé du numéro de diapositive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3A48DA3F-73D6-4D5E-A184-92DE86943A3F}" type="slidenum">
              <a:rPr lang="fr-FR" sz="1200">
                <a:latin typeface="Calibri" pitchFamily="34" charset="0"/>
              </a:rPr>
              <a:pPr algn="r"/>
              <a:t>11</a:t>
            </a:fld>
            <a:endParaRPr lang="fr-FR" sz="1200">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8465E0ED-79AD-424B-9517-13970D86F7F3}" type="slidenum">
              <a:rPr lang="fr-FR"/>
              <a:pPr/>
              <a:t>12</a:t>
            </a:fld>
            <a:endParaRPr lang="fr-FR"/>
          </a:p>
        </p:txBody>
      </p:sp>
      <p:sp>
        <p:nvSpPr>
          <p:cNvPr id="19458" name="Espace réservé de l'image des diapositives 1"/>
          <p:cNvSpPr>
            <a:spLocks noGrp="1" noRot="1" noChangeAspect="1" noTextEdit="1"/>
          </p:cNvSpPr>
          <p:nvPr>
            <p:ph type="sldImg"/>
          </p:nvPr>
        </p:nvSpPr>
        <p:spPr>
          <a:ln/>
        </p:spPr>
      </p:sp>
      <p:sp>
        <p:nvSpPr>
          <p:cNvPr id="19459" name="Espace réservé des commentaires 2"/>
          <p:cNvSpPr>
            <a:spLocks noGrp="1"/>
          </p:cNvSpPr>
          <p:nvPr>
            <p:ph type="body" idx="1"/>
          </p:nvPr>
        </p:nvSpPr>
        <p:spPr/>
        <p:txBody>
          <a:bodyPr/>
          <a:lstStyle/>
          <a:p>
            <a:pPr>
              <a:spcBef>
                <a:spcPct val="0"/>
              </a:spcBef>
            </a:pPr>
            <a:endParaRPr lang="fr-FR"/>
          </a:p>
        </p:txBody>
      </p:sp>
      <p:sp>
        <p:nvSpPr>
          <p:cNvPr id="19460" name="Espace réservé du numéro de diapositive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BC4ED492-4B56-42FD-877B-CB70E36FDDE2}" type="slidenum">
              <a:rPr lang="fr-FR" sz="1200">
                <a:latin typeface="Calibri" pitchFamily="34" charset="0"/>
              </a:rPr>
              <a:pPr algn="r"/>
              <a:t>12</a:t>
            </a:fld>
            <a:endParaRPr lang="fr-FR" sz="1200">
              <a:latin typeface="Calibri"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18C9A6DD-83BC-415C-9FF3-1091329837BF}" type="slidenum">
              <a:rPr lang="fr-FR"/>
              <a:pPr/>
              <a:t>13</a:t>
            </a:fld>
            <a:endParaRPr lang="fr-FR"/>
          </a:p>
        </p:txBody>
      </p:sp>
      <p:sp>
        <p:nvSpPr>
          <p:cNvPr id="21506" name="Espace réservé de l'image des diapositives 1"/>
          <p:cNvSpPr>
            <a:spLocks noGrp="1" noRot="1" noChangeAspect="1" noTextEdit="1"/>
          </p:cNvSpPr>
          <p:nvPr>
            <p:ph type="sldImg"/>
          </p:nvPr>
        </p:nvSpPr>
        <p:spPr>
          <a:ln/>
        </p:spPr>
      </p:sp>
      <p:sp>
        <p:nvSpPr>
          <p:cNvPr id="21507" name="Espace réservé des commentaires 2"/>
          <p:cNvSpPr>
            <a:spLocks noGrp="1"/>
          </p:cNvSpPr>
          <p:nvPr>
            <p:ph type="body" idx="1"/>
          </p:nvPr>
        </p:nvSpPr>
        <p:spPr/>
        <p:txBody>
          <a:bodyPr/>
          <a:lstStyle/>
          <a:p>
            <a:pPr>
              <a:spcBef>
                <a:spcPct val="0"/>
              </a:spcBef>
            </a:pPr>
            <a:endParaRPr lang="fr-FR"/>
          </a:p>
        </p:txBody>
      </p:sp>
      <p:sp>
        <p:nvSpPr>
          <p:cNvPr id="21508" name="Espace réservé du numéro de diapositive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9F8845B7-498C-4213-83B7-265829032BD3}" type="slidenum">
              <a:rPr lang="fr-FR" sz="1200">
                <a:latin typeface="Calibri" pitchFamily="34" charset="0"/>
              </a:rPr>
              <a:pPr algn="r"/>
              <a:t>13</a:t>
            </a:fld>
            <a:endParaRPr lang="fr-FR" sz="1200">
              <a:latin typeface="Calibri"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 name="Rectangle 7"/>
          <p:cNvSpPr>
            <a:spLocks noGrp="1" noChangeArrowheads="1"/>
          </p:cNvSpPr>
          <p:nvPr>
            <p:ph type="sldNum" sz="quarter" idx="5"/>
          </p:nvPr>
        </p:nvSpPr>
        <p:spPr>
          <a:ln/>
        </p:spPr>
        <p:txBody>
          <a:bodyPr/>
          <a:lstStyle/>
          <a:p>
            <a:fld id="{82D4A0C2-A760-4FC6-A2A8-E8114DFA1DB5}" type="slidenum">
              <a:rPr lang="fr-FR"/>
              <a:pPr/>
              <a:t>14</a:t>
            </a:fld>
            <a:endParaRPr lang="fr-FR"/>
          </a:p>
        </p:txBody>
      </p:sp>
      <p:sp>
        <p:nvSpPr>
          <p:cNvPr id="23554" name="Rectangle 7"/>
          <p:cNvSpPr txBox="1">
            <a:spLocks noGrp="1" noChangeArrowheads="1"/>
          </p:cNvSpPr>
          <p:nvPr/>
        </p:nvSpPr>
        <p:spPr bwMode="auto">
          <a:xfrm>
            <a:off x="3884613" y="8685213"/>
            <a:ext cx="2970212" cy="455612"/>
          </a:xfrm>
          <a:prstGeom prst="rect">
            <a:avLst/>
          </a:prstGeom>
          <a:noFill/>
          <a:ln w="9525">
            <a:noFill/>
            <a:round/>
            <a:headEnd/>
            <a:tailEnd/>
          </a:ln>
        </p:spPr>
        <p:txBody>
          <a:bodyPr lIns="90000" tIns="46800" rIns="90000" bIns="46800" anchor="b"/>
          <a:lstStyle/>
          <a:p>
            <a:pPr algn="r" defTabSz="449263">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F4C57B48-B06F-486C-9087-3C43878765A1}" type="slidenum">
              <a:rPr lang="en-US" sz="1200">
                <a:solidFill>
                  <a:srgbClr val="000000"/>
                </a:solidFill>
                <a:ea typeface="宋体" pitchFamily="2" charset="-122"/>
              </a:rPr>
              <a:pPr algn="r" defTabSz="449263">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14</a:t>
            </a:fld>
            <a:endParaRPr lang="en-US" sz="1200">
              <a:solidFill>
                <a:srgbClr val="000000"/>
              </a:solidFill>
              <a:ea typeface="宋体" pitchFamily="2" charset="-122"/>
            </a:endParaRPr>
          </a:p>
        </p:txBody>
      </p:sp>
      <p:sp>
        <p:nvSpPr>
          <p:cNvPr id="23555"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p>
            <a:pPr>
              <a:buClr>
                <a:srgbClr val="000000"/>
              </a:buClr>
              <a:buSzPct val="100000"/>
              <a:buFont typeface="Times New Roman" pitchFamily="18" charset="0"/>
              <a:buNone/>
            </a:pPr>
            <a:endParaRPr lang="fr-FR">
              <a:solidFill>
                <a:schemeClr val="bg1"/>
              </a:solidFill>
            </a:endParaRPr>
          </a:p>
        </p:txBody>
      </p:sp>
      <p:sp>
        <p:nvSpPr>
          <p:cNvPr id="23556" name="Rectangle 2"/>
          <p:cNvSpPr txBox="1">
            <a:spLocks noGrp="1" noChangeArrowheads="1"/>
          </p:cNvSpPr>
          <p:nvPr>
            <p:ph type="body"/>
          </p:nvPr>
        </p:nvSpPr>
        <p:spPr>
          <a:noFill/>
          <a:ln/>
        </p:spPr>
        <p:txBody>
          <a:bodyPr wrap="none" lIns="90000" tIns="46800" rIns="90000" bIns="46800" anchor="ctr"/>
          <a:lstStyle/>
          <a:p>
            <a:pPr defTabSz="449263"/>
            <a:endParaRPr lang="fr-FR"/>
          </a:p>
        </p:txBody>
      </p:sp>
      <p:sp>
        <p:nvSpPr>
          <p:cNvPr id="23557" name="Text Box 3"/>
          <p:cNvSpPr txBox="1">
            <a:spLocks noChangeArrowheads="1"/>
          </p:cNvSpPr>
          <p:nvPr/>
        </p:nvSpPr>
        <p:spPr bwMode="auto">
          <a:xfrm>
            <a:off x="3884613" y="8685213"/>
            <a:ext cx="2971800" cy="457200"/>
          </a:xfrm>
          <a:prstGeom prst="rect">
            <a:avLst/>
          </a:prstGeom>
          <a:noFill/>
          <a:ln w="9525">
            <a:noFill/>
            <a:round/>
            <a:headEnd/>
            <a:tailEnd/>
          </a:ln>
        </p:spPr>
        <p:txBody>
          <a:bodyPr lIns="90000" tIns="46800" rIns="90000" bIns="46800" anchor="b"/>
          <a:lstStyle/>
          <a:p>
            <a:pPr algn="r" defTabSz="449263">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90536752-1D92-4B6E-A5B4-9E2B263F5B5B}" type="slidenum">
              <a:rPr lang="fr-FR" sz="1200">
                <a:solidFill>
                  <a:srgbClr val="000000"/>
                </a:solidFill>
                <a:ea typeface="宋体" pitchFamily="2" charset="-122"/>
              </a:rPr>
              <a:pPr algn="r" defTabSz="449263">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14</a:t>
            </a:fld>
            <a:endParaRPr lang="fr-FR" sz="1200">
              <a:solidFill>
                <a:srgbClr val="000000"/>
              </a:solidFill>
              <a:ea typeface="宋体"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889E387D-3869-45F5-80BD-ED24556A0A50}" type="datetimeFigureOut">
              <a:rPr lang="fr-FR" smtClean="0"/>
              <a:pPr/>
              <a:t>03/02/2010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8D68A58-2156-427B-828A-5B03079D2A2B}"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889E387D-3869-45F5-80BD-ED24556A0A50}" type="datetimeFigureOut">
              <a:rPr lang="fr-FR" smtClean="0"/>
              <a:pPr/>
              <a:t>03/02/2010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8D68A58-2156-427B-828A-5B03079D2A2B}"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889E387D-3869-45F5-80BD-ED24556A0A50}" type="datetimeFigureOut">
              <a:rPr lang="fr-FR" smtClean="0"/>
              <a:pPr/>
              <a:t>03/02/2010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8D68A58-2156-427B-828A-5B03079D2A2B}"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889E387D-3869-45F5-80BD-ED24556A0A50}" type="datetimeFigureOut">
              <a:rPr lang="fr-FR" smtClean="0"/>
              <a:pPr/>
              <a:t>03/02/2010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8D68A58-2156-427B-828A-5B03079D2A2B}"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889E387D-3869-45F5-80BD-ED24556A0A50}" type="datetimeFigureOut">
              <a:rPr lang="fr-FR" smtClean="0"/>
              <a:pPr/>
              <a:t>03/02/2010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8D68A58-2156-427B-828A-5B03079D2A2B}"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889E387D-3869-45F5-80BD-ED24556A0A50}" type="datetimeFigureOut">
              <a:rPr lang="fr-FR" smtClean="0"/>
              <a:pPr/>
              <a:t>03/02/2010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8D68A58-2156-427B-828A-5B03079D2A2B}"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889E387D-3869-45F5-80BD-ED24556A0A50}" type="datetimeFigureOut">
              <a:rPr lang="fr-FR" smtClean="0"/>
              <a:pPr/>
              <a:t>03/02/2010</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78D68A58-2156-427B-828A-5B03079D2A2B}"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889E387D-3869-45F5-80BD-ED24556A0A50}" type="datetimeFigureOut">
              <a:rPr lang="fr-FR" smtClean="0"/>
              <a:pPr/>
              <a:t>03/02/2010</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78D68A58-2156-427B-828A-5B03079D2A2B}"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889E387D-3869-45F5-80BD-ED24556A0A50}" type="datetimeFigureOut">
              <a:rPr lang="fr-FR" smtClean="0"/>
              <a:pPr/>
              <a:t>03/02/2010</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78D68A58-2156-427B-828A-5B03079D2A2B}"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889E387D-3869-45F5-80BD-ED24556A0A50}" type="datetimeFigureOut">
              <a:rPr lang="fr-FR" smtClean="0"/>
              <a:pPr/>
              <a:t>03/02/2010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8D68A58-2156-427B-828A-5B03079D2A2B}"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889E387D-3869-45F5-80BD-ED24556A0A50}" type="datetimeFigureOut">
              <a:rPr lang="fr-FR" smtClean="0"/>
              <a:pPr/>
              <a:t>03/02/2010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8D68A58-2156-427B-828A-5B03079D2A2B}"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9E387D-3869-45F5-80BD-ED24556A0A50}" type="datetimeFigureOut">
              <a:rPr lang="fr-FR" smtClean="0"/>
              <a:pPr/>
              <a:t>03/02/2010</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D68A58-2156-427B-828A-5B03079D2A2B}"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png"/><Relationship Id="rId7" Type="http://schemas.openxmlformats.org/officeDocument/2006/relationships/image" Target="../media/image15.wmf"/><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4.wmf"/><Relationship Id="rId11" Type="http://schemas.openxmlformats.org/officeDocument/2006/relationships/image" Target="../media/image18.jpeg"/><Relationship Id="rId5" Type="http://schemas.openxmlformats.org/officeDocument/2006/relationships/image" Target="../media/image13.png"/><Relationship Id="rId10" Type="http://schemas.openxmlformats.org/officeDocument/2006/relationships/hyperlink" Target="http://www.quiveutdufromage.com/marques-produits/fol-epi.html" TargetMode="External"/><Relationship Id="rId4" Type="http://schemas.openxmlformats.org/officeDocument/2006/relationships/image" Target="../media/image12.png"/><Relationship Id="rId9" Type="http://schemas.openxmlformats.org/officeDocument/2006/relationships/image" Target="../media/image17.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8" Type="http://schemas.openxmlformats.org/officeDocument/2006/relationships/hyperlink" Target="http://www.fao.org/docrep/010/ai466f/ai466f09.htm" TargetMode="External"/><Relationship Id="rId3" Type="http://schemas.openxmlformats.org/officeDocument/2006/relationships/hyperlink" Target="http://www.inst-elevage.asso.fr/html1/IMG/pdf-Presentation-Evolution-du-marche-des-fromages-de-chevre.pdf" TargetMode="External"/><Relationship Id="rId7" Type="http://schemas.openxmlformats.org/officeDocument/2006/relationships/hyperlink" Target="http://www.office-elevage.fr/consommation/lait/03-conso-2006.pdf" TargetMode="External"/><Relationship Id="rId12" Type="http://schemas.openxmlformats.org/officeDocument/2006/relationships/hyperlink" Target="http://www.franceagrimer.fr/informations/publications/F-elevage/09-09-15/lait-96B.pd" TargetMode="External"/><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hyperlink" Target="http://agreste.agriculture.gouv.fr/IMG/pdf_prodlait20095b.pdf" TargetMode="External"/><Relationship Id="rId11" Type="http://schemas.openxmlformats.org/officeDocument/2006/relationships/hyperlink" Target="http://www.letelegramme.com/ig/generales/economie/entremont-alliance-plusieurs-candidats-a-la-reprise-19-06-2009-431373.php" TargetMode="External"/><Relationship Id="rId5" Type="http://schemas.openxmlformats.org/officeDocument/2006/relationships/hyperlink" Target="http://agreste.agriculture.gouv.fr/IMG/pdf/primeur71.pdf" TargetMode="External"/><Relationship Id="rId10" Type="http://schemas.openxmlformats.org/officeDocument/2006/relationships/hyperlink" Target="http://www.office-elevage.fr/instances/c-lait-vache/29-05-08/07-Note_de_conjoncture.pdf" TargetMode="External"/><Relationship Id="rId4" Type="http://schemas.openxmlformats.org/officeDocument/2006/relationships/hyperlink" Target="http://www.ac-limoges.fr/ecogest/IMG/pdf/edcfromage.pdf" TargetMode="External"/><Relationship Id="rId9" Type="http://schemas.openxmlformats.org/officeDocument/2006/relationships/hyperlink" Target="http://www.produits-laitiers.com/elevage-marche/donnees-des-marches/le-fromage/"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www.quid.fr/"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ChangeArrowheads="1"/>
          </p:cNvSpPr>
          <p:nvPr/>
        </p:nvSpPr>
        <p:spPr bwMode="auto">
          <a:xfrm>
            <a:off x="142875" y="4857750"/>
            <a:ext cx="1928813" cy="1200150"/>
          </a:xfrm>
          <a:prstGeom prst="rect">
            <a:avLst/>
          </a:prstGeom>
          <a:noFill/>
          <a:ln w="9525">
            <a:noFill/>
            <a:miter lim="800000"/>
            <a:headEnd/>
            <a:tailEnd/>
          </a:ln>
          <a:effectLst/>
        </p:spPr>
        <p:txBody>
          <a:bodyPr anchor="ctr">
            <a:spAutoFit/>
          </a:bodyPr>
          <a:lstStyle/>
          <a:p>
            <a:pPr>
              <a:defRPr/>
            </a:pPr>
            <a:r>
              <a:rPr lang="fr-FR" b="1" dirty="0">
                <a:solidFill>
                  <a:schemeClr val="bg1"/>
                </a:solidFill>
                <a:latin typeface="+mj-lt"/>
                <a:ea typeface="Times New Roman" pitchFamily="18" charset="0"/>
                <a:cs typeface="Arial" pitchFamily="34" charset="0"/>
              </a:rPr>
              <a:t>Présenté par : </a:t>
            </a:r>
            <a:endParaRPr lang="fr-FR" b="1" dirty="0">
              <a:solidFill>
                <a:schemeClr val="bg1"/>
              </a:solidFill>
              <a:latin typeface="+mj-lt"/>
              <a:cs typeface="Arial" pitchFamily="34" charset="0"/>
            </a:endParaRPr>
          </a:p>
          <a:p>
            <a:pPr eaLnBrk="0" hangingPunct="0">
              <a:defRPr/>
            </a:pPr>
            <a:r>
              <a:rPr lang="fr-FR" b="1" dirty="0">
                <a:solidFill>
                  <a:schemeClr val="bg1"/>
                </a:solidFill>
                <a:latin typeface="+mj-lt"/>
                <a:ea typeface="Times New Roman" pitchFamily="18" charset="0"/>
                <a:cs typeface="Arial" pitchFamily="34" charset="0"/>
              </a:rPr>
              <a:t>HADDAD Hassina </a:t>
            </a:r>
            <a:endParaRPr lang="fr-FR" b="1" dirty="0">
              <a:solidFill>
                <a:schemeClr val="bg1"/>
              </a:solidFill>
              <a:latin typeface="+mj-lt"/>
              <a:cs typeface="Arial" pitchFamily="34" charset="0"/>
            </a:endParaRPr>
          </a:p>
          <a:p>
            <a:pPr eaLnBrk="0" hangingPunct="0">
              <a:defRPr/>
            </a:pPr>
            <a:r>
              <a:rPr lang="fr-FR" b="1" dirty="0">
                <a:solidFill>
                  <a:schemeClr val="bg1"/>
                </a:solidFill>
                <a:latin typeface="+mj-lt"/>
                <a:ea typeface="Times New Roman" pitchFamily="18" charset="0"/>
                <a:cs typeface="Arial" pitchFamily="34" charset="0"/>
              </a:rPr>
              <a:t>DERRADJI Nabila</a:t>
            </a:r>
            <a:endParaRPr lang="fr-FR" b="1" dirty="0">
              <a:solidFill>
                <a:schemeClr val="bg1"/>
              </a:solidFill>
              <a:latin typeface="+mj-lt"/>
              <a:cs typeface="Arial" pitchFamily="34" charset="0"/>
            </a:endParaRPr>
          </a:p>
          <a:p>
            <a:pPr eaLnBrk="0" hangingPunct="0">
              <a:defRPr/>
            </a:pPr>
            <a:r>
              <a:rPr lang="en-US" b="1" dirty="0" err="1">
                <a:solidFill>
                  <a:schemeClr val="bg1"/>
                </a:solidFill>
                <a:latin typeface="+mj-lt"/>
                <a:ea typeface="Times New Roman" pitchFamily="18" charset="0"/>
                <a:cs typeface="Arial" pitchFamily="34" charset="0"/>
              </a:rPr>
              <a:t>Faycel</a:t>
            </a:r>
            <a:endParaRPr lang="en-US" b="1" dirty="0">
              <a:solidFill>
                <a:schemeClr val="bg1"/>
              </a:solidFill>
              <a:latin typeface="+mj-lt"/>
              <a:cs typeface="Arial" pitchFamily="34" charset="0"/>
            </a:endParaRPr>
          </a:p>
        </p:txBody>
      </p:sp>
      <p:grpSp>
        <p:nvGrpSpPr>
          <p:cNvPr id="2" name="Groupe 8"/>
          <p:cNvGrpSpPr>
            <a:grpSpLocks/>
          </p:cNvGrpSpPr>
          <p:nvPr/>
        </p:nvGrpSpPr>
        <p:grpSpPr bwMode="auto">
          <a:xfrm>
            <a:off x="0" y="0"/>
            <a:ext cx="9144000" cy="6858000"/>
            <a:chOff x="0" y="0"/>
            <a:chExt cx="9144000" cy="6858000"/>
          </a:xfrm>
        </p:grpSpPr>
        <p:pic>
          <p:nvPicPr>
            <p:cNvPr id="47108" name="Picture 6"/>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8" name="ZoneTexte 7"/>
            <p:cNvSpPr txBox="1"/>
            <p:nvPr/>
          </p:nvSpPr>
          <p:spPr>
            <a:xfrm>
              <a:off x="571472" y="1857364"/>
              <a:ext cx="8358246" cy="2554545"/>
            </a:xfrm>
            <a:prstGeom prst="rect">
              <a:avLst/>
            </a:prstGeom>
            <a:noFill/>
          </p:spPr>
          <p:style>
            <a:lnRef idx="0">
              <a:schemeClr val="accent5"/>
            </a:lnRef>
            <a:fillRef idx="3">
              <a:schemeClr val="accent5"/>
            </a:fillRef>
            <a:effectRef idx="3">
              <a:schemeClr val="accent5"/>
            </a:effectRef>
            <a:fontRef idx="minor">
              <a:schemeClr val="lt1"/>
            </a:fontRef>
          </p:style>
          <p:txBody>
            <a:bodyPr>
              <a:spAutoFit/>
            </a:bodyPr>
            <a:lstStyle/>
            <a:p>
              <a:pPr algn="ctr" fontAlgn="auto">
                <a:spcBef>
                  <a:spcPts val="0"/>
                </a:spcBef>
                <a:spcAft>
                  <a:spcPts val="0"/>
                </a:spcAft>
                <a:defRPr/>
              </a:pPr>
              <a:r>
                <a:rPr lang="fr-FR" sz="8000" b="1" spc="50" dirty="0">
                  <a:ln w="13500">
                    <a:solidFill>
                      <a:schemeClr val="accent1">
                        <a:shade val="2500"/>
                        <a:alpha val="6500"/>
                      </a:schemeClr>
                    </a:solidFill>
                    <a:prstDash val="solid"/>
                  </a:ln>
                  <a:solidFill>
                    <a:schemeClr val="accent1">
                      <a:tint val="3000"/>
                      <a:alpha val="95000"/>
                    </a:schemeClr>
                  </a:solidFill>
                  <a:effectLst>
                    <a:outerShdw blurRad="38100" dist="38100" dir="2700000" algn="tl">
                      <a:srgbClr val="000000">
                        <a:alpha val="43137"/>
                      </a:srgbClr>
                    </a:outerShdw>
                  </a:effectLst>
                </a:rPr>
                <a:t>Marché des fromages affinés</a:t>
              </a:r>
            </a:p>
          </p:txBody>
        </p:sp>
        <p:pic>
          <p:nvPicPr>
            <p:cNvPr id="47110" name="Picture 2" descr="Université Lille1"/>
            <p:cNvPicPr>
              <a:picLocks noChangeAspect="1" noChangeArrowheads="1"/>
            </p:cNvPicPr>
            <p:nvPr/>
          </p:nvPicPr>
          <p:blipFill>
            <a:blip r:embed="rId3" cstate="print"/>
            <a:srcRect/>
            <a:stretch>
              <a:fillRect/>
            </a:stretch>
          </p:blipFill>
          <p:spPr bwMode="auto">
            <a:xfrm>
              <a:off x="6746082" y="142852"/>
              <a:ext cx="2293160" cy="857256"/>
            </a:xfrm>
            <a:prstGeom prst="rect">
              <a:avLst/>
            </a:prstGeom>
            <a:noFill/>
            <a:ln w="9525">
              <a:noFill/>
              <a:miter lim="800000"/>
              <a:headEnd/>
              <a:tailEnd/>
            </a:ln>
          </p:spPr>
        </p:pic>
        <p:pic>
          <p:nvPicPr>
            <p:cNvPr id="47111" name="Image 4"/>
            <p:cNvPicPr>
              <a:picLocks noChangeAspect="1" noChangeArrowheads="1"/>
            </p:cNvPicPr>
            <p:nvPr/>
          </p:nvPicPr>
          <p:blipFill>
            <a:blip r:embed="rId4" cstate="print"/>
            <a:srcRect/>
            <a:stretch>
              <a:fillRect/>
            </a:stretch>
          </p:blipFill>
          <p:spPr bwMode="auto">
            <a:xfrm>
              <a:off x="142844" y="142852"/>
              <a:ext cx="1428760" cy="1000132"/>
            </a:xfrm>
            <a:prstGeom prst="rect">
              <a:avLst/>
            </a:prstGeom>
            <a:noFill/>
            <a:ln w="9525">
              <a:noFill/>
              <a:miter lim="800000"/>
              <a:headEnd/>
              <a:tailEnd/>
            </a:ln>
          </p:spPr>
        </p:pic>
        <p:sp>
          <p:nvSpPr>
            <p:cNvPr id="47112" name="Rectangle 3"/>
            <p:cNvSpPr>
              <a:spLocks noChangeArrowheads="1"/>
            </p:cNvSpPr>
            <p:nvPr/>
          </p:nvSpPr>
          <p:spPr bwMode="auto">
            <a:xfrm>
              <a:off x="7143768" y="6072206"/>
              <a:ext cx="1857388" cy="338554"/>
            </a:xfrm>
            <a:prstGeom prst="rect">
              <a:avLst/>
            </a:prstGeom>
            <a:noFill/>
            <a:ln w="9525">
              <a:noFill/>
              <a:miter lim="800000"/>
              <a:headEnd/>
              <a:tailEnd/>
            </a:ln>
          </p:spPr>
          <p:txBody>
            <a:bodyPr anchor="ctr">
              <a:spAutoFit/>
            </a:bodyPr>
            <a:lstStyle/>
            <a:p>
              <a:r>
                <a:rPr lang="fr-FR" sz="1600" b="1">
                  <a:solidFill>
                    <a:schemeClr val="bg1"/>
                  </a:solidFill>
                  <a:latin typeface="Calibri" pitchFamily="34" charset="0"/>
                  <a:cs typeface="Times New Roman" pitchFamily="18" charset="0"/>
                </a:rPr>
                <a:t>Année : 2009-2010</a:t>
              </a:r>
              <a:endParaRPr lang="fr-FR" sz="1600">
                <a:solidFill>
                  <a:schemeClr val="bg1"/>
                </a:solidFill>
              </a:endParaRPr>
            </a:p>
          </p:txBody>
        </p:sp>
      </p:grpSp>
      <p:sp>
        <p:nvSpPr>
          <p:cNvPr id="47113" name="Rectangle 4"/>
          <p:cNvSpPr>
            <a:spLocks noChangeArrowheads="1"/>
          </p:cNvSpPr>
          <p:nvPr/>
        </p:nvSpPr>
        <p:spPr bwMode="auto">
          <a:xfrm>
            <a:off x="1000100" y="4340315"/>
            <a:ext cx="2500299" cy="2492990"/>
          </a:xfrm>
          <a:prstGeom prst="rect">
            <a:avLst/>
          </a:prstGeom>
          <a:noFill/>
          <a:ln w="9525">
            <a:noFill/>
            <a:miter lim="800000"/>
            <a:headEnd/>
            <a:tailEnd/>
          </a:ln>
        </p:spPr>
        <p:txBody>
          <a:bodyPr wrap="square" anchor="ctr">
            <a:spAutoFit/>
          </a:bodyPr>
          <a:lstStyle/>
          <a:p>
            <a:r>
              <a:rPr lang="fr-FR" sz="2000" b="1" dirty="0">
                <a:solidFill>
                  <a:schemeClr val="bg1"/>
                </a:solidFill>
                <a:latin typeface="Calibri" pitchFamily="34" charset="0"/>
                <a:cs typeface="Times New Roman" pitchFamily="18" charset="0"/>
              </a:rPr>
              <a:t>Présenté par : </a:t>
            </a:r>
            <a:endParaRPr lang="fr-FR" sz="2000" dirty="0">
              <a:solidFill>
                <a:schemeClr val="bg1"/>
              </a:solidFill>
            </a:endParaRPr>
          </a:p>
          <a:p>
            <a:pPr eaLnBrk="0" hangingPunct="0"/>
            <a:r>
              <a:rPr lang="fr-FR" sz="2000" b="1" dirty="0" smtClean="0">
                <a:solidFill>
                  <a:schemeClr val="bg1"/>
                </a:solidFill>
                <a:latin typeface="Calibri" pitchFamily="34" charset="0"/>
                <a:cs typeface="Times New Roman" pitchFamily="18" charset="0"/>
              </a:rPr>
              <a:t>    HADDAD </a:t>
            </a:r>
            <a:r>
              <a:rPr lang="fr-FR" sz="2000" b="1" dirty="0">
                <a:solidFill>
                  <a:schemeClr val="bg1"/>
                </a:solidFill>
                <a:latin typeface="Calibri" pitchFamily="34" charset="0"/>
                <a:cs typeface="Times New Roman" pitchFamily="18" charset="0"/>
              </a:rPr>
              <a:t>Hassina </a:t>
            </a:r>
            <a:endParaRPr lang="fr-FR" sz="2000" dirty="0">
              <a:solidFill>
                <a:schemeClr val="bg1"/>
              </a:solidFill>
            </a:endParaRPr>
          </a:p>
          <a:p>
            <a:pPr eaLnBrk="0" hangingPunct="0"/>
            <a:r>
              <a:rPr lang="fr-FR" sz="2000" b="1" dirty="0" smtClean="0">
                <a:solidFill>
                  <a:schemeClr val="bg1"/>
                </a:solidFill>
                <a:latin typeface="Calibri" pitchFamily="34" charset="0"/>
                <a:cs typeface="Times New Roman" pitchFamily="18" charset="0"/>
              </a:rPr>
              <a:t>    DERRADJI Nabila</a:t>
            </a:r>
          </a:p>
          <a:p>
            <a:pPr eaLnBrk="0" hangingPunct="0"/>
            <a:r>
              <a:rPr lang="fr-FR" sz="2000" b="1" smtClean="0">
                <a:solidFill>
                  <a:schemeClr val="bg1"/>
                </a:solidFill>
                <a:latin typeface="Calibri" pitchFamily="34" charset="0"/>
                <a:cs typeface="Times New Roman" pitchFamily="18" charset="0"/>
              </a:rPr>
              <a:t>    KHALFI </a:t>
            </a:r>
            <a:r>
              <a:rPr lang="fr-FR" sz="2000" b="1" dirty="0" err="1" smtClean="0">
                <a:solidFill>
                  <a:schemeClr val="bg1"/>
                </a:solidFill>
                <a:latin typeface="Calibri" pitchFamily="34" charset="0"/>
                <a:cs typeface="Times New Roman" pitchFamily="18" charset="0"/>
              </a:rPr>
              <a:t>Rafik</a:t>
            </a:r>
            <a:endParaRPr lang="fr-FR" sz="2000" dirty="0">
              <a:solidFill>
                <a:schemeClr val="bg1"/>
              </a:solidFill>
            </a:endParaRPr>
          </a:p>
          <a:p>
            <a:pPr eaLnBrk="0" hangingPunct="0"/>
            <a:r>
              <a:rPr lang="en-US" sz="2000" b="1" dirty="0" smtClean="0">
                <a:solidFill>
                  <a:schemeClr val="bg1"/>
                </a:solidFill>
                <a:latin typeface="Calibri" pitchFamily="34" charset="0"/>
                <a:cs typeface="Times New Roman" pitchFamily="18" charset="0"/>
              </a:rPr>
              <a:t>    KHIRI </a:t>
            </a:r>
            <a:r>
              <a:rPr lang="en-US" sz="2000" b="1" dirty="0" err="1">
                <a:solidFill>
                  <a:schemeClr val="bg1"/>
                </a:solidFill>
                <a:latin typeface="Calibri" pitchFamily="34" charset="0"/>
                <a:cs typeface="Times New Roman" pitchFamily="18" charset="0"/>
              </a:rPr>
              <a:t>Fayçal</a:t>
            </a:r>
            <a:r>
              <a:rPr lang="en-US" sz="2000" b="1" dirty="0">
                <a:solidFill>
                  <a:schemeClr val="bg1"/>
                </a:solidFill>
                <a:latin typeface="Calibri" pitchFamily="34" charset="0"/>
                <a:cs typeface="Times New Roman" pitchFamily="18" charset="0"/>
              </a:rPr>
              <a:t> </a:t>
            </a:r>
          </a:p>
          <a:p>
            <a:pPr eaLnBrk="0" hangingPunct="0"/>
            <a:r>
              <a:rPr lang="en-US" sz="2000" b="1" dirty="0" smtClean="0">
                <a:solidFill>
                  <a:schemeClr val="bg1"/>
                </a:solidFill>
                <a:latin typeface="Calibri" pitchFamily="34" charset="0"/>
                <a:cs typeface="Times New Roman" pitchFamily="18" charset="0"/>
              </a:rPr>
              <a:t>    HAZOUME </a:t>
            </a:r>
            <a:r>
              <a:rPr lang="en-US" sz="2000" b="1" dirty="0" err="1">
                <a:solidFill>
                  <a:schemeClr val="bg1"/>
                </a:solidFill>
                <a:latin typeface="Calibri" pitchFamily="34" charset="0"/>
                <a:cs typeface="Times New Roman" pitchFamily="18" charset="0"/>
              </a:rPr>
              <a:t>Hariel</a:t>
            </a:r>
            <a:endParaRPr lang="en-US" sz="2000" b="1" dirty="0">
              <a:solidFill>
                <a:schemeClr val="bg1"/>
              </a:solidFill>
              <a:latin typeface="Calibri" pitchFamily="34" charset="0"/>
              <a:cs typeface="Times New Roman" pitchFamily="18" charset="0"/>
            </a:endParaRPr>
          </a:p>
          <a:p>
            <a:pPr eaLnBrk="0" hangingPunct="0"/>
            <a:endParaRPr lang="en-US" b="1" dirty="0">
              <a:solidFill>
                <a:schemeClr val="bg1"/>
              </a:solidFill>
              <a:latin typeface="Calibri" pitchFamily="34" charset="0"/>
              <a:cs typeface="Times New Roman" pitchFamily="18" charset="0"/>
            </a:endParaRPr>
          </a:p>
          <a:p>
            <a:pPr eaLnBrk="0" hangingPunct="0"/>
            <a:endParaRPr lang="en-US"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3141663"/>
            <a:ext cx="4211638" cy="2833687"/>
          </a:xfrm>
          <a:prstGeom prst="rect">
            <a:avLst/>
          </a:prstGeom>
          <a:noFill/>
          <a:ln w="9525">
            <a:noFill/>
            <a:round/>
            <a:headEnd/>
            <a:tailEnd/>
          </a:ln>
        </p:spPr>
        <p:txBody>
          <a:bodyPr lIns="90000" tIns="46800" rIns="90000" bIns="46800">
            <a:spAutoFit/>
          </a:bodyPr>
          <a:lstStyle/>
          <a:p>
            <a:pPr defTabSz="449263">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dirty="0">
                <a:solidFill>
                  <a:srgbClr val="CC0000"/>
                </a:solidFill>
              </a:rPr>
              <a:t>Equilibrée ? </a:t>
            </a:r>
          </a:p>
          <a:p>
            <a:pPr defTabSz="449263">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t>A l’égard  de tout ses concurent, Lactalis garde sa première place comme producteur et distributeur des fromages avec une part de marché de 15.3% et plusieurs  marques dont 6 internationales</a:t>
            </a:r>
          </a:p>
          <a:p>
            <a:pPr defTabSz="449263">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dirty="0">
                <a:solidFill>
                  <a:srgbClr val="CC0000"/>
                </a:solidFill>
              </a:rPr>
              <a:t>Ses enjeux stratégiques</a:t>
            </a:r>
          </a:p>
          <a:p>
            <a: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1200" dirty="0"/>
              <a:t>-Diversification des produits</a:t>
            </a:r>
          </a:p>
          <a:p>
            <a: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1200" dirty="0"/>
              <a:t>-Élargissement des sites de production</a:t>
            </a:r>
          </a:p>
          <a:p>
            <a: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1200" dirty="0"/>
              <a:t>- Faire appel à de nouvelles compétences et préserver son savoir faire</a:t>
            </a:r>
          </a:p>
          <a:p>
            <a: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1200" dirty="0">
              <a:solidFill>
                <a:srgbClr val="000000"/>
              </a:solidFill>
            </a:endParaRPr>
          </a:p>
          <a:p>
            <a:pPr defTabSz="449263">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a:t>
            </a:r>
            <a:r>
              <a:rPr lang="en-GB" b="1" dirty="0">
                <a:solidFill>
                  <a:srgbClr val="CC0000"/>
                </a:solidFill>
              </a:rPr>
              <a:t>Vos recommandations?</a:t>
            </a:r>
          </a:p>
          <a:p>
            <a:pPr defTabSz="449263">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b="1" dirty="0">
              <a:solidFill>
                <a:srgbClr val="CC0000"/>
              </a:solidFill>
            </a:endParaRPr>
          </a:p>
        </p:txBody>
      </p:sp>
      <p:sp>
        <p:nvSpPr>
          <p:cNvPr id="8195" name="Text Box 3"/>
          <p:cNvSpPr txBox="1">
            <a:spLocks noChangeArrowheads="1"/>
          </p:cNvSpPr>
          <p:nvPr/>
        </p:nvSpPr>
        <p:spPr bwMode="auto">
          <a:xfrm>
            <a:off x="1979613" y="0"/>
            <a:ext cx="4676775" cy="368300"/>
          </a:xfrm>
          <a:prstGeom prst="rect">
            <a:avLst/>
          </a:prstGeom>
          <a:noFill/>
          <a:ln w="9525">
            <a:noFill/>
            <a:round/>
            <a:headEnd/>
            <a:tailEnd/>
          </a:ln>
        </p:spPr>
        <p:txBody>
          <a:bodyPr wrap="none" lIns="90000" tIns="46800" rIns="90000" bIns="46800">
            <a:spAutoFit/>
          </a:bodyPr>
          <a:lstStyle/>
          <a:p>
            <a:pPr algn="ctr" defTabSz="449263">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u="sng">
                <a:solidFill>
                  <a:srgbClr val="CC0000"/>
                </a:solidFill>
              </a:rPr>
              <a:t>Présentation synthétique de l’entreprise:</a:t>
            </a:r>
            <a:r>
              <a:rPr lang="en-GB">
                <a:solidFill>
                  <a:srgbClr val="CC0000"/>
                </a:solidFill>
              </a:rPr>
              <a:t> </a:t>
            </a:r>
          </a:p>
        </p:txBody>
      </p:sp>
      <p:sp>
        <p:nvSpPr>
          <p:cNvPr id="8196" name="Text Box 4"/>
          <p:cNvSpPr txBox="1">
            <a:spLocks noChangeArrowheads="1"/>
          </p:cNvSpPr>
          <p:nvPr/>
        </p:nvSpPr>
        <p:spPr bwMode="auto">
          <a:xfrm>
            <a:off x="3492500" y="1196975"/>
            <a:ext cx="1831975" cy="641350"/>
          </a:xfrm>
          <a:prstGeom prst="rect">
            <a:avLst/>
          </a:prstGeom>
          <a:noFill/>
          <a:ln w="9525">
            <a:noFill/>
            <a:round/>
            <a:headEnd/>
            <a:tailEnd/>
          </a:ln>
        </p:spPr>
        <p:txBody>
          <a:bodyPr lIns="90000" tIns="46800" rIns="90000" bIns="46800">
            <a:spAutoFit/>
          </a:bodyPr>
          <a:lstStyle/>
          <a:p>
            <a:pPr defTabSz="449263">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u="sng">
                <a:solidFill>
                  <a:srgbClr val="CC0000"/>
                </a:solidFill>
              </a:rPr>
              <a:t>Ses Objectifs ?</a:t>
            </a:r>
          </a:p>
          <a:p>
            <a:pPr defTabSz="449263">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b="1" u="sng">
              <a:solidFill>
                <a:srgbClr val="CC0000"/>
              </a:solidFill>
            </a:endParaRPr>
          </a:p>
        </p:txBody>
      </p:sp>
      <p:sp>
        <p:nvSpPr>
          <p:cNvPr id="8197" name="Rectangle 5"/>
          <p:cNvSpPr>
            <a:spLocks noChangeArrowheads="1"/>
          </p:cNvSpPr>
          <p:nvPr/>
        </p:nvSpPr>
        <p:spPr bwMode="auto">
          <a:xfrm>
            <a:off x="4175125" y="3213100"/>
            <a:ext cx="4968875" cy="2376488"/>
          </a:xfrm>
          <a:prstGeom prst="rect">
            <a:avLst/>
          </a:prstGeom>
          <a:noFill/>
          <a:ln w="9525">
            <a:noFill/>
            <a:round/>
            <a:headEnd/>
            <a:tailEnd/>
          </a:ln>
        </p:spPr>
        <p:txBody>
          <a:bodyPr lIns="90000" tIns="46800" rIns="90000" bIns="46800">
            <a:spAutoFit/>
          </a:bodyPr>
          <a:lstStyle/>
          <a:p>
            <a:pPr defTabSz="449263">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dirty="0">
                <a:solidFill>
                  <a:srgbClr val="CC0000"/>
                </a:solidFill>
              </a:rPr>
              <a:t>Adaptée à son environnement actuel ?</a:t>
            </a:r>
          </a:p>
          <a:p>
            <a:pPr defTabSz="449263">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1200" dirty="0"/>
              <a:t>Grâce à sa présence géographique globale, </a:t>
            </a:r>
            <a:r>
              <a:rPr lang="en-GB" sz="1200" dirty="0"/>
              <a:t>Lactalis</a:t>
            </a:r>
            <a:r>
              <a:rPr lang="fr-FR" sz="1200" dirty="0"/>
              <a:t> est très adaptée à son environnement et son marché dont elle est leader, son </a:t>
            </a:r>
            <a:r>
              <a:rPr lang="fr-FR" sz="1200" dirty="0" err="1"/>
              <a:t>succé</a:t>
            </a:r>
            <a:r>
              <a:rPr lang="fr-FR" sz="1200" dirty="0"/>
              <a:t> est désormais fondé sur sa capacité à innover et lancer des produits variés adaptés au besoin de consommateur</a:t>
            </a:r>
            <a:endParaRPr lang="en-GB" sz="1200" dirty="0">
              <a:solidFill>
                <a:srgbClr val="CC0000"/>
              </a:solidFill>
            </a:endParaRPr>
          </a:p>
          <a:p>
            <a:pPr defTabSz="449263">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dirty="0">
                <a:solidFill>
                  <a:srgbClr val="CC0000"/>
                </a:solidFill>
              </a:rPr>
              <a:t>Adaptée à son environnement futur ?</a:t>
            </a:r>
          </a:p>
          <a:p>
            <a:pPr defTabSz="449263">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1200" dirty="0"/>
              <a:t>Le développement de nouvelles gammes de produit en matière de saveur et de </a:t>
            </a:r>
            <a:r>
              <a:rPr lang="fr-FR" sz="1200" dirty="0" err="1"/>
              <a:t>goût,de</a:t>
            </a:r>
            <a:r>
              <a:rPr lang="fr-FR" sz="1200" dirty="0"/>
              <a:t> texture, et de nouvelles stratégies observées chaque année garantie un futur assuré pour </a:t>
            </a:r>
            <a:r>
              <a:rPr lang="en-GB" sz="1200" dirty="0"/>
              <a:t>Lactalis</a:t>
            </a:r>
          </a:p>
          <a:p>
            <a:pPr defTabSz="449263">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1200" dirty="0"/>
              <a:t> </a:t>
            </a:r>
            <a:r>
              <a:rPr lang="en-GB" b="1" dirty="0">
                <a:solidFill>
                  <a:srgbClr val="CC0000"/>
                </a:solidFill>
              </a:rPr>
              <a:t>Compatible avec ses objectifs ?</a:t>
            </a:r>
          </a:p>
          <a:p>
            <a:pPr defTabSz="449263">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latin typeface="Times New Roman" pitchFamily="18" charset="0"/>
              </a:rPr>
              <a:t>Oui.</a:t>
            </a:r>
          </a:p>
        </p:txBody>
      </p:sp>
      <p:sp>
        <p:nvSpPr>
          <p:cNvPr id="8198" name="Rectangle 6"/>
          <p:cNvSpPr>
            <a:spLocks noChangeArrowheads="1"/>
          </p:cNvSpPr>
          <p:nvPr/>
        </p:nvSpPr>
        <p:spPr bwMode="auto">
          <a:xfrm>
            <a:off x="179388" y="476250"/>
            <a:ext cx="8607454" cy="720725"/>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wrap="none" lIns="90000" tIns="46800" rIns="90000" bIns="46800" anchor="ctr"/>
          <a:lstStyle/>
          <a:p>
            <a:pPr defTabSz="449263">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1200" dirty="0">
                <a:solidFill>
                  <a:schemeClr val="tx1"/>
                </a:solidFill>
              </a:rPr>
              <a:t>LACTALIS</a:t>
            </a:r>
            <a:r>
              <a:rPr lang="en-GB" sz="1200" dirty="0">
                <a:solidFill>
                  <a:schemeClr val="tx1"/>
                </a:solidFill>
              </a:rPr>
              <a:t> crée en 1933 est le leader</a:t>
            </a:r>
            <a:r>
              <a:rPr lang="fr-FR" sz="1200" dirty="0">
                <a:solidFill>
                  <a:schemeClr val="tx1"/>
                </a:solidFill>
              </a:rPr>
              <a:t> sur le marché français du fromage depuis 2006. Détenant près de 90% des parts </a:t>
            </a:r>
          </a:p>
          <a:p>
            <a:pPr defTabSz="449263">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1200" dirty="0">
                <a:solidFill>
                  <a:schemeClr val="tx1"/>
                </a:solidFill>
              </a:rPr>
              <a:t>de marché du camembert au lait cru</a:t>
            </a:r>
            <a:r>
              <a:rPr lang="fr-FR" dirty="0">
                <a:solidFill>
                  <a:schemeClr val="tx1"/>
                </a:solidFill>
              </a:rPr>
              <a:t> </a:t>
            </a:r>
            <a:r>
              <a:rPr lang="en-GB" sz="1200" dirty="0">
                <a:solidFill>
                  <a:schemeClr val="tx1"/>
                </a:solidFill>
              </a:rPr>
              <a:t> </a:t>
            </a:r>
          </a:p>
          <a:p>
            <a:pPr defTabSz="449263">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1200" dirty="0">
                <a:solidFill>
                  <a:schemeClr val="tx1"/>
                </a:solidFill>
              </a:rPr>
              <a:t>grâce à sa marque Président, occupe une part de marché de 14,5% sur le marché de l'emmental </a:t>
            </a:r>
            <a:endParaRPr lang="en-GB" sz="1200" dirty="0">
              <a:solidFill>
                <a:schemeClr val="tx1"/>
              </a:solidFill>
            </a:endParaRPr>
          </a:p>
        </p:txBody>
      </p:sp>
      <p:sp>
        <p:nvSpPr>
          <p:cNvPr id="8199" name="Rectangle 7"/>
          <p:cNvSpPr>
            <a:spLocks noChangeArrowheads="1"/>
          </p:cNvSpPr>
          <p:nvPr/>
        </p:nvSpPr>
        <p:spPr bwMode="auto">
          <a:xfrm>
            <a:off x="179388" y="1628775"/>
            <a:ext cx="8640762" cy="1008063"/>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endParaRPr lang="fr-FR"/>
          </a:p>
        </p:txBody>
      </p:sp>
      <p:sp>
        <p:nvSpPr>
          <p:cNvPr id="8200" name="Rectangle 8"/>
          <p:cNvSpPr>
            <a:spLocks noChangeArrowheads="1"/>
          </p:cNvSpPr>
          <p:nvPr/>
        </p:nvSpPr>
        <p:spPr bwMode="auto">
          <a:xfrm>
            <a:off x="179388" y="5786438"/>
            <a:ext cx="8820150" cy="882650"/>
          </a:xfrm>
          <a:prstGeom prst="rect">
            <a:avLst/>
          </a:prstGeom>
          <a:solidFill>
            <a:schemeClr val="accent1"/>
          </a:solidFill>
          <a:ln w="9360">
            <a:solidFill>
              <a:srgbClr val="000000"/>
            </a:solidFill>
            <a:miter lim="800000"/>
            <a:headEnd/>
            <a:tailEnd/>
          </a:ln>
        </p:spPr>
        <p:txBody>
          <a:bodyPr wrap="none" anchor="ctr"/>
          <a:lstStyle/>
          <a:p>
            <a:endParaRPr lang="fr-FR"/>
          </a:p>
        </p:txBody>
      </p:sp>
      <p:sp>
        <p:nvSpPr>
          <p:cNvPr id="8201" name="Text Box 9"/>
          <p:cNvSpPr txBox="1">
            <a:spLocks noChangeArrowheads="1"/>
          </p:cNvSpPr>
          <p:nvPr/>
        </p:nvSpPr>
        <p:spPr bwMode="auto">
          <a:xfrm>
            <a:off x="592138" y="1504950"/>
            <a:ext cx="184150" cy="366713"/>
          </a:xfrm>
          <a:prstGeom prst="rect">
            <a:avLst/>
          </a:prstGeom>
          <a:noFill/>
          <a:ln w="9525">
            <a:noFill/>
            <a:round/>
            <a:headEnd/>
            <a:tailEnd/>
          </a:ln>
        </p:spPr>
        <p:txBody>
          <a:bodyPr wrap="none" anchor="ctr"/>
          <a:lstStyle/>
          <a:p>
            <a:endParaRPr lang="fr-FR"/>
          </a:p>
        </p:txBody>
      </p:sp>
      <p:sp>
        <p:nvSpPr>
          <p:cNvPr id="8202" name="Text Box 10"/>
          <p:cNvSpPr txBox="1">
            <a:spLocks noChangeArrowheads="1"/>
          </p:cNvSpPr>
          <p:nvPr/>
        </p:nvSpPr>
        <p:spPr bwMode="auto">
          <a:xfrm>
            <a:off x="214283" y="1628775"/>
            <a:ext cx="9069418" cy="1664175"/>
          </a:xfrm>
          <a:prstGeom prst="rect">
            <a:avLst/>
          </a:prstGeom>
          <a:noFill/>
          <a:ln w="9525">
            <a:noFill/>
            <a:round/>
            <a:headEnd/>
            <a:tailEnd/>
          </a:ln>
        </p:spPr>
        <p:txBody>
          <a:bodyPr wrap="square" lIns="90000" tIns="46800" rIns="90000" bIns="46800">
            <a:spAutoFit/>
          </a:bodyPr>
          <a:lstStyle/>
          <a:p>
            <a:pPr defTabSz="449263">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t>-Augmentation de la part de marché en volume et la reconquete du leadership en volume en se diversifiant</a:t>
            </a:r>
          </a:p>
          <a:p>
            <a:pPr defTabSz="449263">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t>-</a:t>
            </a:r>
            <a:r>
              <a:rPr lang="fr-FR" sz="1200" dirty="0"/>
              <a:t>rendre l'entreprise toujours plus performante grâce à la R&amp;D, à l'innovation, à la qualité de ses produits, au respect</a:t>
            </a:r>
          </a:p>
          <a:p>
            <a:pPr defTabSz="449263">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1200" dirty="0"/>
              <a:t>des règles d'hygiène alimentaire.... </a:t>
            </a:r>
            <a:br>
              <a:rPr lang="fr-FR" sz="1200" dirty="0"/>
            </a:br>
            <a:r>
              <a:rPr lang="en-GB" sz="1200" dirty="0"/>
              <a:t>-Recherche de nouvelles opportunité de croissance externe</a:t>
            </a:r>
          </a:p>
          <a:p>
            <a: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t>-Elargir ses segments de produit</a:t>
            </a:r>
          </a:p>
          <a:p>
            <a: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b="1" dirty="0">
                <a:solidFill>
                  <a:srgbClr val="CC0000"/>
                </a:solidFill>
              </a:rPr>
              <a:t>                                                   </a:t>
            </a:r>
            <a:r>
              <a:rPr lang="fr-FR" b="1" u="sng" dirty="0">
                <a:solidFill>
                  <a:srgbClr val="CC0000"/>
                </a:solidFill>
              </a:rPr>
              <a:t>Votre analyse</a:t>
            </a:r>
          </a:p>
          <a:p>
            <a:pPr defTabSz="449263">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1200" dirty="0"/>
          </a:p>
          <a:p>
            <a:pPr defTabSz="449263">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1200" dirty="0"/>
          </a:p>
        </p:txBody>
      </p:sp>
      <p:sp>
        <p:nvSpPr>
          <p:cNvPr id="8203" name="Rectangle 11"/>
          <p:cNvSpPr>
            <a:spLocks noChangeArrowheads="1"/>
          </p:cNvSpPr>
          <p:nvPr/>
        </p:nvSpPr>
        <p:spPr bwMode="auto">
          <a:xfrm>
            <a:off x="179388" y="5734050"/>
            <a:ext cx="8763000" cy="1015663"/>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spAutoFit/>
          </a:bodyPr>
          <a:lstStyle/>
          <a:p>
            <a:r>
              <a:rPr lang="fr-FR" sz="1200" dirty="0">
                <a:solidFill>
                  <a:schemeClr val="tx1"/>
                </a:solidFill>
              </a:rPr>
              <a:t>Pour augmenter sa part de marché </a:t>
            </a:r>
            <a:r>
              <a:rPr lang="en-GB" sz="1200" dirty="0">
                <a:solidFill>
                  <a:schemeClr val="tx1"/>
                </a:solidFill>
              </a:rPr>
              <a:t>Lactalis </a:t>
            </a:r>
            <a:r>
              <a:rPr lang="fr-FR" sz="1200" dirty="0">
                <a:solidFill>
                  <a:schemeClr val="tx1"/>
                </a:solidFill>
              </a:rPr>
              <a:t>doit orienter son effort dans : Un dialogue nécessaire et transparent entre tous les acteurs de l’alimentation ,essayer d’élargir sa gamme de produits en innovant sur le secteur </a:t>
            </a:r>
            <a:r>
              <a:rPr lang="fr-FR" sz="1200" dirty="0" err="1">
                <a:solidFill>
                  <a:schemeClr val="tx1"/>
                </a:solidFill>
              </a:rPr>
              <a:t>gourmant,développer</a:t>
            </a:r>
            <a:r>
              <a:rPr lang="fr-FR" sz="1200" dirty="0">
                <a:solidFill>
                  <a:schemeClr val="tx1"/>
                </a:solidFill>
              </a:rPr>
              <a:t> les procédures de contrôle </a:t>
            </a:r>
            <a:r>
              <a:rPr lang="fr-FR" sz="1200" dirty="0" err="1">
                <a:solidFill>
                  <a:schemeClr val="tx1"/>
                </a:solidFill>
              </a:rPr>
              <a:t>qualité,positionnement</a:t>
            </a:r>
            <a:r>
              <a:rPr lang="fr-FR" sz="1200" dirty="0">
                <a:solidFill>
                  <a:schemeClr val="tx1"/>
                </a:solidFill>
              </a:rPr>
              <a:t> sur les produits haut de gamme. elle devrait réaliser une étude permettant la fidélisation de ses clients en essayant toujours de répondre aux attentes des consommateurs en matière de goût, de saveur, de sécurité</a:t>
            </a:r>
          </a:p>
          <a:p>
            <a:r>
              <a:rPr lang="fr-FR" sz="1200" dirty="0"/>
              <a:t> </a:t>
            </a:r>
            <a:endParaRPr lang="fr-FR" sz="1200" dirty="0">
              <a:latin typeface="Times New Roman" pitchFamily="18" charset="0"/>
              <a:cs typeface="Times New Roman" pitchFamily="18"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0" y="0"/>
            <a:ext cx="2733675" cy="369888"/>
          </a:xfrm>
          <a:prstGeom prst="rect">
            <a:avLst/>
          </a:prstGeom>
          <a:noFill/>
          <a:ln w="9525">
            <a:noFill/>
            <a:miter lim="800000"/>
            <a:headEnd/>
            <a:tailEnd/>
          </a:ln>
        </p:spPr>
        <p:txBody>
          <a:bodyPr wrap="none">
            <a:spAutoFit/>
          </a:bodyPr>
          <a:lstStyle/>
          <a:p>
            <a:r>
              <a:rPr lang="fr-FR">
                <a:latin typeface="Calibri" pitchFamily="34" charset="0"/>
              </a:rPr>
              <a:t>Entreprise : </a:t>
            </a:r>
            <a:r>
              <a:rPr lang="fr-FR" b="1">
                <a:solidFill>
                  <a:srgbClr val="FF0000"/>
                </a:solidFill>
                <a:latin typeface="Calibri" pitchFamily="34" charset="0"/>
              </a:rPr>
              <a:t>BONGRAIN SA </a:t>
            </a:r>
            <a:endParaRPr lang="fr-FR" sz="2000" b="1">
              <a:solidFill>
                <a:srgbClr val="FF0000"/>
              </a:solidFill>
              <a:latin typeface="Times New Roman" pitchFamily="18" charset="0"/>
            </a:endParaRPr>
          </a:p>
        </p:txBody>
      </p:sp>
      <p:sp>
        <p:nvSpPr>
          <p:cNvPr id="13333" name="Rectangle 21"/>
          <p:cNvSpPr>
            <a:spLocks noChangeArrowheads="1"/>
          </p:cNvSpPr>
          <p:nvPr/>
        </p:nvSpPr>
        <p:spPr bwMode="auto">
          <a:xfrm>
            <a:off x="4500563" y="908050"/>
            <a:ext cx="4429155" cy="1800225"/>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r>
              <a:rPr lang="fr-FR" sz="1200" b="1" u="sng" dirty="0">
                <a:solidFill>
                  <a:schemeClr val="tx1"/>
                </a:solidFill>
                <a:latin typeface="Calibri" pitchFamily="34" charset="0"/>
              </a:rPr>
              <a:t>2008</a:t>
            </a:r>
            <a:r>
              <a:rPr lang="fr-FR" sz="1200" b="1" dirty="0">
                <a:solidFill>
                  <a:schemeClr val="tx1"/>
                </a:solidFill>
                <a:latin typeface="Calibri" pitchFamily="34" charset="0"/>
              </a:rPr>
              <a:t> </a:t>
            </a:r>
            <a:r>
              <a:rPr lang="fr-FR" sz="1200" dirty="0">
                <a:solidFill>
                  <a:schemeClr val="tx1"/>
                </a:solidFill>
                <a:latin typeface="Calibri" pitchFamily="34" charset="0"/>
              </a:rPr>
              <a:t>SODIAAL et BONGRAIN annoncent la construction d’un</a:t>
            </a:r>
          </a:p>
          <a:p>
            <a:r>
              <a:rPr lang="fr-FR" sz="1200" dirty="0">
                <a:solidFill>
                  <a:schemeClr val="tx1"/>
                </a:solidFill>
                <a:latin typeface="Calibri" pitchFamily="34" charset="0"/>
              </a:rPr>
              <a:t>nouveau pôle fromager français qui devient CF et R(compagnie</a:t>
            </a:r>
          </a:p>
          <a:p>
            <a:r>
              <a:rPr lang="fr-FR" sz="1200" dirty="0">
                <a:solidFill>
                  <a:schemeClr val="tx1"/>
                </a:solidFill>
                <a:latin typeface="Calibri" pitchFamily="34" charset="0"/>
              </a:rPr>
              <a:t>des fromages et Riches Monts) qui produit et commercialise</a:t>
            </a:r>
          </a:p>
          <a:p>
            <a:r>
              <a:rPr lang="fr-FR" sz="1200" dirty="0">
                <a:solidFill>
                  <a:schemeClr val="tx1"/>
                </a:solidFill>
                <a:latin typeface="Calibri" pitchFamily="34" charset="0"/>
              </a:rPr>
              <a:t>Cœur de lion, le Rustique, </a:t>
            </a:r>
            <a:r>
              <a:rPr lang="fr-FR" sz="1200" dirty="0" err="1">
                <a:solidFill>
                  <a:schemeClr val="tx1"/>
                </a:solidFill>
                <a:latin typeface="Calibri" pitchFamily="34" charset="0"/>
              </a:rPr>
              <a:t>Tourée</a:t>
            </a:r>
            <a:r>
              <a:rPr lang="fr-FR" sz="1200" dirty="0">
                <a:solidFill>
                  <a:schemeClr val="tx1"/>
                </a:solidFill>
                <a:latin typeface="Calibri" pitchFamily="34" charset="0"/>
              </a:rPr>
              <a:t> de l’Aubier et Révérend</a:t>
            </a:r>
            <a:r>
              <a:rPr lang="fr-FR" sz="1200" u="sng" dirty="0">
                <a:solidFill>
                  <a:schemeClr val="tx1"/>
                </a:solidFill>
                <a:latin typeface="Calibri" pitchFamily="34" charset="0"/>
              </a:rPr>
              <a:t>.</a:t>
            </a:r>
          </a:p>
          <a:p>
            <a:endParaRPr lang="fr-FR" sz="1200" u="sng" dirty="0">
              <a:solidFill>
                <a:schemeClr val="tx1"/>
              </a:solidFill>
              <a:latin typeface="Calibri" pitchFamily="34" charset="0"/>
            </a:endParaRPr>
          </a:p>
          <a:p>
            <a:endParaRPr lang="fr-FR" sz="1200" dirty="0">
              <a:latin typeface="Calibri" pitchFamily="34" charset="0"/>
            </a:endParaRPr>
          </a:p>
          <a:p>
            <a:endParaRPr lang="fr-FR" dirty="0">
              <a:latin typeface="Calibri" pitchFamily="34" charset="0"/>
            </a:endParaRPr>
          </a:p>
        </p:txBody>
      </p:sp>
      <p:sp>
        <p:nvSpPr>
          <p:cNvPr id="16388" name="Text Box 22"/>
          <p:cNvSpPr txBox="1">
            <a:spLocks noChangeArrowheads="1"/>
          </p:cNvSpPr>
          <p:nvPr/>
        </p:nvSpPr>
        <p:spPr bwMode="auto">
          <a:xfrm>
            <a:off x="6000750" y="571500"/>
            <a:ext cx="2901950" cy="369888"/>
          </a:xfrm>
          <a:prstGeom prst="rect">
            <a:avLst/>
          </a:prstGeom>
          <a:noFill/>
          <a:ln w="9525">
            <a:noFill/>
            <a:miter lim="800000"/>
            <a:headEnd/>
            <a:tailEnd/>
          </a:ln>
        </p:spPr>
        <p:txBody>
          <a:bodyPr>
            <a:spAutoFit/>
          </a:bodyPr>
          <a:lstStyle/>
          <a:p>
            <a:r>
              <a:rPr lang="fr-FR">
                <a:latin typeface="Calibri" pitchFamily="34" charset="0"/>
              </a:rPr>
              <a:t>Ses derniers changements</a:t>
            </a:r>
          </a:p>
        </p:txBody>
      </p:sp>
      <p:sp>
        <p:nvSpPr>
          <p:cNvPr id="16389" name="Text Box 23"/>
          <p:cNvSpPr txBox="1">
            <a:spLocks noChangeArrowheads="1"/>
          </p:cNvSpPr>
          <p:nvPr/>
        </p:nvSpPr>
        <p:spPr bwMode="auto">
          <a:xfrm>
            <a:off x="3995738" y="0"/>
            <a:ext cx="4960937" cy="738188"/>
          </a:xfrm>
          <a:prstGeom prst="rect">
            <a:avLst/>
          </a:prstGeom>
          <a:noFill/>
          <a:ln w="9525">
            <a:noFill/>
            <a:miter lim="800000"/>
            <a:headEnd/>
            <a:tailEnd/>
          </a:ln>
        </p:spPr>
        <p:txBody>
          <a:bodyPr wrap="none">
            <a:spAutoFit/>
          </a:bodyPr>
          <a:lstStyle/>
          <a:p>
            <a:r>
              <a:rPr lang="fr-FR">
                <a:latin typeface="Calibri" pitchFamily="34" charset="0"/>
              </a:rPr>
              <a:t>Type d’acteur :</a:t>
            </a:r>
            <a:r>
              <a:rPr lang="fr-FR" sz="1200">
                <a:latin typeface="Calibri" pitchFamily="34" charset="0"/>
              </a:rPr>
              <a:t>Leader mondial des spécialités fromagères.</a:t>
            </a:r>
            <a:br>
              <a:rPr lang="fr-FR" sz="1200">
                <a:latin typeface="Calibri" pitchFamily="34" charset="0"/>
              </a:rPr>
            </a:br>
            <a:r>
              <a:rPr lang="fr-FR" sz="1200">
                <a:latin typeface="Calibri" pitchFamily="34" charset="0"/>
              </a:rPr>
              <a:t>2ème groupe fromager français, spécialiste des fromages de marque. </a:t>
            </a:r>
          </a:p>
          <a:p>
            <a:r>
              <a:rPr lang="fr-FR" sz="1200">
                <a:latin typeface="Calibri" pitchFamily="34" charset="0"/>
              </a:rPr>
              <a:t>5ème groupe mondial</a:t>
            </a:r>
            <a:endParaRPr lang="fr-FR" sz="1200" b="1">
              <a:solidFill>
                <a:srgbClr val="008000"/>
              </a:solidFill>
              <a:latin typeface="Times New Roman" pitchFamily="18" charset="0"/>
              <a:cs typeface="Times New Roman" pitchFamily="18" charset="0"/>
            </a:endParaRPr>
          </a:p>
        </p:txBody>
      </p:sp>
      <p:sp>
        <p:nvSpPr>
          <p:cNvPr id="16390" name="Line 24"/>
          <p:cNvSpPr>
            <a:spLocks noChangeShapeType="1"/>
          </p:cNvSpPr>
          <p:nvPr/>
        </p:nvSpPr>
        <p:spPr bwMode="auto">
          <a:xfrm>
            <a:off x="2484438" y="2205038"/>
            <a:ext cx="0" cy="2159000"/>
          </a:xfrm>
          <a:prstGeom prst="line">
            <a:avLst/>
          </a:prstGeom>
          <a:noFill/>
          <a:ln w="9525">
            <a:solidFill>
              <a:schemeClr val="tx1"/>
            </a:solidFill>
            <a:round/>
            <a:headEnd/>
            <a:tailEnd/>
          </a:ln>
        </p:spPr>
        <p:txBody>
          <a:bodyPr/>
          <a:lstStyle/>
          <a:p>
            <a:endParaRPr lang="fr-FR"/>
          </a:p>
        </p:txBody>
      </p:sp>
      <p:sp>
        <p:nvSpPr>
          <p:cNvPr id="16391" name="Line 25"/>
          <p:cNvSpPr>
            <a:spLocks noChangeShapeType="1"/>
          </p:cNvSpPr>
          <p:nvPr/>
        </p:nvSpPr>
        <p:spPr bwMode="auto">
          <a:xfrm>
            <a:off x="2484438" y="4365625"/>
            <a:ext cx="1655762" cy="1584325"/>
          </a:xfrm>
          <a:prstGeom prst="line">
            <a:avLst/>
          </a:prstGeom>
          <a:noFill/>
          <a:ln w="9525">
            <a:solidFill>
              <a:schemeClr val="tx1"/>
            </a:solidFill>
            <a:round/>
            <a:headEnd/>
            <a:tailEnd/>
          </a:ln>
        </p:spPr>
        <p:txBody>
          <a:bodyPr/>
          <a:lstStyle/>
          <a:p>
            <a:endParaRPr lang="fr-FR"/>
          </a:p>
        </p:txBody>
      </p:sp>
      <p:sp>
        <p:nvSpPr>
          <p:cNvPr id="16392" name="Line 26"/>
          <p:cNvSpPr>
            <a:spLocks noChangeShapeType="1"/>
          </p:cNvSpPr>
          <p:nvPr/>
        </p:nvSpPr>
        <p:spPr bwMode="auto">
          <a:xfrm flipH="1">
            <a:off x="973138" y="4365625"/>
            <a:ext cx="1511300" cy="1511300"/>
          </a:xfrm>
          <a:prstGeom prst="line">
            <a:avLst/>
          </a:prstGeom>
          <a:noFill/>
          <a:ln w="9525">
            <a:solidFill>
              <a:schemeClr val="tx1"/>
            </a:solidFill>
            <a:round/>
            <a:headEnd/>
            <a:tailEnd/>
          </a:ln>
        </p:spPr>
        <p:txBody>
          <a:bodyPr/>
          <a:lstStyle/>
          <a:p>
            <a:endParaRPr lang="fr-FR"/>
          </a:p>
        </p:txBody>
      </p:sp>
      <p:sp>
        <p:nvSpPr>
          <p:cNvPr id="16393" name="Text Box 27"/>
          <p:cNvSpPr txBox="1">
            <a:spLocks noChangeArrowheads="1"/>
          </p:cNvSpPr>
          <p:nvPr/>
        </p:nvSpPr>
        <p:spPr bwMode="auto">
          <a:xfrm>
            <a:off x="2951163" y="6072188"/>
            <a:ext cx="2928937" cy="738187"/>
          </a:xfrm>
          <a:prstGeom prst="rect">
            <a:avLst/>
          </a:prstGeom>
          <a:noFill/>
          <a:ln w="9525">
            <a:noFill/>
            <a:miter lim="800000"/>
            <a:headEnd/>
            <a:tailEnd/>
          </a:ln>
        </p:spPr>
        <p:txBody>
          <a:bodyPr wrap="none">
            <a:spAutoFit/>
          </a:bodyPr>
          <a:lstStyle/>
          <a:p>
            <a:pPr algn="ctr"/>
            <a:r>
              <a:rPr lang="fr-FR">
                <a:latin typeface="Calibri" pitchFamily="34" charset="0"/>
              </a:rPr>
              <a:t>Marchés cibles</a:t>
            </a:r>
          </a:p>
          <a:p>
            <a:pPr algn="ctr"/>
            <a:r>
              <a:rPr lang="fr-FR" sz="1200">
                <a:latin typeface="Calibri" pitchFamily="34" charset="0"/>
              </a:rPr>
              <a:t>Produits grands publics, GMS</a:t>
            </a:r>
          </a:p>
          <a:p>
            <a:pPr algn="ctr"/>
            <a:r>
              <a:rPr lang="fr-FR" sz="1200">
                <a:latin typeface="Calibri" pitchFamily="34" charset="0"/>
              </a:rPr>
              <a:t>Métiers de bouche, hôtellerie, restauration</a:t>
            </a:r>
          </a:p>
        </p:txBody>
      </p:sp>
      <p:sp>
        <p:nvSpPr>
          <p:cNvPr id="16394" name="Text Box 28"/>
          <p:cNvSpPr txBox="1">
            <a:spLocks noChangeArrowheads="1"/>
          </p:cNvSpPr>
          <p:nvPr/>
        </p:nvSpPr>
        <p:spPr bwMode="auto">
          <a:xfrm>
            <a:off x="4427538" y="5805488"/>
            <a:ext cx="1263650" cy="366712"/>
          </a:xfrm>
          <a:prstGeom prst="rect">
            <a:avLst/>
          </a:prstGeom>
          <a:noFill/>
          <a:ln w="9525">
            <a:noFill/>
            <a:miter lim="800000"/>
            <a:headEnd/>
            <a:tailEnd/>
          </a:ln>
        </p:spPr>
        <p:txBody>
          <a:bodyPr wrap="none">
            <a:spAutoFit/>
          </a:bodyPr>
          <a:lstStyle/>
          <a:p>
            <a:r>
              <a:rPr lang="fr-FR">
                <a:latin typeface="Calibri" pitchFamily="34" charset="0"/>
              </a:rPr>
              <a:t>Zones géo</a:t>
            </a:r>
          </a:p>
        </p:txBody>
      </p:sp>
      <p:sp>
        <p:nvSpPr>
          <p:cNvPr id="16395" name="Text Box 29"/>
          <p:cNvSpPr txBox="1">
            <a:spLocks noChangeArrowheads="1"/>
          </p:cNvSpPr>
          <p:nvPr/>
        </p:nvSpPr>
        <p:spPr bwMode="auto">
          <a:xfrm>
            <a:off x="785813" y="2286000"/>
            <a:ext cx="1504950" cy="366713"/>
          </a:xfrm>
          <a:prstGeom prst="rect">
            <a:avLst/>
          </a:prstGeom>
          <a:noFill/>
          <a:ln w="9525">
            <a:noFill/>
            <a:miter lim="800000"/>
            <a:headEnd/>
            <a:tailEnd/>
          </a:ln>
        </p:spPr>
        <p:txBody>
          <a:bodyPr wrap="none">
            <a:spAutoFit/>
          </a:bodyPr>
          <a:lstStyle/>
          <a:p>
            <a:r>
              <a:rPr lang="fr-FR">
                <a:latin typeface="Calibri" pitchFamily="34" charset="0"/>
              </a:rPr>
              <a:t>Cat. Produits</a:t>
            </a:r>
          </a:p>
        </p:txBody>
      </p:sp>
      <p:sp>
        <p:nvSpPr>
          <p:cNvPr id="16396" name="Text Box 30"/>
          <p:cNvSpPr txBox="1">
            <a:spLocks noChangeArrowheads="1"/>
          </p:cNvSpPr>
          <p:nvPr/>
        </p:nvSpPr>
        <p:spPr bwMode="auto">
          <a:xfrm>
            <a:off x="2500313" y="2143125"/>
            <a:ext cx="1619250" cy="584200"/>
          </a:xfrm>
          <a:prstGeom prst="rect">
            <a:avLst/>
          </a:prstGeom>
          <a:noFill/>
          <a:ln w="9525">
            <a:noFill/>
            <a:miter lim="800000"/>
            <a:headEnd/>
            <a:tailEnd/>
          </a:ln>
        </p:spPr>
        <p:txBody>
          <a:bodyPr>
            <a:spAutoFit/>
          </a:bodyPr>
          <a:lstStyle/>
          <a:p>
            <a:r>
              <a:rPr lang="fr-FR" sz="1600">
                <a:latin typeface="Calibri" pitchFamily="34" charset="0"/>
              </a:rPr>
              <a:t>Fonctionnalités/</a:t>
            </a:r>
          </a:p>
          <a:p>
            <a:r>
              <a:rPr lang="fr-FR" sz="1600">
                <a:latin typeface="Calibri" pitchFamily="34" charset="0"/>
              </a:rPr>
              <a:t>Tendances</a:t>
            </a:r>
          </a:p>
        </p:txBody>
      </p:sp>
      <p:sp>
        <p:nvSpPr>
          <p:cNvPr id="16397" name="Text Box 31"/>
          <p:cNvSpPr txBox="1">
            <a:spLocks noChangeArrowheads="1"/>
          </p:cNvSpPr>
          <p:nvPr/>
        </p:nvSpPr>
        <p:spPr bwMode="auto">
          <a:xfrm>
            <a:off x="0" y="5929313"/>
            <a:ext cx="1543050" cy="366712"/>
          </a:xfrm>
          <a:prstGeom prst="rect">
            <a:avLst/>
          </a:prstGeom>
          <a:noFill/>
          <a:ln w="9525">
            <a:noFill/>
            <a:miter lim="800000"/>
            <a:headEnd/>
            <a:tailEnd/>
          </a:ln>
        </p:spPr>
        <p:txBody>
          <a:bodyPr wrap="none">
            <a:spAutoFit/>
          </a:bodyPr>
          <a:lstStyle/>
          <a:p>
            <a:r>
              <a:rPr lang="fr-FR">
                <a:latin typeface="Calibri" pitchFamily="34" charset="0"/>
              </a:rPr>
              <a:t>Technologies</a:t>
            </a:r>
          </a:p>
        </p:txBody>
      </p:sp>
      <p:sp>
        <p:nvSpPr>
          <p:cNvPr id="16398" name="Text Box 32"/>
          <p:cNvSpPr txBox="1">
            <a:spLocks noChangeArrowheads="1"/>
          </p:cNvSpPr>
          <p:nvPr/>
        </p:nvSpPr>
        <p:spPr bwMode="auto">
          <a:xfrm>
            <a:off x="0" y="6215063"/>
            <a:ext cx="1593850" cy="366712"/>
          </a:xfrm>
          <a:prstGeom prst="rect">
            <a:avLst/>
          </a:prstGeom>
          <a:noFill/>
          <a:ln w="9525">
            <a:noFill/>
            <a:miter lim="800000"/>
            <a:headEnd/>
            <a:tailEnd/>
          </a:ln>
        </p:spPr>
        <p:txBody>
          <a:bodyPr wrap="none">
            <a:spAutoFit/>
          </a:bodyPr>
          <a:lstStyle/>
          <a:p>
            <a:r>
              <a:rPr lang="fr-FR">
                <a:latin typeface="Calibri" pitchFamily="34" charset="0"/>
              </a:rPr>
              <a:t>Compétences</a:t>
            </a:r>
          </a:p>
        </p:txBody>
      </p:sp>
      <p:sp>
        <p:nvSpPr>
          <p:cNvPr id="16399" name="Text Box 33"/>
          <p:cNvSpPr txBox="1">
            <a:spLocks noChangeArrowheads="1"/>
          </p:cNvSpPr>
          <p:nvPr/>
        </p:nvSpPr>
        <p:spPr bwMode="auto">
          <a:xfrm>
            <a:off x="6011863" y="2852738"/>
            <a:ext cx="2808287" cy="1784350"/>
          </a:xfrm>
          <a:prstGeom prst="rect">
            <a:avLst/>
          </a:prstGeom>
          <a:noFill/>
          <a:ln w="9525">
            <a:noFill/>
            <a:miter lim="800000"/>
            <a:headEnd/>
            <a:tailEnd/>
          </a:ln>
        </p:spPr>
        <p:txBody>
          <a:bodyPr>
            <a:spAutoFit/>
          </a:bodyPr>
          <a:lstStyle/>
          <a:p>
            <a:pPr algn="ctr"/>
            <a:endParaRPr lang="fr-FR">
              <a:latin typeface="Calibri" pitchFamily="34" charset="0"/>
            </a:endParaRPr>
          </a:p>
          <a:p>
            <a:pPr algn="ctr"/>
            <a:endParaRPr lang="fr-FR">
              <a:latin typeface="Calibri" pitchFamily="34" charset="0"/>
            </a:endParaRPr>
          </a:p>
          <a:p>
            <a:r>
              <a:rPr lang="fr-FR" sz="1200">
                <a:latin typeface="Calibri" pitchFamily="34" charset="0"/>
              </a:rPr>
              <a:t/>
            </a:r>
            <a:br>
              <a:rPr lang="fr-FR" sz="1200">
                <a:latin typeface="Calibri" pitchFamily="34" charset="0"/>
              </a:rPr>
            </a:br>
            <a:endParaRPr lang="fr-FR" sz="1200">
              <a:latin typeface="Calibri" pitchFamily="34" charset="0"/>
            </a:endParaRPr>
          </a:p>
          <a:p>
            <a:endParaRPr lang="fr-FR">
              <a:latin typeface="Calibri" pitchFamily="34" charset="0"/>
            </a:endParaRPr>
          </a:p>
          <a:p>
            <a:endParaRPr lang="fr-FR">
              <a:latin typeface="Calibri" pitchFamily="34" charset="0"/>
            </a:endParaRPr>
          </a:p>
          <a:p>
            <a:endParaRPr lang="fr-FR" sz="1500" b="1">
              <a:latin typeface="Times New Roman" pitchFamily="18" charset="0"/>
              <a:cs typeface="Times New Roman" pitchFamily="18" charset="0"/>
            </a:endParaRPr>
          </a:p>
        </p:txBody>
      </p:sp>
      <p:sp>
        <p:nvSpPr>
          <p:cNvPr id="16400" name="Text Box 34"/>
          <p:cNvSpPr txBox="1">
            <a:spLocks noChangeArrowheads="1"/>
          </p:cNvSpPr>
          <p:nvPr/>
        </p:nvSpPr>
        <p:spPr bwMode="auto">
          <a:xfrm>
            <a:off x="6429375" y="5214938"/>
            <a:ext cx="2508250" cy="366712"/>
          </a:xfrm>
          <a:prstGeom prst="rect">
            <a:avLst/>
          </a:prstGeom>
          <a:noFill/>
          <a:ln w="9525">
            <a:noFill/>
            <a:miter lim="800000"/>
            <a:headEnd/>
            <a:tailEnd/>
          </a:ln>
        </p:spPr>
        <p:txBody>
          <a:bodyPr wrap="none">
            <a:spAutoFit/>
          </a:bodyPr>
          <a:lstStyle/>
          <a:p>
            <a:r>
              <a:rPr lang="fr-FR">
                <a:latin typeface="Calibri" pitchFamily="34" charset="0"/>
              </a:rPr>
              <a:t>Ses nouveaux produits</a:t>
            </a:r>
          </a:p>
        </p:txBody>
      </p:sp>
      <p:sp>
        <p:nvSpPr>
          <p:cNvPr id="13347" name="Rectangle 35"/>
          <p:cNvSpPr>
            <a:spLocks noChangeArrowheads="1"/>
          </p:cNvSpPr>
          <p:nvPr/>
        </p:nvSpPr>
        <p:spPr bwMode="auto">
          <a:xfrm>
            <a:off x="5724525" y="4652963"/>
            <a:ext cx="3419475" cy="2205037"/>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pPr algn="ctr"/>
            <a:endParaRPr lang="fr-FR" sz="1200">
              <a:latin typeface="Times New Roman" pitchFamily="18" charset="0"/>
              <a:cs typeface="Times New Roman" pitchFamily="18" charset="0"/>
            </a:endParaRPr>
          </a:p>
        </p:txBody>
      </p:sp>
      <p:sp>
        <p:nvSpPr>
          <p:cNvPr id="16402" name="Text Box 37"/>
          <p:cNvSpPr txBox="1">
            <a:spLocks noChangeArrowheads="1"/>
          </p:cNvSpPr>
          <p:nvPr/>
        </p:nvSpPr>
        <p:spPr bwMode="auto">
          <a:xfrm>
            <a:off x="0" y="404813"/>
            <a:ext cx="4591834" cy="1292662"/>
          </a:xfrm>
          <a:prstGeom prst="rect">
            <a:avLst/>
          </a:prstGeom>
          <a:noFill/>
          <a:ln w="9525">
            <a:noFill/>
            <a:miter lim="800000"/>
            <a:headEnd/>
            <a:tailEnd/>
          </a:ln>
        </p:spPr>
        <p:txBody>
          <a:bodyPr wrap="none">
            <a:spAutoFit/>
          </a:bodyPr>
          <a:lstStyle/>
          <a:p>
            <a:r>
              <a:rPr lang="fr-FR" dirty="0">
                <a:latin typeface="Calibri" pitchFamily="34" charset="0"/>
              </a:rPr>
              <a:t>Taille:</a:t>
            </a:r>
            <a:r>
              <a:rPr lang="fr-FR" sz="1200" dirty="0">
                <a:latin typeface="Calibri" pitchFamily="34" charset="0"/>
              </a:rPr>
              <a:t> </a:t>
            </a:r>
          </a:p>
          <a:p>
            <a:pPr>
              <a:buFontTx/>
              <a:buChar char="-"/>
            </a:pPr>
            <a:r>
              <a:rPr lang="fr-FR" sz="1200" b="1" dirty="0" smtClean="0">
                <a:solidFill>
                  <a:srgbClr val="000000"/>
                </a:solidFill>
                <a:latin typeface="Calibri" pitchFamily="34" charset="0"/>
              </a:rPr>
              <a:t>18121 employés,87 unités de production</a:t>
            </a:r>
            <a:endParaRPr lang="fr-FR" sz="1200" b="1" dirty="0">
              <a:solidFill>
                <a:srgbClr val="000000"/>
              </a:solidFill>
              <a:latin typeface="Calibri" pitchFamily="34" charset="0"/>
            </a:endParaRPr>
          </a:p>
          <a:p>
            <a:r>
              <a:rPr lang="fr-FR" sz="1200" b="1" dirty="0">
                <a:solidFill>
                  <a:srgbClr val="000000"/>
                </a:solidFill>
                <a:latin typeface="Calibri" pitchFamily="34" charset="0"/>
              </a:rPr>
              <a:t>-3 </a:t>
            </a:r>
            <a:r>
              <a:rPr lang="fr-FR" sz="1200" b="1" dirty="0" smtClean="0">
                <a:solidFill>
                  <a:srgbClr val="000000"/>
                </a:solidFill>
                <a:latin typeface="Calibri" pitchFamily="34" charset="0"/>
              </a:rPr>
              <a:t>milliards de litres </a:t>
            </a:r>
            <a:r>
              <a:rPr lang="fr-FR" sz="1200" b="1" dirty="0">
                <a:solidFill>
                  <a:srgbClr val="000000"/>
                </a:solidFill>
                <a:latin typeface="Calibri" pitchFamily="34" charset="0"/>
              </a:rPr>
              <a:t>de lait transformés</a:t>
            </a:r>
          </a:p>
          <a:p>
            <a:pPr>
              <a:buFontTx/>
              <a:buChar char="-"/>
            </a:pPr>
            <a:r>
              <a:rPr lang="fr-FR" sz="1200" b="1" dirty="0" smtClean="0">
                <a:solidFill>
                  <a:srgbClr val="000000"/>
                </a:solidFill>
                <a:latin typeface="Calibri" pitchFamily="34" charset="0"/>
              </a:rPr>
              <a:t>3349 millions </a:t>
            </a:r>
            <a:r>
              <a:rPr lang="fr-FR" sz="1200" b="1" dirty="0">
                <a:solidFill>
                  <a:srgbClr val="000000"/>
                </a:solidFill>
                <a:latin typeface="Calibri" pitchFamily="34" charset="0"/>
              </a:rPr>
              <a:t>d ’euros de chiffre d ’affaire en </a:t>
            </a:r>
            <a:r>
              <a:rPr lang="fr-FR" sz="1200" b="1" dirty="0" smtClean="0">
                <a:solidFill>
                  <a:srgbClr val="000000"/>
                </a:solidFill>
                <a:latin typeface="Calibri" pitchFamily="34" charset="0"/>
              </a:rPr>
              <a:t>2008 soit 11,2% de PM</a:t>
            </a:r>
            <a:endParaRPr lang="fr-FR" sz="1200" b="1" dirty="0">
              <a:solidFill>
                <a:srgbClr val="000000"/>
              </a:solidFill>
              <a:latin typeface="Calibri" pitchFamily="34" charset="0"/>
            </a:endParaRPr>
          </a:p>
          <a:p>
            <a:pPr>
              <a:buFontTx/>
              <a:buChar char="-"/>
            </a:pPr>
            <a:r>
              <a:rPr lang="fr-FR" sz="1200" b="1" dirty="0">
                <a:solidFill>
                  <a:srgbClr val="000000"/>
                </a:solidFill>
                <a:latin typeface="Calibri" pitchFamily="34" charset="0"/>
              </a:rPr>
              <a:t>38.2 millions d’euros de résultats nets</a:t>
            </a:r>
          </a:p>
          <a:p>
            <a:pPr>
              <a:buFontTx/>
              <a:buChar char="-"/>
            </a:pPr>
            <a:r>
              <a:rPr lang="fr-FR" sz="1200" b="1" dirty="0">
                <a:solidFill>
                  <a:srgbClr val="000000"/>
                </a:solidFill>
                <a:latin typeface="Calibri" pitchFamily="34" charset="0"/>
              </a:rPr>
              <a:t>Les produits fromagers représentent 66% du C.A.</a:t>
            </a:r>
          </a:p>
        </p:txBody>
      </p:sp>
      <p:sp>
        <p:nvSpPr>
          <p:cNvPr id="16403" name="Text Box 38"/>
          <p:cNvSpPr txBox="1">
            <a:spLocks noChangeArrowheads="1"/>
          </p:cNvSpPr>
          <p:nvPr/>
        </p:nvSpPr>
        <p:spPr bwMode="auto">
          <a:xfrm>
            <a:off x="0" y="1785938"/>
            <a:ext cx="225425" cy="307975"/>
          </a:xfrm>
          <a:prstGeom prst="rect">
            <a:avLst/>
          </a:prstGeom>
          <a:noFill/>
          <a:ln w="9525">
            <a:noFill/>
            <a:miter lim="800000"/>
            <a:headEnd/>
            <a:tailEnd/>
          </a:ln>
        </p:spPr>
        <p:txBody>
          <a:bodyPr wrap="none">
            <a:spAutoFit/>
          </a:bodyPr>
          <a:lstStyle/>
          <a:p>
            <a:r>
              <a:rPr lang="fr-FR" sz="1400">
                <a:latin typeface="Calibri" pitchFamily="34" charset="0"/>
              </a:rPr>
              <a:t> </a:t>
            </a:r>
          </a:p>
        </p:txBody>
      </p:sp>
      <p:sp>
        <p:nvSpPr>
          <p:cNvPr id="16404" name="Text Box 40"/>
          <p:cNvSpPr txBox="1">
            <a:spLocks noChangeArrowheads="1"/>
          </p:cNvSpPr>
          <p:nvPr/>
        </p:nvSpPr>
        <p:spPr bwMode="auto">
          <a:xfrm>
            <a:off x="2484438" y="2636838"/>
            <a:ext cx="1712328" cy="1384995"/>
          </a:xfrm>
          <a:prstGeom prst="rect">
            <a:avLst/>
          </a:prstGeom>
          <a:noFill/>
          <a:ln w="9525">
            <a:noFill/>
            <a:miter lim="800000"/>
            <a:headEnd/>
            <a:tailEnd/>
          </a:ln>
        </p:spPr>
        <p:txBody>
          <a:bodyPr wrap="none">
            <a:spAutoFit/>
          </a:bodyPr>
          <a:lstStyle/>
          <a:p>
            <a:r>
              <a:rPr lang="fr-FR" sz="1200" dirty="0">
                <a:latin typeface="Times New Roman" pitchFamily="18" charset="0"/>
              </a:rPr>
              <a:t>-savoureux</a:t>
            </a:r>
          </a:p>
          <a:p>
            <a:r>
              <a:rPr lang="fr-FR" sz="1200" dirty="0">
                <a:latin typeface="Times New Roman" pitchFamily="18" charset="0"/>
              </a:rPr>
              <a:t>-qualités nutritionnelles</a:t>
            </a:r>
          </a:p>
          <a:p>
            <a:r>
              <a:rPr lang="fr-FR" sz="1200" dirty="0">
                <a:latin typeface="Times New Roman" pitchFamily="18" charset="0"/>
              </a:rPr>
              <a:t>-pratique, rapide</a:t>
            </a:r>
          </a:p>
          <a:p>
            <a:r>
              <a:rPr lang="fr-FR" sz="1200" dirty="0">
                <a:latin typeface="Times New Roman" pitchFamily="18" charset="0"/>
              </a:rPr>
              <a:t>-</a:t>
            </a:r>
            <a:r>
              <a:rPr lang="fr-FR" sz="1200" dirty="0" smtClean="0">
                <a:latin typeface="Times New Roman" pitchFamily="18" charset="0"/>
              </a:rPr>
              <a:t>convivial</a:t>
            </a:r>
          </a:p>
          <a:p>
            <a:r>
              <a:rPr lang="fr-FR" sz="1200" dirty="0" smtClean="0">
                <a:latin typeface="Times New Roman" pitchFamily="18" charset="0"/>
              </a:rPr>
              <a:t>-Texture</a:t>
            </a:r>
            <a:endParaRPr lang="fr-FR" sz="1200" dirty="0">
              <a:latin typeface="Times New Roman" pitchFamily="18" charset="0"/>
            </a:endParaRPr>
          </a:p>
          <a:p>
            <a:r>
              <a:rPr lang="fr-FR" sz="1200" dirty="0">
                <a:latin typeface="Times New Roman" pitchFamily="18" charset="0"/>
              </a:rPr>
              <a:t>-saveurs gastronomiques</a:t>
            </a:r>
          </a:p>
          <a:p>
            <a:r>
              <a:rPr lang="fr-FR" sz="1200" dirty="0">
                <a:latin typeface="Times New Roman" pitchFamily="18" charset="0"/>
              </a:rPr>
              <a:t>-Saveurs traditionnelles,</a:t>
            </a:r>
          </a:p>
        </p:txBody>
      </p:sp>
      <p:sp>
        <p:nvSpPr>
          <p:cNvPr id="16405" name="Text Box 41"/>
          <p:cNvSpPr txBox="1">
            <a:spLocks noChangeArrowheads="1"/>
          </p:cNvSpPr>
          <p:nvPr/>
        </p:nvSpPr>
        <p:spPr bwMode="auto">
          <a:xfrm>
            <a:off x="571500" y="2428875"/>
            <a:ext cx="2000250" cy="2308324"/>
          </a:xfrm>
          <a:prstGeom prst="rect">
            <a:avLst/>
          </a:prstGeom>
          <a:noFill/>
          <a:ln w="9525">
            <a:noFill/>
            <a:miter lim="800000"/>
            <a:headEnd/>
            <a:tailEnd/>
          </a:ln>
        </p:spPr>
        <p:txBody>
          <a:bodyPr>
            <a:spAutoFit/>
          </a:bodyPr>
          <a:lstStyle/>
          <a:p>
            <a:endParaRPr lang="fr-FR" sz="1200" dirty="0">
              <a:latin typeface="Times New Roman" pitchFamily="18" charset="0"/>
            </a:endParaRPr>
          </a:p>
          <a:p>
            <a:r>
              <a:rPr lang="fr-FR" sz="1200" dirty="0">
                <a:latin typeface="Times New Roman" pitchFamily="18" charset="0"/>
              </a:rPr>
              <a:t>-Fromages à pâte pressée cuite ou non cuite</a:t>
            </a:r>
          </a:p>
          <a:p>
            <a:pPr>
              <a:buFontTx/>
              <a:buChar char="-"/>
            </a:pPr>
            <a:r>
              <a:rPr lang="fr-FR" sz="1200" dirty="0">
                <a:latin typeface="Times New Roman" pitchFamily="18" charset="0"/>
              </a:rPr>
              <a:t>Fromages à pâte molle</a:t>
            </a:r>
          </a:p>
          <a:p>
            <a:pPr>
              <a:buFontTx/>
              <a:buChar char="-"/>
            </a:pPr>
            <a:r>
              <a:rPr lang="fr-FR" sz="1200" dirty="0">
                <a:latin typeface="Times New Roman" pitchFamily="18" charset="0"/>
              </a:rPr>
              <a:t>Fromages à croute fleurie</a:t>
            </a:r>
          </a:p>
          <a:p>
            <a:r>
              <a:rPr lang="fr-FR" sz="1200" dirty="0">
                <a:latin typeface="Times New Roman" pitchFamily="18" charset="0"/>
              </a:rPr>
              <a:t>- </a:t>
            </a:r>
            <a:r>
              <a:rPr lang="fr-FR" sz="1200" dirty="0" smtClean="0">
                <a:latin typeface="Times New Roman" pitchFamily="18" charset="0"/>
              </a:rPr>
              <a:t>Fromages à croûte lavée</a:t>
            </a:r>
            <a:endParaRPr lang="fr-FR" sz="1200" dirty="0">
              <a:latin typeface="Times New Roman" pitchFamily="18" charset="0"/>
            </a:endParaRPr>
          </a:p>
          <a:p>
            <a:endParaRPr lang="fr-FR" sz="1200" dirty="0">
              <a:latin typeface="Times New Roman" pitchFamily="18" charset="0"/>
            </a:endParaRPr>
          </a:p>
          <a:p>
            <a:endParaRPr lang="fr-FR" sz="1200" dirty="0">
              <a:latin typeface="Times New Roman" pitchFamily="18" charset="0"/>
            </a:endParaRPr>
          </a:p>
          <a:p>
            <a:pPr>
              <a:buFontTx/>
              <a:buChar char="-"/>
            </a:pPr>
            <a:endParaRPr lang="fr-FR" sz="1200" dirty="0">
              <a:latin typeface="Times New Roman" pitchFamily="18" charset="0"/>
            </a:endParaRPr>
          </a:p>
          <a:p>
            <a:endParaRPr lang="fr-FR" sz="1200" dirty="0">
              <a:latin typeface="Times New Roman" pitchFamily="18" charset="0"/>
            </a:endParaRPr>
          </a:p>
          <a:p>
            <a:endParaRPr lang="fr-FR" sz="1200" dirty="0">
              <a:latin typeface="Times New Roman" pitchFamily="18" charset="0"/>
            </a:endParaRPr>
          </a:p>
          <a:p>
            <a:endParaRPr lang="fr-FR" sz="1200" dirty="0">
              <a:latin typeface="Times New Roman" pitchFamily="18" charset="0"/>
            </a:endParaRPr>
          </a:p>
        </p:txBody>
      </p:sp>
      <p:sp>
        <p:nvSpPr>
          <p:cNvPr id="16406" name="Text Box 45"/>
          <p:cNvSpPr txBox="1">
            <a:spLocks noChangeArrowheads="1"/>
          </p:cNvSpPr>
          <p:nvPr/>
        </p:nvSpPr>
        <p:spPr bwMode="auto">
          <a:xfrm>
            <a:off x="1835150" y="4916488"/>
            <a:ext cx="1270000" cy="457200"/>
          </a:xfrm>
          <a:prstGeom prst="rect">
            <a:avLst/>
          </a:prstGeom>
          <a:noFill/>
          <a:ln w="9525">
            <a:noFill/>
            <a:miter lim="800000"/>
            <a:headEnd/>
            <a:tailEnd/>
          </a:ln>
        </p:spPr>
        <p:txBody>
          <a:bodyPr wrap="none">
            <a:spAutoFit/>
          </a:bodyPr>
          <a:lstStyle/>
          <a:p>
            <a:r>
              <a:rPr lang="fr-FR" sz="1200" dirty="0">
                <a:latin typeface="Times New Roman" pitchFamily="18" charset="0"/>
              </a:rPr>
              <a:t>Formats et design</a:t>
            </a:r>
          </a:p>
          <a:p>
            <a:r>
              <a:rPr lang="fr-FR" sz="1200" dirty="0">
                <a:latin typeface="Times New Roman" pitchFamily="18" charset="0"/>
              </a:rPr>
              <a:t>       adaptés</a:t>
            </a:r>
          </a:p>
        </p:txBody>
      </p:sp>
      <p:sp>
        <p:nvSpPr>
          <p:cNvPr id="16407" name="Text Box 46"/>
          <p:cNvSpPr txBox="1">
            <a:spLocks noChangeArrowheads="1"/>
          </p:cNvSpPr>
          <p:nvPr/>
        </p:nvSpPr>
        <p:spPr bwMode="auto">
          <a:xfrm>
            <a:off x="1258888" y="5516563"/>
            <a:ext cx="2120900" cy="457200"/>
          </a:xfrm>
          <a:prstGeom prst="rect">
            <a:avLst/>
          </a:prstGeom>
          <a:noFill/>
          <a:ln w="9525">
            <a:noFill/>
            <a:miter lim="800000"/>
            <a:headEnd/>
            <a:tailEnd/>
          </a:ln>
        </p:spPr>
        <p:txBody>
          <a:bodyPr wrap="none">
            <a:spAutoFit/>
          </a:bodyPr>
          <a:lstStyle/>
          <a:p>
            <a:r>
              <a:rPr lang="fr-FR" sz="1200">
                <a:latin typeface="Times New Roman" pitchFamily="18" charset="0"/>
              </a:rPr>
              <a:t>         Conditionnement variable</a:t>
            </a:r>
          </a:p>
          <a:p>
            <a:r>
              <a:rPr lang="fr-FR" sz="1200">
                <a:latin typeface="Times New Roman" pitchFamily="18" charset="0"/>
              </a:rPr>
              <a:t>          (bûches,carrés,tranches,)</a:t>
            </a:r>
          </a:p>
        </p:txBody>
      </p:sp>
      <p:sp>
        <p:nvSpPr>
          <p:cNvPr id="16408" name="Text Box 47"/>
          <p:cNvSpPr txBox="1">
            <a:spLocks noChangeArrowheads="1"/>
          </p:cNvSpPr>
          <p:nvPr/>
        </p:nvSpPr>
        <p:spPr bwMode="auto">
          <a:xfrm>
            <a:off x="2859088" y="4556125"/>
            <a:ext cx="776287" cy="523875"/>
          </a:xfrm>
          <a:prstGeom prst="rect">
            <a:avLst/>
          </a:prstGeom>
          <a:noFill/>
          <a:ln w="9525">
            <a:noFill/>
            <a:miter lim="800000"/>
            <a:headEnd/>
            <a:tailEnd/>
          </a:ln>
        </p:spPr>
        <p:txBody>
          <a:bodyPr>
            <a:spAutoFit/>
          </a:bodyPr>
          <a:lstStyle/>
          <a:p>
            <a:r>
              <a:rPr lang="fr-FR" sz="1600">
                <a:latin typeface="Times New Roman" pitchFamily="18" charset="0"/>
              </a:rPr>
              <a:t>France</a:t>
            </a:r>
          </a:p>
          <a:p>
            <a:endParaRPr lang="fr-FR" sz="1200">
              <a:latin typeface="Times New Roman" pitchFamily="18" charset="0"/>
            </a:endParaRPr>
          </a:p>
        </p:txBody>
      </p:sp>
      <p:sp>
        <p:nvSpPr>
          <p:cNvPr id="16409" name="Text Box 48"/>
          <p:cNvSpPr txBox="1">
            <a:spLocks noChangeArrowheads="1"/>
          </p:cNvSpPr>
          <p:nvPr/>
        </p:nvSpPr>
        <p:spPr bwMode="auto">
          <a:xfrm>
            <a:off x="3402013" y="5026025"/>
            <a:ext cx="1612900" cy="274638"/>
          </a:xfrm>
          <a:prstGeom prst="rect">
            <a:avLst/>
          </a:prstGeom>
          <a:noFill/>
          <a:ln w="9525">
            <a:noFill/>
            <a:miter lim="800000"/>
            <a:headEnd/>
            <a:tailEnd/>
          </a:ln>
        </p:spPr>
        <p:txBody>
          <a:bodyPr wrap="none">
            <a:spAutoFit/>
          </a:bodyPr>
          <a:lstStyle/>
          <a:p>
            <a:r>
              <a:rPr lang="fr-FR" sz="1200" b="1">
                <a:latin typeface="Times New Roman" pitchFamily="18" charset="0"/>
              </a:rPr>
              <a:t>Autres pays d’Europe</a:t>
            </a:r>
          </a:p>
        </p:txBody>
      </p:sp>
      <p:sp>
        <p:nvSpPr>
          <p:cNvPr id="16410" name="Text Box 49"/>
          <p:cNvSpPr txBox="1">
            <a:spLocks noChangeArrowheads="1"/>
          </p:cNvSpPr>
          <p:nvPr/>
        </p:nvSpPr>
        <p:spPr bwMode="auto">
          <a:xfrm>
            <a:off x="3851275" y="5229225"/>
            <a:ext cx="1219200" cy="638175"/>
          </a:xfrm>
          <a:prstGeom prst="rect">
            <a:avLst/>
          </a:prstGeom>
          <a:noFill/>
          <a:ln w="9525">
            <a:noFill/>
            <a:miter lim="800000"/>
            <a:headEnd/>
            <a:tailEnd/>
          </a:ln>
        </p:spPr>
        <p:txBody>
          <a:bodyPr>
            <a:spAutoFit/>
          </a:bodyPr>
          <a:lstStyle/>
          <a:p>
            <a:r>
              <a:rPr lang="fr-FR" sz="900" b="1">
                <a:latin typeface="Times New Roman" pitchFamily="18" charset="0"/>
              </a:rPr>
              <a:t>Asie, Amérique du Nord et  du Sud, Afrique  et moyen- Orient</a:t>
            </a:r>
          </a:p>
        </p:txBody>
      </p:sp>
      <p:sp>
        <p:nvSpPr>
          <p:cNvPr id="16411" name="AutoShape 50"/>
          <p:cNvSpPr>
            <a:spLocks/>
          </p:cNvSpPr>
          <p:nvPr/>
        </p:nvSpPr>
        <p:spPr bwMode="auto">
          <a:xfrm rot="-2460000">
            <a:off x="4211638" y="4076700"/>
            <a:ext cx="215900" cy="1800225"/>
          </a:xfrm>
          <a:prstGeom prst="rightBrace">
            <a:avLst>
              <a:gd name="adj1" fmla="val 69485"/>
              <a:gd name="adj2" fmla="val 50000"/>
            </a:avLst>
          </a:prstGeom>
          <a:noFill/>
          <a:ln w="9525">
            <a:solidFill>
              <a:schemeClr val="tx1"/>
            </a:solidFill>
            <a:round/>
            <a:headEnd/>
            <a:tailEnd/>
          </a:ln>
        </p:spPr>
        <p:txBody>
          <a:bodyPr wrap="none" anchor="ctr"/>
          <a:lstStyle/>
          <a:p>
            <a:endParaRPr lang="fr-FR">
              <a:latin typeface="Calibri" pitchFamily="34" charset="0"/>
            </a:endParaRPr>
          </a:p>
        </p:txBody>
      </p:sp>
      <p:sp>
        <p:nvSpPr>
          <p:cNvPr id="16412" name="Text Box 51"/>
          <p:cNvSpPr txBox="1">
            <a:spLocks noChangeArrowheads="1"/>
          </p:cNvSpPr>
          <p:nvPr/>
        </p:nvSpPr>
        <p:spPr bwMode="auto">
          <a:xfrm>
            <a:off x="4427538" y="4437063"/>
            <a:ext cx="1008062" cy="457200"/>
          </a:xfrm>
          <a:prstGeom prst="rect">
            <a:avLst/>
          </a:prstGeom>
          <a:noFill/>
          <a:ln w="9525">
            <a:noFill/>
            <a:miter lim="800000"/>
            <a:headEnd/>
            <a:tailEnd/>
          </a:ln>
        </p:spPr>
        <p:txBody>
          <a:bodyPr>
            <a:spAutoFit/>
          </a:bodyPr>
          <a:lstStyle/>
          <a:p>
            <a:endParaRPr lang="fr-FR" sz="1200">
              <a:latin typeface="Times New Roman" pitchFamily="18" charset="0"/>
            </a:endParaRPr>
          </a:p>
          <a:p>
            <a:endParaRPr lang="fr-FR" sz="1200">
              <a:latin typeface="Times New Roman" pitchFamily="18" charset="0"/>
            </a:endParaRPr>
          </a:p>
        </p:txBody>
      </p:sp>
      <p:sp>
        <p:nvSpPr>
          <p:cNvPr id="16413" name="Text Box 29"/>
          <p:cNvSpPr txBox="1">
            <a:spLocks noChangeArrowheads="1"/>
          </p:cNvSpPr>
          <p:nvPr/>
        </p:nvSpPr>
        <p:spPr bwMode="auto">
          <a:xfrm>
            <a:off x="4932363" y="2781300"/>
            <a:ext cx="4211637" cy="1371600"/>
          </a:xfrm>
          <a:prstGeom prst="rect">
            <a:avLst/>
          </a:prstGeom>
          <a:noFill/>
          <a:ln w="9525">
            <a:noFill/>
            <a:miter lim="800000"/>
            <a:headEnd/>
            <a:tailEnd/>
          </a:ln>
          <a:effectLst/>
        </p:spPr>
        <p:txBody>
          <a:bodyPr>
            <a:spAutoFit/>
          </a:bodyPr>
          <a:lstStyle/>
          <a:p>
            <a:r>
              <a:rPr lang="fr-FR"/>
              <a:t>Ses marques :</a:t>
            </a:r>
            <a:r>
              <a:rPr lang="fr-FR" sz="1200">
                <a:latin typeface="Times New Roman" pitchFamily="18" charset="0"/>
                <a:cs typeface="Times New Roman" pitchFamily="18" charset="0"/>
              </a:rPr>
              <a:t>de nombreuses marques nationales et internationales:</a:t>
            </a:r>
          </a:p>
          <a:p>
            <a:r>
              <a:rPr lang="fr-FR" sz="1200">
                <a:latin typeface="Times New Roman" pitchFamily="18" charset="0"/>
                <a:cs typeface="Times New Roman" pitchFamily="18" charset="0"/>
              </a:rPr>
              <a:t>Cœur de Lion, Saint Albray Les Tranches de Fol Epi Chaumes</a:t>
            </a:r>
            <a:br>
              <a:rPr lang="fr-FR" sz="1200">
                <a:latin typeface="Times New Roman" pitchFamily="18" charset="0"/>
                <a:cs typeface="Times New Roman" pitchFamily="18" charset="0"/>
              </a:rPr>
            </a:br>
            <a:r>
              <a:rPr lang="fr-FR" sz="1200" i="1">
                <a:latin typeface="Times New Roman" pitchFamily="18" charset="0"/>
                <a:cs typeface="Times New Roman" pitchFamily="18" charset="0"/>
              </a:rPr>
              <a:t>caprice des dieux,veux pané</a:t>
            </a:r>
            <a:endParaRPr lang="fr-FR" sz="1200">
              <a:latin typeface="Times New Roman" pitchFamily="18" charset="0"/>
              <a:cs typeface="Times New Roman" pitchFamily="18" charset="0"/>
            </a:endParaRPr>
          </a:p>
          <a:p>
            <a:endParaRPr lang="fr-FR" sz="1200">
              <a:latin typeface="Times New Roman" pitchFamily="18" charset="0"/>
              <a:cs typeface="Times New Roman" pitchFamily="18" charset="0"/>
            </a:endParaRPr>
          </a:p>
          <a:p>
            <a:endParaRPr lang="fr-FR"/>
          </a:p>
        </p:txBody>
      </p:sp>
      <p:sp>
        <p:nvSpPr>
          <p:cNvPr id="16414" name="Text Box 30"/>
          <p:cNvSpPr txBox="1">
            <a:spLocks noChangeArrowheads="1"/>
          </p:cNvSpPr>
          <p:nvPr/>
        </p:nvSpPr>
        <p:spPr bwMode="auto">
          <a:xfrm>
            <a:off x="5795963" y="4365625"/>
            <a:ext cx="3348037" cy="779463"/>
          </a:xfrm>
          <a:prstGeom prst="rect">
            <a:avLst/>
          </a:prstGeom>
          <a:noFill/>
          <a:ln w="9525">
            <a:noFill/>
            <a:miter lim="800000"/>
            <a:headEnd/>
            <a:tailEnd/>
          </a:ln>
          <a:effectLst/>
        </p:spPr>
        <p:txBody>
          <a:bodyPr>
            <a:spAutoFit/>
          </a:bodyPr>
          <a:lstStyle/>
          <a:p>
            <a:r>
              <a:rPr lang="fr-FR" b="1" dirty="0"/>
              <a:t>Ses nouveaux produits</a:t>
            </a:r>
          </a:p>
          <a:p>
            <a:pPr>
              <a:spcBef>
                <a:spcPct val="50000"/>
              </a:spcBef>
            </a:pPr>
            <a:endParaRPr lang="fr-FR" dirty="0"/>
          </a:p>
        </p:txBody>
      </p:sp>
      <p:sp>
        <p:nvSpPr>
          <p:cNvPr id="16415" name="Text Box 31"/>
          <p:cNvSpPr txBox="1">
            <a:spLocks noChangeArrowheads="1"/>
          </p:cNvSpPr>
          <p:nvPr/>
        </p:nvSpPr>
        <p:spPr bwMode="auto">
          <a:xfrm>
            <a:off x="5795963" y="4797425"/>
            <a:ext cx="3240087" cy="1200329"/>
          </a:xfrm>
          <a:prstGeom prst="rect">
            <a:avLst/>
          </a:prstGeom>
          <a:noFill/>
          <a:ln w="9525">
            <a:noFill/>
            <a:miter lim="800000"/>
            <a:headEnd/>
            <a:tailEnd/>
          </a:ln>
          <a:effectLst/>
        </p:spPr>
        <p:txBody>
          <a:bodyPr>
            <a:spAutoFit/>
          </a:bodyPr>
          <a:lstStyle/>
          <a:p>
            <a:r>
              <a:rPr lang="fr-FR" sz="1200" dirty="0">
                <a:latin typeface="Times New Roman" pitchFamily="18" charset="0"/>
                <a:cs typeface="Times New Roman" pitchFamily="18" charset="0"/>
              </a:rPr>
              <a:t>-Cœur de Lion </a:t>
            </a:r>
            <a:r>
              <a:rPr lang="fr-FR" sz="1200" dirty="0" err="1">
                <a:latin typeface="Times New Roman" pitchFamily="18" charset="0"/>
                <a:cs typeface="Times New Roman" pitchFamily="18" charset="0"/>
              </a:rPr>
              <a:t>Extra-Léger</a:t>
            </a:r>
            <a:r>
              <a:rPr lang="fr-FR" sz="1200" dirty="0">
                <a:latin typeface="Times New Roman" pitchFamily="18" charset="0"/>
                <a:cs typeface="Times New Roman" pitchFamily="18" charset="0"/>
              </a:rPr>
              <a:t>(5%)</a:t>
            </a:r>
          </a:p>
          <a:p>
            <a:r>
              <a:rPr lang="fr-FR" altLang="zh-CN" sz="1200" dirty="0">
                <a:latin typeface="Times New Roman" pitchFamily="18" charset="0"/>
                <a:ea typeface="宋体" pitchFamily="2" charset="-122"/>
                <a:cs typeface="Times New Roman" pitchFamily="18" charset="0"/>
              </a:rPr>
              <a:t>-Le Bon Brie 450g COEUR DE LION </a:t>
            </a:r>
          </a:p>
          <a:p>
            <a:r>
              <a:rPr lang="fr-FR" altLang="zh-CN" sz="1200" dirty="0">
                <a:latin typeface="Times New Roman" pitchFamily="18" charset="0"/>
                <a:ea typeface="宋体" pitchFamily="2" charset="-122"/>
                <a:cs typeface="Times New Roman" pitchFamily="18" charset="0"/>
              </a:rPr>
              <a:t>-camembert tout doux. </a:t>
            </a:r>
            <a:r>
              <a:rPr lang="fr-FR" sz="1200" b="1" dirty="0">
                <a:latin typeface="Times New Roman" pitchFamily="18" charset="0"/>
                <a:cs typeface="Times New Roman" pitchFamily="18" charset="0"/>
              </a:rPr>
              <a:t>COEUR DE LION Pause</a:t>
            </a:r>
          </a:p>
          <a:p>
            <a:r>
              <a:rPr lang="fr-FR" sz="1200" b="1" dirty="0">
                <a:latin typeface="Times New Roman" pitchFamily="18" charset="0"/>
                <a:cs typeface="Times New Roman" pitchFamily="18" charset="0"/>
              </a:rPr>
              <a:t>- </a:t>
            </a:r>
            <a:r>
              <a:rPr lang="fr-FR" altLang="zh-CN" sz="1200" dirty="0">
                <a:latin typeface="Times New Roman" pitchFamily="18" charset="0"/>
                <a:ea typeface="宋体" pitchFamily="2" charset="-122"/>
              </a:rPr>
              <a:t>des Chiffonnades de Fol Epi reconnue comme saveur de 2010</a:t>
            </a:r>
            <a:endParaRPr lang="fr-FR" sz="1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0" y="0"/>
            <a:ext cx="1276440" cy="369332"/>
          </a:xfrm>
          <a:prstGeom prst="rect">
            <a:avLst/>
          </a:prstGeom>
          <a:noFill/>
          <a:ln w="9525">
            <a:noFill/>
            <a:miter lim="800000"/>
            <a:headEnd/>
            <a:tailEnd/>
          </a:ln>
        </p:spPr>
        <p:txBody>
          <a:bodyPr wrap="none">
            <a:spAutoFit/>
          </a:bodyPr>
          <a:lstStyle/>
          <a:p>
            <a:r>
              <a:rPr lang="fr-FR" b="1" u="sng" dirty="0">
                <a:solidFill>
                  <a:srgbClr val="C00000"/>
                </a:solidFill>
                <a:latin typeface="Calibri" pitchFamily="34" charset="0"/>
              </a:rPr>
              <a:t>Entreprise</a:t>
            </a:r>
            <a:r>
              <a:rPr lang="fr-FR" dirty="0">
                <a:solidFill>
                  <a:srgbClr val="C00000"/>
                </a:solidFill>
                <a:latin typeface="Calibri" pitchFamily="34" charset="0"/>
              </a:rPr>
              <a:t> :</a:t>
            </a:r>
          </a:p>
        </p:txBody>
      </p:sp>
      <p:sp>
        <p:nvSpPr>
          <p:cNvPr id="18435" name="Text Box 3"/>
          <p:cNvSpPr txBox="1">
            <a:spLocks noChangeArrowheads="1"/>
          </p:cNvSpPr>
          <p:nvPr/>
        </p:nvSpPr>
        <p:spPr bwMode="auto">
          <a:xfrm>
            <a:off x="0" y="1484313"/>
            <a:ext cx="1557338" cy="366712"/>
          </a:xfrm>
          <a:prstGeom prst="rect">
            <a:avLst/>
          </a:prstGeom>
          <a:noFill/>
          <a:ln w="9525">
            <a:noFill/>
            <a:miter lim="800000"/>
            <a:headEnd/>
            <a:tailEnd/>
          </a:ln>
        </p:spPr>
        <p:txBody>
          <a:bodyPr>
            <a:spAutoFit/>
          </a:bodyPr>
          <a:lstStyle/>
          <a:p>
            <a:r>
              <a:rPr lang="fr-FR" sz="1400" b="1">
                <a:latin typeface="Calibri" pitchFamily="34" charset="0"/>
              </a:rPr>
              <a:t>Stratégie suivie</a:t>
            </a:r>
            <a:r>
              <a:rPr lang="fr-FR">
                <a:latin typeface="Calibri" pitchFamily="34" charset="0"/>
              </a:rPr>
              <a:t> </a:t>
            </a:r>
          </a:p>
        </p:txBody>
      </p:sp>
      <p:sp>
        <p:nvSpPr>
          <p:cNvPr id="18436" name="Text Box 4"/>
          <p:cNvSpPr txBox="1">
            <a:spLocks noChangeArrowheads="1"/>
          </p:cNvSpPr>
          <p:nvPr/>
        </p:nvSpPr>
        <p:spPr bwMode="auto">
          <a:xfrm>
            <a:off x="0" y="476250"/>
            <a:ext cx="2051050" cy="1004888"/>
          </a:xfrm>
          <a:prstGeom prst="rect">
            <a:avLst/>
          </a:prstGeom>
          <a:noFill/>
          <a:ln w="9525">
            <a:noFill/>
            <a:miter lim="800000"/>
            <a:headEnd/>
            <a:tailEnd/>
          </a:ln>
        </p:spPr>
        <p:txBody>
          <a:bodyPr>
            <a:spAutoFit/>
          </a:bodyPr>
          <a:lstStyle/>
          <a:p>
            <a:r>
              <a:rPr lang="fr-FR" sz="1400" b="1">
                <a:latin typeface="Calibri" pitchFamily="34" charset="0"/>
              </a:rPr>
              <a:t>Stratégie de croissance</a:t>
            </a:r>
          </a:p>
          <a:p>
            <a:r>
              <a:rPr lang="fr-FR" sz="1200">
                <a:latin typeface="Calibri" pitchFamily="34" charset="0"/>
              </a:rPr>
              <a:t>(</a:t>
            </a:r>
            <a:r>
              <a:rPr lang="fr-FR" sz="1000">
                <a:latin typeface="Calibri" pitchFamily="34" charset="0"/>
              </a:rPr>
              <a:t>diversifiée/spécialisée)</a:t>
            </a:r>
          </a:p>
          <a:p>
            <a:r>
              <a:rPr lang="fr-FR" sz="1000">
                <a:latin typeface="Calibri" pitchFamily="34" charset="0"/>
              </a:rPr>
              <a:t>Locale/nationale/internationale</a:t>
            </a:r>
          </a:p>
          <a:p>
            <a:r>
              <a:rPr lang="fr-FR" sz="1000">
                <a:latin typeface="Calibri" pitchFamily="34" charset="0"/>
              </a:rPr>
              <a:t>alliances</a:t>
            </a:r>
          </a:p>
        </p:txBody>
      </p:sp>
      <p:sp>
        <p:nvSpPr>
          <p:cNvPr id="13317" name="Rectangle 7"/>
          <p:cNvSpPr>
            <a:spLocks noChangeArrowheads="1"/>
          </p:cNvSpPr>
          <p:nvPr/>
        </p:nvSpPr>
        <p:spPr bwMode="auto">
          <a:xfrm>
            <a:off x="4427538" y="404813"/>
            <a:ext cx="2230437" cy="6453187"/>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pPr fontAlgn="auto">
              <a:spcBef>
                <a:spcPts val="0"/>
              </a:spcBef>
              <a:spcAft>
                <a:spcPts val="0"/>
              </a:spcAft>
              <a:defRPr/>
            </a:pPr>
            <a:endParaRPr lang="fr-FR" dirty="0">
              <a:latin typeface="+mn-lt"/>
              <a:cs typeface="+mn-cs"/>
            </a:endParaRPr>
          </a:p>
        </p:txBody>
      </p:sp>
      <p:sp>
        <p:nvSpPr>
          <p:cNvPr id="13318" name="Rectangle 8"/>
          <p:cNvSpPr>
            <a:spLocks noChangeArrowheads="1"/>
          </p:cNvSpPr>
          <p:nvPr/>
        </p:nvSpPr>
        <p:spPr bwMode="auto">
          <a:xfrm>
            <a:off x="6804025" y="404813"/>
            <a:ext cx="2339975" cy="6453187"/>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endParaRPr lang="fr-FR" sz="1200" dirty="0">
              <a:latin typeface="Calibri" pitchFamily="34" charset="0"/>
            </a:endParaRPr>
          </a:p>
          <a:p>
            <a:endParaRPr lang="fr-FR" sz="1200" dirty="0">
              <a:latin typeface="Calibri" pitchFamily="34" charset="0"/>
            </a:endParaRPr>
          </a:p>
          <a:p>
            <a:endParaRPr lang="fr-FR" sz="1200" dirty="0">
              <a:latin typeface="Calibri" pitchFamily="34" charset="0"/>
            </a:endParaRPr>
          </a:p>
          <a:p>
            <a:endParaRPr lang="fr-FR" sz="1200" dirty="0">
              <a:latin typeface="Calibri" pitchFamily="34" charset="0"/>
            </a:endParaRPr>
          </a:p>
          <a:p>
            <a:endParaRPr lang="fr-FR" sz="1200" dirty="0">
              <a:latin typeface="Calibri" pitchFamily="34" charset="0"/>
            </a:endParaRPr>
          </a:p>
          <a:p>
            <a:endParaRPr lang="fr-FR" sz="1200" dirty="0">
              <a:latin typeface="Calibri" pitchFamily="34" charset="0"/>
            </a:endParaRPr>
          </a:p>
          <a:p>
            <a:endParaRPr lang="fr-FR" sz="1200" dirty="0">
              <a:latin typeface="Calibri" pitchFamily="34" charset="0"/>
            </a:endParaRPr>
          </a:p>
          <a:p>
            <a:endParaRPr lang="fr-FR" sz="1200" dirty="0">
              <a:latin typeface="Calibri" pitchFamily="34" charset="0"/>
            </a:endParaRPr>
          </a:p>
          <a:p>
            <a:endParaRPr lang="fr-FR" sz="1200" dirty="0">
              <a:latin typeface="Calibri" pitchFamily="34" charset="0"/>
            </a:endParaRPr>
          </a:p>
          <a:p>
            <a:endParaRPr lang="fr-FR" sz="1200" dirty="0">
              <a:latin typeface="Calibri" pitchFamily="34" charset="0"/>
            </a:endParaRPr>
          </a:p>
          <a:p>
            <a:endParaRPr lang="fr-FR" sz="1200" dirty="0">
              <a:latin typeface="Calibri" pitchFamily="34" charset="0"/>
            </a:endParaRPr>
          </a:p>
          <a:p>
            <a:endParaRPr lang="fr-FR" sz="1200" dirty="0">
              <a:latin typeface="Calibri" pitchFamily="34" charset="0"/>
            </a:endParaRPr>
          </a:p>
          <a:p>
            <a:endParaRPr lang="fr-FR" sz="1200" dirty="0">
              <a:latin typeface="Calibri" pitchFamily="34" charset="0"/>
            </a:endParaRPr>
          </a:p>
          <a:p>
            <a:endParaRPr lang="fr-FR" sz="1200" dirty="0">
              <a:latin typeface="Calibri" pitchFamily="34" charset="0"/>
            </a:endParaRPr>
          </a:p>
          <a:p>
            <a:endParaRPr lang="fr-FR" sz="1200" dirty="0">
              <a:latin typeface="Calibri" pitchFamily="34" charset="0"/>
            </a:endParaRPr>
          </a:p>
          <a:p>
            <a:r>
              <a:rPr lang="fr-FR" sz="1200" dirty="0">
                <a:solidFill>
                  <a:schemeClr val="tx1"/>
                </a:solidFill>
                <a:latin typeface="Times New Roman" pitchFamily="18" charset="0"/>
                <a:cs typeface="Times New Roman" pitchFamily="18" charset="0"/>
              </a:rPr>
              <a:t>-La dépendance aux </a:t>
            </a:r>
          </a:p>
          <a:p>
            <a:r>
              <a:rPr lang="fr-FR" sz="1200" dirty="0">
                <a:solidFill>
                  <a:schemeClr val="tx1"/>
                </a:solidFill>
                <a:latin typeface="Times New Roman" pitchFamily="18" charset="0"/>
                <a:cs typeface="Times New Roman" pitchFamily="18" charset="0"/>
              </a:rPr>
              <a:t>approvisionnements en</a:t>
            </a:r>
          </a:p>
          <a:p>
            <a:r>
              <a:rPr lang="fr-FR" sz="1200" dirty="0">
                <a:solidFill>
                  <a:schemeClr val="tx1"/>
                </a:solidFill>
                <a:latin typeface="Times New Roman" pitchFamily="18" charset="0"/>
                <a:cs typeface="Times New Roman" pitchFamily="18" charset="0"/>
              </a:rPr>
              <a:t>matières  premières et la hausse </a:t>
            </a:r>
          </a:p>
          <a:p>
            <a:r>
              <a:rPr lang="fr-FR" sz="1200" dirty="0">
                <a:solidFill>
                  <a:schemeClr val="tx1"/>
                </a:solidFill>
                <a:latin typeface="Times New Roman" pitchFamily="18" charset="0"/>
                <a:cs typeface="Times New Roman" pitchFamily="18" charset="0"/>
              </a:rPr>
              <a:t>d</a:t>
            </a:r>
            <a:r>
              <a:rPr lang="fr-FR" sz="1200" dirty="0" smtClean="0">
                <a:solidFill>
                  <a:schemeClr val="tx1"/>
                </a:solidFill>
                <a:latin typeface="Times New Roman" pitchFamily="18" charset="0"/>
                <a:cs typeface="Times New Roman" pitchFamily="18" charset="0"/>
              </a:rPr>
              <a:t>es prix du lait</a:t>
            </a:r>
            <a:endParaRPr lang="fr-FR" sz="1200" dirty="0">
              <a:solidFill>
                <a:schemeClr val="tx1"/>
              </a:solidFill>
              <a:latin typeface="Times New Roman" pitchFamily="18" charset="0"/>
              <a:cs typeface="Times New Roman" pitchFamily="18" charset="0"/>
            </a:endParaRPr>
          </a:p>
        </p:txBody>
      </p:sp>
      <p:sp>
        <p:nvSpPr>
          <p:cNvPr id="18439" name="Text Box 9"/>
          <p:cNvSpPr txBox="1">
            <a:spLocks noChangeArrowheads="1"/>
          </p:cNvSpPr>
          <p:nvPr/>
        </p:nvSpPr>
        <p:spPr bwMode="auto">
          <a:xfrm>
            <a:off x="4857752" y="0"/>
            <a:ext cx="788870" cy="369332"/>
          </a:xfrm>
          <a:prstGeom prst="rect">
            <a:avLst/>
          </a:prstGeom>
          <a:noFill/>
          <a:ln w="9525">
            <a:noFill/>
            <a:miter lim="800000"/>
            <a:headEnd/>
            <a:tailEnd/>
          </a:ln>
        </p:spPr>
        <p:txBody>
          <a:bodyPr wrap="none">
            <a:spAutoFit/>
          </a:bodyPr>
          <a:lstStyle/>
          <a:p>
            <a:r>
              <a:rPr lang="fr-FR" dirty="0">
                <a:solidFill>
                  <a:srgbClr val="C00000"/>
                </a:solidFill>
                <a:latin typeface="Calibri" pitchFamily="34" charset="0"/>
              </a:rPr>
              <a:t>Forces</a:t>
            </a:r>
          </a:p>
        </p:txBody>
      </p:sp>
      <p:sp>
        <p:nvSpPr>
          <p:cNvPr id="18440" name="Text Box 10"/>
          <p:cNvSpPr txBox="1">
            <a:spLocks noChangeArrowheads="1"/>
          </p:cNvSpPr>
          <p:nvPr/>
        </p:nvSpPr>
        <p:spPr bwMode="auto">
          <a:xfrm>
            <a:off x="7308850" y="0"/>
            <a:ext cx="1122615" cy="369332"/>
          </a:xfrm>
          <a:prstGeom prst="rect">
            <a:avLst/>
          </a:prstGeom>
          <a:noFill/>
          <a:ln w="9525">
            <a:noFill/>
            <a:miter lim="800000"/>
            <a:headEnd/>
            <a:tailEnd/>
          </a:ln>
        </p:spPr>
        <p:txBody>
          <a:bodyPr wrap="none">
            <a:spAutoFit/>
          </a:bodyPr>
          <a:lstStyle/>
          <a:p>
            <a:r>
              <a:rPr lang="fr-FR" dirty="0">
                <a:solidFill>
                  <a:srgbClr val="C00000"/>
                </a:solidFill>
                <a:latin typeface="Calibri" pitchFamily="34" charset="0"/>
              </a:rPr>
              <a:t>Faiblesses</a:t>
            </a:r>
          </a:p>
        </p:txBody>
      </p:sp>
      <p:sp>
        <p:nvSpPr>
          <p:cNvPr id="18441" name="Text Box 11"/>
          <p:cNvSpPr txBox="1">
            <a:spLocks noChangeArrowheads="1"/>
          </p:cNvSpPr>
          <p:nvPr/>
        </p:nvSpPr>
        <p:spPr bwMode="auto">
          <a:xfrm>
            <a:off x="0" y="5013325"/>
            <a:ext cx="1519238" cy="671513"/>
          </a:xfrm>
          <a:prstGeom prst="rect">
            <a:avLst/>
          </a:prstGeom>
          <a:noFill/>
          <a:ln w="9525">
            <a:noFill/>
            <a:miter lim="800000"/>
            <a:headEnd/>
            <a:tailEnd/>
          </a:ln>
        </p:spPr>
        <p:txBody>
          <a:bodyPr>
            <a:spAutoFit/>
          </a:bodyPr>
          <a:lstStyle/>
          <a:p>
            <a:r>
              <a:rPr lang="fr-FR" sz="1400" b="1">
                <a:latin typeface="Calibri" pitchFamily="34" charset="0"/>
              </a:rPr>
              <a:t>Performance</a:t>
            </a:r>
            <a:r>
              <a:rPr lang="fr-FR" b="1">
                <a:latin typeface="Calibri" pitchFamily="34" charset="0"/>
              </a:rPr>
              <a:t> </a:t>
            </a:r>
          </a:p>
          <a:p>
            <a:r>
              <a:rPr lang="fr-FR" sz="1000">
                <a:latin typeface="Calibri" pitchFamily="34" charset="0"/>
              </a:rPr>
              <a:t>(position concurrentielle</a:t>
            </a:r>
          </a:p>
          <a:p>
            <a:r>
              <a:rPr lang="fr-FR" sz="1000">
                <a:latin typeface="Calibri" pitchFamily="34" charset="0"/>
              </a:rPr>
              <a:t>CA, Rentabilité)</a:t>
            </a:r>
          </a:p>
        </p:txBody>
      </p:sp>
      <p:sp>
        <p:nvSpPr>
          <p:cNvPr id="18442" name="Text Box 12"/>
          <p:cNvSpPr txBox="1">
            <a:spLocks noChangeArrowheads="1"/>
          </p:cNvSpPr>
          <p:nvPr/>
        </p:nvSpPr>
        <p:spPr bwMode="auto">
          <a:xfrm>
            <a:off x="0" y="5786438"/>
            <a:ext cx="2051050" cy="609600"/>
          </a:xfrm>
          <a:prstGeom prst="rect">
            <a:avLst/>
          </a:prstGeom>
          <a:noFill/>
          <a:ln w="9525">
            <a:noFill/>
            <a:miter lim="800000"/>
            <a:headEnd/>
            <a:tailEnd/>
          </a:ln>
        </p:spPr>
        <p:txBody>
          <a:bodyPr>
            <a:spAutoFit/>
          </a:bodyPr>
          <a:lstStyle/>
          <a:p>
            <a:r>
              <a:rPr lang="fr-FR" sz="1400" b="1">
                <a:latin typeface="Calibri" pitchFamily="34" charset="0"/>
              </a:rPr>
              <a:t>Structure </a:t>
            </a:r>
          </a:p>
          <a:p>
            <a:r>
              <a:rPr lang="fr-FR" sz="1000">
                <a:latin typeface="Calibri" pitchFamily="34" charset="0"/>
              </a:rPr>
              <a:t>( taille, ressources, compétences, statut juridique)</a:t>
            </a:r>
          </a:p>
        </p:txBody>
      </p:sp>
      <p:sp>
        <p:nvSpPr>
          <p:cNvPr id="18443" name="Text Box 13"/>
          <p:cNvSpPr txBox="1">
            <a:spLocks noChangeArrowheads="1"/>
          </p:cNvSpPr>
          <p:nvPr/>
        </p:nvSpPr>
        <p:spPr bwMode="auto">
          <a:xfrm>
            <a:off x="0" y="1773238"/>
            <a:ext cx="1441450" cy="854075"/>
          </a:xfrm>
          <a:prstGeom prst="rect">
            <a:avLst/>
          </a:prstGeom>
          <a:noFill/>
          <a:ln w="9525">
            <a:noFill/>
            <a:miter lim="800000"/>
            <a:headEnd/>
            <a:tailEnd/>
          </a:ln>
        </p:spPr>
        <p:txBody>
          <a:bodyPr>
            <a:spAutoFit/>
          </a:bodyPr>
          <a:lstStyle/>
          <a:p>
            <a:r>
              <a:rPr lang="fr-FR" sz="1000">
                <a:latin typeface="Calibri" pitchFamily="34" charset="0"/>
              </a:rPr>
              <a:t>Gamme, produits,</a:t>
            </a:r>
          </a:p>
          <a:p>
            <a:r>
              <a:rPr lang="fr-FR" sz="1000">
                <a:latin typeface="Calibri" pitchFamily="34" charset="0"/>
              </a:rPr>
              <a:t>portefeuilles</a:t>
            </a:r>
          </a:p>
          <a:p>
            <a:r>
              <a:rPr lang="fr-FR" sz="1000">
                <a:latin typeface="Calibri" pitchFamily="34" charset="0"/>
              </a:rPr>
              <a:t> circuits Distribution, </a:t>
            </a:r>
          </a:p>
          <a:p>
            <a:r>
              <a:rPr lang="fr-FR" sz="1000">
                <a:latin typeface="Calibri" pitchFamily="34" charset="0"/>
              </a:rPr>
              <a:t>Marches</a:t>
            </a:r>
          </a:p>
          <a:p>
            <a:r>
              <a:rPr lang="fr-FR" sz="1000">
                <a:latin typeface="Calibri" pitchFamily="34" charset="0"/>
              </a:rPr>
              <a:t>Px, communication, PI</a:t>
            </a:r>
          </a:p>
        </p:txBody>
      </p:sp>
      <p:sp>
        <p:nvSpPr>
          <p:cNvPr id="18444" name="Text Box 16"/>
          <p:cNvSpPr txBox="1">
            <a:spLocks noChangeArrowheads="1"/>
          </p:cNvSpPr>
          <p:nvPr/>
        </p:nvSpPr>
        <p:spPr bwMode="auto">
          <a:xfrm>
            <a:off x="0" y="2924175"/>
            <a:ext cx="2071688" cy="1981200"/>
          </a:xfrm>
          <a:prstGeom prst="rect">
            <a:avLst/>
          </a:prstGeom>
          <a:noFill/>
          <a:ln w="9525">
            <a:noFill/>
            <a:miter lim="800000"/>
            <a:headEnd/>
            <a:tailEnd/>
          </a:ln>
        </p:spPr>
        <p:txBody>
          <a:bodyPr>
            <a:spAutoFit/>
          </a:bodyPr>
          <a:lstStyle/>
          <a:p>
            <a:r>
              <a:rPr lang="fr-FR" sz="1400" b="1">
                <a:latin typeface="Calibri" pitchFamily="34" charset="0"/>
              </a:rPr>
              <a:t>Stratégie Concurrentielle</a:t>
            </a:r>
          </a:p>
          <a:p>
            <a:r>
              <a:rPr lang="fr-FR" sz="1000">
                <a:latin typeface="Calibri" pitchFamily="34" charset="0"/>
              </a:rPr>
              <a:t>Ses avantages concurrentiels</a:t>
            </a:r>
          </a:p>
          <a:p>
            <a:r>
              <a:rPr lang="fr-FR" sz="1000">
                <a:latin typeface="Calibri" pitchFamily="34" charset="0"/>
              </a:rPr>
              <a:t>Différenciation/domination</a:t>
            </a:r>
          </a:p>
          <a:p>
            <a:endParaRPr lang="fr-FR" sz="1000">
              <a:latin typeface="Calibri" pitchFamily="34" charset="0"/>
            </a:endParaRPr>
          </a:p>
          <a:p>
            <a:endParaRPr lang="fr-FR" sz="1000">
              <a:latin typeface="Calibri" pitchFamily="34" charset="0"/>
            </a:endParaRPr>
          </a:p>
          <a:p>
            <a:endParaRPr lang="fr-FR" sz="1000">
              <a:latin typeface="Calibri" pitchFamily="34" charset="0"/>
            </a:endParaRPr>
          </a:p>
          <a:p>
            <a:endParaRPr lang="fr-FR" sz="1000">
              <a:latin typeface="Calibri" pitchFamily="34" charset="0"/>
            </a:endParaRPr>
          </a:p>
          <a:p>
            <a:endParaRPr lang="fr-FR" sz="1400" b="1">
              <a:latin typeface="Calibri" pitchFamily="34" charset="0"/>
            </a:endParaRPr>
          </a:p>
          <a:p>
            <a:r>
              <a:rPr lang="fr-FR" sz="1400" b="1">
                <a:latin typeface="Calibri" pitchFamily="34" charset="0"/>
              </a:rPr>
              <a:t>Positionnements</a:t>
            </a:r>
            <a:r>
              <a:rPr lang="fr-FR">
                <a:latin typeface="Calibri" pitchFamily="34" charset="0"/>
              </a:rPr>
              <a:t> </a:t>
            </a:r>
          </a:p>
          <a:p>
            <a:endParaRPr lang="fr-FR">
              <a:latin typeface="Calibri" pitchFamily="34" charset="0"/>
            </a:endParaRPr>
          </a:p>
        </p:txBody>
      </p:sp>
      <p:sp>
        <p:nvSpPr>
          <p:cNvPr id="18445" name="Rectangle 17"/>
          <p:cNvSpPr>
            <a:spLocks noChangeArrowheads="1"/>
          </p:cNvSpPr>
          <p:nvPr/>
        </p:nvSpPr>
        <p:spPr bwMode="auto">
          <a:xfrm>
            <a:off x="1979613" y="404813"/>
            <a:ext cx="2446337" cy="6453187"/>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endParaRPr lang="fr-FR">
              <a:latin typeface="Calibri" pitchFamily="34" charset="0"/>
            </a:endParaRPr>
          </a:p>
        </p:txBody>
      </p:sp>
      <p:sp>
        <p:nvSpPr>
          <p:cNvPr id="18446" name="Text Box 18"/>
          <p:cNvSpPr txBox="1">
            <a:spLocks noChangeArrowheads="1"/>
          </p:cNvSpPr>
          <p:nvPr/>
        </p:nvSpPr>
        <p:spPr bwMode="auto">
          <a:xfrm>
            <a:off x="2627313" y="0"/>
            <a:ext cx="1257652" cy="369332"/>
          </a:xfrm>
          <a:prstGeom prst="rect">
            <a:avLst/>
          </a:prstGeom>
          <a:noFill/>
          <a:ln w="9525">
            <a:noFill/>
            <a:miter lim="800000"/>
            <a:headEnd/>
            <a:tailEnd/>
          </a:ln>
        </p:spPr>
        <p:txBody>
          <a:bodyPr wrap="none">
            <a:spAutoFit/>
          </a:bodyPr>
          <a:lstStyle/>
          <a:p>
            <a:r>
              <a:rPr lang="fr-FR" dirty="0">
                <a:solidFill>
                  <a:srgbClr val="C00000"/>
                </a:solidFill>
                <a:latin typeface="Calibri" pitchFamily="34" charset="0"/>
              </a:rPr>
              <a:t>Description</a:t>
            </a:r>
          </a:p>
        </p:txBody>
      </p:sp>
      <p:sp>
        <p:nvSpPr>
          <p:cNvPr id="18447" name="Text Box 19"/>
          <p:cNvSpPr txBox="1">
            <a:spLocks noChangeArrowheads="1"/>
          </p:cNvSpPr>
          <p:nvPr/>
        </p:nvSpPr>
        <p:spPr bwMode="auto">
          <a:xfrm>
            <a:off x="2000250" y="5805488"/>
            <a:ext cx="2520950" cy="1477328"/>
          </a:xfrm>
          <a:prstGeom prst="rect">
            <a:avLst/>
          </a:prstGeom>
          <a:noFill/>
          <a:ln w="9525">
            <a:noFill/>
            <a:miter lim="800000"/>
            <a:headEnd/>
            <a:tailEnd/>
          </a:ln>
        </p:spPr>
        <p:txBody>
          <a:bodyPr>
            <a:spAutoFit/>
          </a:bodyPr>
          <a:lstStyle/>
          <a:p>
            <a:r>
              <a:rPr lang="fr-FR" sz="1200" dirty="0">
                <a:latin typeface="Times New Roman" pitchFamily="18" charset="0"/>
              </a:rPr>
              <a:t>Siège </a:t>
            </a:r>
            <a:r>
              <a:rPr lang="fr-FR" sz="1200" dirty="0">
                <a:latin typeface="Times New Roman" pitchFamily="18" charset="0"/>
                <a:cs typeface="Times New Roman" pitchFamily="18" charset="0"/>
              </a:rPr>
              <a:t>Social:42,rue de </a:t>
            </a:r>
            <a:r>
              <a:rPr lang="fr-FR" sz="1200" dirty="0" err="1">
                <a:latin typeface="Times New Roman" pitchFamily="18" charset="0"/>
                <a:cs typeface="Times New Roman" pitchFamily="18" charset="0"/>
              </a:rPr>
              <a:t>Rieussec</a:t>
            </a:r>
            <a:r>
              <a:rPr lang="fr-FR" sz="1200" dirty="0">
                <a:latin typeface="Times New Roman" pitchFamily="18" charset="0"/>
                <a:cs typeface="Times New Roman" pitchFamily="18" charset="0"/>
              </a:rPr>
              <a:t> 78220 Viroflay  </a:t>
            </a:r>
          </a:p>
          <a:p>
            <a:r>
              <a:rPr lang="fr-FR" sz="1200" dirty="0">
                <a:latin typeface="Times New Roman" pitchFamily="18" charset="0"/>
              </a:rPr>
              <a:t>Statut juridique </a:t>
            </a:r>
            <a:r>
              <a:rPr lang="fr-FR" sz="1200" dirty="0" err="1">
                <a:latin typeface="Times New Roman" pitchFamily="18" charset="0"/>
              </a:rPr>
              <a:t>Bongrain</a:t>
            </a:r>
            <a:r>
              <a:rPr lang="fr-FR" sz="1200" dirty="0">
                <a:latin typeface="Times New Roman" pitchFamily="18" charset="0"/>
              </a:rPr>
              <a:t> SA</a:t>
            </a:r>
          </a:p>
          <a:p>
            <a:r>
              <a:rPr lang="fr-FR" sz="1200" dirty="0">
                <a:latin typeface="Times New Roman" pitchFamily="18" charset="0"/>
              </a:rPr>
              <a:t>Effectif total : </a:t>
            </a:r>
            <a:r>
              <a:rPr lang="fr-FR" sz="1200" dirty="0" smtClean="0">
                <a:latin typeface="Times New Roman" pitchFamily="18" charset="0"/>
              </a:rPr>
              <a:t>18121</a:t>
            </a:r>
            <a:endParaRPr lang="fr-FR" sz="1200" dirty="0">
              <a:latin typeface="Times New Roman" pitchFamily="18" charset="0"/>
            </a:endParaRPr>
          </a:p>
          <a:p>
            <a:r>
              <a:rPr lang="fr-FR" sz="1200" dirty="0">
                <a:latin typeface="Times New Roman" pitchFamily="18" charset="0"/>
              </a:rPr>
              <a:t>Date de création :1956</a:t>
            </a:r>
          </a:p>
          <a:p>
            <a:endParaRPr lang="fr-FR" sz="1200" dirty="0">
              <a:latin typeface="Times New Roman" pitchFamily="18" charset="0"/>
              <a:cs typeface="Times New Roman" pitchFamily="18" charset="0"/>
            </a:endParaRPr>
          </a:p>
          <a:p>
            <a:endParaRPr lang="fr-FR" dirty="0">
              <a:latin typeface="Calibri" pitchFamily="34" charset="0"/>
            </a:endParaRPr>
          </a:p>
        </p:txBody>
      </p:sp>
      <p:sp>
        <p:nvSpPr>
          <p:cNvPr id="18448" name="Text Box 21"/>
          <p:cNvSpPr txBox="1">
            <a:spLocks noChangeArrowheads="1"/>
          </p:cNvSpPr>
          <p:nvPr/>
        </p:nvSpPr>
        <p:spPr bwMode="auto">
          <a:xfrm>
            <a:off x="1979613" y="4292600"/>
            <a:ext cx="2592387" cy="457200"/>
          </a:xfrm>
          <a:prstGeom prst="rect">
            <a:avLst/>
          </a:prstGeom>
          <a:noFill/>
          <a:ln w="9525">
            <a:noFill/>
            <a:miter lim="800000"/>
            <a:headEnd/>
            <a:tailEnd/>
          </a:ln>
        </p:spPr>
        <p:txBody>
          <a:bodyPr>
            <a:spAutoFit/>
          </a:bodyPr>
          <a:lstStyle/>
          <a:p>
            <a:endParaRPr lang="fr-FR" sz="1200">
              <a:latin typeface="Times New Roman" pitchFamily="18" charset="0"/>
              <a:cs typeface="Times New Roman" pitchFamily="18" charset="0"/>
            </a:endParaRPr>
          </a:p>
          <a:p>
            <a:endParaRPr lang="fr-FR" sz="1200">
              <a:latin typeface="Times New Roman" pitchFamily="18" charset="0"/>
              <a:cs typeface="Times New Roman" pitchFamily="18" charset="0"/>
            </a:endParaRPr>
          </a:p>
        </p:txBody>
      </p:sp>
      <p:sp>
        <p:nvSpPr>
          <p:cNvPr id="18449" name="Text Box 22"/>
          <p:cNvSpPr txBox="1">
            <a:spLocks noChangeArrowheads="1"/>
          </p:cNvSpPr>
          <p:nvPr/>
        </p:nvSpPr>
        <p:spPr bwMode="auto">
          <a:xfrm>
            <a:off x="1979613" y="404813"/>
            <a:ext cx="2376487" cy="1016000"/>
          </a:xfrm>
          <a:prstGeom prst="rect">
            <a:avLst/>
          </a:prstGeom>
          <a:noFill/>
          <a:ln w="9525">
            <a:noFill/>
            <a:miter lim="800000"/>
            <a:headEnd/>
            <a:tailEnd/>
          </a:ln>
        </p:spPr>
        <p:txBody>
          <a:bodyPr>
            <a:spAutoFit/>
          </a:bodyPr>
          <a:lstStyle/>
          <a:p>
            <a:r>
              <a:rPr lang="fr-FR" sz="1200">
                <a:latin typeface="Times New Roman" pitchFamily="18" charset="0"/>
                <a:cs typeface="Times New Roman" pitchFamily="18" charset="0"/>
              </a:rPr>
              <a:t>Bongrain utilise une stratégie d’extension de territoire business orientée vers de nouvelles niches: l’Asie du Sud –Est, l’Amérique du Sud</a:t>
            </a:r>
          </a:p>
        </p:txBody>
      </p:sp>
      <p:sp>
        <p:nvSpPr>
          <p:cNvPr id="18450" name="Text Box 23"/>
          <p:cNvSpPr txBox="1">
            <a:spLocks noChangeArrowheads="1"/>
          </p:cNvSpPr>
          <p:nvPr/>
        </p:nvSpPr>
        <p:spPr bwMode="auto">
          <a:xfrm>
            <a:off x="1979613" y="1484313"/>
            <a:ext cx="2592387" cy="2647950"/>
          </a:xfrm>
          <a:prstGeom prst="rect">
            <a:avLst/>
          </a:prstGeom>
          <a:noFill/>
          <a:ln w="9525">
            <a:noFill/>
            <a:miter lim="800000"/>
            <a:headEnd/>
            <a:tailEnd/>
          </a:ln>
        </p:spPr>
        <p:txBody>
          <a:bodyPr>
            <a:spAutoFit/>
          </a:bodyPr>
          <a:lstStyle/>
          <a:p>
            <a:r>
              <a:rPr lang="fr-FR" sz="1200">
                <a:latin typeface="Times New Roman" pitchFamily="18" charset="0"/>
                <a:cs typeface="Times New Roman" pitchFamily="18" charset="0"/>
              </a:rPr>
              <a:t>la mobilisation des synergies industrielles et commerciales, le partage de l'innovation et des meilleures pratiques, la sélection des projets et l'optimisation du portefeuille de marques et de produits au niveau international. </a:t>
            </a:r>
          </a:p>
          <a:p>
            <a:endParaRPr lang="fr-FR" sz="1200">
              <a:latin typeface="Times New Roman" pitchFamily="18" charset="0"/>
              <a:cs typeface="Times New Roman" pitchFamily="18" charset="0"/>
            </a:endParaRPr>
          </a:p>
          <a:p>
            <a:r>
              <a:rPr lang="fr-FR" sz="1200">
                <a:latin typeface="Times New Roman" pitchFamily="18" charset="0"/>
                <a:cs typeface="Times New Roman" pitchFamily="18" charset="0"/>
              </a:rPr>
              <a:t>une politique d'innovation, de rénovation et de dynamisation, nouveaux concepts qui s'appuie sur un savoir-faire marketing reconnu et sur les technologies les plus avancées dans le domaine laitie </a:t>
            </a:r>
          </a:p>
        </p:txBody>
      </p:sp>
      <p:sp>
        <p:nvSpPr>
          <p:cNvPr id="18451" name="Text Box 27"/>
          <p:cNvSpPr txBox="1">
            <a:spLocks noChangeArrowheads="1"/>
          </p:cNvSpPr>
          <p:nvPr/>
        </p:nvSpPr>
        <p:spPr bwMode="auto">
          <a:xfrm>
            <a:off x="4500563" y="3500438"/>
            <a:ext cx="2232025" cy="1370012"/>
          </a:xfrm>
          <a:prstGeom prst="rect">
            <a:avLst/>
          </a:prstGeom>
          <a:noFill/>
          <a:ln w="9525">
            <a:noFill/>
            <a:miter lim="800000"/>
            <a:headEnd/>
            <a:tailEnd/>
          </a:ln>
        </p:spPr>
        <p:txBody>
          <a:bodyPr>
            <a:spAutoFit/>
          </a:bodyPr>
          <a:lstStyle/>
          <a:p>
            <a:r>
              <a:rPr lang="fr-FR" sz="1200">
                <a:latin typeface="Times New Roman" pitchFamily="18" charset="0"/>
                <a:cs typeface="Times New Roman" pitchFamily="18" charset="0"/>
              </a:rPr>
              <a:t>-La concurrence permet  à Bongrain d’ être vigilent et optimise alors sa production afin de conserver sa place de leader mondial sur ce marché. </a:t>
            </a:r>
          </a:p>
          <a:p>
            <a:endParaRPr lang="fr-FR" sz="1200">
              <a:latin typeface="Times New Roman" pitchFamily="18" charset="0"/>
              <a:cs typeface="Times New Roman" pitchFamily="18" charset="0"/>
            </a:endParaRPr>
          </a:p>
          <a:p>
            <a:r>
              <a:rPr lang="fr-FR" sz="1200">
                <a:latin typeface="Times New Roman" pitchFamily="18" charset="0"/>
                <a:cs typeface="Times New Roman" pitchFamily="18" charset="0"/>
              </a:rPr>
              <a:t>L’innovation</a:t>
            </a:r>
          </a:p>
        </p:txBody>
      </p:sp>
      <p:sp>
        <p:nvSpPr>
          <p:cNvPr id="18452" name="Text Box 28"/>
          <p:cNvSpPr txBox="1">
            <a:spLocks noChangeArrowheads="1"/>
          </p:cNvSpPr>
          <p:nvPr/>
        </p:nvSpPr>
        <p:spPr bwMode="auto">
          <a:xfrm>
            <a:off x="1979613" y="2997200"/>
            <a:ext cx="2520950" cy="639763"/>
          </a:xfrm>
          <a:prstGeom prst="rect">
            <a:avLst/>
          </a:prstGeom>
          <a:noFill/>
          <a:ln w="9525">
            <a:noFill/>
            <a:miter lim="800000"/>
            <a:headEnd/>
            <a:tailEnd/>
          </a:ln>
        </p:spPr>
        <p:txBody>
          <a:bodyPr>
            <a:spAutoFit/>
          </a:bodyPr>
          <a:lstStyle/>
          <a:p>
            <a:endParaRPr lang="fr-FR" sz="1200">
              <a:latin typeface="Times New Roman" pitchFamily="18" charset="0"/>
              <a:cs typeface="Times New Roman" pitchFamily="18" charset="0"/>
            </a:endParaRPr>
          </a:p>
          <a:p>
            <a:endParaRPr lang="fr-FR" sz="1200">
              <a:latin typeface="Times New Roman" pitchFamily="18" charset="0"/>
              <a:cs typeface="Times New Roman" pitchFamily="18" charset="0"/>
            </a:endParaRPr>
          </a:p>
          <a:p>
            <a:endParaRPr lang="fr-FR" sz="1200">
              <a:latin typeface="Times New Roman" pitchFamily="18" charset="0"/>
              <a:cs typeface="Times New Roman" pitchFamily="18" charset="0"/>
            </a:endParaRPr>
          </a:p>
        </p:txBody>
      </p:sp>
      <p:sp>
        <p:nvSpPr>
          <p:cNvPr id="18453" name="Text Box 29"/>
          <p:cNvSpPr txBox="1">
            <a:spLocks noChangeArrowheads="1"/>
          </p:cNvSpPr>
          <p:nvPr/>
        </p:nvSpPr>
        <p:spPr bwMode="auto">
          <a:xfrm>
            <a:off x="4500563" y="1412875"/>
            <a:ext cx="2087562" cy="1384995"/>
          </a:xfrm>
          <a:prstGeom prst="rect">
            <a:avLst/>
          </a:prstGeom>
          <a:noFill/>
          <a:ln w="9525">
            <a:noFill/>
            <a:miter lim="800000"/>
            <a:headEnd/>
            <a:tailEnd/>
          </a:ln>
        </p:spPr>
        <p:txBody>
          <a:bodyPr>
            <a:spAutoFit/>
          </a:bodyPr>
          <a:lstStyle/>
          <a:p>
            <a:r>
              <a:rPr lang="fr-FR" sz="1200" dirty="0">
                <a:latin typeface="Calibri" pitchFamily="34" charset="0"/>
              </a:rPr>
              <a:t>-Expérience et qualité </a:t>
            </a:r>
          </a:p>
          <a:p>
            <a:r>
              <a:rPr lang="fr-FR" sz="1200" dirty="0">
                <a:latin typeface="Calibri" pitchFamily="34" charset="0"/>
              </a:rPr>
              <a:t>Amélioration continue en terme de sécurité </a:t>
            </a:r>
            <a:r>
              <a:rPr lang="fr-FR" sz="1200" dirty="0" smtClean="0">
                <a:latin typeface="Calibri" pitchFamily="34" charset="0"/>
              </a:rPr>
              <a:t>alimentaire</a:t>
            </a:r>
          </a:p>
          <a:p>
            <a:endParaRPr lang="fr-FR" sz="1200" dirty="0">
              <a:latin typeface="Calibri" pitchFamily="34" charset="0"/>
            </a:endParaRPr>
          </a:p>
          <a:p>
            <a:r>
              <a:rPr lang="fr-FR" sz="1200" dirty="0" smtClean="0">
                <a:latin typeface="Times New Roman" pitchFamily="18" charset="0"/>
                <a:cs typeface="Times New Roman" pitchFamily="18" charset="0"/>
              </a:rPr>
              <a:t>-L’externalisation</a:t>
            </a:r>
          </a:p>
          <a:p>
            <a:endParaRPr lang="fr-FR" sz="1200" dirty="0">
              <a:latin typeface="Calibri" pitchFamily="34" charset="0"/>
            </a:endParaRPr>
          </a:p>
          <a:p>
            <a:endParaRPr lang="fr-FR" sz="1200" dirty="0">
              <a:latin typeface="Calibri" pitchFamily="34" charset="0"/>
            </a:endParaRPr>
          </a:p>
        </p:txBody>
      </p:sp>
      <p:sp>
        <p:nvSpPr>
          <p:cNvPr id="18455" name="ZoneTexte 27"/>
          <p:cNvSpPr txBox="1">
            <a:spLocks noChangeArrowheads="1"/>
          </p:cNvSpPr>
          <p:nvPr/>
        </p:nvSpPr>
        <p:spPr bwMode="auto">
          <a:xfrm>
            <a:off x="6858000" y="1571625"/>
            <a:ext cx="2071688" cy="822325"/>
          </a:xfrm>
          <a:prstGeom prst="rect">
            <a:avLst/>
          </a:prstGeom>
          <a:noFill/>
          <a:ln w="9525">
            <a:noFill/>
            <a:miter lim="800000"/>
            <a:headEnd/>
            <a:tailEnd/>
          </a:ln>
        </p:spPr>
        <p:txBody>
          <a:bodyPr>
            <a:spAutoFit/>
          </a:bodyPr>
          <a:lstStyle/>
          <a:p>
            <a:r>
              <a:rPr lang="fr-FR" sz="1200">
                <a:latin typeface="Times New Roman" pitchFamily="18" charset="0"/>
                <a:cs typeface="Times New Roman" pitchFamily="18" charset="0"/>
              </a:rPr>
              <a:t>-La recrudescence de la concurrence et les modifications constantes des attentes des consommateurs</a:t>
            </a:r>
            <a:endParaRPr lang="fr-FR">
              <a:latin typeface="Calibri" pitchFamily="34" charset="0"/>
            </a:endParaRPr>
          </a:p>
        </p:txBody>
      </p:sp>
      <p:sp>
        <p:nvSpPr>
          <p:cNvPr id="18456" name="Text Box 24"/>
          <p:cNvSpPr txBox="1">
            <a:spLocks noChangeArrowheads="1"/>
          </p:cNvSpPr>
          <p:nvPr/>
        </p:nvSpPr>
        <p:spPr bwMode="auto">
          <a:xfrm>
            <a:off x="2051050" y="5157788"/>
            <a:ext cx="2160588" cy="731837"/>
          </a:xfrm>
          <a:prstGeom prst="rect">
            <a:avLst/>
          </a:prstGeom>
          <a:noFill/>
          <a:ln w="9525">
            <a:noFill/>
            <a:miter lim="800000"/>
            <a:headEnd/>
            <a:tailEnd/>
          </a:ln>
          <a:effectLst/>
        </p:spPr>
        <p:txBody>
          <a:bodyPr>
            <a:spAutoFit/>
          </a:bodyPr>
          <a:lstStyle/>
          <a:p>
            <a:r>
              <a:rPr lang="fr-FR" sz="1200">
                <a:latin typeface="Times New Roman" pitchFamily="18" charset="0"/>
                <a:cs typeface="Times New Roman" pitchFamily="18" charset="0"/>
              </a:rPr>
              <a:t>CA : 3,5 milliard d’€ en 2008</a:t>
            </a:r>
          </a:p>
          <a:p>
            <a:endParaRPr lang="fr-FR" sz="1200">
              <a:latin typeface="Times New Roman" pitchFamily="18" charset="0"/>
              <a:cs typeface="Times New Roman" pitchFamily="18" charset="0"/>
            </a:endParaRPr>
          </a:p>
          <a:p>
            <a:pPr>
              <a:spcBef>
                <a:spcPct val="50000"/>
              </a:spcBef>
            </a:pPr>
            <a:endParaRPr lang="fr-FR" sz="1200">
              <a:latin typeface="Times New Roman" pitchFamily="18" charset="0"/>
              <a:cs typeface="Times New Roman" pitchFamily="18" charset="0"/>
            </a:endParaRPr>
          </a:p>
        </p:txBody>
      </p:sp>
      <p:sp>
        <p:nvSpPr>
          <p:cNvPr id="18457" name="Text Box 25"/>
          <p:cNvSpPr txBox="1">
            <a:spLocks noChangeArrowheads="1"/>
          </p:cNvSpPr>
          <p:nvPr/>
        </p:nvSpPr>
        <p:spPr bwMode="auto">
          <a:xfrm>
            <a:off x="2051050" y="4365625"/>
            <a:ext cx="2305050" cy="914400"/>
          </a:xfrm>
          <a:prstGeom prst="rect">
            <a:avLst/>
          </a:prstGeom>
          <a:noFill/>
          <a:ln w="9525">
            <a:noFill/>
            <a:miter lim="800000"/>
            <a:headEnd/>
            <a:tailEnd/>
          </a:ln>
          <a:effectLst/>
        </p:spPr>
        <p:txBody>
          <a:bodyPr>
            <a:spAutoFit/>
          </a:bodyPr>
          <a:lstStyle/>
          <a:p>
            <a:r>
              <a:rPr lang="fr-FR" sz="1200">
                <a:latin typeface="Times New Roman" pitchFamily="18" charset="0"/>
                <a:cs typeface="Times New Roman" pitchFamily="18" charset="0"/>
              </a:rPr>
              <a:t>Leader mondial des spécialités fromagères et 2ème groupe fromager français</a:t>
            </a:r>
          </a:p>
          <a:p>
            <a:pPr>
              <a:spcBef>
                <a:spcPct val="50000"/>
              </a:spcBef>
            </a:pPr>
            <a:endParaRPr lang="fr-FR" sz="120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5"/>
          <p:cNvSpPr txBox="1">
            <a:spLocks noChangeArrowheads="1"/>
          </p:cNvSpPr>
          <p:nvPr/>
        </p:nvSpPr>
        <p:spPr bwMode="auto">
          <a:xfrm>
            <a:off x="0" y="2420938"/>
            <a:ext cx="5353050" cy="3109912"/>
          </a:xfrm>
          <a:prstGeom prst="rect">
            <a:avLst/>
          </a:prstGeom>
          <a:noFill/>
          <a:ln w="9525">
            <a:noFill/>
            <a:miter lim="800000"/>
            <a:headEnd/>
            <a:tailEnd/>
          </a:ln>
        </p:spPr>
        <p:txBody>
          <a:bodyPr wrap="none">
            <a:spAutoFit/>
          </a:bodyPr>
          <a:lstStyle/>
          <a:p>
            <a:r>
              <a:rPr lang="fr-FR" dirty="0">
                <a:latin typeface="Calibri" pitchFamily="34" charset="0"/>
              </a:rPr>
              <a:t>                                                      </a:t>
            </a:r>
          </a:p>
          <a:p>
            <a:r>
              <a:rPr lang="fr-FR" dirty="0">
                <a:latin typeface="Calibri" pitchFamily="34" charset="0"/>
              </a:rPr>
              <a:t>				</a:t>
            </a:r>
            <a:r>
              <a:rPr lang="fr-FR" b="1" u="sng" dirty="0">
                <a:latin typeface="Calibri" pitchFamily="34" charset="0"/>
              </a:rPr>
              <a:t>Votre analyse ?</a:t>
            </a:r>
            <a:r>
              <a:rPr lang="fr-FR" dirty="0">
                <a:latin typeface="Calibri" pitchFamily="34" charset="0"/>
              </a:rPr>
              <a:t> </a:t>
            </a:r>
          </a:p>
          <a:p>
            <a:endParaRPr lang="fr-FR" b="1" dirty="0">
              <a:latin typeface="Calibri" pitchFamily="34" charset="0"/>
            </a:endParaRPr>
          </a:p>
          <a:p>
            <a:r>
              <a:rPr lang="fr-FR" b="1" dirty="0">
                <a:latin typeface="Calibri" pitchFamily="34" charset="0"/>
              </a:rPr>
              <a:t>Equilibrée ? </a:t>
            </a:r>
          </a:p>
          <a:p>
            <a:r>
              <a:rPr lang="fr-FR" sz="1200" dirty="0">
                <a:latin typeface="Calibri" pitchFamily="34" charset="0"/>
              </a:rPr>
              <a:t>-En plus d’être présente dans prés de 120 pays , </a:t>
            </a:r>
            <a:r>
              <a:rPr lang="fr-FR" sz="1200" dirty="0" err="1">
                <a:latin typeface="Calibri" pitchFamily="34" charset="0"/>
              </a:rPr>
              <a:t>Bongrain</a:t>
            </a:r>
            <a:endParaRPr lang="fr-FR" sz="1200" dirty="0">
              <a:latin typeface="Calibri" pitchFamily="34" charset="0"/>
            </a:endParaRPr>
          </a:p>
          <a:p>
            <a:r>
              <a:rPr lang="fr-FR" sz="1200" dirty="0">
                <a:latin typeface="Calibri" pitchFamily="34" charset="0"/>
              </a:rPr>
              <a:t>s’est constitué un portefeuille diversifié de marques fortes</a:t>
            </a:r>
          </a:p>
          <a:p>
            <a:r>
              <a:rPr lang="fr-FR" sz="1200" dirty="0">
                <a:latin typeface="Calibri" pitchFamily="34" charset="0"/>
              </a:rPr>
              <a:t> sur l'ensemble de ces produits; ce qui lui permet d’être</a:t>
            </a:r>
          </a:p>
          <a:p>
            <a:r>
              <a:rPr lang="fr-FR" sz="1200" dirty="0">
                <a:latin typeface="Calibri" pitchFamily="34" charset="0"/>
              </a:rPr>
              <a:t> en équilibre avec son environnement actuel</a:t>
            </a:r>
          </a:p>
          <a:p>
            <a:endParaRPr lang="fr-FR" sz="1200" dirty="0">
              <a:latin typeface="Calibri" pitchFamily="34" charset="0"/>
            </a:endParaRPr>
          </a:p>
          <a:p>
            <a:r>
              <a:rPr lang="fr-FR" b="1" dirty="0">
                <a:latin typeface="Calibri" pitchFamily="34" charset="0"/>
              </a:rPr>
              <a:t>Ses enjeux stratégiques?</a:t>
            </a:r>
          </a:p>
          <a:p>
            <a:r>
              <a:rPr lang="fr-FR" sz="1200" dirty="0">
                <a:latin typeface="Calibri" pitchFamily="34" charset="0"/>
              </a:rPr>
              <a:t> -</a:t>
            </a:r>
            <a:r>
              <a:rPr lang="fr-FR" sz="1200" dirty="0">
                <a:latin typeface="Times New Roman" pitchFamily="18" charset="0"/>
                <a:cs typeface="Times New Roman" pitchFamily="18" charset="0"/>
              </a:rPr>
              <a:t>développement des compétences et les évolutions professionnelles</a:t>
            </a:r>
            <a:r>
              <a:rPr lang="fr-FR" dirty="0"/>
              <a:t>  </a:t>
            </a:r>
            <a:endParaRPr lang="fr-FR" sz="1200" dirty="0">
              <a:latin typeface="Calibri" pitchFamily="34" charset="0"/>
            </a:endParaRPr>
          </a:p>
          <a:p>
            <a:r>
              <a:rPr lang="fr-FR" sz="1200" dirty="0">
                <a:latin typeface="Calibri" pitchFamily="34" charset="0"/>
              </a:rPr>
              <a:t>-L</a:t>
            </a:r>
            <a:r>
              <a:rPr lang="fr-FR" sz="1200" dirty="0">
                <a:latin typeface="Times New Roman" pitchFamily="18" charset="0"/>
                <a:cs typeface="Times New Roman" pitchFamily="18" charset="0"/>
              </a:rPr>
              <a:t>’innovation et le dynamisme</a:t>
            </a:r>
            <a:r>
              <a:rPr lang="fr-FR" dirty="0"/>
              <a:t> </a:t>
            </a:r>
            <a:r>
              <a:rPr lang="fr-FR" sz="1200" dirty="0">
                <a:latin typeface="Calibri" pitchFamily="34" charset="0"/>
              </a:rPr>
              <a:t> </a:t>
            </a:r>
          </a:p>
          <a:p>
            <a:r>
              <a:rPr lang="fr-FR" sz="1200" dirty="0">
                <a:latin typeface="Calibri" pitchFamily="34" charset="0"/>
              </a:rPr>
              <a:t>-Croissance externe</a:t>
            </a:r>
            <a:endParaRPr lang="fr-FR" b="1" dirty="0">
              <a:latin typeface="Calibri" pitchFamily="34" charset="0"/>
            </a:endParaRPr>
          </a:p>
        </p:txBody>
      </p:sp>
      <p:sp>
        <p:nvSpPr>
          <p:cNvPr id="20483" name="Text Box 10"/>
          <p:cNvSpPr txBox="1">
            <a:spLocks noChangeArrowheads="1"/>
          </p:cNvSpPr>
          <p:nvPr/>
        </p:nvSpPr>
        <p:spPr bwMode="auto">
          <a:xfrm>
            <a:off x="2214563" y="0"/>
            <a:ext cx="4787900" cy="369888"/>
          </a:xfrm>
          <a:prstGeom prst="rect">
            <a:avLst/>
          </a:prstGeom>
          <a:noFill/>
          <a:ln w="9525">
            <a:noFill/>
            <a:miter lim="800000"/>
            <a:headEnd/>
            <a:tailEnd/>
          </a:ln>
        </p:spPr>
        <p:txBody>
          <a:bodyPr wrap="none">
            <a:spAutoFit/>
          </a:bodyPr>
          <a:lstStyle/>
          <a:p>
            <a:r>
              <a:rPr lang="fr-FR" b="1" u="sng" dirty="0">
                <a:latin typeface="Calibri" pitchFamily="34" charset="0"/>
              </a:rPr>
              <a:t>Présentation synthétique de l’entreprise :</a:t>
            </a:r>
            <a:r>
              <a:rPr lang="fr-FR" dirty="0">
                <a:latin typeface="Calibri" pitchFamily="34" charset="0"/>
              </a:rPr>
              <a:t> </a:t>
            </a:r>
          </a:p>
        </p:txBody>
      </p:sp>
      <p:sp>
        <p:nvSpPr>
          <p:cNvPr id="20484" name="Text Box 11"/>
          <p:cNvSpPr txBox="1">
            <a:spLocks noChangeArrowheads="1"/>
          </p:cNvSpPr>
          <p:nvPr/>
        </p:nvSpPr>
        <p:spPr bwMode="auto">
          <a:xfrm>
            <a:off x="3500438" y="785813"/>
            <a:ext cx="1835150" cy="646112"/>
          </a:xfrm>
          <a:prstGeom prst="rect">
            <a:avLst/>
          </a:prstGeom>
          <a:noFill/>
          <a:ln w="9525">
            <a:noFill/>
            <a:miter lim="800000"/>
            <a:headEnd/>
            <a:tailEnd/>
          </a:ln>
        </p:spPr>
        <p:txBody>
          <a:bodyPr>
            <a:spAutoFit/>
          </a:bodyPr>
          <a:lstStyle/>
          <a:p>
            <a:r>
              <a:rPr lang="fr-FR" b="1" u="sng">
                <a:latin typeface="Calibri" pitchFamily="34" charset="0"/>
              </a:rPr>
              <a:t>Ses Objectifs ?</a:t>
            </a:r>
          </a:p>
          <a:p>
            <a:endParaRPr lang="fr-FR" b="1" u="sng">
              <a:latin typeface="Calibri" pitchFamily="34" charset="0"/>
            </a:endParaRPr>
          </a:p>
        </p:txBody>
      </p:sp>
      <p:sp>
        <p:nvSpPr>
          <p:cNvPr id="20485" name="Rectangle 12"/>
          <p:cNvSpPr>
            <a:spLocks noChangeArrowheads="1"/>
          </p:cNvSpPr>
          <p:nvPr/>
        </p:nvSpPr>
        <p:spPr bwMode="auto">
          <a:xfrm>
            <a:off x="4175125" y="2714625"/>
            <a:ext cx="4968875" cy="2286000"/>
          </a:xfrm>
          <a:prstGeom prst="rect">
            <a:avLst/>
          </a:prstGeom>
          <a:noFill/>
          <a:ln w="9525">
            <a:noFill/>
            <a:miter lim="800000"/>
            <a:headEnd/>
            <a:tailEnd/>
          </a:ln>
        </p:spPr>
        <p:txBody>
          <a:bodyPr>
            <a:spAutoFit/>
          </a:bodyPr>
          <a:lstStyle/>
          <a:p>
            <a:endParaRPr lang="fr-FR" b="1">
              <a:latin typeface="Calibri" pitchFamily="34" charset="0"/>
            </a:endParaRPr>
          </a:p>
          <a:p>
            <a:endParaRPr lang="fr-FR" b="1">
              <a:latin typeface="Calibri" pitchFamily="34" charset="0"/>
            </a:endParaRPr>
          </a:p>
          <a:p>
            <a:r>
              <a:rPr lang="fr-FR" b="1"/>
              <a:t>Adaptée à son environnement actuel ?</a:t>
            </a:r>
            <a:endParaRPr lang="fr-FR" b="1">
              <a:latin typeface="Calibri" pitchFamily="34" charset="0"/>
            </a:endParaRPr>
          </a:p>
          <a:p>
            <a:r>
              <a:rPr lang="fr-FR" sz="1200">
                <a:latin typeface="Times New Roman" pitchFamily="18" charset="0"/>
                <a:cs typeface="Times New Roman" pitchFamily="18" charset="0"/>
              </a:rPr>
              <a:t>La diversité des pays, des marchés et des clients de Bongrain SA lui  permettent de s’adapter à son environnement actuel et son succé est du à son lancement dans de nouveaux produits, </a:t>
            </a:r>
            <a:r>
              <a:rPr lang="fr-FR" sz="1200">
                <a:latin typeface="Calibri" pitchFamily="34" charset="0"/>
              </a:rPr>
              <a:t>la  préservation de l’image de la marque  et également dans la politique de développement durable.</a:t>
            </a:r>
          </a:p>
          <a:p>
            <a:endParaRPr lang="fr-FR" sz="1200">
              <a:latin typeface="Calibri" pitchFamily="34" charset="0"/>
            </a:endParaRPr>
          </a:p>
          <a:p>
            <a:endParaRPr lang="fr-FR" b="1">
              <a:latin typeface="Calibri" pitchFamily="34" charset="0"/>
            </a:endParaRPr>
          </a:p>
          <a:p>
            <a:endParaRPr lang="fr-FR" sz="1200" b="1">
              <a:latin typeface="Calibri" pitchFamily="34" charset="0"/>
            </a:endParaRPr>
          </a:p>
        </p:txBody>
      </p:sp>
      <p:sp>
        <p:nvSpPr>
          <p:cNvPr id="14342" name="Rectangle 13"/>
          <p:cNvSpPr>
            <a:spLocks noChangeArrowheads="1"/>
          </p:cNvSpPr>
          <p:nvPr/>
        </p:nvSpPr>
        <p:spPr bwMode="auto">
          <a:xfrm>
            <a:off x="0" y="404812"/>
            <a:ext cx="9144000" cy="452419"/>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pPr algn="ctr" fontAlgn="auto">
              <a:spcBef>
                <a:spcPts val="0"/>
              </a:spcBef>
              <a:spcAft>
                <a:spcPts val="0"/>
              </a:spcAft>
              <a:defRPr/>
            </a:pPr>
            <a:r>
              <a:rPr lang="fr-FR" sz="1200" dirty="0">
                <a:solidFill>
                  <a:schemeClr val="tx1"/>
                </a:solidFill>
                <a:latin typeface="Times New Roman" charset="0"/>
                <a:cs typeface="+mn-cs"/>
              </a:rPr>
              <a:t>Bongrain est un groupe agroalimentaire français, fondé en 1956 et spécialisé dans la production de fromages.</a:t>
            </a:r>
          </a:p>
          <a:p>
            <a:pPr algn="ctr" fontAlgn="auto">
              <a:spcBef>
                <a:spcPts val="0"/>
              </a:spcBef>
              <a:spcAft>
                <a:spcPts val="0"/>
              </a:spcAft>
              <a:defRPr/>
            </a:pPr>
            <a:r>
              <a:rPr lang="fr-FR" sz="1200" dirty="0">
                <a:solidFill>
                  <a:schemeClr val="tx1"/>
                </a:solidFill>
                <a:latin typeface="Times New Roman" charset="0"/>
                <a:cs typeface="+mn-cs"/>
              </a:rPr>
              <a:t>Il est leader mondial des spécialités fromagères, 2ème groupe fromager français, spécialiste des fromages de marque et 5ème groupe mondial.</a:t>
            </a:r>
          </a:p>
        </p:txBody>
      </p:sp>
      <p:sp>
        <p:nvSpPr>
          <p:cNvPr id="14343" name="Rectangle 14"/>
          <p:cNvSpPr>
            <a:spLocks noChangeArrowheads="1"/>
          </p:cNvSpPr>
          <p:nvPr/>
        </p:nvSpPr>
        <p:spPr bwMode="auto">
          <a:xfrm>
            <a:off x="0" y="1125538"/>
            <a:ext cx="9144000" cy="1589087"/>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pPr algn="ctr">
              <a:buFont typeface="Wingdings" pitchFamily="2" charset="2"/>
              <a:buChar char="§"/>
            </a:pPr>
            <a:endParaRPr lang="fr-FR" sz="1200" b="1">
              <a:latin typeface="Times New Roman" pitchFamily="18" charset="0"/>
              <a:cs typeface="Times New Roman" pitchFamily="18" charset="0"/>
            </a:endParaRPr>
          </a:p>
          <a:p>
            <a:pPr algn="ctr">
              <a:buFont typeface="Wingdings" pitchFamily="2" charset="2"/>
              <a:buChar char="§"/>
            </a:pPr>
            <a:endParaRPr lang="fr-FR" sz="1200" b="1">
              <a:latin typeface="Times New Roman" pitchFamily="18" charset="0"/>
              <a:cs typeface="Times New Roman" pitchFamily="18" charset="0"/>
            </a:endParaRPr>
          </a:p>
          <a:p>
            <a:pPr algn="ctr">
              <a:buFont typeface="Wingdings" pitchFamily="2" charset="2"/>
              <a:buNone/>
            </a:pPr>
            <a:endParaRPr lang="fr-FR" sz="1200" b="1">
              <a:latin typeface="Times New Roman" pitchFamily="18" charset="0"/>
              <a:cs typeface="Times New Roman" pitchFamily="18" charset="0"/>
            </a:endParaRPr>
          </a:p>
        </p:txBody>
      </p:sp>
      <p:sp>
        <p:nvSpPr>
          <p:cNvPr id="14344" name="Rectangle 15"/>
          <p:cNvSpPr>
            <a:spLocks noChangeArrowheads="1"/>
          </p:cNvSpPr>
          <p:nvPr/>
        </p:nvSpPr>
        <p:spPr bwMode="auto">
          <a:xfrm>
            <a:off x="0" y="6021388"/>
            <a:ext cx="9144000" cy="836612"/>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r>
              <a:rPr lang="fr-FR" sz="1200" dirty="0">
                <a:solidFill>
                  <a:schemeClr val="tx1"/>
                </a:solidFill>
                <a:latin typeface="Times New Roman" pitchFamily="18" charset="0"/>
                <a:cs typeface="Times New Roman" pitchFamily="18" charset="0"/>
              </a:rPr>
              <a:t>Pour augmenter sa part de marché </a:t>
            </a:r>
            <a:r>
              <a:rPr lang="fr-FR" sz="1200" dirty="0" err="1" smtClean="0">
                <a:solidFill>
                  <a:schemeClr val="tx1"/>
                </a:solidFill>
                <a:latin typeface="Times New Roman" pitchFamily="18" charset="0"/>
                <a:cs typeface="Times New Roman" pitchFamily="18" charset="0"/>
              </a:rPr>
              <a:t>Bongrain</a:t>
            </a:r>
            <a:r>
              <a:rPr lang="fr-FR" sz="1200" dirty="0" smtClean="0">
                <a:solidFill>
                  <a:schemeClr val="tx1"/>
                </a:solidFill>
                <a:latin typeface="Times New Roman" pitchFamily="18" charset="0"/>
                <a:cs typeface="Times New Roman" pitchFamily="18" charset="0"/>
              </a:rPr>
              <a:t> </a:t>
            </a:r>
            <a:r>
              <a:rPr lang="fr-FR" sz="1200" dirty="0">
                <a:solidFill>
                  <a:schemeClr val="tx1"/>
                </a:solidFill>
                <a:latin typeface="Times New Roman" pitchFamily="18" charset="0"/>
                <a:cs typeface="Times New Roman" pitchFamily="18" charset="0"/>
              </a:rPr>
              <a:t>doit se capitaliser sur la force de ses marques stratégiques</a:t>
            </a:r>
            <a:r>
              <a:rPr lang="fr-FR" dirty="0">
                <a:solidFill>
                  <a:schemeClr val="tx1"/>
                </a:solidFill>
              </a:rPr>
              <a:t> </a:t>
            </a:r>
            <a:r>
              <a:rPr lang="fr-FR" sz="1200" dirty="0">
                <a:solidFill>
                  <a:schemeClr val="tx1"/>
                </a:solidFill>
                <a:latin typeface="Times New Roman" pitchFamily="18" charset="0"/>
                <a:cs typeface="Times New Roman" pitchFamily="18" charset="0"/>
              </a:rPr>
              <a:t>et</a:t>
            </a:r>
            <a:r>
              <a:rPr lang="fr-FR" dirty="0">
                <a:solidFill>
                  <a:schemeClr val="tx1"/>
                </a:solidFill>
              </a:rPr>
              <a:t> </a:t>
            </a:r>
            <a:r>
              <a:rPr lang="fr-FR" sz="1200" dirty="0">
                <a:solidFill>
                  <a:schemeClr val="tx1"/>
                </a:solidFill>
                <a:latin typeface="Times New Roman" pitchFamily="18" charset="0"/>
                <a:cs typeface="Times New Roman" pitchFamily="18" charset="0"/>
              </a:rPr>
              <a:t> </a:t>
            </a:r>
            <a:r>
              <a:rPr lang="fr-FR" sz="1200" dirty="0" smtClean="0">
                <a:solidFill>
                  <a:schemeClr val="tx1"/>
                </a:solidFill>
                <a:latin typeface="Times New Roman" pitchFamily="18" charset="0"/>
                <a:cs typeface="Times New Roman" pitchFamily="18" charset="0"/>
              </a:rPr>
              <a:t>accélérer ses </a:t>
            </a:r>
            <a:r>
              <a:rPr lang="fr-FR" sz="1200" dirty="0">
                <a:solidFill>
                  <a:schemeClr val="tx1"/>
                </a:solidFill>
                <a:latin typeface="Times New Roman" pitchFamily="18" charset="0"/>
                <a:cs typeface="Times New Roman" pitchFamily="18" charset="0"/>
              </a:rPr>
              <a:t>plans de compétitivité</a:t>
            </a:r>
            <a:r>
              <a:rPr lang="fr-FR" dirty="0">
                <a:solidFill>
                  <a:schemeClr val="tx1"/>
                </a:solidFill>
              </a:rPr>
              <a:t> </a:t>
            </a:r>
          </a:p>
          <a:p>
            <a:r>
              <a:rPr lang="fr-FR" sz="1200" dirty="0">
                <a:solidFill>
                  <a:schemeClr val="tx1"/>
                </a:solidFill>
                <a:latin typeface="Times New Roman" pitchFamily="18" charset="0"/>
                <a:cs typeface="Times New Roman" pitchFamily="18" charset="0"/>
              </a:rPr>
              <a:t>permettant de limiter l'exposition du groupe aux principaux facteurs de risques. </a:t>
            </a:r>
          </a:p>
        </p:txBody>
      </p:sp>
      <p:sp>
        <p:nvSpPr>
          <p:cNvPr id="20489" name="Text Box 9"/>
          <p:cNvSpPr txBox="1">
            <a:spLocks noChangeArrowheads="1"/>
          </p:cNvSpPr>
          <p:nvPr/>
        </p:nvSpPr>
        <p:spPr bwMode="auto">
          <a:xfrm>
            <a:off x="0" y="1125538"/>
            <a:ext cx="9236075" cy="366712"/>
          </a:xfrm>
          <a:prstGeom prst="rect">
            <a:avLst/>
          </a:prstGeom>
          <a:noFill/>
          <a:ln w="9525">
            <a:noFill/>
            <a:miter lim="800000"/>
            <a:headEnd/>
            <a:tailEnd/>
          </a:ln>
          <a:effectLst/>
        </p:spPr>
        <p:txBody>
          <a:bodyPr>
            <a:spAutoFit/>
          </a:bodyPr>
          <a:lstStyle/>
          <a:p>
            <a:endParaRPr lang="fr-FR"/>
          </a:p>
        </p:txBody>
      </p:sp>
      <p:sp>
        <p:nvSpPr>
          <p:cNvPr id="20490" name="Text Box 10"/>
          <p:cNvSpPr txBox="1">
            <a:spLocks noChangeArrowheads="1"/>
          </p:cNvSpPr>
          <p:nvPr/>
        </p:nvSpPr>
        <p:spPr bwMode="auto">
          <a:xfrm>
            <a:off x="0" y="1268413"/>
            <a:ext cx="9144000" cy="1371600"/>
          </a:xfrm>
          <a:prstGeom prst="rect">
            <a:avLst/>
          </a:prstGeom>
          <a:noFill/>
          <a:ln w="9525">
            <a:noFill/>
            <a:miter lim="800000"/>
            <a:headEnd/>
            <a:tailEnd/>
          </a:ln>
          <a:effectLst/>
        </p:spPr>
        <p:txBody>
          <a:bodyPr>
            <a:spAutoFit/>
          </a:bodyPr>
          <a:lstStyle/>
          <a:p>
            <a:pPr>
              <a:spcBef>
                <a:spcPct val="50000"/>
              </a:spcBef>
            </a:pPr>
            <a:r>
              <a:rPr lang="fr-FR" sz="1200" b="1" dirty="0">
                <a:latin typeface="Times New Roman" pitchFamily="18" charset="0"/>
                <a:cs typeface="Times New Roman" pitchFamily="18" charset="0"/>
              </a:rPr>
              <a:t>Elaborer et commercialiser des produits et des services de très haute qualité</a:t>
            </a:r>
            <a:r>
              <a:rPr lang="fr-FR" sz="1200" dirty="0">
                <a:latin typeface="Times New Roman" pitchFamily="18" charset="0"/>
                <a:cs typeface="Times New Roman" pitchFamily="18" charset="0"/>
              </a:rPr>
              <a:t> répondant parfaitement aux attentes des consommateurs en étant constamment innovants et en respectant respectent les exigences réglementaires en vigueur</a:t>
            </a:r>
          </a:p>
          <a:p>
            <a:r>
              <a:rPr lang="fr-FR" sz="1200" b="1" dirty="0">
                <a:latin typeface="Times New Roman" pitchFamily="18" charset="0"/>
                <a:cs typeface="Times New Roman" pitchFamily="18" charset="0"/>
              </a:rPr>
              <a:t>réduire les consommations d'eau et d'énergie</a:t>
            </a:r>
            <a:r>
              <a:rPr lang="fr-FR" sz="1200" dirty="0">
                <a:latin typeface="Times New Roman" pitchFamily="18" charset="0"/>
                <a:cs typeface="Times New Roman" pitchFamily="18" charset="0"/>
              </a:rPr>
              <a:t>, à privilégier les énergies propres, à limiter les rejets d'eaux </a:t>
            </a:r>
          </a:p>
          <a:p>
            <a:r>
              <a:rPr lang="fr-FR" sz="1200" dirty="0">
                <a:latin typeface="Times New Roman" pitchFamily="18" charset="0"/>
                <a:cs typeface="Times New Roman" pitchFamily="18" charset="0"/>
              </a:rPr>
              <a:t>usées afin de s’inscrire dans un principe de développement durable. Cet objectif se matérialise par  la présence de stations d’épuration pour</a:t>
            </a:r>
          </a:p>
          <a:p>
            <a:r>
              <a:rPr lang="fr-FR" sz="1200" dirty="0">
                <a:latin typeface="Times New Roman" pitchFamily="18" charset="0"/>
                <a:cs typeface="Times New Roman" pitchFamily="18" charset="0"/>
              </a:rPr>
              <a:t>traiter les eaux  usées sur la quasi-totalité  de leurs sites de production</a:t>
            </a:r>
            <a:r>
              <a:rPr lang="fr-FR" dirty="0"/>
              <a:t> </a:t>
            </a:r>
            <a:endParaRPr lang="fr-FR" sz="1200" dirty="0">
              <a:latin typeface="Times New Roman" pitchFamily="18" charset="0"/>
              <a:cs typeface="Times New Roman" pitchFamily="18" charset="0"/>
            </a:endParaRPr>
          </a:p>
          <a:p>
            <a:pPr>
              <a:spcBef>
                <a:spcPct val="50000"/>
              </a:spcBef>
            </a:pPr>
            <a:endParaRPr lang="fr-FR" sz="1200" dirty="0">
              <a:latin typeface="Times New Roman" pitchFamily="18" charset="0"/>
              <a:cs typeface="Times New Roman" pitchFamily="18" charset="0"/>
            </a:endParaRPr>
          </a:p>
        </p:txBody>
      </p:sp>
      <p:sp>
        <p:nvSpPr>
          <p:cNvPr id="20491" name="Rectangle 11"/>
          <p:cNvSpPr>
            <a:spLocks noChangeArrowheads="1"/>
          </p:cNvSpPr>
          <p:nvPr/>
        </p:nvSpPr>
        <p:spPr bwMode="auto">
          <a:xfrm>
            <a:off x="4356100" y="4365625"/>
            <a:ext cx="4235450" cy="1096963"/>
          </a:xfrm>
          <a:prstGeom prst="rect">
            <a:avLst/>
          </a:prstGeom>
          <a:noFill/>
          <a:ln w="9525">
            <a:noFill/>
            <a:miter lim="800000"/>
            <a:headEnd/>
            <a:tailEnd/>
          </a:ln>
          <a:effectLst/>
        </p:spPr>
        <p:txBody>
          <a:bodyPr>
            <a:spAutoFit/>
          </a:bodyPr>
          <a:lstStyle/>
          <a:p>
            <a:r>
              <a:rPr lang="fr-FR" b="1"/>
              <a:t>Adaptée à son environnement futur ?</a:t>
            </a:r>
          </a:p>
          <a:p>
            <a:r>
              <a:rPr lang="fr-FR" sz="1200">
                <a:latin typeface="Times New Roman" pitchFamily="18" charset="0"/>
                <a:cs typeface="Times New Roman" pitchFamily="18" charset="0"/>
              </a:rPr>
              <a:t> Sa capacité à développe chaque année des nouveaux produits ou  offres à forte valeur ajoutée adaptées aux habitudes de consommation et aux spécificités de ses différents marchés lui permet de garantir son futur</a:t>
            </a:r>
          </a:p>
        </p:txBody>
      </p:sp>
      <p:sp>
        <p:nvSpPr>
          <p:cNvPr id="20492" name="Text Box 12"/>
          <p:cNvSpPr txBox="1">
            <a:spLocks noChangeArrowheads="1"/>
          </p:cNvSpPr>
          <p:nvPr/>
        </p:nvSpPr>
        <p:spPr bwMode="auto">
          <a:xfrm>
            <a:off x="4427538" y="5373688"/>
            <a:ext cx="4537075" cy="641350"/>
          </a:xfrm>
          <a:prstGeom prst="rect">
            <a:avLst/>
          </a:prstGeom>
          <a:noFill/>
          <a:ln w="9525">
            <a:noFill/>
            <a:miter lim="800000"/>
            <a:headEnd/>
            <a:tailEnd/>
          </a:ln>
          <a:effectLst/>
        </p:spPr>
        <p:txBody>
          <a:bodyPr>
            <a:spAutoFit/>
          </a:bodyPr>
          <a:lstStyle/>
          <a:p>
            <a:pPr>
              <a:spcBef>
                <a:spcPct val="50000"/>
              </a:spcBef>
            </a:pPr>
            <a:r>
              <a:rPr lang="en-GB" b="1"/>
              <a:t>Compatible avec ses objectifs ?</a:t>
            </a:r>
          </a:p>
          <a:p>
            <a:pPr>
              <a:spcBef>
                <a:spcPct val="50000"/>
              </a:spcBef>
            </a:pPr>
            <a:r>
              <a:rPr lang="en-GB" sz="1200">
                <a:latin typeface="Times New Roman" pitchFamily="18" charset="0"/>
                <a:cs typeface="Times New Roman" pitchFamily="18" charset="0"/>
              </a:rPr>
              <a:t>Oui</a:t>
            </a:r>
            <a:endParaRPr lang="fr-FR" sz="1200">
              <a:latin typeface="Times New Roman" pitchFamily="18" charset="0"/>
              <a:cs typeface="Times New Roman" pitchFamily="18" charset="0"/>
            </a:endParaRPr>
          </a:p>
        </p:txBody>
      </p:sp>
      <p:sp>
        <p:nvSpPr>
          <p:cNvPr id="20493" name="Text Box 13"/>
          <p:cNvSpPr txBox="1">
            <a:spLocks noChangeArrowheads="1"/>
          </p:cNvSpPr>
          <p:nvPr/>
        </p:nvSpPr>
        <p:spPr bwMode="auto">
          <a:xfrm>
            <a:off x="0" y="5661025"/>
            <a:ext cx="3348038" cy="366713"/>
          </a:xfrm>
          <a:prstGeom prst="rect">
            <a:avLst/>
          </a:prstGeom>
          <a:noFill/>
          <a:ln w="9525">
            <a:noFill/>
            <a:miter lim="800000"/>
            <a:headEnd/>
            <a:tailEnd/>
          </a:ln>
          <a:effectLst/>
        </p:spPr>
        <p:txBody>
          <a:bodyPr>
            <a:spAutoFit/>
          </a:bodyPr>
          <a:lstStyle/>
          <a:p>
            <a:pPr>
              <a:spcBef>
                <a:spcPct val="50000"/>
              </a:spcBef>
            </a:pPr>
            <a:r>
              <a:rPr lang="en-GB" b="1"/>
              <a:t>Vos recommandations?</a:t>
            </a:r>
            <a:endParaRPr lang="fr-FR" b="1"/>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1"/>
          <p:cNvSpPr txBox="1">
            <a:spLocks noChangeArrowheads="1"/>
          </p:cNvSpPr>
          <p:nvPr/>
        </p:nvSpPr>
        <p:spPr bwMode="auto">
          <a:xfrm>
            <a:off x="42863" y="79375"/>
            <a:ext cx="1412875" cy="368300"/>
          </a:xfrm>
          <a:prstGeom prst="rect">
            <a:avLst/>
          </a:prstGeom>
          <a:noFill/>
          <a:ln w="9525">
            <a:noFill/>
            <a:round/>
            <a:headEnd/>
            <a:tailEnd/>
          </a:ln>
        </p:spPr>
        <p:txBody>
          <a:bodyPr wrap="none" lIns="90000" tIns="46800" rIns="90000" bIns="46800">
            <a:spAutoFit/>
          </a:bodyPr>
          <a:lstStyle/>
          <a:p>
            <a:pPr defTabSz="449263">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solidFill>
                  <a:schemeClr val="accent2"/>
                </a:solidFill>
                <a:ea typeface="宋体" pitchFamily="2" charset="-122"/>
              </a:rPr>
              <a:t>Entreprise : </a:t>
            </a:r>
          </a:p>
        </p:txBody>
      </p:sp>
      <p:sp>
        <p:nvSpPr>
          <p:cNvPr id="22531" name="Text Box 2"/>
          <p:cNvSpPr txBox="1">
            <a:spLocks noChangeArrowheads="1"/>
          </p:cNvSpPr>
          <p:nvPr/>
        </p:nvSpPr>
        <p:spPr bwMode="auto">
          <a:xfrm>
            <a:off x="4500563" y="500063"/>
            <a:ext cx="4906962" cy="304800"/>
          </a:xfrm>
          <a:prstGeom prst="rect">
            <a:avLst/>
          </a:prstGeom>
          <a:noFill/>
          <a:ln w="9525">
            <a:noFill/>
            <a:round/>
            <a:headEnd/>
            <a:tailEnd/>
          </a:ln>
        </p:spPr>
        <p:txBody>
          <a:bodyPr lIns="90000" tIns="46800" rIns="90000" bIns="46800">
            <a:spAutoFit/>
          </a:bodyPr>
          <a:lstStyle/>
          <a:p>
            <a:pPr>
              <a:buClr>
                <a:srgbClr val="000000"/>
              </a:buClr>
              <a:buSzPct val="100000"/>
              <a:buFont typeface="Times New Roman" pitchFamily="18" charset="0"/>
              <a:buNone/>
            </a:pPr>
            <a:r>
              <a:rPr lang="fr-FR" altLang="zh-CN" sz="1400" b="1">
                <a:ea typeface="宋体" pitchFamily="2" charset="-122"/>
              </a:rPr>
              <a:t>Appartenance à un </a:t>
            </a:r>
            <a:r>
              <a:rPr lang="fr-FR" altLang="zh-CN" sz="1200" b="1">
                <a:ea typeface="宋体" pitchFamily="2" charset="-122"/>
              </a:rPr>
              <a:t>groupe: </a:t>
            </a:r>
            <a:r>
              <a:rPr lang="fr-FR" altLang="zh-CN" sz="1200" b="1">
                <a:solidFill>
                  <a:schemeClr val="accent2"/>
                </a:solidFill>
                <a:ea typeface="宋体" pitchFamily="2" charset="-122"/>
              </a:rPr>
              <a:t>Entremont Alliance</a:t>
            </a:r>
            <a:endParaRPr lang="fr-FR" altLang="zh-CN" sz="1200" b="1" i="1">
              <a:solidFill>
                <a:schemeClr val="accent2"/>
              </a:solidFill>
              <a:latin typeface="Times New Roman" pitchFamily="18" charset="0"/>
              <a:ea typeface="宋体" pitchFamily="2" charset="-122"/>
            </a:endParaRPr>
          </a:p>
        </p:txBody>
      </p:sp>
      <p:sp>
        <p:nvSpPr>
          <p:cNvPr id="22532" name="Text Box 3"/>
          <p:cNvSpPr txBox="1">
            <a:spLocks noChangeArrowheads="1"/>
          </p:cNvSpPr>
          <p:nvPr/>
        </p:nvSpPr>
        <p:spPr bwMode="auto">
          <a:xfrm>
            <a:off x="3995738" y="0"/>
            <a:ext cx="5148262" cy="586957"/>
          </a:xfrm>
          <a:prstGeom prst="rect">
            <a:avLst/>
          </a:prstGeom>
          <a:noFill/>
          <a:ln w="9525">
            <a:noFill/>
            <a:round/>
            <a:headEnd/>
            <a:tailEnd/>
          </a:ln>
        </p:spPr>
        <p:txBody>
          <a:bodyPr lIns="90000" tIns="46800" rIns="90000" bIns="46800">
            <a:spAutoFit/>
          </a:bodyPr>
          <a:lstStyle/>
          <a:p>
            <a:pPr defTabSz="449263">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dirty="0">
                <a:solidFill>
                  <a:schemeClr val="accent2"/>
                </a:solidFill>
                <a:ea typeface="宋体" pitchFamily="2" charset="-122"/>
              </a:rPr>
              <a:t>Type d’acteur </a:t>
            </a:r>
            <a:r>
              <a:rPr lang="fr-FR" dirty="0" smtClean="0">
                <a:solidFill>
                  <a:schemeClr val="accent2"/>
                </a:solidFill>
                <a:ea typeface="宋体" pitchFamily="2" charset="-122"/>
              </a:rPr>
              <a:t>: </a:t>
            </a:r>
            <a:r>
              <a:rPr lang="fr-FR" sz="1400" dirty="0" smtClean="0">
                <a:ea typeface="宋体" pitchFamily="2" charset="-122"/>
              </a:rPr>
              <a:t>Suiveur sur le marché des fromages affinés, leader européen de l’Emmental </a:t>
            </a:r>
            <a:endParaRPr lang="fr-FR" sz="1400" b="1" dirty="0">
              <a:ea typeface="宋体" pitchFamily="2" charset="-122"/>
            </a:endParaRPr>
          </a:p>
        </p:txBody>
      </p:sp>
      <p:sp>
        <p:nvSpPr>
          <p:cNvPr id="22533" name="Line 4"/>
          <p:cNvSpPr>
            <a:spLocks noChangeShapeType="1"/>
          </p:cNvSpPr>
          <p:nvPr/>
        </p:nvSpPr>
        <p:spPr bwMode="auto">
          <a:xfrm>
            <a:off x="2484438" y="2205038"/>
            <a:ext cx="1587" cy="2159000"/>
          </a:xfrm>
          <a:prstGeom prst="line">
            <a:avLst/>
          </a:prstGeom>
          <a:noFill/>
          <a:ln w="9360">
            <a:solidFill>
              <a:srgbClr val="000000"/>
            </a:solidFill>
            <a:miter lim="800000"/>
            <a:headEnd/>
            <a:tailEnd/>
          </a:ln>
        </p:spPr>
        <p:txBody>
          <a:bodyPr/>
          <a:lstStyle/>
          <a:p>
            <a:endParaRPr lang="fr-FR"/>
          </a:p>
        </p:txBody>
      </p:sp>
      <p:sp>
        <p:nvSpPr>
          <p:cNvPr id="22534" name="Line 5"/>
          <p:cNvSpPr>
            <a:spLocks noChangeShapeType="1"/>
          </p:cNvSpPr>
          <p:nvPr/>
        </p:nvSpPr>
        <p:spPr bwMode="auto">
          <a:xfrm>
            <a:off x="2484438" y="4365625"/>
            <a:ext cx="1655762" cy="1584325"/>
          </a:xfrm>
          <a:prstGeom prst="line">
            <a:avLst/>
          </a:prstGeom>
          <a:noFill/>
          <a:ln w="9360">
            <a:solidFill>
              <a:srgbClr val="000000"/>
            </a:solidFill>
            <a:miter lim="800000"/>
            <a:headEnd/>
            <a:tailEnd/>
          </a:ln>
        </p:spPr>
        <p:txBody>
          <a:bodyPr/>
          <a:lstStyle/>
          <a:p>
            <a:endParaRPr lang="fr-FR"/>
          </a:p>
        </p:txBody>
      </p:sp>
      <p:sp>
        <p:nvSpPr>
          <p:cNvPr id="22535" name="Line 6"/>
          <p:cNvSpPr>
            <a:spLocks noChangeShapeType="1"/>
          </p:cNvSpPr>
          <p:nvPr/>
        </p:nvSpPr>
        <p:spPr bwMode="auto">
          <a:xfrm flipH="1">
            <a:off x="971550" y="4365625"/>
            <a:ext cx="1514475" cy="1511300"/>
          </a:xfrm>
          <a:prstGeom prst="line">
            <a:avLst/>
          </a:prstGeom>
          <a:noFill/>
          <a:ln w="9360">
            <a:solidFill>
              <a:srgbClr val="000000"/>
            </a:solidFill>
            <a:miter lim="800000"/>
            <a:headEnd/>
            <a:tailEnd/>
          </a:ln>
        </p:spPr>
        <p:txBody>
          <a:bodyPr/>
          <a:lstStyle/>
          <a:p>
            <a:endParaRPr lang="fr-FR"/>
          </a:p>
        </p:txBody>
      </p:sp>
      <p:sp>
        <p:nvSpPr>
          <p:cNvPr id="22536" name="Text Box 7"/>
          <p:cNvSpPr txBox="1">
            <a:spLocks noChangeArrowheads="1"/>
          </p:cNvSpPr>
          <p:nvPr/>
        </p:nvSpPr>
        <p:spPr bwMode="auto">
          <a:xfrm>
            <a:off x="3509963" y="6072188"/>
            <a:ext cx="1811337" cy="549275"/>
          </a:xfrm>
          <a:prstGeom prst="rect">
            <a:avLst/>
          </a:prstGeom>
          <a:noFill/>
          <a:ln w="9525">
            <a:noFill/>
            <a:round/>
            <a:headEnd/>
            <a:tailEnd/>
          </a:ln>
        </p:spPr>
        <p:txBody>
          <a:bodyPr wrap="none" lIns="90000" tIns="46800" rIns="90000" bIns="46800">
            <a:spAutoFit/>
          </a:bodyPr>
          <a:lstStyle/>
          <a:p>
            <a:pPr algn="ctr" defTabSz="449263">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solidFill>
                  <a:schemeClr val="accent2"/>
                </a:solidFill>
                <a:ea typeface="宋体" pitchFamily="2" charset="-122"/>
              </a:rPr>
              <a:t>Marchés cibles</a:t>
            </a:r>
          </a:p>
          <a:p>
            <a:pPr algn="ctr" defTabSz="449263">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1200">
                <a:solidFill>
                  <a:srgbClr val="000000"/>
                </a:solidFill>
                <a:ea typeface="宋体" pitchFamily="2" charset="-122"/>
              </a:rPr>
              <a:t>Produits Grands Publics</a:t>
            </a:r>
          </a:p>
        </p:txBody>
      </p:sp>
      <p:sp>
        <p:nvSpPr>
          <p:cNvPr id="22537" name="Text Box 8"/>
          <p:cNvSpPr txBox="1">
            <a:spLocks noChangeArrowheads="1"/>
          </p:cNvSpPr>
          <p:nvPr/>
        </p:nvSpPr>
        <p:spPr bwMode="auto">
          <a:xfrm>
            <a:off x="4430713" y="5805488"/>
            <a:ext cx="1260475" cy="366712"/>
          </a:xfrm>
          <a:prstGeom prst="rect">
            <a:avLst/>
          </a:prstGeom>
          <a:noFill/>
          <a:ln w="9525">
            <a:noFill/>
            <a:round/>
            <a:headEnd/>
            <a:tailEnd/>
          </a:ln>
        </p:spPr>
        <p:txBody>
          <a:bodyPr wrap="none" lIns="90000" tIns="46800" rIns="90000" bIns="46800">
            <a:spAutoFit/>
          </a:bodyPr>
          <a:lstStyle/>
          <a:p>
            <a:pPr defTabSz="449263">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solidFill>
                  <a:schemeClr val="accent2"/>
                </a:solidFill>
                <a:ea typeface="宋体" pitchFamily="2" charset="-122"/>
              </a:rPr>
              <a:t>Zones géo</a:t>
            </a:r>
          </a:p>
        </p:txBody>
      </p:sp>
      <p:sp>
        <p:nvSpPr>
          <p:cNvPr id="22538" name="Text Box 9"/>
          <p:cNvSpPr txBox="1">
            <a:spLocks noChangeArrowheads="1"/>
          </p:cNvSpPr>
          <p:nvPr/>
        </p:nvSpPr>
        <p:spPr bwMode="auto">
          <a:xfrm>
            <a:off x="787400" y="2286000"/>
            <a:ext cx="1446213" cy="336550"/>
          </a:xfrm>
          <a:prstGeom prst="rect">
            <a:avLst/>
          </a:prstGeom>
          <a:noFill/>
          <a:ln w="9525">
            <a:noFill/>
            <a:round/>
            <a:headEnd/>
            <a:tailEnd/>
          </a:ln>
        </p:spPr>
        <p:txBody>
          <a:bodyPr wrap="none" lIns="90000" tIns="46800" rIns="90000" bIns="46800">
            <a:spAutoFit/>
          </a:bodyPr>
          <a:lstStyle/>
          <a:p>
            <a:pPr defTabSz="449263">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1600" b="1">
                <a:solidFill>
                  <a:srgbClr val="000000"/>
                </a:solidFill>
                <a:ea typeface="宋体" pitchFamily="2" charset="-122"/>
              </a:rPr>
              <a:t>Cat. Produits</a:t>
            </a:r>
          </a:p>
        </p:txBody>
      </p:sp>
      <p:sp>
        <p:nvSpPr>
          <p:cNvPr id="22539" name="Text Box 10"/>
          <p:cNvSpPr txBox="1">
            <a:spLocks noChangeArrowheads="1"/>
          </p:cNvSpPr>
          <p:nvPr/>
        </p:nvSpPr>
        <p:spPr bwMode="auto">
          <a:xfrm>
            <a:off x="2500313" y="2143125"/>
            <a:ext cx="1619250" cy="517525"/>
          </a:xfrm>
          <a:prstGeom prst="rect">
            <a:avLst/>
          </a:prstGeom>
          <a:noFill/>
          <a:ln w="9525">
            <a:noFill/>
            <a:round/>
            <a:headEnd/>
            <a:tailEnd/>
          </a:ln>
        </p:spPr>
        <p:txBody>
          <a:bodyPr lIns="90000" tIns="46800" rIns="90000" bIns="46800">
            <a:spAutoFit/>
          </a:bodyPr>
          <a:lstStyle/>
          <a:p>
            <a:pPr defTabSz="449263">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1400" b="1">
                <a:solidFill>
                  <a:srgbClr val="000000"/>
                </a:solidFill>
                <a:ea typeface="宋体" pitchFamily="2" charset="-122"/>
              </a:rPr>
              <a:t>Fonctionnalités/</a:t>
            </a:r>
          </a:p>
          <a:p>
            <a:pPr defTabSz="449263">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1400" b="1">
                <a:solidFill>
                  <a:srgbClr val="000000"/>
                </a:solidFill>
                <a:ea typeface="宋体" pitchFamily="2" charset="-122"/>
              </a:rPr>
              <a:t>Tendances</a:t>
            </a:r>
          </a:p>
        </p:txBody>
      </p:sp>
      <p:sp>
        <p:nvSpPr>
          <p:cNvPr id="22540" name="Text Box 11"/>
          <p:cNvSpPr txBox="1">
            <a:spLocks noChangeArrowheads="1"/>
          </p:cNvSpPr>
          <p:nvPr/>
        </p:nvSpPr>
        <p:spPr bwMode="auto">
          <a:xfrm>
            <a:off x="0" y="5786438"/>
            <a:ext cx="1539875" cy="366712"/>
          </a:xfrm>
          <a:prstGeom prst="rect">
            <a:avLst/>
          </a:prstGeom>
          <a:noFill/>
          <a:ln w="9525">
            <a:noFill/>
            <a:round/>
            <a:headEnd/>
            <a:tailEnd/>
          </a:ln>
        </p:spPr>
        <p:txBody>
          <a:bodyPr wrap="none" lIns="90000" tIns="46800" rIns="90000" bIns="46800">
            <a:spAutoFit/>
          </a:bodyPr>
          <a:lstStyle/>
          <a:p>
            <a:pPr defTabSz="449263">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solidFill>
                  <a:schemeClr val="accent2"/>
                </a:solidFill>
                <a:ea typeface="宋体" pitchFamily="2" charset="-122"/>
              </a:rPr>
              <a:t>Technologies</a:t>
            </a:r>
          </a:p>
        </p:txBody>
      </p:sp>
      <p:sp>
        <p:nvSpPr>
          <p:cNvPr id="22541" name="Text Box 12"/>
          <p:cNvSpPr txBox="1">
            <a:spLocks noChangeArrowheads="1"/>
          </p:cNvSpPr>
          <p:nvPr/>
        </p:nvSpPr>
        <p:spPr bwMode="auto">
          <a:xfrm>
            <a:off x="0" y="6000750"/>
            <a:ext cx="1590675" cy="366713"/>
          </a:xfrm>
          <a:prstGeom prst="rect">
            <a:avLst/>
          </a:prstGeom>
          <a:noFill/>
          <a:ln w="9525">
            <a:noFill/>
            <a:round/>
            <a:headEnd/>
            <a:tailEnd/>
          </a:ln>
        </p:spPr>
        <p:txBody>
          <a:bodyPr wrap="none" lIns="90000" tIns="46800" rIns="90000" bIns="46800">
            <a:spAutoFit/>
          </a:bodyPr>
          <a:lstStyle/>
          <a:p>
            <a:pPr defTabSz="449263">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solidFill>
                  <a:schemeClr val="accent2"/>
                </a:solidFill>
                <a:ea typeface="宋体" pitchFamily="2" charset="-122"/>
              </a:rPr>
              <a:t>Compétences</a:t>
            </a:r>
          </a:p>
        </p:txBody>
      </p:sp>
      <p:sp>
        <p:nvSpPr>
          <p:cNvPr id="22542" name="Text Box 13"/>
          <p:cNvSpPr txBox="1">
            <a:spLocks noChangeArrowheads="1"/>
          </p:cNvSpPr>
          <p:nvPr/>
        </p:nvSpPr>
        <p:spPr bwMode="auto">
          <a:xfrm>
            <a:off x="5286375" y="2428875"/>
            <a:ext cx="3214688" cy="1033233"/>
          </a:xfrm>
          <a:prstGeom prst="rect">
            <a:avLst/>
          </a:prstGeom>
          <a:noFill/>
          <a:ln w="9525">
            <a:noFill/>
            <a:round/>
            <a:headEnd/>
            <a:tailEnd/>
          </a:ln>
        </p:spPr>
        <p:txBody>
          <a:bodyPr lIns="90000" tIns="46800" rIns="90000" bIns="46800">
            <a:spAutoFit/>
          </a:bodyPr>
          <a:lstStyle/>
          <a:p>
            <a:pPr algn="ctr" defTabSz="449263">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1600" b="1" dirty="0">
                <a:solidFill>
                  <a:schemeClr val="accent2"/>
                </a:solidFill>
                <a:ea typeface="宋体" pitchFamily="2" charset="-122"/>
              </a:rPr>
              <a:t>Ses marques :</a:t>
            </a:r>
          </a:p>
          <a:p>
            <a:pPr defTabSz="449263">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900" b="1" dirty="0">
                <a:ea typeface="宋体" pitchFamily="2" charset="-122"/>
              </a:rPr>
              <a:t>-</a:t>
            </a:r>
            <a:r>
              <a:rPr lang="fr-FR" sz="900" b="1" dirty="0" err="1">
                <a:ea typeface="宋体" pitchFamily="2" charset="-122"/>
              </a:rPr>
              <a:t>Aggenstein</a:t>
            </a:r>
            <a:r>
              <a:rPr lang="fr-FR" sz="900" b="1" dirty="0">
                <a:ea typeface="宋体" pitchFamily="2" charset="-122"/>
              </a:rPr>
              <a:t> </a:t>
            </a:r>
            <a:r>
              <a:rPr lang="fr-FR" sz="900" dirty="0" smtClean="0">
                <a:ea typeface="宋体" pitchFamily="2" charset="-122"/>
              </a:rPr>
              <a:t> </a:t>
            </a:r>
            <a:endParaRPr lang="fr-FR" sz="900" dirty="0">
              <a:ea typeface="宋体" pitchFamily="2" charset="-122"/>
            </a:endParaRPr>
          </a:p>
          <a:p>
            <a:pPr defTabSz="449263">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900" b="1" dirty="0">
                <a:ea typeface="宋体" pitchFamily="2" charset="-122"/>
              </a:rPr>
              <a:t>-Entremont Fromager </a:t>
            </a:r>
            <a:r>
              <a:rPr lang="fr-FR" sz="900" dirty="0">
                <a:ea typeface="宋体" pitchFamily="2" charset="-122"/>
              </a:rPr>
              <a:t>(Emmental, Comté, Beaufort, Gruyère, Morbier, Raclette)</a:t>
            </a:r>
          </a:p>
          <a:p>
            <a:pPr defTabSz="449263">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900" b="1" dirty="0">
                <a:ea typeface="宋体" pitchFamily="2" charset="-122"/>
              </a:rPr>
              <a:t>-Entremont restauration </a:t>
            </a:r>
          </a:p>
          <a:p>
            <a:pPr defTabSz="449263">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900" b="1" dirty="0">
                <a:ea typeface="宋体" pitchFamily="2" charset="-122"/>
              </a:rPr>
              <a:t>- Meule d'Or, </a:t>
            </a:r>
            <a:r>
              <a:rPr lang="fr-FR" sz="900" b="1" dirty="0" err="1">
                <a:ea typeface="宋体" pitchFamily="2" charset="-122"/>
              </a:rPr>
              <a:t>Juragruyère</a:t>
            </a:r>
            <a:r>
              <a:rPr lang="fr-FR" sz="900" b="1" dirty="0">
                <a:ea typeface="宋体" pitchFamily="2" charset="-122"/>
              </a:rPr>
              <a:t>, </a:t>
            </a:r>
            <a:r>
              <a:rPr lang="fr-FR" sz="900" b="1" dirty="0" err="1">
                <a:ea typeface="宋体" pitchFamily="2" charset="-122"/>
              </a:rPr>
              <a:t>Wildberg</a:t>
            </a:r>
            <a:r>
              <a:rPr lang="fr-FR" sz="900" b="1" dirty="0">
                <a:ea typeface="宋体" pitchFamily="2" charset="-122"/>
              </a:rPr>
              <a:t>. </a:t>
            </a:r>
            <a:endParaRPr lang="fr-FR" sz="900" dirty="0">
              <a:ea typeface="宋体" pitchFamily="2" charset="-122"/>
            </a:endParaRPr>
          </a:p>
        </p:txBody>
      </p:sp>
      <p:sp>
        <p:nvSpPr>
          <p:cNvPr id="22543" name="Text Box 14"/>
          <p:cNvSpPr txBox="1">
            <a:spLocks noChangeArrowheads="1"/>
          </p:cNvSpPr>
          <p:nvPr/>
        </p:nvSpPr>
        <p:spPr bwMode="auto">
          <a:xfrm>
            <a:off x="5929313" y="3714750"/>
            <a:ext cx="2414587" cy="336550"/>
          </a:xfrm>
          <a:prstGeom prst="rect">
            <a:avLst/>
          </a:prstGeom>
          <a:noFill/>
          <a:ln w="9525">
            <a:noFill/>
            <a:round/>
            <a:headEnd/>
            <a:tailEnd/>
          </a:ln>
        </p:spPr>
        <p:txBody>
          <a:bodyPr wrap="none" lIns="90000" tIns="46800" rIns="90000" bIns="46800">
            <a:spAutoFit/>
          </a:bodyPr>
          <a:lstStyle/>
          <a:p>
            <a:pPr defTabSz="449263">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1600" b="1">
                <a:solidFill>
                  <a:schemeClr val="accent2"/>
                </a:solidFill>
                <a:ea typeface="宋体" pitchFamily="2" charset="-122"/>
              </a:rPr>
              <a:t>Ses nouveaux produits</a:t>
            </a:r>
          </a:p>
        </p:txBody>
      </p:sp>
      <p:sp>
        <p:nvSpPr>
          <p:cNvPr id="11279" name="Rectangle 15"/>
          <p:cNvSpPr>
            <a:spLocks noChangeArrowheads="1"/>
          </p:cNvSpPr>
          <p:nvPr/>
        </p:nvSpPr>
        <p:spPr bwMode="auto">
          <a:xfrm>
            <a:off x="5643563" y="4071942"/>
            <a:ext cx="3357593" cy="2357454"/>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wrap="none" lIns="90000" tIns="46800" rIns="90000" bIns="46800" anchor="ctr"/>
          <a:lstStyle/>
          <a:p>
            <a:pPr marL="741363" lvl="1" indent="-284163" defTabSz="449263">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fr-FR" sz="1200" dirty="0">
                <a:solidFill>
                  <a:srgbClr val="000000"/>
                </a:solidFill>
                <a:ea typeface="宋体" charset="-122"/>
              </a:rPr>
              <a:t>1- « Le Reblochon de Savoie »</a:t>
            </a:r>
          </a:p>
          <a:p>
            <a:pPr marL="741363" lvl="1" indent="-284163" defTabSz="449263">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fr-FR" sz="1200" dirty="0">
                <a:solidFill>
                  <a:srgbClr val="000000"/>
                </a:solidFill>
                <a:ea typeface="宋体" charset="-122"/>
              </a:rPr>
              <a:t>2- «l'Idée cuisine et Tartine »,</a:t>
            </a:r>
          </a:p>
          <a:p>
            <a:pPr marL="741363" lvl="1" indent="-284163" defTabSz="449263">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fr-FR" sz="1200" dirty="0">
                <a:solidFill>
                  <a:srgbClr val="000000"/>
                </a:solidFill>
                <a:ea typeface="宋体" charset="-122"/>
              </a:rPr>
              <a:t>3- « l’emmental Entremont » en format </a:t>
            </a:r>
            <a:endParaRPr lang="fr-FR" sz="1200" dirty="0" smtClean="0">
              <a:solidFill>
                <a:srgbClr val="000000"/>
              </a:solidFill>
              <a:ea typeface="宋体" charset="-122"/>
            </a:endParaRPr>
          </a:p>
          <a:p>
            <a:pPr marL="741363" lvl="1" indent="-284163" defTabSz="449263">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fr-FR" sz="1200" dirty="0" smtClean="0">
                <a:solidFill>
                  <a:srgbClr val="000000"/>
                </a:solidFill>
                <a:ea typeface="宋体" charset="-122"/>
              </a:rPr>
              <a:t>familial</a:t>
            </a:r>
            <a:r>
              <a:rPr lang="fr-FR" sz="1200" dirty="0">
                <a:solidFill>
                  <a:srgbClr val="000000"/>
                </a:solidFill>
                <a:ea typeface="宋体" charset="-122"/>
              </a:rPr>
              <a:t>.</a:t>
            </a:r>
          </a:p>
          <a:p>
            <a:pPr marL="741363" lvl="1" indent="-284163" defTabSz="449263">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fr-FR" sz="1200" dirty="0">
                <a:solidFill>
                  <a:srgbClr val="000000"/>
                </a:solidFill>
                <a:ea typeface="宋体" charset="-122"/>
              </a:rPr>
              <a:t>4- La gamme des produits Entremont "Léger" : </a:t>
            </a:r>
          </a:p>
          <a:p>
            <a:pPr marL="741363" lvl="1" indent="-284163" defTabSz="449263">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fr-FR" sz="1200" dirty="0">
                <a:solidFill>
                  <a:srgbClr val="000000"/>
                </a:solidFill>
                <a:ea typeface="宋体" charset="-122"/>
              </a:rPr>
              <a:t>-Une portion de fromage fondante et </a:t>
            </a:r>
            <a:endParaRPr lang="fr-FR" sz="1200" dirty="0" smtClean="0">
              <a:solidFill>
                <a:srgbClr val="000000"/>
              </a:solidFill>
              <a:ea typeface="宋体" charset="-122"/>
            </a:endParaRPr>
          </a:p>
          <a:p>
            <a:pPr marL="741363" lvl="1" indent="-284163" defTabSz="449263">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fr-FR" sz="1200" dirty="0" smtClean="0">
                <a:solidFill>
                  <a:srgbClr val="000000"/>
                </a:solidFill>
                <a:ea typeface="宋体" charset="-122"/>
              </a:rPr>
              <a:t>délicieuse </a:t>
            </a:r>
            <a:endParaRPr lang="fr-FR" sz="1200" dirty="0">
              <a:solidFill>
                <a:srgbClr val="000000"/>
              </a:solidFill>
              <a:ea typeface="宋体" charset="-122"/>
            </a:endParaRPr>
          </a:p>
          <a:p>
            <a:pPr marL="741363" lvl="1" indent="-284163" defTabSz="449263">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fr-FR" sz="1200" dirty="0">
                <a:solidFill>
                  <a:srgbClr val="000000"/>
                </a:solidFill>
                <a:ea typeface="宋体" charset="-122"/>
              </a:rPr>
              <a:t>-Un râpé allégé idéal pour manger équilibré .</a:t>
            </a:r>
          </a:p>
          <a:p>
            <a:pPr marL="741363" lvl="1" indent="-284163" defTabSz="449263">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fr-FR" sz="1200" dirty="0">
                <a:solidFill>
                  <a:srgbClr val="000000"/>
                </a:solidFill>
                <a:ea typeface="宋体" charset="-122"/>
              </a:rPr>
              <a:t>-Les tranches "light" pour réaliser des </a:t>
            </a:r>
            <a:endParaRPr lang="fr-FR" sz="1200" dirty="0" smtClean="0">
              <a:solidFill>
                <a:srgbClr val="000000"/>
              </a:solidFill>
              <a:ea typeface="宋体" charset="-122"/>
            </a:endParaRPr>
          </a:p>
          <a:p>
            <a:pPr marL="741363" lvl="1" indent="-284163" defTabSz="449263">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fr-FR" sz="1200" dirty="0" smtClean="0">
                <a:solidFill>
                  <a:srgbClr val="000000"/>
                </a:solidFill>
                <a:ea typeface="宋体" charset="-122"/>
              </a:rPr>
              <a:t>apéritifs</a:t>
            </a:r>
            <a:r>
              <a:rPr lang="fr-FR" sz="1200" dirty="0">
                <a:solidFill>
                  <a:srgbClr val="000000"/>
                </a:solidFill>
                <a:ea typeface="宋体" charset="-122"/>
              </a:rPr>
              <a:t>.</a:t>
            </a:r>
          </a:p>
          <a:p>
            <a:pPr marL="741363" lvl="1" indent="-284163" defTabSz="449263">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fr-FR" sz="1200" dirty="0">
              <a:solidFill>
                <a:srgbClr val="000000"/>
              </a:solidFill>
              <a:ea typeface="宋体" charset="-122"/>
            </a:endParaRPr>
          </a:p>
        </p:txBody>
      </p:sp>
      <p:sp>
        <p:nvSpPr>
          <p:cNvPr id="22545" name="Text Box 16"/>
          <p:cNvSpPr txBox="1">
            <a:spLocks noChangeArrowheads="1"/>
          </p:cNvSpPr>
          <p:nvPr/>
        </p:nvSpPr>
        <p:spPr bwMode="auto">
          <a:xfrm>
            <a:off x="0" y="285750"/>
            <a:ext cx="3609940" cy="1664175"/>
          </a:xfrm>
          <a:prstGeom prst="rect">
            <a:avLst/>
          </a:prstGeom>
          <a:noFill/>
          <a:ln w="9525">
            <a:noFill/>
            <a:round/>
            <a:headEnd/>
            <a:tailEnd/>
          </a:ln>
        </p:spPr>
        <p:txBody>
          <a:bodyPr wrap="none" lIns="90000" tIns="46800" rIns="90000" bIns="46800">
            <a:spAutoFit/>
          </a:bodyPr>
          <a:lstStyle/>
          <a:p>
            <a:pPr defTabSz="449263">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dirty="0">
                <a:solidFill>
                  <a:srgbClr val="000000"/>
                </a:solidFill>
                <a:ea typeface="宋体" pitchFamily="2" charset="-122"/>
              </a:rPr>
              <a:t>Taille : </a:t>
            </a:r>
            <a:r>
              <a:rPr lang="fr-FR" sz="1400" dirty="0">
                <a:solidFill>
                  <a:srgbClr val="000000"/>
                </a:solidFill>
                <a:ea typeface="宋体" pitchFamily="2" charset="-122"/>
              </a:rPr>
              <a:t>en </a:t>
            </a:r>
            <a:r>
              <a:rPr lang="fr-FR" sz="1400" b="1" dirty="0">
                <a:solidFill>
                  <a:srgbClr val="000000"/>
                </a:solidFill>
                <a:ea typeface="宋体" pitchFamily="2" charset="-122"/>
              </a:rPr>
              <a:t>France</a:t>
            </a:r>
            <a:r>
              <a:rPr lang="fr-FR" sz="1200" dirty="0">
                <a:solidFill>
                  <a:srgbClr val="000000"/>
                </a:solidFill>
                <a:ea typeface="宋体" pitchFamily="2" charset="-122"/>
              </a:rPr>
              <a:t> </a:t>
            </a:r>
          </a:p>
          <a:p>
            <a:pPr defTabSz="449263">
              <a:buClr>
                <a:srgbClr val="000000"/>
              </a:buClr>
              <a:buSzPct val="10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1200" b="1" dirty="0">
                <a:solidFill>
                  <a:srgbClr val="000000"/>
                </a:solidFill>
                <a:ea typeface="宋体" pitchFamily="2" charset="-122"/>
              </a:rPr>
              <a:t> </a:t>
            </a:r>
            <a:r>
              <a:rPr lang="fr-FR" sz="1200" dirty="0">
                <a:solidFill>
                  <a:srgbClr val="000000"/>
                </a:solidFill>
                <a:ea typeface="宋体" pitchFamily="2" charset="-122"/>
              </a:rPr>
              <a:t>4180 </a:t>
            </a:r>
            <a:r>
              <a:rPr lang="fr-FR" sz="1200" dirty="0" smtClean="0">
                <a:solidFill>
                  <a:srgbClr val="000000"/>
                </a:solidFill>
                <a:ea typeface="宋体" pitchFamily="2" charset="-122"/>
              </a:rPr>
              <a:t>employés</a:t>
            </a:r>
            <a:endParaRPr lang="fr-FR" sz="1200" dirty="0">
              <a:solidFill>
                <a:srgbClr val="FF0000"/>
              </a:solidFill>
              <a:ea typeface="宋体" pitchFamily="2" charset="-122"/>
            </a:endParaRPr>
          </a:p>
          <a:p>
            <a:pPr defTabSz="449263">
              <a:buClr>
                <a:srgbClr val="000000"/>
              </a:buClr>
              <a:buSzPct val="10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1200" dirty="0">
                <a:solidFill>
                  <a:srgbClr val="000000"/>
                </a:solidFill>
                <a:ea typeface="宋体" pitchFamily="2" charset="-122"/>
              </a:rPr>
              <a:t>1 </a:t>
            </a:r>
            <a:r>
              <a:rPr lang="fr-FR" sz="1200" dirty="0" smtClean="0">
                <a:solidFill>
                  <a:srgbClr val="000000"/>
                </a:solidFill>
                <a:ea typeface="宋体" pitchFamily="2" charset="-122"/>
              </a:rPr>
              <a:t>,6 Md </a:t>
            </a:r>
            <a:r>
              <a:rPr lang="fr-FR" sz="1200" dirty="0" smtClean="0">
                <a:solidFill>
                  <a:srgbClr val="000000"/>
                </a:solidFill>
                <a:ea typeface="宋体" pitchFamily="2" charset="-122"/>
              </a:rPr>
              <a:t>d’euro </a:t>
            </a:r>
            <a:r>
              <a:rPr lang="fr-FR" sz="1200" dirty="0">
                <a:solidFill>
                  <a:srgbClr val="000000"/>
                </a:solidFill>
                <a:ea typeface="宋体" pitchFamily="2" charset="-122"/>
              </a:rPr>
              <a:t>en chiffre d’affaires net consolidé dont </a:t>
            </a:r>
          </a:p>
          <a:p>
            <a:pPr defTabSz="449263">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1200" dirty="0">
                <a:solidFill>
                  <a:srgbClr val="000000"/>
                </a:solidFill>
                <a:ea typeface="宋体" pitchFamily="2" charset="-122"/>
              </a:rPr>
              <a:t>  </a:t>
            </a:r>
            <a:r>
              <a:rPr lang="fr-FR" sz="1200" dirty="0" smtClean="0">
                <a:solidFill>
                  <a:srgbClr val="000000"/>
                </a:solidFill>
                <a:ea typeface="宋体" pitchFamily="2" charset="-122"/>
              </a:rPr>
              <a:t>1,1 Md d’euros </a:t>
            </a:r>
            <a:r>
              <a:rPr lang="fr-FR" sz="1200" dirty="0">
                <a:solidFill>
                  <a:srgbClr val="000000"/>
                </a:solidFill>
                <a:ea typeface="宋体" pitchFamily="2" charset="-122"/>
              </a:rPr>
              <a:t>pour les fromages (2009).</a:t>
            </a:r>
          </a:p>
          <a:p>
            <a:pPr defTabSz="449263">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1200" dirty="0">
                <a:solidFill>
                  <a:srgbClr val="000000"/>
                </a:solidFill>
                <a:ea typeface="宋体" pitchFamily="2" charset="-122"/>
              </a:rPr>
              <a:t>- Date de création : 1948</a:t>
            </a:r>
          </a:p>
          <a:p>
            <a:pPr defTabSz="449263">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1200" dirty="0">
                <a:solidFill>
                  <a:srgbClr val="000000"/>
                </a:solidFill>
                <a:ea typeface="宋体" pitchFamily="2" charset="-122"/>
              </a:rPr>
              <a:t>- Capital social :29 130 872 EURO (2009)</a:t>
            </a:r>
          </a:p>
          <a:p>
            <a:pPr defTabSz="449263">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sz="1200" b="1" dirty="0">
              <a:solidFill>
                <a:srgbClr val="000000"/>
              </a:solidFill>
              <a:ea typeface="宋体" pitchFamily="2" charset="-122"/>
            </a:endParaRPr>
          </a:p>
          <a:p>
            <a: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sz="1200" b="1" dirty="0">
              <a:solidFill>
                <a:srgbClr val="000000"/>
              </a:solidFill>
              <a:ea typeface="宋体" pitchFamily="2" charset="-122"/>
            </a:endParaRPr>
          </a:p>
        </p:txBody>
      </p:sp>
      <p:sp>
        <p:nvSpPr>
          <p:cNvPr id="22546" name="Text Box 17"/>
          <p:cNvSpPr txBox="1">
            <a:spLocks noChangeArrowheads="1"/>
          </p:cNvSpPr>
          <p:nvPr/>
        </p:nvSpPr>
        <p:spPr bwMode="auto">
          <a:xfrm>
            <a:off x="0" y="1857375"/>
            <a:ext cx="4506913" cy="336550"/>
          </a:xfrm>
          <a:prstGeom prst="rect">
            <a:avLst/>
          </a:prstGeom>
          <a:noFill/>
          <a:ln w="9525">
            <a:noFill/>
            <a:round/>
            <a:headEnd/>
            <a:tailEnd/>
          </a:ln>
        </p:spPr>
        <p:txBody>
          <a:bodyPr wrap="none" lIns="90000" tIns="46800" rIns="90000" bIns="46800">
            <a:spAutoFit/>
          </a:bodyPr>
          <a:lstStyle/>
          <a:p>
            <a:pPr defTabSz="449263">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1600" b="1">
                <a:solidFill>
                  <a:schemeClr val="accent2"/>
                </a:solidFill>
                <a:ea typeface="宋体" pitchFamily="2" charset="-122"/>
              </a:rPr>
              <a:t>Lieu (pour la France) : Annecy, Haute-Savoie</a:t>
            </a:r>
          </a:p>
        </p:txBody>
      </p:sp>
      <p:sp>
        <p:nvSpPr>
          <p:cNvPr id="22547" name="Text Box 18"/>
          <p:cNvSpPr txBox="1">
            <a:spLocks noChangeArrowheads="1"/>
          </p:cNvSpPr>
          <p:nvPr/>
        </p:nvSpPr>
        <p:spPr bwMode="auto">
          <a:xfrm>
            <a:off x="2482850" y="2636838"/>
            <a:ext cx="2682875" cy="1639887"/>
          </a:xfrm>
          <a:prstGeom prst="rect">
            <a:avLst/>
          </a:prstGeom>
          <a:noFill/>
          <a:ln w="9525">
            <a:noFill/>
            <a:round/>
            <a:headEnd/>
            <a:tailEnd/>
          </a:ln>
        </p:spPr>
        <p:txBody>
          <a:bodyPr wrap="none" lIns="90000" tIns="46800" rIns="90000" bIns="46800">
            <a:spAutoFit/>
          </a:bodyPr>
          <a:lstStyle/>
          <a:p>
            <a:pPr defTabSz="449263">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1200">
                <a:solidFill>
                  <a:srgbClr val="000000"/>
                </a:solidFill>
                <a:ea typeface="宋体" pitchFamily="2" charset="-122"/>
              </a:rPr>
              <a:t>- </a:t>
            </a:r>
            <a:r>
              <a:rPr lang="fr-FR" sz="900">
                <a:solidFill>
                  <a:srgbClr val="000000"/>
                </a:solidFill>
                <a:ea typeface="宋体" pitchFamily="2" charset="-122"/>
              </a:rPr>
              <a:t>La supériorité qualitative.</a:t>
            </a:r>
          </a:p>
          <a:p>
            <a:pPr defTabSz="449263">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900">
                <a:solidFill>
                  <a:srgbClr val="000000"/>
                </a:solidFill>
                <a:ea typeface="宋体" pitchFamily="2" charset="-122"/>
              </a:rPr>
              <a:t>- Pâte ferme et souple.</a:t>
            </a:r>
          </a:p>
          <a:p>
            <a:pPr defTabSz="449263">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900">
                <a:solidFill>
                  <a:srgbClr val="000000"/>
                </a:solidFill>
                <a:ea typeface="宋体" pitchFamily="2" charset="-122"/>
              </a:rPr>
              <a:t>- Arôme et gout subtil, fin, fruité ou épicés…</a:t>
            </a:r>
          </a:p>
          <a:p>
            <a:pPr defTabSz="449263">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900">
                <a:solidFill>
                  <a:srgbClr val="000000"/>
                </a:solidFill>
                <a:ea typeface="宋体" pitchFamily="2" charset="-122"/>
              </a:rPr>
              <a:t>- Emballages adaptés à un usage quotidien.</a:t>
            </a:r>
          </a:p>
          <a:p>
            <a:pPr defTabSz="449263">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900">
                <a:solidFill>
                  <a:srgbClr val="000000"/>
                </a:solidFill>
                <a:ea typeface="宋体" pitchFamily="2" charset="-122"/>
              </a:rPr>
              <a:t>-Qualités culinaires de l'apéritif au plat principal. </a:t>
            </a:r>
            <a:br>
              <a:rPr lang="fr-FR" sz="900">
                <a:solidFill>
                  <a:srgbClr val="000000"/>
                </a:solidFill>
                <a:ea typeface="宋体" pitchFamily="2" charset="-122"/>
              </a:rPr>
            </a:br>
            <a:r>
              <a:rPr lang="fr-FR" sz="900">
                <a:solidFill>
                  <a:srgbClr val="000000"/>
                </a:solidFill>
                <a:ea typeface="宋体" pitchFamily="2" charset="-122"/>
              </a:rPr>
              <a:t>- Croûte naturelle, lisse et homogène.</a:t>
            </a:r>
          </a:p>
          <a:p>
            <a:pPr defTabSz="449263">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900">
                <a:solidFill>
                  <a:srgbClr val="000000"/>
                </a:solidFill>
                <a:ea typeface="宋体" pitchFamily="2" charset="-122"/>
              </a:rPr>
              <a:t>- à chaud comme à froid.</a:t>
            </a:r>
          </a:p>
          <a:p>
            <a:pPr defTabSz="449263">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900">
                <a:solidFill>
                  <a:srgbClr val="000000"/>
                </a:solidFill>
                <a:ea typeface="宋体" pitchFamily="2" charset="-122"/>
              </a:rPr>
              <a:t>- Light pour toutes celles qui surveillent leur ligne.</a:t>
            </a:r>
          </a:p>
          <a:p>
            <a:pPr defTabSz="449263">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900">
                <a:solidFill>
                  <a:srgbClr val="000000"/>
                </a:solidFill>
                <a:ea typeface="宋体" pitchFamily="2" charset="-122"/>
              </a:rPr>
              <a:t>-qualités nutritionnelles</a:t>
            </a:r>
          </a:p>
          <a:p>
            <a:pPr defTabSz="449263">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900">
                <a:solidFill>
                  <a:srgbClr val="000000"/>
                </a:solidFill>
                <a:ea typeface="宋体" pitchFamily="2" charset="-122"/>
              </a:rPr>
              <a:t>-équilibre alimentaire </a:t>
            </a:r>
          </a:p>
          <a:p>
            <a:pPr defTabSz="449263">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900">
                <a:solidFill>
                  <a:srgbClr val="000000"/>
                </a:solidFill>
                <a:ea typeface="宋体" pitchFamily="2" charset="-122"/>
              </a:rPr>
              <a:t>-sécurité et confiance</a:t>
            </a:r>
          </a:p>
        </p:txBody>
      </p:sp>
      <p:sp>
        <p:nvSpPr>
          <p:cNvPr id="22548" name="Text Box 19"/>
          <p:cNvSpPr txBox="1">
            <a:spLocks noChangeArrowheads="1"/>
          </p:cNvSpPr>
          <p:nvPr/>
        </p:nvSpPr>
        <p:spPr bwMode="auto">
          <a:xfrm>
            <a:off x="-6350" y="2565400"/>
            <a:ext cx="2566988" cy="1495425"/>
          </a:xfrm>
          <a:prstGeom prst="rect">
            <a:avLst/>
          </a:prstGeom>
          <a:noFill/>
          <a:ln w="9525">
            <a:noFill/>
            <a:round/>
            <a:headEnd/>
            <a:tailEnd/>
          </a:ln>
        </p:spPr>
        <p:txBody>
          <a:bodyPr wrap="none" lIns="90000" tIns="46800" rIns="90000" bIns="46800">
            <a:spAutoFit/>
          </a:bodyPr>
          <a:lstStyle/>
          <a:p>
            <a:pPr defTabSz="449263">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sz="1200">
              <a:solidFill>
                <a:srgbClr val="000000"/>
              </a:solidFill>
              <a:latin typeface="Times New Roman" pitchFamily="18" charset="0"/>
              <a:ea typeface="宋体" pitchFamily="2" charset="-122"/>
            </a:endParaRPr>
          </a:p>
          <a:p>
            <a:pPr defTabSz="449263">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1100">
                <a:solidFill>
                  <a:srgbClr val="000000"/>
                </a:solidFill>
                <a:ea typeface="宋体" pitchFamily="2" charset="-122"/>
              </a:rPr>
              <a:t>- Fromage à pâte pressée cuite</a:t>
            </a:r>
          </a:p>
          <a:p>
            <a:pPr defTabSz="449263">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1100">
                <a:solidFill>
                  <a:srgbClr val="000000"/>
                </a:solidFill>
                <a:ea typeface="宋体" pitchFamily="2" charset="-122"/>
              </a:rPr>
              <a:t>- Fromage à pâte pressée non cuite</a:t>
            </a:r>
          </a:p>
          <a:p>
            <a:pPr defTabSz="449263">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1100">
                <a:solidFill>
                  <a:srgbClr val="000000"/>
                </a:solidFill>
                <a:ea typeface="宋体" pitchFamily="2" charset="-122"/>
              </a:rPr>
              <a:t>- Fromage a pâtes molles et crémeuse</a:t>
            </a:r>
          </a:p>
          <a:p>
            <a:pPr defTabSz="449263">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sz="1100">
              <a:solidFill>
                <a:srgbClr val="000000"/>
              </a:solidFill>
              <a:ea typeface="宋体" pitchFamily="2" charset="-122"/>
            </a:endParaRPr>
          </a:p>
          <a:p>
            <a: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sz="1200">
              <a:solidFill>
                <a:srgbClr val="000000"/>
              </a:solidFill>
              <a:latin typeface="Times New Roman" pitchFamily="18" charset="0"/>
              <a:ea typeface="宋体" pitchFamily="2" charset="-122"/>
            </a:endParaRPr>
          </a:p>
          <a:p>
            <a: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sz="1200">
              <a:solidFill>
                <a:srgbClr val="000000"/>
              </a:solidFill>
              <a:latin typeface="Times New Roman" pitchFamily="18" charset="0"/>
              <a:ea typeface="宋体" pitchFamily="2" charset="-122"/>
            </a:endParaRPr>
          </a:p>
          <a:p>
            <a: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sz="1200">
              <a:solidFill>
                <a:srgbClr val="000000"/>
              </a:solidFill>
              <a:latin typeface="Times New Roman" pitchFamily="18" charset="0"/>
              <a:ea typeface="宋体" pitchFamily="2" charset="-122"/>
            </a:endParaRPr>
          </a:p>
        </p:txBody>
      </p:sp>
      <p:sp>
        <p:nvSpPr>
          <p:cNvPr id="22549" name="Text Box 20"/>
          <p:cNvSpPr txBox="1">
            <a:spLocks noChangeArrowheads="1"/>
          </p:cNvSpPr>
          <p:nvPr/>
        </p:nvSpPr>
        <p:spPr bwMode="auto">
          <a:xfrm>
            <a:off x="2428875" y="4857750"/>
            <a:ext cx="180975" cy="274638"/>
          </a:xfrm>
          <a:prstGeom prst="rect">
            <a:avLst/>
          </a:prstGeom>
          <a:noFill/>
          <a:ln w="9525">
            <a:noFill/>
            <a:round/>
            <a:headEnd/>
            <a:tailEnd/>
          </a:ln>
        </p:spPr>
        <p:txBody>
          <a:bodyPr wrap="none" lIns="90000" tIns="46800" rIns="90000" bIns="46800">
            <a:spAutoFit/>
          </a:bodyPr>
          <a:lstStyle/>
          <a:p>
            <a:pPr defTabSz="449263">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sz="1200">
              <a:solidFill>
                <a:srgbClr val="000000"/>
              </a:solidFill>
              <a:latin typeface="Times New Roman" pitchFamily="18" charset="0"/>
              <a:ea typeface="宋体" pitchFamily="2" charset="-122"/>
            </a:endParaRPr>
          </a:p>
        </p:txBody>
      </p:sp>
      <p:sp>
        <p:nvSpPr>
          <p:cNvPr id="22550" name="Text Box 22"/>
          <p:cNvSpPr txBox="1">
            <a:spLocks noChangeArrowheads="1"/>
          </p:cNvSpPr>
          <p:nvPr/>
        </p:nvSpPr>
        <p:spPr bwMode="auto">
          <a:xfrm>
            <a:off x="2714625" y="4429125"/>
            <a:ext cx="1511300" cy="274638"/>
          </a:xfrm>
          <a:prstGeom prst="rect">
            <a:avLst/>
          </a:prstGeom>
          <a:noFill/>
          <a:ln w="9525">
            <a:noFill/>
            <a:round/>
            <a:headEnd/>
            <a:tailEnd/>
          </a:ln>
        </p:spPr>
        <p:txBody>
          <a:bodyPr lIns="90000" tIns="46800" rIns="90000" bIns="46800">
            <a:spAutoFit/>
          </a:bodyPr>
          <a:lstStyle/>
          <a:p>
            <a:pPr defTabSz="449263">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1200">
                <a:solidFill>
                  <a:srgbClr val="000000"/>
                </a:solidFill>
                <a:latin typeface="Times New Roman" pitchFamily="18" charset="0"/>
                <a:ea typeface="宋体" pitchFamily="2" charset="-122"/>
              </a:rPr>
              <a:t>-EUROPE</a:t>
            </a:r>
          </a:p>
        </p:txBody>
      </p:sp>
      <p:sp>
        <p:nvSpPr>
          <p:cNvPr id="22551" name="AutoShape 23"/>
          <p:cNvSpPr>
            <a:spLocks/>
          </p:cNvSpPr>
          <p:nvPr/>
        </p:nvSpPr>
        <p:spPr bwMode="auto">
          <a:xfrm rot="-2460000">
            <a:off x="4506913" y="4078288"/>
            <a:ext cx="215900" cy="1800225"/>
          </a:xfrm>
          <a:prstGeom prst="rightBrace">
            <a:avLst>
              <a:gd name="adj1" fmla="val 69485"/>
              <a:gd name="adj2" fmla="val 50000"/>
            </a:avLst>
          </a:prstGeom>
          <a:noFill/>
          <a:ln w="9360">
            <a:solidFill>
              <a:srgbClr val="000000"/>
            </a:solidFill>
            <a:miter lim="800000"/>
            <a:headEnd/>
            <a:tailEnd/>
          </a:ln>
        </p:spPr>
        <p:txBody>
          <a:bodyPr wrap="none" anchor="ctr"/>
          <a:lstStyle/>
          <a:p>
            <a:pPr>
              <a:buClr>
                <a:srgbClr val="000000"/>
              </a:buClr>
              <a:buSzPct val="100000"/>
              <a:buFont typeface="Times New Roman" pitchFamily="18" charset="0"/>
              <a:buNone/>
            </a:pPr>
            <a:endParaRPr lang="fr-FR">
              <a:solidFill>
                <a:schemeClr val="bg1"/>
              </a:solidFill>
            </a:endParaRPr>
          </a:p>
        </p:txBody>
      </p:sp>
      <p:sp>
        <p:nvSpPr>
          <p:cNvPr id="22552" name="Text Box 24"/>
          <p:cNvSpPr txBox="1">
            <a:spLocks noChangeArrowheads="1"/>
          </p:cNvSpPr>
          <p:nvPr/>
        </p:nvSpPr>
        <p:spPr bwMode="auto">
          <a:xfrm>
            <a:off x="4427538" y="4440238"/>
            <a:ext cx="1008062" cy="641350"/>
          </a:xfrm>
          <a:prstGeom prst="rect">
            <a:avLst/>
          </a:prstGeom>
          <a:noFill/>
          <a:ln w="9525">
            <a:noFill/>
            <a:round/>
            <a:headEnd/>
            <a:tailEnd/>
          </a:ln>
        </p:spPr>
        <p:txBody>
          <a:bodyPr lIns="90000" tIns="46800" rIns="90000" bIns="46800">
            <a:spAutoFit/>
          </a:bodyPr>
          <a:lstStyle/>
          <a:p>
            <a:pPr defTabSz="449263">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1200">
                <a:solidFill>
                  <a:srgbClr val="000000"/>
                </a:solidFill>
                <a:latin typeface="Times New Roman" pitchFamily="18" charset="0"/>
                <a:ea typeface="宋体" pitchFamily="2" charset="-122"/>
              </a:rPr>
              <a:t>GMS  Restauration</a:t>
            </a:r>
          </a:p>
          <a:p>
            <a:pPr defTabSz="449263">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sz="1200">
              <a:solidFill>
                <a:srgbClr val="000000"/>
              </a:solidFill>
              <a:latin typeface="Times New Roman" pitchFamily="18" charset="0"/>
              <a:ea typeface="宋体" pitchFamily="2" charset="-122"/>
            </a:endParaRPr>
          </a:p>
        </p:txBody>
      </p:sp>
      <p:sp>
        <p:nvSpPr>
          <p:cNvPr id="22553" name="Text Box 25"/>
          <p:cNvSpPr txBox="1">
            <a:spLocks noChangeArrowheads="1"/>
          </p:cNvSpPr>
          <p:nvPr/>
        </p:nvSpPr>
        <p:spPr bwMode="auto">
          <a:xfrm>
            <a:off x="142875" y="4286250"/>
            <a:ext cx="1890713" cy="1593850"/>
          </a:xfrm>
          <a:prstGeom prst="rect">
            <a:avLst/>
          </a:prstGeom>
          <a:noFill/>
          <a:ln w="9525">
            <a:noFill/>
            <a:round/>
            <a:headEnd/>
            <a:tailEnd/>
          </a:ln>
        </p:spPr>
        <p:txBody>
          <a:bodyPr lIns="90000" tIns="46800" rIns="90000" bIns="46800">
            <a:spAutoFit/>
          </a:bodyPr>
          <a:lstStyle/>
          <a:p>
            <a:pPr defTabSz="449263">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sz="900">
              <a:solidFill>
                <a:srgbClr val="000000"/>
              </a:solidFill>
              <a:ea typeface="宋体" pitchFamily="2" charset="-122"/>
            </a:endParaRPr>
          </a:p>
          <a:p>
            <a:pPr defTabSz="449263">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900">
                <a:solidFill>
                  <a:srgbClr val="000000"/>
                </a:solidFill>
                <a:ea typeface="宋体" pitchFamily="2" charset="-122"/>
              </a:rPr>
              <a:t>               Fruités ou épicés </a:t>
            </a:r>
          </a:p>
          <a:p>
            <a:pPr defTabSz="449263">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900">
                <a:solidFill>
                  <a:srgbClr val="000000"/>
                </a:solidFill>
                <a:ea typeface="宋体" pitchFamily="2" charset="-122"/>
              </a:rPr>
              <a:t>               (diversité des fruitières )</a:t>
            </a:r>
          </a:p>
          <a:p>
            <a:pPr defTabSz="449263">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sz="900">
              <a:solidFill>
                <a:srgbClr val="000000"/>
              </a:solidFill>
              <a:ea typeface="宋体" pitchFamily="2" charset="-122"/>
            </a:endParaRPr>
          </a:p>
          <a:p>
            <a:pPr defTabSz="449263">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900">
                <a:solidFill>
                  <a:srgbClr val="000000"/>
                </a:solidFill>
                <a:ea typeface="宋体" pitchFamily="2" charset="-122"/>
              </a:rPr>
              <a:t>                Ferments</a:t>
            </a:r>
          </a:p>
          <a:p>
            <a:pPr defTabSz="449263">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900">
                <a:solidFill>
                  <a:srgbClr val="000000"/>
                </a:solidFill>
                <a:ea typeface="宋体" pitchFamily="2" charset="-122"/>
              </a:rPr>
              <a:t>       </a:t>
            </a:r>
          </a:p>
          <a:p>
            <a:pPr defTabSz="449263">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900">
                <a:solidFill>
                  <a:srgbClr val="000000"/>
                </a:solidFill>
                <a:ea typeface="宋体" pitchFamily="2" charset="-122"/>
              </a:rPr>
              <a:t>             Aromes</a:t>
            </a:r>
          </a:p>
          <a:p>
            <a:pPr defTabSz="449263">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sz="900">
              <a:solidFill>
                <a:srgbClr val="000000"/>
              </a:solidFill>
              <a:ea typeface="宋体" pitchFamily="2" charset="-122"/>
            </a:endParaRPr>
          </a:p>
          <a:p>
            <a:pPr defTabSz="449263">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900">
                <a:solidFill>
                  <a:srgbClr val="000000"/>
                </a:solidFill>
                <a:ea typeface="宋体" pitchFamily="2" charset="-122"/>
              </a:rPr>
              <a:t>Allégés ( 8,5% MG)</a:t>
            </a:r>
          </a:p>
          <a:p>
            <a:pPr defTabSz="449263">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sz="900">
              <a:solidFill>
                <a:srgbClr val="000000"/>
              </a:solidFill>
              <a:ea typeface="宋体" pitchFamily="2" charset="-122"/>
            </a:endParaRPr>
          </a:p>
          <a:p>
            <a:pPr defTabSz="449263">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sz="900">
              <a:solidFill>
                <a:srgbClr val="000000"/>
              </a:solidFill>
              <a:ea typeface="宋体" pitchFamily="2" charset="-122"/>
            </a:endParaRPr>
          </a:p>
        </p:txBody>
      </p:sp>
      <p:sp>
        <p:nvSpPr>
          <p:cNvPr id="11291" name="Text Box 27"/>
          <p:cNvSpPr txBox="1">
            <a:spLocks noChangeArrowheads="1"/>
          </p:cNvSpPr>
          <p:nvPr/>
        </p:nvSpPr>
        <p:spPr bwMode="auto">
          <a:xfrm>
            <a:off x="4786313" y="1143000"/>
            <a:ext cx="4214812" cy="1187450"/>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lIns="90000" tIns="46800" rIns="90000" bIns="46800">
            <a:spAutoFit/>
          </a:bodyPr>
          <a:lstStyle/>
          <a:p>
            <a:pPr defTabSz="449263">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fr-FR" sz="1200" b="1" dirty="0">
                <a:solidFill>
                  <a:srgbClr val="000000"/>
                </a:solidFill>
                <a:ea typeface="宋体" charset="-122"/>
              </a:rPr>
              <a:t>2001</a:t>
            </a:r>
            <a:r>
              <a:rPr lang="fr-FR" sz="1200" dirty="0">
                <a:solidFill>
                  <a:srgbClr val="000000"/>
                </a:solidFill>
                <a:ea typeface="宋体" charset="-122"/>
              </a:rPr>
              <a:t> Acquisition d’EUROSERUM.</a:t>
            </a:r>
            <a:br>
              <a:rPr lang="fr-FR" sz="1200" dirty="0">
                <a:solidFill>
                  <a:srgbClr val="000000"/>
                </a:solidFill>
                <a:ea typeface="宋体" charset="-122"/>
              </a:rPr>
            </a:br>
            <a:r>
              <a:rPr lang="fr-FR" sz="1200" b="1" dirty="0">
                <a:solidFill>
                  <a:srgbClr val="000000"/>
                </a:solidFill>
                <a:ea typeface="宋体" charset="-122"/>
              </a:rPr>
              <a:t>2004</a:t>
            </a:r>
            <a:r>
              <a:rPr lang="fr-FR" sz="1200" dirty="0">
                <a:solidFill>
                  <a:srgbClr val="000000"/>
                </a:solidFill>
                <a:ea typeface="宋体" charset="-122"/>
              </a:rPr>
              <a:t> Création de BEURALIA avec SODIAAL &amp; UNICOPA.</a:t>
            </a:r>
            <a:br>
              <a:rPr lang="fr-FR" sz="1200" dirty="0">
                <a:solidFill>
                  <a:srgbClr val="000000"/>
                </a:solidFill>
                <a:ea typeface="宋体" charset="-122"/>
              </a:rPr>
            </a:br>
            <a:r>
              <a:rPr lang="fr-FR" sz="1200" b="1" dirty="0">
                <a:solidFill>
                  <a:srgbClr val="000000"/>
                </a:solidFill>
                <a:ea typeface="宋体" charset="-122"/>
              </a:rPr>
              <a:t>2005</a:t>
            </a:r>
            <a:r>
              <a:rPr lang="fr-FR" sz="1200" dirty="0">
                <a:solidFill>
                  <a:srgbClr val="000000"/>
                </a:solidFill>
                <a:ea typeface="宋体" charset="-122"/>
              </a:rPr>
              <a:t> Création d’ENTREMONT ALLIANCE avec la branche produits laitiers d’UNICOPA.</a:t>
            </a:r>
            <a:br>
              <a:rPr lang="fr-FR" sz="1200" dirty="0">
                <a:solidFill>
                  <a:srgbClr val="000000"/>
                </a:solidFill>
                <a:ea typeface="宋体" charset="-122"/>
              </a:rPr>
            </a:br>
            <a:r>
              <a:rPr lang="fr-FR" sz="1200" b="1" dirty="0">
                <a:solidFill>
                  <a:srgbClr val="000000"/>
                </a:solidFill>
                <a:ea typeface="宋体" charset="-122"/>
              </a:rPr>
              <a:t>2008</a:t>
            </a:r>
            <a:r>
              <a:rPr lang="fr-FR" sz="1200" dirty="0">
                <a:solidFill>
                  <a:srgbClr val="000000"/>
                </a:solidFill>
                <a:ea typeface="宋体" charset="-122"/>
              </a:rPr>
              <a:t> Création de NUTRIBIO avec SODIAAL et ENTREMONT ALLIANCE. </a:t>
            </a:r>
          </a:p>
        </p:txBody>
      </p:sp>
      <p:sp>
        <p:nvSpPr>
          <p:cNvPr id="22555" name="Text Box 28"/>
          <p:cNvSpPr txBox="1">
            <a:spLocks noChangeArrowheads="1"/>
          </p:cNvSpPr>
          <p:nvPr/>
        </p:nvSpPr>
        <p:spPr bwMode="auto">
          <a:xfrm>
            <a:off x="2928938" y="4714875"/>
            <a:ext cx="2143125" cy="1004888"/>
          </a:xfrm>
          <a:prstGeom prst="rect">
            <a:avLst/>
          </a:prstGeom>
          <a:noFill/>
          <a:ln w="9525">
            <a:noFill/>
            <a:round/>
            <a:headEnd/>
            <a:tailEnd/>
          </a:ln>
        </p:spPr>
        <p:txBody>
          <a:bodyPr lIns="90000" tIns="46800" rIns="90000" bIns="46800">
            <a:spAutoFit/>
          </a:bodyPr>
          <a:lstStyle/>
          <a:p>
            <a:pPr defTabSz="449263">
              <a:spcBef>
                <a:spcPts val="750"/>
              </a:spcBef>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1200">
                <a:solidFill>
                  <a:srgbClr val="000000"/>
                </a:solidFill>
                <a:latin typeface="Times New Roman" pitchFamily="18" charset="0"/>
                <a:ea typeface="宋体" pitchFamily="2" charset="-122"/>
              </a:rPr>
              <a:t> -AFRIQUE </a:t>
            </a:r>
            <a:br>
              <a:rPr lang="fr-FR" sz="1200">
                <a:solidFill>
                  <a:srgbClr val="000000"/>
                </a:solidFill>
                <a:latin typeface="Times New Roman" pitchFamily="18" charset="0"/>
                <a:ea typeface="宋体" pitchFamily="2" charset="-122"/>
              </a:rPr>
            </a:br>
            <a:r>
              <a:rPr lang="fr-FR" sz="1200">
                <a:solidFill>
                  <a:srgbClr val="000000"/>
                </a:solidFill>
                <a:latin typeface="Times New Roman" pitchFamily="18" charset="0"/>
                <a:ea typeface="宋体" pitchFamily="2" charset="-122"/>
              </a:rPr>
              <a:t>       - AMÉRIQUES </a:t>
            </a:r>
            <a:br>
              <a:rPr lang="fr-FR" sz="1200">
                <a:solidFill>
                  <a:srgbClr val="000000"/>
                </a:solidFill>
                <a:latin typeface="Times New Roman" pitchFamily="18" charset="0"/>
                <a:ea typeface="宋体" pitchFamily="2" charset="-122"/>
              </a:rPr>
            </a:br>
            <a:r>
              <a:rPr lang="fr-FR" sz="1200">
                <a:solidFill>
                  <a:srgbClr val="000000"/>
                </a:solidFill>
                <a:latin typeface="Times New Roman" pitchFamily="18" charset="0"/>
                <a:ea typeface="宋体" pitchFamily="2" charset="-122"/>
              </a:rPr>
              <a:t>             - ASIE :</a:t>
            </a:r>
            <a:br>
              <a:rPr lang="fr-FR" sz="1200">
                <a:solidFill>
                  <a:srgbClr val="000000"/>
                </a:solidFill>
                <a:latin typeface="Times New Roman" pitchFamily="18" charset="0"/>
                <a:ea typeface="宋体" pitchFamily="2" charset="-122"/>
              </a:rPr>
            </a:br>
            <a:r>
              <a:rPr lang="fr-FR" sz="1200">
                <a:solidFill>
                  <a:srgbClr val="000000"/>
                </a:solidFill>
                <a:latin typeface="Times New Roman" pitchFamily="18" charset="0"/>
                <a:ea typeface="宋体" pitchFamily="2" charset="-122"/>
              </a:rPr>
              <a:t>                 MOYEN–ORIENT </a:t>
            </a:r>
            <a:br>
              <a:rPr lang="fr-FR" sz="1200">
                <a:solidFill>
                  <a:srgbClr val="000000"/>
                </a:solidFill>
                <a:latin typeface="Times New Roman" pitchFamily="18" charset="0"/>
                <a:ea typeface="宋体" pitchFamily="2" charset="-122"/>
              </a:rPr>
            </a:br>
            <a:r>
              <a:rPr lang="fr-FR" sz="1200">
                <a:solidFill>
                  <a:srgbClr val="000000"/>
                </a:solidFill>
                <a:latin typeface="Times New Roman" pitchFamily="18" charset="0"/>
                <a:ea typeface="宋体" pitchFamily="2" charset="-122"/>
              </a:rPr>
              <a:t>                      RUSSIE </a:t>
            </a:r>
          </a:p>
        </p:txBody>
      </p:sp>
      <p:pic>
        <p:nvPicPr>
          <p:cNvPr id="22556" name="Image 31" descr="entremont.gif"/>
          <p:cNvPicPr>
            <a:picLocks noChangeAspect="1" noChangeArrowheads="1"/>
          </p:cNvPicPr>
          <p:nvPr/>
        </p:nvPicPr>
        <p:blipFill>
          <a:blip r:embed="rId3" cstate="print"/>
          <a:srcRect/>
          <a:stretch>
            <a:fillRect/>
          </a:stretch>
        </p:blipFill>
        <p:spPr bwMode="auto">
          <a:xfrm>
            <a:off x="1928813" y="142875"/>
            <a:ext cx="1428750" cy="428625"/>
          </a:xfrm>
          <a:prstGeom prst="rect">
            <a:avLst/>
          </a:prstGeom>
          <a:noFill/>
          <a:ln w="9525">
            <a:noFill/>
            <a:miter lim="800000"/>
            <a:headEnd/>
            <a:tailEnd/>
          </a:ln>
        </p:spPr>
      </p:pic>
      <p:sp>
        <p:nvSpPr>
          <p:cNvPr id="22557" name="Rectangle 29"/>
          <p:cNvSpPr>
            <a:spLocks noChangeArrowheads="1"/>
          </p:cNvSpPr>
          <p:nvPr/>
        </p:nvSpPr>
        <p:spPr bwMode="auto">
          <a:xfrm>
            <a:off x="0" y="6350000"/>
            <a:ext cx="3429000" cy="501650"/>
          </a:xfrm>
          <a:prstGeom prst="rect">
            <a:avLst/>
          </a:prstGeom>
          <a:noFill/>
          <a:ln w="9525">
            <a:noFill/>
            <a:miter lim="800000"/>
            <a:headEnd/>
            <a:tailEnd/>
          </a:ln>
        </p:spPr>
        <p:txBody>
          <a:bodyPr>
            <a:spAutoFit/>
          </a:bodyPr>
          <a:lstStyle/>
          <a:p>
            <a:pPr>
              <a:buClr>
                <a:srgbClr val="000000"/>
              </a:buClr>
              <a:buSzPct val="100000"/>
              <a:buFont typeface="Times New Roman" pitchFamily="18" charset="0"/>
              <a:buNone/>
            </a:pPr>
            <a:r>
              <a:rPr lang="fr-FR" altLang="zh-CN" sz="900">
                <a:ea typeface="宋体" pitchFamily="2" charset="-122"/>
              </a:rPr>
              <a:t>Innovations dans  les produits: light, allégés</a:t>
            </a:r>
          </a:p>
          <a:p>
            <a:pPr>
              <a:buClr>
                <a:srgbClr val="000000"/>
              </a:buClr>
              <a:buSzPct val="100000"/>
              <a:buFont typeface="Times New Roman" pitchFamily="18" charset="0"/>
              <a:buNone/>
            </a:pPr>
            <a:r>
              <a:rPr lang="fr-FR" altLang="zh-CN" sz="900">
                <a:ea typeface="宋体" pitchFamily="2" charset="-122"/>
              </a:rPr>
              <a:t>Innovations dans les emballages:  présentation sous cloche, </a:t>
            </a:r>
          </a:p>
          <a:p>
            <a:pPr>
              <a:buClr>
                <a:srgbClr val="000000"/>
              </a:buClr>
              <a:buSzPct val="100000"/>
              <a:buFont typeface="Times New Roman" pitchFamily="18" charset="0"/>
              <a:buNone/>
            </a:pPr>
            <a:r>
              <a:rPr lang="fr-FR" altLang="zh-CN" sz="900">
                <a:ea typeface="宋体" pitchFamily="2" charset="-122"/>
              </a:rPr>
              <a:t>format familial, plus de praticité  </a:t>
            </a:r>
            <a:endParaRPr lang="fr-FR" sz="900"/>
          </a:p>
        </p:txBody>
      </p:sp>
      <p:sp>
        <p:nvSpPr>
          <p:cNvPr id="22558" name="Rectangle 32"/>
          <p:cNvSpPr>
            <a:spLocks noChangeArrowheads="1"/>
          </p:cNvSpPr>
          <p:nvPr/>
        </p:nvSpPr>
        <p:spPr bwMode="auto">
          <a:xfrm>
            <a:off x="4572000" y="836613"/>
            <a:ext cx="2370138" cy="304800"/>
          </a:xfrm>
          <a:prstGeom prst="rect">
            <a:avLst/>
          </a:prstGeom>
          <a:noFill/>
          <a:ln w="9525">
            <a:noFill/>
            <a:miter lim="800000"/>
            <a:headEnd/>
            <a:tailEnd/>
          </a:ln>
        </p:spPr>
        <p:txBody>
          <a:bodyPr wrap="none">
            <a:spAutoFit/>
          </a:bodyPr>
          <a:lstStyle/>
          <a:p>
            <a:pPr>
              <a:buClr>
                <a:srgbClr val="000000"/>
              </a:buClr>
              <a:buSzPct val="100000"/>
              <a:buFont typeface="Times New Roman" pitchFamily="18" charset="0"/>
              <a:buNone/>
            </a:pPr>
            <a:r>
              <a:rPr lang="fr-FR" sz="1400" b="1">
                <a:solidFill>
                  <a:schemeClr val="accent2"/>
                </a:solidFill>
              </a:rPr>
              <a:t>Ses dernies changements</a:t>
            </a:r>
            <a:endParaRPr lang="fr-FR" sz="1400">
              <a:solidFill>
                <a:schemeClr val="accent2"/>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7938" y="0"/>
            <a:ext cx="1438275" cy="368300"/>
          </a:xfrm>
          <a:prstGeom prst="rect">
            <a:avLst/>
          </a:prstGeom>
          <a:noFill/>
          <a:ln w="9525">
            <a:noFill/>
            <a:round/>
            <a:headEnd/>
            <a:tailEnd/>
          </a:ln>
        </p:spPr>
        <p:txBody>
          <a:bodyPr wrap="none" lIns="90000" tIns="46800" rIns="90000" bIns="46800">
            <a:spAutoFit/>
          </a:bodyPr>
          <a:lstStyle/>
          <a:p>
            <a:pPr defTabSz="449263">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b="1" u="sng">
                <a:solidFill>
                  <a:schemeClr val="accent2"/>
                </a:solidFill>
                <a:ea typeface="宋体" pitchFamily="2" charset="-122"/>
              </a:rPr>
              <a:t>Entreprise</a:t>
            </a:r>
            <a:r>
              <a:rPr lang="fr-FR">
                <a:solidFill>
                  <a:schemeClr val="accent2"/>
                </a:solidFill>
                <a:ea typeface="宋体" pitchFamily="2" charset="-122"/>
              </a:rPr>
              <a:t> :</a:t>
            </a:r>
          </a:p>
        </p:txBody>
      </p:sp>
      <p:sp>
        <p:nvSpPr>
          <p:cNvPr id="24579" name="Text Box 3"/>
          <p:cNvSpPr txBox="1">
            <a:spLocks noChangeArrowheads="1"/>
          </p:cNvSpPr>
          <p:nvPr/>
        </p:nvSpPr>
        <p:spPr bwMode="auto">
          <a:xfrm>
            <a:off x="-3175" y="1628775"/>
            <a:ext cx="1554163" cy="366713"/>
          </a:xfrm>
          <a:prstGeom prst="rect">
            <a:avLst/>
          </a:prstGeom>
          <a:noFill/>
          <a:ln w="9525">
            <a:noFill/>
            <a:round/>
            <a:headEnd/>
            <a:tailEnd/>
          </a:ln>
        </p:spPr>
        <p:txBody>
          <a:bodyPr wrap="none" lIns="90000" tIns="46800" rIns="90000" bIns="46800">
            <a:spAutoFit/>
          </a:bodyPr>
          <a:lstStyle/>
          <a:p>
            <a:pPr defTabSz="449263">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1400" b="1">
                <a:solidFill>
                  <a:srgbClr val="000000"/>
                </a:solidFill>
                <a:ea typeface="宋体" pitchFamily="2" charset="-122"/>
              </a:rPr>
              <a:t>Stratégie suivie</a:t>
            </a:r>
            <a:r>
              <a:rPr lang="fr-FR">
                <a:solidFill>
                  <a:srgbClr val="000000"/>
                </a:solidFill>
                <a:ea typeface="宋体" pitchFamily="2" charset="-122"/>
              </a:rPr>
              <a:t> </a:t>
            </a:r>
          </a:p>
        </p:txBody>
      </p:sp>
      <p:sp>
        <p:nvSpPr>
          <p:cNvPr id="24580" name="Text Box 4"/>
          <p:cNvSpPr txBox="1">
            <a:spLocks noChangeArrowheads="1"/>
          </p:cNvSpPr>
          <p:nvPr/>
        </p:nvSpPr>
        <p:spPr bwMode="auto">
          <a:xfrm>
            <a:off x="0" y="476250"/>
            <a:ext cx="2051050" cy="1004888"/>
          </a:xfrm>
          <a:prstGeom prst="rect">
            <a:avLst/>
          </a:prstGeom>
          <a:noFill/>
          <a:ln w="9525">
            <a:noFill/>
            <a:round/>
            <a:headEnd/>
            <a:tailEnd/>
          </a:ln>
        </p:spPr>
        <p:txBody>
          <a:bodyPr lIns="90000" tIns="46800" rIns="90000" bIns="46800">
            <a:spAutoFit/>
          </a:bodyPr>
          <a:lstStyle/>
          <a:p>
            <a:pPr defTabSz="449263">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1400" b="1">
                <a:solidFill>
                  <a:srgbClr val="000000"/>
                </a:solidFill>
                <a:ea typeface="宋体" pitchFamily="2" charset="-122"/>
              </a:rPr>
              <a:t>Stratégie de croissance</a:t>
            </a:r>
          </a:p>
          <a:p>
            <a:pPr defTabSz="449263">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1200">
                <a:solidFill>
                  <a:srgbClr val="000000"/>
                </a:solidFill>
                <a:ea typeface="宋体" pitchFamily="2" charset="-122"/>
              </a:rPr>
              <a:t>(</a:t>
            </a:r>
            <a:r>
              <a:rPr lang="fr-FR" sz="1000">
                <a:solidFill>
                  <a:srgbClr val="000000"/>
                </a:solidFill>
                <a:ea typeface="宋体" pitchFamily="2" charset="-122"/>
              </a:rPr>
              <a:t>diversifiée/spécialisée)</a:t>
            </a:r>
          </a:p>
          <a:p>
            <a:pPr defTabSz="449263">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1000">
                <a:solidFill>
                  <a:srgbClr val="000000"/>
                </a:solidFill>
                <a:ea typeface="宋体" pitchFamily="2" charset="-122"/>
              </a:rPr>
              <a:t>nationale/internationale</a:t>
            </a:r>
          </a:p>
          <a:p>
            <a:pPr defTabSz="449263">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1000">
                <a:solidFill>
                  <a:srgbClr val="000000"/>
                </a:solidFill>
                <a:ea typeface="宋体" pitchFamily="2" charset="-122"/>
              </a:rPr>
              <a:t>alliances</a:t>
            </a:r>
          </a:p>
        </p:txBody>
      </p:sp>
      <p:sp>
        <p:nvSpPr>
          <p:cNvPr id="12293" name="Rectangle 5"/>
          <p:cNvSpPr>
            <a:spLocks noChangeArrowheads="1"/>
          </p:cNvSpPr>
          <p:nvPr/>
        </p:nvSpPr>
        <p:spPr bwMode="auto">
          <a:xfrm>
            <a:off x="4500563" y="404813"/>
            <a:ext cx="2230437" cy="6453187"/>
          </a:xfrm>
          <a:prstGeom prst="rect">
            <a:avLst/>
          </a:prstGeom>
          <a:solidFill>
            <a:schemeClr val="accent2">
              <a:lumMod val="40000"/>
              <a:lumOff val="60000"/>
            </a:schemeClr>
          </a:solidFill>
          <a:ln w="9360">
            <a:solidFill>
              <a:srgbClr val="000000"/>
            </a:solidFill>
            <a:miter lim="800000"/>
            <a:headEnd/>
            <a:tailEnd/>
          </a:ln>
          <a:effectLst/>
        </p:spPr>
        <p:txBody>
          <a:bodyPr wrap="none" anchor="ctr"/>
          <a:lstStyle/>
          <a:p>
            <a:pPr>
              <a:buClr>
                <a:srgbClr val="000000"/>
              </a:buClr>
              <a:buSzPct val="100000"/>
              <a:buFont typeface="Times New Roman" pitchFamily="18" charset="0"/>
              <a:buNone/>
            </a:pPr>
            <a:endParaRPr lang="fr-FR">
              <a:solidFill>
                <a:schemeClr val="bg1"/>
              </a:solidFill>
            </a:endParaRPr>
          </a:p>
        </p:txBody>
      </p:sp>
      <p:sp>
        <p:nvSpPr>
          <p:cNvPr id="12294" name="Rectangle 6"/>
          <p:cNvSpPr>
            <a:spLocks noChangeArrowheads="1"/>
          </p:cNvSpPr>
          <p:nvPr/>
        </p:nvSpPr>
        <p:spPr bwMode="auto">
          <a:xfrm>
            <a:off x="6804025" y="404813"/>
            <a:ext cx="2339975" cy="6453187"/>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wrap="none" lIns="90000" tIns="46800" rIns="90000" bIns="46800" anchor="ctr"/>
          <a:lstStyle/>
          <a:p>
            <a:pPr defTabSz="449263">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fr-FR" sz="1600" dirty="0">
              <a:solidFill>
                <a:srgbClr val="000000"/>
              </a:solidFill>
              <a:ea typeface="宋体" charset="-122"/>
            </a:endParaRPr>
          </a:p>
          <a:p>
            <a:pPr defTabSz="449263">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fr-FR" sz="1600" dirty="0">
              <a:solidFill>
                <a:srgbClr val="000000"/>
              </a:solidFill>
              <a:ea typeface="宋体" charset="-122"/>
            </a:endParaRPr>
          </a:p>
          <a:p>
            <a:pPr defTabSz="449263">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fr-FR" sz="1600" dirty="0">
              <a:solidFill>
                <a:srgbClr val="000000"/>
              </a:solidFill>
              <a:ea typeface="宋体" charset="-122"/>
            </a:endParaRPr>
          </a:p>
          <a:p>
            <a:pPr defTabSz="449263">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fr-FR" sz="1600" dirty="0">
              <a:solidFill>
                <a:srgbClr val="000000"/>
              </a:solidFill>
              <a:ea typeface="宋体" charset="-122"/>
            </a:endParaRPr>
          </a:p>
          <a:p>
            <a:pPr defTabSz="449263">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fr-FR" sz="1600" dirty="0">
                <a:solidFill>
                  <a:srgbClr val="000000"/>
                </a:solidFill>
                <a:ea typeface="宋体" charset="-122"/>
              </a:rPr>
              <a:t>La dépendance aux </a:t>
            </a:r>
          </a:p>
          <a:p>
            <a:pPr defTabSz="449263">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fr-FR" sz="1600" dirty="0">
                <a:solidFill>
                  <a:srgbClr val="000000"/>
                </a:solidFill>
                <a:ea typeface="宋体" charset="-122"/>
              </a:rPr>
              <a:t>approvisionnements en</a:t>
            </a:r>
          </a:p>
          <a:p>
            <a:pPr defTabSz="449263">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fr-FR" sz="1600" dirty="0">
                <a:solidFill>
                  <a:srgbClr val="000000"/>
                </a:solidFill>
                <a:ea typeface="宋体" charset="-122"/>
              </a:rPr>
              <a:t>matières  premières:</a:t>
            </a:r>
            <a:endParaRPr lang="fr-FR" sz="1200" dirty="0">
              <a:solidFill>
                <a:srgbClr val="000000"/>
              </a:solidFill>
              <a:ea typeface="宋体" charset="-122"/>
            </a:endParaRPr>
          </a:p>
          <a:p>
            <a:pPr defTabSz="449263">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fr-FR" sz="1200" dirty="0">
                <a:solidFill>
                  <a:srgbClr val="000000"/>
                </a:solidFill>
                <a:ea typeface="宋体" charset="-122"/>
              </a:rPr>
              <a:t>(une perte de près de 15 millions</a:t>
            </a:r>
          </a:p>
          <a:p>
            <a:pPr defTabSz="449263">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fr-FR" sz="1200" dirty="0">
                <a:solidFill>
                  <a:srgbClr val="000000"/>
                </a:solidFill>
                <a:ea typeface="宋体" charset="-122"/>
              </a:rPr>
              <a:t> d'euros au cours du premier </a:t>
            </a:r>
          </a:p>
          <a:p>
            <a:pPr defTabSz="449263">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fr-FR" sz="1200" dirty="0">
                <a:solidFill>
                  <a:srgbClr val="000000"/>
                </a:solidFill>
                <a:ea typeface="宋体" charset="-122"/>
              </a:rPr>
              <a:t>semestre de l'année 2009)</a:t>
            </a:r>
          </a:p>
          <a:p>
            <a:pPr defTabSz="449263">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fr-FR" sz="1600" dirty="0">
              <a:solidFill>
                <a:srgbClr val="000000"/>
              </a:solidFill>
              <a:ea typeface="宋体" charset="-122"/>
            </a:endParaRPr>
          </a:p>
          <a:p>
            <a:pPr defTabSz="449263">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fr-FR" sz="1600" dirty="0">
              <a:solidFill>
                <a:srgbClr val="000000"/>
              </a:solidFill>
              <a:ea typeface="宋体" charset="-122"/>
            </a:endParaRPr>
          </a:p>
          <a:p>
            <a:pPr defTabSz="449263">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fr-FR" sz="1600" dirty="0">
              <a:solidFill>
                <a:srgbClr val="000000"/>
              </a:solidFill>
              <a:ea typeface="宋体" charset="-122"/>
            </a:endParaRPr>
          </a:p>
          <a:p>
            <a:pPr defTabSz="449263">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fr-FR" sz="1600" dirty="0">
              <a:solidFill>
                <a:srgbClr val="000000"/>
              </a:solidFill>
              <a:ea typeface="宋体" charset="-122"/>
            </a:endParaRPr>
          </a:p>
        </p:txBody>
      </p:sp>
      <p:sp>
        <p:nvSpPr>
          <p:cNvPr id="24583" name="Text Box 7"/>
          <p:cNvSpPr txBox="1">
            <a:spLocks noChangeArrowheads="1"/>
          </p:cNvSpPr>
          <p:nvPr/>
        </p:nvSpPr>
        <p:spPr bwMode="auto">
          <a:xfrm>
            <a:off x="4933950" y="0"/>
            <a:ext cx="930275" cy="366713"/>
          </a:xfrm>
          <a:prstGeom prst="rect">
            <a:avLst/>
          </a:prstGeom>
          <a:noFill/>
          <a:ln w="9525">
            <a:noFill/>
            <a:round/>
            <a:headEnd/>
            <a:tailEnd/>
          </a:ln>
        </p:spPr>
        <p:txBody>
          <a:bodyPr wrap="none" lIns="90000" tIns="46800" rIns="90000" bIns="46800">
            <a:spAutoFit/>
          </a:bodyPr>
          <a:lstStyle/>
          <a:p>
            <a:pPr defTabSz="449263">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b="1">
                <a:solidFill>
                  <a:srgbClr val="FF0000"/>
                </a:solidFill>
                <a:ea typeface="宋体" pitchFamily="2" charset="-122"/>
              </a:rPr>
              <a:t>Forces</a:t>
            </a:r>
          </a:p>
        </p:txBody>
      </p:sp>
      <p:sp>
        <p:nvSpPr>
          <p:cNvPr id="24584" name="Text Box 8"/>
          <p:cNvSpPr txBox="1">
            <a:spLocks noChangeArrowheads="1"/>
          </p:cNvSpPr>
          <p:nvPr/>
        </p:nvSpPr>
        <p:spPr bwMode="auto">
          <a:xfrm>
            <a:off x="7312025" y="0"/>
            <a:ext cx="1349375" cy="366713"/>
          </a:xfrm>
          <a:prstGeom prst="rect">
            <a:avLst/>
          </a:prstGeom>
          <a:noFill/>
          <a:ln w="9525">
            <a:noFill/>
            <a:round/>
            <a:headEnd/>
            <a:tailEnd/>
          </a:ln>
        </p:spPr>
        <p:txBody>
          <a:bodyPr wrap="none" lIns="90000" tIns="46800" rIns="90000" bIns="46800">
            <a:spAutoFit/>
          </a:bodyPr>
          <a:lstStyle/>
          <a:p>
            <a:pPr defTabSz="449263">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b="1">
                <a:solidFill>
                  <a:srgbClr val="FF0000"/>
                </a:solidFill>
                <a:ea typeface="宋体" pitchFamily="2" charset="-122"/>
              </a:rPr>
              <a:t>Faiblesses</a:t>
            </a:r>
          </a:p>
        </p:txBody>
      </p:sp>
      <p:sp>
        <p:nvSpPr>
          <p:cNvPr id="24585" name="Text Box 9"/>
          <p:cNvSpPr txBox="1">
            <a:spLocks noChangeArrowheads="1"/>
          </p:cNvSpPr>
          <p:nvPr/>
        </p:nvSpPr>
        <p:spPr bwMode="auto">
          <a:xfrm>
            <a:off x="142875" y="5072063"/>
            <a:ext cx="1514475" cy="673100"/>
          </a:xfrm>
          <a:prstGeom prst="rect">
            <a:avLst/>
          </a:prstGeom>
          <a:noFill/>
          <a:ln w="9525">
            <a:noFill/>
            <a:round/>
            <a:headEnd/>
            <a:tailEnd/>
          </a:ln>
        </p:spPr>
        <p:txBody>
          <a:bodyPr wrap="none" lIns="90000" tIns="46800" rIns="90000" bIns="46800">
            <a:spAutoFit/>
          </a:bodyPr>
          <a:lstStyle/>
          <a:p>
            <a:pPr defTabSz="449263">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1400" b="1">
                <a:solidFill>
                  <a:srgbClr val="000000"/>
                </a:solidFill>
                <a:ea typeface="宋体" pitchFamily="2" charset="-122"/>
              </a:rPr>
              <a:t>Performance</a:t>
            </a:r>
            <a:r>
              <a:rPr lang="fr-FR" b="1">
                <a:solidFill>
                  <a:srgbClr val="000000"/>
                </a:solidFill>
                <a:ea typeface="宋体" pitchFamily="2" charset="-122"/>
              </a:rPr>
              <a:t> </a:t>
            </a:r>
          </a:p>
          <a:p>
            <a:pPr defTabSz="449263">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1000">
                <a:solidFill>
                  <a:srgbClr val="000000"/>
                </a:solidFill>
                <a:ea typeface="宋体" pitchFamily="2" charset="-122"/>
              </a:rPr>
              <a:t>(position concurrentielle</a:t>
            </a:r>
          </a:p>
          <a:p>
            <a:pPr defTabSz="449263">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1000">
                <a:solidFill>
                  <a:srgbClr val="000000"/>
                </a:solidFill>
                <a:ea typeface="宋体" pitchFamily="2" charset="-122"/>
              </a:rPr>
              <a:t>CA, Rentabilité)</a:t>
            </a:r>
          </a:p>
        </p:txBody>
      </p:sp>
      <p:sp>
        <p:nvSpPr>
          <p:cNvPr id="24586" name="Text Box 10"/>
          <p:cNvSpPr txBox="1">
            <a:spLocks noChangeArrowheads="1"/>
          </p:cNvSpPr>
          <p:nvPr/>
        </p:nvSpPr>
        <p:spPr bwMode="auto">
          <a:xfrm>
            <a:off x="0" y="6000750"/>
            <a:ext cx="2051050" cy="611188"/>
          </a:xfrm>
          <a:prstGeom prst="rect">
            <a:avLst/>
          </a:prstGeom>
          <a:noFill/>
          <a:ln w="9525">
            <a:noFill/>
            <a:round/>
            <a:headEnd/>
            <a:tailEnd/>
          </a:ln>
        </p:spPr>
        <p:txBody>
          <a:bodyPr lIns="90000" tIns="46800" rIns="90000" bIns="46800">
            <a:spAutoFit/>
          </a:bodyPr>
          <a:lstStyle/>
          <a:p>
            <a:pPr defTabSz="449263">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1400" b="1">
                <a:solidFill>
                  <a:srgbClr val="000000"/>
                </a:solidFill>
                <a:ea typeface="宋体" pitchFamily="2" charset="-122"/>
              </a:rPr>
              <a:t>Structure </a:t>
            </a:r>
          </a:p>
          <a:p>
            <a:pPr defTabSz="449263">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1000">
                <a:solidFill>
                  <a:srgbClr val="000000"/>
                </a:solidFill>
                <a:ea typeface="宋体" pitchFamily="2" charset="-122"/>
              </a:rPr>
              <a:t>( taille, ressources, compétences, statut juridique)</a:t>
            </a:r>
          </a:p>
        </p:txBody>
      </p:sp>
      <p:sp>
        <p:nvSpPr>
          <p:cNvPr id="24587" name="Text Box 11"/>
          <p:cNvSpPr txBox="1">
            <a:spLocks noChangeArrowheads="1"/>
          </p:cNvSpPr>
          <p:nvPr/>
        </p:nvSpPr>
        <p:spPr bwMode="auto">
          <a:xfrm>
            <a:off x="0" y="1916113"/>
            <a:ext cx="1349375" cy="854075"/>
          </a:xfrm>
          <a:prstGeom prst="rect">
            <a:avLst/>
          </a:prstGeom>
          <a:noFill/>
          <a:ln w="9525">
            <a:noFill/>
            <a:round/>
            <a:headEnd/>
            <a:tailEnd/>
          </a:ln>
        </p:spPr>
        <p:txBody>
          <a:bodyPr wrap="none" lIns="90000" tIns="46800" rIns="90000" bIns="46800">
            <a:spAutoFit/>
          </a:bodyPr>
          <a:lstStyle/>
          <a:p>
            <a:pPr defTabSz="449263">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1000">
                <a:solidFill>
                  <a:srgbClr val="000000"/>
                </a:solidFill>
                <a:ea typeface="宋体" pitchFamily="2" charset="-122"/>
              </a:rPr>
              <a:t>Gamme, produits,</a:t>
            </a:r>
          </a:p>
          <a:p>
            <a:pPr defTabSz="449263">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1000">
                <a:solidFill>
                  <a:srgbClr val="000000"/>
                </a:solidFill>
                <a:ea typeface="宋体" pitchFamily="2" charset="-122"/>
              </a:rPr>
              <a:t>portefeuilles</a:t>
            </a:r>
          </a:p>
          <a:p>
            <a:pPr defTabSz="449263">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1000">
                <a:solidFill>
                  <a:srgbClr val="000000"/>
                </a:solidFill>
                <a:ea typeface="宋体" pitchFamily="2" charset="-122"/>
              </a:rPr>
              <a:t> circuits Distribution, </a:t>
            </a:r>
          </a:p>
          <a:p>
            <a:pPr defTabSz="449263">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1000">
                <a:solidFill>
                  <a:srgbClr val="000000"/>
                </a:solidFill>
                <a:ea typeface="宋体" pitchFamily="2" charset="-122"/>
              </a:rPr>
              <a:t>Marches</a:t>
            </a:r>
          </a:p>
          <a:p>
            <a:pPr defTabSz="449263">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1000">
                <a:solidFill>
                  <a:srgbClr val="000000"/>
                </a:solidFill>
                <a:ea typeface="宋体" pitchFamily="2" charset="-122"/>
              </a:rPr>
              <a:t>Communication</a:t>
            </a:r>
          </a:p>
        </p:txBody>
      </p:sp>
      <p:sp>
        <p:nvSpPr>
          <p:cNvPr id="24588" name="Text Box 12"/>
          <p:cNvSpPr txBox="1">
            <a:spLocks noChangeArrowheads="1"/>
          </p:cNvSpPr>
          <p:nvPr/>
        </p:nvSpPr>
        <p:spPr bwMode="auto">
          <a:xfrm>
            <a:off x="0" y="2857500"/>
            <a:ext cx="2071688" cy="1401763"/>
          </a:xfrm>
          <a:prstGeom prst="rect">
            <a:avLst/>
          </a:prstGeom>
          <a:noFill/>
          <a:ln w="9525">
            <a:noFill/>
            <a:round/>
            <a:headEnd/>
            <a:tailEnd/>
          </a:ln>
        </p:spPr>
        <p:txBody>
          <a:bodyPr lIns="90000" tIns="46800" rIns="90000" bIns="46800">
            <a:spAutoFit/>
          </a:bodyPr>
          <a:lstStyle/>
          <a:p>
            <a:pPr defTabSz="449263">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1400" b="1">
                <a:solidFill>
                  <a:srgbClr val="000000"/>
                </a:solidFill>
                <a:ea typeface="宋体" pitchFamily="2" charset="-122"/>
              </a:rPr>
              <a:t>Stratégie Concurrentielle</a:t>
            </a:r>
          </a:p>
          <a:p>
            <a:pPr defTabSz="449263">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1000">
                <a:solidFill>
                  <a:srgbClr val="000000"/>
                </a:solidFill>
                <a:ea typeface="宋体" pitchFamily="2" charset="-122"/>
              </a:rPr>
              <a:t>Ses avantages concurrentiels</a:t>
            </a:r>
          </a:p>
          <a:p>
            <a:pPr defTabSz="449263">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1000">
                <a:solidFill>
                  <a:srgbClr val="000000"/>
                </a:solidFill>
                <a:ea typeface="宋体" pitchFamily="2" charset="-122"/>
              </a:rPr>
              <a:t>Différenciation/domination</a:t>
            </a:r>
          </a:p>
          <a:p>
            <a:pPr defTabSz="449263">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sz="1000">
              <a:solidFill>
                <a:srgbClr val="000000"/>
              </a:solidFill>
              <a:ea typeface="宋体" pitchFamily="2" charset="-122"/>
            </a:endParaRPr>
          </a:p>
          <a:p>
            <a:pPr defTabSz="449263">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sz="1000">
              <a:solidFill>
                <a:srgbClr val="000000"/>
              </a:solidFill>
              <a:ea typeface="宋体" pitchFamily="2" charset="-122"/>
            </a:endParaRPr>
          </a:p>
          <a:p>
            <a:pPr defTabSz="449263">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1400" b="1">
                <a:solidFill>
                  <a:srgbClr val="000000"/>
                </a:solidFill>
                <a:ea typeface="宋体" pitchFamily="2" charset="-122"/>
              </a:rPr>
              <a:t>Positionnements</a:t>
            </a:r>
            <a:r>
              <a:rPr lang="fr-FR">
                <a:solidFill>
                  <a:srgbClr val="000000"/>
                </a:solidFill>
                <a:ea typeface="宋体" pitchFamily="2" charset="-122"/>
              </a:rPr>
              <a:t> </a:t>
            </a:r>
          </a:p>
        </p:txBody>
      </p:sp>
      <p:sp>
        <p:nvSpPr>
          <p:cNvPr id="24589" name="Rectangle 13"/>
          <p:cNvSpPr>
            <a:spLocks noChangeArrowheads="1"/>
          </p:cNvSpPr>
          <p:nvPr/>
        </p:nvSpPr>
        <p:spPr bwMode="auto">
          <a:xfrm>
            <a:off x="1979613" y="404813"/>
            <a:ext cx="2446337" cy="6453187"/>
          </a:xfrm>
          <a:prstGeom prst="rect">
            <a:avLst/>
          </a:prstGeom>
          <a:noFill/>
          <a:ln w="9360">
            <a:solidFill>
              <a:srgbClr val="000000"/>
            </a:solidFill>
            <a:miter lim="800000"/>
            <a:headEnd/>
            <a:tailEnd/>
          </a:ln>
        </p:spPr>
        <p:txBody>
          <a:bodyPr wrap="none" anchor="ctr"/>
          <a:lstStyle/>
          <a:p>
            <a:pPr>
              <a:buClr>
                <a:srgbClr val="000000"/>
              </a:buClr>
              <a:buSzPct val="100000"/>
              <a:buFont typeface="Times New Roman" pitchFamily="18" charset="0"/>
              <a:buNone/>
            </a:pPr>
            <a:endParaRPr lang="fr-FR">
              <a:solidFill>
                <a:schemeClr val="bg1"/>
              </a:solidFill>
            </a:endParaRPr>
          </a:p>
        </p:txBody>
      </p:sp>
      <p:sp>
        <p:nvSpPr>
          <p:cNvPr id="24590" name="Text Box 14"/>
          <p:cNvSpPr txBox="1">
            <a:spLocks noChangeArrowheads="1"/>
          </p:cNvSpPr>
          <p:nvPr/>
        </p:nvSpPr>
        <p:spPr bwMode="auto">
          <a:xfrm>
            <a:off x="2630488" y="0"/>
            <a:ext cx="1438275" cy="366713"/>
          </a:xfrm>
          <a:prstGeom prst="rect">
            <a:avLst/>
          </a:prstGeom>
          <a:noFill/>
          <a:ln w="9525">
            <a:noFill/>
            <a:round/>
            <a:headEnd/>
            <a:tailEnd/>
          </a:ln>
        </p:spPr>
        <p:txBody>
          <a:bodyPr wrap="none" lIns="90000" tIns="46800" rIns="90000" bIns="46800">
            <a:spAutoFit/>
          </a:bodyPr>
          <a:lstStyle/>
          <a:p>
            <a:pPr defTabSz="449263">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b="1">
                <a:solidFill>
                  <a:srgbClr val="FF0000"/>
                </a:solidFill>
                <a:ea typeface="宋体" pitchFamily="2" charset="-122"/>
              </a:rPr>
              <a:t>Description</a:t>
            </a:r>
          </a:p>
        </p:txBody>
      </p:sp>
      <p:sp>
        <p:nvSpPr>
          <p:cNvPr id="24591" name="Text Box 15"/>
          <p:cNvSpPr txBox="1">
            <a:spLocks noChangeArrowheads="1"/>
          </p:cNvSpPr>
          <p:nvPr/>
        </p:nvSpPr>
        <p:spPr bwMode="auto">
          <a:xfrm>
            <a:off x="2000250" y="5656263"/>
            <a:ext cx="2520950" cy="1187450"/>
          </a:xfrm>
          <a:prstGeom prst="rect">
            <a:avLst/>
          </a:prstGeom>
          <a:noFill/>
          <a:ln w="9525">
            <a:noFill/>
            <a:round/>
            <a:headEnd/>
            <a:tailEnd/>
          </a:ln>
        </p:spPr>
        <p:txBody>
          <a:bodyPr lIns="90000" tIns="46800" rIns="90000" bIns="46800">
            <a:spAutoFit/>
          </a:bodyPr>
          <a:lstStyle/>
          <a:p>
            <a:pPr defTabSz="449263">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1200" dirty="0">
                <a:solidFill>
                  <a:srgbClr val="000000"/>
                </a:solidFill>
                <a:latin typeface="Times New Roman" pitchFamily="18" charset="0"/>
                <a:ea typeface="宋体" pitchFamily="2" charset="-122"/>
              </a:rPr>
              <a:t> </a:t>
            </a:r>
          </a:p>
          <a:p>
            <a:pPr defTabSz="449263">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Siege  social:  Annecy</a:t>
            </a:r>
          </a:p>
          <a:p>
            <a:pPr defTabSz="449263">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1200" dirty="0">
                <a:solidFill>
                  <a:srgbClr val="000000"/>
                </a:solidFill>
                <a:ea typeface="宋体" pitchFamily="2" charset="-122"/>
              </a:rPr>
              <a:t>Statut juridique : S.A.</a:t>
            </a:r>
          </a:p>
          <a:p>
            <a:pPr defTabSz="449263">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1200" dirty="0">
                <a:solidFill>
                  <a:srgbClr val="000000"/>
                </a:solidFill>
                <a:ea typeface="宋体" pitchFamily="2" charset="-122"/>
              </a:rPr>
              <a:t>Effectif total : 4180 </a:t>
            </a:r>
          </a:p>
          <a:p>
            <a:pPr defTabSz="449263">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1200" dirty="0">
                <a:solidFill>
                  <a:srgbClr val="000000"/>
                </a:solidFill>
                <a:ea typeface="宋体" pitchFamily="2" charset="-122"/>
              </a:rPr>
              <a:t>Date de création :1948</a:t>
            </a:r>
          </a:p>
          <a:p>
            <a:pPr defTabSz="449263">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1200" dirty="0">
                <a:solidFill>
                  <a:srgbClr val="000000"/>
                </a:solidFill>
                <a:ea typeface="宋体" pitchFamily="2" charset="-122"/>
              </a:rPr>
              <a:t>groupe: Entremont  Alliance</a:t>
            </a:r>
          </a:p>
        </p:txBody>
      </p:sp>
      <p:sp>
        <p:nvSpPr>
          <p:cNvPr id="24592" name="Text Box 16"/>
          <p:cNvSpPr txBox="1">
            <a:spLocks noChangeArrowheads="1"/>
          </p:cNvSpPr>
          <p:nvPr/>
        </p:nvSpPr>
        <p:spPr bwMode="auto">
          <a:xfrm>
            <a:off x="2000250" y="5180013"/>
            <a:ext cx="2592388" cy="279180"/>
          </a:xfrm>
          <a:prstGeom prst="rect">
            <a:avLst/>
          </a:prstGeom>
          <a:noFill/>
          <a:ln w="9525">
            <a:noFill/>
            <a:round/>
            <a:headEnd/>
            <a:tailEnd/>
          </a:ln>
        </p:spPr>
        <p:txBody>
          <a:bodyPr lIns="90000" tIns="46800" rIns="90000" bIns="46800">
            <a:spAutoFit/>
          </a:bodyPr>
          <a:lstStyle/>
          <a:p>
            <a:pPr defTabSz="449263">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1200" dirty="0">
                <a:solidFill>
                  <a:srgbClr val="000000"/>
                </a:solidFill>
                <a:ea typeface="宋体" pitchFamily="2" charset="-122"/>
              </a:rPr>
              <a:t>CA : 1 </a:t>
            </a:r>
            <a:r>
              <a:rPr lang="fr-FR" sz="1200" dirty="0" smtClean="0">
                <a:solidFill>
                  <a:srgbClr val="000000"/>
                </a:solidFill>
                <a:ea typeface="宋体" pitchFamily="2" charset="-122"/>
              </a:rPr>
              <a:t>,6 Md </a:t>
            </a:r>
            <a:r>
              <a:rPr lang="fr-FR" sz="1200" dirty="0" smtClean="0">
                <a:solidFill>
                  <a:srgbClr val="000000"/>
                </a:solidFill>
                <a:ea typeface="宋体" pitchFamily="2" charset="-122"/>
              </a:rPr>
              <a:t>d</a:t>
            </a:r>
            <a:r>
              <a:rPr lang="fr-FR" sz="1200" dirty="0">
                <a:solidFill>
                  <a:srgbClr val="000000"/>
                </a:solidFill>
                <a:ea typeface="宋体" pitchFamily="2" charset="-122"/>
              </a:rPr>
              <a:t>’€ en 2009</a:t>
            </a:r>
          </a:p>
        </p:txBody>
      </p:sp>
      <p:sp>
        <p:nvSpPr>
          <p:cNvPr id="24593" name="Text Box 17"/>
          <p:cNvSpPr txBox="1">
            <a:spLocks noChangeArrowheads="1"/>
          </p:cNvSpPr>
          <p:nvPr/>
        </p:nvSpPr>
        <p:spPr bwMode="auto">
          <a:xfrm>
            <a:off x="2000250" y="4000500"/>
            <a:ext cx="2592388" cy="1004888"/>
          </a:xfrm>
          <a:prstGeom prst="rect">
            <a:avLst/>
          </a:prstGeom>
          <a:noFill/>
          <a:ln w="9525">
            <a:noFill/>
            <a:round/>
            <a:headEnd/>
            <a:tailEnd/>
          </a:ln>
        </p:spPr>
        <p:txBody>
          <a:bodyPr lIns="90000" tIns="46800" rIns="90000" bIns="46800">
            <a:spAutoFit/>
          </a:bodyPr>
          <a:lstStyle/>
          <a:p>
            <a:pPr defTabSz="449263">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1200">
                <a:solidFill>
                  <a:srgbClr val="000000"/>
                </a:solidFill>
                <a:ea typeface="宋体" pitchFamily="2" charset="-122"/>
              </a:rPr>
              <a:t>Entremont  Alliance détiens la place de leader européen de l’emmental et vise a élargir son offre en proposant des références spécifiques et différenciatrices. </a:t>
            </a:r>
          </a:p>
        </p:txBody>
      </p:sp>
      <p:sp>
        <p:nvSpPr>
          <p:cNvPr id="24594" name="Text Box 18"/>
          <p:cNvSpPr txBox="1">
            <a:spLocks noChangeArrowheads="1"/>
          </p:cNvSpPr>
          <p:nvPr/>
        </p:nvSpPr>
        <p:spPr bwMode="auto">
          <a:xfrm>
            <a:off x="2000250" y="428625"/>
            <a:ext cx="2520950" cy="1171575"/>
          </a:xfrm>
          <a:prstGeom prst="rect">
            <a:avLst/>
          </a:prstGeom>
          <a:noFill/>
          <a:ln w="9525">
            <a:noFill/>
            <a:round/>
            <a:headEnd/>
            <a:tailEnd/>
          </a:ln>
        </p:spPr>
        <p:txBody>
          <a:bodyPr lIns="90000" tIns="46800" rIns="90000" bIns="46800">
            <a:spAutoFit/>
          </a:bodyPr>
          <a:lstStyle/>
          <a:p>
            <a:pPr defTabSz="449263">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1000">
                <a:solidFill>
                  <a:srgbClr val="000000"/>
                </a:solidFill>
              </a:rPr>
              <a:t>Développer sa présence en Europe et a l’international en:</a:t>
            </a:r>
          </a:p>
          <a:p>
            <a:pPr defTabSz="449263">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1000">
                <a:solidFill>
                  <a:srgbClr val="000000"/>
                </a:solidFill>
              </a:rPr>
              <a:t>    -Diversifiant  l’offre de produits.</a:t>
            </a:r>
          </a:p>
          <a:p>
            <a:pPr defTabSz="449263">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1000">
                <a:solidFill>
                  <a:srgbClr val="000000"/>
                </a:solidFill>
              </a:rPr>
              <a:t>    -Mettant au point des produits  </a:t>
            </a:r>
          </a:p>
          <a:p>
            <a:pPr defTabSz="449263">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1000">
                <a:solidFill>
                  <a:srgbClr val="000000"/>
                </a:solidFill>
              </a:rPr>
              <a:t>     spécifiques.</a:t>
            </a:r>
          </a:p>
          <a:p>
            <a:pPr defTabSz="449263">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1000">
                <a:solidFill>
                  <a:srgbClr val="000000"/>
                </a:solidFill>
              </a:rPr>
              <a:t>Construire des partenariats industriels, commerciaux ou capitalistiques durables</a:t>
            </a:r>
          </a:p>
        </p:txBody>
      </p:sp>
      <p:sp>
        <p:nvSpPr>
          <p:cNvPr id="12307" name="Text Box 19"/>
          <p:cNvSpPr txBox="1">
            <a:spLocks noChangeArrowheads="1"/>
          </p:cNvSpPr>
          <p:nvPr/>
        </p:nvSpPr>
        <p:spPr bwMode="auto">
          <a:xfrm>
            <a:off x="1928813" y="1714500"/>
            <a:ext cx="2592387" cy="1101725"/>
          </a:xfrm>
          <a:prstGeom prst="rect">
            <a:avLst/>
          </a:prstGeom>
          <a:noFill/>
          <a:ln w="9525">
            <a:noFill/>
            <a:round/>
            <a:headEnd/>
            <a:tailEnd/>
          </a:ln>
          <a:effectLst/>
        </p:spPr>
        <p:txBody>
          <a:bodyPr lIns="90000" tIns="46800" rIns="90000" bIns="46800">
            <a:spAutoFit/>
          </a:bodyPr>
          <a:lstStyle/>
          <a:p>
            <a:pPr defTabSz="449263">
              <a:buClr>
                <a:srgbClr val="000000"/>
              </a:buClr>
              <a:buSzPct val="100000"/>
              <a:buFontTx/>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fr-FR" sz="1100" dirty="0">
                <a:solidFill>
                  <a:srgbClr val="000000"/>
                </a:solidFill>
                <a:ea typeface="宋体" charset="-122"/>
              </a:rPr>
              <a:t>innovation : produits, packaging</a:t>
            </a:r>
            <a:r>
              <a:rPr lang="fr-FR" altLang="zh-CN" sz="1100" dirty="0">
                <a:solidFill>
                  <a:schemeClr val="accent2"/>
                </a:solidFill>
                <a:latin typeface="Times New Roman" pitchFamily="18" charset="0"/>
                <a:ea typeface="宋体" pitchFamily="2" charset="-122"/>
              </a:rPr>
              <a:t>   </a:t>
            </a:r>
          </a:p>
          <a:p>
            <a:pPr defTabSz="449263">
              <a:buClr>
                <a:srgbClr val="000000"/>
              </a:buClr>
              <a:buSzPct val="100000"/>
              <a:buFontTx/>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fr-FR" altLang="zh-CN" sz="1100" dirty="0">
                <a:latin typeface="+mj-lt"/>
                <a:ea typeface="宋体" pitchFamily="2" charset="-122"/>
              </a:rPr>
              <a:t>Distribution: grande et moyenne surface</a:t>
            </a:r>
          </a:p>
          <a:p>
            <a:pPr defTabSz="449263">
              <a:buClr>
                <a:srgbClr val="000000"/>
              </a:buClr>
              <a:buSzPct val="100000"/>
              <a:buFontTx/>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fr-FR" sz="1100" dirty="0">
                <a:solidFill>
                  <a:srgbClr val="000000"/>
                </a:solidFill>
                <a:ea typeface="宋体" charset="-122"/>
              </a:rPr>
              <a:t>Développer ses capacités de communication</a:t>
            </a:r>
            <a:endParaRPr lang="fr-FR" sz="1100" dirty="0">
              <a:latin typeface="+mj-lt"/>
              <a:ea typeface="宋体" charset="-122"/>
            </a:endParaRPr>
          </a:p>
          <a:p>
            <a:pPr defTabSz="449263">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fr-FR" sz="1100" dirty="0">
              <a:solidFill>
                <a:srgbClr val="000000"/>
              </a:solidFill>
              <a:ea typeface="宋体" charset="-122"/>
            </a:endParaRPr>
          </a:p>
        </p:txBody>
      </p:sp>
      <p:sp>
        <p:nvSpPr>
          <p:cNvPr id="24596" name="Text Box 22"/>
          <p:cNvSpPr txBox="1">
            <a:spLocks noChangeArrowheads="1"/>
          </p:cNvSpPr>
          <p:nvPr/>
        </p:nvSpPr>
        <p:spPr bwMode="auto">
          <a:xfrm>
            <a:off x="2000250" y="2714625"/>
            <a:ext cx="2520950" cy="1187450"/>
          </a:xfrm>
          <a:prstGeom prst="rect">
            <a:avLst/>
          </a:prstGeom>
          <a:noFill/>
          <a:ln w="9525">
            <a:noFill/>
            <a:round/>
            <a:headEnd/>
            <a:tailEnd/>
          </a:ln>
        </p:spPr>
        <p:txBody>
          <a:bodyPr lIns="90000" tIns="46800" rIns="90000" bIns="46800">
            <a:spAutoFit/>
          </a:bodyPr>
          <a:lstStyle/>
          <a:p>
            <a:pPr defTabSz="449263">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1200">
                <a:solidFill>
                  <a:srgbClr val="000000"/>
                </a:solidFill>
                <a:ea typeface="宋体" pitchFamily="2" charset="-122"/>
              </a:rPr>
              <a:t>Créer de la valeur:</a:t>
            </a:r>
          </a:p>
          <a:p>
            <a:pPr defTabSz="449263">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1200">
                <a:solidFill>
                  <a:srgbClr val="000000"/>
                </a:solidFill>
                <a:ea typeface="宋体" pitchFamily="2" charset="-122"/>
              </a:rPr>
              <a:t>Produits de grandes qualités à la saveur traditionnelle</a:t>
            </a:r>
          </a:p>
          <a:p>
            <a:pPr defTabSz="449263">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1200">
                <a:solidFill>
                  <a:srgbClr val="000000"/>
                </a:solidFill>
                <a:ea typeface="宋体" pitchFamily="2" charset="-122"/>
              </a:rPr>
              <a:t>produits adaptés aux attentes du consommateur : praticité, équilibre alimentaire, plaisir et goût </a:t>
            </a:r>
          </a:p>
        </p:txBody>
      </p:sp>
      <p:sp>
        <p:nvSpPr>
          <p:cNvPr id="24597" name="Text Box 23"/>
          <p:cNvSpPr txBox="1">
            <a:spLocks noChangeArrowheads="1"/>
          </p:cNvSpPr>
          <p:nvPr/>
        </p:nvSpPr>
        <p:spPr bwMode="auto">
          <a:xfrm>
            <a:off x="4429124" y="428604"/>
            <a:ext cx="2376488" cy="6557822"/>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wrap="square" lIns="90000" tIns="46800" rIns="90000" bIns="46800">
            <a:spAutoFit/>
          </a:bodyPr>
          <a:lstStyle/>
          <a:p>
            <a:pPr>
              <a:buClr>
                <a:srgbClr val="000000"/>
              </a:buClr>
              <a:buSzPct val="100000"/>
              <a:buFont typeface="Times New Roman" pitchFamily="18" charset="0"/>
              <a:buNone/>
            </a:pPr>
            <a:r>
              <a:rPr lang="fr-FR" sz="1200" dirty="0">
                <a:solidFill>
                  <a:schemeClr val="tx1"/>
                </a:solidFill>
              </a:rPr>
              <a:t>-Entremont et </a:t>
            </a:r>
            <a:r>
              <a:rPr lang="fr-FR" sz="1200" dirty="0" err="1">
                <a:solidFill>
                  <a:schemeClr val="tx1"/>
                </a:solidFill>
              </a:rPr>
              <a:t>Unicopa</a:t>
            </a:r>
            <a:r>
              <a:rPr lang="fr-FR" sz="1200" dirty="0">
                <a:solidFill>
                  <a:schemeClr val="tx1"/>
                </a:solidFill>
              </a:rPr>
              <a:t> allient leurs forces. Le nouveau groupe ainsi constitué, renforce son poids dans le paysage laitier français et européen.</a:t>
            </a:r>
          </a:p>
          <a:p>
            <a:pPr>
              <a:buClr>
                <a:srgbClr val="000000"/>
              </a:buClr>
              <a:buSzPct val="100000"/>
              <a:buFont typeface="Times New Roman" pitchFamily="18" charset="0"/>
              <a:buNone/>
            </a:pPr>
            <a:endParaRPr lang="fr-FR" sz="1200" dirty="0">
              <a:solidFill>
                <a:schemeClr val="tx1"/>
              </a:solidFill>
            </a:endParaRPr>
          </a:p>
          <a:p>
            <a:pPr>
              <a:buClr>
                <a:srgbClr val="000000"/>
              </a:buClr>
              <a:buSzPct val="100000"/>
              <a:buFont typeface="Times New Roman" pitchFamily="18" charset="0"/>
              <a:buNone/>
            </a:pPr>
            <a:r>
              <a:rPr lang="fr-FR" sz="1200" dirty="0">
                <a:solidFill>
                  <a:schemeClr val="tx1"/>
                </a:solidFill>
              </a:rPr>
              <a:t>Le groupe possède plusieurs marques et filiales:</a:t>
            </a:r>
          </a:p>
          <a:p>
            <a:pPr>
              <a:buClr>
                <a:srgbClr val="000000"/>
              </a:buClr>
              <a:buSzPct val="100000"/>
              <a:buFont typeface="Times New Roman" pitchFamily="18" charset="0"/>
              <a:buNone/>
            </a:pPr>
            <a:r>
              <a:rPr lang="fr-FR" sz="1200" dirty="0">
                <a:solidFill>
                  <a:schemeClr val="tx1"/>
                </a:solidFill>
              </a:rPr>
              <a:t>- 38 sites industriels dont :</a:t>
            </a:r>
          </a:p>
          <a:p>
            <a:pPr>
              <a:buClr>
                <a:srgbClr val="000000"/>
              </a:buClr>
              <a:buSzPct val="100000"/>
              <a:buFontTx/>
              <a:buChar char="-"/>
            </a:pPr>
            <a:r>
              <a:rPr lang="fr-FR" sz="1200" dirty="0">
                <a:solidFill>
                  <a:schemeClr val="tx1"/>
                </a:solidFill>
              </a:rPr>
              <a:t>20 sites d’activités fromagères</a:t>
            </a:r>
            <a:br>
              <a:rPr lang="fr-FR" sz="1200" dirty="0">
                <a:solidFill>
                  <a:schemeClr val="tx1"/>
                </a:solidFill>
              </a:rPr>
            </a:br>
            <a:r>
              <a:rPr lang="fr-FR" sz="1200" dirty="0">
                <a:solidFill>
                  <a:schemeClr val="tx1"/>
                </a:solidFill>
              </a:rPr>
              <a:t/>
            </a:r>
            <a:br>
              <a:rPr lang="fr-FR" sz="1200" dirty="0">
                <a:solidFill>
                  <a:schemeClr val="tx1"/>
                </a:solidFill>
              </a:rPr>
            </a:br>
            <a:r>
              <a:rPr lang="fr-FR" sz="1200" dirty="0">
                <a:solidFill>
                  <a:schemeClr val="tx1"/>
                </a:solidFill>
              </a:rPr>
              <a:t>840 000 tonnes produites dont 180 000 tonnes en fromages. </a:t>
            </a:r>
          </a:p>
          <a:p>
            <a:pPr>
              <a:buClr>
                <a:srgbClr val="000000"/>
              </a:buClr>
              <a:buSzPct val="100000"/>
              <a:buFontTx/>
              <a:buChar char="-"/>
            </a:pPr>
            <a:endParaRPr lang="fr-FR" sz="1200" dirty="0">
              <a:solidFill>
                <a:schemeClr val="tx1"/>
              </a:solidFill>
            </a:endParaRPr>
          </a:p>
          <a:p>
            <a:pPr>
              <a:buClr>
                <a:srgbClr val="000000"/>
              </a:buClr>
              <a:buSzPct val="100000"/>
              <a:buFont typeface="Times New Roman" pitchFamily="18" charset="0"/>
              <a:buNone/>
            </a:pPr>
            <a:r>
              <a:rPr lang="fr-FR" sz="1200" dirty="0">
                <a:solidFill>
                  <a:schemeClr val="tx1"/>
                </a:solidFill>
              </a:rPr>
              <a:t>Entremont Alliance absorbe 30% de la production laitière bretonne,  il est le troisième opérateur de lait en France</a:t>
            </a:r>
          </a:p>
          <a:p>
            <a:pPr>
              <a:buClr>
                <a:srgbClr val="000000"/>
              </a:buClr>
              <a:buSzPct val="100000"/>
              <a:buFont typeface="Times New Roman" pitchFamily="18" charset="0"/>
              <a:buNone/>
            </a:pPr>
            <a:endParaRPr lang="fr-FR" sz="1200" dirty="0">
              <a:solidFill>
                <a:schemeClr val="tx1"/>
              </a:solidFill>
            </a:endParaRPr>
          </a:p>
          <a:p>
            <a:pPr>
              <a:buClr>
                <a:srgbClr val="000000"/>
              </a:buClr>
              <a:buSzPct val="100000"/>
              <a:buFont typeface="Times New Roman" pitchFamily="18" charset="0"/>
              <a:buNone/>
            </a:pPr>
            <a:r>
              <a:rPr lang="fr-FR" sz="1200" dirty="0">
                <a:solidFill>
                  <a:schemeClr val="tx1"/>
                </a:solidFill>
              </a:rPr>
              <a:t>-La maîtrise de la filière de production dans sa totalité assure la qualité.</a:t>
            </a:r>
          </a:p>
          <a:p>
            <a:pPr>
              <a:buClr>
                <a:srgbClr val="000000"/>
              </a:buClr>
              <a:buSzPct val="100000"/>
              <a:buFont typeface="Times New Roman" pitchFamily="18" charset="0"/>
              <a:buNone/>
            </a:pPr>
            <a:r>
              <a:rPr lang="fr-FR" sz="1200" dirty="0">
                <a:solidFill>
                  <a:schemeClr val="tx1"/>
                </a:solidFill>
              </a:rPr>
              <a:t>-La diversification vers des fromages  (A.O.C). </a:t>
            </a:r>
          </a:p>
          <a:p>
            <a:pPr>
              <a:buClr>
                <a:srgbClr val="000000"/>
              </a:buClr>
              <a:buSzPct val="100000"/>
              <a:buFont typeface="Times New Roman" pitchFamily="18" charset="0"/>
              <a:buNone/>
            </a:pPr>
            <a:r>
              <a:rPr lang="fr-FR" sz="1200" dirty="0">
                <a:solidFill>
                  <a:schemeClr val="tx1"/>
                </a:solidFill>
              </a:rPr>
              <a:t> .</a:t>
            </a:r>
            <a:endParaRPr lang="fr-FR" sz="1200" b="1" dirty="0">
              <a:solidFill>
                <a:schemeClr val="tx1"/>
              </a:solidFill>
            </a:endParaRPr>
          </a:p>
          <a:p>
            <a:pPr>
              <a:buClr>
                <a:srgbClr val="000000"/>
              </a:buClr>
              <a:buSzPct val="100000"/>
              <a:buFont typeface="Times New Roman" pitchFamily="18" charset="0"/>
              <a:buNone/>
            </a:pPr>
            <a:r>
              <a:rPr lang="fr-FR" sz="1200" dirty="0">
                <a:solidFill>
                  <a:schemeClr val="tx1"/>
                </a:solidFill>
              </a:rPr>
              <a:t>Entremont Alliance est l’un des partenaires privilégiés des marques distributeurs et de hard discount au niveau européen.</a:t>
            </a:r>
            <a:br>
              <a:rPr lang="fr-FR" sz="1200" dirty="0">
                <a:solidFill>
                  <a:schemeClr val="tx1"/>
                </a:solidFill>
              </a:rPr>
            </a:br>
            <a:endParaRPr lang="fr-FR" sz="1200" dirty="0">
              <a:solidFill>
                <a:schemeClr val="tx1"/>
              </a:solidFill>
            </a:endParaRPr>
          </a:p>
          <a:p>
            <a:pPr>
              <a:buClr>
                <a:srgbClr val="000000"/>
              </a:buClr>
              <a:buSzPct val="100000"/>
              <a:buFont typeface="Times New Roman" pitchFamily="18" charset="0"/>
              <a:buNone/>
            </a:pPr>
            <a:r>
              <a:rPr lang="fr-FR" sz="1200" dirty="0">
                <a:solidFill>
                  <a:schemeClr val="tx1"/>
                </a:solidFill>
              </a:rPr>
              <a:t>La construction des partenariats industriels et commerciaux durables avec d’autres acteurs présents à l’international renforce ça présence.</a:t>
            </a:r>
          </a:p>
        </p:txBody>
      </p:sp>
      <p:sp>
        <p:nvSpPr>
          <p:cNvPr id="24598" name="Text Box 25"/>
          <p:cNvSpPr txBox="1">
            <a:spLocks noChangeArrowheads="1"/>
          </p:cNvSpPr>
          <p:nvPr/>
        </p:nvSpPr>
        <p:spPr bwMode="auto">
          <a:xfrm>
            <a:off x="6877050" y="1052513"/>
            <a:ext cx="2071688" cy="457200"/>
          </a:xfrm>
          <a:prstGeom prst="rect">
            <a:avLst/>
          </a:prstGeom>
          <a:noFill/>
          <a:ln w="9525">
            <a:noFill/>
            <a:round/>
            <a:headEnd/>
            <a:tailEnd/>
          </a:ln>
        </p:spPr>
        <p:txBody>
          <a:bodyPr lIns="90000" tIns="46800" rIns="90000" bIns="46800">
            <a:spAutoFit/>
          </a:bodyPr>
          <a:lstStyle/>
          <a:p>
            <a:pPr defTabSz="449263">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1200"/>
              <a:t>Concurrents forts a CA plus élevés (Lactalis, Bangrin…)</a:t>
            </a:r>
            <a:endParaRPr lang="fr-FR" sz="1200">
              <a:ea typeface="宋体" pitchFamily="2" charset="-122"/>
            </a:endParaRPr>
          </a:p>
        </p:txBody>
      </p:sp>
      <p:pic>
        <p:nvPicPr>
          <p:cNvPr id="24599" name="Image 27" descr="entremont.gif"/>
          <p:cNvPicPr>
            <a:picLocks noChangeAspect="1" noChangeArrowheads="1"/>
          </p:cNvPicPr>
          <p:nvPr/>
        </p:nvPicPr>
        <p:blipFill>
          <a:blip r:embed="rId3" cstate="print"/>
          <a:srcRect/>
          <a:stretch>
            <a:fillRect/>
          </a:stretch>
        </p:blipFill>
        <p:spPr bwMode="auto">
          <a:xfrm>
            <a:off x="1357313" y="0"/>
            <a:ext cx="1071562" cy="357188"/>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1"/>
          <p:cNvSpPr txBox="1">
            <a:spLocks noChangeArrowheads="1"/>
          </p:cNvSpPr>
          <p:nvPr/>
        </p:nvSpPr>
        <p:spPr bwMode="auto">
          <a:xfrm>
            <a:off x="0" y="2133600"/>
            <a:ext cx="4067175" cy="3835400"/>
          </a:xfrm>
          <a:prstGeom prst="rect">
            <a:avLst/>
          </a:prstGeom>
          <a:noFill/>
          <a:ln w="9525">
            <a:noFill/>
            <a:round/>
            <a:headEnd/>
            <a:tailEnd/>
          </a:ln>
        </p:spPr>
        <p:txBody>
          <a:bodyPr lIns="90000" tIns="46800" rIns="90000" bIns="46800">
            <a:spAutoFit/>
          </a:bodyPr>
          <a:lstStyle/>
          <a:p>
            <a:pPr defTabSz="449263">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dirty="0">
                <a:solidFill>
                  <a:srgbClr val="000000"/>
                </a:solidFill>
                <a:ea typeface="宋体" pitchFamily="2" charset="-122"/>
              </a:rPr>
              <a:t>                                                      </a:t>
            </a:r>
          </a:p>
          <a:p>
            <a:pPr defTabSz="449263">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dirty="0">
                <a:solidFill>
                  <a:srgbClr val="000000"/>
                </a:solidFill>
                <a:ea typeface="宋体" pitchFamily="2" charset="-122"/>
              </a:rPr>
              <a:t>				</a:t>
            </a:r>
            <a:endParaRPr lang="fr-FR" b="1" u="sng" dirty="0">
              <a:solidFill>
                <a:srgbClr val="000000"/>
              </a:solidFill>
              <a:ea typeface="宋体" pitchFamily="2" charset="-122"/>
            </a:endParaRPr>
          </a:p>
          <a:p>
            <a:pPr defTabSz="449263">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b="1" u="sng" dirty="0">
                <a:solidFill>
                  <a:srgbClr val="000000"/>
                </a:solidFill>
                <a:ea typeface="宋体" pitchFamily="2" charset="-122"/>
              </a:rPr>
              <a:t> </a:t>
            </a:r>
            <a:r>
              <a:rPr lang="fr-FR" b="1" dirty="0">
                <a:solidFill>
                  <a:srgbClr val="000000"/>
                </a:solidFill>
                <a:ea typeface="宋体" pitchFamily="2" charset="-122"/>
              </a:rPr>
              <a:t>                                   </a:t>
            </a:r>
            <a:endParaRPr lang="fr-FR" dirty="0">
              <a:solidFill>
                <a:srgbClr val="FF0000"/>
              </a:solidFill>
              <a:ea typeface="宋体" pitchFamily="2" charset="-122"/>
            </a:endParaRPr>
          </a:p>
          <a:p>
            <a:pPr defTabSz="449263">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b="1" dirty="0">
                <a:solidFill>
                  <a:srgbClr val="000000"/>
                </a:solidFill>
                <a:ea typeface="宋体" pitchFamily="2" charset="-122"/>
              </a:rPr>
              <a:t>Equilibrée ? </a:t>
            </a:r>
          </a:p>
          <a:p>
            <a:pPr defTabSz="449263">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1200" dirty="0">
                <a:solidFill>
                  <a:srgbClr val="000000"/>
                </a:solidFill>
                <a:ea typeface="宋体" pitchFamily="2" charset="-122"/>
              </a:rPr>
              <a:t>-</a:t>
            </a:r>
            <a:r>
              <a:rPr lang="fr-FR" sz="1100" dirty="0">
                <a:solidFill>
                  <a:srgbClr val="000000"/>
                </a:solidFill>
                <a:ea typeface="宋体" pitchFamily="2" charset="-122"/>
              </a:rPr>
              <a:t> Malgré la diversité de gamme de produits qu’il existe sur le marché et la férocité des concurrents,  Entremont</a:t>
            </a:r>
          </a:p>
          <a:p>
            <a:pPr defTabSz="449263">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1100" dirty="0">
                <a:solidFill>
                  <a:srgbClr val="000000"/>
                </a:solidFill>
                <a:ea typeface="宋体" pitchFamily="2" charset="-122"/>
              </a:rPr>
              <a:t>s’est constituée un portefeuille diversifié de marques fortes sur l'ensemble de ces produits</a:t>
            </a:r>
          </a:p>
          <a:p>
            <a:pPr defTabSz="449263">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b="1" dirty="0">
                <a:solidFill>
                  <a:srgbClr val="000000"/>
                </a:solidFill>
                <a:ea typeface="宋体" pitchFamily="2" charset="-122"/>
              </a:rPr>
              <a:t>Ses enjeux stratégiques?</a:t>
            </a:r>
            <a:endParaRPr lang="fr-FR" sz="1100" dirty="0">
              <a:solidFill>
                <a:srgbClr val="000000"/>
              </a:solidFill>
              <a:ea typeface="宋体" pitchFamily="2" charset="-122"/>
            </a:endParaRPr>
          </a:p>
          <a:p>
            <a:pPr defTabSz="449263">
              <a:buClr>
                <a:srgbClr val="000000"/>
              </a:buClr>
              <a:buSzPct val="10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1100" dirty="0">
                <a:solidFill>
                  <a:srgbClr val="000000"/>
                </a:solidFill>
                <a:ea typeface="宋体" pitchFamily="2" charset="-122"/>
              </a:rPr>
              <a:t>Renouvellement continuel de la gamme </a:t>
            </a:r>
          </a:p>
          <a:p>
            <a:pPr defTabSz="449263">
              <a:buClr>
                <a:srgbClr val="000000"/>
              </a:buClr>
              <a:buSzPct val="10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1100" dirty="0">
                <a:solidFill>
                  <a:srgbClr val="000000"/>
                </a:solidFill>
                <a:ea typeface="宋体" pitchFamily="2" charset="-122"/>
              </a:rPr>
              <a:t>Appuyer  sa différenciation sur les plus belles références en AOC et Labels.</a:t>
            </a:r>
          </a:p>
          <a:p>
            <a:pPr defTabSz="449263">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1100" dirty="0">
                <a:solidFill>
                  <a:srgbClr val="000000"/>
                </a:solidFill>
                <a:ea typeface="宋体" pitchFamily="2" charset="-122"/>
              </a:rPr>
              <a:t>•Répondre à la demande des marchés en s’adaptant à un environnement économique, politique et culturel en perpétuelle évolution.</a:t>
            </a:r>
            <a:br>
              <a:rPr lang="fr-FR" sz="1100" dirty="0">
                <a:solidFill>
                  <a:srgbClr val="000000"/>
                </a:solidFill>
                <a:ea typeface="宋体" pitchFamily="2" charset="-122"/>
              </a:rPr>
            </a:br>
            <a:r>
              <a:rPr lang="fr-FR" sz="1100" dirty="0">
                <a:solidFill>
                  <a:srgbClr val="000000"/>
                </a:solidFill>
                <a:ea typeface="宋体" pitchFamily="2" charset="-122"/>
              </a:rPr>
              <a:t>• Jouer une carte à l’échelle mondiale en capitalisant sur ces nombreux savoir-faire.</a:t>
            </a:r>
          </a:p>
          <a:p>
            <a:pPr defTabSz="449263">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sz="1100" dirty="0">
              <a:solidFill>
                <a:srgbClr val="000000"/>
              </a:solidFill>
              <a:ea typeface="宋体" pitchFamily="2" charset="-122"/>
            </a:endParaRPr>
          </a:p>
          <a:p>
            <a: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sz="1100" dirty="0">
              <a:solidFill>
                <a:srgbClr val="000000"/>
              </a:solidFill>
              <a:ea typeface="宋体" pitchFamily="2" charset="-122"/>
            </a:endParaRPr>
          </a:p>
        </p:txBody>
      </p:sp>
      <p:sp>
        <p:nvSpPr>
          <p:cNvPr id="26627" name="Text Box 2"/>
          <p:cNvSpPr txBox="1">
            <a:spLocks noChangeArrowheads="1"/>
          </p:cNvSpPr>
          <p:nvPr/>
        </p:nvSpPr>
        <p:spPr bwMode="auto">
          <a:xfrm>
            <a:off x="2238375" y="0"/>
            <a:ext cx="4181892" cy="371513"/>
          </a:xfrm>
          <a:prstGeom prst="rect">
            <a:avLst/>
          </a:prstGeom>
          <a:noFill/>
          <a:ln w="9525">
            <a:noFill/>
            <a:round/>
            <a:headEnd/>
            <a:tailEnd/>
          </a:ln>
        </p:spPr>
        <p:txBody>
          <a:bodyPr wrap="none" lIns="90000" tIns="46800" rIns="90000" bIns="46800">
            <a:spAutoFit/>
          </a:bodyPr>
          <a:lstStyle/>
          <a:p>
            <a:pPr defTabSz="449263">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b="1" u="sng" dirty="0">
                <a:solidFill>
                  <a:srgbClr val="C00000"/>
                </a:solidFill>
                <a:ea typeface="宋体" pitchFamily="2" charset="-122"/>
              </a:rPr>
              <a:t>Présentation synthétique de l’entreprise </a:t>
            </a:r>
            <a:endParaRPr lang="fr-FR" b="1" dirty="0">
              <a:solidFill>
                <a:srgbClr val="C00000"/>
              </a:solidFill>
              <a:ea typeface="宋体" pitchFamily="2" charset="-122"/>
            </a:endParaRPr>
          </a:p>
        </p:txBody>
      </p:sp>
      <p:sp>
        <p:nvSpPr>
          <p:cNvPr id="26628" name="Text Box 3"/>
          <p:cNvSpPr txBox="1">
            <a:spLocks noChangeArrowheads="1"/>
          </p:cNvSpPr>
          <p:nvPr/>
        </p:nvSpPr>
        <p:spPr bwMode="auto">
          <a:xfrm>
            <a:off x="3500438" y="785813"/>
            <a:ext cx="1835150" cy="642937"/>
          </a:xfrm>
          <a:prstGeom prst="rect">
            <a:avLst/>
          </a:prstGeom>
          <a:noFill/>
          <a:ln w="9525">
            <a:noFill/>
            <a:round/>
            <a:headEnd/>
            <a:tailEnd/>
          </a:ln>
        </p:spPr>
        <p:txBody>
          <a:bodyPr lIns="90000" tIns="46800" rIns="90000" bIns="46800">
            <a:spAutoFit/>
          </a:bodyPr>
          <a:lstStyle/>
          <a:p>
            <a:pPr defTabSz="449263">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b="1" u="sng">
                <a:solidFill>
                  <a:srgbClr val="000000"/>
                </a:solidFill>
                <a:ea typeface="宋体" pitchFamily="2" charset="-122"/>
              </a:rPr>
              <a:t>Ses Objectifs ?</a:t>
            </a:r>
          </a:p>
          <a:p>
            <a:pPr defTabSz="449263">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b="1" u="sng">
              <a:solidFill>
                <a:srgbClr val="000000"/>
              </a:solidFill>
              <a:ea typeface="宋体" pitchFamily="2" charset="-122"/>
            </a:endParaRPr>
          </a:p>
        </p:txBody>
      </p:sp>
      <p:sp>
        <p:nvSpPr>
          <p:cNvPr id="26629" name="Rectangle 4"/>
          <p:cNvSpPr>
            <a:spLocks noChangeArrowheads="1"/>
          </p:cNvSpPr>
          <p:nvPr/>
        </p:nvSpPr>
        <p:spPr bwMode="auto">
          <a:xfrm>
            <a:off x="4175125" y="2708275"/>
            <a:ext cx="4968875" cy="2776538"/>
          </a:xfrm>
          <a:prstGeom prst="rect">
            <a:avLst/>
          </a:prstGeom>
          <a:noFill/>
          <a:ln w="9525">
            <a:noFill/>
            <a:round/>
            <a:headEnd/>
            <a:tailEnd/>
          </a:ln>
        </p:spPr>
        <p:txBody>
          <a:bodyPr lIns="90000" tIns="46800" rIns="90000" bIns="46800">
            <a:spAutoFit/>
          </a:bodyPr>
          <a:lstStyle/>
          <a:p>
            <a:pPr defTabSz="449263">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b="1">
              <a:solidFill>
                <a:srgbClr val="000000"/>
              </a:solidFill>
              <a:ea typeface="宋体" pitchFamily="2" charset="-122"/>
            </a:endParaRPr>
          </a:p>
          <a:p>
            <a:pPr defTabSz="449263">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b="1">
              <a:solidFill>
                <a:srgbClr val="000000"/>
              </a:solidFill>
              <a:ea typeface="宋体" pitchFamily="2" charset="-122"/>
            </a:endParaRPr>
          </a:p>
          <a:p>
            <a:pPr defTabSz="449263">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b="1">
                <a:solidFill>
                  <a:srgbClr val="000000"/>
                </a:solidFill>
                <a:ea typeface="宋体" pitchFamily="2" charset="-122"/>
              </a:rPr>
              <a:t>Adaptée à son environnement actuel ?</a:t>
            </a:r>
          </a:p>
          <a:p>
            <a:pPr defTabSz="449263">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1200">
                <a:solidFill>
                  <a:srgbClr val="000000"/>
                </a:solidFill>
                <a:ea typeface="宋体" pitchFamily="2" charset="-122"/>
              </a:rPr>
              <a:t>-Malgré la hausse de prix des matières premières le groupe optimise la production afin d’assurer l’accessibilité des produits aux consommateurs</a:t>
            </a:r>
          </a:p>
          <a:p>
            <a:pPr defTabSz="449263">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1200">
                <a:solidFill>
                  <a:srgbClr val="000000"/>
                </a:solidFill>
                <a:ea typeface="宋体" pitchFamily="2" charset="-122"/>
              </a:rPr>
              <a:t>-Protéger la sécurité des consommateurs et préserver l’image de la marques (Tracabilité )</a:t>
            </a:r>
          </a:p>
          <a:p>
            <a:pPr defTabSz="449263">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b="1">
                <a:solidFill>
                  <a:srgbClr val="000000"/>
                </a:solidFill>
                <a:ea typeface="宋体" pitchFamily="2" charset="-122"/>
              </a:rPr>
              <a:t>Adaptée à son environnement futur ?</a:t>
            </a:r>
          </a:p>
          <a:p>
            <a:pPr defTabSz="449263">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1100">
                <a:solidFill>
                  <a:srgbClr val="000000"/>
                </a:solidFill>
                <a:ea typeface="宋体" pitchFamily="2" charset="-122"/>
              </a:rPr>
              <a:t>-Entremont a prouvé sa capacité à s ’adapter à un environnement en mouvement et qui demande beaucoup de vigilance et d’innovation.</a:t>
            </a:r>
          </a:p>
          <a:p>
            <a:pPr defTabSz="449263">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1100">
                <a:solidFill>
                  <a:srgbClr val="000000"/>
                </a:solidFill>
                <a:ea typeface="宋体" pitchFamily="2" charset="-122"/>
              </a:rPr>
              <a:t>-face à la concurrence, Entremont mise sur l’expension à l’international et en concluant des partenariats avec d’autres pays: USA, Chine.</a:t>
            </a:r>
          </a:p>
        </p:txBody>
      </p:sp>
      <p:sp>
        <p:nvSpPr>
          <p:cNvPr id="13318" name="Rectangle 6"/>
          <p:cNvSpPr>
            <a:spLocks noChangeArrowheads="1"/>
          </p:cNvSpPr>
          <p:nvPr/>
        </p:nvSpPr>
        <p:spPr bwMode="auto">
          <a:xfrm>
            <a:off x="0" y="1500174"/>
            <a:ext cx="9144000" cy="1497013"/>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wrap="none" lIns="90000" tIns="46800" rIns="90000" bIns="46800" anchor="ctr"/>
          <a:lstStyle/>
          <a:p>
            <a:pPr>
              <a:buFont typeface="Arial" pitchFamily="34" charset="0"/>
              <a:buChar char="•"/>
            </a:pPr>
            <a:r>
              <a:rPr lang="fr-FR" sz="1200" dirty="0" smtClean="0">
                <a:solidFill>
                  <a:schemeClr val="tx1"/>
                </a:solidFill>
              </a:rPr>
              <a:t> </a:t>
            </a:r>
            <a:r>
              <a:rPr lang="fr-FR" sz="1200" dirty="0" smtClean="0">
                <a:solidFill>
                  <a:schemeClr val="tx1"/>
                </a:solidFill>
                <a:latin typeface="Times New Roman" pitchFamily="18" charset="0"/>
                <a:cs typeface="Times New Roman" pitchFamily="18" charset="0"/>
              </a:rPr>
              <a:t>Rendre la marque toujours plus attractive et assurer à ses clients toujours plus de valorisation…</a:t>
            </a:r>
          </a:p>
          <a:p>
            <a:r>
              <a:rPr lang="fr-FR" sz="1200" dirty="0" smtClean="0">
                <a:solidFill>
                  <a:schemeClr val="tx1"/>
                </a:solidFill>
                <a:latin typeface="Times New Roman" pitchFamily="18" charset="0"/>
                <a:cs typeface="Times New Roman" pitchFamily="18" charset="0"/>
              </a:rPr>
              <a:t>• Assurer la croissance du chiffre d’affaires par l’introduction de nouveaux produits.</a:t>
            </a:r>
          </a:p>
          <a:p>
            <a:r>
              <a:rPr lang="fr-FR" sz="1200" dirty="0" smtClean="0">
                <a:solidFill>
                  <a:schemeClr val="tx1"/>
                </a:solidFill>
                <a:latin typeface="Times New Roman" pitchFamily="18" charset="0"/>
                <a:cs typeface="Times New Roman" pitchFamily="18" charset="0"/>
              </a:rPr>
              <a:t>• Poursuivre l’élargissement de l’offre avec l’arrivée de nouveaux produits phares : Gruyère AOC, gamme de fromages bio.</a:t>
            </a:r>
            <a:br>
              <a:rPr lang="fr-FR" sz="1200" dirty="0" smtClean="0">
                <a:solidFill>
                  <a:schemeClr val="tx1"/>
                </a:solidFill>
                <a:latin typeface="Times New Roman" pitchFamily="18" charset="0"/>
                <a:cs typeface="Times New Roman" pitchFamily="18" charset="0"/>
              </a:rPr>
            </a:br>
            <a:r>
              <a:rPr lang="fr-FR" sz="1200" dirty="0" smtClean="0">
                <a:solidFill>
                  <a:schemeClr val="tx1"/>
                </a:solidFill>
                <a:latin typeface="Times New Roman" pitchFamily="18" charset="0"/>
                <a:cs typeface="Times New Roman" pitchFamily="18" charset="0"/>
              </a:rPr>
              <a:t>• Renforcer l’organisation commerciale. </a:t>
            </a:r>
          </a:p>
          <a:p>
            <a:r>
              <a:rPr lang="fr-FR" sz="1200" dirty="0" smtClean="0">
                <a:solidFill>
                  <a:schemeClr val="tx1"/>
                </a:solidFill>
                <a:latin typeface="Times New Roman" pitchFamily="18" charset="0"/>
                <a:cs typeface="Times New Roman" pitchFamily="18" charset="0"/>
              </a:rPr>
              <a:t>• Recherche de nouveaux marchés externes: Ouverture d’un marché de vente d’emmental vers la Chine pour l’élaboration</a:t>
            </a:r>
          </a:p>
          <a:p>
            <a:r>
              <a:rPr lang="fr-FR" sz="1200" dirty="0" smtClean="0">
                <a:solidFill>
                  <a:schemeClr val="tx1"/>
                </a:solidFill>
                <a:latin typeface="Times New Roman" pitchFamily="18" charset="0"/>
                <a:cs typeface="Times New Roman" pitchFamily="18" charset="0"/>
              </a:rPr>
              <a:t> d’un produit adapté au consommateur chinois.</a:t>
            </a:r>
            <a:endParaRPr lang="fr-FR" sz="1200" dirty="0">
              <a:solidFill>
                <a:schemeClr val="tx1"/>
              </a:solidFill>
              <a:latin typeface="Times New Roman" pitchFamily="18" charset="0"/>
              <a:cs typeface="Times New Roman" pitchFamily="18" charset="0"/>
            </a:endParaRPr>
          </a:p>
        </p:txBody>
      </p:sp>
      <p:sp>
        <p:nvSpPr>
          <p:cNvPr id="26633" name="Text Box 8"/>
          <p:cNvSpPr txBox="1">
            <a:spLocks noChangeArrowheads="1"/>
          </p:cNvSpPr>
          <p:nvPr/>
        </p:nvSpPr>
        <p:spPr bwMode="auto">
          <a:xfrm>
            <a:off x="0" y="5589588"/>
            <a:ext cx="3095625" cy="366712"/>
          </a:xfrm>
          <a:prstGeom prst="rect">
            <a:avLst/>
          </a:prstGeom>
          <a:noFill/>
          <a:ln w="9525">
            <a:noFill/>
            <a:round/>
            <a:headEnd/>
            <a:tailEnd/>
          </a:ln>
        </p:spPr>
        <p:txBody>
          <a:bodyPr lIns="90000" tIns="46800" rIns="90000" bIns="46800">
            <a:spAutoFit/>
          </a:bodyPr>
          <a:lstStyle/>
          <a:p>
            <a:pPr defTabSz="449263">
              <a:spcBef>
                <a:spcPts val="1125"/>
              </a:spcBef>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b="1">
                <a:solidFill>
                  <a:srgbClr val="000000"/>
                </a:solidFill>
                <a:ea typeface="宋体" pitchFamily="2" charset="-122"/>
              </a:rPr>
              <a:t>Vos recommandations ?</a:t>
            </a:r>
          </a:p>
        </p:txBody>
      </p:sp>
      <p:sp>
        <p:nvSpPr>
          <p:cNvPr id="26634" name="Text Box 10"/>
          <p:cNvSpPr txBox="1">
            <a:spLocks noChangeArrowheads="1"/>
          </p:cNvSpPr>
          <p:nvPr/>
        </p:nvSpPr>
        <p:spPr bwMode="auto">
          <a:xfrm>
            <a:off x="3419475" y="2924175"/>
            <a:ext cx="2160588" cy="366713"/>
          </a:xfrm>
          <a:prstGeom prst="rect">
            <a:avLst/>
          </a:prstGeom>
          <a:noFill/>
          <a:ln w="9525">
            <a:noFill/>
            <a:miter lim="800000"/>
            <a:headEnd/>
            <a:tailEnd/>
          </a:ln>
          <a:effectLst/>
        </p:spPr>
        <p:txBody>
          <a:bodyPr>
            <a:spAutoFit/>
          </a:bodyPr>
          <a:lstStyle/>
          <a:p>
            <a:pPr>
              <a:spcBef>
                <a:spcPct val="50000"/>
              </a:spcBef>
            </a:pPr>
            <a:r>
              <a:rPr lang="fr-FR" b="1" u="sng" dirty="0">
                <a:solidFill>
                  <a:srgbClr val="C00000"/>
                </a:solidFill>
              </a:rPr>
              <a:t>Votre analyse</a:t>
            </a:r>
          </a:p>
        </p:txBody>
      </p:sp>
      <p:sp>
        <p:nvSpPr>
          <p:cNvPr id="26635" name="Text Box 11"/>
          <p:cNvSpPr txBox="1">
            <a:spLocks noChangeArrowheads="1"/>
          </p:cNvSpPr>
          <p:nvPr/>
        </p:nvSpPr>
        <p:spPr bwMode="auto">
          <a:xfrm>
            <a:off x="0" y="428604"/>
            <a:ext cx="9036050" cy="823913"/>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spAutoFit/>
          </a:bodyPr>
          <a:lstStyle/>
          <a:p>
            <a:pPr>
              <a:spcBef>
                <a:spcPct val="50000"/>
              </a:spcBef>
            </a:pPr>
            <a:r>
              <a:rPr lang="fr-FR" sz="1200" dirty="0">
                <a:solidFill>
                  <a:schemeClr val="tx1"/>
                </a:solidFill>
                <a:latin typeface="Times New Roman" pitchFamily="18" charset="0"/>
                <a:cs typeface="Times New Roman" pitchFamily="18" charset="0"/>
              </a:rPr>
              <a:t>Présent depuis près de 60 ans sur son marché, ENTREMONT ALLIANCE est l'un des acteurs majeurs de l'industrie fromagère internationale</a:t>
            </a:r>
          </a:p>
          <a:p>
            <a:pPr>
              <a:spcBef>
                <a:spcPct val="50000"/>
              </a:spcBef>
            </a:pPr>
            <a:r>
              <a:rPr lang="fr-FR" sz="1200" dirty="0" smtClean="0">
                <a:solidFill>
                  <a:schemeClr val="tx1"/>
                </a:solidFill>
                <a:latin typeface="Times New Roman" pitchFamily="18" charset="0"/>
                <a:cs typeface="Times New Roman" pitchFamily="18" charset="0"/>
              </a:rPr>
              <a:t>crée </a:t>
            </a:r>
            <a:r>
              <a:rPr lang="fr-FR" sz="1200" dirty="0">
                <a:solidFill>
                  <a:schemeClr val="tx1"/>
                </a:solidFill>
                <a:latin typeface="Times New Roman" pitchFamily="18" charset="0"/>
                <a:cs typeface="Times New Roman" pitchFamily="18" charset="0"/>
              </a:rPr>
              <a:t>en 1948 .</a:t>
            </a:r>
          </a:p>
          <a:p>
            <a:pPr>
              <a:spcBef>
                <a:spcPct val="50000"/>
              </a:spcBef>
            </a:pPr>
            <a:endParaRPr lang="fr-FR" sz="1200" dirty="0">
              <a:solidFill>
                <a:schemeClr val="bg1"/>
              </a:solidFill>
              <a:latin typeface="Times New Roman" pitchFamily="18" charset="0"/>
              <a:cs typeface="Times New Roman" pitchFamily="18" charset="0"/>
            </a:endParaRPr>
          </a:p>
        </p:txBody>
      </p:sp>
      <p:sp>
        <p:nvSpPr>
          <p:cNvPr id="13" name="Rectangle 12"/>
          <p:cNvSpPr/>
          <p:nvPr/>
        </p:nvSpPr>
        <p:spPr>
          <a:xfrm>
            <a:off x="0" y="5978272"/>
            <a:ext cx="8643966" cy="928459"/>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defTabSz="449263">
              <a:spcBef>
                <a:spcPts val="1125"/>
              </a:spcBef>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fr-FR" sz="1200" dirty="0">
                <a:solidFill>
                  <a:schemeClr val="tx1"/>
                </a:solidFill>
                <a:ea typeface="宋体" charset="-122"/>
              </a:rPr>
              <a:t>Afin de garder son image actuelle et prendre une place de leader, Entremont doit: </a:t>
            </a:r>
            <a:r>
              <a:rPr lang="fr-FR" sz="1200" dirty="0">
                <a:solidFill>
                  <a:schemeClr val="tx1"/>
                </a:solidFill>
              </a:rPr>
              <a:t>Élargir ces sites de production,  prévoir et Assurer </a:t>
            </a:r>
            <a:endParaRPr lang="fr-FR" sz="1200" dirty="0" smtClean="0">
              <a:solidFill>
                <a:schemeClr val="tx1"/>
              </a:solidFill>
            </a:endParaRPr>
          </a:p>
          <a:p>
            <a:pPr defTabSz="449263">
              <a:spcBef>
                <a:spcPts val="1125"/>
              </a:spcBef>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fr-FR" sz="1200" dirty="0" smtClean="0">
                <a:solidFill>
                  <a:schemeClr val="tx1"/>
                </a:solidFill>
              </a:rPr>
              <a:t>la </a:t>
            </a:r>
            <a:r>
              <a:rPr lang="fr-FR" sz="1200" dirty="0">
                <a:solidFill>
                  <a:schemeClr val="tx1"/>
                </a:solidFill>
              </a:rPr>
              <a:t>continuité des approvisionnements afin d’éviter les pertes, doubler ces efforts de communication et s’investir plus dans la publicité.</a:t>
            </a:r>
          </a:p>
          <a:p>
            <a:pPr defTabSz="449263">
              <a:spcBef>
                <a:spcPts val="1125"/>
              </a:spcBef>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fr-FR" sz="1200" dirty="0">
              <a:solidFill>
                <a:srgbClr val="000000"/>
              </a:solidFill>
              <a:ea typeface="宋体" charset="-122"/>
            </a:endParaRPr>
          </a:p>
        </p:txBody>
      </p:sp>
      <p:sp>
        <p:nvSpPr>
          <p:cNvPr id="11" name="ZoneTexte 10"/>
          <p:cNvSpPr txBox="1"/>
          <p:nvPr/>
        </p:nvSpPr>
        <p:spPr>
          <a:xfrm>
            <a:off x="3357554" y="1142984"/>
            <a:ext cx="1143008" cy="369332"/>
          </a:xfrm>
          <a:prstGeom prst="rect">
            <a:avLst/>
          </a:prstGeom>
          <a:noFill/>
        </p:spPr>
        <p:txBody>
          <a:bodyPr wrap="square" rtlCol="0">
            <a:spAutoFit/>
          </a:bodyPr>
          <a:lstStyle/>
          <a:p>
            <a:r>
              <a:rPr lang="fr-FR" b="1" u="sng" dirty="0" smtClean="0">
                <a:solidFill>
                  <a:srgbClr val="C00000"/>
                </a:solidFill>
              </a:rPr>
              <a:t>objectifs</a:t>
            </a:r>
            <a:endParaRPr lang="fr-FR" b="1" u="sng" dirty="0">
              <a:solidFill>
                <a:srgbClr val="C00000"/>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re 1"/>
          <p:cNvSpPr>
            <a:spLocks noGrp="1"/>
          </p:cNvSpPr>
          <p:nvPr>
            <p:ph type="ctrTitle" idx="4294967295"/>
          </p:nvPr>
        </p:nvSpPr>
        <p:spPr>
          <a:xfrm>
            <a:off x="571500" y="214313"/>
            <a:ext cx="7772400" cy="428625"/>
          </a:xfrm>
        </p:spPr>
        <p:txBody>
          <a:bodyPr>
            <a:normAutofit/>
          </a:bodyPr>
          <a:lstStyle/>
          <a:p>
            <a:r>
              <a:rPr lang="fr-FR" sz="2200" b="1" u="sng" dirty="0" smtClean="0">
                <a:solidFill>
                  <a:srgbClr val="C00000"/>
                </a:solidFill>
              </a:rPr>
              <a:t>les innovations</a:t>
            </a:r>
            <a:endParaRPr lang="fr-FR" sz="2200" b="1" u="sng" dirty="0">
              <a:solidFill>
                <a:srgbClr val="C00000"/>
              </a:solidFill>
            </a:endParaRPr>
          </a:p>
        </p:txBody>
      </p:sp>
      <p:sp>
        <p:nvSpPr>
          <p:cNvPr id="4" name="Rectangle 3"/>
          <p:cNvSpPr/>
          <p:nvPr/>
        </p:nvSpPr>
        <p:spPr>
          <a:xfrm>
            <a:off x="214282" y="857232"/>
            <a:ext cx="8643938" cy="5572125"/>
          </a:xfrm>
          <a:prstGeom prst="rect">
            <a:avLst/>
          </a:prstGeom>
        </p:spPr>
        <p:style>
          <a:lnRef idx="0">
            <a:schemeClr val="accent3"/>
          </a:lnRef>
          <a:fillRef idx="3">
            <a:schemeClr val="accent3"/>
          </a:fillRef>
          <a:effectRef idx="3">
            <a:schemeClr val="accent3"/>
          </a:effectRef>
          <a:fontRef idx="minor">
            <a:schemeClr val="lt1"/>
          </a:fontRef>
        </p:style>
        <p:txBody>
          <a:bodyPr anchor="ctr"/>
          <a:lstStyle/>
          <a:p>
            <a:pPr algn="ctr"/>
            <a:endParaRPr lang="fr-FR" sz="1200">
              <a:solidFill>
                <a:schemeClr val="tx1"/>
              </a:solidFill>
              <a:latin typeface="Arial" charset="0"/>
              <a:cs typeface="Arial" charset="0"/>
            </a:endParaRPr>
          </a:p>
          <a:p>
            <a:endParaRPr lang="fr-FR" sz="1600" b="1">
              <a:solidFill>
                <a:srgbClr val="C00000"/>
              </a:solidFill>
              <a:latin typeface="Arial" charset="0"/>
              <a:cs typeface="Arial" charset="0"/>
            </a:endParaRPr>
          </a:p>
          <a:p>
            <a:endParaRPr lang="fr-FR" sz="1600" b="1">
              <a:solidFill>
                <a:srgbClr val="C00000"/>
              </a:solidFill>
              <a:latin typeface="Arial" charset="0"/>
              <a:cs typeface="Arial" charset="0"/>
            </a:endParaRPr>
          </a:p>
          <a:p>
            <a:endParaRPr lang="fr-FR" sz="1600" b="1">
              <a:solidFill>
                <a:srgbClr val="C00000"/>
              </a:solidFill>
              <a:latin typeface="Arial" charset="0"/>
              <a:cs typeface="Arial" charset="0"/>
            </a:endParaRPr>
          </a:p>
          <a:p>
            <a:endParaRPr lang="fr-FR" sz="1600" b="1">
              <a:solidFill>
                <a:srgbClr val="C00000"/>
              </a:solidFill>
              <a:latin typeface="Arial" charset="0"/>
              <a:cs typeface="Arial" charset="0"/>
            </a:endParaRPr>
          </a:p>
          <a:p>
            <a:endParaRPr lang="fr-FR" sz="1600" b="1">
              <a:solidFill>
                <a:srgbClr val="C00000"/>
              </a:solidFill>
              <a:latin typeface="Arial" charset="0"/>
              <a:cs typeface="Arial" charset="0"/>
            </a:endParaRPr>
          </a:p>
          <a:p>
            <a:endParaRPr lang="fr-FR" sz="1600" b="1">
              <a:solidFill>
                <a:srgbClr val="C00000"/>
              </a:solidFill>
              <a:latin typeface="Arial" charset="0"/>
              <a:cs typeface="Arial" charset="0"/>
            </a:endParaRPr>
          </a:p>
          <a:p>
            <a:endParaRPr lang="fr-FR" sz="1600" b="1">
              <a:solidFill>
                <a:srgbClr val="C00000"/>
              </a:solidFill>
              <a:latin typeface="Arial" charset="0"/>
              <a:cs typeface="Arial" charset="0"/>
            </a:endParaRPr>
          </a:p>
          <a:p>
            <a:endParaRPr lang="fr-FR" sz="1600" b="1">
              <a:solidFill>
                <a:srgbClr val="C00000"/>
              </a:solidFill>
              <a:latin typeface="Arial" charset="0"/>
              <a:cs typeface="Arial" charset="0"/>
            </a:endParaRPr>
          </a:p>
          <a:p>
            <a:endParaRPr lang="fr-FR" sz="1600" b="1">
              <a:solidFill>
                <a:srgbClr val="C00000"/>
              </a:solidFill>
              <a:latin typeface="Arial" charset="0"/>
              <a:cs typeface="Arial" charset="0"/>
            </a:endParaRPr>
          </a:p>
          <a:p>
            <a:endParaRPr lang="fr-FR" sz="1600" b="1">
              <a:solidFill>
                <a:srgbClr val="C00000"/>
              </a:solidFill>
              <a:latin typeface="Arial" charset="0"/>
              <a:cs typeface="Arial" charset="0"/>
            </a:endParaRPr>
          </a:p>
          <a:p>
            <a:endParaRPr lang="fr-FR" sz="1600" b="1">
              <a:solidFill>
                <a:srgbClr val="C00000"/>
              </a:solidFill>
              <a:latin typeface="Arial" charset="0"/>
              <a:cs typeface="Arial" charset="0"/>
            </a:endParaRPr>
          </a:p>
          <a:p>
            <a:endParaRPr lang="fr-FR" sz="1600" b="1">
              <a:solidFill>
                <a:srgbClr val="C00000"/>
              </a:solidFill>
              <a:latin typeface="Arial" charset="0"/>
              <a:cs typeface="Arial" charset="0"/>
            </a:endParaRPr>
          </a:p>
          <a:p>
            <a:endParaRPr lang="fr-FR" sz="1600" b="1">
              <a:solidFill>
                <a:srgbClr val="C00000"/>
              </a:solidFill>
              <a:latin typeface="Arial" charset="0"/>
              <a:cs typeface="Arial" charset="0"/>
            </a:endParaRPr>
          </a:p>
          <a:p>
            <a:endParaRPr lang="fr-FR" sz="1600" b="1">
              <a:solidFill>
                <a:srgbClr val="C00000"/>
              </a:solidFill>
              <a:latin typeface="Arial" charset="0"/>
              <a:cs typeface="Arial" charset="0"/>
            </a:endParaRPr>
          </a:p>
          <a:p>
            <a:endParaRPr lang="fr-FR" sz="1600">
              <a:solidFill>
                <a:srgbClr val="000000"/>
              </a:solidFill>
              <a:latin typeface="Arial" charset="0"/>
              <a:cs typeface="Arial" charset="0"/>
            </a:endParaRPr>
          </a:p>
        </p:txBody>
      </p:sp>
      <p:sp>
        <p:nvSpPr>
          <p:cNvPr id="40964" name="Text Box 4"/>
          <p:cNvSpPr txBox="1">
            <a:spLocks noChangeArrowheads="1"/>
          </p:cNvSpPr>
          <p:nvPr/>
        </p:nvSpPr>
        <p:spPr bwMode="auto">
          <a:xfrm>
            <a:off x="323850" y="1125539"/>
            <a:ext cx="8424863" cy="4985980"/>
          </a:xfrm>
          <a:prstGeom prst="rect">
            <a:avLst/>
          </a:prstGeom>
          <a:noFill/>
          <a:ln w="9525">
            <a:noFill/>
            <a:miter lim="800000"/>
            <a:headEnd/>
            <a:tailEnd/>
          </a:ln>
          <a:effectLst/>
        </p:spPr>
        <p:txBody>
          <a:bodyPr wrap="square">
            <a:spAutoFit/>
          </a:bodyPr>
          <a:lstStyle/>
          <a:p>
            <a:r>
              <a:rPr lang="fr-FR" sz="2000" dirty="0">
                <a:solidFill>
                  <a:srgbClr val="000000"/>
                </a:solidFill>
              </a:rPr>
              <a:t>Les principales orientations de l’innovation fromage portent sur </a:t>
            </a:r>
            <a:r>
              <a:rPr lang="fr-FR" sz="2000" dirty="0" smtClean="0">
                <a:solidFill>
                  <a:srgbClr val="000000"/>
                </a:solidFill>
              </a:rPr>
              <a:t>:</a:t>
            </a:r>
          </a:p>
          <a:p>
            <a:r>
              <a:rPr lang="fr-FR" sz="2000" dirty="0" smtClean="0">
                <a:solidFill>
                  <a:srgbClr val="000000"/>
                </a:solidFill>
              </a:rPr>
              <a:t> </a:t>
            </a:r>
            <a:endParaRPr lang="fr-FR" sz="2000" dirty="0">
              <a:solidFill>
                <a:srgbClr val="000000"/>
              </a:solidFill>
            </a:endParaRPr>
          </a:p>
          <a:p>
            <a:r>
              <a:rPr lang="fr-FR" sz="2000" dirty="0">
                <a:solidFill>
                  <a:srgbClr val="000000"/>
                </a:solidFill>
              </a:rPr>
              <a:t>	-le plaisir et la variété des sens avec de nouveaux goûts, </a:t>
            </a:r>
            <a:r>
              <a:rPr lang="fr-FR" sz="2000" dirty="0" smtClean="0">
                <a:solidFill>
                  <a:srgbClr val="000000"/>
                </a:solidFill>
              </a:rPr>
              <a:t>des fourrages, </a:t>
            </a:r>
            <a:r>
              <a:rPr lang="fr-FR" sz="2000" dirty="0">
                <a:solidFill>
                  <a:srgbClr val="000000"/>
                </a:solidFill>
              </a:rPr>
              <a:t>de nouvelles textures, des recettes qui cherchent à préserver la tradition</a:t>
            </a:r>
          </a:p>
          <a:p>
            <a:r>
              <a:rPr lang="fr-FR" sz="2000" dirty="0">
                <a:solidFill>
                  <a:srgbClr val="000000"/>
                </a:solidFill>
              </a:rPr>
              <a:t>	-la praticité avec des produits qui correspondent à de nouveaux usages (emballages micro-</a:t>
            </a:r>
            <a:r>
              <a:rPr lang="fr-FR" sz="2000" dirty="0" err="1">
                <a:solidFill>
                  <a:srgbClr val="000000"/>
                </a:solidFill>
              </a:rPr>
              <a:t>ondables</a:t>
            </a:r>
            <a:r>
              <a:rPr lang="fr-FR" sz="2000" dirty="0">
                <a:solidFill>
                  <a:srgbClr val="000000"/>
                </a:solidFill>
              </a:rPr>
              <a:t>, formats minis, tranches multi-usages…)</a:t>
            </a:r>
          </a:p>
          <a:p>
            <a:r>
              <a:rPr lang="fr-FR" sz="2000" dirty="0">
                <a:solidFill>
                  <a:srgbClr val="000000"/>
                </a:solidFill>
              </a:rPr>
              <a:t>	-la santé et la forme avec des produits toujours plus allégés en matières grasse et/ou enrichis (bifidus…)</a:t>
            </a:r>
          </a:p>
          <a:p>
            <a:r>
              <a:rPr lang="fr-FR" sz="2000" dirty="0">
                <a:solidFill>
                  <a:srgbClr val="000000"/>
                </a:solidFill>
              </a:rPr>
              <a:t>	-le luxe avec le développement de gammes premium</a:t>
            </a:r>
          </a:p>
          <a:p>
            <a:pPr>
              <a:lnSpc>
                <a:spcPct val="115000"/>
              </a:lnSpc>
              <a:spcBef>
                <a:spcPct val="20000"/>
              </a:spcBef>
            </a:pPr>
            <a:r>
              <a:rPr lang="fr-FR" sz="2000" dirty="0">
                <a:solidFill>
                  <a:srgbClr val="000000"/>
                </a:solidFill>
              </a:rPr>
              <a:t>	-la naturalité avec des produits </a:t>
            </a:r>
            <a:r>
              <a:rPr lang="fr-FR" sz="2000" dirty="0" smtClean="0">
                <a:solidFill>
                  <a:srgbClr val="000000"/>
                </a:solidFill>
              </a:rPr>
              <a:t>biologiques</a:t>
            </a:r>
          </a:p>
          <a:p>
            <a:pPr>
              <a:lnSpc>
                <a:spcPct val="115000"/>
              </a:lnSpc>
              <a:spcBef>
                <a:spcPct val="20000"/>
              </a:spcBef>
            </a:pPr>
            <a:r>
              <a:rPr lang="fr-FR" sz="2000" dirty="0" smtClean="0">
                <a:solidFill>
                  <a:srgbClr val="000000"/>
                </a:solidFill>
              </a:rPr>
              <a:t>Coté services:</a:t>
            </a:r>
          </a:p>
          <a:p>
            <a:r>
              <a:rPr lang="fr-FR" sz="2000" dirty="0" smtClean="0">
                <a:solidFill>
                  <a:srgbClr val="000000"/>
                </a:solidFill>
              </a:rPr>
              <a:t>Pour une meilleure lisibilité dans les linéaires (la segmentation « fromages  usage plateau », « spécifiques » et « cuisinés »), développement d’emballages pratiques et conviviaux (étui </a:t>
            </a:r>
            <a:r>
              <a:rPr lang="fr-FR" sz="2000" dirty="0" err="1" smtClean="0">
                <a:solidFill>
                  <a:srgbClr val="000000"/>
                </a:solidFill>
              </a:rPr>
              <a:t>refermable</a:t>
            </a:r>
            <a:r>
              <a:rPr lang="fr-FR" sz="2000" dirty="0" smtClean="0">
                <a:solidFill>
                  <a:srgbClr val="000000"/>
                </a:solidFill>
              </a:rPr>
              <a:t>, cave saveur, etc.)</a:t>
            </a:r>
          </a:p>
          <a:p>
            <a:endParaRPr lang="fr-FR" sz="2400"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3" cstate="print"/>
          <a:srcRect/>
          <a:stretch>
            <a:fillRect/>
          </a:stretch>
        </p:blipFill>
        <p:spPr bwMode="auto">
          <a:xfrm>
            <a:off x="323850" y="404813"/>
            <a:ext cx="2159000" cy="1728787"/>
          </a:xfrm>
          <a:prstGeom prst="rect">
            <a:avLst/>
          </a:prstGeom>
          <a:noFill/>
          <a:ln w="9525">
            <a:noFill/>
            <a:miter lim="800000"/>
            <a:headEnd/>
            <a:tailEnd/>
          </a:ln>
          <a:effectLst/>
        </p:spPr>
      </p:pic>
      <p:sp>
        <p:nvSpPr>
          <p:cNvPr id="38915" name="Text Box 3"/>
          <p:cNvSpPr txBox="1">
            <a:spLocks noChangeArrowheads="1"/>
          </p:cNvSpPr>
          <p:nvPr/>
        </p:nvSpPr>
        <p:spPr bwMode="auto">
          <a:xfrm>
            <a:off x="2285984" y="500042"/>
            <a:ext cx="3024188" cy="1077218"/>
          </a:xfrm>
          <a:prstGeom prst="rect">
            <a:avLst/>
          </a:prstGeom>
          <a:noFill/>
          <a:ln w="9525">
            <a:noFill/>
            <a:miter lim="800000"/>
            <a:headEnd/>
            <a:tailEnd/>
          </a:ln>
          <a:effectLst/>
        </p:spPr>
        <p:txBody>
          <a:bodyPr>
            <a:spAutoFit/>
          </a:bodyPr>
          <a:lstStyle/>
          <a:p>
            <a:r>
              <a:rPr lang="fr-FR" sz="1600" b="1" dirty="0"/>
              <a:t>Le Râpé 3 fromages Président Professionnel (mozzarella française, emmental et pâte pressée allégée</a:t>
            </a:r>
          </a:p>
        </p:txBody>
      </p:sp>
      <p:pic>
        <p:nvPicPr>
          <p:cNvPr id="38916" name="Picture 4"/>
          <p:cNvPicPr>
            <a:picLocks noChangeAspect="1" noChangeArrowheads="1"/>
          </p:cNvPicPr>
          <p:nvPr/>
        </p:nvPicPr>
        <p:blipFill>
          <a:blip r:embed="rId4" cstate="print"/>
          <a:srcRect/>
          <a:stretch>
            <a:fillRect/>
          </a:stretch>
        </p:blipFill>
        <p:spPr bwMode="auto">
          <a:xfrm>
            <a:off x="5148262" y="145839"/>
            <a:ext cx="1495439" cy="1401974"/>
          </a:xfrm>
          <a:prstGeom prst="rect">
            <a:avLst/>
          </a:prstGeom>
          <a:noFill/>
          <a:ln w="9525">
            <a:noFill/>
            <a:miter lim="800000"/>
            <a:headEnd/>
            <a:tailEnd/>
          </a:ln>
          <a:effectLst/>
        </p:spPr>
      </p:pic>
      <p:sp>
        <p:nvSpPr>
          <p:cNvPr id="38917" name="Text Box 5"/>
          <p:cNvSpPr txBox="1">
            <a:spLocks noChangeArrowheads="1"/>
          </p:cNvSpPr>
          <p:nvPr/>
        </p:nvSpPr>
        <p:spPr bwMode="auto">
          <a:xfrm>
            <a:off x="6858016" y="500042"/>
            <a:ext cx="2127278" cy="584775"/>
          </a:xfrm>
          <a:prstGeom prst="rect">
            <a:avLst/>
          </a:prstGeom>
          <a:noFill/>
          <a:ln w="9525">
            <a:noFill/>
            <a:miter lim="800000"/>
            <a:headEnd/>
            <a:tailEnd/>
          </a:ln>
          <a:effectLst/>
        </p:spPr>
        <p:txBody>
          <a:bodyPr wrap="square">
            <a:spAutoFit/>
          </a:bodyPr>
          <a:lstStyle/>
          <a:p>
            <a:pPr>
              <a:spcBef>
                <a:spcPct val="50000"/>
              </a:spcBef>
            </a:pPr>
            <a:r>
              <a:rPr lang="fr-FR" sz="1600" b="1" dirty="0"/>
              <a:t>Camembert au lait pasteurisé biologique</a:t>
            </a:r>
          </a:p>
        </p:txBody>
      </p:sp>
      <p:pic>
        <p:nvPicPr>
          <p:cNvPr id="38918" name="Picture 6"/>
          <p:cNvPicPr>
            <a:picLocks noChangeAspect="1" noChangeArrowheads="1"/>
          </p:cNvPicPr>
          <p:nvPr/>
        </p:nvPicPr>
        <p:blipFill>
          <a:blip r:embed="rId5" cstate="print"/>
          <a:srcRect/>
          <a:stretch>
            <a:fillRect/>
          </a:stretch>
        </p:blipFill>
        <p:spPr bwMode="auto">
          <a:xfrm>
            <a:off x="468313" y="2276475"/>
            <a:ext cx="1114425" cy="1143000"/>
          </a:xfrm>
          <a:prstGeom prst="rect">
            <a:avLst/>
          </a:prstGeom>
          <a:noFill/>
          <a:ln w="9525">
            <a:noFill/>
            <a:miter lim="800000"/>
            <a:headEnd/>
            <a:tailEnd/>
          </a:ln>
          <a:effectLst/>
        </p:spPr>
      </p:pic>
      <p:sp>
        <p:nvSpPr>
          <p:cNvPr id="38919" name="Text Box 7"/>
          <p:cNvSpPr txBox="1">
            <a:spLocks noChangeArrowheads="1"/>
          </p:cNvSpPr>
          <p:nvPr/>
        </p:nvSpPr>
        <p:spPr bwMode="auto">
          <a:xfrm>
            <a:off x="1619251" y="2636838"/>
            <a:ext cx="2595560" cy="1046440"/>
          </a:xfrm>
          <a:prstGeom prst="rect">
            <a:avLst/>
          </a:prstGeom>
          <a:noFill/>
          <a:ln w="9525">
            <a:noFill/>
            <a:miter lim="800000"/>
            <a:headEnd/>
            <a:tailEnd/>
          </a:ln>
          <a:effectLst/>
        </p:spPr>
        <p:txBody>
          <a:bodyPr wrap="square">
            <a:spAutoFit/>
          </a:bodyPr>
          <a:lstStyle/>
          <a:p>
            <a:r>
              <a:rPr lang="fr-FR" sz="1600" b="1" dirty="0"/>
              <a:t>Fromage à pâte pressée non cuite au lait pasteurisé</a:t>
            </a:r>
          </a:p>
          <a:p>
            <a:endParaRPr lang="fr-FR" sz="1200" b="1" dirty="0"/>
          </a:p>
          <a:p>
            <a:pPr>
              <a:spcBef>
                <a:spcPct val="50000"/>
              </a:spcBef>
            </a:pPr>
            <a:endParaRPr lang="fr-FR" sz="1200" b="1" dirty="0"/>
          </a:p>
        </p:txBody>
      </p:sp>
      <p:pic>
        <p:nvPicPr>
          <p:cNvPr id="38920" name="Picture 8"/>
          <p:cNvPicPr>
            <a:picLocks noChangeAspect="1" noChangeArrowheads="1"/>
          </p:cNvPicPr>
          <p:nvPr/>
        </p:nvPicPr>
        <p:blipFill>
          <a:blip r:embed="rId6" cstate="print"/>
          <a:srcRect/>
          <a:stretch>
            <a:fillRect/>
          </a:stretch>
        </p:blipFill>
        <p:spPr bwMode="auto">
          <a:xfrm>
            <a:off x="468313" y="3429000"/>
            <a:ext cx="1655762" cy="1439863"/>
          </a:xfrm>
          <a:prstGeom prst="rect">
            <a:avLst/>
          </a:prstGeom>
          <a:noFill/>
          <a:ln w="9525">
            <a:noFill/>
            <a:miter lim="800000"/>
            <a:headEnd/>
            <a:tailEnd/>
          </a:ln>
          <a:effectLst/>
        </p:spPr>
      </p:pic>
      <p:sp>
        <p:nvSpPr>
          <p:cNvPr id="38921" name="Text Box 9"/>
          <p:cNvSpPr txBox="1">
            <a:spLocks noChangeArrowheads="1"/>
          </p:cNvSpPr>
          <p:nvPr/>
        </p:nvSpPr>
        <p:spPr bwMode="auto">
          <a:xfrm>
            <a:off x="6372225" y="4149725"/>
            <a:ext cx="2376488" cy="274638"/>
          </a:xfrm>
          <a:prstGeom prst="rect">
            <a:avLst/>
          </a:prstGeom>
          <a:noFill/>
          <a:ln w="9525">
            <a:noFill/>
            <a:miter lim="800000"/>
            <a:headEnd/>
            <a:tailEnd/>
          </a:ln>
          <a:effectLst/>
        </p:spPr>
        <p:txBody>
          <a:bodyPr>
            <a:spAutoFit/>
          </a:bodyPr>
          <a:lstStyle/>
          <a:p>
            <a:pPr>
              <a:spcBef>
                <a:spcPct val="50000"/>
              </a:spcBef>
            </a:pPr>
            <a:endParaRPr lang="fr-FR" sz="1200"/>
          </a:p>
        </p:txBody>
      </p:sp>
      <p:sp>
        <p:nvSpPr>
          <p:cNvPr id="38922" name="Text Box 10"/>
          <p:cNvSpPr txBox="1">
            <a:spLocks noChangeArrowheads="1"/>
          </p:cNvSpPr>
          <p:nvPr/>
        </p:nvSpPr>
        <p:spPr bwMode="auto">
          <a:xfrm>
            <a:off x="2124075" y="4076700"/>
            <a:ext cx="2162173" cy="769441"/>
          </a:xfrm>
          <a:prstGeom prst="rect">
            <a:avLst/>
          </a:prstGeom>
          <a:noFill/>
          <a:ln w="9525">
            <a:noFill/>
            <a:miter lim="800000"/>
            <a:headEnd/>
            <a:tailEnd/>
          </a:ln>
          <a:effectLst/>
        </p:spPr>
        <p:txBody>
          <a:bodyPr wrap="square">
            <a:spAutoFit/>
          </a:bodyPr>
          <a:lstStyle/>
          <a:p>
            <a:r>
              <a:rPr lang="fr-FR" sz="1600" b="1" dirty="0"/>
              <a:t>L’emmental Entremont en format familial</a:t>
            </a:r>
          </a:p>
          <a:p>
            <a:endParaRPr lang="fr-FR" sz="1200" b="1" dirty="0"/>
          </a:p>
        </p:txBody>
      </p:sp>
      <p:pic>
        <p:nvPicPr>
          <p:cNvPr id="38923" name="Picture 11"/>
          <p:cNvPicPr>
            <a:picLocks noChangeAspect="1" noChangeArrowheads="1"/>
          </p:cNvPicPr>
          <p:nvPr/>
        </p:nvPicPr>
        <p:blipFill>
          <a:blip r:embed="rId7" cstate="print"/>
          <a:srcRect/>
          <a:stretch>
            <a:fillRect/>
          </a:stretch>
        </p:blipFill>
        <p:spPr bwMode="auto">
          <a:xfrm>
            <a:off x="4714876" y="3357562"/>
            <a:ext cx="1992312" cy="1838325"/>
          </a:xfrm>
          <a:prstGeom prst="rect">
            <a:avLst/>
          </a:prstGeom>
          <a:noFill/>
          <a:ln w="9525">
            <a:noFill/>
            <a:miter lim="800000"/>
            <a:headEnd/>
            <a:tailEnd/>
          </a:ln>
          <a:effectLst/>
        </p:spPr>
      </p:pic>
      <p:sp>
        <p:nvSpPr>
          <p:cNvPr id="38924" name="Text Box 12"/>
          <p:cNvSpPr txBox="1">
            <a:spLocks noChangeArrowheads="1"/>
          </p:cNvSpPr>
          <p:nvPr/>
        </p:nvSpPr>
        <p:spPr bwMode="auto">
          <a:xfrm>
            <a:off x="6643702" y="3643314"/>
            <a:ext cx="2343178" cy="861774"/>
          </a:xfrm>
          <a:prstGeom prst="rect">
            <a:avLst/>
          </a:prstGeom>
          <a:noFill/>
          <a:ln w="9525">
            <a:noFill/>
            <a:miter lim="800000"/>
            <a:headEnd/>
            <a:tailEnd/>
          </a:ln>
          <a:effectLst/>
        </p:spPr>
        <p:txBody>
          <a:bodyPr wrap="square">
            <a:spAutoFit/>
          </a:bodyPr>
          <a:lstStyle/>
          <a:p>
            <a:pPr>
              <a:spcBef>
                <a:spcPct val="50000"/>
              </a:spcBef>
            </a:pPr>
            <a:r>
              <a:rPr lang="fr-FR" sz="1600" b="1" dirty="0"/>
              <a:t>Gamme de tranches pour sandwichs</a:t>
            </a:r>
          </a:p>
          <a:p>
            <a:pPr>
              <a:spcBef>
                <a:spcPct val="50000"/>
              </a:spcBef>
            </a:pPr>
            <a:endParaRPr lang="fr-FR" sz="1200" b="1" dirty="0"/>
          </a:p>
        </p:txBody>
      </p:sp>
      <p:pic>
        <p:nvPicPr>
          <p:cNvPr id="38925" name="Picture 13" descr="emballage-bio-actif-cloche-saveur"/>
          <p:cNvPicPr>
            <a:picLocks noChangeAspect="1" noChangeArrowheads="1"/>
          </p:cNvPicPr>
          <p:nvPr/>
        </p:nvPicPr>
        <p:blipFill>
          <a:blip r:embed="rId8" cstate="print"/>
          <a:srcRect/>
          <a:stretch>
            <a:fillRect/>
          </a:stretch>
        </p:blipFill>
        <p:spPr bwMode="auto">
          <a:xfrm>
            <a:off x="4786314" y="1571612"/>
            <a:ext cx="1873250" cy="1655762"/>
          </a:xfrm>
          <a:prstGeom prst="rect">
            <a:avLst/>
          </a:prstGeom>
          <a:noFill/>
        </p:spPr>
      </p:pic>
      <p:sp>
        <p:nvSpPr>
          <p:cNvPr id="38926" name="Text Box 14"/>
          <p:cNvSpPr txBox="1">
            <a:spLocks noChangeArrowheads="1"/>
          </p:cNvSpPr>
          <p:nvPr/>
        </p:nvSpPr>
        <p:spPr bwMode="auto">
          <a:xfrm>
            <a:off x="6643702" y="1928802"/>
            <a:ext cx="2343179" cy="584775"/>
          </a:xfrm>
          <a:prstGeom prst="rect">
            <a:avLst/>
          </a:prstGeom>
          <a:noFill/>
          <a:ln w="9525">
            <a:noFill/>
            <a:miter lim="800000"/>
            <a:headEnd/>
            <a:tailEnd/>
          </a:ln>
          <a:effectLst/>
        </p:spPr>
        <p:txBody>
          <a:bodyPr wrap="square">
            <a:spAutoFit/>
          </a:bodyPr>
          <a:lstStyle/>
          <a:p>
            <a:pPr>
              <a:spcBef>
                <a:spcPct val="50000"/>
              </a:spcBef>
            </a:pPr>
            <a:r>
              <a:rPr lang="fr-FR" sz="1600" dirty="0"/>
              <a:t> </a:t>
            </a:r>
            <a:r>
              <a:rPr lang="fr-FR" sz="1600" b="1" dirty="0"/>
              <a:t>avec un emballage </a:t>
            </a:r>
            <a:r>
              <a:rPr lang="fr-FR" sz="1600" b="1" dirty="0" smtClean="0"/>
              <a:t>actif micro </a:t>
            </a:r>
            <a:r>
              <a:rPr lang="fr-FR" sz="1600" b="1" dirty="0"/>
              <a:t>aéré</a:t>
            </a:r>
          </a:p>
        </p:txBody>
      </p:sp>
      <p:pic>
        <p:nvPicPr>
          <p:cNvPr id="38927" name="Picture 15" descr="38"/>
          <p:cNvPicPr>
            <a:picLocks noChangeAspect="1" noChangeArrowheads="1"/>
          </p:cNvPicPr>
          <p:nvPr/>
        </p:nvPicPr>
        <p:blipFill>
          <a:blip r:embed="rId9" cstate="print"/>
          <a:srcRect/>
          <a:stretch>
            <a:fillRect/>
          </a:stretch>
        </p:blipFill>
        <p:spPr bwMode="auto">
          <a:xfrm>
            <a:off x="468313" y="5084763"/>
            <a:ext cx="1609725" cy="1647825"/>
          </a:xfrm>
          <a:prstGeom prst="rect">
            <a:avLst/>
          </a:prstGeom>
          <a:noFill/>
        </p:spPr>
      </p:pic>
      <p:sp>
        <p:nvSpPr>
          <p:cNvPr id="38928" name="Text Box 16"/>
          <p:cNvSpPr txBox="1">
            <a:spLocks noChangeArrowheads="1"/>
          </p:cNvSpPr>
          <p:nvPr/>
        </p:nvSpPr>
        <p:spPr bwMode="auto">
          <a:xfrm>
            <a:off x="2195513" y="5589588"/>
            <a:ext cx="2089150" cy="1077218"/>
          </a:xfrm>
          <a:prstGeom prst="rect">
            <a:avLst/>
          </a:prstGeom>
          <a:noFill/>
          <a:ln w="9525">
            <a:noFill/>
            <a:miter lim="800000"/>
            <a:headEnd/>
            <a:tailEnd/>
          </a:ln>
          <a:effectLst/>
        </p:spPr>
        <p:txBody>
          <a:bodyPr>
            <a:spAutoFit/>
          </a:bodyPr>
          <a:lstStyle/>
          <a:p>
            <a:pPr>
              <a:spcBef>
                <a:spcPct val="50000"/>
              </a:spcBef>
            </a:pPr>
            <a:r>
              <a:rPr lang="fr-FR" sz="1600" b="1" dirty="0"/>
              <a:t>Cœur de Lion Pause! et savourez 5 portions de camembert tout doux. </a:t>
            </a:r>
          </a:p>
        </p:txBody>
      </p:sp>
      <p:pic>
        <p:nvPicPr>
          <p:cNvPr id="38929" name="Picture 17" descr="Les Tranches de Fol Epi">
            <a:hlinkClick r:id="rId10" tooltip="Les Tranches de Fol Epi"/>
          </p:cNvPr>
          <p:cNvPicPr>
            <a:picLocks noChangeAspect="1" noChangeArrowheads="1"/>
          </p:cNvPicPr>
          <p:nvPr/>
        </p:nvPicPr>
        <p:blipFill>
          <a:blip r:embed="rId11" cstate="print"/>
          <a:srcRect/>
          <a:stretch>
            <a:fillRect/>
          </a:stretch>
        </p:blipFill>
        <p:spPr bwMode="auto">
          <a:xfrm>
            <a:off x="4714876" y="5357826"/>
            <a:ext cx="1439862" cy="1368425"/>
          </a:xfrm>
          <a:prstGeom prst="rect">
            <a:avLst/>
          </a:prstGeom>
          <a:noFill/>
        </p:spPr>
      </p:pic>
      <p:sp>
        <p:nvSpPr>
          <p:cNvPr id="38930" name="Text Box 18"/>
          <p:cNvSpPr txBox="1">
            <a:spLocks noChangeArrowheads="1"/>
          </p:cNvSpPr>
          <p:nvPr/>
        </p:nvSpPr>
        <p:spPr bwMode="auto">
          <a:xfrm>
            <a:off x="6143636" y="5643578"/>
            <a:ext cx="2879725" cy="584775"/>
          </a:xfrm>
          <a:prstGeom prst="rect">
            <a:avLst/>
          </a:prstGeom>
          <a:noFill/>
          <a:ln w="9525">
            <a:noFill/>
            <a:miter lim="800000"/>
            <a:headEnd/>
            <a:tailEnd/>
          </a:ln>
          <a:effectLst/>
        </p:spPr>
        <p:txBody>
          <a:bodyPr>
            <a:spAutoFit/>
          </a:bodyPr>
          <a:lstStyle/>
          <a:p>
            <a:pPr>
              <a:spcBef>
                <a:spcPct val="50000"/>
              </a:spcBef>
            </a:pPr>
            <a:r>
              <a:rPr lang="fr-FR" sz="1600" b="1" dirty="0"/>
              <a:t>Les Tranches de Fol Epi fromage gourmand tendre et fruité</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ext Box 1"/>
          <p:cNvSpPr txBox="1">
            <a:spLocks noChangeArrowheads="1"/>
          </p:cNvSpPr>
          <p:nvPr/>
        </p:nvSpPr>
        <p:spPr bwMode="auto">
          <a:xfrm>
            <a:off x="2771775" y="0"/>
            <a:ext cx="3711699" cy="371513"/>
          </a:xfrm>
          <a:prstGeom prst="rect">
            <a:avLst/>
          </a:prstGeom>
          <a:noFill/>
          <a:ln w="9525">
            <a:noFill/>
            <a:round/>
            <a:headEnd/>
            <a:tailEnd/>
          </a:ln>
          <a:effectLst/>
        </p:spPr>
        <p:txBody>
          <a:bodyPr wrap="none" lIns="90000" tIns="46800" rIns="90000" bIns="4680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b="1" dirty="0">
                <a:solidFill>
                  <a:srgbClr val="C00000"/>
                </a:solidFill>
                <a:ea typeface="宋体" charset="-122"/>
              </a:rPr>
              <a:t>Quels sont les groupes stratégiques ?</a:t>
            </a:r>
          </a:p>
        </p:txBody>
      </p:sp>
      <p:sp>
        <p:nvSpPr>
          <p:cNvPr id="22532" name="Text Box 4"/>
          <p:cNvSpPr txBox="1">
            <a:spLocks noChangeArrowheads="1"/>
          </p:cNvSpPr>
          <p:nvPr/>
        </p:nvSpPr>
        <p:spPr bwMode="auto">
          <a:xfrm>
            <a:off x="0" y="285728"/>
            <a:ext cx="3195403" cy="802400"/>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wrap="none" lIns="90000" tIns="46800" rIns="90000" bIns="4680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b="1" dirty="0">
                <a:solidFill>
                  <a:srgbClr val="000000"/>
                </a:solidFill>
                <a:ea typeface="宋体" charset="-122"/>
              </a:rPr>
              <a:t>Positionnement / </a:t>
            </a:r>
            <a:r>
              <a:rPr lang="fr-FR" b="1" dirty="0" smtClean="0">
                <a:solidFill>
                  <a:srgbClr val="000000"/>
                </a:solidFill>
                <a:ea typeface="宋体" charset="-122"/>
              </a:rPr>
              <a:t>prix</a:t>
            </a:r>
            <a:r>
              <a:rPr lang="fr-FR" b="1" dirty="0" smtClean="0">
                <a:latin typeface="Arial" charset="0"/>
                <a:cs typeface="Arial" charset="0"/>
              </a:rPr>
              <a:t> </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1400" dirty="0" smtClean="0">
                <a:solidFill>
                  <a:srgbClr val="000000"/>
                </a:solidFill>
                <a:latin typeface="Arial" charset="0"/>
                <a:cs typeface="Arial" charset="0"/>
              </a:rPr>
              <a:t>Des prix tirés vers le bas</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1400" dirty="0" err="1" smtClean="0">
                <a:solidFill>
                  <a:srgbClr val="000000"/>
                </a:solidFill>
                <a:latin typeface="Arial" charset="0"/>
                <a:cs typeface="Arial" charset="0"/>
              </a:rPr>
              <a:t>MDDsurtout</a:t>
            </a:r>
            <a:r>
              <a:rPr lang="fr-FR" sz="1400" dirty="0" smtClean="0">
                <a:solidFill>
                  <a:srgbClr val="000000"/>
                </a:solidFill>
                <a:latin typeface="Arial" charset="0"/>
                <a:cs typeface="Arial" charset="0"/>
              </a:rPr>
              <a:t> pour les l’emmental râpé </a:t>
            </a:r>
            <a:endParaRPr lang="fr-FR" sz="1400" dirty="0">
              <a:solidFill>
                <a:srgbClr val="000000"/>
              </a:solidFill>
              <a:ea typeface="宋体" charset="-122"/>
            </a:endParaRPr>
          </a:p>
        </p:txBody>
      </p:sp>
      <p:sp>
        <p:nvSpPr>
          <p:cNvPr id="22533" name="Text Box 5"/>
          <p:cNvSpPr txBox="1">
            <a:spLocks noChangeArrowheads="1"/>
          </p:cNvSpPr>
          <p:nvPr/>
        </p:nvSpPr>
        <p:spPr bwMode="auto">
          <a:xfrm>
            <a:off x="4359275" y="404813"/>
            <a:ext cx="4557713" cy="642937"/>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wrap="none" lIns="90000" tIns="46800" rIns="90000" bIns="4680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dirty="0">
                <a:solidFill>
                  <a:srgbClr val="000000"/>
                </a:solidFill>
                <a:ea typeface="宋体" charset="-122"/>
              </a:rPr>
              <a:t>Type d’entreprise</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dirty="0">
                <a:solidFill>
                  <a:srgbClr val="000000"/>
                </a:solidFill>
                <a:ea typeface="宋体" charset="-122"/>
              </a:rPr>
              <a:t> (PME , gd groupe, familial, statut juridique)</a:t>
            </a:r>
          </a:p>
        </p:txBody>
      </p:sp>
      <p:sp>
        <p:nvSpPr>
          <p:cNvPr id="22534" name="Text Box 6"/>
          <p:cNvSpPr txBox="1">
            <a:spLocks noChangeArrowheads="1"/>
          </p:cNvSpPr>
          <p:nvPr/>
        </p:nvSpPr>
        <p:spPr bwMode="auto">
          <a:xfrm>
            <a:off x="4505325" y="1125538"/>
            <a:ext cx="3092042" cy="648512"/>
          </a:xfrm>
          <a:prstGeom prst="rect">
            <a:avLst/>
          </a:prstGeom>
          <a:noFill/>
          <a:ln w="9525">
            <a:noFill/>
            <a:round/>
            <a:headEnd/>
            <a:tailEnd/>
          </a:ln>
          <a:effectLst/>
        </p:spPr>
        <p:txBody>
          <a:bodyPr wrap="none" lIns="90000" tIns="46800" rIns="90000" bIns="4680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b="1" dirty="0">
                <a:solidFill>
                  <a:srgbClr val="000000"/>
                </a:solidFill>
                <a:ea typeface="宋体" charset="-122"/>
              </a:rPr>
              <a:t>Stratégie de croissance</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dirty="0">
                <a:solidFill>
                  <a:srgbClr val="000000"/>
                </a:solidFill>
                <a:ea typeface="宋体" charset="-122"/>
              </a:rPr>
              <a:t> ( diversification/spécialisation)</a:t>
            </a:r>
          </a:p>
        </p:txBody>
      </p:sp>
      <p:sp>
        <p:nvSpPr>
          <p:cNvPr id="22535" name="Text Box 7"/>
          <p:cNvSpPr txBox="1">
            <a:spLocks noChangeArrowheads="1"/>
          </p:cNvSpPr>
          <p:nvPr/>
        </p:nvSpPr>
        <p:spPr bwMode="auto">
          <a:xfrm>
            <a:off x="0" y="1000108"/>
            <a:ext cx="4000496" cy="802400"/>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wrap="square" lIns="90000" tIns="46800" rIns="90000" bIns="4680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b="1" dirty="0" smtClean="0">
                <a:solidFill>
                  <a:srgbClr val="000000"/>
                </a:solidFill>
                <a:ea typeface="宋体" charset="-122"/>
              </a:rPr>
              <a:t>Leadership:</a:t>
            </a:r>
            <a:r>
              <a:rPr lang="fr-FR" dirty="0" smtClean="0">
                <a:solidFill>
                  <a:srgbClr val="000000"/>
                </a:solidFill>
                <a:ea typeface="宋体" charset="-122"/>
              </a:rPr>
              <a:t> </a:t>
            </a:r>
            <a:r>
              <a:rPr lang="fr-FR" sz="1400" dirty="0" err="1" smtClean="0">
                <a:solidFill>
                  <a:srgbClr val="000000"/>
                </a:solidFill>
                <a:ea typeface="宋体" charset="-122"/>
              </a:rPr>
              <a:t>lactalis</a:t>
            </a:r>
            <a:r>
              <a:rPr lang="fr-FR" sz="1400" dirty="0" smtClean="0">
                <a:solidFill>
                  <a:srgbClr val="000000"/>
                </a:solidFill>
                <a:ea typeface="宋体" charset="-122"/>
              </a:rPr>
              <a:t> </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1400" dirty="0" smtClean="0">
                <a:solidFill>
                  <a:srgbClr val="000000"/>
                </a:solidFill>
                <a:latin typeface="Arial" charset="0"/>
                <a:cs typeface="Arial" charset="0"/>
              </a:rPr>
              <a:t>des moyens financier et humain considérables rachat de nombreuses </a:t>
            </a:r>
            <a:r>
              <a:rPr lang="fr-FR" sz="1400" dirty="0" err="1" smtClean="0">
                <a:solidFill>
                  <a:srgbClr val="000000"/>
                </a:solidFill>
                <a:latin typeface="Arial" charset="0"/>
                <a:cs typeface="Arial" charset="0"/>
              </a:rPr>
              <a:t>filialesf</a:t>
            </a:r>
            <a:endParaRPr lang="fr-FR" sz="1400" dirty="0">
              <a:solidFill>
                <a:srgbClr val="000000"/>
              </a:solidFill>
              <a:ea typeface="宋体" charset="-122"/>
            </a:endParaRPr>
          </a:p>
        </p:txBody>
      </p:sp>
      <p:sp>
        <p:nvSpPr>
          <p:cNvPr id="22536" name="Text Box 8"/>
          <p:cNvSpPr txBox="1">
            <a:spLocks noChangeArrowheads="1"/>
          </p:cNvSpPr>
          <p:nvPr/>
        </p:nvSpPr>
        <p:spPr bwMode="auto">
          <a:xfrm>
            <a:off x="250825" y="4941888"/>
            <a:ext cx="4465638" cy="1756508"/>
          </a:xfrm>
          <a:prstGeom prst="rect">
            <a:avLst/>
          </a:prstGeom>
          <a:noFill/>
          <a:ln w="9525">
            <a:noFill/>
            <a:round/>
            <a:headEnd/>
            <a:tailEnd/>
          </a:ln>
          <a:effectLst/>
        </p:spPr>
        <p:txBody>
          <a:bodyPr lIns="90000" tIns="46800" rIns="90000" bIns="46800">
            <a:spAutoFit/>
          </a:bodyPr>
          <a:lstStyle/>
          <a:p>
            <a:pPr marL="341313" indent="-341313">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fr-FR" sz="1200" dirty="0">
                <a:solidFill>
                  <a:srgbClr val="000000"/>
                </a:solidFill>
                <a:ea typeface="宋体" charset="-122"/>
              </a:rPr>
              <a:t>On remarque qu’il y a trois groupe stratégiques :</a:t>
            </a:r>
          </a:p>
          <a:p>
            <a:pPr marL="341313" indent="-341313">
              <a:buFont typeface="Times New Roman" pitchFamily="16" charset="0"/>
              <a:buAutoNum type="arabicParen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fr-FR" sz="1200" dirty="0">
                <a:solidFill>
                  <a:srgbClr val="000000"/>
                </a:solidFill>
                <a:ea typeface="宋体" charset="-122"/>
              </a:rPr>
              <a:t>c’est un groupe basé sur une technologie </a:t>
            </a:r>
            <a:r>
              <a:rPr lang="fr-FR" sz="1200" dirty="0" smtClean="0">
                <a:solidFill>
                  <a:srgbClr val="000000"/>
                </a:solidFill>
                <a:ea typeface="宋体" charset="-122"/>
              </a:rPr>
              <a:t>avancé pour élaborer des produits du patrimoine authentique et des bleu de roquefort</a:t>
            </a:r>
            <a:endParaRPr lang="fr-FR" sz="1200" dirty="0">
              <a:solidFill>
                <a:srgbClr val="000000"/>
              </a:solidFill>
              <a:ea typeface="宋体" charset="-122"/>
            </a:endParaRPr>
          </a:p>
          <a:p>
            <a:pPr marL="341313" indent="-341313">
              <a:buClrTx/>
              <a:buSzTx/>
              <a:buFontTx/>
              <a:buNone/>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fr-FR" sz="1200" dirty="0">
                <a:solidFill>
                  <a:srgbClr val="000000"/>
                </a:solidFill>
                <a:ea typeface="宋体" charset="-122"/>
              </a:rPr>
              <a:t>2)      un groupe basé </a:t>
            </a:r>
            <a:r>
              <a:rPr lang="fr-FR" sz="1200" dirty="0" smtClean="0">
                <a:solidFill>
                  <a:srgbClr val="000000"/>
                </a:solidFill>
                <a:ea typeface="宋体" charset="-122"/>
              </a:rPr>
              <a:t>sur </a:t>
            </a:r>
            <a:r>
              <a:rPr lang="fr-FR" sz="1200" dirty="0">
                <a:solidFill>
                  <a:srgbClr val="000000"/>
                </a:solidFill>
                <a:ea typeface="宋体" charset="-122"/>
              </a:rPr>
              <a:t>une technologie </a:t>
            </a:r>
            <a:r>
              <a:rPr lang="fr-FR" sz="1200" dirty="0" smtClean="0">
                <a:solidFill>
                  <a:srgbClr val="000000"/>
                </a:solidFill>
                <a:ea typeface="宋体" charset="-122"/>
              </a:rPr>
              <a:t>facile élaborant des produits terroirs et des produits râpés et coupés.</a:t>
            </a:r>
            <a:endParaRPr lang="fr-FR" sz="1200" dirty="0">
              <a:solidFill>
                <a:srgbClr val="000000"/>
              </a:solidFill>
              <a:ea typeface="宋体" charset="-122"/>
            </a:endParaRPr>
          </a:p>
          <a:p>
            <a:pPr marL="341313" indent="-341313">
              <a:buClrTx/>
              <a:buSzTx/>
              <a:buFontTx/>
              <a:buNone/>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fr-FR" sz="1200" dirty="0">
                <a:solidFill>
                  <a:srgbClr val="000000"/>
                </a:solidFill>
                <a:ea typeface="宋体" charset="-122"/>
              </a:rPr>
              <a:t>3)      un groupe composé d’un produit plutôt naturel </a:t>
            </a:r>
            <a:r>
              <a:rPr lang="fr-FR" sz="1200" dirty="0" smtClean="0">
                <a:solidFill>
                  <a:srgbClr val="000000"/>
                </a:solidFill>
                <a:ea typeface="宋体" charset="-122"/>
              </a:rPr>
              <a:t>qui </a:t>
            </a:r>
            <a:r>
              <a:rPr lang="fr-FR" sz="1200" dirty="0" err="1" smtClean="0">
                <a:solidFill>
                  <a:srgbClr val="000000"/>
                </a:solidFill>
                <a:ea typeface="宋体" charset="-122"/>
              </a:rPr>
              <a:t>nécéssite</a:t>
            </a:r>
            <a:r>
              <a:rPr lang="fr-FR" sz="1200" dirty="0" smtClean="0">
                <a:solidFill>
                  <a:srgbClr val="000000"/>
                </a:solidFill>
                <a:ea typeface="宋体" charset="-122"/>
              </a:rPr>
              <a:t> peu de potentialité  technologiques</a:t>
            </a:r>
            <a:endParaRPr lang="fr-FR" sz="1200" dirty="0">
              <a:solidFill>
                <a:srgbClr val="000000"/>
              </a:solidFill>
              <a:ea typeface="宋体" charset="-122"/>
            </a:endParaRPr>
          </a:p>
          <a:p>
            <a:pPr marL="341313" indent="-341313">
              <a:buClrTx/>
              <a:buSzTx/>
              <a:buFontTx/>
              <a:buNone/>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endParaRPr lang="fr-FR" sz="1200" dirty="0">
              <a:solidFill>
                <a:srgbClr val="000000"/>
              </a:solidFill>
              <a:ea typeface="宋体" charset="-122"/>
            </a:endParaRPr>
          </a:p>
        </p:txBody>
      </p:sp>
      <p:sp>
        <p:nvSpPr>
          <p:cNvPr id="22539" name="Line 11"/>
          <p:cNvSpPr>
            <a:spLocks noChangeShapeType="1"/>
          </p:cNvSpPr>
          <p:nvPr/>
        </p:nvSpPr>
        <p:spPr bwMode="auto">
          <a:xfrm>
            <a:off x="5508625" y="1844675"/>
            <a:ext cx="1588" cy="2879725"/>
          </a:xfrm>
          <a:prstGeom prst="line">
            <a:avLst/>
          </a:prstGeom>
          <a:noFill/>
          <a:ln w="9360">
            <a:solidFill>
              <a:srgbClr val="000000"/>
            </a:solidFill>
            <a:miter lim="800000"/>
            <a:headEnd type="triangle" w="med" len="med"/>
            <a:tailEnd/>
          </a:ln>
          <a:effectLst/>
        </p:spPr>
        <p:txBody>
          <a:bodyPr/>
          <a:lstStyle/>
          <a:p>
            <a:endParaRPr lang="fr-FR"/>
          </a:p>
        </p:txBody>
      </p:sp>
      <p:sp>
        <p:nvSpPr>
          <p:cNvPr id="22540" name="Line 12"/>
          <p:cNvSpPr>
            <a:spLocks noChangeShapeType="1"/>
          </p:cNvSpPr>
          <p:nvPr/>
        </p:nvSpPr>
        <p:spPr bwMode="auto">
          <a:xfrm>
            <a:off x="5508625" y="4724400"/>
            <a:ext cx="3240088" cy="1588"/>
          </a:xfrm>
          <a:prstGeom prst="line">
            <a:avLst/>
          </a:prstGeom>
          <a:noFill/>
          <a:ln w="9360">
            <a:solidFill>
              <a:srgbClr val="000000"/>
            </a:solidFill>
            <a:miter lim="800000"/>
            <a:headEnd/>
            <a:tailEnd type="triangle" w="med" len="med"/>
          </a:ln>
          <a:effectLst/>
        </p:spPr>
        <p:txBody>
          <a:bodyPr/>
          <a:lstStyle/>
          <a:p>
            <a:endParaRPr lang="fr-FR"/>
          </a:p>
        </p:txBody>
      </p:sp>
      <p:sp>
        <p:nvSpPr>
          <p:cNvPr id="22549" name="Text Box 21"/>
          <p:cNvSpPr txBox="1">
            <a:spLocks noChangeArrowheads="1"/>
          </p:cNvSpPr>
          <p:nvPr/>
        </p:nvSpPr>
        <p:spPr bwMode="auto">
          <a:xfrm>
            <a:off x="5219700" y="1700213"/>
            <a:ext cx="1441450" cy="231775"/>
          </a:xfrm>
          <a:prstGeom prst="rect">
            <a:avLst/>
          </a:prstGeom>
          <a:noFill/>
          <a:ln w="9525">
            <a:noFill/>
            <a:round/>
            <a:headEnd/>
            <a:tailEnd/>
          </a:ln>
          <a:effectLst/>
        </p:spPr>
        <p:txBody>
          <a:bodyPr lIns="90000" tIns="46800" rIns="90000" bIns="46800">
            <a:spAutoFit/>
          </a:bodyPr>
          <a:lstStyle/>
          <a:p>
            <a:pPr>
              <a:spcBef>
                <a:spcPts val="56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900">
                <a:solidFill>
                  <a:srgbClr val="000000"/>
                </a:solidFill>
                <a:ea typeface="宋体" charset="-122"/>
              </a:rPr>
              <a:t>Stratégie de croissance</a:t>
            </a:r>
          </a:p>
        </p:txBody>
      </p:sp>
      <p:sp>
        <p:nvSpPr>
          <p:cNvPr id="22550" name="Text Box 22"/>
          <p:cNvSpPr txBox="1">
            <a:spLocks noChangeArrowheads="1"/>
          </p:cNvSpPr>
          <p:nvPr/>
        </p:nvSpPr>
        <p:spPr bwMode="auto">
          <a:xfrm>
            <a:off x="4427538" y="1844675"/>
            <a:ext cx="1079500" cy="231775"/>
          </a:xfrm>
          <a:prstGeom prst="rect">
            <a:avLst/>
          </a:prstGeom>
          <a:noFill/>
          <a:ln w="9525">
            <a:noFill/>
            <a:round/>
            <a:headEnd/>
            <a:tailEnd/>
          </a:ln>
          <a:effectLst/>
        </p:spPr>
        <p:txBody>
          <a:bodyPr lIns="90000" tIns="46800" rIns="90000" bIns="46800">
            <a:spAutoFit/>
          </a:bodyPr>
          <a:lstStyle/>
          <a:p>
            <a:pPr>
              <a:spcBef>
                <a:spcPts val="56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900">
                <a:solidFill>
                  <a:srgbClr val="000000"/>
                </a:solidFill>
                <a:ea typeface="宋体" charset="-122"/>
              </a:rPr>
              <a:t> + Diversification </a:t>
            </a:r>
          </a:p>
        </p:txBody>
      </p:sp>
      <p:sp>
        <p:nvSpPr>
          <p:cNvPr id="22551" name="Text Box 23"/>
          <p:cNvSpPr txBox="1">
            <a:spLocks noChangeArrowheads="1"/>
          </p:cNvSpPr>
          <p:nvPr/>
        </p:nvSpPr>
        <p:spPr bwMode="auto">
          <a:xfrm>
            <a:off x="4067175" y="4365625"/>
            <a:ext cx="1800225" cy="231775"/>
          </a:xfrm>
          <a:prstGeom prst="rect">
            <a:avLst/>
          </a:prstGeom>
          <a:noFill/>
          <a:ln w="9525">
            <a:noFill/>
            <a:round/>
            <a:headEnd/>
            <a:tailEnd/>
          </a:ln>
          <a:effectLst/>
        </p:spPr>
        <p:txBody>
          <a:bodyPr lIns="90000" tIns="46800" rIns="90000" bIns="46800">
            <a:spAutoFit/>
          </a:bodyPr>
          <a:lstStyle/>
          <a:p>
            <a:pPr>
              <a:spcBef>
                <a:spcPts val="56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900">
                <a:solidFill>
                  <a:srgbClr val="000000"/>
                </a:solidFill>
                <a:ea typeface="宋体" charset="-122"/>
              </a:rPr>
              <a:t>Spécification(-) diversifier </a:t>
            </a:r>
          </a:p>
        </p:txBody>
      </p:sp>
      <p:sp>
        <p:nvSpPr>
          <p:cNvPr id="22552" name="Text Box 24"/>
          <p:cNvSpPr txBox="1">
            <a:spLocks noChangeArrowheads="1"/>
          </p:cNvSpPr>
          <p:nvPr/>
        </p:nvSpPr>
        <p:spPr bwMode="auto">
          <a:xfrm>
            <a:off x="8278813" y="4365625"/>
            <a:ext cx="865187" cy="785813"/>
          </a:xfrm>
          <a:prstGeom prst="rect">
            <a:avLst/>
          </a:prstGeom>
          <a:noFill/>
          <a:ln w="9525">
            <a:noFill/>
            <a:round/>
            <a:headEnd/>
            <a:tailEnd/>
          </a:ln>
          <a:effectLst/>
        </p:spPr>
        <p:txBody>
          <a:bodyPr lIns="90000" tIns="46800" rIns="90000" bIns="46800">
            <a:spAutoFit/>
          </a:bodyPr>
          <a:lstStyle/>
          <a:p>
            <a:pPr>
              <a:spcBef>
                <a:spcPts val="56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900">
                <a:solidFill>
                  <a:srgbClr val="000000"/>
                </a:solidFill>
                <a:ea typeface="宋体" charset="-122"/>
              </a:rPr>
              <a:t>Grand public</a:t>
            </a:r>
          </a:p>
          <a:p>
            <a:pPr>
              <a:spcBef>
                <a:spcPts val="56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900">
                <a:solidFill>
                  <a:srgbClr val="000000"/>
                </a:solidFill>
                <a:ea typeface="宋体" charset="-122"/>
              </a:rPr>
              <a:t>Clients</a:t>
            </a:r>
          </a:p>
          <a:p>
            <a:pPr>
              <a:spcBef>
                <a:spcPts val="56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900">
                <a:solidFill>
                  <a:srgbClr val="000000"/>
                </a:solidFill>
                <a:ea typeface="宋体" charset="-122"/>
              </a:rPr>
              <a:t>Groupe de client</a:t>
            </a:r>
          </a:p>
        </p:txBody>
      </p:sp>
      <p:sp>
        <p:nvSpPr>
          <p:cNvPr id="22553" name="Text Box 25"/>
          <p:cNvSpPr txBox="1">
            <a:spLocks noChangeArrowheads="1"/>
          </p:cNvSpPr>
          <p:nvPr/>
        </p:nvSpPr>
        <p:spPr bwMode="auto">
          <a:xfrm>
            <a:off x="5580063" y="4437063"/>
            <a:ext cx="1439862" cy="231775"/>
          </a:xfrm>
          <a:prstGeom prst="rect">
            <a:avLst/>
          </a:prstGeom>
          <a:noFill/>
          <a:ln w="9525">
            <a:noFill/>
            <a:round/>
            <a:headEnd/>
            <a:tailEnd/>
          </a:ln>
          <a:effectLst/>
        </p:spPr>
        <p:txBody>
          <a:bodyPr lIns="90000" tIns="46800" rIns="90000" bIns="46800">
            <a:spAutoFit/>
          </a:bodyPr>
          <a:lstStyle/>
          <a:p>
            <a:pPr>
              <a:spcBef>
                <a:spcPts val="56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900">
                <a:solidFill>
                  <a:srgbClr val="000000"/>
                </a:solidFill>
                <a:ea typeface="宋体" charset="-122"/>
              </a:rPr>
              <a:t>Petits trésors</a:t>
            </a:r>
          </a:p>
        </p:txBody>
      </p:sp>
      <p:sp>
        <p:nvSpPr>
          <p:cNvPr id="22554" name="Text Box 26"/>
          <p:cNvSpPr txBox="1">
            <a:spLocks noChangeArrowheads="1"/>
          </p:cNvSpPr>
          <p:nvPr/>
        </p:nvSpPr>
        <p:spPr bwMode="auto">
          <a:xfrm>
            <a:off x="5580063" y="4868863"/>
            <a:ext cx="936625" cy="231775"/>
          </a:xfrm>
          <a:prstGeom prst="rect">
            <a:avLst/>
          </a:prstGeom>
          <a:noFill/>
          <a:ln w="9525">
            <a:noFill/>
            <a:round/>
            <a:headEnd/>
            <a:tailEnd/>
          </a:ln>
          <a:effectLst/>
        </p:spPr>
        <p:txBody>
          <a:bodyPr lIns="90000" tIns="46800" rIns="90000" bIns="46800">
            <a:spAutoFit/>
          </a:bodyPr>
          <a:lstStyle/>
          <a:p>
            <a:pPr>
              <a:spcBef>
                <a:spcPts val="56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900">
                <a:solidFill>
                  <a:srgbClr val="000000"/>
                </a:solidFill>
                <a:ea typeface="宋体" charset="-122"/>
              </a:rPr>
              <a:t>enfants</a:t>
            </a:r>
          </a:p>
        </p:txBody>
      </p:sp>
      <p:sp>
        <p:nvSpPr>
          <p:cNvPr id="22555" name="Text Box 27"/>
          <p:cNvSpPr txBox="1">
            <a:spLocks noChangeArrowheads="1"/>
          </p:cNvSpPr>
          <p:nvPr/>
        </p:nvSpPr>
        <p:spPr bwMode="auto">
          <a:xfrm>
            <a:off x="6357950" y="2571744"/>
            <a:ext cx="857255" cy="463846"/>
          </a:xfrm>
          <a:prstGeom prst="rect">
            <a:avLst/>
          </a:prstGeom>
          <a:noFill/>
          <a:ln w="9525">
            <a:noFill/>
            <a:round/>
            <a:headEnd/>
            <a:tailEnd/>
          </a:ln>
          <a:effectLst/>
        </p:spPr>
        <p:txBody>
          <a:bodyPr wrap="square" lIns="90000" tIns="46800" rIns="90000" bIns="46800">
            <a:spAutoFit/>
          </a:bodyPr>
          <a:lstStyle/>
          <a:p>
            <a:pPr>
              <a:spcBef>
                <a:spcPts val="56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1200" dirty="0" smtClean="0">
                <a:solidFill>
                  <a:srgbClr val="000000"/>
                </a:solidFill>
                <a:ea typeface="宋体" charset="-122"/>
              </a:rPr>
              <a:t>Produits terroirs</a:t>
            </a:r>
            <a:endParaRPr lang="fr-FR" sz="1200" dirty="0">
              <a:solidFill>
                <a:srgbClr val="000000"/>
              </a:solidFill>
              <a:ea typeface="宋体" charset="-122"/>
            </a:endParaRPr>
          </a:p>
        </p:txBody>
      </p:sp>
      <p:sp>
        <p:nvSpPr>
          <p:cNvPr id="22556" name="Text Box 28"/>
          <p:cNvSpPr txBox="1">
            <a:spLocks noChangeArrowheads="1"/>
          </p:cNvSpPr>
          <p:nvPr/>
        </p:nvSpPr>
        <p:spPr bwMode="auto">
          <a:xfrm>
            <a:off x="6215074" y="1857364"/>
            <a:ext cx="973167" cy="463846"/>
          </a:xfrm>
          <a:prstGeom prst="rect">
            <a:avLst/>
          </a:prstGeom>
          <a:noFill/>
          <a:ln w="9525">
            <a:noFill/>
            <a:round/>
            <a:headEnd/>
            <a:tailEnd/>
          </a:ln>
          <a:effectLst/>
        </p:spPr>
        <p:txBody>
          <a:bodyPr wrap="square" lIns="90000" tIns="46800" rIns="90000" bIns="46800">
            <a:spAutoFit/>
          </a:bodyPr>
          <a:lstStyle/>
          <a:p>
            <a:pPr>
              <a:spcBef>
                <a:spcPts val="56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1200" dirty="0" smtClean="0">
                <a:solidFill>
                  <a:srgbClr val="000000"/>
                </a:solidFill>
                <a:ea typeface="宋体" charset="-122"/>
              </a:rPr>
              <a:t>Bleu roquefort</a:t>
            </a:r>
            <a:endParaRPr lang="fr-FR" sz="1200" dirty="0">
              <a:solidFill>
                <a:srgbClr val="000000"/>
              </a:solidFill>
              <a:ea typeface="宋体" charset="-122"/>
            </a:endParaRPr>
          </a:p>
        </p:txBody>
      </p:sp>
      <p:sp>
        <p:nvSpPr>
          <p:cNvPr id="22557" name="Text Box 29"/>
          <p:cNvSpPr txBox="1">
            <a:spLocks noChangeArrowheads="1"/>
          </p:cNvSpPr>
          <p:nvPr/>
        </p:nvSpPr>
        <p:spPr bwMode="auto">
          <a:xfrm>
            <a:off x="5643571" y="3143248"/>
            <a:ext cx="857256" cy="540790"/>
          </a:xfrm>
          <a:prstGeom prst="rect">
            <a:avLst/>
          </a:prstGeom>
          <a:noFill/>
          <a:ln w="9525">
            <a:noFill/>
            <a:round/>
            <a:headEnd/>
            <a:tailEnd/>
          </a:ln>
          <a:effectLst/>
        </p:spPr>
        <p:txBody>
          <a:bodyPr wrap="square" lIns="90000" tIns="46800" rIns="90000" bIns="46800">
            <a:spAutoFit/>
          </a:bodyPr>
          <a:lstStyle/>
          <a:p>
            <a:pPr>
              <a:spcBef>
                <a:spcPts val="56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1200" dirty="0" smtClean="0">
                <a:solidFill>
                  <a:srgbClr val="000000"/>
                </a:solidFill>
                <a:ea typeface="宋体" charset="-122"/>
              </a:rPr>
              <a:t>Chèvre et </a:t>
            </a:r>
          </a:p>
          <a:p>
            <a:pPr>
              <a:spcBef>
                <a:spcPts val="56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1200" dirty="0" smtClean="0">
                <a:solidFill>
                  <a:srgbClr val="000000"/>
                </a:solidFill>
                <a:ea typeface="宋体" charset="-122"/>
              </a:rPr>
              <a:t>brebis</a:t>
            </a:r>
            <a:endParaRPr lang="fr-FR" sz="1200" dirty="0">
              <a:solidFill>
                <a:srgbClr val="000000"/>
              </a:solidFill>
              <a:ea typeface="宋体" charset="-122"/>
            </a:endParaRPr>
          </a:p>
        </p:txBody>
      </p:sp>
      <p:sp>
        <p:nvSpPr>
          <p:cNvPr id="22558" name="Text Box 30"/>
          <p:cNvSpPr txBox="1">
            <a:spLocks noChangeArrowheads="1"/>
          </p:cNvSpPr>
          <p:nvPr/>
        </p:nvSpPr>
        <p:spPr bwMode="auto">
          <a:xfrm>
            <a:off x="7358082" y="2714620"/>
            <a:ext cx="1143008" cy="463846"/>
          </a:xfrm>
          <a:prstGeom prst="rect">
            <a:avLst/>
          </a:prstGeom>
          <a:noFill/>
          <a:ln w="9525">
            <a:noFill/>
            <a:round/>
            <a:headEnd/>
            <a:tailEnd/>
          </a:ln>
          <a:effectLst/>
        </p:spPr>
        <p:txBody>
          <a:bodyPr wrap="square" lIns="90000" tIns="46800" rIns="90000" bIns="46800">
            <a:spAutoFit/>
          </a:bodyPr>
          <a:lstStyle/>
          <a:p>
            <a:pPr>
              <a:spcBef>
                <a:spcPts val="56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1200" dirty="0" smtClean="0">
                <a:solidFill>
                  <a:srgbClr val="000000"/>
                </a:solidFill>
                <a:ea typeface="宋体" charset="-122"/>
              </a:rPr>
              <a:t>patrimoine authentique</a:t>
            </a:r>
            <a:endParaRPr lang="fr-FR" sz="1200" dirty="0">
              <a:solidFill>
                <a:srgbClr val="000000"/>
              </a:solidFill>
              <a:ea typeface="宋体" charset="-122"/>
            </a:endParaRPr>
          </a:p>
        </p:txBody>
      </p:sp>
      <p:sp>
        <p:nvSpPr>
          <p:cNvPr id="22559" name="Text Box 31"/>
          <p:cNvSpPr txBox="1">
            <a:spLocks noChangeArrowheads="1"/>
          </p:cNvSpPr>
          <p:nvPr/>
        </p:nvSpPr>
        <p:spPr bwMode="auto">
          <a:xfrm>
            <a:off x="6300788" y="3860800"/>
            <a:ext cx="1800225" cy="231775"/>
          </a:xfrm>
          <a:prstGeom prst="rect">
            <a:avLst/>
          </a:prstGeom>
          <a:noFill/>
          <a:ln w="9525">
            <a:noFill/>
            <a:round/>
            <a:headEnd/>
            <a:tailEnd/>
          </a:ln>
          <a:effectLst/>
        </p:spPr>
        <p:txBody>
          <a:bodyPr lIns="90000" tIns="46800" rIns="90000" bIns="46800">
            <a:spAutoFit/>
          </a:bodyPr>
          <a:lstStyle/>
          <a:p>
            <a:pPr>
              <a:spcBef>
                <a:spcPts val="56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900">
                <a:solidFill>
                  <a:srgbClr val="000000"/>
                </a:solidFill>
                <a:ea typeface="宋体" charset="-122"/>
              </a:rPr>
              <a:t>Groupe d’acheteurs</a:t>
            </a:r>
          </a:p>
        </p:txBody>
      </p:sp>
      <p:sp>
        <p:nvSpPr>
          <p:cNvPr id="22560" name="AutoShape 32"/>
          <p:cNvSpPr>
            <a:spLocks/>
          </p:cNvSpPr>
          <p:nvPr/>
        </p:nvSpPr>
        <p:spPr bwMode="auto">
          <a:xfrm>
            <a:off x="5580063" y="1989138"/>
            <a:ext cx="71437" cy="2376487"/>
          </a:xfrm>
          <a:prstGeom prst="rightBrace">
            <a:avLst>
              <a:gd name="adj1" fmla="val 277224"/>
              <a:gd name="adj2" fmla="val 50000"/>
            </a:avLst>
          </a:prstGeom>
          <a:noFill/>
          <a:ln w="9360">
            <a:solidFill>
              <a:srgbClr val="000000"/>
            </a:solidFill>
            <a:miter lim="800000"/>
            <a:headEnd/>
            <a:tailEnd/>
          </a:ln>
          <a:effectLst/>
        </p:spPr>
        <p:txBody>
          <a:bodyPr wrap="none" anchor="ctr"/>
          <a:lstStyle/>
          <a:p>
            <a:endParaRPr lang="fr-FR"/>
          </a:p>
        </p:txBody>
      </p:sp>
      <p:sp>
        <p:nvSpPr>
          <p:cNvPr id="22561" name="AutoShape 33"/>
          <p:cNvSpPr>
            <a:spLocks/>
          </p:cNvSpPr>
          <p:nvPr/>
        </p:nvSpPr>
        <p:spPr bwMode="auto">
          <a:xfrm rot="16200000">
            <a:off x="6946106" y="2853532"/>
            <a:ext cx="288925" cy="2735262"/>
          </a:xfrm>
          <a:prstGeom prst="rightBrace">
            <a:avLst>
              <a:gd name="adj1" fmla="val 78892"/>
              <a:gd name="adj2" fmla="val 50000"/>
            </a:avLst>
          </a:prstGeom>
          <a:noFill/>
          <a:ln w="9360">
            <a:solidFill>
              <a:srgbClr val="000000"/>
            </a:solidFill>
            <a:miter lim="800000"/>
            <a:headEnd/>
            <a:tailEnd/>
          </a:ln>
          <a:effectLst/>
        </p:spPr>
        <p:txBody>
          <a:bodyPr wrap="none" anchor="ctr"/>
          <a:lstStyle/>
          <a:p>
            <a:endParaRPr lang="fr-FR"/>
          </a:p>
        </p:txBody>
      </p:sp>
      <p:sp>
        <p:nvSpPr>
          <p:cNvPr id="22562" name="Line 34"/>
          <p:cNvSpPr>
            <a:spLocks noChangeShapeType="1"/>
          </p:cNvSpPr>
          <p:nvPr/>
        </p:nvSpPr>
        <p:spPr bwMode="auto">
          <a:xfrm>
            <a:off x="5364163" y="1916113"/>
            <a:ext cx="1587" cy="2449512"/>
          </a:xfrm>
          <a:prstGeom prst="line">
            <a:avLst/>
          </a:prstGeom>
          <a:noFill/>
          <a:ln w="9360">
            <a:solidFill>
              <a:srgbClr val="000000"/>
            </a:solidFill>
            <a:miter lim="800000"/>
            <a:headEnd/>
            <a:tailEnd type="triangle" w="med" len="med"/>
          </a:ln>
          <a:effectLst/>
        </p:spPr>
        <p:txBody>
          <a:bodyPr/>
          <a:lstStyle/>
          <a:p>
            <a:endParaRPr lang="fr-FR"/>
          </a:p>
        </p:txBody>
      </p:sp>
      <p:sp>
        <p:nvSpPr>
          <p:cNvPr id="22563" name="Line 35"/>
          <p:cNvSpPr>
            <a:spLocks noChangeShapeType="1"/>
          </p:cNvSpPr>
          <p:nvPr/>
        </p:nvSpPr>
        <p:spPr bwMode="auto">
          <a:xfrm flipH="1">
            <a:off x="5865813" y="4868863"/>
            <a:ext cx="2379662" cy="1587"/>
          </a:xfrm>
          <a:prstGeom prst="line">
            <a:avLst/>
          </a:prstGeom>
          <a:noFill/>
          <a:ln w="9360">
            <a:solidFill>
              <a:srgbClr val="000000"/>
            </a:solidFill>
            <a:miter lim="800000"/>
            <a:headEnd/>
            <a:tailEnd type="triangle" w="med" len="med"/>
          </a:ln>
          <a:effectLst/>
        </p:spPr>
        <p:txBody>
          <a:bodyPr/>
          <a:lstStyle/>
          <a:p>
            <a:endParaRPr lang="fr-FR"/>
          </a:p>
        </p:txBody>
      </p:sp>
      <p:sp>
        <p:nvSpPr>
          <p:cNvPr id="22564" name="Text Box 36"/>
          <p:cNvSpPr txBox="1">
            <a:spLocks noChangeArrowheads="1"/>
          </p:cNvSpPr>
          <p:nvPr/>
        </p:nvSpPr>
        <p:spPr bwMode="auto">
          <a:xfrm>
            <a:off x="5076825" y="2924175"/>
            <a:ext cx="360363" cy="231775"/>
          </a:xfrm>
          <a:prstGeom prst="rect">
            <a:avLst/>
          </a:prstGeom>
          <a:noFill/>
          <a:ln w="9525">
            <a:noFill/>
            <a:round/>
            <a:headEnd/>
            <a:tailEnd/>
          </a:ln>
          <a:effectLst/>
        </p:spPr>
        <p:txBody>
          <a:bodyPr lIns="90000" tIns="46800" rIns="90000" bIns="46800">
            <a:spAutoFit/>
          </a:bodyPr>
          <a:lstStyle/>
          <a:p>
            <a:pPr>
              <a:spcBef>
                <a:spcPts val="56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900" b="1">
                <a:solidFill>
                  <a:srgbClr val="000000"/>
                </a:solidFill>
                <a:ea typeface="宋体" charset="-122"/>
              </a:rPr>
              <a:t>2</a:t>
            </a:r>
          </a:p>
        </p:txBody>
      </p:sp>
      <p:sp>
        <p:nvSpPr>
          <p:cNvPr id="22565" name="Text Box 37"/>
          <p:cNvSpPr txBox="1">
            <a:spLocks noChangeArrowheads="1"/>
          </p:cNvSpPr>
          <p:nvPr/>
        </p:nvSpPr>
        <p:spPr bwMode="auto">
          <a:xfrm>
            <a:off x="6804025" y="4868863"/>
            <a:ext cx="431800" cy="231775"/>
          </a:xfrm>
          <a:prstGeom prst="rect">
            <a:avLst/>
          </a:prstGeom>
          <a:noFill/>
          <a:ln w="9525">
            <a:noFill/>
            <a:round/>
            <a:headEnd/>
            <a:tailEnd/>
          </a:ln>
          <a:effectLst/>
        </p:spPr>
        <p:txBody>
          <a:bodyPr lIns="90000" tIns="46800" rIns="90000" bIns="46800">
            <a:spAutoFit/>
          </a:bodyPr>
          <a:lstStyle/>
          <a:p>
            <a:pPr>
              <a:spcBef>
                <a:spcPts val="56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900">
                <a:solidFill>
                  <a:srgbClr val="000000"/>
                </a:solidFill>
                <a:ea typeface="宋体" charset="-122"/>
              </a:rPr>
              <a:t>1</a:t>
            </a:r>
          </a:p>
        </p:txBody>
      </p:sp>
      <p:sp>
        <p:nvSpPr>
          <p:cNvPr id="22566" name="Text Box 38"/>
          <p:cNvSpPr txBox="1">
            <a:spLocks noChangeArrowheads="1"/>
          </p:cNvSpPr>
          <p:nvPr/>
        </p:nvSpPr>
        <p:spPr bwMode="auto">
          <a:xfrm>
            <a:off x="5292725" y="5157788"/>
            <a:ext cx="2951163" cy="366712"/>
          </a:xfrm>
          <a:prstGeom prst="rect">
            <a:avLst/>
          </a:prstGeom>
          <a:noFill/>
          <a:ln w="9525">
            <a:noFill/>
            <a:round/>
            <a:headEnd/>
            <a:tailEnd/>
          </a:ln>
          <a:effectLst/>
        </p:spPr>
        <p:txBody>
          <a:bodyPr wrap="none" anchor="ctr"/>
          <a:lstStyle/>
          <a:p>
            <a:endParaRPr lang="fr-FR"/>
          </a:p>
        </p:txBody>
      </p:sp>
      <p:sp>
        <p:nvSpPr>
          <p:cNvPr id="22567" name="Text Box 39"/>
          <p:cNvSpPr txBox="1">
            <a:spLocks noChangeArrowheads="1"/>
          </p:cNvSpPr>
          <p:nvPr/>
        </p:nvSpPr>
        <p:spPr bwMode="auto">
          <a:xfrm>
            <a:off x="4932363" y="5013325"/>
            <a:ext cx="3995737" cy="1887538"/>
          </a:xfrm>
          <a:prstGeom prst="rect">
            <a:avLst/>
          </a:prstGeom>
          <a:noFill/>
          <a:ln w="9525">
            <a:noFill/>
            <a:round/>
            <a:headEnd/>
            <a:tailEnd/>
          </a:ln>
          <a:effectLst/>
        </p:spPr>
        <p:txBody>
          <a:bodyPr lIns="90000" tIns="46800" rIns="90000" bIns="46800">
            <a:spAutoFit/>
          </a:bodyPr>
          <a:lstStyle/>
          <a:p>
            <a:pPr>
              <a:spcBef>
                <a:spcPts val="56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900" dirty="0">
                <a:solidFill>
                  <a:srgbClr val="000000"/>
                </a:solidFill>
                <a:ea typeface="宋体" charset="-122"/>
              </a:rPr>
              <a:t>On va représenter la stratégie de l’entreprise selon deux axes:</a:t>
            </a:r>
          </a:p>
          <a:p>
            <a:pPr>
              <a:spcBef>
                <a:spcPts val="56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900" dirty="0">
                <a:solidFill>
                  <a:srgbClr val="000000"/>
                </a:solidFill>
                <a:ea typeface="宋体" charset="-122"/>
              </a:rPr>
              <a:t>-La diversification/ spécialisation: pour désigner la politique de production de l’entreprise vis-à-vis de la segmentation des clients. Toutefois la gamme de produits de la firme présente bien que l’entreprise vise une clientèle diverse des enfants jusqu’au grand public.</a:t>
            </a:r>
          </a:p>
          <a:p>
            <a:pPr>
              <a:spcBef>
                <a:spcPts val="56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900" b="1" dirty="0">
                <a:solidFill>
                  <a:srgbClr val="000000"/>
                </a:solidFill>
                <a:ea typeface="宋体" charset="-122"/>
              </a:rPr>
              <a:t>Remarque: Sens flèches: 1) client(+) étroit (enfants)</a:t>
            </a:r>
          </a:p>
          <a:p>
            <a:pPr>
              <a:spcBef>
                <a:spcPts val="56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900" b="1" dirty="0">
                <a:solidFill>
                  <a:srgbClr val="000000"/>
                </a:solidFill>
                <a:ea typeface="宋体" charset="-122"/>
              </a:rPr>
              <a:t>2) Une spécification (+) accrus.</a:t>
            </a:r>
          </a:p>
          <a:p>
            <a:pPr>
              <a:spcBef>
                <a:spcPts val="56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900" b="1" dirty="0">
                <a:solidFill>
                  <a:srgbClr val="000000"/>
                </a:solidFill>
                <a:ea typeface="宋体" charset="-122"/>
              </a:rPr>
              <a:t>Ce graphe permet de déterminer le marché des références inventé par Abell en 1980. En principe on doit aussi placer de la technologie mais c’est une présentation en 3 dimensions qui sera difficile à déterminer.</a:t>
            </a:r>
          </a:p>
        </p:txBody>
      </p:sp>
      <p:grpSp>
        <p:nvGrpSpPr>
          <p:cNvPr id="47" name="Groupe 46"/>
          <p:cNvGrpSpPr/>
          <p:nvPr/>
        </p:nvGrpSpPr>
        <p:grpSpPr>
          <a:xfrm>
            <a:off x="785786" y="1714488"/>
            <a:ext cx="4105275" cy="3378213"/>
            <a:chOff x="250825" y="1571612"/>
            <a:chExt cx="4105275" cy="3378213"/>
          </a:xfrm>
        </p:grpSpPr>
        <p:sp>
          <p:nvSpPr>
            <p:cNvPr id="22537" name="Line 9"/>
            <p:cNvSpPr>
              <a:spLocks noChangeShapeType="1"/>
            </p:cNvSpPr>
            <p:nvPr/>
          </p:nvSpPr>
          <p:spPr bwMode="auto">
            <a:xfrm>
              <a:off x="2286000" y="1989138"/>
              <a:ext cx="1588" cy="2808287"/>
            </a:xfrm>
            <a:prstGeom prst="line">
              <a:avLst/>
            </a:prstGeom>
            <a:noFill/>
            <a:ln w="9360">
              <a:solidFill>
                <a:srgbClr val="000000"/>
              </a:solidFill>
              <a:miter lim="800000"/>
              <a:headEnd type="triangle" w="med" len="med"/>
              <a:tailEnd type="triangle" w="med" len="med"/>
            </a:ln>
            <a:effectLst/>
          </p:spPr>
          <p:txBody>
            <a:bodyPr/>
            <a:lstStyle/>
            <a:p>
              <a:endParaRPr lang="fr-FR"/>
            </a:p>
          </p:txBody>
        </p:sp>
        <p:sp>
          <p:nvSpPr>
            <p:cNvPr id="22538" name="Line 10"/>
            <p:cNvSpPr>
              <a:spLocks noChangeShapeType="1"/>
            </p:cNvSpPr>
            <p:nvPr/>
          </p:nvSpPr>
          <p:spPr bwMode="auto">
            <a:xfrm>
              <a:off x="539750" y="3284538"/>
              <a:ext cx="3455988" cy="1587"/>
            </a:xfrm>
            <a:prstGeom prst="line">
              <a:avLst/>
            </a:prstGeom>
            <a:noFill/>
            <a:ln w="9360">
              <a:solidFill>
                <a:srgbClr val="000000"/>
              </a:solidFill>
              <a:miter lim="800000"/>
              <a:headEnd type="triangle" w="med" len="med"/>
              <a:tailEnd type="triangle" w="med" len="med"/>
            </a:ln>
            <a:effectLst/>
          </p:spPr>
          <p:txBody>
            <a:bodyPr/>
            <a:lstStyle/>
            <a:p>
              <a:endParaRPr lang="fr-FR"/>
            </a:p>
          </p:txBody>
        </p:sp>
        <p:sp>
          <p:nvSpPr>
            <p:cNvPr id="22541" name="Text Box 13"/>
            <p:cNvSpPr txBox="1">
              <a:spLocks noChangeArrowheads="1"/>
            </p:cNvSpPr>
            <p:nvPr/>
          </p:nvSpPr>
          <p:spPr bwMode="auto">
            <a:xfrm>
              <a:off x="1000100" y="1571612"/>
              <a:ext cx="2523937" cy="371513"/>
            </a:xfrm>
            <a:prstGeom prst="rect">
              <a:avLst/>
            </a:prstGeom>
            <a:noFill/>
            <a:ln w="9525">
              <a:noFill/>
              <a:round/>
              <a:headEnd/>
              <a:tailEnd/>
            </a:ln>
            <a:effectLst/>
          </p:spPr>
          <p:txBody>
            <a:bodyPr wrap="none" lIns="90000" tIns="46800" rIns="90000" bIns="4680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b="1" dirty="0">
                  <a:solidFill>
                    <a:srgbClr val="000000"/>
                  </a:solidFill>
                  <a:ea typeface="宋体" charset="-122"/>
                </a:rPr>
                <a:t>Stratégie concurrentielle</a:t>
              </a:r>
            </a:p>
          </p:txBody>
        </p:sp>
        <p:sp>
          <p:nvSpPr>
            <p:cNvPr id="22543" name="Text Box 15"/>
            <p:cNvSpPr txBox="1">
              <a:spLocks noChangeArrowheads="1"/>
            </p:cNvSpPr>
            <p:nvPr/>
          </p:nvSpPr>
          <p:spPr bwMode="auto">
            <a:xfrm>
              <a:off x="2339975" y="1916113"/>
              <a:ext cx="1008063" cy="368300"/>
            </a:xfrm>
            <a:prstGeom prst="rect">
              <a:avLst/>
            </a:prstGeom>
            <a:noFill/>
            <a:ln w="9525">
              <a:noFill/>
              <a:round/>
              <a:headEnd/>
              <a:tailEnd/>
            </a:ln>
            <a:effectLst/>
          </p:spPr>
          <p:txBody>
            <a:bodyPr lIns="90000" tIns="46800" rIns="90000" bIns="46800">
              <a:spAutoFit/>
            </a:bodyPr>
            <a:lstStyle/>
            <a:p>
              <a:pPr>
                <a:spcBef>
                  <a:spcPts val="56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900">
                  <a:solidFill>
                    <a:srgbClr val="000000"/>
                  </a:solidFill>
                  <a:ea typeface="宋体" charset="-122"/>
                </a:rPr>
                <a:t>Produits spécifiques</a:t>
              </a:r>
            </a:p>
          </p:txBody>
        </p:sp>
        <p:sp>
          <p:nvSpPr>
            <p:cNvPr id="22544" name="Text Box 16"/>
            <p:cNvSpPr txBox="1">
              <a:spLocks noChangeArrowheads="1"/>
            </p:cNvSpPr>
            <p:nvPr/>
          </p:nvSpPr>
          <p:spPr bwMode="auto">
            <a:xfrm>
              <a:off x="3348038" y="3068638"/>
              <a:ext cx="1008062" cy="647700"/>
            </a:xfrm>
            <a:prstGeom prst="rect">
              <a:avLst/>
            </a:prstGeom>
            <a:noFill/>
            <a:ln w="9525">
              <a:noFill/>
              <a:round/>
              <a:headEnd/>
              <a:tailEnd/>
            </a:ln>
            <a:effectLst/>
          </p:spPr>
          <p:txBody>
            <a:bodyPr lIns="90000" tIns="46800" rIns="90000" bIns="46800">
              <a:spAutoFit/>
            </a:bodyPr>
            <a:lstStyle/>
            <a:p>
              <a:pPr>
                <a:spcBef>
                  <a:spcPts val="56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900" dirty="0">
                  <a:solidFill>
                    <a:srgbClr val="000000"/>
                  </a:solidFill>
                  <a:ea typeface="宋体" charset="-122"/>
                </a:rPr>
                <a:t>Technologie</a:t>
              </a:r>
            </a:p>
            <a:p>
              <a:pPr>
                <a:spcBef>
                  <a:spcPts val="56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900" dirty="0">
                  <a:solidFill>
                    <a:srgbClr val="000000"/>
                  </a:solidFill>
                  <a:ea typeface="宋体" charset="-122"/>
                </a:rPr>
                <a:t>Facile</a:t>
              </a:r>
            </a:p>
            <a:p>
              <a:pPr>
                <a:spcBef>
                  <a:spcPts val="56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900" dirty="0">
                  <a:solidFill>
                    <a:srgbClr val="000000"/>
                  </a:solidFill>
                  <a:ea typeface="宋体" charset="-122"/>
                </a:rPr>
                <a:t>(courante)</a:t>
              </a:r>
            </a:p>
          </p:txBody>
        </p:sp>
        <p:sp>
          <p:nvSpPr>
            <p:cNvPr id="22545" name="Text Box 17"/>
            <p:cNvSpPr txBox="1">
              <a:spLocks noChangeArrowheads="1"/>
            </p:cNvSpPr>
            <p:nvPr/>
          </p:nvSpPr>
          <p:spPr bwMode="auto">
            <a:xfrm>
              <a:off x="250825" y="3068638"/>
              <a:ext cx="936625" cy="439737"/>
            </a:xfrm>
            <a:prstGeom prst="rect">
              <a:avLst/>
            </a:prstGeom>
            <a:noFill/>
            <a:ln w="9525">
              <a:noFill/>
              <a:round/>
              <a:headEnd/>
              <a:tailEnd/>
            </a:ln>
            <a:effectLst/>
          </p:spPr>
          <p:txBody>
            <a:bodyPr lIns="90000" tIns="46800" rIns="90000" bIns="46800">
              <a:spAutoFit/>
            </a:bodyPr>
            <a:lstStyle/>
            <a:p>
              <a:pPr>
                <a:spcBef>
                  <a:spcPts val="56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900" dirty="0">
                  <a:solidFill>
                    <a:srgbClr val="000000"/>
                  </a:solidFill>
                  <a:ea typeface="宋体" charset="-122"/>
                </a:rPr>
                <a:t>Technologie</a:t>
              </a:r>
            </a:p>
            <a:p>
              <a:pPr>
                <a:spcBef>
                  <a:spcPts val="56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900" dirty="0">
                  <a:solidFill>
                    <a:srgbClr val="000000"/>
                  </a:solidFill>
                  <a:ea typeface="宋体" charset="-122"/>
                </a:rPr>
                <a:t>(Spécifique)</a:t>
              </a:r>
            </a:p>
          </p:txBody>
        </p:sp>
        <p:sp>
          <p:nvSpPr>
            <p:cNvPr id="22546" name="Text Box 18"/>
            <p:cNvSpPr txBox="1">
              <a:spLocks noChangeArrowheads="1"/>
            </p:cNvSpPr>
            <p:nvPr/>
          </p:nvSpPr>
          <p:spPr bwMode="auto">
            <a:xfrm>
              <a:off x="2643174" y="2786058"/>
              <a:ext cx="1085845" cy="279180"/>
            </a:xfrm>
            <a:prstGeom prst="rect">
              <a:avLst/>
            </a:prstGeom>
            <a:noFill/>
            <a:ln w="9525">
              <a:noFill/>
              <a:round/>
              <a:headEnd/>
              <a:tailEnd/>
            </a:ln>
            <a:effectLst/>
          </p:spPr>
          <p:txBody>
            <a:bodyPr wrap="square" lIns="90000" tIns="46800" rIns="90000" bIns="46800">
              <a:spAutoFit/>
            </a:bodyPr>
            <a:lstStyle/>
            <a:p>
              <a:pPr>
                <a:spcBef>
                  <a:spcPts val="56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1200" dirty="0" smtClean="0">
                  <a:solidFill>
                    <a:srgbClr val="000000"/>
                  </a:solidFill>
                  <a:ea typeface="宋体" charset="-122"/>
                </a:rPr>
                <a:t>Râpé+coupé</a:t>
              </a:r>
              <a:endParaRPr lang="fr-FR" sz="1200" dirty="0">
                <a:solidFill>
                  <a:srgbClr val="000000"/>
                </a:solidFill>
                <a:ea typeface="宋体" charset="-122"/>
              </a:endParaRPr>
            </a:p>
          </p:txBody>
        </p:sp>
        <p:sp>
          <p:nvSpPr>
            <p:cNvPr id="22547" name="Text Box 19"/>
            <p:cNvSpPr txBox="1">
              <a:spLocks noChangeArrowheads="1"/>
            </p:cNvSpPr>
            <p:nvPr/>
          </p:nvSpPr>
          <p:spPr bwMode="auto">
            <a:xfrm>
              <a:off x="2411413" y="4581525"/>
              <a:ext cx="647700" cy="368300"/>
            </a:xfrm>
            <a:prstGeom prst="rect">
              <a:avLst/>
            </a:prstGeom>
            <a:noFill/>
            <a:ln w="9525">
              <a:noFill/>
              <a:round/>
              <a:headEnd/>
              <a:tailEnd/>
            </a:ln>
            <a:effectLst/>
          </p:spPr>
          <p:txBody>
            <a:bodyPr lIns="90000" tIns="46800" rIns="90000" bIns="46800">
              <a:spAutoFit/>
            </a:bodyPr>
            <a:lstStyle/>
            <a:p>
              <a:pPr>
                <a:spcBef>
                  <a:spcPts val="56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900">
                  <a:solidFill>
                    <a:srgbClr val="000000"/>
                  </a:solidFill>
                  <a:ea typeface="宋体" charset="-122"/>
                </a:rPr>
                <a:t>Produits natures</a:t>
              </a:r>
            </a:p>
          </p:txBody>
        </p:sp>
        <p:sp>
          <p:nvSpPr>
            <p:cNvPr id="42" name="ZoneTexte 41"/>
            <p:cNvSpPr txBox="1"/>
            <p:nvPr/>
          </p:nvSpPr>
          <p:spPr>
            <a:xfrm>
              <a:off x="1214414" y="3857628"/>
              <a:ext cx="1071570" cy="461665"/>
            </a:xfrm>
            <a:prstGeom prst="rect">
              <a:avLst/>
            </a:prstGeom>
            <a:noFill/>
          </p:spPr>
          <p:txBody>
            <a:bodyPr wrap="square" rtlCol="0">
              <a:spAutoFit/>
            </a:bodyPr>
            <a:lstStyle/>
            <a:p>
              <a:r>
                <a:rPr lang="fr-FR" sz="1200" dirty="0" smtClean="0"/>
                <a:t>Chèvre et brebis</a:t>
              </a:r>
              <a:endParaRPr lang="fr-FR" sz="1200" dirty="0"/>
            </a:p>
          </p:txBody>
        </p:sp>
        <p:sp>
          <p:nvSpPr>
            <p:cNvPr id="43" name="Rectangle 42"/>
            <p:cNvSpPr/>
            <p:nvPr/>
          </p:nvSpPr>
          <p:spPr>
            <a:xfrm>
              <a:off x="2714612" y="2357430"/>
              <a:ext cx="1198085" cy="276999"/>
            </a:xfrm>
            <a:prstGeom prst="rect">
              <a:avLst/>
            </a:prstGeom>
          </p:spPr>
          <p:txBody>
            <a:bodyPr wrap="none">
              <a:spAutoFit/>
            </a:bodyPr>
            <a:lstStyle/>
            <a:p>
              <a:r>
                <a:rPr lang="fr-FR" sz="1200" dirty="0" smtClean="0">
                  <a:solidFill>
                    <a:srgbClr val="000000"/>
                  </a:solidFill>
                  <a:ea typeface="宋体" charset="-122"/>
                </a:rPr>
                <a:t>produits terroirs</a:t>
              </a:r>
              <a:endParaRPr lang="fr-FR" sz="1200" dirty="0"/>
            </a:p>
          </p:txBody>
        </p:sp>
        <p:sp>
          <p:nvSpPr>
            <p:cNvPr id="44" name="Rectangle 43"/>
            <p:cNvSpPr/>
            <p:nvPr/>
          </p:nvSpPr>
          <p:spPr>
            <a:xfrm>
              <a:off x="928662" y="2571744"/>
              <a:ext cx="1142620" cy="369332"/>
            </a:xfrm>
            <a:prstGeom prst="rect">
              <a:avLst/>
            </a:prstGeom>
          </p:spPr>
          <p:txBody>
            <a:bodyPr wrap="none">
              <a:spAutoFit/>
            </a:bodyPr>
            <a:lstStyle/>
            <a:p>
              <a:r>
                <a:rPr lang="fr-FR" dirty="0" smtClean="0">
                  <a:solidFill>
                    <a:srgbClr val="000000"/>
                  </a:solidFill>
                  <a:ea typeface="宋体" charset="-122"/>
                </a:rPr>
                <a:t> </a:t>
              </a:r>
              <a:r>
                <a:rPr lang="fr-FR" sz="1200" dirty="0" smtClean="0">
                  <a:solidFill>
                    <a:srgbClr val="000000"/>
                  </a:solidFill>
                  <a:ea typeface="宋体" charset="-122"/>
                </a:rPr>
                <a:t>bleu roquefort</a:t>
              </a:r>
              <a:endParaRPr lang="fr-FR" sz="1200" dirty="0"/>
            </a:p>
          </p:txBody>
        </p:sp>
        <p:sp>
          <p:nvSpPr>
            <p:cNvPr id="45" name="Rectangle 44"/>
            <p:cNvSpPr/>
            <p:nvPr/>
          </p:nvSpPr>
          <p:spPr>
            <a:xfrm>
              <a:off x="714348" y="2000240"/>
              <a:ext cx="1010405" cy="538609"/>
            </a:xfrm>
            <a:prstGeom prst="rect">
              <a:avLst/>
            </a:prstGeom>
          </p:spPr>
          <p:txBody>
            <a:bodyPr wrap="none">
              <a:spAutoFit/>
            </a:bodyPr>
            <a:lstStyle/>
            <a:p>
              <a:pPr>
                <a:spcBef>
                  <a:spcPts val="56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1200" dirty="0" smtClean="0">
                  <a:solidFill>
                    <a:srgbClr val="000000"/>
                  </a:solidFill>
                  <a:ea typeface="宋体" charset="-122"/>
                </a:rPr>
                <a:t>Patrimoine </a:t>
              </a:r>
            </a:p>
            <a:p>
              <a:pPr>
                <a:spcBef>
                  <a:spcPts val="563"/>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1200" dirty="0" smtClean="0">
                  <a:solidFill>
                    <a:srgbClr val="000000"/>
                  </a:solidFill>
                  <a:ea typeface="宋体" charset="-122"/>
                </a:rPr>
                <a:t>authentiques</a:t>
              </a:r>
            </a:p>
          </p:txBody>
        </p:sp>
      </p:gr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Oval 47"/>
          <p:cNvSpPr>
            <a:spLocks noChangeArrowheads="1"/>
          </p:cNvSpPr>
          <p:nvPr/>
        </p:nvSpPr>
        <p:spPr bwMode="auto">
          <a:xfrm>
            <a:off x="1143000" y="5072063"/>
            <a:ext cx="1214438" cy="714375"/>
          </a:xfrm>
          <a:prstGeom prst="ellipse">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pPr algn="ctr" eaLnBrk="0" hangingPunct="0"/>
            <a:endParaRPr lang="fr-FR" sz="1400" b="1" dirty="0">
              <a:solidFill>
                <a:srgbClr val="C00000"/>
              </a:solidFill>
              <a:cs typeface="Times New Roman" pitchFamily="18" charset="0"/>
            </a:endParaRPr>
          </a:p>
          <a:p>
            <a:pPr algn="ctr" eaLnBrk="0" hangingPunct="0"/>
            <a:r>
              <a:rPr lang="fr-FR" sz="1400" b="1" dirty="0">
                <a:solidFill>
                  <a:schemeClr val="tx1"/>
                </a:solidFill>
                <a:cs typeface="Times New Roman" pitchFamily="18" charset="0"/>
              </a:rPr>
              <a:t>Brebis</a:t>
            </a:r>
          </a:p>
          <a:p>
            <a:pPr algn="ctr" eaLnBrk="0" hangingPunct="0"/>
            <a:r>
              <a:rPr lang="fr-FR" sz="1400" b="1" dirty="0">
                <a:solidFill>
                  <a:schemeClr val="tx1"/>
                </a:solidFill>
              </a:rPr>
              <a:t>57 947 t</a:t>
            </a:r>
            <a:endParaRPr lang="fr-FR" sz="1400" b="1" dirty="0">
              <a:solidFill>
                <a:schemeClr val="tx1"/>
              </a:solidFill>
              <a:cs typeface="Times New Roman" pitchFamily="18" charset="0"/>
            </a:endParaRPr>
          </a:p>
          <a:p>
            <a:pPr algn="ctr" eaLnBrk="0" hangingPunct="0"/>
            <a:endParaRPr lang="fr-FR" sz="1400" b="1" dirty="0">
              <a:cs typeface="Times New Roman" pitchFamily="18" charset="0"/>
            </a:endParaRPr>
          </a:p>
        </p:txBody>
      </p:sp>
      <p:sp>
        <p:nvSpPr>
          <p:cNvPr id="5123" name="Oval 19"/>
          <p:cNvSpPr>
            <a:spLocks noChangeArrowheads="1"/>
          </p:cNvSpPr>
          <p:nvPr/>
        </p:nvSpPr>
        <p:spPr bwMode="auto">
          <a:xfrm>
            <a:off x="1785938" y="4572000"/>
            <a:ext cx="1285875" cy="857250"/>
          </a:xfrm>
          <a:prstGeom prst="ellipse">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pPr algn="ctr" eaLnBrk="0" hangingPunct="0"/>
            <a:r>
              <a:rPr lang="fr-FR" sz="1400" b="1" dirty="0">
                <a:solidFill>
                  <a:schemeClr val="tx1"/>
                </a:solidFill>
                <a:cs typeface="Times New Roman" pitchFamily="18" charset="0"/>
              </a:rPr>
              <a:t>Chèvre </a:t>
            </a:r>
          </a:p>
          <a:p>
            <a:pPr algn="ctr" eaLnBrk="0" hangingPunct="0"/>
            <a:r>
              <a:rPr lang="fr-FR" sz="1400" b="1" dirty="0">
                <a:solidFill>
                  <a:schemeClr val="tx1"/>
                </a:solidFill>
              </a:rPr>
              <a:t>76 726 t</a:t>
            </a:r>
            <a:endParaRPr lang="fr-FR" sz="1400" b="1" dirty="0">
              <a:solidFill>
                <a:schemeClr val="tx1"/>
              </a:solidFill>
              <a:cs typeface="Times New Roman" pitchFamily="18" charset="0"/>
            </a:endParaRPr>
          </a:p>
        </p:txBody>
      </p:sp>
      <p:sp>
        <p:nvSpPr>
          <p:cNvPr id="2" name="Text Box 2"/>
          <p:cNvSpPr txBox="1">
            <a:spLocks noChangeArrowheads="1"/>
          </p:cNvSpPr>
          <p:nvPr/>
        </p:nvSpPr>
        <p:spPr bwMode="auto">
          <a:xfrm>
            <a:off x="428596" y="500042"/>
            <a:ext cx="4175126" cy="1477328"/>
          </a:xfrm>
          <a:prstGeom prst="rect">
            <a:avLst/>
          </a:prstGeom>
          <a:noFill/>
          <a:ln w="9525">
            <a:noFill/>
            <a:miter lim="800000"/>
            <a:headEnd/>
            <a:tailEnd/>
          </a:ln>
        </p:spPr>
        <p:txBody>
          <a:bodyPr wrap="square">
            <a:spAutoFit/>
          </a:bodyPr>
          <a:lstStyle/>
          <a:p>
            <a:pPr>
              <a:defRPr/>
            </a:pPr>
            <a:r>
              <a:rPr lang="fr-FR" sz="1400" dirty="0" smtClean="0"/>
              <a:t>En 2009 Le fromage représente </a:t>
            </a:r>
            <a:r>
              <a:rPr lang="fr-FR" sz="1400" b="1" dirty="0" smtClean="0"/>
              <a:t>0,4 % des achats </a:t>
            </a:r>
          </a:p>
          <a:p>
            <a:pPr>
              <a:defRPr/>
            </a:pPr>
            <a:r>
              <a:rPr lang="fr-FR" sz="1400" dirty="0" smtClean="0"/>
              <a:t>des français en produits laitiers</a:t>
            </a:r>
          </a:p>
          <a:p>
            <a:pPr>
              <a:defRPr/>
            </a:pPr>
            <a:r>
              <a:rPr lang="fr-FR" sz="1400" b="1" dirty="0" smtClean="0">
                <a:solidFill>
                  <a:schemeClr val="accent5">
                    <a:lumMod val="50000"/>
                  </a:schemeClr>
                </a:solidFill>
                <a:cs typeface="Times New Roman" pitchFamily="18" charset="0"/>
              </a:rPr>
              <a:t>En </a:t>
            </a:r>
            <a:r>
              <a:rPr lang="fr-FR" sz="1400" b="1" dirty="0">
                <a:solidFill>
                  <a:schemeClr val="accent5">
                    <a:lumMod val="50000"/>
                  </a:schemeClr>
                </a:solidFill>
                <a:cs typeface="Times New Roman" pitchFamily="18" charset="0"/>
              </a:rPr>
              <a:t>2008 La France produit </a:t>
            </a:r>
            <a:r>
              <a:rPr lang="fr-FR" sz="1400" dirty="0"/>
              <a:t>1 224 494 t </a:t>
            </a:r>
          </a:p>
          <a:p>
            <a:pPr>
              <a:defRPr/>
            </a:pPr>
            <a:r>
              <a:rPr lang="fr-FR" sz="1400" dirty="0"/>
              <a:t>dont 165 079 t est produit à partir du lait cru</a:t>
            </a:r>
            <a:r>
              <a:rPr lang="fr-FR" sz="1400" b="1" dirty="0" smtClean="0"/>
              <a:t>.</a:t>
            </a:r>
            <a:r>
              <a:rPr lang="fr-FR" sz="1400" dirty="0"/>
              <a:t> </a:t>
            </a:r>
            <a:endParaRPr lang="fr-FR" sz="1400" dirty="0" smtClean="0"/>
          </a:p>
          <a:p>
            <a:pPr>
              <a:defRPr/>
            </a:pPr>
            <a:r>
              <a:rPr lang="fr-FR" sz="1400" dirty="0"/>
              <a:t>(</a:t>
            </a:r>
            <a:r>
              <a:rPr lang="fr-FR" sz="1400" dirty="0" smtClean="0"/>
              <a:t>2006 </a:t>
            </a:r>
            <a:r>
              <a:rPr lang="fr-FR" sz="1400" dirty="0"/>
              <a:t>CA: 6 253 M</a:t>
            </a:r>
            <a:r>
              <a:rPr lang="fr-FR" sz="1400" dirty="0" smtClean="0"/>
              <a:t>€)</a:t>
            </a:r>
            <a:endParaRPr lang="fr-FR" sz="1400" dirty="0"/>
          </a:p>
          <a:p>
            <a:pPr>
              <a:defRPr/>
            </a:pPr>
            <a:endParaRPr lang="fr-FR" sz="600" b="1" dirty="0">
              <a:cs typeface="Times New Roman" pitchFamily="18" charset="0"/>
            </a:endParaRPr>
          </a:p>
          <a:p>
            <a:pPr>
              <a:defRPr/>
            </a:pPr>
            <a:endParaRPr lang="fr-FR" sz="1400" b="1" dirty="0">
              <a:cs typeface="Times New Roman" pitchFamily="18" charset="0"/>
            </a:endParaRPr>
          </a:p>
        </p:txBody>
      </p:sp>
      <p:sp>
        <p:nvSpPr>
          <p:cNvPr id="5125" name="Rectangle 4"/>
          <p:cNvSpPr>
            <a:spLocks noChangeArrowheads="1"/>
          </p:cNvSpPr>
          <p:nvPr/>
        </p:nvSpPr>
        <p:spPr bwMode="auto">
          <a:xfrm>
            <a:off x="395288" y="2781300"/>
            <a:ext cx="4140200" cy="3455988"/>
          </a:xfrm>
          <a:prstGeom prst="rect">
            <a:avLst/>
          </a:prstGeom>
          <a:noFill/>
          <a:ln w="9525">
            <a:solidFill>
              <a:schemeClr val="tx1"/>
            </a:solidFill>
            <a:miter lim="800000"/>
            <a:headEnd/>
            <a:tailEnd/>
          </a:ln>
        </p:spPr>
        <p:txBody>
          <a:bodyPr wrap="none" anchor="ctr"/>
          <a:lstStyle/>
          <a:p>
            <a:endParaRPr lang="fr-FR"/>
          </a:p>
        </p:txBody>
      </p:sp>
      <p:sp>
        <p:nvSpPr>
          <p:cNvPr id="5126" name="Line 5"/>
          <p:cNvSpPr>
            <a:spLocks noChangeShapeType="1"/>
          </p:cNvSpPr>
          <p:nvPr/>
        </p:nvSpPr>
        <p:spPr bwMode="auto">
          <a:xfrm>
            <a:off x="2484438" y="2708275"/>
            <a:ext cx="0" cy="3744913"/>
          </a:xfrm>
          <a:prstGeom prst="line">
            <a:avLst/>
          </a:prstGeom>
          <a:noFill/>
          <a:ln w="9525">
            <a:solidFill>
              <a:schemeClr val="tx1"/>
            </a:solidFill>
            <a:round/>
            <a:headEnd/>
            <a:tailEnd/>
          </a:ln>
        </p:spPr>
        <p:txBody>
          <a:bodyPr/>
          <a:lstStyle/>
          <a:p>
            <a:endParaRPr lang="fr-FR"/>
          </a:p>
        </p:txBody>
      </p:sp>
      <p:sp>
        <p:nvSpPr>
          <p:cNvPr id="5127" name="Line 6"/>
          <p:cNvSpPr>
            <a:spLocks noChangeShapeType="1"/>
          </p:cNvSpPr>
          <p:nvPr/>
        </p:nvSpPr>
        <p:spPr bwMode="auto">
          <a:xfrm>
            <a:off x="1258888" y="2565400"/>
            <a:ext cx="0" cy="3887788"/>
          </a:xfrm>
          <a:prstGeom prst="line">
            <a:avLst/>
          </a:prstGeom>
          <a:noFill/>
          <a:ln w="9525">
            <a:solidFill>
              <a:schemeClr val="tx1"/>
            </a:solidFill>
            <a:round/>
            <a:headEnd/>
            <a:tailEnd/>
          </a:ln>
        </p:spPr>
        <p:txBody>
          <a:bodyPr/>
          <a:lstStyle/>
          <a:p>
            <a:endParaRPr lang="fr-FR"/>
          </a:p>
        </p:txBody>
      </p:sp>
      <p:sp>
        <p:nvSpPr>
          <p:cNvPr id="5128" name="Line 7"/>
          <p:cNvSpPr>
            <a:spLocks noChangeShapeType="1"/>
          </p:cNvSpPr>
          <p:nvPr/>
        </p:nvSpPr>
        <p:spPr bwMode="auto">
          <a:xfrm>
            <a:off x="3492500" y="2565400"/>
            <a:ext cx="0" cy="3816350"/>
          </a:xfrm>
          <a:prstGeom prst="line">
            <a:avLst/>
          </a:prstGeom>
          <a:noFill/>
          <a:ln w="9525">
            <a:solidFill>
              <a:schemeClr val="tx1"/>
            </a:solidFill>
            <a:round/>
            <a:headEnd/>
            <a:tailEnd/>
          </a:ln>
        </p:spPr>
        <p:txBody>
          <a:bodyPr/>
          <a:lstStyle/>
          <a:p>
            <a:endParaRPr lang="fr-FR"/>
          </a:p>
        </p:txBody>
      </p:sp>
      <p:sp>
        <p:nvSpPr>
          <p:cNvPr id="5129" name="Text Box 8"/>
          <p:cNvSpPr txBox="1">
            <a:spLocks noChangeArrowheads="1"/>
          </p:cNvSpPr>
          <p:nvPr/>
        </p:nvSpPr>
        <p:spPr bwMode="auto">
          <a:xfrm>
            <a:off x="168275" y="6308725"/>
            <a:ext cx="1090613" cy="304800"/>
          </a:xfrm>
          <a:prstGeom prst="rect">
            <a:avLst/>
          </a:prstGeom>
          <a:noFill/>
          <a:ln w="9525">
            <a:noFill/>
            <a:miter lim="800000"/>
            <a:headEnd/>
            <a:tailEnd/>
          </a:ln>
        </p:spPr>
        <p:txBody>
          <a:bodyPr wrap="none">
            <a:spAutoFit/>
          </a:bodyPr>
          <a:lstStyle/>
          <a:p>
            <a:pPr eaLnBrk="0" hangingPunct="0"/>
            <a:r>
              <a:rPr lang="fr-FR" sz="1400">
                <a:cs typeface="Times New Roman" pitchFamily="18" charset="0"/>
              </a:rPr>
              <a:t>Émergence</a:t>
            </a:r>
          </a:p>
        </p:txBody>
      </p:sp>
      <p:sp>
        <p:nvSpPr>
          <p:cNvPr id="5130" name="Text Box 9"/>
          <p:cNvSpPr txBox="1">
            <a:spLocks noChangeArrowheads="1"/>
          </p:cNvSpPr>
          <p:nvPr/>
        </p:nvSpPr>
        <p:spPr bwMode="auto">
          <a:xfrm>
            <a:off x="1339850" y="6308725"/>
            <a:ext cx="1071563" cy="304800"/>
          </a:xfrm>
          <a:prstGeom prst="rect">
            <a:avLst/>
          </a:prstGeom>
          <a:noFill/>
          <a:ln w="9525">
            <a:noFill/>
            <a:miter lim="800000"/>
            <a:headEnd/>
            <a:tailEnd/>
          </a:ln>
        </p:spPr>
        <p:txBody>
          <a:bodyPr wrap="none">
            <a:spAutoFit/>
          </a:bodyPr>
          <a:lstStyle/>
          <a:p>
            <a:pPr eaLnBrk="0" hangingPunct="0"/>
            <a:r>
              <a:rPr lang="fr-FR" sz="1400">
                <a:cs typeface="Times New Roman" pitchFamily="18" charset="0"/>
              </a:rPr>
              <a:t>Croissance</a:t>
            </a:r>
          </a:p>
        </p:txBody>
      </p:sp>
      <p:sp>
        <p:nvSpPr>
          <p:cNvPr id="5131" name="Text Box 10"/>
          <p:cNvSpPr txBox="1">
            <a:spLocks noChangeArrowheads="1"/>
          </p:cNvSpPr>
          <p:nvPr/>
        </p:nvSpPr>
        <p:spPr bwMode="auto">
          <a:xfrm>
            <a:off x="2627313" y="6308725"/>
            <a:ext cx="823912" cy="304800"/>
          </a:xfrm>
          <a:prstGeom prst="rect">
            <a:avLst/>
          </a:prstGeom>
          <a:noFill/>
          <a:ln w="9525">
            <a:noFill/>
            <a:miter lim="800000"/>
            <a:headEnd/>
            <a:tailEnd/>
          </a:ln>
        </p:spPr>
        <p:txBody>
          <a:bodyPr wrap="none">
            <a:spAutoFit/>
          </a:bodyPr>
          <a:lstStyle/>
          <a:p>
            <a:pPr eaLnBrk="0" hangingPunct="0"/>
            <a:r>
              <a:rPr lang="fr-FR" sz="1400">
                <a:cs typeface="Times New Roman" pitchFamily="18" charset="0"/>
              </a:rPr>
              <a:t>Maturité</a:t>
            </a:r>
          </a:p>
        </p:txBody>
      </p:sp>
      <p:sp>
        <p:nvSpPr>
          <p:cNvPr id="5132" name="Text Box 11"/>
          <p:cNvSpPr txBox="1">
            <a:spLocks noChangeArrowheads="1"/>
          </p:cNvSpPr>
          <p:nvPr/>
        </p:nvSpPr>
        <p:spPr bwMode="auto">
          <a:xfrm>
            <a:off x="3563938" y="6308725"/>
            <a:ext cx="677862" cy="304800"/>
          </a:xfrm>
          <a:prstGeom prst="rect">
            <a:avLst/>
          </a:prstGeom>
          <a:noFill/>
          <a:ln w="9525">
            <a:noFill/>
            <a:miter lim="800000"/>
            <a:headEnd/>
            <a:tailEnd/>
          </a:ln>
        </p:spPr>
        <p:txBody>
          <a:bodyPr wrap="none">
            <a:spAutoFit/>
          </a:bodyPr>
          <a:lstStyle/>
          <a:p>
            <a:pPr eaLnBrk="0" hangingPunct="0"/>
            <a:r>
              <a:rPr lang="fr-FR" sz="1400">
                <a:cs typeface="Times New Roman" pitchFamily="18" charset="0"/>
              </a:rPr>
              <a:t>Déclin</a:t>
            </a:r>
          </a:p>
        </p:txBody>
      </p:sp>
      <p:sp>
        <p:nvSpPr>
          <p:cNvPr id="5133" name="Text Box 12"/>
          <p:cNvSpPr txBox="1">
            <a:spLocks noChangeArrowheads="1"/>
          </p:cNvSpPr>
          <p:nvPr/>
        </p:nvSpPr>
        <p:spPr bwMode="auto">
          <a:xfrm>
            <a:off x="0" y="3573463"/>
            <a:ext cx="374650" cy="1739900"/>
          </a:xfrm>
          <a:prstGeom prst="rect">
            <a:avLst/>
          </a:prstGeom>
          <a:noFill/>
          <a:ln w="9525">
            <a:noFill/>
            <a:miter lim="800000"/>
            <a:headEnd/>
            <a:tailEnd/>
          </a:ln>
        </p:spPr>
        <p:txBody>
          <a:bodyPr wrap="none">
            <a:spAutoFit/>
          </a:bodyPr>
          <a:lstStyle/>
          <a:p>
            <a:pPr eaLnBrk="0" hangingPunct="0"/>
            <a:r>
              <a:rPr lang="fr-FR">
                <a:cs typeface="Times New Roman" pitchFamily="18" charset="0"/>
              </a:rPr>
              <a:t>V</a:t>
            </a:r>
          </a:p>
          <a:p>
            <a:pPr eaLnBrk="0" hangingPunct="0"/>
            <a:r>
              <a:rPr lang="fr-FR">
                <a:cs typeface="Times New Roman" pitchFamily="18" charset="0"/>
              </a:rPr>
              <a:t>O</a:t>
            </a:r>
          </a:p>
          <a:p>
            <a:pPr eaLnBrk="0" hangingPunct="0"/>
            <a:r>
              <a:rPr lang="fr-FR">
                <a:cs typeface="Times New Roman" pitchFamily="18" charset="0"/>
              </a:rPr>
              <a:t>L</a:t>
            </a:r>
          </a:p>
          <a:p>
            <a:pPr eaLnBrk="0" hangingPunct="0"/>
            <a:r>
              <a:rPr lang="fr-FR">
                <a:cs typeface="Times New Roman" pitchFamily="18" charset="0"/>
              </a:rPr>
              <a:t>U</a:t>
            </a:r>
          </a:p>
          <a:p>
            <a:pPr eaLnBrk="0" hangingPunct="0"/>
            <a:r>
              <a:rPr lang="fr-FR">
                <a:cs typeface="Times New Roman" pitchFamily="18" charset="0"/>
              </a:rPr>
              <a:t>M</a:t>
            </a:r>
          </a:p>
          <a:p>
            <a:pPr eaLnBrk="0" hangingPunct="0"/>
            <a:r>
              <a:rPr lang="fr-FR">
                <a:cs typeface="Times New Roman" pitchFamily="18" charset="0"/>
              </a:rPr>
              <a:t>E</a:t>
            </a:r>
          </a:p>
        </p:txBody>
      </p:sp>
      <p:sp>
        <p:nvSpPr>
          <p:cNvPr id="5134" name="Text Box 13"/>
          <p:cNvSpPr txBox="1">
            <a:spLocks noChangeArrowheads="1"/>
          </p:cNvSpPr>
          <p:nvPr/>
        </p:nvSpPr>
        <p:spPr bwMode="auto">
          <a:xfrm>
            <a:off x="2555875" y="188913"/>
            <a:ext cx="4392613" cy="366712"/>
          </a:xfrm>
          <a:prstGeom prst="rect">
            <a:avLst/>
          </a:prstGeom>
          <a:noFill/>
          <a:ln w="9525">
            <a:noFill/>
            <a:miter lim="800000"/>
            <a:headEnd/>
            <a:tailEnd/>
          </a:ln>
        </p:spPr>
        <p:txBody>
          <a:bodyPr>
            <a:spAutoFit/>
          </a:bodyPr>
          <a:lstStyle/>
          <a:p>
            <a:pPr eaLnBrk="0" hangingPunct="0"/>
            <a:r>
              <a:rPr lang="fr-FR" b="1">
                <a:solidFill>
                  <a:srgbClr val="C00000"/>
                </a:solidFill>
                <a:cs typeface="Times New Roman" pitchFamily="18" charset="0"/>
              </a:rPr>
              <a:t>Analyse de la demande Nationale</a:t>
            </a:r>
          </a:p>
        </p:txBody>
      </p:sp>
      <p:sp>
        <p:nvSpPr>
          <p:cNvPr id="5137" name="Oval 18"/>
          <p:cNvSpPr>
            <a:spLocks noChangeArrowheads="1"/>
          </p:cNvSpPr>
          <p:nvPr/>
        </p:nvSpPr>
        <p:spPr bwMode="auto">
          <a:xfrm>
            <a:off x="2500298" y="4143380"/>
            <a:ext cx="1571625" cy="866775"/>
          </a:xfrm>
          <a:prstGeom prst="ellipse">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pPr algn="ctr" eaLnBrk="0" hangingPunct="0"/>
            <a:r>
              <a:rPr lang="fr-FR" sz="1550" b="1" dirty="0">
                <a:solidFill>
                  <a:schemeClr val="tx1"/>
                </a:solidFill>
                <a:cs typeface="Times New Roman" pitchFamily="18" charset="0"/>
              </a:rPr>
              <a:t>Pate pressée</a:t>
            </a:r>
          </a:p>
          <a:p>
            <a:pPr algn="ctr" eaLnBrk="0" hangingPunct="0"/>
            <a:r>
              <a:rPr lang="fr-FR" sz="1550" b="1" dirty="0">
                <a:solidFill>
                  <a:schemeClr val="tx1"/>
                </a:solidFill>
                <a:cs typeface="Times New Roman" pitchFamily="18" charset="0"/>
              </a:rPr>
              <a:t> non cuite</a:t>
            </a:r>
          </a:p>
          <a:p>
            <a:pPr algn="ctr" eaLnBrk="0" hangingPunct="0"/>
            <a:r>
              <a:rPr lang="fr-FR" sz="1550" b="1" dirty="0">
                <a:solidFill>
                  <a:schemeClr val="tx1"/>
                </a:solidFill>
              </a:rPr>
              <a:t>245 102 t</a:t>
            </a:r>
            <a:endParaRPr lang="fr-FR" sz="1550" b="1" dirty="0">
              <a:solidFill>
                <a:schemeClr val="tx1"/>
              </a:solidFill>
              <a:cs typeface="Times New Roman" pitchFamily="18" charset="0"/>
            </a:endParaRPr>
          </a:p>
        </p:txBody>
      </p:sp>
      <p:sp>
        <p:nvSpPr>
          <p:cNvPr id="5138" name="Oval 20"/>
          <p:cNvSpPr>
            <a:spLocks noChangeArrowheads="1"/>
          </p:cNvSpPr>
          <p:nvPr/>
        </p:nvSpPr>
        <p:spPr bwMode="auto">
          <a:xfrm>
            <a:off x="2571750" y="2857500"/>
            <a:ext cx="1857375" cy="1366838"/>
          </a:xfrm>
          <a:prstGeom prst="ellipse">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pPr algn="ctr" eaLnBrk="0" hangingPunct="0"/>
            <a:r>
              <a:rPr lang="fr-FR" sz="1200" b="1" dirty="0">
                <a:solidFill>
                  <a:srgbClr val="C00000"/>
                </a:solidFill>
                <a:cs typeface="Times New Roman" pitchFamily="18" charset="0"/>
              </a:rPr>
              <a:t> </a:t>
            </a:r>
          </a:p>
          <a:p>
            <a:pPr algn="ctr" eaLnBrk="0" hangingPunct="0"/>
            <a:r>
              <a:rPr lang="fr-FR" sz="1600" b="1" dirty="0">
                <a:solidFill>
                  <a:schemeClr val="tx1"/>
                </a:solidFill>
                <a:cs typeface="Times New Roman" pitchFamily="18" charset="0"/>
              </a:rPr>
              <a:t>Pâte </a:t>
            </a:r>
            <a:r>
              <a:rPr lang="fr-FR" sz="1600" b="1" dirty="0" smtClean="0">
                <a:solidFill>
                  <a:schemeClr val="tx1"/>
                </a:solidFill>
                <a:cs typeface="Times New Roman" pitchFamily="18" charset="0"/>
              </a:rPr>
              <a:t>molle</a:t>
            </a:r>
          </a:p>
          <a:p>
            <a:pPr algn="ctr" eaLnBrk="0" hangingPunct="0"/>
            <a:r>
              <a:rPr lang="fr-FR" sz="1600" b="1" dirty="0" smtClean="0">
                <a:solidFill>
                  <a:schemeClr val="tx1"/>
                </a:solidFill>
                <a:cs typeface="Times New Roman" pitchFamily="18" charset="0"/>
              </a:rPr>
              <a:t> </a:t>
            </a:r>
            <a:r>
              <a:rPr lang="fr-FR" sz="1600" b="1" dirty="0">
                <a:solidFill>
                  <a:schemeClr val="tx1"/>
                </a:solidFill>
              </a:rPr>
              <a:t>pâte filée </a:t>
            </a:r>
          </a:p>
          <a:p>
            <a:pPr algn="ctr" eaLnBrk="0" hangingPunct="0"/>
            <a:r>
              <a:rPr lang="fr-FR" sz="1600" b="1" dirty="0">
                <a:solidFill>
                  <a:schemeClr val="tx1"/>
                </a:solidFill>
              </a:rPr>
              <a:t>480 383 t</a:t>
            </a:r>
          </a:p>
          <a:p>
            <a:pPr algn="ctr" eaLnBrk="0" hangingPunct="0"/>
            <a:r>
              <a:rPr lang="fr-FR" sz="1600" b="1" dirty="0">
                <a:cs typeface="Times New Roman" pitchFamily="18" charset="0"/>
              </a:rPr>
              <a:t> </a:t>
            </a:r>
          </a:p>
        </p:txBody>
      </p:sp>
      <p:sp>
        <p:nvSpPr>
          <p:cNvPr id="5139" name="Oval 48"/>
          <p:cNvSpPr>
            <a:spLocks noChangeArrowheads="1"/>
          </p:cNvSpPr>
          <p:nvPr/>
        </p:nvSpPr>
        <p:spPr bwMode="auto">
          <a:xfrm>
            <a:off x="2857500" y="5429250"/>
            <a:ext cx="1071563" cy="646113"/>
          </a:xfrm>
          <a:prstGeom prst="ellipse">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pPr algn="ctr" eaLnBrk="0" hangingPunct="0"/>
            <a:r>
              <a:rPr lang="fr-FR" sz="1400" b="1" dirty="0">
                <a:solidFill>
                  <a:schemeClr val="tx1"/>
                </a:solidFill>
                <a:cs typeface="Times New Roman" pitchFamily="18" charset="0"/>
              </a:rPr>
              <a:t>Pâte </a:t>
            </a:r>
          </a:p>
          <a:p>
            <a:pPr algn="ctr" eaLnBrk="0" hangingPunct="0"/>
            <a:r>
              <a:rPr lang="fr-FR" sz="1400" b="1" dirty="0">
                <a:solidFill>
                  <a:schemeClr val="tx1"/>
                </a:solidFill>
                <a:cs typeface="Times New Roman" pitchFamily="18" charset="0"/>
              </a:rPr>
              <a:t>Persillée</a:t>
            </a:r>
          </a:p>
          <a:p>
            <a:pPr algn="ctr" eaLnBrk="0" hangingPunct="0"/>
            <a:r>
              <a:rPr lang="fr-FR" sz="1400" b="1" dirty="0">
                <a:solidFill>
                  <a:schemeClr val="tx1"/>
                </a:solidFill>
              </a:rPr>
              <a:t>36 436 t</a:t>
            </a:r>
            <a:endParaRPr lang="fr-FR" sz="1400" b="1" dirty="0">
              <a:solidFill>
                <a:schemeClr val="tx1"/>
              </a:solidFill>
              <a:cs typeface="Times New Roman" pitchFamily="18" charset="0"/>
            </a:endParaRPr>
          </a:p>
        </p:txBody>
      </p:sp>
      <p:sp>
        <p:nvSpPr>
          <p:cNvPr id="5140" name="Oval 17"/>
          <p:cNvSpPr>
            <a:spLocks noChangeArrowheads="1"/>
          </p:cNvSpPr>
          <p:nvPr/>
        </p:nvSpPr>
        <p:spPr bwMode="auto">
          <a:xfrm>
            <a:off x="928688" y="2928938"/>
            <a:ext cx="1714500" cy="1146175"/>
          </a:xfrm>
          <a:prstGeom prst="ellipse">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pPr algn="ctr" eaLnBrk="0" hangingPunct="0"/>
            <a:r>
              <a:rPr lang="fr-FR" b="1" dirty="0">
                <a:solidFill>
                  <a:srgbClr val="000000"/>
                </a:solidFill>
              </a:rPr>
              <a:t>Pâte </a:t>
            </a:r>
          </a:p>
          <a:p>
            <a:pPr algn="ctr" eaLnBrk="0" hangingPunct="0"/>
            <a:r>
              <a:rPr lang="fr-FR" b="1" dirty="0">
                <a:solidFill>
                  <a:srgbClr val="000000"/>
                </a:solidFill>
              </a:rPr>
              <a:t>pressée cuite </a:t>
            </a:r>
          </a:p>
          <a:p>
            <a:pPr algn="ctr" eaLnBrk="0" hangingPunct="0"/>
            <a:r>
              <a:rPr lang="fr-FR" b="1" dirty="0">
                <a:solidFill>
                  <a:srgbClr val="000000"/>
                </a:solidFill>
              </a:rPr>
              <a:t>327 901 t</a:t>
            </a:r>
            <a:endParaRPr lang="fr-FR" b="1" dirty="0">
              <a:solidFill>
                <a:srgbClr val="000000"/>
              </a:solidFill>
              <a:cs typeface="Times New Roman" pitchFamily="18" charset="0"/>
            </a:endParaRPr>
          </a:p>
        </p:txBody>
      </p:sp>
      <p:sp>
        <p:nvSpPr>
          <p:cNvPr id="5141" name="Rectangle 24"/>
          <p:cNvSpPr>
            <a:spLocks noChangeArrowheads="1"/>
          </p:cNvSpPr>
          <p:nvPr/>
        </p:nvSpPr>
        <p:spPr bwMode="auto">
          <a:xfrm>
            <a:off x="4786313" y="571500"/>
            <a:ext cx="4071937" cy="6032421"/>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a:spAutoFit/>
          </a:bodyPr>
          <a:lstStyle/>
          <a:p>
            <a:pPr>
              <a:defRPr/>
            </a:pPr>
            <a:r>
              <a:rPr lang="fr-FR" sz="1400" b="1" dirty="0">
                <a:solidFill>
                  <a:schemeClr val="accent5">
                    <a:lumMod val="50000"/>
                  </a:schemeClr>
                </a:solidFill>
                <a:latin typeface="+mj-lt"/>
              </a:rPr>
              <a:t>Répartition régionale de la production en 2008</a:t>
            </a:r>
            <a:endParaRPr lang="fr-FR" sz="1400" dirty="0">
              <a:latin typeface="+mj-lt"/>
            </a:endParaRPr>
          </a:p>
          <a:p>
            <a:pPr>
              <a:defRPr/>
            </a:pPr>
            <a:r>
              <a:rPr lang="it-IT" sz="1400" dirty="0">
                <a:latin typeface="+mj-lt"/>
              </a:rPr>
              <a:t>   La franche-comté (70 908 t)</a:t>
            </a:r>
          </a:p>
          <a:p>
            <a:pPr>
              <a:defRPr/>
            </a:pPr>
            <a:r>
              <a:rPr lang="it-IT" sz="1400" dirty="0">
                <a:latin typeface="+mj-lt"/>
              </a:rPr>
              <a:t>   le midi-pyrénées (</a:t>
            </a:r>
            <a:r>
              <a:rPr lang="fr-FR" sz="1400" dirty="0">
                <a:latin typeface="+mj-lt"/>
              </a:rPr>
              <a:t>28 198) </a:t>
            </a:r>
          </a:p>
          <a:p>
            <a:pPr>
              <a:defRPr/>
            </a:pPr>
            <a:r>
              <a:rPr lang="it-IT" sz="1400" dirty="0">
                <a:latin typeface="+mj-lt"/>
              </a:rPr>
              <a:t>   les </a:t>
            </a:r>
            <a:r>
              <a:rPr lang="fr-FR" sz="1400" dirty="0">
                <a:latin typeface="+mj-lt"/>
              </a:rPr>
              <a:t>Rhône-Alpes (37 238 t)</a:t>
            </a:r>
            <a:endParaRPr lang="fr-FR" sz="1400" dirty="0">
              <a:solidFill>
                <a:srgbClr val="0099FF"/>
              </a:solidFill>
              <a:latin typeface="+mj-lt"/>
            </a:endParaRPr>
          </a:p>
          <a:p>
            <a:pPr>
              <a:defRPr/>
            </a:pPr>
            <a:r>
              <a:rPr lang="fr-FR" sz="1400" b="1" dirty="0">
                <a:solidFill>
                  <a:schemeClr val="accent5">
                    <a:lumMod val="50000"/>
                  </a:schemeClr>
                </a:solidFill>
                <a:latin typeface="+mj-lt"/>
              </a:rPr>
              <a:t>Comportement du consommateur (2006)</a:t>
            </a:r>
          </a:p>
          <a:p>
            <a:pPr>
              <a:defRPr/>
            </a:pPr>
            <a:r>
              <a:rPr lang="fr-FR" sz="1400" dirty="0">
                <a:latin typeface="+mj-lt"/>
              </a:rPr>
              <a:t>l’emmental est le fromage le plus acheté suivit du camembert, coulommiers, fromages de chèvre affinés et  le comté (Le comté est acheté 2,2 fois plus par une personne du « Centre est » </a:t>
            </a:r>
            <a:endParaRPr lang="fr-FR" sz="1400" dirty="0" smtClean="0">
              <a:latin typeface="+mj-lt"/>
            </a:endParaRPr>
          </a:p>
          <a:p>
            <a:pPr>
              <a:defRPr/>
            </a:pPr>
            <a:r>
              <a:rPr lang="fr-FR" sz="1400" dirty="0" smtClean="0">
                <a:latin typeface="+mj-lt"/>
              </a:rPr>
              <a:t> </a:t>
            </a:r>
            <a:r>
              <a:rPr lang="fr-FR" sz="1400" dirty="0">
                <a:latin typeface="+mj-lt"/>
              </a:rPr>
              <a:t>le camembert 1,5 fois plus par une personne de l’« Ouest »).</a:t>
            </a:r>
          </a:p>
          <a:p>
            <a:pPr>
              <a:defRPr/>
            </a:pPr>
            <a:r>
              <a:rPr lang="fr-FR" sz="1400" dirty="0">
                <a:latin typeface="+mj-lt"/>
              </a:rPr>
              <a:t>Les achats sont de 627 586 </a:t>
            </a:r>
            <a:r>
              <a:rPr lang="fr-FR" sz="1400" dirty="0" smtClean="0">
                <a:latin typeface="+mj-lt"/>
              </a:rPr>
              <a:t>t</a:t>
            </a:r>
            <a:r>
              <a:rPr lang="fr-FR" sz="1400" dirty="0" smtClean="0">
                <a:latin typeface="+mj-lt"/>
              </a:rPr>
              <a:t> </a:t>
            </a:r>
            <a:r>
              <a:rPr lang="fr-FR" sz="1400" dirty="0">
                <a:latin typeface="+mj-lt"/>
              </a:rPr>
              <a:t>de fromages, soit :</a:t>
            </a:r>
          </a:p>
          <a:p>
            <a:pPr>
              <a:defRPr/>
            </a:pPr>
            <a:r>
              <a:rPr lang="fr-FR" sz="1400" dirty="0">
                <a:latin typeface="+mj-lt"/>
              </a:rPr>
              <a:t>• 41,8% du budget produits laitiers</a:t>
            </a:r>
          </a:p>
          <a:p>
            <a:pPr>
              <a:defRPr/>
            </a:pPr>
            <a:r>
              <a:rPr lang="fr-FR" sz="1400" dirty="0">
                <a:latin typeface="+mj-lt"/>
              </a:rPr>
              <a:t>• 6,7% du budget alimentaire</a:t>
            </a:r>
          </a:p>
          <a:p>
            <a:pPr lvl="0" eaLnBrk="0" fontAlgn="base" hangingPunct="0">
              <a:spcBef>
                <a:spcPct val="0"/>
              </a:spcBef>
              <a:spcAft>
                <a:spcPct val="0"/>
              </a:spcAft>
            </a:pPr>
            <a:r>
              <a:rPr lang="fr-FR" sz="1400" dirty="0"/>
              <a:t>L'essentiel de la consommation se situe à la fin des repas (89 % au cours des deux repas</a:t>
            </a:r>
            <a:r>
              <a:rPr lang="fr-FR" sz="1400" dirty="0" smtClean="0"/>
              <a:t>)</a:t>
            </a:r>
            <a:r>
              <a:rPr lang="fr-FR" sz="1400" b="1" dirty="0" smtClean="0">
                <a:solidFill>
                  <a:srgbClr val="666666"/>
                </a:solidFill>
                <a:latin typeface="Arial" pitchFamily="34" charset="0"/>
              </a:rPr>
              <a:t> </a:t>
            </a:r>
          </a:p>
          <a:p>
            <a:pPr lvl="0" eaLnBrk="0" fontAlgn="base" hangingPunct="0">
              <a:spcBef>
                <a:spcPct val="0"/>
              </a:spcBef>
              <a:spcAft>
                <a:spcPct val="0"/>
              </a:spcAft>
            </a:pPr>
            <a:r>
              <a:rPr lang="fr-FR" sz="1400" b="1" dirty="0" smtClean="0">
                <a:solidFill>
                  <a:schemeClr val="accent5">
                    <a:lumMod val="50000"/>
                  </a:schemeClr>
                </a:solidFill>
                <a:latin typeface="+mj-lt"/>
                <a:cs typeface="Arial" pitchFamily="34" charset="0"/>
              </a:rPr>
              <a:t>Répartition des achats de fromage par circuit de distribution en 2007</a:t>
            </a:r>
          </a:p>
          <a:p>
            <a:pPr lvl="0" eaLnBrk="0" fontAlgn="base" hangingPunct="0">
              <a:spcBef>
                <a:spcPct val="0"/>
              </a:spcBef>
              <a:spcAft>
                <a:spcPct val="0"/>
              </a:spcAft>
            </a:pPr>
            <a:endParaRPr lang="fr-FR" sz="1400" b="1" dirty="0" smtClean="0">
              <a:solidFill>
                <a:schemeClr val="accent5">
                  <a:lumMod val="50000"/>
                </a:schemeClr>
              </a:solidFill>
              <a:latin typeface="+mj-lt"/>
              <a:cs typeface="Arial" pitchFamily="34" charset="0"/>
            </a:endParaRPr>
          </a:p>
          <a:p>
            <a:pPr lvl="0" eaLnBrk="0" fontAlgn="base" hangingPunct="0">
              <a:spcBef>
                <a:spcPct val="0"/>
              </a:spcBef>
              <a:spcAft>
                <a:spcPct val="0"/>
              </a:spcAft>
            </a:pPr>
            <a:endParaRPr lang="fr-FR" sz="1400" b="1" dirty="0" smtClean="0">
              <a:solidFill>
                <a:schemeClr val="accent5">
                  <a:lumMod val="50000"/>
                </a:schemeClr>
              </a:solidFill>
              <a:latin typeface="+mj-lt"/>
              <a:cs typeface="Arial" pitchFamily="34" charset="0"/>
            </a:endParaRPr>
          </a:p>
          <a:p>
            <a:pPr lvl="0" eaLnBrk="0" fontAlgn="base" hangingPunct="0">
              <a:spcBef>
                <a:spcPct val="0"/>
              </a:spcBef>
              <a:spcAft>
                <a:spcPct val="0"/>
              </a:spcAft>
            </a:pPr>
            <a:endParaRPr lang="fr-FR" sz="1400" b="1" dirty="0" smtClean="0">
              <a:solidFill>
                <a:schemeClr val="accent5">
                  <a:lumMod val="50000"/>
                </a:schemeClr>
              </a:solidFill>
              <a:latin typeface="+mj-lt"/>
              <a:cs typeface="Arial" pitchFamily="34" charset="0"/>
            </a:endParaRPr>
          </a:p>
          <a:p>
            <a:pPr lvl="0" eaLnBrk="0" fontAlgn="base" hangingPunct="0">
              <a:spcBef>
                <a:spcPct val="0"/>
              </a:spcBef>
              <a:spcAft>
                <a:spcPct val="0"/>
              </a:spcAft>
            </a:pPr>
            <a:endParaRPr lang="fr-FR" sz="1400" b="1" dirty="0" smtClean="0">
              <a:solidFill>
                <a:schemeClr val="accent5">
                  <a:lumMod val="50000"/>
                </a:schemeClr>
              </a:solidFill>
              <a:latin typeface="+mj-lt"/>
              <a:cs typeface="Arial" pitchFamily="34" charset="0"/>
            </a:endParaRPr>
          </a:p>
          <a:p>
            <a:pPr lvl="0" eaLnBrk="0" fontAlgn="base" hangingPunct="0">
              <a:spcBef>
                <a:spcPct val="0"/>
              </a:spcBef>
              <a:spcAft>
                <a:spcPct val="0"/>
              </a:spcAft>
            </a:pPr>
            <a:endParaRPr lang="fr-FR" sz="1400" b="1" dirty="0" smtClean="0">
              <a:solidFill>
                <a:schemeClr val="accent5">
                  <a:lumMod val="50000"/>
                </a:schemeClr>
              </a:solidFill>
              <a:latin typeface="+mj-lt"/>
              <a:cs typeface="Arial" pitchFamily="34" charset="0"/>
            </a:endParaRPr>
          </a:p>
          <a:p>
            <a:pPr lvl="0" eaLnBrk="0" fontAlgn="base" hangingPunct="0">
              <a:spcBef>
                <a:spcPct val="0"/>
              </a:spcBef>
              <a:spcAft>
                <a:spcPct val="0"/>
              </a:spcAft>
            </a:pPr>
            <a:endParaRPr lang="fr-FR" sz="1400" b="1" dirty="0" smtClean="0">
              <a:solidFill>
                <a:schemeClr val="accent5">
                  <a:lumMod val="50000"/>
                </a:schemeClr>
              </a:solidFill>
              <a:latin typeface="+mj-lt"/>
              <a:cs typeface="Arial" pitchFamily="34" charset="0"/>
            </a:endParaRPr>
          </a:p>
          <a:p>
            <a:pPr lvl="0" eaLnBrk="0" fontAlgn="t" hangingPunct="0">
              <a:spcBef>
                <a:spcPct val="0"/>
              </a:spcBef>
              <a:spcAft>
                <a:spcPct val="0"/>
              </a:spcAft>
            </a:pPr>
            <a:r>
              <a:rPr lang="fr-FR" sz="3600" dirty="0" smtClean="0">
                <a:solidFill>
                  <a:schemeClr val="tx1"/>
                </a:solidFill>
                <a:latin typeface="Arial" pitchFamily="34" charset="0"/>
              </a:rPr>
              <a:t>  </a:t>
            </a:r>
            <a:endParaRPr lang="fr-FR" sz="19400" dirty="0" smtClean="0">
              <a:solidFill>
                <a:schemeClr val="tx1"/>
              </a:solidFill>
              <a:latin typeface="Arial" pitchFamily="34" charset="0"/>
            </a:endParaRPr>
          </a:p>
          <a:p>
            <a:pPr>
              <a:defRPr/>
            </a:pPr>
            <a:endParaRPr lang="fr-FR" sz="1400" dirty="0">
              <a:solidFill>
                <a:srgbClr val="0099FF"/>
              </a:solidFill>
              <a:latin typeface="+mj-lt"/>
            </a:endParaRPr>
          </a:p>
        </p:txBody>
      </p:sp>
      <p:sp>
        <p:nvSpPr>
          <p:cNvPr id="5143" name="Rectangle 27"/>
          <p:cNvSpPr>
            <a:spLocks noChangeArrowheads="1"/>
          </p:cNvSpPr>
          <p:nvPr/>
        </p:nvSpPr>
        <p:spPr bwMode="auto">
          <a:xfrm>
            <a:off x="0" y="6581775"/>
            <a:ext cx="4572000" cy="276225"/>
          </a:xfrm>
          <a:prstGeom prst="rect">
            <a:avLst/>
          </a:prstGeom>
          <a:noFill/>
          <a:ln w="9525">
            <a:noFill/>
            <a:miter lim="800000"/>
            <a:headEnd/>
            <a:tailEnd/>
          </a:ln>
        </p:spPr>
        <p:txBody>
          <a:bodyPr>
            <a:spAutoFit/>
          </a:bodyPr>
          <a:lstStyle/>
          <a:p>
            <a:r>
              <a:rPr lang="fr-FR" sz="1200">
                <a:cs typeface="Times New Roman" pitchFamily="18" charset="0"/>
              </a:rPr>
              <a:t>(Volumes de production de 2008)</a:t>
            </a:r>
          </a:p>
        </p:txBody>
      </p:sp>
      <p:pic>
        <p:nvPicPr>
          <p:cNvPr id="25" name="Picture 6" descr="http://www.produits-laitiers.com/uploads/pics/fro_essentiel_tab_01.jpg"/>
          <p:cNvPicPr>
            <a:picLocks noChangeAspect="1" noChangeArrowheads="1"/>
          </p:cNvPicPr>
          <p:nvPr/>
        </p:nvPicPr>
        <p:blipFill>
          <a:blip r:embed="rId3" cstate="print"/>
          <a:srcRect/>
          <a:stretch>
            <a:fillRect/>
          </a:stretch>
        </p:blipFill>
        <p:spPr bwMode="auto">
          <a:xfrm>
            <a:off x="4857752" y="4500570"/>
            <a:ext cx="4000528" cy="2098022"/>
          </a:xfrm>
          <a:prstGeom prst="rect">
            <a:avLst/>
          </a:prstGeom>
          <a:noFill/>
        </p:spPr>
      </p:pic>
      <p:sp>
        <p:nvSpPr>
          <p:cNvPr id="24" name="Rectangle 23"/>
          <p:cNvSpPr/>
          <p:nvPr/>
        </p:nvSpPr>
        <p:spPr>
          <a:xfrm>
            <a:off x="214282" y="1643050"/>
            <a:ext cx="4286280" cy="954107"/>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defRPr/>
            </a:pPr>
            <a:r>
              <a:rPr lang="fr-FR" sz="1400" b="1" dirty="0">
                <a:solidFill>
                  <a:schemeClr val="accent5">
                    <a:lumMod val="50000"/>
                  </a:schemeClr>
                </a:solidFill>
              </a:rPr>
              <a:t>En 2007, la consommation française </a:t>
            </a:r>
            <a:r>
              <a:rPr lang="fr-FR" sz="1400" b="1" dirty="0"/>
              <a:t>16,9 k </a:t>
            </a:r>
            <a:r>
              <a:rPr lang="fr-FR" sz="1400" dirty="0"/>
              <a:t>/ habitant</a:t>
            </a:r>
          </a:p>
          <a:p>
            <a:pPr>
              <a:defRPr/>
            </a:pPr>
            <a:r>
              <a:rPr lang="fr-FR" sz="1400" dirty="0">
                <a:cs typeface="Times New Roman" pitchFamily="18" charset="0"/>
              </a:rPr>
              <a:t>Selon l’SCEES depuis 99 il ya recule des fromages affinés</a:t>
            </a:r>
          </a:p>
          <a:p>
            <a:pPr>
              <a:defRPr/>
            </a:pPr>
            <a:r>
              <a:rPr lang="fr-FR" sz="1400" dirty="0">
                <a:cs typeface="Times New Roman" pitchFamily="18" charset="0"/>
              </a:rPr>
              <a:t> au lait cru (en 2007 </a:t>
            </a:r>
            <a:r>
              <a:rPr lang="fr-FR" sz="1400" dirty="0"/>
              <a:t>Les fabrications au lait pasteurisé</a:t>
            </a:r>
          </a:p>
          <a:p>
            <a:pPr>
              <a:defRPr/>
            </a:pPr>
            <a:r>
              <a:rPr lang="fr-FR" sz="1400" dirty="0"/>
              <a:t> est de 86 % des fromages affinés)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re 1"/>
          <p:cNvSpPr>
            <a:spLocks noGrp="1"/>
          </p:cNvSpPr>
          <p:nvPr>
            <p:ph type="title" idx="4294967295"/>
          </p:nvPr>
        </p:nvSpPr>
        <p:spPr>
          <a:xfrm>
            <a:off x="3857625" y="0"/>
            <a:ext cx="4829175" cy="571500"/>
          </a:xfrm>
        </p:spPr>
        <p:txBody>
          <a:bodyPr/>
          <a:lstStyle/>
          <a:p>
            <a:r>
              <a:rPr lang="fr-FR" sz="1800" b="1" u="sng" dirty="0">
                <a:solidFill>
                  <a:schemeClr val="tx1"/>
                </a:solidFill>
              </a:rPr>
              <a:t>Quels sont les groupes stratégiques ?</a:t>
            </a:r>
          </a:p>
        </p:txBody>
      </p:sp>
      <p:sp>
        <p:nvSpPr>
          <p:cNvPr id="28675" name="Espace réservé du contenu 2"/>
          <p:cNvSpPr>
            <a:spLocks noGrp="1"/>
          </p:cNvSpPr>
          <p:nvPr>
            <p:ph idx="4294967295"/>
          </p:nvPr>
        </p:nvSpPr>
        <p:spPr>
          <a:xfrm>
            <a:off x="4071934" y="1071546"/>
            <a:ext cx="5072066" cy="1428760"/>
          </a:xfrm>
        </p:spPr>
        <p:style>
          <a:lnRef idx="2">
            <a:schemeClr val="accent3"/>
          </a:lnRef>
          <a:fillRef idx="1">
            <a:schemeClr val="lt1"/>
          </a:fillRef>
          <a:effectRef idx="0">
            <a:schemeClr val="accent3"/>
          </a:effectRef>
          <a:fontRef idx="minor">
            <a:schemeClr val="dk1"/>
          </a:fontRef>
        </p:style>
        <p:txBody>
          <a:bodyPr>
            <a:normAutofit fontScale="70000" lnSpcReduction="20000"/>
          </a:bodyPr>
          <a:lstStyle/>
          <a:p>
            <a:pPr>
              <a:buNone/>
            </a:pPr>
            <a:r>
              <a:rPr lang="fr-FR" sz="1600" dirty="0" smtClean="0">
                <a:solidFill>
                  <a:srgbClr val="000000"/>
                </a:solidFill>
                <a:latin typeface="Arial" charset="0"/>
                <a:cs typeface="Arial" charset="0"/>
              </a:rPr>
              <a:t>-Croissance externe</a:t>
            </a:r>
          </a:p>
          <a:p>
            <a:pPr>
              <a:buNone/>
            </a:pPr>
            <a:r>
              <a:rPr lang="fr-FR" sz="1600" dirty="0" smtClean="0">
                <a:solidFill>
                  <a:srgbClr val="000000"/>
                </a:solidFill>
                <a:latin typeface="Arial" charset="0"/>
                <a:cs typeface="Arial" charset="0"/>
              </a:rPr>
              <a:t>S’appuie sur l’amélioration constante de son dispositif industriel:</a:t>
            </a:r>
          </a:p>
          <a:p>
            <a:pPr>
              <a:buNone/>
            </a:pPr>
            <a:r>
              <a:rPr lang="fr-FR" sz="1600" dirty="0" smtClean="0">
                <a:solidFill>
                  <a:srgbClr val="000000"/>
                </a:solidFill>
                <a:latin typeface="Arial" charset="0"/>
                <a:cs typeface="Arial" charset="0"/>
              </a:rPr>
              <a:t>-amélioration de sa compétitivité</a:t>
            </a:r>
          </a:p>
          <a:p>
            <a:pPr>
              <a:buNone/>
            </a:pPr>
            <a:r>
              <a:rPr lang="fr-FR" sz="1600" dirty="0">
                <a:solidFill>
                  <a:srgbClr val="000000"/>
                </a:solidFill>
                <a:latin typeface="Arial" charset="0"/>
                <a:cs typeface="Arial" charset="0"/>
              </a:rPr>
              <a:t>-</a:t>
            </a:r>
            <a:r>
              <a:rPr lang="fr-FR" sz="1600" dirty="0" smtClean="0">
                <a:solidFill>
                  <a:srgbClr val="000000"/>
                </a:solidFill>
                <a:latin typeface="Arial" charset="0"/>
                <a:cs typeface="Arial" charset="0"/>
              </a:rPr>
              <a:t>innovations technologiques et produit</a:t>
            </a:r>
          </a:p>
          <a:p>
            <a:pPr>
              <a:buNone/>
            </a:pPr>
            <a:r>
              <a:rPr lang="fr-FR" sz="1600" dirty="0" smtClean="0">
                <a:solidFill>
                  <a:srgbClr val="000000"/>
                </a:solidFill>
                <a:latin typeface="Arial" charset="0"/>
                <a:cs typeface="Arial" charset="0"/>
              </a:rPr>
              <a:t>-culture d’entreprise centré sur le service et la satisfaction du client</a:t>
            </a:r>
          </a:p>
          <a:p>
            <a:pPr>
              <a:buNone/>
            </a:pPr>
            <a:r>
              <a:rPr lang="fr-FR" sz="1600" dirty="0" smtClean="0">
                <a:solidFill>
                  <a:srgbClr val="000000"/>
                </a:solidFill>
                <a:latin typeface="Arial" charset="0"/>
                <a:cs typeface="Arial" charset="0"/>
              </a:rPr>
              <a:t>-réseau de distribution efficace</a:t>
            </a:r>
          </a:p>
          <a:p>
            <a:pPr>
              <a:buNone/>
            </a:pPr>
            <a:r>
              <a:rPr lang="fr-FR" sz="1600" dirty="0" smtClean="0">
                <a:solidFill>
                  <a:srgbClr val="000000"/>
                </a:solidFill>
                <a:latin typeface="Arial" charset="0"/>
                <a:cs typeface="Arial" charset="0"/>
              </a:rPr>
              <a:t>-</a:t>
            </a:r>
            <a:r>
              <a:rPr lang="fr-FR" sz="1600" dirty="0" smtClean="0">
                <a:solidFill>
                  <a:schemeClr val="tx1"/>
                </a:solidFill>
                <a:latin typeface="Arial" charset="0"/>
                <a:cs typeface="Arial" charset="0"/>
              </a:rPr>
              <a:t> L'amélioration croissante de la connaissance des besoins nutritionnels, notamment des seniors et des malades </a:t>
            </a:r>
            <a:endParaRPr lang="fr-FR" sz="1600" dirty="0">
              <a:solidFill>
                <a:srgbClr val="000000"/>
              </a:solidFill>
              <a:latin typeface="Arial" charset="0"/>
              <a:cs typeface="Arial" charset="0"/>
            </a:endParaRPr>
          </a:p>
        </p:txBody>
      </p:sp>
      <p:sp>
        <p:nvSpPr>
          <p:cNvPr id="28676" name="Rectangle 3"/>
          <p:cNvSpPr>
            <a:spLocks noChangeArrowheads="1"/>
          </p:cNvSpPr>
          <p:nvPr/>
        </p:nvSpPr>
        <p:spPr bwMode="auto">
          <a:xfrm>
            <a:off x="3995738" y="404813"/>
            <a:ext cx="4862542" cy="553998"/>
          </a:xfrm>
          <a:prstGeom prst="rect">
            <a:avLst/>
          </a:prstGeom>
          <a:noFill/>
          <a:ln w="9525">
            <a:noFill/>
            <a:miter lim="800000"/>
            <a:headEnd/>
            <a:tailEnd/>
          </a:ln>
        </p:spPr>
        <p:txBody>
          <a:bodyPr wrap="square">
            <a:spAutoFit/>
          </a:bodyPr>
          <a:lstStyle/>
          <a:p>
            <a:r>
              <a:rPr lang="fr-FR" sz="1600" b="1" dirty="0"/>
              <a:t>Type </a:t>
            </a:r>
            <a:r>
              <a:rPr lang="fr-FR" sz="1600" b="1" dirty="0" smtClean="0"/>
              <a:t>d’entreprise</a:t>
            </a:r>
            <a:r>
              <a:rPr lang="fr-FR" sz="1400" dirty="0" smtClean="0"/>
              <a:t>: Lactéales </a:t>
            </a:r>
            <a:r>
              <a:rPr lang="fr-FR" sz="1400" dirty="0" err="1" smtClean="0"/>
              <a:t>France,Entremont</a:t>
            </a:r>
            <a:r>
              <a:rPr lang="fr-FR" sz="1400" dirty="0" smtClean="0"/>
              <a:t>, </a:t>
            </a:r>
            <a:r>
              <a:rPr lang="fr-FR" sz="1400" dirty="0" err="1" smtClean="0"/>
              <a:t>Bongrain</a:t>
            </a:r>
            <a:endParaRPr lang="fr-FR" sz="1400" dirty="0" smtClean="0"/>
          </a:p>
          <a:p>
            <a:endParaRPr lang="fr-FR" sz="1400" dirty="0"/>
          </a:p>
        </p:txBody>
      </p:sp>
      <p:sp>
        <p:nvSpPr>
          <p:cNvPr id="28677" name="Rectangle 4"/>
          <p:cNvSpPr>
            <a:spLocks noChangeArrowheads="1"/>
          </p:cNvSpPr>
          <p:nvPr/>
        </p:nvSpPr>
        <p:spPr bwMode="auto">
          <a:xfrm>
            <a:off x="214313" y="-84138"/>
            <a:ext cx="2857500" cy="646113"/>
          </a:xfrm>
          <a:prstGeom prst="rect">
            <a:avLst/>
          </a:prstGeom>
          <a:noFill/>
          <a:ln w="9525">
            <a:noFill/>
            <a:miter lim="800000"/>
            <a:headEnd/>
            <a:tailEnd/>
          </a:ln>
        </p:spPr>
        <p:txBody>
          <a:bodyPr>
            <a:spAutoFit/>
          </a:bodyPr>
          <a:lstStyle/>
          <a:p>
            <a:r>
              <a:rPr lang="fr-FR" b="1" u="sng"/>
              <a:t>Couverture géographique</a:t>
            </a:r>
          </a:p>
        </p:txBody>
      </p:sp>
      <p:sp>
        <p:nvSpPr>
          <p:cNvPr id="28679" name="Rectangle 6"/>
          <p:cNvSpPr>
            <a:spLocks noChangeArrowheads="1"/>
          </p:cNvSpPr>
          <p:nvPr/>
        </p:nvSpPr>
        <p:spPr bwMode="auto">
          <a:xfrm>
            <a:off x="0" y="844550"/>
            <a:ext cx="1500188" cy="369888"/>
          </a:xfrm>
          <a:prstGeom prst="rect">
            <a:avLst/>
          </a:prstGeom>
          <a:noFill/>
          <a:ln w="9525">
            <a:noFill/>
            <a:miter lim="800000"/>
            <a:headEnd/>
            <a:tailEnd/>
          </a:ln>
        </p:spPr>
        <p:txBody>
          <a:bodyPr>
            <a:spAutoFit/>
          </a:bodyPr>
          <a:lstStyle/>
          <a:p>
            <a:r>
              <a:rPr lang="fr-FR" b="1"/>
              <a:t>Leadership</a:t>
            </a:r>
            <a:endParaRPr lang="fr-FR"/>
          </a:p>
        </p:txBody>
      </p:sp>
      <p:sp>
        <p:nvSpPr>
          <p:cNvPr id="28680" name="Rectangle 7"/>
          <p:cNvSpPr>
            <a:spLocks noChangeArrowheads="1"/>
          </p:cNvSpPr>
          <p:nvPr/>
        </p:nvSpPr>
        <p:spPr bwMode="auto">
          <a:xfrm>
            <a:off x="214313" y="2357438"/>
            <a:ext cx="5776912" cy="338554"/>
          </a:xfrm>
          <a:prstGeom prst="rect">
            <a:avLst/>
          </a:prstGeom>
          <a:noFill/>
          <a:ln w="9525">
            <a:noFill/>
            <a:miter lim="800000"/>
            <a:headEnd/>
            <a:tailEnd/>
          </a:ln>
        </p:spPr>
        <p:txBody>
          <a:bodyPr>
            <a:spAutoFit/>
          </a:bodyPr>
          <a:lstStyle/>
          <a:p>
            <a:r>
              <a:rPr lang="fr-FR" sz="1600" b="1" dirty="0"/>
              <a:t>Stratégie concurrentielle</a:t>
            </a:r>
            <a:r>
              <a:rPr lang="fr-FR" sz="1600" dirty="0"/>
              <a:t> </a:t>
            </a:r>
          </a:p>
        </p:txBody>
      </p:sp>
      <p:sp>
        <p:nvSpPr>
          <p:cNvPr id="12" name="Rectangle 11"/>
          <p:cNvSpPr/>
          <p:nvPr/>
        </p:nvSpPr>
        <p:spPr>
          <a:xfrm>
            <a:off x="87282" y="2670170"/>
            <a:ext cx="9001155" cy="785818"/>
          </a:xfrm>
          <a:prstGeom prst="rect">
            <a:avLst/>
          </a:prstGeom>
        </p:spPr>
        <p:style>
          <a:lnRef idx="0">
            <a:schemeClr val="accent3"/>
          </a:lnRef>
          <a:fillRef idx="3">
            <a:schemeClr val="accent3"/>
          </a:fillRef>
          <a:effectRef idx="3">
            <a:schemeClr val="accent3"/>
          </a:effectRef>
          <a:fontRef idx="minor">
            <a:schemeClr val="lt1"/>
          </a:fontRef>
        </p:style>
        <p:txBody>
          <a:bodyPr anchor="ctr"/>
          <a:lstStyle/>
          <a:p>
            <a:r>
              <a:rPr lang="fr-FR" sz="1200">
                <a:solidFill>
                  <a:schemeClr val="tx1"/>
                </a:solidFill>
                <a:latin typeface="Arial" charset="0"/>
                <a:cs typeface="Arial" charset="0"/>
              </a:rPr>
              <a:t>Concurrence des marques et des prix</a:t>
            </a:r>
          </a:p>
          <a:p>
            <a:r>
              <a:rPr lang="fr-FR" sz="1200">
                <a:solidFill>
                  <a:schemeClr val="tx1"/>
                </a:solidFill>
                <a:latin typeface="Arial" charset="0"/>
                <a:cs typeface="Arial" charset="0"/>
              </a:rPr>
              <a:t>Degré de concentration: secteur concentré et  dominé par les grands groupes.</a:t>
            </a:r>
          </a:p>
          <a:p>
            <a:endParaRPr lang="fr-FR" sz="1200">
              <a:solidFill>
                <a:schemeClr val="tx1"/>
              </a:solidFill>
              <a:latin typeface="Arial" charset="0"/>
              <a:cs typeface="Arial" charset="0"/>
            </a:endParaRPr>
          </a:p>
        </p:txBody>
      </p:sp>
      <p:cxnSp>
        <p:nvCxnSpPr>
          <p:cNvPr id="14" name="Connecteur droit 13"/>
          <p:cNvCxnSpPr/>
          <p:nvPr/>
        </p:nvCxnSpPr>
        <p:spPr>
          <a:xfrm rot="5400000">
            <a:off x="2928144" y="5287169"/>
            <a:ext cx="2857500" cy="1588"/>
          </a:xfrm>
          <a:prstGeom prst="line">
            <a:avLst/>
          </a:prstGeom>
        </p:spPr>
        <p:style>
          <a:lnRef idx="3">
            <a:schemeClr val="dk1"/>
          </a:lnRef>
          <a:fillRef idx="0">
            <a:schemeClr val="dk1"/>
          </a:fillRef>
          <a:effectRef idx="2">
            <a:schemeClr val="dk1"/>
          </a:effectRef>
          <a:fontRef idx="minor">
            <a:schemeClr val="tx1"/>
          </a:fontRef>
        </p:style>
      </p:cxnSp>
      <p:cxnSp>
        <p:nvCxnSpPr>
          <p:cNvPr id="16" name="Connecteur droit 15"/>
          <p:cNvCxnSpPr/>
          <p:nvPr/>
        </p:nvCxnSpPr>
        <p:spPr>
          <a:xfrm rot="10800000">
            <a:off x="1785938" y="5143500"/>
            <a:ext cx="5000625" cy="1588"/>
          </a:xfrm>
          <a:prstGeom prst="line">
            <a:avLst/>
          </a:prstGeom>
        </p:spPr>
        <p:style>
          <a:lnRef idx="3">
            <a:schemeClr val="dk1"/>
          </a:lnRef>
          <a:fillRef idx="0">
            <a:schemeClr val="dk1"/>
          </a:fillRef>
          <a:effectRef idx="2">
            <a:schemeClr val="dk1"/>
          </a:effectRef>
          <a:fontRef idx="minor">
            <a:schemeClr val="tx1"/>
          </a:fontRef>
        </p:style>
      </p:cxnSp>
      <p:sp>
        <p:nvSpPr>
          <p:cNvPr id="28687" name="Rectangle 16"/>
          <p:cNvSpPr>
            <a:spLocks noChangeArrowheads="1"/>
          </p:cNvSpPr>
          <p:nvPr/>
        </p:nvSpPr>
        <p:spPr bwMode="auto">
          <a:xfrm>
            <a:off x="1928813" y="3429000"/>
            <a:ext cx="2071687" cy="307975"/>
          </a:xfrm>
          <a:prstGeom prst="rect">
            <a:avLst/>
          </a:prstGeom>
          <a:noFill/>
          <a:ln w="9525">
            <a:noFill/>
            <a:miter lim="800000"/>
            <a:headEnd/>
            <a:tailEnd/>
          </a:ln>
        </p:spPr>
        <p:txBody>
          <a:bodyPr>
            <a:spAutoFit/>
          </a:bodyPr>
          <a:lstStyle/>
          <a:p>
            <a:r>
              <a:rPr lang="fr-FR" sz="1400" b="1" u="sng"/>
              <a:t>Design et packaging</a:t>
            </a:r>
          </a:p>
        </p:txBody>
      </p:sp>
      <p:sp>
        <p:nvSpPr>
          <p:cNvPr id="28688" name="Rectangle 17"/>
          <p:cNvSpPr>
            <a:spLocks noChangeArrowheads="1"/>
          </p:cNvSpPr>
          <p:nvPr/>
        </p:nvSpPr>
        <p:spPr bwMode="auto">
          <a:xfrm>
            <a:off x="5214938" y="3429000"/>
            <a:ext cx="1357312" cy="307975"/>
          </a:xfrm>
          <a:prstGeom prst="rect">
            <a:avLst/>
          </a:prstGeom>
          <a:noFill/>
          <a:ln w="9525">
            <a:noFill/>
            <a:miter lim="800000"/>
            <a:headEnd/>
            <a:tailEnd/>
          </a:ln>
        </p:spPr>
        <p:txBody>
          <a:bodyPr>
            <a:spAutoFit/>
          </a:bodyPr>
          <a:lstStyle/>
          <a:p>
            <a:r>
              <a:rPr lang="fr-FR" sz="1400" b="1" u="sng"/>
              <a:t>Prix</a:t>
            </a:r>
          </a:p>
        </p:txBody>
      </p:sp>
      <p:sp>
        <p:nvSpPr>
          <p:cNvPr id="28689" name="Rectangle 18"/>
          <p:cNvSpPr>
            <a:spLocks noChangeArrowheads="1"/>
          </p:cNvSpPr>
          <p:nvPr/>
        </p:nvSpPr>
        <p:spPr bwMode="auto">
          <a:xfrm>
            <a:off x="4733925" y="5162550"/>
            <a:ext cx="1697038" cy="307975"/>
          </a:xfrm>
          <a:prstGeom prst="rect">
            <a:avLst/>
          </a:prstGeom>
          <a:noFill/>
          <a:ln w="9525">
            <a:noFill/>
            <a:miter lim="800000"/>
            <a:headEnd/>
            <a:tailEnd/>
          </a:ln>
        </p:spPr>
        <p:txBody>
          <a:bodyPr>
            <a:spAutoFit/>
          </a:bodyPr>
          <a:lstStyle/>
          <a:p>
            <a:r>
              <a:rPr lang="fr-FR" sz="1400" b="1" u="sng"/>
              <a:t>Communication</a:t>
            </a:r>
          </a:p>
        </p:txBody>
      </p:sp>
      <p:sp>
        <p:nvSpPr>
          <p:cNvPr id="28690" name="Rectangle 19"/>
          <p:cNvSpPr>
            <a:spLocks noChangeArrowheads="1"/>
          </p:cNvSpPr>
          <p:nvPr/>
        </p:nvSpPr>
        <p:spPr bwMode="auto">
          <a:xfrm>
            <a:off x="2000250" y="5143500"/>
            <a:ext cx="1928813" cy="307975"/>
          </a:xfrm>
          <a:prstGeom prst="rect">
            <a:avLst/>
          </a:prstGeom>
          <a:noFill/>
          <a:ln w="9525">
            <a:noFill/>
            <a:miter lim="800000"/>
            <a:headEnd/>
            <a:tailEnd/>
          </a:ln>
        </p:spPr>
        <p:txBody>
          <a:bodyPr>
            <a:spAutoFit/>
          </a:bodyPr>
          <a:lstStyle/>
          <a:p>
            <a:r>
              <a:rPr lang="fr-FR" sz="1400" b="1" u="sng"/>
              <a:t>Distribution</a:t>
            </a:r>
          </a:p>
        </p:txBody>
      </p:sp>
      <p:sp>
        <p:nvSpPr>
          <p:cNvPr id="21" name="Rectangle 20"/>
          <p:cNvSpPr/>
          <p:nvPr/>
        </p:nvSpPr>
        <p:spPr>
          <a:xfrm>
            <a:off x="4500562" y="3786190"/>
            <a:ext cx="2714643" cy="1201773"/>
          </a:xfrm>
          <a:prstGeom prst="rect">
            <a:avLst/>
          </a:prstGeom>
        </p:spPr>
        <p:style>
          <a:lnRef idx="0">
            <a:schemeClr val="accent3"/>
          </a:lnRef>
          <a:fillRef idx="3">
            <a:schemeClr val="accent3"/>
          </a:fillRef>
          <a:effectRef idx="3">
            <a:schemeClr val="accent3"/>
          </a:effectRef>
          <a:fontRef idx="minor">
            <a:schemeClr val="lt1"/>
          </a:fontRef>
        </p:style>
        <p:txBody>
          <a:bodyPr anchor="ctr"/>
          <a:lstStyle/>
          <a:p>
            <a:r>
              <a:rPr lang="fr-FR" sz="1200" dirty="0">
                <a:solidFill>
                  <a:schemeClr val="tx1"/>
                </a:solidFill>
                <a:latin typeface="Arial" charset="0"/>
                <a:cs typeface="Arial" charset="0"/>
              </a:rPr>
              <a:t>Prix un peu chers et diffèrent selon les marques et les portions</a:t>
            </a:r>
          </a:p>
          <a:p>
            <a:r>
              <a:rPr lang="fr-FR" sz="1200" dirty="0">
                <a:solidFill>
                  <a:schemeClr val="tx1"/>
                </a:solidFill>
                <a:latin typeface="Arial" charset="0"/>
                <a:cs typeface="Arial" charset="0"/>
              </a:rPr>
              <a:t>prix largement tirés vers le bas par les marques de distributeurs (MDD)surtout pour les l’emmental râpé</a:t>
            </a:r>
            <a:r>
              <a:rPr lang="fr-FR" dirty="0">
                <a:solidFill>
                  <a:schemeClr val="tx1"/>
                </a:solidFill>
                <a:latin typeface="Arial" charset="0"/>
                <a:cs typeface="Arial" charset="0"/>
              </a:rPr>
              <a:t> </a:t>
            </a:r>
          </a:p>
        </p:txBody>
      </p:sp>
      <p:sp>
        <p:nvSpPr>
          <p:cNvPr id="22" name="Rectangle 21"/>
          <p:cNvSpPr/>
          <p:nvPr/>
        </p:nvSpPr>
        <p:spPr>
          <a:xfrm>
            <a:off x="1428728" y="3786190"/>
            <a:ext cx="2643188" cy="1142998"/>
          </a:xfrm>
          <a:prstGeom prst="rect">
            <a:avLst/>
          </a:prstGeom>
        </p:spPr>
        <p:style>
          <a:lnRef idx="0">
            <a:schemeClr val="accent3"/>
          </a:lnRef>
          <a:fillRef idx="3">
            <a:schemeClr val="accent3"/>
          </a:fillRef>
          <a:effectRef idx="3">
            <a:schemeClr val="accent3"/>
          </a:effectRef>
          <a:fontRef idx="minor">
            <a:schemeClr val="lt1"/>
          </a:fontRef>
        </p:style>
        <p:txBody>
          <a:bodyPr anchor="ctr"/>
          <a:lstStyle/>
          <a:p>
            <a:r>
              <a:rPr lang="fr-FR" sz="1200" dirty="0">
                <a:solidFill>
                  <a:srgbClr val="FFFFFF"/>
                </a:solidFill>
                <a:latin typeface="Arial" charset="0"/>
                <a:cs typeface="Arial" charset="0"/>
              </a:rPr>
              <a:t>  </a:t>
            </a:r>
            <a:r>
              <a:rPr lang="fr-FR" sz="1200" dirty="0">
                <a:solidFill>
                  <a:schemeClr val="tx1"/>
                </a:solidFill>
                <a:latin typeface="Arial" charset="0"/>
                <a:cs typeface="Arial" charset="0"/>
              </a:rPr>
              <a:t>des bacs, des cubes ,des portions de 35g,</a:t>
            </a:r>
            <a:r>
              <a:rPr lang="fr-FR" sz="1200" dirty="0">
                <a:solidFill>
                  <a:srgbClr val="FFFFFF"/>
                </a:solidFill>
                <a:latin typeface="Arial" charset="0"/>
                <a:cs typeface="Arial" charset="0"/>
              </a:rPr>
              <a:t> </a:t>
            </a:r>
            <a:r>
              <a:rPr lang="fr-FR" sz="1200" dirty="0">
                <a:solidFill>
                  <a:schemeClr val="tx1"/>
                </a:solidFill>
                <a:latin typeface="Arial" charset="0"/>
                <a:cs typeface="Arial" charset="0"/>
              </a:rPr>
              <a:t>Barquette de 500 g. Emballé individuellement, </a:t>
            </a:r>
            <a:r>
              <a:rPr lang="fr-FR" sz="1200" dirty="0" err="1">
                <a:solidFill>
                  <a:schemeClr val="tx1"/>
                </a:solidFill>
                <a:latin typeface="Arial" charset="0"/>
                <a:cs typeface="Arial" charset="0"/>
              </a:rPr>
              <a:t>Bûche,carrés</a:t>
            </a:r>
            <a:r>
              <a:rPr lang="fr-FR" sz="1200" dirty="0">
                <a:solidFill>
                  <a:schemeClr val="tx1"/>
                </a:solidFill>
                <a:latin typeface="Arial" charset="0"/>
                <a:cs typeface="Arial" charset="0"/>
              </a:rPr>
              <a:t>,rond</a:t>
            </a:r>
            <a:endParaRPr lang="fr-FR" dirty="0">
              <a:solidFill>
                <a:schemeClr val="tx1"/>
              </a:solidFill>
              <a:latin typeface="Arial" charset="0"/>
              <a:cs typeface="Arial" charset="0"/>
            </a:endParaRPr>
          </a:p>
        </p:txBody>
      </p:sp>
      <p:sp>
        <p:nvSpPr>
          <p:cNvPr id="23" name="Rectangle 22"/>
          <p:cNvSpPr/>
          <p:nvPr/>
        </p:nvSpPr>
        <p:spPr>
          <a:xfrm>
            <a:off x="1428728" y="5429264"/>
            <a:ext cx="2571768" cy="1285884"/>
          </a:xfrm>
          <a:prstGeom prst="rect">
            <a:avLst/>
          </a:prstGeom>
        </p:spPr>
        <p:style>
          <a:lnRef idx="0">
            <a:schemeClr val="accent3"/>
          </a:lnRef>
          <a:fillRef idx="3">
            <a:schemeClr val="accent3"/>
          </a:fillRef>
          <a:effectRef idx="3">
            <a:schemeClr val="accent3"/>
          </a:effectRef>
          <a:fontRef idx="minor">
            <a:schemeClr val="lt1"/>
          </a:fontRef>
        </p:style>
        <p:txBody>
          <a:bodyPr anchor="ctr"/>
          <a:lstStyle/>
          <a:p>
            <a:r>
              <a:rPr lang="fr-FR" sz="1200" dirty="0">
                <a:solidFill>
                  <a:schemeClr val="tx1"/>
                </a:solidFill>
                <a:latin typeface="Arial" charset="0"/>
                <a:cs typeface="Arial" charset="0"/>
              </a:rPr>
              <a:t>Café Hôtel Restaurant - CHR</a:t>
            </a:r>
            <a:br>
              <a:rPr lang="fr-FR" sz="1200" dirty="0">
                <a:solidFill>
                  <a:schemeClr val="tx1"/>
                </a:solidFill>
                <a:latin typeface="Arial" charset="0"/>
                <a:cs typeface="Arial" charset="0"/>
              </a:rPr>
            </a:br>
            <a:r>
              <a:rPr lang="fr-FR" sz="1200" dirty="0">
                <a:solidFill>
                  <a:schemeClr val="tx1"/>
                </a:solidFill>
                <a:latin typeface="Arial" charset="0"/>
                <a:cs typeface="Arial" charset="0"/>
              </a:rPr>
              <a:t>Centrale d'</a:t>
            </a:r>
            <a:r>
              <a:rPr lang="fr-FR" sz="1200" dirty="0" err="1">
                <a:solidFill>
                  <a:schemeClr val="tx1"/>
                </a:solidFill>
                <a:latin typeface="Arial" charset="0"/>
                <a:cs typeface="Arial" charset="0"/>
              </a:rPr>
              <a:t>achat,enfant</a:t>
            </a:r>
            <a:r>
              <a:rPr lang="fr-FR" sz="1200" dirty="0">
                <a:solidFill>
                  <a:schemeClr val="tx1"/>
                </a:solidFill>
                <a:latin typeface="Arial" charset="0"/>
                <a:cs typeface="Arial" charset="0"/>
              </a:rPr>
              <a:t>, Grande </a:t>
            </a:r>
            <a:r>
              <a:rPr lang="fr-FR" sz="1200" dirty="0" err="1">
                <a:solidFill>
                  <a:schemeClr val="tx1"/>
                </a:solidFill>
                <a:latin typeface="Arial" charset="0"/>
                <a:cs typeface="Arial" charset="0"/>
              </a:rPr>
              <a:t>surface,Grossiste</a:t>
            </a:r>
            <a:r>
              <a:rPr lang="fr-FR" sz="1200" dirty="0">
                <a:solidFill>
                  <a:schemeClr val="tx1"/>
                </a:solidFill>
                <a:latin typeface="Arial" charset="0"/>
                <a:cs typeface="Arial" charset="0"/>
              </a:rPr>
              <a:t>, Restaurant hors domicile-RHD</a:t>
            </a:r>
          </a:p>
          <a:p>
            <a:r>
              <a:rPr lang="fr-FR" sz="1200" dirty="0">
                <a:solidFill>
                  <a:schemeClr val="tx1"/>
                </a:solidFill>
                <a:latin typeface="Arial" charset="0"/>
                <a:cs typeface="Arial" charset="0"/>
              </a:rPr>
              <a:t>Avion, bateaux de croisières, </a:t>
            </a:r>
          </a:p>
        </p:txBody>
      </p:sp>
      <p:sp>
        <p:nvSpPr>
          <p:cNvPr id="24" name="Rectangle 23"/>
          <p:cNvSpPr/>
          <p:nvPr/>
        </p:nvSpPr>
        <p:spPr>
          <a:xfrm>
            <a:off x="4489451" y="5483239"/>
            <a:ext cx="2725756" cy="1231909"/>
          </a:xfrm>
          <a:prstGeom prst="rect">
            <a:avLst/>
          </a:prstGeom>
        </p:spPr>
        <p:style>
          <a:lnRef idx="0">
            <a:schemeClr val="accent3"/>
          </a:lnRef>
          <a:fillRef idx="3">
            <a:schemeClr val="accent3"/>
          </a:fillRef>
          <a:effectRef idx="3">
            <a:schemeClr val="accent3"/>
          </a:effectRef>
          <a:fontRef idx="minor">
            <a:schemeClr val="lt1"/>
          </a:fontRef>
        </p:style>
        <p:txBody>
          <a:bodyPr anchor="ctr"/>
          <a:lstStyle/>
          <a:p>
            <a:r>
              <a:rPr lang="fr-FR" sz="1200" dirty="0">
                <a:solidFill>
                  <a:schemeClr val="tx1"/>
                </a:solidFill>
                <a:latin typeface="Arial" charset="0"/>
                <a:cs typeface="Arial" charset="0"/>
              </a:rPr>
              <a:t>Les publicité</a:t>
            </a:r>
          </a:p>
          <a:p>
            <a:r>
              <a:rPr lang="fr-FR" sz="1200" dirty="0">
                <a:solidFill>
                  <a:schemeClr val="tx1"/>
                </a:solidFill>
                <a:latin typeface="Arial" charset="0"/>
                <a:cs typeface="Arial" charset="0"/>
              </a:rPr>
              <a:t>La télévision est le média privilégié avec 86,7% des budgets. </a:t>
            </a:r>
          </a:p>
        </p:txBody>
      </p:sp>
      <p:sp>
        <p:nvSpPr>
          <p:cNvPr id="25" name="Rectangle 24"/>
          <p:cNvSpPr/>
          <p:nvPr/>
        </p:nvSpPr>
        <p:spPr>
          <a:xfrm>
            <a:off x="142844" y="1285860"/>
            <a:ext cx="3786214" cy="1015663"/>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fr-FR" sz="1200" dirty="0" smtClean="0">
                <a:solidFill>
                  <a:srgbClr val="000000"/>
                </a:solidFill>
                <a:latin typeface="Arial" charset="0"/>
                <a:cs typeface="Arial" charset="0"/>
              </a:rPr>
              <a:t>Occupe la plus grande part de marché en Europe et il est le  3ième groupe laitier dans le monde avec </a:t>
            </a:r>
          </a:p>
          <a:p>
            <a:r>
              <a:rPr lang="fr-FR" sz="1200" dirty="0" smtClean="0">
                <a:solidFill>
                  <a:srgbClr val="000000"/>
                </a:solidFill>
                <a:latin typeface="Arial" charset="0"/>
                <a:cs typeface="Arial" charset="0"/>
              </a:rPr>
              <a:t>une grande capacité de production ( des moyens financier et humain considérables) en rachetant beaucoup de filiales  </a:t>
            </a:r>
            <a:endParaRPr lang="fr-FR" sz="1200" dirty="0">
              <a:solidFill>
                <a:srgbClr val="000000"/>
              </a:solidFill>
              <a:latin typeface="Arial" charset="0"/>
              <a:cs typeface="Arial"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50"/>
          <p:cNvSpPr>
            <a:spLocks noChangeArrowheads="1"/>
          </p:cNvSpPr>
          <p:nvPr/>
        </p:nvSpPr>
        <p:spPr bwMode="auto">
          <a:xfrm>
            <a:off x="7308850" y="3929066"/>
            <a:ext cx="1835150" cy="1285884"/>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pPr algn="ctr"/>
            <a:endParaRPr lang="fr-FR"/>
          </a:p>
        </p:txBody>
      </p:sp>
      <p:sp>
        <p:nvSpPr>
          <p:cNvPr id="30723" name="Rectangle 44"/>
          <p:cNvSpPr>
            <a:spLocks noChangeArrowheads="1"/>
          </p:cNvSpPr>
          <p:nvPr/>
        </p:nvSpPr>
        <p:spPr bwMode="auto">
          <a:xfrm>
            <a:off x="571472" y="5500702"/>
            <a:ext cx="2881313" cy="1196975"/>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r>
              <a:rPr lang="fr-FR" sz="1200" dirty="0" smtClean="0">
                <a:solidFill>
                  <a:schemeClr val="tx1"/>
                </a:solidFill>
              </a:rPr>
              <a:t>L’innovation technologique </a:t>
            </a:r>
          </a:p>
          <a:p>
            <a:r>
              <a:rPr lang="fr-FR" sz="1200" dirty="0" smtClean="0">
                <a:solidFill>
                  <a:schemeClr val="tx1"/>
                </a:solidFill>
              </a:rPr>
              <a:t>L’innovations en terme de packaging </a:t>
            </a:r>
          </a:p>
          <a:p>
            <a:r>
              <a:rPr lang="fr-FR" sz="1200" dirty="0" smtClean="0">
                <a:solidFill>
                  <a:schemeClr val="tx1"/>
                </a:solidFill>
              </a:rPr>
              <a:t>L’innovation sensorielle( goût, saveur)</a:t>
            </a:r>
          </a:p>
          <a:p>
            <a:r>
              <a:rPr lang="fr-FR" sz="1200" dirty="0" smtClean="0">
                <a:solidFill>
                  <a:schemeClr val="tx1"/>
                </a:solidFill>
              </a:rPr>
              <a:t> (fromages aromatisés (citron, fines) herbes)</a:t>
            </a:r>
          </a:p>
          <a:p>
            <a:r>
              <a:rPr lang="fr-FR" sz="1200" dirty="0" smtClean="0">
                <a:solidFill>
                  <a:schemeClr val="tx1"/>
                </a:solidFill>
              </a:rPr>
              <a:t>, fromages diététiques </a:t>
            </a:r>
            <a:endParaRPr lang="fr-FR" sz="1200" dirty="0">
              <a:solidFill>
                <a:schemeClr val="tx1"/>
              </a:solidFill>
            </a:endParaRPr>
          </a:p>
        </p:txBody>
      </p:sp>
      <p:sp>
        <p:nvSpPr>
          <p:cNvPr id="30724" name="Text Box 2"/>
          <p:cNvSpPr txBox="1">
            <a:spLocks noChangeArrowheads="1"/>
          </p:cNvSpPr>
          <p:nvPr/>
        </p:nvSpPr>
        <p:spPr bwMode="auto">
          <a:xfrm>
            <a:off x="2571736" y="1785926"/>
            <a:ext cx="3662371" cy="369332"/>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wrap="square">
            <a:spAutoFit/>
          </a:bodyPr>
          <a:lstStyle/>
          <a:p>
            <a:r>
              <a:rPr lang="fr-FR" dirty="0"/>
              <a:t>L’analyse des forces concurrentielles </a:t>
            </a:r>
          </a:p>
        </p:txBody>
      </p:sp>
      <p:sp>
        <p:nvSpPr>
          <p:cNvPr id="30725" name="Text Box 3"/>
          <p:cNvSpPr txBox="1">
            <a:spLocks noChangeArrowheads="1"/>
          </p:cNvSpPr>
          <p:nvPr/>
        </p:nvSpPr>
        <p:spPr bwMode="auto">
          <a:xfrm>
            <a:off x="1428728" y="0"/>
            <a:ext cx="571472" cy="369332"/>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wrap="square">
            <a:spAutoFit/>
          </a:bodyPr>
          <a:lstStyle/>
          <a:p>
            <a:r>
              <a:rPr lang="fr-FR" dirty="0"/>
              <a:t>FCS</a:t>
            </a:r>
          </a:p>
        </p:txBody>
      </p:sp>
      <p:sp>
        <p:nvSpPr>
          <p:cNvPr id="30726" name="Text Box 6"/>
          <p:cNvSpPr txBox="1">
            <a:spLocks noChangeArrowheads="1"/>
          </p:cNvSpPr>
          <p:nvPr/>
        </p:nvSpPr>
        <p:spPr bwMode="auto">
          <a:xfrm>
            <a:off x="4786314" y="1"/>
            <a:ext cx="2800350" cy="369332"/>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wrap="square">
            <a:spAutoFit/>
          </a:bodyPr>
          <a:lstStyle/>
          <a:p>
            <a:r>
              <a:rPr lang="fr-FR" dirty="0"/>
              <a:t>Barrières à l’entrée /sortie</a:t>
            </a:r>
          </a:p>
        </p:txBody>
      </p:sp>
      <p:sp>
        <p:nvSpPr>
          <p:cNvPr id="30727" name="Rectangle 9"/>
          <p:cNvSpPr>
            <a:spLocks noChangeArrowheads="1"/>
          </p:cNvSpPr>
          <p:nvPr/>
        </p:nvSpPr>
        <p:spPr bwMode="auto">
          <a:xfrm>
            <a:off x="0" y="357188"/>
            <a:ext cx="4283075" cy="1357312"/>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wrap="none" anchor="ctr"/>
          <a:lstStyle/>
          <a:p>
            <a:endParaRPr lang="fr-FR" sz="1200">
              <a:latin typeface="Times New Roman" pitchFamily="18" charset="0"/>
              <a:cs typeface="Times New Roman" pitchFamily="18" charset="0"/>
            </a:endParaRPr>
          </a:p>
          <a:p>
            <a:endParaRPr lang="fr-FR" sz="1200">
              <a:latin typeface="Times New Roman" pitchFamily="18" charset="0"/>
              <a:cs typeface="Times New Roman" pitchFamily="18" charset="0"/>
            </a:endParaRPr>
          </a:p>
          <a:p>
            <a:pPr>
              <a:buFont typeface="Wingdings" pitchFamily="2" charset="2"/>
              <a:buChar char="§"/>
            </a:pPr>
            <a:endParaRPr lang="fr-FR" sz="1200">
              <a:latin typeface="Times New Roman" pitchFamily="18" charset="0"/>
              <a:cs typeface="Times New Roman" pitchFamily="18" charset="0"/>
            </a:endParaRPr>
          </a:p>
          <a:p>
            <a:pPr>
              <a:buFont typeface="Wingdings" pitchFamily="2" charset="2"/>
              <a:buChar char="§"/>
            </a:pPr>
            <a:r>
              <a:rPr lang="fr-FR" sz="1200">
                <a:latin typeface="Times New Roman" pitchFamily="18" charset="0"/>
                <a:cs typeface="Times New Roman" pitchFamily="18" charset="0"/>
              </a:rPr>
              <a:t>L’innovation, la haute qualité des produits et leur caractère santé.</a:t>
            </a:r>
          </a:p>
          <a:p>
            <a:pPr>
              <a:buFont typeface="Wingdings" pitchFamily="2" charset="2"/>
              <a:buChar char="§"/>
            </a:pPr>
            <a:r>
              <a:rPr lang="fr-FR" sz="1200">
                <a:latin typeface="Times New Roman" pitchFamily="18" charset="0"/>
                <a:cs typeface="Times New Roman" pitchFamily="18" charset="0"/>
              </a:rPr>
              <a:t>Marché croissant et de plus en plus porteur</a:t>
            </a:r>
          </a:p>
          <a:p>
            <a:pPr>
              <a:buFont typeface="Wingdings" pitchFamily="2" charset="2"/>
              <a:buChar char="§"/>
            </a:pPr>
            <a:r>
              <a:rPr lang="fr-FR" sz="1200">
                <a:latin typeface="Times New Roman" pitchFamily="18" charset="0"/>
                <a:cs typeface="Times New Roman" pitchFamily="18" charset="0"/>
              </a:rPr>
              <a:t>Le savoir faire</a:t>
            </a:r>
          </a:p>
          <a:p>
            <a:pPr>
              <a:buFont typeface="Wingdings" pitchFamily="2" charset="2"/>
              <a:buChar char="§"/>
            </a:pPr>
            <a:r>
              <a:rPr lang="fr-FR" sz="1200">
                <a:latin typeface="Times New Roman" pitchFamily="18" charset="0"/>
                <a:cs typeface="Times New Roman" pitchFamily="18" charset="0"/>
              </a:rPr>
              <a:t>Conscience croissante des consommateurs des effet santé des </a:t>
            </a:r>
          </a:p>
          <a:p>
            <a:pPr>
              <a:buFont typeface="Wingdings" pitchFamily="2" charset="2"/>
              <a:buNone/>
            </a:pPr>
            <a:r>
              <a:rPr lang="fr-FR" sz="1200">
                <a:latin typeface="Times New Roman" pitchFamily="18" charset="0"/>
                <a:cs typeface="Times New Roman" pitchFamily="18" charset="0"/>
              </a:rPr>
              <a:t>fromages</a:t>
            </a:r>
          </a:p>
          <a:p>
            <a:endParaRPr lang="fr-FR" sz="1200">
              <a:latin typeface="Times New Roman" pitchFamily="18" charset="0"/>
              <a:cs typeface="Times New Roman" pitchFamily="18" charset="0"/>
            </a:endParaRPr>
          </a:p>
          <a:p>
            <a:endParaRPr lang="fr-FR" sz="1200">
              <a:latin typeface="Times New Roman" pitchFamily="18" charset="0"/>
              <a:cs typeface="Times New Roman" pitchFamily="18" charset="0"/>
            </a:endParaRPr>
          </a:p>
          <a:p>
            <a:endParaRPr lang="fr-FR" sz="1200">
              <a:latin typeface="Times New Roman" pitchFamily="18" charset="0"/>
              <a:cs typeface="Times New Roman" pitchFamily="18" charset="0"/>
            </a:endParaRPr>
          </a:p>
        </p:txBody>
      </p:sp>
      <p:sp>
        <p:nvSpPr>
          <p:cNvPr id="30728" name="Rectangle 10"/>
          <p:cNvSpPr>
            <a:spLocks noChangeArrowheads="1"/>
          </p:cNvSpPr>
          <p:nvPr/>
        </p:nvSpPr>
        <p:spPr bwMode="auto">
          <a:xfrm>
            <a:off x="4356100" y="333375"/>
            <a:ext cx="4787900" cy="1366838"/>
          </a:xfrm>
          <a:prstGeom prst="rect">
            <a:avLst/>
          </a:prstGeom>
          <a:solidFill>
            <a:srgbClr val="CCFF66"/>
          </a:solidFill>
          <a:ln w="9525">
            <a:solidFill>
              <a:schemeClr val="tx1"/>
            </a:solidFill>
            <a:miter lim="800000"/>
            <a:headEnd/>
            <a:tailEnd/>
          </a:ln>
        </p:spPr>
        <p:txBody>
          <a:bodyPr wrap="none" anchor="ctr"/>
          <a:lstStyle/>
          <a:p>
            <a:endParaRPr lang="fr-FR"/>
          </a:p>
        </p:txBody>
      </p:sp>
      <p:sp>
        <p:nvSpPr>
          <p:cNvPr id="30729" name="Rectangle 11"/>
          <p:cNvSpPr>
            <a:spLocks noChangeArrowheads="1"/>
          </p:cNvSpPr>
          <p:nvPr/>
        </p:nvSpPr>
        <p:spPr bwMode="auto">
          <a:xfrm>
            <a:off x="2500299" y="3643314"/>
            <a:ext cx="2357454" cy="1444624"/>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endParaRPr lang="fr-FR" sz="800"/>
          </a:p>
        </p:txBody>
      </p:sp>
      <p:sp>
        <p:nvSpPr>
          <p:cNvPr id="30730" name="Rectangle 12"/>
          <p:cNvSpPr>
            <a:spLocks noChangeArrowheads="1"/>
          </p:cNvSpPr>
          <p:nvPr/>
        </p:nvSpPr>
        <p:spPr bwMode="auto">
          <a:xfrm>
            <a:off x="1785918" y="2428868"/>
            <a:ext cx="3525840" cy="785818"/>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pPr algn="ctr"/>
            <a:r>
              <a:rPr lang="fr-FR" sz="1400" dirty="0">
                <a:solidFill>
                  <a:schemeClr val="tx1"/>
                </a:solidFill>
              </a:rPr>
              <a:t> forte intensité de la Concurrence locale dans </a:t>
            </a:r>
            <a:endParaRPr lang="fr-FR" sz="1400" dirty="0" smtClean="0">
              <a:solidFill>
                <a:schemeClr val="tx1"/>
              </a:solidFill>
            </a:endParaRPr>
          </a:p>
          <a:p>
            <a:pPr algn="ctr"/>
            <a:r>
              <a:rPr lang="fr-FR" sz="1400" dirty="0" smtClean="0">
                <a:solidFill>
                  <a:schemeClr val="tx1"/>
                </a:solidFill>
              </a:rPr>
              <a:t>chaque pays </a:t>
            </a:r>
            <a:r>
              <a:rPr lang="fr-FR" sz="1400" dirty="0">
                <a:solidFill>
                  <a:schemeClr val="tx1"/>
                </a:solidFill>
              </a:rPr>
              <a:t>et </a:t>
            </a:r>
            <a:r>
              <a:rPr lang="fr-FR" sz="1400" dirty="0" smtClean="0">
                <a:solidFill>
                  <a:schemeClr val="tx1"/>
                </a:solidFill>
              </a:rPr>
              <a:t>la </a:t>
            </a:r>
            <a:r>
              <a:rPr lang="fr-FR" sz="1400" dirty="0">
                <a:solidFill>
                  <a:schemeClr val="tx1"/>
                </a:solidFill>
              </a:rPr>
              <a:t>contre façon</a:t>
            </a:r>
          </a:p>
        </p:txBody>
      </p:sp>
      <p:sp>
        <p:nvSpPr>
          <p:cNvPr id="30731" name="Rectangle 13"/>
          <p:cNvSpPr>
            <a:spLocks noChangeArrowheads="1"/>
          </p:cNvSpPr>
          <p:nvPr/>
        </p:nvSpPr>
        <p:spPr bwMode="auto">
          <a:xfrm>
            <a:off x="3995738" y="5734050"/>
            <a:ext cx="2951162" cy="766784"/>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endParaRPr lang="fr-FR"/>
          </a:p>
        </p:txBody>
      </p:sp>
      <p:sp>
        <p:nvSpPr>
          <p:cNvPr id="30732" name="Rectangle 14"/>
          <p:cNvSpPr>
            <a:spLocks noChangeArrowheads="1"/>
          </p:cNvSpPr>
          <p:nvPr/>
        </p:nvSpPr>
        <p:spPr bwMode="auto">
          <a:xfrm>
            <a:off x="323850" y="3644900"/>
            <a:ext cx="1944688" cy="1439863"/>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endParaRPr lang="fr-FR"/>
          </a:p>
        </p:txBody>
      </p:sp>
      <p:sp>
        <p:nvSpPr>
          <p:cNvPr id="30733" name="Rectangle 15"/>
          <p:cNvSpPr>
            <a:spLocks noChangeArrowheads="1"/>
          </p:cNvSpPr>
          <p:nvPr/>
        </p:nvSpPr>
        <p:spPr bwMode="auto">
          <a:xfrm>
            <a:off x="5076825" y="3644900"/>
            <a:ext cx="1944688" cy="1511300"/>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endParaRPr lang="fr-FR"/>
          </a:p>
        </p:txBody>
      </p:sp>
      <p:sp>
        <p:nvSpPr>
          <p:cNvPr id="30734" name="Line 16"/>
          <p:cNvSpPr>
            <a:spLocks noChangeShapeType="1"/>
          </p:cNvSpPr>
          <p:nvPr/>
        </p:nvSpPr>
        <p:spPr bwMode="auto">
          <a:xfrm>
            <a:off x="2285984" y="4429132"/>
            <a:ext cx="287337" cy="1587"/>
          </a:xfrm>
          <a:prstGeom prst="line">
            <a:avLst/>
          </a:prstGeom>
          <a:ln>
            <a:headEnd/>
            <a:tailEnd type="triangle" w="med" len="med"/>
          </a:ln>
        </p:spPr>
        <p:style>
          <a:lnRef idx="1">
            <a:schemeClr val="dk1"/>
          </a:lnRef>
          <a:fillRef idx="0">
            <a:schemeClr val="dk1"/>
          </a:fillRef>
          <a:effectRef idx="0">
            <a:schemeClr val="dk1"/>
          </a:effectRef>
          <a:fontRef idx="minor">
            <a:schemeClr val="tx1"/>
          </a:fontRef>
        </p:style>
        <p:txBody>
          <a:bodyPr/>
          <a:lstStyle/>
          <a:p>
            <a:endParaRPr lang="fr-FR"/>
          </a:p>
        </p:txBody>
      </p:sp>
      <p:sp>
        <p:nvSpPr>
          <p:cNvPr id="30735" name="Line 17"/>
          <p:cNvSpPr>
            <a:spLocks noChangeShapeType="1"/>
          </p:cNvSpPr>
          <p:nvPr/>
        </p:nvSpPr>
        <p:spPr bwMode="auto">
          <a:xfrm>
            <a:off x="3571868" y="3286124"/>
            <a:ext cx="1587" cy="287338"/>
          </a:xfrm>
          <a:prstGeom prst="line">
            <a:avLst/>
          </a:prstGeom>
          <a:noFill/>
          <a:ln w="9525">
            <a:solidFill>
              <a:schemeClr val="tx1"/>
            </a:solidFill>
            <a:round/>
            <a:headEnd/>
            <a:tailEnd type="triangle" w="med" len="med"/>
          </a:ln>
        </p:spPr>
        <p:txBody>
          <a:bodyPr/>
          <a:lstStyle/>
          <a:p>
            <a:endParaRPr lang="fr-FR"/>
          </a:p>
        </p:txBody>
      </p:sp>
      <p:sp>
        <p:nvSpPr>
          <p:cNvPr id="30736" name="Line 18"/>
          <p:cNvSpPr>
            <a:spLocks noChangeShapeType="1"/>
          </p:cNvSpPr>
          <p:nvPr/>
        </p:nvSpPr>
        <p:spPr bwMode="auto">
          <a:xfrm flipV="1">
            <a:off x="2928926" y="5072074"/>
            <a:ext cx="0" cy="428628"/>
          </a:xfrm>
          <a:prstGeom prst="line">
            <a:avLst/>
          </a:prstGeom>
          <a:noFill/>
          <a:ln w="9525">
            <a:solidFill>
              <a:schemeClr val="tx1"/>
            </a:solidFill>
            <a:round/>
            <a:headEnd/>
            <a:tailEnd type="triangle" w="med" len="med"/>
          </a:ln>
        </p:spPr>
        <p:txBody>
          <a:bodyPr/>
          <a:lstStyle/>
          <a:p>
            <a:endParaRPr lang="fr-FR"/>
          </a:p>
        </p:txBody>
      </p:sp>
      <p:sp>
        <p:nvSpPr>
          <p:cNvPr id="30737" name="Line 19"/>
          <p:cNvSpPr>
            <a:spLocks noChangeShapeType="1"/>
          </p:cNvSpPr>
          <p:nvPr/>
        </p:nvSpPr>
        <p:spPr bwMode="auto">
          <a:xfrm flipH="1" flipV="1">
            <a:off x="4786314" y="4429132"/>
            <a:ext cx="290511" cy="7931"/>
          </a:xfrm>
          <a:prstGeom prst="line">
            <a:avLst/>
          </a:prstGeom>
          <a:noFill/>
          <a:ln w="9525">
            <a:solidFill>
              <a:schemeClr val="tx1"/>
            </a:solidFill>
            <a:round/>
            <a:headEnd/>
            <a:tailEnd type="triangle" w="med" len="med"/>
          </a:ln>
        </p:spPr>
        <p:txBody>
          <a:bodyPr/>
          <a:lstStyle/>
          <a:p>
            <a:endParaRPr lang="fr-FR"/>
          </a:p>
        </p:txBody>
      </p:sp>
      <p:sp>
        <p:nvSpPr>
          <p:cNvPr id="30739" name="Text Box 21"/>
          <p:cNvSpPr txBox="1">
            <a:spLocks noChangeArrowheads="1"/>
          </p:cNvSpPr>
          <p:nvPr/>
        </p:nvSpPr>
        <p:spPr bwMode="auto">
          <a:xfrm>
            <a:off x="5345113" y="3305175"/>
            <a:ext cx="882650" cy="366713"/>
          </a:xfrm>
          <a:prstGeom prst="rect">
            <a:avLst/>
          </a:prstGeom>
          <a:noFill/>
          <a:ln w="9525">
            <a:noFill/>
            <a:miter lim="800000"/>
            <a:headEnd/>
            <a:tailEnd/>
          </a:ln>
        </p:spPr>
        <p:txBody>
          <a:bodyPr wrap="none">
            <a:spAutoFit/>
          </a:bodyPr>
          <a:lstStyle/>
          <a:p>
            <a:r>
              <a:rPr lang="fr-FR"/>
              <a:t>Clients</a:t>
            </a:r>
          </a:p>
        </p:txBody>
      </p:sp>
      <p:sp>
        <p:nvSpPr>
          <p:cNvPr id="30740" name="Text Box 22"/>
          <p:cNvSpPr txBox="1">
            <a:spLocks noChangeArrowheads="1"/>
          </p:cNvSpPr>
          <p:nvPr/>
        </p:nvSpPr>
        <p:spPr bwMode="auto">
          <a:xfrm>
            <a:off x="376238" y="3305175"/>
            <a:ext cx="1504950" cy="366713"/>
          </a:xfrm>
          <a:prstGeom prst="rect">
            <a:avLst/>
          </a:prstGeom>
          <a:noFill/>
          <a:ln w="9525">
            <a:noFill/>
            <a:miter lim="800000"/>
            <a:headEnd/>
            <a:tailEnd/>
          </a:ln>
        </p:spPr>
        <p:txBody>
          <a:bodyPr wrap="none">
            <a:spAutoFit/>
          </a:bodyPr>
          <a:lstStyle/>
          <a:p>
            <a:r>
              <a:rPr lang="fr-FR"/>
              <a:t>Fournisseurs</a:t>
            </a:r>
          </a:p>
        </p:txBody>
      </p:sp>
      <p:sp>
        <p:nvSpPr>
          <p:cNvPr id="30741" name="Text Box 25"/>
          <p:cNvSpPr txBox="1">
            <a:spLocks noChangeArrowheads="1"/>
          </p:cNvSpPr>
          <p:nvPr/>
        </p:nvSpPr>
        <p:spPr bwMode="auto">
          <a:xfrm>
            <a:off x="2411413" y="2060575"/>
            <a:ext cx="2101850" cy="366713"/>
          </a:xfrm>
          <a:prstGeom prst="rect">
            <a:avLst/>
          </a:prstGeom>
          <a:noFill/>
          <a:ln w="9525">
            <a:noFill/>
            <a:miter lim="800000"/>
            <a:headEnd/>
            <a:tailEnd/>
          </a:ln>
        </p:spPr>
        <p:txBody>
          <a:bodyPr wrap="none">
            <a:spAutoFit/>
          </a:bodyPr>
          <a:lstStyle/>
          <a:p>
            <a:r>
              <a:rPr lang="fr-FR" dirty="0"/>
              <a:t>Nouveaux entrants</a:t>
            </a:r>
          </a:p>
        </p:txBody>
      </p:sp>
      <p:sp>
        <p:nvSpPr>
          <p:cNvPr id="30742" name="Text Box 27"/>
          <p:cNvSpPr txBox="1">
            <a:spLocks noChangeArrowheads="1"/>
          </p:cNvSpPr>
          <p:nvPr/>
        </p:nvSpPr>
        <p:spPr bwMode="auto">
          <a:xfrm>
            <a:off x="4211638" y="5373688"/>
            <a:ext cx="2647950" cy="366712"/>
          </a:xfrm>
          <a:prstGeom prst="rect">
            <a:avLst/>
          </a:prstGeom>
          <a:noFill/>
          <a:ln w="9525">
            <a:noFill/>
            <a:miter lim="800000"/>
            <a:headEnd/>
            <a:tailEnd/>
          </a:ln>
        </p:spPr>
        <p:txBody>
          <a:bodyPr>
            <a:spAutoFit/>
          </a:bodyPr>
          <a:lstStyle/>
          <a:p>
            <a:r>
              <a:rPr lang="fr-FR"/>
              <a:t>Menaces de substitution</a:t>
            </a:r>
          </a:p>
        </p:txBody>
      </p:sp>
      <p:sp>
        <p:nvSpPr>
          <p:cNvPr id="30743" name="Text Box 28"/>
          <p:cNvSpPr txBox="1">
            <a:spLocks noChangeArrowheads="1"/>
          </p:cNvSpPr>
          <p:nvPr/>
        </p:nvSpPr>
        <p:spPr bwMode="auto">
          <a:xfrm>
            <a:off x="6381750" y="1844675"/>
            <a:ext cx="2762250" cy="366713"/>
          </a:xfrm>
          <a:prstGeom prst="rect">
            <a:avLst/>
          </a:prstGeom>
          <a:noFill/>
          <a:ln w="9525">
            <a:noFill/>
            <a:miter lim="800000"/>
            <a:headEnd/>
            <a:tailEnd/>
          </a:ln>
        </p:spPr>
        <p:txBody>
          <a:bodyPr wrap="none">
            <a:spAutoFit/>
          </a:bodyPr>
          <a:lstStyle/>
          <a:p>
            <a:r>
              <a:rPr lang="fr-FR"/>
              <a:t>Pressions réglementaires</a:t>
            </a:r>
          </a:p>
        </p:txBody>
      </p:sp>
      <p:sp>
        <p:nvSpPr>
          <p:cNvPr id="30744" name="Line 29"/>
          <p:cNvSpPr>
            <a:spLocks noChangeShapeType="1"/>
          </p:cNvSpPr>
          <p:nvPr/>
        </p:nvSpPr>
        <p:spPr bwMode="auto">
          <a:xfrm flipH="1">
            <a:off x="6786578" y="3071810"/>
            <a:ext cx="0" cy="571504"/>
          </a:xfrm>
          <a:prstGeom prst="line">
            <a:avLst/>
          </a:prstGeom>
          <a:noFill/>
          <a:ln w="9525">
            <a:solidFill>
              <a:schemeClr val="tx1"/>
            </a:solidFill>
            <a:round/>
            <a:headEnd/>
            <a:tailEnd type="triangle" w="med" len="med"/>
          </a:ln>
        </p:spPr>
        <p:txBody>
          <a:bodyPr/>
          <a:lstStyle/>
          <a:p>
            <a:endParaRPr lang="fr-FR"/>
          </a:p>
        </p:txBody>
      </p:sp>
      <p:sp>
        <p:nvSpPr>
          <p:cNvPr id="30745" name="Text Box 45"/>
          <p:cNvSpPr txBox="1">
            <a:spLocks noChangeArrowheads="1"/>
          </p:cNvSpPr>
          <p:nvPr/>
        </p:nvSpPr>
        <p:spPr bwMode="auto">
          <a:xfrm>
            <a:off x="1142976" y="5143512"/>
            <a:ext cx="1317606" cy="366713"/>
          </a:xfrm>
          <a:prstGeom prst="rect">
            <a:avLst/>
          </a:prstGeom>
          <a:noFill/>
          <a:ln w="9525">
            <a:noFill/>
            <a:miter lim="800000"/>
            <a:headEnd/>
            <a:tailEnd/>
          </a:ln>
        </p:spPr>
        <p:txBody>
          <a:bodyPr wrap="square">
            <a:spAutoFit/>
          </a:bodyPr>
          <a:lstStyle/>
          <a:p>
            <a:r>
              <a:rPr lang="fr-FR" dirty="0"/>
              <a:t>Innovations</a:t>
            </a:r>
          </a:p>
        </p:txBody>
      </p:sp>
      <p:sp>
        <p:nvSpPr>
          <p:cNvPr id="30746" name="Line 46"/>
          <p:cNvSpPr>
            <a:spLocks noChangeShapeType="1"/>
          </p:cNvSpPr>
          <p:nvPr/>
        </p:nvSpPr>
        <p:spPr bwMode="auto">
          <a:xfrm flipH="1" flipV="1">
            <a:off x="4143372" y="5072072"/>
            <a:ext cx="0" cy="642943"/>
          </a:xfrm>
          <a:prstGeom prst="line">
            <a:avLst/>
          </a:prstGeom>
          <a:noFill/>
          <a:ln w="9525">
            <a:solidFill>
              <a:schemeClr val="tx1"/>
            </a:solidFill>
            <a:round/>
            <a:headEnd/>
            <a:tailEnd type="triangle" w="med" len="med"/>
          </a:ln>
        </p:spPr>
        <p:txBody>
          <a:bodyPr/>
          <a:lstStyle/>
          <a:p>
            <a:endParaRPr lang="fr-FR"/>
          </a:p>
        </p:txBody>
      </p:sp>
      <p:sp>
        <p:nvSpPr>
          <p:cNvPr id="30747" name="Line 47"/>
          <p:cNvSpPr>
            <a:spLocks noChangeShapeType="1"/>
          </p:cNvSpPr>
          <p:nvPr/>
        </p:nvSpPr>
        <p:spPr bwMode="auto">
          <a:xfrm flipH="1">
            <a:off x="3428992" y="6000768"/>
            <a:ext cx="571504" cy="0"/>
          </a:xfrm>
          <a:prstGeom prst="line">
            <a:avLst/>
          </a:prstGeom>
          <a:noFill/>
          <a:ln w="9525">
            <a:solidFill>
              <a:schemeClr val="tx1"/>
            </a:solidFill>
            <a:round/>
            <a:headEnd/>
            <a:tailEnd type="triangle" w="med" len="med"/>
          </a:ln>
        </p:spPr>
        <p:txBody>
          <a:bodyPr/>
          <a:lstStyle/>
          <a:p>
            <a:endParaRPr lang="fr-FR"/>
          </a:p>
        </p:txBody>
      </p:sp>
      <p:sp>
        <p:nvSpPr>
          <p:cNvPr id="30748" name="Line 48"/>
          <p:cNvSpPr>
            <a:spLocks noChangeShapeType="1"/>
          </p:cNvSpPr>
          <p:nvPr/>
        </p:nvSpPr>
        <p:spPr bwMode="auto">
          <a:xfrm>
            <a:off x="1071539" y="2571744"/>
            <a:ext cx="0" cy="785818"/>
          </a:xfrm>
          <a:prstGeom prst="line">
            <a:avLst/>
          </a:prstGeom>
          <a:noFill/>
          <a:ln w="9525">
            <a:solidFill>
              <a:schemeClr val="tx1"/>
            </a:solidFill>
            <a:round/>
            <a:headEnd/>
            <a:tailEnd type="triangle" w="med" len="med"/>
          </a:ln>
        </p:spPr>
        <p:txBody>
          <a:bodyPr/>
          <a:lstStyle/>
          <a:p>
            <a:endParaRPr lang="fr-FR"/>
          </a:p>
        </p:txBody>
      </p:sp>
      <p:sp>
        <p:nvSpPr>
          <p:cNvPr id="30749" name="Text Box 51"/>
          <p:cNvSpPr txBox="1">
            <a:spLocks noChangeArrowheads="1"/>
          </p:cNvSpPr>
          <p:nvPr/>
        </p:nvSpPr>
        <p:spPr bwMode="auto">
          <a:xfrm>
            <a:off x="7500958" y="3500438"/>
            <a:ext cx="1428760" cy="366712"/>
          </a:xfrm>
          <a:prstGeom prst="rect">
            <a:avLst/>
          </a:prstGeom>
          <a:noFill/>
          <a:ln w="9525">
            <a:noFill/>
            <a:miter lim="800000"/>
            <a:headEnd/>
            <a:tailEnd/>
          </a:ln>
        </p:spPr>
        <p:txBody>
          <a:bodyPr wrap="square">
            <a:spAutoFit/>
          </a:bodyPr>
          <a:lstStyle/>
          <a:p>
            <a:r>
              <a:rPr lang="fr-FR" dirty="0"/>
              <a:t>Distribution</a:t>
            </a:r>
          </a:p>
        </p:txBody>
      </p:sp>
      <p:sp>
        <p:nvSpPr>
          <p:cNvPr id="30750" name="Line 52"/>
          <p:cNvSpPr>
            <a:spLocks noChangeShapeType="1"/>
          </p:cNvSpPr>
          <p:nvPr/>
        </p:nvSpPr>
        <p:spPr bwMode="auto">
          <a:xfrm flipH="1">
            <a:off x="7000892" y="4643446"/>
            <a:ext cx="285752" cy="0"/>
          </a:xfrm>
          <a:prstGeom prst="line">
            <a:avLst/>
          </a:prstGeom>
          <a:noFill/>
          <a:ln w="9525">
            <a:solidFill>
              <a:schemeClr val="tx1"/>
            </a:solidFill>
            <a:round/>
            <a:headEnd/>
            <a:tailEnd type="triangle" w="med" len="med"/>
          </a:ln>
        </p:spPr>
        <p:txBody>
          <a:bodyPr/>
          <a:lstStyle/>
          <a:p>
            <a:endParaRPr lang="fr-FR"/>
          </a:p>
        </p:txBody>
      </p:sp>
      <p:sp>
        <p:nvSpPr>
          <p:cNvPr id="30752" name="Text Box 61"/>
          <p:cNvSpPr txBox="1">
            <a:spLocks noChangeArrowheads="1"/>
          </p:cNvSpPr>
          <p:nvPr/>
        </p:nvSpPr>
        <p:spPr bwMode="auto">
          <a:xfrm>
            <a:off x="323850" y="3573463"/>
            <a:ext cx="1944688" cy="1552575"/>
          </a:xfrm>
          <a:prstGeom prst="rect">
            <a:avLst/>
          </a:prstGeom>
          <a:noFill/>
          <a:ln w="9525">
            <a:noFill/>
            <a:miter lim="800000"/>
            <a:headEnd/>
            <a:tailEnd/>
          </a:ln>
        </p:spPr>
        <p:txBody>
          <a:bodyPr>
            <a:spAutoFit/>
          </a:bodyPr>
          <a:lstStyle/>
          <a:p>
            <a:pPr algn="ctr">
              <a:spcBef>
                <a:spcPct val="50000"/>
              </a:spcBef>
            </a:pPr>
            <a:r>
              <a:rPr lang="fr-FR" sz="1200" dirty="0">
                <a:latin typeface="Times New Roman" pitchFamily="18" charset="0"/>
                <a:cs typeface="Times New Roman" pitchFamily="18" charset="0"/>
              </a:rPr>
              <a:t>Présence en nombre important de fournisseur de matière première qui est le lait et augmentation du prix   ce qui confère une marge de manœuvre importante et un grand  pouvoir de négociation </a:t>
            </a:r>
          </a:p>
        </p:txBody>
      </p:sp>
      <p:sp>
        <p:nvSpPr>
          <p:cNvPr id="30754" name="Text Box 63"/>
          <p:cNvSpPr txBox="1">
            <a:spLocks noChangeArrowheads="1"/>
          </p:cNvSpPr>
          <p:nvPr/>
        </p:nvSpPr>
        <p:spPr bwMode="auto">
          <a:xfrm>
            <a:off x="5143504" y="3643314"/>
            <a:ext cx="1800225" cy="1523494"/>
          </a:xfrm>
          <a:prstGeom prst="rect">
            <a:avLst/>
          </a:prstGeom>
          <a:noFill/>
          <a:ln w="9525">
            <a:noFill/>
            <a:miter lim="800000"/>
            <a:headEnd/>
            <a:tailEnd/>
          </a:ln>
        </p:spPr>
        <p:txBody>
          <a:bodyPr>
            <a:spAutoFit/>
          </a:bodyPr>
          <a:lstStyle/>
          <a:p>
            <a:pPr algn="ctr">
              <a:spcBef>
                <a:spcPct val="50000"/>
              </a:spcBef>
            </a:pPr>
            <a:r>
              <a:rPr lang="fr-FR" sz="1200" dirty="0" smtClean="0"/>
              <a:t>Exigences </a:t>
            </a:r>
            <a:r>
              <a:rPr lang="fr-FR" sz="1200" dirty="0" err="1" smtClean="0"/>
              <a:t>boucoup</a:t>
            </a:r>
            <a:r>
              <a:rPr lang="fr-FR" sz="1200" dirty="0" smtClean="0"/>
              <a:t> plus forte en matière de sécurité et de l’hygiène alimentaire</a:t>
            </a:r>
            <a:endParaRPr lang="fr-FR" sz="1200" dirty="0"/>
          </a:p>
          <a:p>
            <a:pPr algn="ctr">
              <a:spcBef>
                <a:spcPct val="50000"/>
              </a:spcBef>
            </a:pPr>
            <a:endParaRPr lang="fr-FR" sz="1000" dirty="0"/>
          </a:p>
          <a:p>
            <a:pPr algn="ctr">
              <a:spcBef>
                <a:spcPct val="50000"/>
              </a:spcBef>
            </a:pPr>
            <a:endParaRPr lang="fr-FR" sz="1000" dirty="0"/>
          </a:p>
          <a:p>
            <a:pPr algn="ctr">
              <a:spcBef>
                <a:spcPct val="50000"/>
              </a:spcBef>
            </a:pPr>
            <a:endParaRPr lang="fr-FR" sz="1000" dirty="0"/>
          </a:p>
        </p:txBody>
      </p:sp>
      <p:sp>
        <p:nvSpPr>
          <p:cNvPr id="30755" name="Text Box 64"/>
          <p:cNvSpPr txBox="1">
            <a:spLocks noChangeArrowheads="1"/>
          </p:cNvSpPr>
          <p:nvPr/>
        </p:nvSpPr>
        <p:spPr bwMode="auto">
          <a:xfrm>
            <a:off x="7343775" y="4237038"/>
            <a:ext cx="1800225" cy="914400"/>
          </a:xfrm>
          <a:prstGeom prst="rect">
            <a:avLst/>
          </a:prstGeom>
          <a:noFill/>
          <a:ln w="9525">
            <a:noFill/>
            <a:miter lim="800000"/>
            <a:headEnd/>
            <a:tailEnd/>
          </a:ln>
        </p:spPr>
        <p:txBody>
          <a:bodyPr>
            <a:spAutoFit/>
          </a:bodyPr>
          <a:lstStyle/>
          <a:p>
            <a:pPr algn="ctr">
              <a:spcBef>
                <a:spcPct val="50000"/>
              </a:spcBef>
            </a:pPr>
            <a:r>
              <a:rPr lang="fr-FR" sz="1200" dirty="0"/>
              <a:t>commercialises  par les grandes et moyennes surfaces</a:t>
            </a:r>
          </a:p>
          <a:p>
            <a:pPr algn="ctr">
              <a:spcBef>
                <a:spcPct val="50000"/>
              </a:spcBef>
            </a:pPr>
            <a:endParaRPr lang="fr-FR" sz="1200" dirty="0"/>
          </a:p>
        </p:txBody>
      </p:sp>
      <p:sp>
        <p:nvSpPr>
          <p:cNvPr id="30756" name="Text Box 66"/>
          <p:cNvSpPr txBox="1">
            <a:spLocks noChangeArrowheads="1"/>
          </p:cNvSpPr>
          <p:nvPr/>
        </p:nvSpPr>
        <p:spPr bwMode="auto">
          <a:xfrm>
            <a:off x="4000500" y="5949950"/>
            <a:ext cx="2928938" cy="457200"/>
          </a:xfrm>
          <a:prstGeom prst="rect">
            <a:avLst/>
          </a:prstGeom>
          <a:noFill/>
          <a:ln w="9525">
            <a:noFill/>
            <a:miter lim="800000"/>
            <a:headEnd/>
            <a:tailEnd/>
          </a:ln>
        </p:spPr>
        <p:txBody>
          <a:bodyPr>
            <a:spAutoFit/>
          </a:bodyPr>
          <a:lstStyle/>
          <a:p>
            <a:pPr eaLnBrk="0" hangingPunct="0">
              <a:spcBef>
                <a:spcPct val="20000"/>
              </a:spcBef>
              <a:buFontTx/>
              <a:buChar char="•"/>
            </a:pPr>
            <a:r>
              <a:rPr lang="fr-FR" sz="1200" dirty="0"/>
              <a:t>Profusion de produits mettant en valeur leur teneur en calcium, </a:t>
            </a:r>
          </a:p>
        </p:txBody>
      </p:sp>
      <p:sp>
        <p:nvSpPr>
          <p:cNvPr id="30757" name="Rectangle 10"/>
          <p:cNvSpPr>
            <a:spLocks noChangeArrowheads="1"/>
          </p:cNvSpPr>
          <p:nvPr/>
        </p:nvSpPr>
        <p:spPr bwMode="auto">
          <a:xfrm>
            <a:off x="4356100" y="357188"/>
            <a:ext cx="4787900" cy="1366837"/>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wrap="none" anchor="ctr"/>
          <a:lstStyle/>
          <a:p>
            <a:pPr>
              <a:buFont typeface="Arial" charset="0"/>
              <a:buChar char="•"/>
            </a:pPr>
            <a:r>
              <a:rPr lang="fr-FR" sz="1200" dirty="0">
                <a:latin typeface="Times New Roman" pitchFamily="18" charset="0"/>
                <a:cs typeface="Times New Roman" pitchFamily="18" charset="0"/>
              </a:rPr>
              <a:t>La législation de plus en plus exigeante (ISO, HACCP?AOC,AOP)</a:t>
            </a:r>
          </a:p>
          <a:p>
            <a:pPr>
              <a:buFont typeface="Arial" charset="0"/>
              <a:buChar char="•"/>
            </a:pPr>
            <a:r>
              <a:rPr lang="fr-FR" sz="1200" dirty="0">
                <a:latin typeface="Times New Roman" pitchFamily="18" charset="0"/>
                <a:cs typeface="Times New Roman" pitchFamily="18" charset="0"/>
              </a:rPr>
              <a:t> norme, lobbying, spéculation, mesure protectionniste</a:t>
            </a:r>
          </a:p>
          <a:p>
            <a:pPr>
              <a:buFont typeface="Arial" charset="0"/>
              <a:buChar char="•"/>
            </a:pPr>
            <a:r>
              <a:rPr lang="fr-FR" sz="1200" dirty="0">
                <a:latin typeface="Times New Roman" pitchFamily="18" charset="0"/>
                <a:cs typeface="Times New Roman" pitchFamily="18" charset="0"/>
              </a:rPr>
              <a:t> concurrence accrue, coût élevé d’investissement</a:t>
            </a:r>
          </a:p>
          <a:p>
            <a:pPr>
              <a:buFont typeface="Arial" charset="0"/>
              <a:buChar char="•"/>
            </a:pPr>
            <a:r>
              <a:rPr lang="fr-FR" sz="1200" dirty="0">
                <a:latin typeface="Times New Roman" pitchFamily="18" charset="0"/>
                <a:cs typeface="Times New Roman" pitchFamily="18" charset="0"/>
              </a:rPr>
              <a:t>Hard discount, distribution, matière première chère</a:t>
            </a:r>
          </a:p>
          <a:p>
            <a:pPr>
              <a:buFont typeface="Arial" charset="0"/>
              <a:buChar char="•"/>
            </a:pPr>
            <a:r>
              <a:rPr lang="fr-FR" sz="1200" dirty="0">
                <a:latin typeface="Times New Roman" pitchFamily="18" charset="0"/>
                <a:cs typeface="Times New Roman" pitchFamily="18" charset="0"/>
              </a:rPr>
              <a:t>Respect de l’environnement et emballage polluant</a:t>
            </a:r>
          </a:p>
          <a:p>
            <a:pPr>
              <a:buFont typeface="Arial" charset="0"/>
              <a:buChar char="•"/>
            </a:pPr>
            <a:r>
              <a:rPr lang="fr-FR" sz="1200" dirty="0">
                <a:latin typeface="Times New Roman" pitchFamily="18" charset="0"/>
                <a:cs typeface="Times New Roman" pitchFamily="18" charset="0"/>
              </a:rPr>
              <a:t>Respect des coutumes, traditions, cultures et religions</a:t>
            </a:r>
          </a:p>
          <a:p>
            <a:endParaRPr lang="fr-FR" sz="1200" dirty="0">
              <a:latin typeface="Times New Roman" pitchFamily="18" charset="0"/>
              <a:cs typeface="Times New Roman" pitchFamily="18" charset="0"/>
            </a:endParaRPr>
          </a:p>
        </p:txBody>
      </p:sp>
      <p:sp>
        <p:nvSpPr>
          <p:cNvPr id="30758" name="Text Box 38"/>
          <p:cNvSpPr txBox="1">
            <a:spLocks noChangeArrowheads="1"/>
          </p:cNvSpPr>
          <p:nvPr/>
        </p:nvSpPr>
        <p:spPr bwMode="auto">
          <a:xfrm>
            <a:off x="2700338" y="3429000"/>
            <a:ext cx="2016125" cy="2057400"/>
          </a:xfrm>
          <a:prstGeom prst="rect">
            <a:avLst/>
          </a:prstGeom>
          <a:noFill/>
          <a:ln w="9525">
            <a:noFill/>
            <a:miter lim="800000"/>
            <a:headEnd/>
            <a:tailEnd/>
          </a:ln>
          <a:effectLst/>
        </p:spPr>
        <p:txBody>
          <a:bodyPr>
            <a:spAutoFit/>
          </a:bodyPr>
          <a:lstStyle/>
          <a:p>
            <a:pPr algn="ctr" eaLnBrk="0" hangingPunct="0"/>
            <a:endParaRPr lang="fr-FR" sz="1200" u="sng" dirty="0">
              <a:sym typeface="Wingdings" pitchFamily="2" charset="2"/>
            </a:endParaRPr>
          </a:p>
          <a:p>
            <a:pPr algn="ctr" eaLnBrk="0" hangingPunct="0"/>
            <a:r>
              <a:rPr lang="fr-FR" sz="1200" u="sng" dirty="0">
                <a:sym typeface="Wingdings" pitchFamily="2" charset="2"/>
              </a:rPr>
              <a:t>Intensité concurrentielle</a:t>
            </a:r>
          </a:p>
          <a:p>
            <a:pPr eaLnBrk="0" hangingPunct="0"/>
            <a:r>
              <a:rPr lang="fr-FR" sz="1000" dirty="0">
                <a:sym typeface="Wingdings" pitchFamily="2" charset="2"/>
              </a:rPr>
              <a:t>-Marché concentré </a:t>
            </a:r>
          </a:p>
          <a:p>
            <a:pPr eaLnBrk="0" hangingPunct="0">
              <a:buClr>
                <a:schemeClr val="tx1"/>
              </a:buClr>
              <a:buFont typeface="Symbol" pitchFamily="18" charset="2"/>
              <a:buNone/>
            </a:pPr>
            <a:r>
              <a:rPr lang="fr-FR" sz="1000" dirty="0">
                <a:sym typeface="Wingdings" pitchFamily="2" charset="2"/>
              </a:rPr>
              <a:t>-Croissance externe réservée -aux groupes ayant une situation financière solide</a:t>
            </a:r>
          </a:p>
          <a:p>
            <a:r>
              <a:rPr lang="fr-FR" sz="1000" dirty="0">
                <a:sym typeface="Wingdings" pitchFamily="2" charset="2"/>
              </a:rPr>
              <a:t>-Développement de nouveaux produits </a:t>
            </a:r>
          </a:p>
          <a:p>
            <a:r>
              <a:rPr lang="fr-FR" sz="1000" dirty="0">
                <a:sym typeface="Wingdings" pitchFamily="2" charset="2"/>
              </a:rPr>
              <a:t>-Exploitation de niches par les PME : bio, haut de gamme…</a:t>
            </a:r>
          </a:p>
          <a:p>
            <a:pPr eaLnBrk="0" hangingPunct="0">
              <a:buClr>
                <a:schemeClr val="tx1"/>
              </a:buClr>
              <a:buFont typeface="Symbol" pitchFamily="18" charset="2"/>
              <a:buNone/>
            </a:pPr>
            <a:endParaRPr lang="fr-FR" sz="1000" dirty="0">
              <a:sym typeface="Wingdings" pitchFamily="2" charset="2"/>
            </a:endParaRPr>
          </a:p>
          <a:p>
            <a:pPr>
              <a:spcBef>
                <a:spcPct val="50000"/>
              </a:spcBef>
            </a:pPr>
            <a:endParaRPr lang="fr-FR" sz="1000" dirty="0"/>
          </a:p>
        </p:txBody>
      </p:sp>
      <p:sp>
        <p:nvSpPr>
          <p:cNvPr id="41" name="Rectangle 40"/>
          <p:cNvSpPr/>
          <p:nvPr/>
        </p:nvSpPr>
        <p:spPr>
          <a:xfrm>
            <a:off x="5643570" y="2214554"/>
            <a:ext cx="3357586" cy="1015663"/>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r>
              <a:rPr lang="fr-FR" sz="1200" dirty="0" smtClean="0">
                <a:solidFill>
                  <a:schemeClr val="tx1"/>
                </a:solidFill>
              </a:rPr>
              <a:t>Respect de système d’assurance qualité qui intègre La norme C 9 du Codex</a:t>
            </a:r>
          </a:p>
          <a:p>
            <a:r>
              <a:rPr lang="fr-FR" sz="1200" dirty="0" err="1" smtClean="0">
                <a:solidFill>
                  <a:schemeClr val="tx1"/>
                </a:solidFill>
              </a:rPr>
              <a:t>alimentarius,H</a:t>
            </a:r>
            <a:r>
              <a:rPr lang="fr-FR" sz="1200" dirty="0" smtClean="0">
                <a:solidFill>
                  <a:schemeClr val="tx1"/>
                </a:solidFill>
              </a:rPr>
              <a:t> </a:t>
            </a:r>
            <a:r>
              <a:rPr lang="fr-FR" sz="1200" dirty="0" err="1" smtClean="0">
                <a:solidFill>
                  <a:schemeClr val="tx1"/>
                </a:solidFill>
              </a:rPr>
              <a:t>ACCP,normes</a:t>
            </a:r>
            <a:r>
              <a:rPr lang="fr-FR" sz="1200" dirty="0" smtClean="0">
                <a:solidFill>
                  <a:schemeClr val="tx1"/>
                </a:solidFill>
              </a:rPr>
              <a:t> ISO9001(</a:t>
            </a:r>
          </a:p>
          <a:p>
            <a:r>
              <a:rPr lang="fr-FR" sz="1200" dirty="0" smtClean="0">
                <a:solidFill>
                  <a:schemeClr val="tx1"/>
                </a:solidFill>
              </a:rPr>
              <a:t>qualité),exigence des </a:t>
            </a:r>
            <a:r>
              <a:rPr lang="fr-FR" sz="1200" dirty="0" err="1" smtClean="0">
                <a:solidFill>
                  <a:schemeClr val="tx1"/>
                </a:solidFill>
              </a:rPr>
              <a:t>producteures</a:t>
            </a:r>
            <a:r>
              <a:rPr lang="fr-FR" sz="1200" dirty="0" smtClean="0">
                <a:solidFill>
                  <a:schemeClr val="tx1"/>
                </a:solidFill>
              </a:rPr>
              <a:t>  en matière de produit AOC,AOP</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3"/>
          <p:cNvSpPr txBox="1">
            <a:spLocks noChangeArrowheads="1"/>
          </p:cNvSpPr>
          <p:nvPr/>
        </p:nvSpPr>
        <p:spPr bwMode="auto">
          <a:xfrm>
            <a:off x="0" y="0"/>
            <a:ext cx="1715470" cy="369332"/>
          </a:xfrm>
          <a:prstGeom prst="rect">
            <a:avLst/>
          </a:prstGeom>
          <a:noFill/>
          <a:ln w="9525">
            <a:noFill/>
            <a:miter lim="800000"/>
            <a:headEnd/>
            <a:tailEnd/>
          </a:ln>
        </p:spPr>
        <p:txBody>
          <a:bodyPr wrap="none">
            <a:spAutoFit/>
          </a:bodyPr>
          <a:lstStyle/>
          <a:p>
            <a:r>
              <a:rPr lang="fr-FR" dirty="0">
                <a:solidFill>
                  <a:srgbClr val="C00000"/>
                </a:solidFill>
              </a:rPr>
              <a:t>Environnements</a:t>
            </a:r>
          </a:p>
        </p:txBody>
      </p:sp>
      <p:sp>
        <p:nvSpPr>
          <p:cNvPr id="32771" name="Text Box 4"/>
          <p:cNvSpPr txBox="1">
            <a:spLocks noChangeArrowheads="1"/>
          </p:cNvSpPr>
          <p:nvPr/>
        </p:nvSpPr>
        <p:spPr bwMode="auto">
          <a:xfrm>
            <a:off x="1835150" y="0"/>
            <a:ext cx="2376488" cy="366713"/>
          </a:xfrm>
          <a:prstGeom prst="rect">
            <a:avLst/>
          </a:prstGeom>
          <a:noFill/>
          <a:ln w="9525">
            <a:noFill/>
            <a:miter lim="800000"/>
            <a:headEnd/>
            <a:tailEnd/>
          </a:ln>
        </p:spPr>
        <p:txBody>
          <a:bodyPr>
            <a:spAutoFit/>
          </a:bodyPr>
          <a:lstStyle/>
          <a:p>
            <a:r>
              <a:rPr lang="fr-FR" dirty="0">
                <a:solidFill>
                  <a:srgbClr val="C00000"/>
                </a:solidFill>
              </a:rPr>
              <a:t>Menaces</a:t>
            </a:r>
          </a:p>
        </p:txBody>
      </p:sp>
      <p:sp>
        <p:nvSpPr>
          <p:cNvPr id="32772" name="Rectangle 5"/>
          <p:cNvSpPr>
            <a:spLocks noChangeArrowheads="1"/>
          </p:cNvSpPr>
          <p:nvPr/>
        </p:nvSpPr>
        <p:spPr bwMode="auto">
          <a:xfrm>
            <a:off x="1763713" y="404813"/>
            <a:ext cx="3671887" cy="5976937"/>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pPr algn="ctr"/>
            <a:endParaRPr lang="fr-FR" sz="1200"/>
          </a:p>
        </p:txBody>
      </p:sp>
      <p:sp>
        <p:nvSpPr>
          <p:cNvPr id="32773" name="Rectangle 6"/>
          <p:cNvSpPr>
            <a:spLocks noChangeArrowheads="1"/>
          </p:cNvSpPr>
          <p:nvPr/>
        </p:nvSpPr>
        <p:spPr bwMode="auto">
          <a:xfrm>
            <a:off x="6443663" y="404813"/>
            <a:ext cx="2700337" cy="5903912"/>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endParaRPr lang="fr-FR"/>
          </a:p>
        </p:txBody>
      </p:sp>
      <p:sp>
        <p:nvSpPr>
          <p:cNvPr id="32774" name="Text Box 16"/>
          <p:cNvSpPr txBox="1">
            <a:spLocks noChangeArrowheads="1"/>
          </p:cNvSpPr>
          <p:nvPr/>
        </p:nvSpPr>
        <p:spPr bwMode="auto">
          <a:xfrm>
            <a:off x="7072330" y="0"/>
            <a:ext cx="1492250" cy="366713"/>
          </a:xfrm>
          <a:prstGeom prst="rect">
            <a:avLst/>
          </a:prstGeom>
          <a:noFill/>
          <a:ln w="9525">
            <a:noFill/>
            <a:miter lim="800000"/>
            <a:headEnd/>
            <a:tailEnd/>
          </a:ln>
        </p:spPr>
        <p:txBody>
          <a:bodyPr wrap="none">
            <a:spAutoFit/>
          </a:bodyPr>
          <a:lstStyle/>
          <a:p>
            <a:r>
              <a:rPr lang="fr-FR"/>
              <a:t>Opportunités</a:t>
            </a:r>
          </a:p>
        </p:txBody>
      </p:sp>
      <p:sp>
        <p:nvSpPr>
          <p:cNvPr id="32775" name="Text Box 17"/>
          <p:cNvSpPr txBox="1">
            <a:spLocks noChangeArrowheads="1"/>
          </p:cNvSpPr>
          <p:nvPr/>
        </p:nvSpPr>
        <p:spPr bwMode="auto">
          <a:xfrm>
            <a:off x="4643438" y="0"/>
            <a:ext cx="1174750" cy="366713"/>
          </a:xfrm>
          <a:prstGeom prst="rect">
            <a:avLst/>
          </a:prstGeom>
          <a:noFill/>
          <a:ln w="9525">
            <a:noFill/>
            <a:miter lim="800000"/>
            <a:headEnd/>
            <a:tailEnd/>
          </a:ln>
        </p:spPr>
        <p:txBody>
          <a:bodyPr wrap="none">
            <a:spAutoFit/>
          </a:bodyPr>
          <a:lstStyle/>
          <a:p>
            <a:r>
              <a:rPr lang="fr-FR" b="1" dirty="0"/>
              <a:t>Mutations</a:t>
            </a:r>
          </a:p>
        </p:txBody>
      </p:sp>
      <p:sp>
        <p:nvSpPr>
          <p:cNvPr id="32776" name="Line 18"/>
          <p:cNvSpPr>
            <a:spLocks noChangeShapeType="1"/>
          </p:cNvSpPr>
          <p:nvPr/>
        </p:nvSpPr>
        <p:spPr bwMode="auto">
          <a:xfrm flipH="1">
            <a:off x="3924300" y="260350"/>
            <a:ext cx="504825" cy="0"/>
          </a:xfrm>
          <a:prstGeom prst="line">
            <a:avLst/>
          </a:prstGeom>
          <a:noFill/>
          <a:ln w="9525">
            <a:solidFill>
              <a:schemeClr val="tx1"/>
            </a:solidFill>
            <a:round/>
            <a:headEnd/>
            <a:tailEnd type="triangle" w="med" len="med"/>
          </a:ln>
        </p:spPr>
        <p:txBody>
          <a:bodyPr/>
          <a:lstStyle/>
          <a:p>
            <a:endParaRPr lang="fr-FR"/>
          </a:p>
        </p:txBody>
      </p:sp>
      <p:sp>
        <p:nvSpPr>
          <p:cNvPr id="32777" name="Line 19"/>
          <p:cNvSpPr>
            <a:spLocks noChangeShapeType="1"/>
          </p:cNvSpPr>
          <p:nvPr/>
        </p:nvSpPr>
        <p:spPr bwMode="auto">
          <a:xfrm>
            <a:off x="6084888" y="260350"/>
            <a:ext cx="647700" cy="0"/>
          </a:xfrm>
          <a:prstGeom prst="line">
            <a:avLst/>
          </a:prstGeom>
          <a:noFill/>
          <a:ln w="9525">
            <a:solidFill>
              <a:schemeClr val="tx1"/>
            </a:solidFill>
            <a:round/>
            <a:headEnd/>
            <a:tailEnd type="triangle" w="med" len="med"/>
          </a:ln>
        </p:spPr>
        <p:txBody>
          <a:bodyPr/>
          <a:lstStyle/>
          <a:p>
            <a:endParaRPr lang="fr-FR"/>
          </a:p>
        </p:txBody>
      </p:sp>
      <p:sp>
        <p:nvSpPr>
          <p:cNvPr id="32778" name="Text Box 20"/>
          <p:cNvSpPr txBox="1">
            <a:spLocks noChangeArrowheads="1"/>
          </p:cNvSpPr>
          <p:nvPr/>
        </p:nvSpPr>
        <p:spPr bwMode="auto">
          <a:xfrm>
            <a:off x="-92075" y="568325"/>
            <a:ext cx="1927225" cy="4760913"/>
          </a:xfrm>
          <a:prstGeom prst="rect">
            <a:avLst/>
          </a:prstGeom>
          <a:noFill/>
          <a:ln w="9525">
            <a:noFill/>
            <a:miter lim="800000"/>
            <a:headEnd/>
            <a:tailEnd/>
          </a:ln>
        </p:spPr>
        <p:txBody>
          <a:bodyPr>
            <a:spAutoFit/>
          </a:bodyPr>
          <a:lstStyle/>
          <a:p>
            <a:r>
              <a:rPr lang="fr-FR"/>
              <a:t>Economiques&amp;</a:t>
            </a:r>
          </a:p>
          <a:p>
            <a:r>
              <a:rPr lang="fr-FR"/>
              <a:t>Politiques</a:t>
            </a:r>
          </a:p>
          <a:p>
            <a:endParaRPr lang="fr-FR"/>
          </a:p>
          <a:p>
            <a:endParaRPr lang="fr-FR"/>
          </a:p>
          <a:p>
            <a:endParaRPr lang="fr-FR"/>
          </a:p>
          <a:p>
            <a:r>
              <a:rPr lang="fr-FR"/>
              <a:t>Stratégiques</a:t>
            </a:r>
          </a:p>
          <a:p>
            <a:endParaRPr lang="fr-FR"/>
          </a:p>
          <a:p>
            <a:endParaRPr lang="fr-FR"/>
          </a:p>
          <a:p>
            <a:r>
              <a:rPr lang="fr-FR"/>
              <a:t>Technologiques</a:t>
            </a:r>
          </a:p>
          <a:p>
            <a:endParaRPr lang="fr-FR"/>
          </a:p>
          <a:p>
            <a:endParaRPr lang="fr-FR"/>
          </a:p>
          <a:p>
            <a:endParaRPr lang="fr-FR"/>
          </a:p>
          <a:p>
            <a:r>
              <a:rPr lang="fr-FR"/>
              <a:t>Réglementaires</a:t>
            </a:r>
          </a:p>
          <a:p>
            <a:endParaRPr lang="fr-FR"/>
          </a:p>
          <a:p>
            <a:endParaRPr lang="fr-FR"/>
          </a:p>
          <a:p>
            <a:r>
              <a:rPr lang="fr-FR"/>
              <a:t>Socio-Démographiques</a:t>
            </a:r>
          </a:p>
        </p:txBody>
      </p:sp>
      <p:sp>
        <p:nvSpPr>
          <p:cNvPr id="32779" name="Text Box 31"/>
          <p:cNvSpPr txBox="1">
            <a:spLocks noChangeArrowheads="1"/>
          </p:cNvSpPr>
          <p:nvPr/>
        </p:nvSpPr>
        <p:spPr bwMode="auto">
          <a:xfrm>
            <a:off x="6443663" y="333375"/>
            <a:ext cx="2700337" cy="549275"/>
          </a:xfrm>
          <a:prstGeom prst="rect">
            <a:avLst/>
          </a:prstGeom>
          <a:noFill/>
          <a:ln w="9525">
            <a:noFill/>
            <a:miter lim="800000"/>
            <a:headEnd/>
            <a:tailEnd/>
          </a:ln>
        </p:spPr>
        <p:txBody>
          <a:bodyPr>
            <a:spAutoFit/>
          </a:bodyPr>
          <a:lstStyle/>
          <a:p>
            <a:pPr algn="ctr">
              <a:spcBef>
                <a:spcPct val="50000"/>
              </a:spcBef>
            </a:pPr>
            <a:endParaRPr lang="fr-FR" sz="1200"/>
          </a:p>
          <a:p>
            <a:pPr algn="ctr">
              <a:spcBef>
                <a:spcPct val="50000"/>
              </a:spcBef>
            </a:pPr>
            <a:endParaRPr lang="fr-FR" sz="1200"/>
          </a:p>
        </p:txBody>
      </p:sp>
      <p:sp>
        <p:nvSpPr>
          <p:cNvPr id="32780" name="Text Box 32"/>
          <p:cNvSpPr txBox="1">
            <a:spLocks noChangeArrowheads="1"/>
          </p:cNvSpPr>
          <p:nvPr/>
        </p:nvSpPr>
        <p:spPr bwMode="auto">
          <a:xfrm>
            <a:off x="6516688" y="2636838"/>
            <a:ext cx="2627312" cy="1096962"/>
          </a:xfrm>
          <a:prstGeom prst="rect">
            <a:avLst/>
          </a:prstGeom>
          <a:noFill/>
          <a:ln w="9525">
            <a:noFill/>
            <a:miter lim="800000"/>
            <a:headEnd/>
            <a:tailEnd/>
          </a:ln>
        </p:spPr>
        <p:txBody>
          <a:bodyPr>
            <a:spAutoFit/>
          </a:bodyPr>
          <a:lstStyle/>
          <a:p>
            <a:pPr>
              <a:spcBef>
                <a:spcPct val="50000"/>
              </a:spcBef>
            </a:pPr>
            <a:r>
              <a:rPr lang="fr-FR" sz="1200"/>
              <a:t>-L’acquisition de nouvelles technologies et de découvertes scientifique</a:t>
            </a:r>
          </a:p>
          <a:p>
            <a:pPr>
              <a:spcBef>
                <a:spcPct val="50000"/>
              </a:spcBef>
            </a:pPr>
            <a:r>
              <a:rPr lang="fr-FR" sz="1200"/>
              <a:t>Développer les usages/situation cible</a:t>
            </a:r>
          </a:p>
        </p:txBody>
      </p:sp>
      <p:sp>
        <p:nvSpPr>
          <p:cNvPr id="32781" name="Text Box 34"/>
          <p:cNvSpPr txBox="1">
            <a:spLocks noChangeArrowheads="1"/>
          </p:cNvSpPr>
          <p:nvPr/>
        </p:nvSpPr>
        <p:spPr bwMode="auto">
          <a:xfrm flipV="1">
            <a:off x="6357938" y="4610100"/>
            <a:ext cx="2786062" cy="274638"/>
          </a:xfrm>
          <a:prstGeom prst="rect">
            <a:avLst/>
          </a:prstGeom>
          <a:noFill/>
          <a:ln w="9525">
            <a:noFill/>
            <a:miter lim="800000"/>
            <a:headEnd/>
            <a:tailEnd/>
          </a:ln>
        </p:spPr>
        <p:txBody>
          <a:bodyPr rot="10800000">
            <a:spAutoFit/>
          </a:bodyPr>
          <a:lstStyle/>
          <a:p>
            <a:pPr>
              <a:spcBef>
                <a:spcPct val="50000"/>
              </a:spcBef>
            </a:pPr>
            <a:endParaRPr lang="fr-FR" sz="1200"/>
          </a:p>
        </p:txBody>
      </p:sp>
      <p:sp>
        <p:nvSpPr>
          <p:cNvPr id="32782" name="Text Box 37"/>
          <p:cNvSpPr txBox="1">
            <a:spLocks noChangeArrowheads="1"/>
          </p:cNvSpPr>
          <p:nvPr/>
        </p:nvSpPr>
        <p:spPr bwMode="auto">
          <a:xfrm>
            <a:off x="6553200" y="1844675"/>
            <a:ext cx="2590800" cy="639763"/>
          </a:xfrm>
          <a:prstGeom prst="rect">
            <a:avLst/>
          </a:prstGeom>
          <a:noFill/>
          <a:ln w="9525">
            <a:noFill/>
            <a:miter lim="800000"/>
            <a:headEnd/>
            <a:tailEnd/>
          </a:ln>
        </p:spPr>
        <p:txBody>
          <a:bodyPr>
            <a:spAutoFit/>
          </a:bodyPr>
          <a:lstStyle/>
          <a:p>
            <a:r>
              <a:rPr lang="fr-FR" sz="1200"/>
              <a:t>-Alliance  et rachat des entreprises  accès sur des nouveau marchés porteurs </a:t>
            </a:r>
          </a:p>
        </p:txBody>
      </p:sp>
      <p:sp>
        <p:nvSpPr>
          <p:cNvPr id="32784" name="Text Box 16"/>
          <p:cNvSpPr txBox="1">
            <a:spLocks noChangeArrowheads="1"/>
          </p:cNvSpPr>
          <p:nvPr/>
        </p:nvSpPr>
        <p:spPr bwMode="auto">
          <a:xfrm>
            <a:off x="6496050" y="404813"/>
            <a:ext cx="2647950" cy="1370012"/>
          </a:xfrm>
          <a:prstGeom prst="rect">
            <a:avLst/>
          </a:prstGeom>
          <a:noFill/>
          <a:ln w="9525">
            <a:noFill/>
            <a:miter lim="800000"/>
            <a:headEnd/>
            <a:tailEnd/>
          </a:ln>
          <a:effectLst/>
        </p:spPr>
        <p:txBody>
          <a:bodyPr>
            <a:spAutoFit/>
          </a:bodyPr>
          <a:lstStyle/>
          <a:p>
            <a:pPr algn="just"/>
            <a:r>
              <a:rPr lang="fr-FR" sz="1200" dirty="0"/>
              <a:t>-Ouverture de certains marchés les USA,  Afrique du Nord…</a:t>
            </a:r>
          </a:p>
          <a:p>
            <a:pPr algn="just"/>
            <a:r>
              <a:rPr lang="fr-FR" sz="1200" dirty="0"/>
              <a:t> </a:t>
            </a:r>
          </a:p>
          <a:p>
            <a:pPr algn="just"/>
            <a:r>
              <a:rPr lang="fr-FR" sz="1200" dirty="0"/>
              <a:t>-Mondialisation croissante des échanges(Importations/exportations</a:t>
            </a:r>
          </a:p>
          <a:p>
            <a:pPr algn="just"/>
            <a:endParaRPr lang="fr-FR" sz="1200" dirty="0"/>
          </a:p>
          <a:p>
            <a:endParaRPr lang="fr-FR" sz="1200" dirty="0"/>
          </a:p>
        </p:txBody>
      </p:sp>
      <p:sp>
        <p:nvSpPr>
          <p:cNvPr id="32785" name="Text Box 17"/>
          <p:cNvSpPr txBox="1">
            <a:spLocks noChangeArrowheads="1"/>
          </p:cNvSpPr>
          <p:nvPr/>
        </p:nvSpPr>
        <p:spPr bwMode="auto">
          <a:xfrm>
            <a:off x="1835150" y="3789363"/>
            <a:ext cx="3529013" cy="457200"/>
          </a:xfrm>
          <a:prstGeom prst="rect">
            <a:avLst/>
          </a:prstGeom>
          <a:noFill/>
          <a:ln w="9525">
            <a:noFill/>
            <a:miter lim="800000"/>
            <a:headEnd/>
            <a:tailEnd/>
          </a:ln>
          <a:effectLst/>
        </p:spPr>
        <p:txBody>
          <a:bodyPr>
            <a:spAutoFit/>
          </a:bodyPr>
          <a:lstStyle/>
          <a:p>
            <a:r>
              <a:rPr lang="fr-FR" sz="1200"/>
              <a:t> exigences réglementaires  en      matière de sécurité alimentaire </a:t>
            </a:r>
          </a:p>
        </p:txBody>
      </p:sp>
      <p:sp>
        <p:nvSpPr>
          <p:cNvPr id="32786" name="Text Box 18"/>
          <p:cNvSpPr txBox="1">
            <a:spLocks noChangeArrowheads="1"/>
          </p:cNvSpPr>
          <p:nvPr/>
        </p:nvSpPr>
        <p:spPr bwMode="auto">
          <a:xfrm>
            <a:off x="1692275" y="404813"/>
            <a:ext cx="3743325" cy="962025"/>
          </a:xfrm>
          <a:prstGeom prst="rect">
            <a:avLst/>
          </a:prstGeom>
          <a:noFill/>
          <a:ln w="9525">
            <a:noFill/>
            <a:miter lim="800000"/>
            <a:headEnd/>
            <a:tailEnd/>
          </a:ln>
          <a:effectLst/>
        </p:spPr>
        <p:txBody>
          <a:bodyPr>
            <a:spAutoFit/>
          </a:bodyPr>
          <a:lstStyle/>
          <a:p>
            <a:r>
              <a:rPr lang="fr-FR" sz="1200" dirty="0"/>
              <a:t>-la contrefaçon</a:t>
            </a:r>
            <a:r>
              <a:rPr lang="fr-FR" dirty="0"/>
              <a:t> </a:t>
            </a:r>
            <a:r>
              <a:rPr lang="fr-FR" sz="1200" dirty="0"/>
              <a:t>une des difficultés à l’étranger </a:t>
            </a:r>
          </a:p>
          <a:p>
            <a:endParaRPr lang="fr-FR" sz="1200" dirty="0"/>
          </a:p>
          <a:p>
            <a:pPr>
              <a:spcBef>
                <a:spcPct val="50000"/>
              </a:spcBef>
            </a:pPr>
            <a:endParaRPr lang="fr-FR" dirty="0"/>
          </a:p>
        </p:txBody>
      </p:sp>
      <p:sp>
        <p:nvSpPr>
          <p:cNvPr id="32787" name="Text Box 19"/>
          <p:cNvSpPr txBox="1">
            <a:spLocks noChangeArrowheads="1"/>
          </p:cNvSpPr>
          <p:nvPr/>
        </p:nvSpPr>
        <p:spPr bwMode="auto">
          <a:xfrm>
            <a:off x="1763713" y="2349500"/>
            <a:ext cx="2520950" cy="366713"/>
          </a:xfrm>
          <a:prstGeom prst="rect">
            <a:avLst/>
          </a:prstGeom>
          <a:noFill/>
          <a:ln w="9525">
            <a:noFill/>
            <a:miter lim="800000"/>
            <a:headEnd/>
            <a:tailEnd/>
          </a:ln>
          <a:effectLst/>
        </p:spPr>
        <p:txBody>
          <a:bodyPr>
            <a:spAutoFit/>
          </a:bodyPr>
          <a:lstStyle/>
          <a:p>
            <a:pPr>
              <a:spcBef>
                <a:spcPct val="50000"/>
              </a:spcBef>
            </a:pPr>
            <a:endParaRPr lang="fr-FR"/>
          </a:p>
        </p:txBody>
      </p:sp>
      <p:sp>
        <p:nvSpPr>
          <p:cNvPr id="32788" name="Text Box 20"/>
          <p:cNvSpPr txBox="1">
            <a:spLocks noChangeArrowheads="1"/>
          </p:cNvSpPr>
          <p:nvPr/>
        </p:nvSpPr>
        <p:spPr bwMode="auto">
          <a:xfrm>
            <a:off x="1763713" y="4343400"/>
            <a:ext cx="3457575" cy="2514600"/>
          </a:xfrm>
          <a:prstGeom prst="rect">
            <a:avLst/>
          </a:prstGeom>
          <a:noFill/>
          <a:ln w="9525">
            <a:noFill/>
            <a:miter lim="800000"/>
            <a:headEnd/>
            <a:tailEnd/>
          </a:ln>
          <a:effectLst/>
        </p:spPr>
        <p:txBody>
          <a:bodyPr>
            <a:spAutoFit/>
          </a:bodyPr>
          <a:lstStyle/>
          <a:p>
            <a:pPr>
              <a:spcBef>
                <a:spcPct val="50000"/>
              </a:spcBef>
            </a:pPr>
            <a:r>
              <a:rPr lang="fr-FR" sz="1200"/>
              <a:t>-la stagnation de</a:t>
            </a:r>
            <a:r>
              <a:rPr lang="fr-FR"/>
              <a:t> </a:t>
            </a:r>
            <a:r>
              <a:rPr lang="fr-FR" sz="1200"/>
              <a:t>la consommation française  depuis des années</a:t>
            </a:r>
          </a:p>
          <a:p>
            <a:pPr>
              <a:spcBef>
                <a:spcPct val="50000"/>
              </a:spcBef>
            </a:pPr>
            <a:r>
              <a:rPr lang="fr-FR" sz="1200"/>
              <a:t>Image peu conforme aux tendances: peu de matière grasse</a:t>
            </a:r>
          </a:p>
          <a:p>
            <a:r>
              <a:rPr lang="fr-FR" sz="1200"/>
              <a:t>Baisse des ventes à la coupe; </a:t>
            </a:r>
          </a:p>
          <a:p>
            <a:r>
              <a:rPr lang="fr-FR" sz="1200"/>
              <a:t>du camembert</a:t>
            </a:r>
          </a:p>
          <a:p>
            <a:r>
              <a:rPr lang="fr-FR" sz="1200"/>
              <a:t>Recul des AOC en raison de la hausse du prix du lait cru</a:t>
            </a:r>
          </a:p>
          <a:p>
            <a:r>
              <a:rPr lang="fr-FR" sz="1200"/>
              <a:t> usage limité aux fins de repas</a:t>
            </a:r>
          </a:p>
          <a:p>
            <a:endParaRPr lang="fr-FR" sz="1200"/>
          </a:p>
          <a:p>
            <a:pPr>
              <a:spcBef>
                <a:spcPct val="50000"/>
              </a:spcBef>
            </a:pPr>
            <a:endParaRPr lang="fr-FR"/>
          </a:p>
        </p:txBody>
      </p:sp>
      <p:sp>
        <p:nvSpPr>
          <p:cNvPr id="32789" name="Text Box 21"/>
          <p:cNvSpPr txBox="1">
            <a:spLocks noChangeArrowheads="1"/>
          </p:cNvSpPr>
          <p:nvPr/>
        </p:nvSpPr>
        <p:spPr bwMode="auto">
          <a:xfrm>
            <a:off x="1763713" y="1412875"/>
            <a:ext cx="3671887" cy="457200"/>
          </a:xfrm>
          <a:prstGeom prst="rect">
            <a:avLst/>
          </a:prstGeom>
          <a:noFill/>
          <a:ln w="9525">
            <a:noFill/>
            <a:miter lim="800000"/>
            <a:headEnd/>
            <a:tailEnd/>
          </a:ln>
          <a:effectLst/>
        </p:spPr>
        <p:txBody>
          <a:bodyPr>
            <a:spAutoFit/>
          </a:bodyPr>
          <a:lstStyle/>
          <a:p>
            <a:pPr algn="just">
              <a:spcBef>
                <a:spcPct val="50000"/>
              </a:spcBef>
            </a:pPr>
            <a:r>
              <a:rPr lang="fr-FR" sz="1200" dirty="0"/>
              <a:t>-L’espionnage industriel qui est une pratique habituelle</a:t>
            </a:r>
          </a:p>
        </p:txBody>
      </p:sp>
      <p:sp>
        <p:nvSpPr>
          <p:cNvPr id="32790" name="Text Box 22"/>
          <p:cNvSpPr txBox="1">
            <a:spLocks noChangeArrowheads="1"/>
          </p:cNvSpPr>
          <p:nvPr/>
        </p:nvSpPr>
        <p:spPr bwMode="auto">
          <a:xfrm>
            <a:off x="1763713" y="1844675"/>
            <a:ext cx="3671887" cy="639763"/>
          </a:xfrm>
          <a:prstGeom prst="rect">
            <a:avLst/>
          </a:prstGeom>
          <a:noFill/>
          <a:ln w="9525">
            <a:noFill/>
            <a:miter lim="800000"/>
            <a:headEnd/>
            <a:tailEnd/>
          </a:ln>
          <a:effectLst/>
        </p:spPr>
        <p:txBody>
          <a:bodyPr>
            <a:spAutoFit/>
          </a:bodyPr>
          <a:lstStyle/>
          <a:p>
            <a:pPr algn="just"/>
            <a:r>
              <a:rPr lang="fr-FR" sz="1200"/>
              <a:t>-Concurrence accrue entre les acteurs ce qui concentre de plus en plus le marché.</a:t>
            </a:r>
          </a:p>
          <a:p>
            <a:endParaRPr lang="fr-FR" sz="1200"/>
          </a:p>
        </p:txBody>
      </p:sp>
      <p:sp>
        <p:nvSpPr>
          <p:cNvPr id="32791" name="Text Box 23"/>
          <p:cNvSpPr txBox="1">
            <a:spLocks noChangeArrowheads="1"/>
          </p:cNvSpPr>
          <p:nvPr/>
        </p:nvSpPr>
        <p:spPr bwMode="auto">
          <a:xfrm>
            <a:off x="1743075" y="4797425"/>
            <a:ext cx="2613025" cy="366713"/>
          </a:xfrm>
          <a:prstGeom prst="rect">
            <a:avLst/>
          </a:prstGeom>
          <a:noFill/>
          <a:ln w="9525">
            <a:noFill/>
            <a:miter lim="800000"/>
            <a:headEnd/>
            <a:tailEnd/>
          </a:ln>
          <a:effectLst/>
        </p:spPr>
        <p:txBody>
          <a:bodyPr>
            <a:spAutoFit/>
          </a:bodyPr>
          <a:lstStyle/>
          <a:p>
            <a:endParaRPr lang="fr-FR"/>
          </a:p>
        </p:txBody>
      </p:sp>
      <p:sp>
        <p:nvSpPr>
          <p:cNvPr id="32792" name="Text Box 24"/>
          <p:cNvSpPr txBox="1">
            <a:spLocks noChangeArrowheads="1"/>
          </p:cNvSpPr>
          <p:nvPr/>
        </p:nvSpPr>
        <p:spPr bwMode="auto">
          <a:xfrm>
            <a:off x="1692275" y="908050"/>
            <a:ext cx="2592388" cy="457200"/>
          </a:xfrm>
          <a:prstGeom prst="rect">
            <a:avLst/>
          </a:prstGeom>
          <a:noFill/>
          <a:ln w="9525">
            <a:noFill/>
            <a:miter lim="800000"/>
            <a:headEnd/>
            <a:tailEnd/>
          </a:ln>
          <a:effectLst/>
        </p:spPr>
        <p:txBody>
          <a:bodyPr>
            <a:spAutoFit/>
          </a:bodyPr>
          <a:lstStyle/>
          <a:p>
            <a:r>
              <a:rPr lang="fr-FR" sz="1200"/>
              <a:t>- Fluctuation des prix du lait </a:t>
            </a:r>
          </a:p>
          <a:p>
            <a:r>
              <a:rPr lang="fr-FR" sz="1200"/>
              <a:t>Commerce étranger</a:t>
            </a:r>
          </a:p>
        </p:txBody>
      </p:sp>
      <p:sp>
        <p:nvSpPr>
          <p:cNvPr id="32793" name="Text Box 25"/>
          <p:cNvSpPr txBox="1">
            <a:spLocks noChangeArrowheads="1"/>
          </p:cNvSpPr>
          <p:nvPr/>
        </p:nvSpPr>
        <p:spPr bwMode="auto">
          <a:xfrm>
            <a:off x="1763713" y="2708275"/>
            <a:ext cx="3671887" cy="1235075"/>
          </a:xfrm>
          <a:prstGeom prst="rect">
            <a:avLst/>
          </a:prstGeom>
          <a:noFill/>
          <a:ln w="9525">
            <a:noFill/>
            <a:miter lim="800000"/>
            <a:headEnd/>
            <a:tailEnd/>
          </a:ln>
          <a:effectLst/>
        </p:spPr>
        <p:txBody>
          <a:bodyPr>
            <a:spAutoFit/>
          </a:bodyPr>
          <a:lstStyle/>
          <a:p>
            <a:r>
              <a:rPr lang="fr-FR" sz="1200"/>
              <a:t>Commerce des produit de snacking</a:t>
            </a:r>
          </a:p>
          <a:p>
            <a:r>
              <a:rPr lang="fr-FR" sz="1200"/>
              <a:t>Risque de disparition du rayon coupe</a:t>
            </a:r>
          </a:p>
          <a:p>
            <a:endParaRPr lang="fr-FR" sz="1200"/>
          </a:p>
          <a:p>
            <a:endParaRPr lang="fr-FR" sz="1200"/>
          </a:p>
          <a:p>
            <a:pPr>
              <a:spcBef>
                <a:spcPct val="50000"/>
              </a:spcBef>
            </a:pPr>
            <a:endParaRPr lang="fr-FR"/>
          </a:p>
        </p:txBody>
      </p:sp>
      <p:sp>
        <p:nvSpPr>
          <p:cNvPr id="32794" name="Text Box 26"/>
          <p:cNvSpPr txBox="1">
            <a:spLocks noChangeArrowheads="1"/>
          </p:cNvSpPr>
          <p:nvPr/>
        </p:nvSpPr>
        <p:spPr bwMode="auto">
          <a:xfrm>
            <a:off x="6443663" y="4652963"/>
            <a:ext cx="2519362" cy="1279525"/>
          </a:xfrm>
          <a:prstGeom prst="rect">
            <a:avLst/>
          </a:prstGeom>
          <a:noFill/>
          <a:ln w="9525">
            <a:noFill/>
            <a:miter lim="800000"/>
            <a:headEnd/>
            <a:tailEnd/>
          </a:ln>
          <a:effectLst/>
        </p:spPr>
        <p:txBody>
          <a:bodyPr>
            <a:spAutoFit/>
          </a:bodyPr>
          <a:lstStyle/>
          <a:p>
            <a:r>
              <a:rPr lang="fr-FR" sz="1200"/>
              <a:t>Répondre aux nouvelles tendances de la consommation : goût; facilité d’utilisation; multi usage.</a:t>
            </a:r>
          </a:p>
          <a:p>
            <a:endParaRPr lang="fr-FR" sz="1200"/>
          </a:p>
          <a:p>
            <a:pPr>
              <a:spcBef>
                <a:spcPct val="50000"/>
              </a:spcBef>
            </a:pPr>
            <a:endParaRPr lang="fr-FR" sz="120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8"/>
          <p:cNvGrpSpPr>
            <a:grpSpLocks/>
          </p:cNvGrpSpPr>
          <p:nvPr/>
        </p:nvGrpSpPr>
        <p:grpSpPr bwMode="auto">
          <a:xfrm>
            <a:off x="0" y="0"/>
            <a:ext cx="9144000" cy="6858000"/>
            <a:chOff x="0" y="0"/>
            <a:chExt cx="9144000" cy="6858000"/>
          </a:xfrm>
        </p:grpSpPr>
        <p:pic>
          <p:nvPicPr>
            <p:cNvPr id="3" name="Picture 6"/>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5" name="Picture 2" descr="Université Lille1"/>
            <p:cNvPicPr>
              <a:picLocks noChangeAspect="1" noChangeArrowheads="1"/>
            </p:cNvPicPr>
            <p:nvPr/>
          </p:nvPicPr>
          <p:blipFill>
            <a:blip r:embed="rId3" cstate="print"/>
            <a:srcRect/>
            <a:stretch>
              <a:fillRect/>
            </a:stretch>
          </p:blipFill>
          <p:spPr bwMode="auto">
            <a:xfrm>
              <a:off x="6746082" y="142852"/>
              <a:ext cx="2293160" cy="857256"/>
            </a:xfrm>
            <a:prstGeom prst="rect">
              <a:avLst/>
            </a:prstGeom>
            <a:noFill/>
            <a:ln w="9525">
              <a:noFill/>
              <a:miter lim="800000"/>
              <a:headEnd/>
              <a:tailEnd/>
            </a:ln>
          </p:spPr>
        </p:pic>
        <p:pic>
          <p:nvPicPr>
            <p:cNvPr id="6" name="Image 4"/>
            <p:cNvPicPr>
              <a:picLocks noChangeAspect="1" noChangeArrowheads="1"/>
            </p:cNvPicPr>
            <p:nvPr/>
          </p:nvPicPr>
          <p:blipFill>
            <a:blip r:embed="rId4" cstate="print"/>
            <a:srcRect/>
            <a:stretch>
              <a:fillRect/>
            </a:stretch>
          </p:blipFill>
          <p:spPr bwMode="auto">
            <a:xfrm>
              <a:off x="142844" y="142852"/>
              <a:ext cx="1428760" cy="1000132"/>
            </a:xfrm>
            <a:prstGeom prst="rect">
              <a:avLst/>
            </a:prstGeom>
            <a:noFill/>
            <a:ln w="9525">
              <a:noFill/>
              <a:miter lim="800000"/>
              <a:headEnd/>
              <a:tailEnd/>
            </a:ln>
          </p:spPr>
        </p:pic>
        <p:sp>
          <p:nvSpPr>
            <p:cNvPr id="7" name="Rectangle 3"/>
            <p:cNvSpPr>
              <a:spLocks noChangeArrowheads="1"/>
            </p:cNvSpPr>
            <p:nvPr/>
          </p:nvSpPr>
          <p:spPr bwMode="auto">
            <a:xfrm>
              <a:off x="7143768" y="6072206"/>
              <a:ext cx="1857388" cy="338554"/>
            </a:xfrm>
            <a:prstGeom prst="rect">
              <a:avLst/>
            </a:prstGeom>
            <a:noFill/>
            <a:ln w="9525">
              <a:noFill/>
              <a:miter lim="800000"/>
              <a:headEnd/>
              <a:tailEnd/>
            </a:ln>
          </p:spPr>
          <p:txBody>
            <a:bodyPr anchor="ctr">
              <a:spAutoFit/>
            </a:bodyPr>
            <a:lstStyle/>
            <a:p>
              <a:r>
                <a:rPr lang="fr-FR" sz="1600" b="1">
                  <a:solidFill>
                    <a:schemeClr val="bg1"/>
                  </a:solidFill>
                  <a:latin typeface="Calibri" pitchFamily="34" charset="0"/>
                  <a:cs typeface="Times New Roman" pitchFamily="18" charset="0"/>
                </a:rPr>
                <a:t>Année : 2009-2010</a:t>
              </a:r>
              <a:endParaRPr lang="fr-FR" sz="1600">
                <a:solidFill>
                  <a:schemeClr val="bg1"/>
                </a:solidFill>
              </a:endParaRPr>
            </a:p>
          </p:txBody>
        </p:sp>
      </p:grpSp>
      <p:sp>
        <p:nvSpPr>
          <p:cNvPr id="8" name="ZoneTexte 7"/>
          <p:cNvSpPr txBox="1"/>
          <p:nvPr/>
        </p:nvSpPr>
        <p:spPr>
          <a:xfrm>
            <a:off x="1643042" y="2428868"/>
            <a:ext cx="4929222" cy="1938992"/>
          </a:xfrm>
          <a:prstGeom prst="rect">
            <a:avLst/>
          </a:prstGeom>
          <a:noFill/>
        </p:spPr>
        <p:txBody>
          <a:bodyPr wrap="square" rtlCol="0">
            <a:spAutoFit/>
          </a:bodyPr>
          <a:lstStyle/>
          <a:p>
            <a:pPr algn="ctr"/>
            <a:r>
              <a:rPr lang="fr-FR" sz="6000" b="1" dirty="0" smtClean="0">
                <a:ln w="18415" cmpd="sng">
                  <a:solidFill>
                    <a:srgbClr val="FFFFFF"/>
                  </a:solidFill>
                  <a:prstDash val="solid"/>
                </a:ln>
                <a:solidFill>
                  <a:srgbClr val="FFFFFF"/>
                </a:solidFill>
                <a:effectLst>
                  <a:outerShdw blurRad="38100" dist="38100" dir="2700000" algn="tl">
                    <a:srgbClr val="000000">
                      <a:alpha val="43137"/>
                    </a:srgbClr>
                  </a:outerShdw>
                </a:effectLst>
              </a:rPr>
              <a:t>Merci de votre attention</a:t>
            </a:r>
            <a:endParaRPr lang="fr-FR" sz="6000" b="1" dirty="0">
              <a:ln w="18415" cmpd="sng">
                <a:solidFill>
                  <a:srgbClr val="FFFFFF"/>
                </a:solidFill>
                <a:prstDash val="solid"/>
              </a:ln>
              <a:solidFill>
                <a:srgbClr val="FFFFFF"/>
              </a:solidFill>
              <a:effectLst>
                <a:outerShdw blurRad="38100" dist="38100" dir="2700000" algn="tl">
                  <a:srgbClr val="000000">
                    <a:alpha val="43137"/>
                  </a:srgbClr>
                </a:outerShdw>
              </a:effectLst>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1"/>
          <p:cNvSpPr txBox="1">
            <a:spLocks noChangeArrowheads="1"/>
          </p:cNvSpPr>
          <p:nvPr/>
        </p:nvSpPr>
        <p:spPr bwMode="auto">
          <a:xfrm>
            <a:off x="142844" y="1142984"/>
            <a:ext cx="4429124" cy="4993291"/>
          </a:xfrm>
          <a:prstGeom prst="rect">
            <a:avLst/>
          </a:prstGeom>
          <a:noFill/>
          <a:ln w="9525">
            <a:noFill/>
            <a:round/>
            <a:headEnd/>
            <a:tailEnd/>
          </a:ln>
        </p:spPr>
        <p:txBody>
          <a:bodyPr wrap="square" lIns="90000" tIns="46800" rIns="90000" bIns="46800">
            <a:spAutoFit/>
          </a:bodyPr>
          <a:lstStyle/>
          <a:p>
            <a:pPr marL="341313" indent="-341313" defTabSz="449263">
              <a:spcBef>
                <a:spcPts val="1125"/>
              </a:spcBef>
              <a:buClr>
                <a:srgbClr val="009999"/>
              </a:buClr>
              <a:buSzPct val="100000"/>
              <a:buFont typeface="Times New Roman" pitchFamily="18" charset="0"/>
              <a:buNone/>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endParaRPr lang="en-US" sz="1200" dirty="0" smtClean="0">
              <a:solidFill>
                <a:srgbClr val="009999"/>
              </a:solidFill>
              <a:ea typeface="宋体" pitchFamily="2" charset="-122"/>
            </a:endParaRPr>
          </a:p>
          <a:p>
            <a:pPr>
              <a:lnSpc>
                <a:spcPct val="80000"/>
              </a:lnSpc>
              <a:defRPr/>
            </a:pPr>
            <a:r>
              <a:rPr lang="fr-FR" sz="1200" dirty="0" smtClean="0">
                <a:hlinkClick r:id="rId3"/>
              </a:rPr>
              <a:t>http</a:t>
            </a:r>
            <a:r>
              <a:rPr lang="fr-FR" sz="1200" dirty="0">
                <a:hlinkClick r:id="rId3"/>
              </a:rPr>
              <a:t>://</a:t>
            </a:r>
            <a:r>
              <a:rPr lang="fr-FR" sz="1200" dirty="0" smtClean="0">
                <a:hlinkClick r:id="rId3"/>
              </a:rPr>
              <a:t>www.inst-elevage.asso.fr/html1/IMG/pdf-</a:t>
            </a:r>
          </a:p>
          <a:p>
            <a:pPr>
              <a:lnSpc>
                <a:spcPct val="80000"/>
              </a:lnSpc>
              <a:defRPr/>
            </a:pPr>
            <a:r>
              <a:rPr lang="fr-FR" sz="1200" dirty="0" smtClean="0">
                <a:hlinkClick r:id="rId3"/>
              </a:rPr>
              <a:t>Presentation-Evolution-du-marche-des-fromages-de-chevre.pdf</a:t>
            </a:r>
            <a:endParaRPr lang="fr-FR" sz="1200" dirty="0"/>
          </a:p>
          <a:p>
            <a:pPr>
              <a:lnSpc>
                <a:spcPct val="80000"/>
              </a:lnSpc>
              <a:defRPr/>
            </a:pPr>
            <a:endParaRPr lang="fr-FR" sz="1200" dirty="0"/>
          </a:p>
          <a:p>
            <a:pPr>
              <a:lnSpc>
                <a:spcPct val="80000"/>
              </a:lnSpc>
              <a:defRPr/>
            </a:pPr>
            <a:r>
              <a:rPr lang="fr-FR" sz="1200" dirty="0">
                <a:hlinkClick r:id="rId4"/>
              </a:rPr>
              <a:t>http://www.ac-limoges.fr/ecogest/IMG/pdf/edcfromage.pdf</a:t>
            </a:r>
            <a:endParaRPr lang="fr-FR" sz="1200" dirty="0"/>
          </a:p>
          <a:p>
            <a:pPr>
              <a:lnSpc>
                <a:spcPct val="80000"/>
              </a:lnSpc>
              <a:defRPr/>
            </a:pPr>
            <a:endParaRPr lang="fr-FR" sz="1200" dirty="0"/>
          </a:p>
          <a:p>
            <a:pPr>
              <a:lnSpc>
                <a:spcPct val="80000"/>
              </a:lnSpc>
              <a:defRPr/>
            </a:pPr>
            <a:r>
              <a:rPr lang="fr-FR" sz="1200" dirty="0">
                <a:hlinkClick r:id="rId5"/>
              </a:rPr>
              <a:t>http://agreste.agriculture.gouv.fr/IMG/pdf/primeur71.pdf</a:t>
            </a:r>
            <a:endParaRPr lang="fr-FR" sz="1200" dirty="0"/>
          </a:p>
          <a:p>
            <a:pPr>
              <a:lnSpc>
                <a:spcPct val="80000"/>
              </a:lnSpc>
              <a:defRPr/>
            </a:pPr>
            <a:endParaRPr lang="fr-FR" sz="1200" dirty="0"/>
          </a:p>
          <a:p>
            <a:pPr>
              <a:lnSpc>
                <a:spcPct val="80000"/>
              </a:lnSpc>
              <a:defRPr/>
            </a:pPr>
            <a:r>
              <a:rPr lang="fr-FR" sz="1200" dirty="0">
                <a:hlinkClick r:id="rId6"/>
              </a:rPr>
              <a:t>http://agreste.agriculture.gouv.fr/IMG/pdf_prodlait20095b.pdf</a:t>
            </a:r>
            <a:endParaRPr lang="fr-FR" sz="1200" dirty="0"/>
          </a:p>
          <a:p>
            <a:pPr>
              <a:lnSpc>
                <a:spcPct val="80000"/>
              </a:lnSpc>
              <a:defRPr/>
            </a:pPr>
            <a:endParaRPr lang="fr-FR" sz="1200" dirty="0"/>
          </a:p>
          <a:p>
            <a:pPr>
              <a:lnSpc>
                <a:spcPct val="80000"/>
              </a:lnSpc>
              <a:defRPr/>
            </a:pPr>
            <a:r>
              <a:rPr lang="fr-FR" sz="1200" dirty="0">
                <a:hlinkClick r:id="rId7"/>
              </a:rPr>
              <a:t>http://www.office-elevage.fr/consommation/lait/03-conso-2006.pdf</a:t>
            </a:r>
            <a:endParaRPr lang="fr-FR" sz="1200" dirty="0"/>
          </a:p>
          <a:p>
            <a:pPr>
              <a:lnSpc>
                <a:spcPct val="80000"/>
              </a:lnSpc>
              <a:defRPr/>
            </a:pPr>
            <a:endParaRPr lang="fr-FR" sz="1200" dirty="0"/>
          </a:p>
          <a:p>
            <a:pPr>
              <a:lnSpc>
                <a:spcPct val="80000"/>
              </a:lnSpc>
              <a:defRPr/>
            </a:pPr>
            <a:r>
              <a:rPr lang="fr-FR" sz="1200" dirty="0">
                <a:hlinkClick r:id="rId8"/>
              </a:rPr>
              <a:t>http://www.fao.org/docrep/010/ai466f/ai466f09.htm</a:t>
            </a:r>
            <a:endParaRPr lang="fr-FR" sz="1200" dirty="0"/>
          </a:p>
          <a:p>
            <a:pPr>
              <a:lnSpc>
                <a:spcPct val="80000"/>
              </a:lnSpc>
              <a:defRPr/>
            </a:pPr>
            <a:endParaRPr lang="fr-FR" sz="1200" dirty="0"/>
          </a:p>
          <a:p>
            <a:pPr>
              <a:lnSpc>
                <a:spcPct val="80000"/>
              </a:lnSpc>
              <a:defRPr/>
            </a:pPr>
            <a:r>
              <a:rPr lang="fr-FR" sz="1200" dirty="0">
                <a:hlinkClick r:id="rId4"/>
              </a:rPr>
              <a:t>http://www.ac-limoges.fr/ecogest/IMG/pdf/edcfromage.pdf</a:t>
            </a:r>
            <a:endParaRPr lang="fr-FR" sz="1200" dirty="0"/>
          </a:p>
          <a:p>
            <a:pPr>
              <a:lnSpc>
                <a:spcPct val="80000"/>
              </a:lnSpc>
              <a:defRPr/>
            </a:pPr>
            <a:r>
              <a:rPr lang="fr-FR" sz="1200" dirty="0"/>
              <a:t> </a:t>
            </a:r>
          </a:p>
          <a:p>
            <a:pPr>
              <a:lnSpc>
                <a:spcPct val="80000"/>
              </a:lnSpc>
              <a:defRPr/>
            </a:pPr>
            <a:r>
              <a:rPr lang="fr-FR" sz="1200" dirty="0">
                <a:hlinkClick r:id="rId9"/>
              </a:rPr>
              <a:t>http://www.produits-laitiers.com/elevage-marche/donnees-des-marches/le-fromage/</a:t>
            </a:r>
            <a:endParaRPr lang="fr-FR" sz="1200" dirty="0"/>
          </a:p>
          <a:p>
            <a:pPr>
              <a:lnSpc>
                <a:spcPct val="80000"/>
              </a:lnSpc>
              <a:defRPr/>
            </a:pPr>
            <a:endParaRPr lang="fr-FR" sz="1200" dirty="0"/>
          </a:p>
          <a:p>
            <a:pPr>
              <a:lnSpc>
                <a:spcPct val="80000"/>
              </a:lnSpc>
              <a:defRPr/>
            </a:pPr>
            <a:r>
              <a:rPr lang="fr-FR" sz="1200" dirty="0">
                <a:hlinkClick r:id="rId10"/>
              </a:rPr>
              <a:t>http://</a:t>
            </a:r>
            <a:r>
              <a:rPr lang="fr-FR" sz="1200" dirty="0" smtClean="0">
                <a:hlinkClick r:id="rId10"/>
              </a:rPr>
              <a:t>www.office-elevage.fr/instances/c-lait-vache/29-05-08/07-Note_de_conjoncture.pdf</a:t>
            </a:r>
            <a:endParaRPr lang="fr-FR" sz="1200" dirty="0" smtClean="0"/>
          </a:p>
          <a:p>
            <a:pPr>
              <a:lnSpc>
                <a:spcPct val="80000"/>
              </a:lnSpc>
              <a:defRPr/>
            </a:pPr>
            <a:endParaRPr lang="fr-FR" sz="1200" dirty="0"/>
          </a:p>
          <a:p>
            <a:pPr marL="341313" indent="-341313" defTabSz="449263">
              <a:spcBef>
                <a:spcPts val="1125"/>
              </a:spcBef>
              <a:buClr>
                <a:srgbClr val="009999"/>
              </a:buClr>
              <a:buSzPct val="100000"/>
              <a:buFont typeface="Times New Roman" pitchFamily="18" charset="0"/>
              <a:buNone/>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US" sz="1200" dirty="0" smtClean="0">
                <a:ea typeface="宋体" pitchFamily="2" charset="-122"/>
                <a:hlinkClick r:id="rId11"/>
              </a:rPr>
              <a:t>http://www.letelegramme.com/ig/generales/economie/entremont-alliance-plusieurs-candidats-a-la-reprise-19-06-2009-431373.php</a:t>
            </a:r>
          </a:p>
          <a:p>
            <a:pPr>
              <a:lnSpc>
                <a:spcPct val="80000"/>
              </a:lnSpc>
              <a:defRPr/>
            </a:pPr>
            <a:endParaRPr lang="fr-FR" sz="1200" u="sng" dirty="0"/>
          </a:p>
          <a:p>
            <a:pPr>
              <a:lnSpc>
                <a:spcPct val="80000"/>
              </a:lnSpc>
              <a:defRPr/>
            </a:pPr>
            <a:r>
              <a:rPr lang="fr-FR" sz="1200" u="sng" dirty="0">
                <a:hlinkClick r:id="rId12"/>
              </a:rPr>
              <a:t>http://</a:t>
            </a:r>
            <a:r>
              <a:rPr lang="fr-FR" sz="1200" u="sng" dirty="0" smtClean="0">
                <a:hlinkClick r:id="rId12"/>
              </a:rPr>
              <a:t>www.franceagrimer.fr/informations/publications/F-elevage/09-09-15/lait-96B.pd</a:t>
            </a:r>
            <a:endParaRPr lang="fr-FR" sz="1200" u="sng" dirty="0" smtClean="0"/>
          </a:p>
          <a:p>
            <a:pPr marL="341313" indent="-341313" defTabSz="449263">
              <a:spcBef>
                <a:spcPts val="1125"/>
              </a:spcBef>
              <a:buClr>
                <a:srgbClr val="009999"/>
              </a:buClr>
              <a:buSzPct val="100000"/>
              <a:buFont typeface="Times New Roman" pitchFamily="18" charset="0"/>
              <a:buNone/>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US" sz="1200" u="sng" dirty="0" smtClean="0">
                <a:ea typeface="宋体" pitchFamily="2" charset="-122"/>
              </a:rPr>
              <a:t>http://www.ouest-france.fr/actu/economieDet.htm</a:t>
            </a:r>
          </a:p>
          <a:p>
            <a:pPr>
              <a:lnSpc>
                <a:spcPct val="80000"/>
              </a:lnSpc>
              <a:defRPr/>
            </a:pPr>
            <a:endParaRPr lang="en-US" sz="1200" dirty="0">
              <a:ea typeface="宋体" pitchFamily="2" charset="-122"/>
            </a:endParaRPr>
          </a:p>
        </p:txBody>
      </p:sp>
      <p:sp>
        <p:nvSpPr>
          <p:cNvPr id="45059" name="Text Box 2"/>
          <p:cNvSpPr txBox="1">
            <a:spLocks noChangeArrowheads="1"/>
          </p:cNvSpPr>
          <p:nvPr/>
        </p:nvSpPr>
        <p:spPr bwMode="auto">
          <a:xfrm>
            <a:off x="1692275" y="260350"/>
            <a:ext cx="6048375" cy="679290"/>
          </a:xfrm>
          <a:prstGeom prst="rect">
            <a:avLst/>
          </a:prstGeom>
          <a:noFill/>
          <a:ln w="9525">
            <a:noFill/>
            <a:round/>
            <a:headEnd/>
            <a:tailEnd/>
          </a:ln>
        </p:spPr>
        <p:txBody>
          <a:bodyPr lIns="90000" tIns="46800" rIns="90000" bIns="46800">
            <a:spAutoFit/>
          </a:bodyPr>
          <a:lstStyle/>
          <a:p>
            <a:pPr algn="ctr" defTabSz="449263">
              <a:spcBef>
                <a:spcPts val="1125"/>
              </a:spcBef>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2000" b="1" dirty="0" smtClean="0">
                <a:solidFill>
                  <a:srgbClr val="C00000"/>
                </a:solidFill>
              </a:rPr>
              <a:t>Bibliographie</a:t>
            </a:r>
            <a:r>
              <a:rPr lang="fr-FR" dirty="0">
                <a:solidFill>
                  <a:srgbClr val="000000"/>
                </a:solidFill>
              </a:rPr>
              <a:t/>
            </a:r>
            <a:br>
              <a:rPr lang="fr-FR" dirty="0">
                <a:solidFill>
                  <a:srgbClr val="000000"/>
                </a:solidFill>
              </a:rPr>
            </a:br>
            <a:endParaRPr lang="fr-FR" dirty="0">
              <a:solidFill>
                <a:srgbClr val="000000"/>
              </a:solidFill>
            </a:endParaRPr>
          </a:p>
        </p:txBody>
      </p:sp>
      <p:sp>
        <p:nvSpPr>
          <p:cNvPr id="5" name="ZoneTexte 4"/>
          <p:cNvSpPr txBox="1"/>
          <p:nvPr/>
        </p:nvSpPr>
        <p:spPr>
          <a:xfrm>
            <a:off x="4643438" y="1428736"/>
            <a:ext cx="4214842" cy="3111108"/>
          </a:xfrm>
          <a:prstGeom prst="rect">
            <a:avLst/>
          </a:prstGeom>
          <a:noFill/>
        </p:spPr>
        <p:txBody>
          <a:bodyPr wrap="square" rtlCol="0">
            <a:spAutoFit/>
          </a:bodyPr>
          <a:lstStyle/>
          <a:p>
            <a:pPr marL="341313" indent="-341313" defTabSz="449263">
              <a:spcBef>
                <a:spcPts val="1125"/>
              </a:spcBef>
              <a:buClr>
                <a:srgbClr val="009999"/>
              </a:buClr>
              <a:buSzPct val="100000"/>
              <a:buFont typeface="Times New Roman" pitchFamily="18" charset="0"/>
              <a:buNone/>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US" sz="1200" dirty="0" smtClean="0">
                <a:ea typeface="宋体" pitchFamily="2" charset="-122"/>
              </a:rPr>
              <a:t>Lactalis.fr</a:t>
            </a:r>
          </a:p>
          <a:p>
            <a:pPr marL="341313" indent="-341313" defTabSz="449263">
              <a:spcBef>
                <a:spcPts val="1125"/>
              </a:spcBef>
              <a:buClr>
                <a:srgbClr val="009999"/>
              </a:buClr>
              <a:buSzPct val="100000"/>
              <a:buFont typeface="Times New Roman" pitchFamily="18" charset="0"/>
              <a:buNone/>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US" sz="1200" dirty="0" smtClean="0">
                <a:ea typeface="宋体" pitchFamily="2" charset="-122"/>
              </a:rPr>
              <a:t>Blogagroalimentaire.com</a:t>
            </a:r>
          </a:p>
          <a:p>
            <a:pPr marL="341313" indent="-341313" defTabSz="449263">
              <a:spcBef>
                <a:spcPts val="1125"/>
              </a:spcBef>
              <a:buClr>
                <a:srgbClr val="009999"/>
              </a:buClr>
              <a:buSzPct val="100000"/>
              <a:buFont typeface="Times New Roman" pitchFamily="18" charset="0"/>
              <a:buNone/>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US" sz="1200" dirty="0" smtClean="0">
                <a:ea typeface="宋体" pitchFamily="2" charset="-122"/>
              </a:rPr>
              <a:t>Memoir </a:t>
            </a:r>
            <a:r>
              <a:rPr lang="en-US" sz="1200" dirty="0" err="1" smtClean="0">
                <a:ea typeface="宋体" pitchFamily="2" charset="-122"/>
              </a:rPr>
              <a:t>categorie</a:t>
            </a:r>
            <a:r>
              <a:rPr lang="en-US" sz="1200" dirty="0" smtClean="0">
                <a:ea typeface="宋体" pitchFamily="2" charset="-122"/>
              </a:rPr>
              <a:t> </a:t>
            </a:r>
            <a:r>
              <a:rPr lang="en-US" sz="1200" dirty="0" err="1" smtClean="0">
                <a:ea typeface="宋体" pitchFamily="2" charset="-122"/>
              </a:rPr>
              <a:t>commerce,strategie</a:t>
            </a:r>
            <a:r>
              <a:rPr lang="en-US" sz="1200" dirty="0" smtClean="0">
                <a:ea typeface="宋体" pitchFamily="2" charset="-122"/>
              </a:rPr>
              <a:t>” </a:t>
            </a:r>
            <a:r>
              <a:rPr lang="en-US" sz="1200" b="1" dirty="0" err="1" smtClean="0">
                <a:ea typeface="宋体" pitchFamily="2" charset="-122"/>
              </a:rPr>
              <a:t>Diagnostique</a:t>
            </a:r>
            <a:r>
              <a:rPr lang="en-US" sz="1200" b="1" dirty="0" smtClean="0">
                <a:ea typeface="宋体" pitchFamily="2" charset="-122"/>
              </a:rPr>
              <a:t> de Lactalis,2008”</a:t>
            </a:r>
          </a:p>
          <a:p>
            <a:pPr marL="341313" indent="-341313" defTabSz="449263">
              <a:spcBef>
                <a:spcPts val="1125"/>
              </a:spcBef>
              <a:buClr>
                <a:srgbClr val="009999"/>
              </a:buClr>
              <a:buSzPct val="100000"/>
              <a:buFont typeface="Times New Roman" pitchFamily="18" charset="0"/>
              <a:buNone/>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US" sz="1200" dirty="0" smtClean="0">
                <a:ea typeface="宋体" pitchFamily="2" charset="-122"/>
              </a:rPr>
              <a:t>Dossier </a:t>
            </a:r>
            <a:r>
              <a:rPr lang="en-US" sz="1200" dirty="0" err="1" smtClean="0">
                <a:ea typeface="宋体" pitchFamily="2" charset="-122"/>
              </a:rPr>
              <a:t>alimentaire,fromage</a:t>
            </a:r>
            <a:r>
              <a:rPr lang="en-US" sz="1200" dirty="0" smtClean="0">
                <a:ea typeface="宋体" pitchFamily="2" charset="-122"/>
              </a:rPr>
              <a:t> multi-usage.2008</a:t>
            </a:r>
          </a:p>
          <a:p>
            <a:pPr marL="341313" indent="-341313" defTabSz="449263">
              <a:spcBef>
                <a:spcPts val="1125"/>
              </a:spcBef>
              <a:buClr>
                <a:srgbClr val="009999"/>
              </a:buClr>
              <a:buSzPct val="100000"/>
              <a:buFont typeface="Times New Roman" pitchFamily="18" charset="0"/>
              <a:buNone/>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US" sz="1200" dirty="0" smtClean="0">
                <a:ea typeface="宋体" pitchFamily="2" charset="-122"/>
              </a:rPr>
              <a:t>Bongrain.fr</a:t>
            </a:r>
          </a:p>
          <a:p>
            <a:pPr marL="341313" indent="-341313" defTabSz="449263">
              <a:spcBef>
                <a:spcPts val="1125"/>
              </a:spcBef>
              <a:buClr>
                <a:srgbClr val="009999"/>
              </a:buClr>
              <a:buSzPct val="100000"/>
              <a:buFont typeface="Times New Roman" pitchFamily="18" charset="0"/>
              <a:buNone/>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US" sz="1200" dirty="0" smtClean="0">
                <a:ea typeface="宋体" pitchFamily="2" charset="-122"/>
              </a:rPr>
              <a:t>http://www.ouest-france.fr/actu/economieDet.htm</a:t>
            </a:r>
          </a:p>
          <a:p>
            <a:pPr marL="341313" indent="-341313" defTabSz="449263">
              <a:spcBef>
                <a:spcPts val="1125"/>
              </a:spcBef>
              <a:buClr>
                <a:srgbClr val="009999"/>
              </a:buClr>
              <a:buSzPct val="100000"/>
              <a:buFont typeface="Times New Roman" pitchFamily="18" charset="0"/>
              <a:buNone/>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US" sz="1200" dirty="0" smtClean="0">
                <a:ea typeface="宋体" pitchFamily="2" charset="-122"/>
              </a:rPr>
              <a:t>http://www.entremont-alliance.com</a:t>
            </a:r>
            <a:endParaRPr lang="en-US" sz="1200" dirty="0" smtClean="0">
              <a:ea typeface="宋体" pitchFamily="2" charset="-122"/>
              <a:hlinkClick r:id="rId11"/>
            </a:endParaRPr>
          </a:p>
          <a:p>
            <a:pPr marL="341313" indent="-341313" defTabSz="449263">
              <a:spcBef>
                <a:spcPts val="1125"/>
              </a:spcBef>
              <a:buClr>
                <a:srgbClr val="009999"/>
              </a:buClr>
              <a:buSzPct val="100000"/>
              <a:buFont typeface="Times New Roman" pitchFamily="18" charset="0"/>
              <a:buNone/>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US" sz="1200" dirty="0" smtClean="0">
                <a:ea typeface="宋体" pitchFamily="2" charset="-122"/>
              </a:rPr>
              <a:t>http://www.lefigaro.fr/societes/2009/06/18/04015-20090618ARTFIG00327-bercy-au-chevet-d-entremont-alliance-et-d-unicopa-.ph</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http://www.produits-laitiers.com/uploads/pics/fro_essentiel_carte1_bis.jpg"/>
          <p:cNvPicPr>
            <a:picLocks noChangeAspect="1" noChangeArrowheads="1"/>
          </p:cNvPicPr>
          <p:nvPr/>
        </p:nvPicPr>
        <p:blipFill>
          <a:blip r:embed="rId2" cstate="print"/>
          <a:srcRect/>
          <a:stretch>
            <a:fillRect/>
          </a:stretch>
        </p:blipFill>
        <p:spPr bwMode="auto">
          <a:xfrm>
            <a:off x="4714876" y="1928802"/>
            <a:ext cx="4000528" cy="3357586"/>
          </a:xfrm>
          <a:prstGeom prst="rect">
            <a:avLst/>
          </a:prstGeom>
          <a:ln>
            <a:solidFill>
              <a:srgbClr val="00B050"/>
            </a:solidFill>
          </a:ln>
          <a:effectLst>
            <a:outerShdw blurRad="292100" dist="139700" dir="2700000" algn="tl" rotWithShape="0">
              <a:srgbClr val="333333">
                <a:alpha val="65000"/>
              </a:srgbClr>
            </a:outerShdw>
          </a:effectLst>
        </p:spPr>
      </p:pic>
      <p:pic>
        <p:nvPicPr>
          <p:cNvPr id="49156" name="Picture 4" descr="http://www.produits-laitiers.com/uploads/pics/fro_essentiel_carte2_bis.jpg"/>
          <p:cNvPicPr>
            <a:picLocks noChangeAspect="1" noChangeArrowheads="1"/>
          </p:cNvPicPr>
          <p:nvPr/>
        </p:nvPicPr>
        <p:blipFill>
          <a:blip r:embed="rId3" cstate="print"/>
          <a:srcRect/>
          <a:stretch>
            <a:fillRect/>
          </a:stretch>
        </p:blipFill>
        <p:spPr bwMode="auto">
          <a:xfrm>
            <a:off x="357159" y="1928802"/>
            <a:ext cx="4143404" cy="3357586"/>
          </a:xfrm>
          <a:prstGeom prst="rect">
            <a:avLst/>
          </a:prstGeom>
          <a:ln>
            <a:solidFill>
              <a:srgbClr val="00B050"/>
            </a:solidFill>
          </a:ln>
          <a:effectLst>
            <a:outerShdw blurRad="292100" dist="139700" dir="2700000" algn="tl" rotWithShape="0">
              <a:srgbClr val="333333">
                <a:alpha val="65000"/>
              </a:srgbClr>
            </a:outerShdw>
          </a:effectLst>
        </p:spPr>
      </p:pic>
      <p:sp>
        <p:nvSpPr>
          <p:cNvPr id="4" name="Rectangle 3"/>
          <p:cNvSpPr/>
          <p:nvPr/>
        </p:nvSpPr>
        <p:spPr>
          <a:xfrm>
            <a:off x="5214942" y="1285860"/>
            <a:ext cx="2582758" cy="369332"/>
          </a:xfrm>
          <a:prstGeom prst="rect">
            <a:avLst/>
          </a:prstGeom>
        </p:spPr>
        <p:txBody>
          <a:bodyPr wrap="none">
            <a:spAutoFit/>
          </a:bodyPr>
          <a:lstStyle/>
          <a:p>
            <a:r>
              <a:rPr lang="fr-FR" b="1" dirty="0" smtClean="0"/>
              <a:t>Fromage libre-service</a:t>
            </a:r>
            <a:endParaRPr lang="fr-FR" dirty="0"/>
          </a:p>
        </p:txBody>
      </p:sp>
      <p:sp>
        <p:nvSpPr>
          <p:cNvPr id="5" name="Rectangle 4"/>
          <p:cNvSpPr/>
          <p:nvPr/>
        </p:nvSpPr>
        <p:spPr>
          <a:xfrm>
            <a:off x="1285852" y="1285860"/>
            <a:ext cx="2351926" cy="369332"/>
          </a:xfrm>
          <a:prstGeom prst="rect">
            <a:avLst/>
          </a:prstGeom>
        </p:spPr>
        <p:txBody>
          <a:bodyPr wrap="none">
            <a:spAutoFit/>
          </a:bodyPr>
          <a:lstStyle/>
          <a:p>
            <a:r>
              <a:rPr lang="fr-FR" b="1" dirty="0" smtClean="0"/>
              <a:t>Fromage à la coupe</a:t>
            </a:r>
            <a:endParaRPr lang="fr-F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nvGraphicFramePr>
        <p:xfrm>
          <a:off x="0" y="65088"/>
          <a:ext cx="9059863" cy="6792912"/>
        </p:xfrm>
        <a:graphic>
          <a:graphicData uri="http://schemas.openxmlformats.org/presentationml/2006/ole">
            <p:oleObj spid="_x0000_s1026" name="Diapositive" r:id="rId3" imgW="3546250" imgH="2659280" progId="PowerPoint.Slide.8">
              <p:embed/>
            </p:oleObj>
          </a:graphicData>
        </a:graphic>
      </p:graphicFrame>
      <p:sp>
        <p:nvSpPr>
          <p:cNvPr id="1027" name="Oval 20"/>
          <p:cNvSpPr>
            <a:spLocks noChangeArrowheads="1"/>
          </p:cNvSpPr>
          <p:nvPr/>
        </p:nvSpPr>
        <p:spPr bwMode="auto">
          <a:xfrm>
            <a:off x="4286248" y="1071546"/>
            <a:ext cx="928694" cy="642939"/>
          </a:xfrm>
          <a:prstGeom prst="ellipse">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pPr algn="ctr" eaLnBrk="0" hangingPunct="0"/>
            <a:r>
              <a:rPr lang="fr-FR" sz="1200" b="1" dirty="0">
                <a:solidFill>
                  <a:srgbClr val="C00000"/>
                </a:solidFill>
                <a:cs typeface="Times New Roman" pitchFamily="18" charset="0"/>
              </a:rPr>
              <a:t> </a:t>
            </a:r>
          </a:p>
          <a:p>
            <a:pPr algn="ctr" eaLnBrk="0" hangingPunct="0"/>
            <a:r>
              <a:rPr lang="fr-FR" sz="1400" b="1" dirty="0">
                <a:solidFill>
                  <a:srgbClr val="000000"/>
                </a:solidFill>
                <a:cs typeface="Times New Roman" pitchFamily="18" charset="0"/>
              </a:rPr>
              <a:t>Pâte molle</a:t>
            </a:r>
            <a:endParaRPr lang="fr-FR" sz="1400" b="1" dirty="0">
              <a:solidFill>
                <a:srgbClr val="000000"/>
              </a:solidFill>
            </a:endParaRPr>
          </a:p>
          <a:p>
            <a:pPr algn="ctr" eaLnBrk="0" hangingPunct="0"/>
            <a:r>
              <a:rPr lang="fr-FR" sz="1200" b="1" dirty="0">
                <a:solidFill>
                  <a:srgbClr val="C00000"/>
                </a:solidFill>
                <a:cs typeface="Times New Roman" pitchFamily="18" charset="0"/>
              </a:rPr>
              <a:t> </a:t>
            </a:r>
          </a:p>
        </p:txBody>
      </p:sp>
      <p:sp>
        <p:nvSpPr>
          <p:cNvPr id="1029" name="Oval 19"/>
          <p:cNvSpPr>
            <a:spLocks noChangeArrowheads="1"/>
          </p:cNvSpPr>
          <p:nvPr/>
        </p:nvSpPr>
        <p:spPr bwMode="auto">
          <a:xfrm>
            <a:off x="4000500" y="2357438"/>
            <a:ext cx="714375" cy="571500"/>
          </a:xfrm>
          <a:prstGeom prst="ellipse">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pPr algn="ctr" eaLnBrk="0" hangingPunct="0"/>
            <a:r>
              <a:rPr lang="fr-FR" sz="1200" b="1" dirty="0">
                <a:solidFill>
                  <a:srgbClr val="000000"/>
                </a:solidFill>
                <a:cs typeface="Times New Roman" pitchFamily="18" charset="0"/>
              </a:rPr>
              <a:t>Chèvre </a:t>
            </a:r>
          </a:p>
        </p:txBody>
      </p:sp>
      <p:sp>
        <p:nvSpPr>
          <p:cNvPr id="1030" name="Oval 47"/>
          <p:cNvSpPr>
            <a:spLocks noChangeArrowheads="1"/>
          </p:cNvSpPr>
          <p:nvPr/>
        </p:nvSpPr>
        <p:spPr bwMode="auto">
          <a:xfrm>
            <a:off x="2714625" y="2357438"/>
            <a:ext cx="714375" cy="500062"/>
          </a:xfrm>
          <a:prstGeom prst="ellipse">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pPr algn="ctr" eaLnBrk="0" hangingPunct="0"/>
            <a:endParaRPr lang="fr-FR" sz="1400" b="1" dirty="0">
              <a:solidFill>
                <a:srgbClr val="C00000"/>
              </a:solidFill>
              <a:cs typeface="Times New Roman" pitchFamily="18" charset="0"/>
            </a:endParaRPr>
          </a:p>
          <a:p>
            <a:pPr algn="ctr" eaLnBrk="0" hangingPunct="0"/>
            <a:r>
              <a:rPr lang="fr-FR" sz="1400" b="1" dirty="0">
                <a:solidFill>
                  <a:srgbClr val="000000"/>
                </a:solidFill>
                <a:cs typeface="Times New Roman" pitchFamily="18" charset="0"/>
              </a:rPr>
              <a:t>Brebis</a:t>
            </a:r>
          </a:p>
          <a:p>
            <a:pPr algn="ctr" eaLnBrk="0" hangingPunct="0"/>
            <a:endParaRPr lang="fr-FR" sz="1400" b="1" dirty="0">
              <a:solidFill>
                <a:srgbClr val="C00000"/>
              </a:solidFill>
              <a:cs typeface="Times New Roman" pitchFamily="18" charset="0"/>
            </a:endParaRPr>
          </a:p>
        </p:txBody>
      </p:sp>
      <p:sp>
        <p:nvSpPr>
          <p:cNvPr id="1031" name="Oval 48"/>
          <p:cNvSpPr>
            <a:spLocks noChangeArrowheads="1"/>
          </p:cNvSpPr>
          <p:nvPr/>
        </p:nvSpPr>
        <p:spPr bwMode="auto">
          <a:xfrm>
            <a:off x="3500438" y="2714625"/>
            <a:ext cx="857250" cy="431800"/>
          </a:xfrm>
          <a:prstGeom prst="ellipse">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pPr algn="ctr" eaLnBrk="0" hangingPunct="0"/>
            <a:r>
              <a:rPr lang="fr-FR" sz="1200" b="1" dirty="0">
                <a:solidFill>
                  <a:srgbClr val="000000"/>
                </a:solidFill>
                <a:cs typeface="Times New Roman" pitchFamily="18" charset="0"/>
              </a:rPr>
              <a:t>Pâte </a:t>
            </a:r>
          </a:p>
          <a:p>
            <a:pPr algn="ctr" eaLnBrk="0" hangingPunct="0"/>
            <a:r>
              <a:rPr lang="fr-FR" sz="1200" b="1" dirty="0">
                <a:solidFill>
                  <a:srgbClr val="000000"/>
                </a:solidFill>
                <a:cs typeface="Times New Roman" pitchFamily="18" charset="0"/>
              </a:rPr>
              <a:t>Persillée</a:t>
            </a:r>
          </a:p>
        </p:txBody>
      </p:sp>
      <p:sp>
        <p:nvSpPr>
          <p:cNvPr id="1032" name="Oval 17"/>
          <p:cNvSpPr>
            <a:spLocks noChangeArrowheads="1"/>
          </p:cNvSpPr>
          <p:nvPr/>
        </p:nvSpPr>
        <p:spPr bwMode="auto">
          <a:xfrm>
            <a:off x="1571625" y="4000500"/>
            <a:ext cx="857250" cy="646113"/>
          </a:xfrm>
          <a:prstGeom prst="ellipse">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pPr algn="ctr" eaLnBrk="0" hangingPunct="0"/>
            <a:r>
              <a:rPr lang="fr-FR" sz="1400" b="1" dirty="0">
                <a:solidFill>
                  <a:srgbClr val="000000"/>
                </a:solidFill>
              </a:rPr>
              <a:t>Pâte </a:t>
            </a:r>
          </a:p>
          <a:p>
            <a:pPr algn="ctr" eaLnBrk="0" hangingPunct="0"/>
            <a:r>
              <a:rPr lang="fr-FR" sz="1400" b="1" dirty="0">
                <a:solidFill>
                  <a:srgbClr val="000000"/>
                </a:solidFill>
              </a:rPr>
              <a:t>pressée</a:t>
            </a:r>
          </a:p>
        </p:txBody>
      </p:sp>
      <p:sp>
        <p:nvSpPr>
          <p:cNvPr id="1033" name="Oval 20"/>
          <p:cNvSpPr>
            <a:spLocks noChangeArrowheads="1"/>
          </p:cNvSpPr>
          <p:nvPr/>
        </p:nvSpPr>
        <p:spPr bwMode="auto">
          <a:xfrm>
            <a:off x="928688" y="3786188"/>
            <a:ext cx="857250" cy="642937"/>
          </a:xfrm>
          <a:prstGeom prst="ellipse">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pPr algn="ctr" eaLnBrk="0" hangingPunct="0"/>
            <a:r>
              <a:rPr lang="fr-FR" sz="1200" b="1" dirty="0">
                <a:solidFill>
                  <a:srgbClr val="C00000"/>
                </a:solidFill>
                <a:cs typeface="Times New Roman" pitchFamily="18" charset="0"/>
              </a:rPr>
              <a:t> </a:t>
            </a:r>
          </a:p>
          <a:p>
            <a:pPr algn="ctr" eaLnBrk="0" hangingPunct="0"/>
            <a:r>
              <a:rPr lang="fr-FR" sz="1400" b="1" dirty="0">
                <a:solidFill>
                  <a:srgbClr val="000000"/>
                </a:solidFill>
                <a:cs typeface="Times New Roman" pitchFamily="18" charset="0"/>
              </a:rPr>
              <a:t>Pâte molle</a:t>
            </a:r>
            <a:endParaRPr lang="fr-FR" sz="1400" b="1" dirty="0">
              <a:solidFill>
                <a:srgbClr val="000000"/>
              </a:solidFill>
            </a:endParaRPr>
          </a:p>
          <a:p>
            <a:pPr algn="ctr" eaLnBrk="0" hangingPunct="0"/>
            <a:r>
              <a:rPr lang="fr-FR" sz="1400" b="1" dirty="0">
                <a:solidFill>
                  <a:srgbClr val="000000"/>
                </a:solidFill>
                <a:cs typeface="Times New Roman" pitchFamily="18" charset="0"/>
              </a:rPr>
              <a:t> </a:t>
            </a:r>
          </a:p>
        </p:txBody>
      </p:sp>
      <p:sp>
        <p:nvSpPr>
          <p:cNvPr id="1034" name="Oval 19"/>
          <p:cNvSpPr>
            <a:spLocks noChangeArrowheads="1"/>
          </p:cNvSpPr>
          <p:nvPr/>
        </p:nvSpPr>
        <p:spPr bwMode="auto">
          <a:xfrm>
            <a:off x="1643063" y="5214938"/>
            <a:ext cx="714375" cy="571500"/>
          </a:xfrm>
          <a:prstGeom prst="ellipse">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pPr algn="ctr" eaLnBrk="0" hangingPunct="0"/>
            <a:r>
              <a:rPr lang="fr-FR" sz="1200" b="1" dirty="0">
                <a:solidFill>
                  <a:srgbClr val="000000"/>
                </a:solidFill>
                <a:cs typeface="Times New Roman" pitchFamily="18" charset="0"/>
              </a:rPr>
              <a:t>Chèvre </a:t>
            </a:r>
          </a:p>
        </p:txBody>
      </p:sp>
      <p:sp>
        <p:nvSpPr>
          <p:cNvPr id="1035" name="Oval 48"/>
          <p:cNvSpPr>
            <a:spLocks noChangeArrowheads="1"/>
          </p:cNvSpPr>
          <p:nvPr/>
        </p:nvSpPr>
        <p:spPr bwMode="auto">
          <a:xfrm>
            <a:off x="2286000" y="4929188"/>
            <a:ext cx="857250" cy="431800"/>
          </a:xfrm>
          <a:prstGeom prst="ellipse">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pPr algn="ctr" eaLnBrk="0" hangingPunct="0"/>
            <a:r>
              <a:rPr lang="fr-FR" sz="1400" b="1" dirty="0">
                <a:solidFill>
                  <a:srgbClr val="000000"/>
                </a:solidFill>
                <a:cs typeface="Times New Roman" pitchFamily="18" charset="0"/>
              </a:rPr>
              <a:t>Pâte </a:t>
            </a:r>
          </a:p>
          <a:p>
            <a:pPr algn="ctr" eaLnBrk="0" hangingPunct="0"/>
            <a:r>
              <a:rPr lang="fr-FR" sz="1400" b="1" dirty="0">
                <a:solidFill>
                  <a:srgbClr val="000000"/>
                </a:solidFill>
                <a:cs typeface="Times New Roman" pitchFamily="18" charset="0"/>
              </a:rPr>
              <a:t>Persillée</a:t>
            </a:r>
          </a:p>
        </p:txBody>
      </p:sp>
      <p:sp>
        <p:nvSpPr>
          <p:cNvPr id="1036" name="Oval 47"/>
          <p:cNvSpPr>
            <a:spLocks noChangeArrowheads="1"/>
          </p:cNvSpPr>
          <p:nvPr/>
        </p:nvSpPr>
        <p:spPr bwMode="auto">
          <a:xfrm>
            <a:off x="1928813" y="5643563"/>
            <a:ext cx="714375" cy="500062"/>
          </a:xfrm>
          <a:prstGeom prst="ellipse">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pPr algn="ctr" eaLnBrk="0" hangingPunct="0"/>
            <a:endParaRPr lang="fr-FR" sz="1400" b="1" dirty="0">
              <a:solidFill>
                <a:srgbClr val="C00000"/>
              </a:solidFill>
              <a:cs typeface="Times New Roman" pitchFamily="18" charset="0"/>
            </a:endParaRPr>
          </a:p>
          <a:p>
            <a:pPr algn="ctr" eaLnBrk="0" hangingPunct="0"/>
            <a:r>
              <a:rPr lang="fr-FR" sz="1200" b="1" dirty="0">
                <a:solidFill>
                  <a:srgbClr val="000000"/>
                </a:solidFill>
                <a:cs typeface="Times New Roman" pitchFamily="18" charset="0"/>
              </a:rPr>
              <a:t>Brebis</a:t>
            </a:r>
          </a:p>
          <a:p>
            <a:pPr algn="ctr" eaLnBrk="0" hangingPunct="0"/>
            <a:endParaRPr lang="fr-FR" sz="1400" b="1" dirty="0">
              <a:solidFill>
                <a:srgbClr val="C00000"/>
              </a:solidFill>
              <a:cs typeface="Times New Roman" pitchFamily="18" charset="0"/>
            </a:endParaRPr>
          </a:p>
        </p:txBody>
      </p:sp>
      <p:sp>
        <p:nvSpPr>
          <p:cNvPr id="13" name="Oval 17"/>
          <p:cNvSpPr>
            <a:spLocks noChangeArrowheads="1"/>
          </p:cNvSpPr>
          <p:nvPr/>
        </p:nvSpPr>
        <p:spPr bwMode="auto">
          <a:xfrm>
            <a:off x="2714612" y="1643050"/>
            <a:ext cx="1000125" cy="646113"/>
          </a:xfrm>
          <a:prstGeom prst="ellipse">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pPr algn="ctr" eaLnBrk="0" hangingPunct="0"/>
            <a:r>
              <a:rPr lang="fr-FR" sz="1400" b="1" dirty="0">
                <a:solidFill>
                  <a:srgbClr val="000000"/>
                </a:solidFill>
              </a:rPr>
              <a:t>Pâte </a:t>
            </a:r>
          </a:p>
          <a:p>
            <a:pPr algn="ctr" eaLnBrk="0" hangingPunct="0"/>
            <a:r>
              <a:rPr lang="fr-FR" sz="1400" b="1" dirty="0" smtClean="0">
                <a:solidFill>
                  <a:srgbClr val="000000"/>
                </a:solidFill>
              </a:rPr>
              <a:t>PNC</a:t>
            </a:r>
            <a:endParaRPr lang="fr-FR" sz="1400" b="1" dirty="0"/>
          </a:p>
        </p:txBody>
      </p:sp>
      <p:sp>
        <p:nvSpPr>
          <p:cNvPr id="1028" name="Oval 17"/>
          <p:cNvSpPr>
            <a:spLocks noChangeArrowheads="1"/>
          </p:cNvSpPr>
          <p:nvPr/>
        </p:nvSpPr>
        <p:spPr bwMode="auto">
          <a:xfrm>
            <a:off x="3429000" y="1428750"/>
            <a:ext cx="1000125" cy="646113"/>
          </a:xfrm>
          <a:prstGeom prst="ellipse">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pPr algn="ctr" eaLnBrk="0" hangingPunct="0"/>
            <a:r>
              <a:rPr lang="fr-FR" sz="1400" b="1" dirty="0">
                <a:solidFill>
                  <a:srgbClr val="000000"/>
                </a:solidFill>
              </a:rPr>
              <a:t>Pâte </a:t>
            </a:r>
          </a:p>
          <a:p>
            <a:pPr algn="ctr" eaLnBrk="0" hangingPunct="0"/>
            <a:r>
              <a:rPr lang="fr-FR" sz="1400" b="1" dirty="0" smtClean="0">
                <a:solidFill>
                  <a:srgbClr val="000000"/>
                </a:solidFill>
              </a:rPr>
              <a:t>PC</a:t>
            </a:r>
            <a:endParaRPr lang="fr-FR" sz="1400" b="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Oval 21"/>
          <p:cNvSpPr>
            <a:spLocks noChangeArrowheads="1"/>
          </p:cNvSpPr>
          <p:nvPr/>
        </p:nvSpPr>
        <p:spPr bwMode="auto">
          <a:xfrm>
            <a:off x="3500430" y="5072074"/>
            <a:ext cx="928694" cy="714372"/>
          </a:xfrm>
          <a:prstGeom prst="ellipse">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pPr algn="ctr"/>
            <a:r>
              <a:rPr lang="fr-FR" sz="1400" b="1" dirty="0">
                <a:solidFill>
                  <a:schemeClr val="tx1"/>
                </a:solidFill>
              </a:rPr>
              <a:t>Russie </a:t>
            </a:r>
            <a:endParaRPr lang="fr-FR" sz="1400" b="1" dirty="0" smtClean="0">
              <a:solidFill>
                <a:schemeClr val="tx1"/>
              </a:solidFill>
            </a:endParaRPr>
          </a:p>
          <a:p>
            <a:pPr algn="ctr"/>
            <a:r>
              <a:rPr lang="fr-FR" sz="1400" b="1" dirty="0" smtClean="0">
                <a:solidFill>
                  <a:schemeClr val="tx1"/>
                </a:solidFill>
              </a:rPr>
              <a:t>400 000 t</a:t>
            </a:r>
          </a:p>
          <a:p>
            <a:pPr algn="ctr"/>
            <a:r>
              <a:rPr lang="fr-FR" sz="1400" i="1" dirty="0">
                <a:solidFill>
                  <a:schemeClr val="tx1"/>
                </a:solidFill>
              </a:rPr>
              <a:t>-8,0%</a:t>
            </a:r>
            <a:endParaRPr lang="fr-FR" sz="1400" dirty="0" smtClean="0">
              <a:solidFill>
                <a:schemeClr val="tx1"/>
              </a:solidFill>
            </a:endParaRPr>
          </a:p>
        </p:txBody>
      </p:sp>
      <p:sp>
        <p:nvSpPr>
          <p:cNvPr id="21" name="Oval 21"/>
          <p:cNvSpPr>
            <a:spLocks noChangeArrowheads="1"/>
          </p:cNvSpPr>
          <p:nvPr/>
        </p:nvSpPr>
        <p:spPr bwMode="auto">
          <a:xfrm>
            <a:off x="2857488" y="5572140"/>
            <a:ext cx="1000132" cy="642934"/>
          </a:xfrm>
          <a:prstGeom prst="ellipse">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pPr algn="ctr"/>
            <a:r>
              <a:rPr lang="fr-FR" sz="1400" b="1" dirty="0">
                <a:solidFill>
                  <a:schemeClr val="tx1"/>
                </a:solidFill>
              </a:rPr>
              <a:t>Australie </a:t>
            </a:r>
            <a:endParaRPr lang="fr-FR" sz="1400" b="1" dirty="0" smtClean="0">
              <a:solidFill>
                <a:schemeClr val="tx1"/>
              </a:solidFill>
            </a:endParaRPr>
          </a:p>
          <a:p>
            <a:pPr algn="ctr"/>
            <a:r>
              <a:rPr lang="fr-FR" sz="1400" b="1" dirty="0" smtClean="0">
                <a:solidFill>
                  <a:schemeClr val="tx1"/>
                </a:solidFill>
              </a:rPr>
              <a:t>350 000 t</a:t>
            </a:r>
          </a:p>
          <a:p>
            <a:pPr algn="ctr"/>
            <a:r>
              <a:rPr lang="fr-FR" sz="1400" i="1" dirty="0">
                <a:solidFill>
                  <a:schemeClr val="tx1"/>
                </a:solidFill>
              </a:rPr>
              <a:t>-2,8%</a:t>
            </a:r>
            <a:endParaRPr lang="fr-FR" sz="1400" dirty="0" smtClean="0">
              <a:solidFill>
                <a:schemeClr val="tx1"/>
              </a:solidFill>
            </a:endParaRPr>
          </a:p>
        </p:txBody>
      </p:sp>
      <p:sp>
        <p:nvSpPr>
          <p:cNvPr id="6147" name="Text Box 5"/>
          <p:cNvSpPr txBox="1">
            <a:spLocks noChangeArrowheads="1"/>
          </p:cNvSpPr>
          <p:nvPr/>
        </p:nvSpPr>
        <p:spPr bwMode="auto">
          <a:xfrm>
            <a:off x="1692275" y="0"/>
            <a:ext cx="5219700" cy="549275"/>
          </a:xfrm>
          <a:prstGeom prst="rect">
            <a:avLst/>
          </a:prstGeom>
          <a:noFill/>
          <a:ln w="9525">
            <a:noFill/>
            <a:miter lim="800000"/>
            <a:headEnd/>
            <a:tailEnd/>
          </a:ln>
        </p:spPr>
        <p:txBody>
          <a:bodyPr>
            <a:spAutoFit/>
          </a:bodyPr>
          <a:lstStyle/>
          <a:p>
            <a:r>
              <a:rPr lang="fr-FR" b="1" dirty="0">
                <a:solidFill>
                  <a:srgbClr val="C00000"/>
                </a:solidFill>
                <a:cs typeface="Times New Roman" pitchFamily="18" charset="0"/>
              </a:rPr>
              <a:t>        Analyse de la demande Internationale</a:t>
            </a:r>
          </a:p>
          <a:p>
            <a:r>
              <a:rPr lang="fr-FR" sz="1200" dirty="0">
                <a:solidFill>
                  <a:srgbClr val="C00000"/>
                </a:solidFill>
                <a:cs typeface="Times New Roman" pitchFamily="18" charset="0"/>
              </a:rPr>
              <a:t>                          </a:t>
            </a:r>
          </a:p>
        </p:txBody>
      </p:sp>
      <p:sp>
        <p:nvSpPr>
          <p:cNvPr id="6149" name="Rectangle 7"/>
          <p:cNvSpPr>
            <a:spLocks noChangeArrowheads="1"/>
          </p:cNvSpPr>
          <p:nvPr/>
        </p:nvSpPr>
        <p:spPr bwMode="auto">
          <a:xfrm>
            <a:off x="395288" y="2781300"/>
            <a:ext cx="4140200" cy="3455988"/>
          </a:xfrm>
          <a:prstGeom prst="rect">
            <a:avLst/>
          </a:prstGeom>
          <a:noFill/>
          <a:ln w="9525">
            <a:solidFill>
              <a:schemeClr val="tx1"/>
            </a:solidFill>
            <a:miter lim="800000"/>
            <a:headEnd/>
            <a:tailEnd/>
          </a:ln>
        </p:spPr>
        <p:txBody>
          <a:bodyPr wrap="none" anchor="ctr"/>
          <a:lstStyle/>
          <a:p>
            <a:endParaRPr lang="fr-FR"/>
          </a:p>
        </p:txBody>
      </p:sp>
      <p:sp>
        <p:nvSpPr>
          <p:cNvPr id="6150" name="Line 8"/>
          <p:cNvSpPr>
            <a:spLocks noChangeShapeType="1"/>
          </p:cNvSpPr>
          <p:nvPr/>
        </p:nvSpPr>
        <p:spPr bwMode="auto">
          <a:xfrm>
            <a:off x="2500298" y="2571744"/>
            <a:ext cx="0" cy="3744913"/>
          </a:xfrm>
          <a:prstGeom prst="line">
            <a:avLst/>
          </a:prstGeom>
          <a:noFill/>
          <a:ln w="9525">
            <a:solidFill>
              <a:schemeClr val="tx1"/>
            </a:solidFill>
            <a:round/>
            <a:headEnd/>
            <a:tailEnd/>
          </a:ln>
        </p:spPr>
        <p:txBody>
          <a:bodyPr/>
          <a:lstStyle/>
          <a:p>
            <a:endParaRPr lang="fr-FR"/>
          </a:p>
        </p:txBody>
      </p:sp>
      <p:sp>
        <p:nvSpPr>
          <p:cNvPr id="6151" name="Line 9"/>
          <p:cNvSpPr>
            <a:spLocks noChangeShapeType="1"/>
          </p:cNvSpPr>
          <p:nvPr/>
        </p:nvSpPr>
        <p:spPr bwMode="auto">
          <a:xfrm>
            <a:off x="1258888" y="2565400"/>
            <a:ext cx="0" cy="3887788"/>
          </a:xfrm>
          <a:prstGeom prst="line">
            <a:avLst/>
          </a:prstGeom>
          <a:noFill/>
          <a:ln w="9525">
            <a:solidFill>
              <a:schemeClr val="tx1"/>
            </a:solidFill>
            <a:round/>
            <a:headEnd/>
            <a:tailEnd/>
          </a:ln>
        </p:spPr>
        <p:txBody>
          <a:bodyPr/>
          <a:lstStyle/>
          <a:p>
            <a:endParaRPr lang="fr-FR"/>
          </a:p>
        </p:txBody>
      </p:sp>
      <p:sp>
        <p:nvSpPr>
          <p:cNvPr id="6152" name="Line 10"/>
          <p:cNvSpPr>
            <a:spLocks noChangeShapeType="1"/>
          </p:cNvSpPr>
          <p:nvPr/>
        </p:nvSpPr>
        <p:spPr bwMode="auto">
          <a:xfrm>
            <a:off x="3500430" y="2571744"/>
            <a:ext cx="0" cy="3816350"/>
          </a:xfrm>
          <a:prstGeom prst="line">
            <a:avLst/>
          </a:prstGeom>
          <a:noFill/>
          <a:ln w="9525">
            <a:solidFill>
              <a:schemeClr val="tx1"/>
            </a:solidFill>
            <a:round/>
            <a:headEnd/>
            <a:tailEnd/>
          </a:ln>
        </p:spPr>
        <p:txBody>
          <a:bodyPr/>
          <a:lstStyle/>
          <a:p>
            <a:endParaRPr lang="fr-FR"/>
          </a:p>
        </p:txBody>
      </p:sp>
      <p:sp>
        <p:nvSpPr>
          <p:cNvPr id="6153" name="Text Box 11"/>
          <p:cNvSpPr txBox="1">
            <a:spLocks noChangeArrowheads="1"/>
          </p:cNvSpPr>
          <p:nvPr/>
        </p:nvSpPr>
        <p:spPr bwMode="auto">
          <a:xfrm>
            <a:off x="0" y="6308725"/>
            <a:ext cx="1090613" cy="304800"/>
          </a:xfrm>
          <a:prstGeom prst="rect">
            <a:avLst/>
          </a:prstGeom>
          <a:noFill/>
          <a:ln w="9525">
            <a:noFill/>
            <a:miter lim="800000"/>
            <a:headEnd/>
            <a:tailEnd/>
          </a:ln>
        </p:spPr>
        <p:txBody>
          <a:bodyPr wrap="none">
            <a:spAutoFit/>
          </a:bodyPr>
          <a:lstStyle/>
          <a:p>
            <a:r>
              <a:rPr lang="fr-FR" sz="1400">
                <a:cs typeface="Times New Roman" pitchFamily="18" charset="0"/>
              </a:rPr>
              <a:t>Emergence</a:t>
            </a:r>
          </a:p>
        </p:txBody>
      </p:sp>
      <p:sp>
        <p:nvSpPr>
          <p:cNvPr id="6154" name="Text Box 12"/>
          <p:cNvSpPr txBox="1">
            <a:spLocks noChangeArrowheads="1"/>
          </p:cNvSpPr>
          <p:nvPr/>
        </p:nvSpPr>
        <p:spPr bwMode="auto">
          <a:xfrm>
            <a:off x="1403350" y="6308725"/>
            <a:ext cx="1071563" cy="304800"/>
          </a:xfrm>
          <a:prstGeom prst="rect">
            <a:avLst/>
          </a:prstGeom>
          <a:noFill/>
          <a:ln w="9525">
            <a:noFill/>
            <a:miter lim="800000"/>
            <a:headEnd/>
            <a:tailEnd/>
          </a:ln>
        </p:spPr>
        <p:txBody>
          <a:bodyPr wrap="none">
            <a:spAutoFit/>
          </a:bodyPr>
          <a:lstStyle/>
          <a:p>
            <a:r>
              <a:rPr lang="fr-FR" sz="1400">
                <a:cs typeface="Times New Roman" pitchFamily="18" charset="0"/>
              </a:rPr>
              <a:t>Croissance</a:t>
            </a:r>
          </a:p>
        </p:txBody>
      </p:sp>
      <p:sp>
        <p:nvSpPr>
          <p:cNvPr id="6155" name="Text Box 13"/>
          <p:cNvSpPr txBox="1">
            <a:spLocks noChangeArrowheads="1"/>
          </p:cNvSpPr>
          <p:nvPr/>
        </p:nvSpPr>
        <p:spPr bwMode="auto">
          <a:xfrm>
            <a:off x="2627313" y="6308725"/>
            <a:ext cx="823912" cy="304800"/>
          </a:xfrm>
          <a:prstGeom prst="rect">
            <a:avLst/>
          </a:prstGeom>
          <a:noFill/>
          <a:ln w="9525">
            <a:noFill/>
            <a:miter lim="800000"/>
            <a:headEnd/>
            <a:tailEnd/>
          </a:ln>
        </p:spPr>
        <p:txBody>
          <a:bodyPr wrap="none">
            <a:spAutoFit/>
          </a:bodyPr>
          <a:lstStyle/>
          <a:p>
            <a:r>
              <a:rPr lang="fr-FR" sz="1400">
                <a:cs typeface="Times New Roman" pitchFamily="18" charset="0"/>
              </a:rPr>
              <a:t>Maturité</a:t>
            </a:r>
          </a:p>
        </p:txBody>
      </p:sp>
      <p:sp>
        <p:nvSpPr>
          <p:cNvPr id="6156" name="Text Box 14"/>
          <p:cNvSpPr txBox="1">
            <a:spLocks noChangeArrowheads="1"/>
          </p:cNvSpPr>
          <p:nvPr/>
        </p:nvSpPr>
        <p:spPr bwMode="auto">
          <a:xfrm>
            <a:off x="3708400" y="6308725"/>
            <a:ext cx="677863" cy="304800"/>
          </a:xfrm>
          <a:prstGeom prst="rect">
            <a:avLst/>
          </a:prstGeom>
          <a:noFill/>
          <a:ln w="9525">
            <a:noFill/>
            <a:miter lim="800000"/>
            <a:headEnd/>
            <a:tailEnd/>
          </a:ln>
        </p:spPr>
        <p:txBody>
          <a:bodyPr wrap="none">
            <a:spAutoFit/>
          </a:bodyPr>
          <a:lstStyle/>
          <a:p>
            <a:r>
              <a:rPr lang="fr-FR" sz="1400">
                <a:cs typeface="Times New Roman" pitchFamily="18" charset="0"/>
              </a:rPr>
              <a:t>Déclin</a:t>
            </a:r>
          </a:p>
        </p:txBody>
      </p:sp>
      <p:sp>
        <p:nvSpPr>
          <p:cNvPr id="6157" name="Text Box 15"/>
          <p:cNvSpPr txBox="1">
            <a:spLocks noChangeArrowheads="1"/>
          </p:cNvSpPr>
          <p:nvPr/>
        </p:nvSpPr>
        <p:spPr bwMode="auto">
          <a:xfrm>
            <a:off x="0" y="3573463"/>
            <a:ext cx="374650" cy="1739900"/>
          </a:xfrm>
          <a:prstGeom prst="rect">
            <a:avLst/>
          </a:prstGeom>
          <a:noFill/>
          <a:ln w="9525">
            <a:noFill/>
            <a:miter lim="800000"/>
            <a:headEnd/>
            <a:tailEnd/>
          </a:ln>
        </p:spPr>
        <p:txBody>
          <a:bodyPr wrap="none">
            <a:spAutoFit/>
          </a:bodyPr>
          <a:lstStyle/>
          <a:p>
            <a:r>
              <a:rPr lang="fr-FR" dirty="0">
                <a:cs typeface="Times New Roman" pitchFamily="18" charset="0"/>
              </a:rPr>
              <a:t>V</a:t>
            </a:r>
          </a:p>
          <a:p>
            <a:r>
              <a:rPr lang="fr-FR" dirty="0">
                <a:cs typeface="Times New Roman" pitchFamily="18" charset="0"/>
              </a:rPr>
              <a:t>O</a:t>
            </a:r>
          </a:p>
          <a:p>
            <a:r>
              <a:rPr lang="fr-FR" dirty="0">
                <a:cs typeface="Times New Roman" pitchFamily="18" charset="0"/>
              </a:rPr>
              <a:t>L</a:t>
            </a:r>
          </a:p>
          <a:p>
            <a:r>
              <a:rPr lang="fr-FR" dirty="0">
                <a:cs typeface="Times New Roman" pitchFamily="18" charset="0"/>
              </a:rPr>
              <a:t>U</a:t>
            </a:r>
          </a:p>
          <a:p>
            <a:r>
              <a:rPr lang="fr-FR" dirty="0">
                <a:cs typeface="Times New Roman" pitchFamily="18" charset="0"/>
              </a:rPr>
              <a:t>M</a:t>
            </a:r>
          </a:p>
          <a:p>
            <a:r>
              <a:rPr lang="fr-FR" dirty="0">
                <a:cs typeface="Times New Roman" pitchFamily="18" charset="0"/>
              </a:rPr>
              <a:t>E</a:t>
            </a:r>
          </a:p>
        </p:txBody>
      </p:sp>
      <p:sp>
        <p:nvSpPr>
          <p:cNvPr id="6159" name="Oval 18"/>
          <p:cNvSpPr>
            <a:spLocks noChangeArrowheads="1"/>
          </p:cNvSpPr>
          <p:nvPr/>
        </p:nvSpPr>
        <p:spPr bwMode="auto">
          <a:xfrm>
            <a:off x="1428728" y="3286124"/>
            <a:ext cx="1643074" cy="1128712"/>
          </a:xfrm>
          <a:prstGeom prst="ellipse">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pPr algn="ctr"/>
            <a:r>
              <a:rPr lang="fr-FR" sz="1600" b="1" dirty="0">
                <a:solidFill>
                  <a:schemeClr val="tx1"/>
                </a:solidFill>
              </a:rPr>
              <a:t>Etats-Unis </a:t>
            </a:r>
            <a:endParaRPr lang="fr-FR" sz="1600" b="1" dirty="0" smtClean="0">
              <a:solidFill>
                <a:schemeClr val="tx1"/>
              </a:solidFill>
            </a:endParaRPr>
          </a:p>
          <a:p>
            <a:pPr algn="ctr"/>
            <a:r>
              <a:rPr lang="fr-FR" sz="1600" b="1" dirty="0" smtClean="0">
                <a:solidFill>
                  <a:schemeClr val="tx1"/>
                </a:solidFill>
              </a:rPr>
              <a:t>4 480 000 t</a:t>
            </a:r>
          </a:p>
          <a:p>
            <a:pPr algn="ctr"/>
            <a:r>
              <a:rPr lang="fr-FR" sz="1600" i="1" dirty="0" smtClean="0">
                <a:solidFill>
                  <a:schemeClr val="tx1"/>
                </a:solidFill>
              </a:rPr>
              <a:t>1,8% </a:t>
            </a:r>
            <a:endParaRPr lang="fr-FR" sz="1600" b="1" dirty="0">
              <a:solidFill>
                <a:schemeClr val="tx1"/>
              </a:solidFill>
              <a:cs typeface="Times New Roman" pitchFamily="18" charset="0"/>
            </a:endParaRPr>
          </a:p>
        </p:txBody>
      </p:sp>
      <p:sp>
        <p:nvSpPr>
          <p:cNvPr id="6160" name="Oval 20"/>
          <p:cNvSpPr>
            <a:spLocks noChangeArrowheads="1"/>
          </p:cNvSpPr>
          <p:nvPr/>
        </p:nvSpPr>
        <p:spPr bwMode="auto">
          <a:xfrm>
            <a:off x="2214546" y="2357430"/>
            <a:ext cx="2000264" cy="1366838"/>
          </a:xfrm>
          <a:prstGeom prst="ellipse">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pPr algn="ctr"/>
            <a:r>
              <a:rPr lang="fr-FR" b="1" dirty="0">
                <a:solidFill>
                  <a:srgbClr val="000000"/>
                </a:solidFill>
              </a:rPr>
              <a:t>UE à </a:t>
            </a:r>
            <a:r>
              <a:rPr lang="fr-FR" b="1" dirty="0" smtClean="0">
                <a:solidFill>
                  <a:srgbClr val="000000"/>
                </a:solidFill>
              </a:rPr>
              <a:t>27</a:t>
            </a:r>
          </a:p>
          <a:p>
            <a:pPr algn="ctr"/>
            <a:r>
              <a:rPr lang="fr-FR" b="1" dirty="0" smtClean="0">
                <a:solidFill>
                  <a:srgbClr val="000000"/>
                </a:solidFill>
                <a:cs typeface="Times New Roman" pitchFamily="18" charset="0"/>
              </a:rPr>
              <a:t>8 300 000 t</a:t>
            </a:r>
          </a:p>
          <a:p>
            <a:pPr algn="ctr"/>
            <a:r>
              <a:rPr lang="fr-FR" i="1" dirty="0">
                <a:solidFill>
                  <a:srgbClr val="000000"/>
                </a:solidFill>
              </a:rPr>
              <a:t>1,5%</a:t>
            </a:r>
            <a:endParaRPr lang="fr-FR" b="1" dirty="0">
              <a:solidFill>
                <a:srgbClr val="000000"/>
              </a:solidFill>
              <a:cs typeface="Times New Roman" pitchFamily="18" charset="0"/>
            </a:endParaRPr>
          </a:p>
        </p:txBody>
      </p:sp>
      <p:sp>
        <p:nvSpPr>
          <p:cNvPr id="6166" name="Text Box 24"/>
          <p:cNvSpPr txBox="1">
            <a:spLocks noChangeArrowheads="1"/>
          </p:cNvSpPr>
          <p:nvPr/>
        </p:nvSpPr>
        <p:spPr bwMode="auto">
          <a:xfrm>
            <a:off x="5214942" y="3071810"/>
            <a:ext cx="3471862" cy="2923877"/>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a:spAutoFit/>
          </a:bodyPr>
          <a:lstStyle/>
          <a:p>
            <a:pPr>
              <a:defRPr/>
            </a:pPr>
            <a:r>
              <a:rPr lang="fr-FR" b="1" dirty="0">
                <a:solidFill>
                  <a:schemeClr val="accent5">
                    <a:lumMod val="50000"/>
                  </a:schemeClr>
                </a:solidFill>
                <a:latin typeface="+mn-lt"/>
              </a:rPr>
              <a:t>Les </a:t>
            </a:r>
            <a:r>
              <a:rPr lang="fr-FR" b="1" dirty="0" smtClean="0">
                <a:solidFill>
                  <a:schemeClr val="accent5">
                    <a:lumMod val="50000"/>
                  </a:schemeClr>
                </a:solidFill>
                <a:latin typeface="+mn-lt"/>
              </a:rPr>
              <a:t>exportations 2008</a:t>
            </a:r>
          </a:p>
          <a:p>
            <a:pPr>
              <a:defRPr/>
            </a:pPr>
            <a:endParaRPr lang="fr-FR" sz="1400" b="1" dirty="0">
              <a:solidFill>
                <a:schemeClr val="accent5">
                  <a:lumMod val="50000"/>
                </a:schemeClr>
              </a:solidFill>
            </a:endParaRPr>
          </a:p>
          <a:p>
            <a:pPr>
              <a:defRPr/>
            </a:pPr>
            <a:r>
              <a:rPr lang="fr-FR" sz="1400" b="1" dirty="0" smtClean="0">
                <a:latin typeface="+mj-lt"/>
              </a:rPr>
              <a:t>Union européenne </a:t>
            </a:r>
            <a:r>
              <a:rPr lang="fr-FR" sz="1400" dirty="0" smtClean="0">
                <a:latin typeface="+mj-lt"/>
              </a:rPr>
              <a:t>Principal exportateur (600.000 </a:t>
            </a:r>
            <a:r>
              <a:rPr lang="fr-FR" sz="1400" dirty="0">
                <a:latin typeface="+mj-lt"/>
              </a:rPr>
              <a:t>t exportées vers les Pays Tiers en </a:t>
            </a:r>
            <a:r>
              <a:rPr lang="fr-FR" sz="1400" dirty="0" smtClean="0">
                <a:latin typeface="+mj-lt"/>
              </a:rPr>
              <a:t>2007), </a:t>
            </a:r>
            <a:r>
              <a:rPr lang="fr-FR" sz="1400" b="1" dirty="0">
                <a:latin typeface="+mj-lt"/>
              </a:rPr>
              <a:t>133 150 </a:t>
            </a:r>
            <a:r>
              <a:rPr lang="fr-FR" sz="1400" b="1" dirty="0" smtClean="0">
                <a:latin typeface="+mj-lt"/>
              </a:rPr>
              <a:t>t et une </a:t>
            </a:r>
            <a:r>
              <a:rPr lang="fr-FR" sz="1400" dirty="0" smtClean="0">
                <a:latin typeface="+mj-lt"/>
              </a:rPr>
              <a:t>↘ de </a:t>
            </a:r>
            <a:r>
              <a:rPr lang="fr-FR" sz="1400" dirty="0">
                <a:latin typeface="+mj-lt"/>
              </a:rPr>
              <a:t>8 % en 2008. </a:t>
            </a:r>
            <a:endParaRPr lang="fr-FR" sz="1400" dirty="0" smtClean="0">
              <a:latin typeface="+mj-lt"/>
            </a:endParaRPr>
          </a:p>
          <a:p>
            <a:r>
              <a:rPr lang="fr-FR" sz="1400" dirty="0" smtClean="0">
                <a:latin typeface="+mj-lt"/>
              </a:rPr>
              <a:t>Mais les ventes des principaux pays exportateurs continuent de progresser : France (+ 5 %), Allemagne (+ 2 %) et Italie (+ 15 %), exception des Pays-Bas (- 7 %).</a:t>
            </a:r>
            <a:endParaRPr lang="fr-FR" sz="1400" dirty="0" smtClean="0">
              <a:latin typeface="+mj-lt"/>
              <a:cs typeface="Times New Roman" pitchFamily="18" charset="0"/>
            </a:endParaRPr>
          </a:p>
          <a:p>
            <a:r>
              <a:rPr lang="fr-FR" sz="1400" b="1" dirty="0">
                <a:latin typeface="+mj-lt"/>
              </a:rPr>
              <a:t>les </a:t>
            </a:r>
            <a:r>
              <a:rPr lang="fr-FR" sz="1400" b="1" dirty="0" smtClean="0">
                <a:latin typeface="+mj-lt"/>
              </a:rPr>
              <a:t>Etats-Unis</a:t>
            </a:r>
            <a:r>
              <a:rPr lang="fr-FR" sz="1400" dirty="0" smtClean="0">
                <a:latin typeface="+mj-lt"/>
              </a:rPr>
              <a:t>: </a:t>
            </a:r>
            <a:r>
              <a:rPr lang="fr-FR" sz="1400" b="1" dirty="0" smtClean="0">
                <a:latin typeface="+mj-lt"/>
              </a:rPr>
              <a:t>33 756 t ↗</a:t>
            </a:r>
            <a:r>
              <a:rPr lang="fr-FR" sz="1400" dirty="0" smtClean="0">
                <a:latin typeface="+mj-lt"/>
              </a:rPr>
              <a:t> de </a:t>
            </a:r>
            <a:r>
              <a:rPr lang="fr-FR" sz="1400" dirty="0">
                <a:latin typeface="+mj-lt"/>
              </a:rPr>
              <a:t>12.000 </a:t>
            </a:r>
            <a:r>
              <a:rPr lang="fr-FR" sz="1400" dirty="0" smtClean="0">
                <a:latin typeface="+mj-lt"/>
              </a:rPr>
              <a:t>t</a:t>
            </a:r>
            <a:r>
              <a:rPr lang="fr-FR" sz="1400" dirty="0">
                <a:latin typeface="+mj-lt"/>
              </a:rPr>
              <a:t> </a:t>
            </a:r>
            <a:endParaRPr lang="fr-FR" sz="1400" dirty="0" smtClean="0">
              <a:latin typeface="+mj-lt"/>
            </a:endParaRPr>
          </a:p>
          <a:p>
            <a:r>
              <a:rPr lang="fr-FR" sz="1400" b="1" dirty="0" smtClean="0">
                <a:latin typeface="+mj-lt"/>
              </a:rPr>
              <a:t>La Nouvelle- </a:t>
            </a:r>
            <a:r>
              <a:rPr lang="fr-FR" sz="1400" b="1" dirty="0">
                <a:latin typeface="+mj-lt"/>
              </a:rPr>
              <a:t>Zélande 72 </a:t>
            </a:r>
            <a:r>
              <a:rPr lang="fr-FR" sz="1400" b="1" dirty="0" smtClean="0">
                <a:latin typeface="+mj-lt"/>
              </a:rPr>
              <a:t>905 t </a:t>
            </a:r>
            <a:r>
              <a:rPr lang="fr-FR" sz="1400" dirty="0" smtClean="0">
                <a:latin typeface="+mj-lt"/>
              </a:rPr>
              <a:t>↘ (-</a:t>
            </a:r>
            <a:r>
              <a:rPr lang="fr-FR" sz="1400" dirty="0">
                <a:latin typeface="+mj-lt"/>
              </a:rPr>
              <a:t>19 %) </a:t>
            </a:r>
            <a:r>
              <a:rPr lang="fr-FR" sz="1400" b="1" dirty="0" smtClean="0">
                <a:latin typeface="+mj-lt"/>
              </a:rPr>
              <a:t>Australie</a:t>
            </a:r>
            <a:r>
              <a:rPr lang="fr-FR" sz="1400" dirty="0" smtClean="0">
                <a:latin typeface="+mj-lt"/>
              </a:rPr>
              <a:t>  </a:t>
            </a:r>
            <a:r>
              <a:rPr lang="fr-FR" sz="1400" b="1" dirty="0" smtClean="0">
                <a:latin typeface="+mj-lt"/>
              </a:rPr>
              <a:t>44 007 t </a:t>
            </a:r>
            <a:r>
              <a:rPr lang="fr-FR" sz="1400" dirty="0" smtClean="0">
                <a:latin typeface="+mj-lt"/>
              </a:rPr>
              <a:t>↘ (23 %).</a:t>
            </a:r>
          </a:p>
          <a:p>
            <a:pPr>
              <a:defRPr/>
            </a:pPr>
            <a:endParaRPr lang="fr-FR" sz="1200" b="1" dirty="0" smtClean="0">
              <a:cs typeface="Times New Roman" pitchFamily="18" charset="0"/>
            </a:endParaRPr>
          </a:p>
        </p:txBody>
      </p:sp>
      <p:pic>
        <p:nvPicPr>
          <p:cNvPr id="6164" name="Picture 20"/>
          <p:cNvPicPr>
            <a:picLocks noChangeAspect="1" noChangeArrowheads="1"/>
          </p:cNvPicPr>
          <p:nvPr/>
        </p:nvPicPr>
        <p:blipFill>
          <a:blip r:embed="rId2" cstate="print"/>
          <a:srcRect/>
          <a:stretch>
            <a:fillRect/>
          </a:stretch>
        </p:blipFill>
        <p:spPr bwMode="auto">
          <a:xfrm>
            <a:off x="5143504" y="928670"/>
            <a:ext cx="3486152" cy="1654885"/>
          </a:xfrm>
          <a:prstGeom prst="rect">
            <a:avLst/>
          </a:prstGeom>
          <a:noFill/>
          <a:ln w="9525">
            <a:noFill/>
            <a:miter lim="800000"/>
            <a:headEnd/>
            <a:tailEnd/>
          </a:ln>
        </p:spPr>
      </p:pic>
      <p:sp>
        <p:nvSpPr>
          <p:cNvPr id="6161" name="Oval 21"/>
          <p:cNvSpPr>
            <a:spLocks noChangeArrowheads="1"/>
          </p:cNvSpPr>
          <p:nvPr/>
        </p:nvSpPr>
        <p:spPr bwMode="auto">
          <a:xfrm>
            <a:off x="1857356" y="4143380"/>
            <a:ext cx="1571636" cy="928686"/>
          </a:xfrm>
          <a:prstGeom prst="ellipse">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pPr algn="ctr"/>
            <a:r>
              <a:rPr lang="fr-FR" sz="1600" b="1" dirty="0">
                <a:solidFill>
                  <a:schemeClr val="tx1"/>
                </a:solidFill>
              </a:rPr>
              <a:t>Brésil </a:t>
            </a:r>
            <a:endParaRPr lang="fr-FR" sz="1600" b="1" dirty="0" smtClean="0">
              <a:solidFill>
                <a:schemeClr val="tx1"/>
              </a:solidFill>
            </a:endParaRPr>
          </a:p>
          <a:p>
            <a:pPr algn="ctr"/>
            <a:r>
              <a:rPr lang="fr-FR" sz="1600" b="1" dirty="0" smtClean="0">
                <a:solidFill>
                  <a:schemeClr val="tx1"/>
                </a:solidFill>
              </a:rPr>
              <a:t>640 000 t</a:t>
            </a:r>
          </a:p>
          <a:p>
            <a:pPr algn="ctr"/>
            <a:r>
              <a:rPr lang="fr-FR" sz="1600" i="1" dirty="0">
                <a:solidFill>
                  <a:schemeClr val="tx1"/>
                </a:solidFill>
              </a:rPr>
              <a:t>10,3%</a:t>
            </a:r>
            <a:endParaRPr lang="fr-FR" sz="1600" dirty="0" smtClean="0">
              <a:solidFill>
                <a:schemeClr val="tx1"/>
              </a:solidFill>
            </a:endParaRPr>
          </a:p>
        </p:txBody>
      </p:sp>
      <p:sp>
        <p:nvSpPr>
          <p:cNvPr id="20" name="Oval 21"/>
          <p:cNvSpPr>
            <a:spLocks noChangeArrowheads="1"/>
          </p:cNvSpPr>
          <p:nvPr/>
        </p:nvSpPr>
        <p:spPr bwMode="auto">
          <a:xfrm>
            <a:off x="1643042" y="4857760"/>
            <a:ext cx="1143008" cy="714372"/>
          </a:xfrm>
          <a:prstGeom prst="ellipse">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pPr algn="ctr"/>
            <a:endParaRPr lang="fr-FR" sz="1200" b="1" dirty="0" smtClean="0"/>
          </a:p>
          <a:p>
            <a:pPr algn="ctr"/>
            <a:r>
              <a:rPr lang="fr-FR" sz="1400" b="1" dirty="0" smtClean="0">
                <a:solidFill>
                  <a:schemeClr val="tx1"/>
                </a:solidFill>
              </a:rPr>
              <a:t>Argentine</a:t>
            </a:r>
          </a:p>
          <a:p>
            <a:pPr algn="ctr"/>
            <a:r>
              <a:rPr lang="fr-FR" sz="1400" b="1" dirty="0" smtClean="0">
                <a:solidFill>
                  <a:schemeClr val="tx1"/>
                </a:solidFill>
              </a:rPr>
              <a:t> 515 000 t</a:t>
            </a:r>
          </a:p>
          <a:p>
            <a:pPr algn="ctr"/>
            <a:r>
              <a:rPr lang="fr-FR" sz="1400" i="1" dirty="0">
                <a:solidFill>
                  <a:schemeClr val="tx1"/>
                </a:solidFill>
              </a:rPr>
              <a:t>8,4%</a:t>
            </a:r>
            <a:endParaRPr lang="fr-FR" sz="1400" dirty="0" smtClean="0">
              <a:solidFill>
                <a:schemeClr val="tx1"/>
              </a:solidFill>
            </a:endParaRPr>
          </a:p>
          <a:p>
            <a:pPr algn="ctr"/>
            <a:r>
              <a:rPr lang="fr-FR" sz="1200" dirty="0" smtClean="0"/>
              <a:t> </a:t>
            </a:r>
            <a:endParaRPr lang="fr-FR" sz="1200" b="1" dirty="0">
              <a:cs typeface="Times New Roman" pitchFamily="18" charset="0"/>
            </a:endParaRPr>
          </a:p>
        </p:txBody>
      </p:sp>
      <p:sp>
        <p:nvSpPr>
          <p:cNvPr id="25" name="Oval 21"/>
          <p:cNvSpPr>
            <a:spLocks noChangeArrowheads="1"/>
          </p:cNvSpPr>
          <p:nvPr/>
        </p:nvSpPr>
        <p:spPr bwMode="auto">
          <a:xfrm>
            <a:off x="1000100" y="5214950"/>
            <a:ext cx="1000132" cy="714372"/>
          </a:xfrm>
          <a:prstGeom prst="ellipse">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pPr algn="ctr"/>
            <a:r>
              <a:rPr lang="fr-FR" sz="1400" b="1" dirty="0">
                <a:solidFill>
                  <a:schemeClr val="tx1"/>
                </a:solidFill>
              </a:rPr>
              <a:t>Ukraine </a:t>
            </a:r>
            <a:endParaRPr lang="fr-FR" sz="1400" b="1" dirty="0" smtClean="0">
              <a:solidFill>
                <a:schemeClr val="tx1"/>
              </a:solidFill>
            </a:endParaRPr>
          </a:p>
          <a:p>
            <a:pPr algn="ctr"/>
            <a:r>
              <a:rPr lang="fr-FR" sz="1400" b="1" dirty="0" smtClean="0">
                <a:solidFill>
                  <a:schemeClr val="tx1"/>
                </a:solidFill>
              </a:rPr>
              <a:t>260 000 t</a:t>
            </a:r>
          </a:p>
          <a:p>
            <a:pPr algn="ctr"/>
            <a:r>
              <a:rPr lang="fr-FR" sz="1400" i="1" dirty="0">
                <a:solidFill>
                  <a:schemeClr val="tx1"/>
                </a:solidFill>
              </a:rPr>
              <a:t>7,0%</a:t>
            </a:r>
            <a:r>
              <a:rPr lang="fr-FR" sz="1400" dirty="0" smtClean="0">
                <a:solidFill>
                  <a:schemeClr val="tx1"/>
                </a:solidFill>
              </a:rPr>
              <a:t> </a:t>
            </a:r>
            <a:endParaRPr lang="fr-FR" sz="1400" b="1" dirty="0">
              <a:solidFill>
                <a:schemeClr val="tx1"/>
              </a:solidFill>
              <a:cs typeface="Times New Roman" pitchFamily="18" charset="0"/>
            </a:endParaRPr>
          </a:p>
        </p:txBody>
      </p:sp>
      <p:sp>
        <p:nvSpPr>
          <p:cNvPr id="26" name="ZoneTexte 25"/>
          <p:cNvSpPr txBox="1"/>
          <p:nvPr/>
        </p:nvSpPr>
        <p:spPr>
          <a:xfrm>
            <a:off x="428596" y="500042"/>
            <a:ext cx="4214842" cy="1169551"/>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fr-FR" sz="1400" b="1" dirty="0" smtClean="0">
                <a:solidFill>
                  <a:schemeClr val="accent5">
                    <a:lumMod val="50000"/>
                  </a:schemeClr>
                </a:solidFill>
                <a:latin typeface="+mj-lt"/>
              </a:rPr>
              <a:t>Production mondiale </a:t>
            </a:r>
            <a:r>
              <a:rPr lang="fr-FR" sz="1400" dirty="0" smtClean="0">
                <a:latin typeface="+mj-lt"/>
              </a:rPr>
              <a:t>est estimée en 2007 à 17,5 Mt</a:t>
            </a:r>
          </a:p>
          <a:p>
            <a:r>
              <a:rPr lang="fr-FR" sz="1400" dirty="0" smtClean="0">
                <a:latin typeface="+mj-lt"/>
              </a:rPr>
              <a:t>Les européens sont les premiers consommateurs avec prés de 18Kg/</a:t>
            </a:r>
            <a:r>
              <a:rPr lang="fr-FR" sz="1400" dirty="0" err="1" smtClean="0">
                <a:latin typeface="+mj-lt"/>
              </a:rPr>
              <a:t>hab</a:t>
            </a:r>
            <a:r>
              <a:rPr lang="fr-FR" sz="1400" dirty="0" smtClean="0">
                <a:latin typeface="+mj-lt"/>
              </a:rPr>
              <a:t>/an, suivi des américains du nord (USA et canada) et des océaniens( Australie et nouvelle Zélande) </a:t>
            </a:r>
            <a:endParaRPr lang="fr-FR" sz="1400" dirty="0">
              <a:latin typeface="+mj-l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ChangeArrowheads="1"/>
          </p:cNvSpPr>
          <p:nvPr/>
        </p:nvSpPr>
        <p:spPr bwMode="auto">
          <a:xfrm>
            <a:off x="2916238" y="908050"/>
            <a:ext cx="4105275" cy="5715000"/>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pPr algn="ctr"/>
            <a:endParaRPr lang="fr-FR"/>
          </a:p>
        </p:txBody>
      </p:sp>
      <p:sp>
        <p:nvSpPr>
          <p:cNvPr id="43011" name="Text Box 4"/>
          <p:cNvSpPr txBox="1">
            <a:spLocks noChangeArrowheads="1"/>
          </p:cNvSpPr>
          <p:nvPr/>
        </p:nvSpPr>
        <p:spPr bwMode="auto">
          <a:xfrm>
            <a:off x="2384425" y="88900"/>
            <a:ext cx="3436938" cy="825500"/>
          </a:xfrm>
          <a:prstGeom prst="rect">
            <a:avLst/>
          </a:prstGeom>
          <a:noFill/>
          <a:ln w="9525">
            <a:noFill/>
            <a:miter lim="800000"/>
            <a:headEnd/>
            <a:tailEnd/>
          </a:ln>
        </p:spPr>
        <p:txBody>
          <a:bodyPr wrap="none">
            <a:spAutoFit/>
          </a:bodyPr>
          <a:lstStyle/>
          <a:p>
            <a:pPr algn="ctr"/>
            <a:r>
              <a:rPr lang="fr-FR" sz="1600" b="1" dirty="0"/>
              <a:t>Parts de marché des intervenants</a:t>
            </a:r>
          </a:p>
          <a:p>
            <a:pPr algn="ctr"/>
            <a:r>
              <a:rPr lang="fr-FR" sz="1600" b="1" dirty="0"/>
              <a:t>en Grande et Moyenne Surface </a:t>
            </a:r>
          </a:p>
          <a:p>
            <a:pPr algn="ctr"/>
            <a:r>
              <a:rPr lang="fr-FR" sz="1600" b="1" dirty="0"/>
              <a:t>(GMS - en valeur)</a:t>
            </a:r>
            <a:endParaRPr lang="fr-FR" dirty="0"/>
          </a:p>
        </p:txBody>
      </p:sp>
      <p:sp>
        <p:nvSpPr>
          <p:cNvPr id="43012" name="Text Box 6"/>
          <p:cNvSpPr txBox="1">
            <a:spLocks noChangeArrowheads="1"/>
          </p:cNvSpPr>
          <p:nvPr/>
        </p:nvSpPr>
        <p:spPr bwMode="auto">
          <a:xfrm>
            <a:off x="742950" y="990600"/>
            <a:ext cx="1238250" cy="366713"/>
          </a:xfrm>
          <a:prstGeom prst="rect">
            <a:avLst/>
          </a:prstGeom>
          <a:noFill/>
          <a:ln w="9525">
            <a:noFill/>
            <a:miter lim="800000"/>
            <a:headEnd/>
            <a:tailEnd/>
          </a:ln>
        </p:spPr>
        <p:txBody>
          <a:bodyPr wrap="none">
            <a:spAutoFit/>
          </a:bodyPr>
          <a:lstStyle/>
          <a:p>
            <a:r>
              <a:rPr lang="fr-FR"/>
              <a:t>Pionnier &amp;</a:t>
            </a:r>
          </a:p>
        </p:txBody>
      </p:sp>
      <p:sp>
        <p:nvSpPr>
          <p:cNvPr id="43013" name="Text Box 7"/>
          <p:cNvSpPr txBox="1">
            <a:spLocks noChangeArrowheads="1"/>
          </p:cNvSpPr>
          <p:nvPr/>
        </p:nvSpPr>
        <p:spPr bwMode="auto">
          <a:xfrm>
            <a:off x="1905000" y="990600"/>
            <a:ext cx="1009650" cy="366713"/>
          </a:xfrm>
          <a:prstGeom prst="rect">
            <a:avLst/>
          </a:prstGeom>
          <a:noFill/>
          <a:ln w="9525">
            <a:noFill/>
            <a:miter lim="800000"/>
            <a:headEnd/>
            <a:tailEnd/>
          </a:ln>
        </p:spPr>
        <p:txBody>
          <a:bodyPr wrap="none">
            <a:spAutoFit/>
          </a:bodyPr>
          <a:lstStyle/>
          <a:p>
            <a:r>
              <a:rPr lang="fr-FR"/>
              <a:t>Leaders</a:t>
            </a:r>
          </a:p>
        </p:txBody>
      </p:sp>
      <p:sp>
        <p:nvSpPr>
          <p:cNvPr id="43014" name="Text Box 9"/>
          <p:cNvSpPr txBox="1">
            <a:spLocks noChangeArrowheads="1"/>
          </p:cNvSpPr>
          <p:nvPr/>
        </p:nvSpPr>
        <p:spPr bwMode="auto">
          <a:xfrm>
            <a:off x="1746250" y="2057400"/>
            <a:ext cx="1073150" cy="366713"/>
          </a:xfrm>
          <a:prstGeom prst="rect">
            <a:avLst/>
          </a:prstGeom>
          <a:noFill/>
          <a:ln w="9525">
            <a:noFill/>
            <a:miter lim="800000"/>
            <a:headEnd/>
            <a:tailEnd/>
          </a:ln>
        </p:spPr>
        <p:txBody>
          <a:bodyPr wrap="none">
            <a:spAutoFit/>
          </a:bodyPr>
          <a:lstStyle/>
          <a:p>
            <a:r>
              <a:rPr lang="fr-FR"/>
              <a:t>Suiveurs</a:t>
            </a:r>
          </a:p>
        </p:txBody>
      </p:sp>
      <p:sp>
        <p:nvSpPr>
          <p:cNvPr id="43015" name="Text Box 11"/>
          <p:cNvSpPr txBox="1">
            <a:spLocks noChangeArrowheads="1"/>
          </p:cNvSpPr>
          <p:nvPr/>
        </p:nvSpPr>
        <p:spPr bwMode="auto">
          <a:xfrm rot="-2336639">
            <a:off x="5489575" y="490538"/>
            <a:ext cx="766763" cy="274637"/>
          </a:xfrm>
          <a:prstGeom prst="rect">
            <a:avLst/>
          </a:prstGeom>
          <a:noFill/>
          <a:ln w="9525">
            <a:noFill/>
            <a:miter lim="800000"/>
            <a:headEnd/>
            <a:tailEnd/>
          </a:ln>
        </p:spPr>
        <p:txBody>
          <a:bodyPr wrap="none">
            <a:spAutoFit/>
          </a:bodyPr>
          <a:lstStyle/>
          <a:p>
            <a:r>
              <a:rPr lang="fr-FR" sz="1200"/>
              <a:t>Innovant</a:t>
            </a:r>
          </a:p>
        </p:txBody>
      </p:sp>
      <p:sp>
        <p:nvSpPr>
          <p:cNvPr id="43016" name="Text Box 12"/>
          <p:cNvSpPr txBox="1">
            <a:spLocks noChangeArrowheads="1"/>
          </p:cNvSpPr>
          <p:nvPr/>
        </p:nvSpPr>
        <p:spPr bwMode="auto">
          <a:xfrm rot="-2282823">
            <a:off x="6019800" y="490538"/>
            <a:ext cx="825500" cy="274637"/>
          </a:xfrm>
          <a:prstGeom prst="rect">
            <a:avLst/>
          </a:prstGeom>
          <a:noFill/>
          <a:ln w="9525">
            <a:noFill/>
            <a:miter lim="800000"/>
            <a:headEnd/>
            <a:tailEnd/>
          </a:ln>
        </p:spPr>
        <p:txBody>
          <a:bodyPr wrap="none">
            <a:spAutoFit/>
          </a:bodyPr>
          <a:lstStyle/>
          <a:p>
            <a:r>
              <a:rPr lang="fr-FR" sz="1200"/>
              <a:t>Présence</a:t>
            </a:r>
          </a:p>
        </p:txBody>
      </p:sp>
      <p:sp>
        <p:nvSpPr>
          <p:cNvPr id="43017" name="Text Box 14"/>
          <p:cNvSpPr txBox="1">
            <a:spLocks noChangeArrowheads="1"/>
          </p:cNvSpPr>
          <p:nvPr/>
        </p:nvSpPr>
        <p:spPr bwMode="auto">
          <a:xfrm rot="-2375288">
            <a:off x="6605588" y="260350"/>
            <a:ext cx="1062037" cy="457200"/>
          </a:xfrm>
          <a:prstGeom prst="rect">
            <a:avLst/>
          </a:prstGeom>
          <a:noFill/>
          <a:ln w="9525">
            <a:noFill/>
            <a:miter lim="800000"/>
            <a:headEnd/>
            <a:tailEnd/>
          </a:ln>
        </p:spPr>
        <p:txBody>
          <a:bodyPr wrap="none">
            <a:spAutoFit/>
          </a:bodyPr>
          <a:lstStyle/>
          <a:p>
            <a:r>
              <a:rPr lang="fr-FR" sz="1200"/>
              <a:t>Performance</a:t>
            </a:r>
          </a:p>
          <a:p>
            <a:r>
              <a:rPr lang="fr-FR" sz="1200"/>
              <a:t>Compétitivité</a:t>
            </a:r>
          </a:p>
        </p:txBody>
      </p:sp>
      <p:sp>
        <p:nvSpPr>
          <p:cNvPr id="43018" name="Text Box 16"/>
          <p:cNvSpPr txBox="1">
            <a:spLocks noChangeArrowheads="1"/>
          </p:cNvSpPr>
          <p:nvPr/>
        </p:nvSpPr>
        <p:spPr bwMode="auto">
          <a:xfrm>
            <a:off x="2133600" y="5133975"/>
            <a:ext cx="704850" cy="366713"/>
          </a:xfrm>
          <a:prstGeom prst="rect">
            <a:avLst/>
          </a:prstGeom>
          <a:noFill/>
          <a:ln w="9525">
            <a:noFill/>
            <a:miter lim="800000"/>
            <a:headEnd/>
            <a:tailEnd/>
          </a:ln>
        </p:spPr>
        <p:txBody>
          <a:bodyPr wrap="none">
            <a:spAutoFit/>
          </a:bodyPr>
          <a:lstStyle/>
          <a:p>
            <a:r>
              <a:rPr lang="fr-FR"/>
              <a:t>MDD</a:t>
            </a:r>
          </a:p>
        </p:txBody>
      </p:sp>
      <p:sp>
        <p:nvSpPr>
          <p:cNvPr id="43019" name="Line 17"/>
          <p:cNvSpPr>
            <a:spLocks noChangeShapeType="1"/>
          </p:cNvSpPr>
          <p:nvPr/>
        </p:nvSpPr>
        <p:spPr bwMode="auto">
          <a:xfrm>
            <a:off x="6019800" y="908050"/>
            <a:ext cx="0" cy="5721350"/>
          </a:xfrm>
          <a:prstGeom prst="line">
            <a:avLst/>
          </a:prstGeom>
          <a:noFill/>
          <a:ln w="9525">
            <a:solidFill>
              <a:schemeClr val="tx1"/>
            </a:solidFill>
            <a:round/>
            <a:headEnd/>
            <a:tailEnd/>
          </a:ln>
        </p:spPr>
        <p:txBody>
          <a:bodyPr/>
          <a:lstStyle/>
          <a:p>
            <a:endParaRPr lang="fr-FR"/>
          </a:p>
        </p:txBody>
      </p:sp>
      <p:sp>
        <p:nvSpPr>
          <p:cNvPr id="43020" name="Line 18"/>
          <p:cNvSpPr>
            <a:spLocks noChangeShapeType="1"/>
          </p:cNvSpPr>
          <p:nvPr/>
        </p:nvSpPr>
        <p:spPr bwMode="auto">
          <a:xfrm>
            <a:off x="6553200" y="908050"/>
            <a:ext cx="0" cy="5721350"/>
          </a:xfrm>
          <a:prstGeom prst="line">
            <a:avLst/>
          </a:prstGeom>
          <a:noFill/>
          <a:ln w="9525">
            <a:solidFill>
              <a:schemeClr val="tx1"/>
            </a:solidFill>
            <a:round/>
            <a:headEnd/>
            <a:tailEnd/>
          </a:ln>
        </p:spPr>
        <p:txBody>
          <a:bodyPr/>
          <a:lstStyle/>
          <a:p>
            <a:endParaRPr lang="fr-FR"/>
          </a:p>
        </p:txBody>
      </p:sp>
      <p:sp>
        <p:nvSpPr>
          <p:cNvPr id="43021" name="Line 27"/>
          <p:cNvSpPr>
            <a:spLocks noChangeShapeType="1"/>
          </p:cNvSpPr>
          <p:nvPr/>
        </p:nvSpPr>
        <p:spPr bwMode="auto">
          <a:xfrm>
            <a:off x="5410200" y="914400"/>
            <a:ext cx="0" cy="5715000"/>
          </a:xfrm>
          <a:prstGeom prst="line">
            <a:avLst/>
          </a:prstGeom>
          <a:noFill/>
          <a:ln w="9525">
            <a:solidFill>
              <a:schemeClr val="tx1"/>
            </a:solidFill>
            <a:round/>
            <a:headEnd/>
            <a:tailEnd/>
          </a:ln>
        </p:spPr>
        <p:txBody>
          <a:bodyPr/>
          <a:lstStyle/>
          <a:p>
            <a:endParaRPr lang="fr-FR"/>
          </a:p>
        </p:txBody>
      </p:sp>
      <p:sp>
        <p:nvSpPr>
          <p:cNvPr id="43022" name="Text Box 39"/>
          <p:cNvSpPr txBox="1">
            <a:spLocks noChangeArrowheads="1"/>
          </p:cNvSpPr>
          <p:nvPr/>
        </p:nvSpPr>
        <p:spPr bwMode="auto">
          <a:xfrm>
            <a:off x="250825" y="188913"/>
            <a:ext cx="1517650" cy="366712"/>
          </a:xfrm>
          <a:prstGeom prst="rect">
            <a:avLst/>
          </a:prstGeom>
          <a:noFill/>
          <a:ln w="9525">
            <a:noFill/>
            <a:miter lim="800000"/>
            <a:headEnd/>
            <a:tailEnd/>
          </a:ln>
        </p:spPr>
        <p:txBody>
          <a:bodyPr wrap="none">
            <a:spAutoFit/>
          </a:bodyPr>
          <a:lstStyle/>
          <a:p>
            <a:r>
              <a:rPr lang="fr-FR" b="1" u="sng"/>
              <a:t>Les acteurs </a:t>
            </a:r>
          </a:p>
        </p:txBody>
      </p:sp>
      <p:sp>
        <p:nvSpPr>
          <p:cNvPr id="43023" name="Text Box 43"/>
          <p:cNvSpPr txBox="1">
            <a:spLocks noChangeArrowheads="1"/>
          </p:cNvSpPr>
          <p:nvPr/>
        </p:nvSpPr>
        <p:spPr bwMode="auto">
          <a:xfrm>
            <a:off x="2878138" y="989013"/>
            <a:ext cx="2303462" cy="762000"/>
          </a:xfrm>
          <a:prstGeom prst="rect">
            <a:avLst/>
          </a:prstGeom>
          <a:noFill/>
          <a:ln w="9525">
            <a:noFill/>
            <a:miter lim="800000"/>
            <a:headEnd/>
            <a:tailEnd/>
          </a:ln>
        </p:spPr>
        <p:txBody>
          <a:bodyPr>
            <a:spAutoFit/>
          </a:bodyPr>
          <a:lstStyle/>
          <a:p>
            <a:r>
              <a:rPr lang="fr-FR" b="1" dirty="0" err="1"/>
              <a:t>Lactalis</a:t>
            </a:r>
            <a:endParaRPr lang="fr-FR" b="1" dirty="0"/>
          </a:p>
          <a:p>
            <a:r>
              <a:rPr lang="fr-FR" sz="1200" dirty="0"/>
              <a:t>15,3% PM</a:t>
            </a:r>
          </a:p>
          <a:p>
            <a:r>
              <a:rPr lang="fr-FR" sz="1400" i="1" dirty="0" err="1"/>
              <a:t>Prisident</a:t>
            </a:r>
            <a:endParaRPr lang="fr-FR" sz="1400" i="1" dirty="0"/>
          </a:p>
        </p:txBody>
      </p:sp>
      <p:sp>
        <p:nvSpPr>
          <p:cNvPr id="43024" name="Text Box 51"/>
          <p:cNvSpPr txBox="1">
            <a:spLocks noChangeArrowheads="1"/>
          </p:cNvSpPr>
          <p:nvPr/>
        </p:nvSpPr>
        <p:spPr bwMode="auto">
          <a:xfrm>
            <a:off x="2895600" y="2057400"/>
            <a:ext cx="2303463" cy="669925"/>
          </a:xfrm>
          <a:prstGeom prst="rect">
            <a:avLst/>
          </a:prstGeom>
          <a:noFill/>
          <a:ln w="9525">
            <a:noFill/>
            <a:miter lim="800000"/>
            <a:headEnd/>
            <a:tailEnd/>
          </a:ln>
        </p:spPr>
        <p:txBody>
          <a:bodyPr>
            <a:spAutoFit/>
          </a:bodyPr>
          <a:lstStyle/>
          <a:p>
            <a:r>
              <a:rPr lang="fr-FR" sz="1200" b="1"/>
              <a:t>Bongrin</a:t>
            </a:r>
            <a:endParaRPr lang="fr-FR" sz="1000"/>
          </a:p>
          <a:p>
            <a:r>
              <a:rPr lang="fr-FR" sz="1200"/>
              <a:t>11,2%de PM</a:t>
            </a:r>
            <a:endParaRPr lang="fr-FR" sz="1200" i="1"/>
          </a:p>
          <a:p>
            <a:r>
              <a:rPr lang="fr-FR" sz="1200" i="1"/>
              <a:t> </a:t>
            </a:r>
            <a:r>
              <a:rPr lang="fr-FR" sz="1400" i="1"/>
              <a:t>Cœur de lion</a:t>
            </a:r>
          </a:p>
        </p:txBody>
      </p:sp>
      <p:sp>
        <p:nvSpPr>
          <p:cNvPr id="43025" name="Text Box 52"/>
          <p:cNvSpPr txBox="1">
            <a:spLocks noChangeArrowheads="1"/>
          </p:cNvSpPr>
          <p:nvPr/>
        </p:nvSpPr>
        <p:spPr bwMode="auto">
          <a:xfrm>
            <a:off x="2895600" y="2997200"/>
            <a:ext cx="2303463" cy="457200"/>
          </a:xfrm>
          <a:prstGeom prst="rect">
            <a:avLst/>
          </a:prstGeom>
          <a:noFill/>
          <a:ln w="9525">
            <a:noFill/>
            <a:miter lim="800000"/>
            <a:headEnd/>
            <a:tailEnd/>
          </a:ln>
        </p:spPr>
        <p:txBody>
          <a:bodyPr>
            <a:spAutoFit/>
          </a:bodyPr>
          <a:lstStyle/>
          <a:p>
            <a:r>
              <a:rPr lang="fr-FR" sz="1200" b="1"/>
              <a:t>Entremont</a:t>
            </a:r>
            <a:r>
              <a:rPr lang="fr-FR" sz="1200"/>
              <a:t> </a:t>
            </a:r>
          </a:p>
          <a:p>
            <a:r>
              <a:rPr lang="fr-FR" sz="1200"/>
              <a:t> </a:t>
            </a:r>
            <a:endParaRPr lang="fr-FR" sz="1000"/>
          </a:p>
        </p:txBody>
      </p:sp>
      <p:sp>
        <p:nvSpPr>
          <p:cNvPr id="43027" name="Text Box 54"/>
          <p:cNvSpPr txBox="1">
            <a:spLocks noChangeArrowheads="1"/>
          </p:cNvSpPr>
          <p:nvPr/>
        </p:nvSpPr>
        <p:spPr bwMode="auto">
          <a:xfrm>
            <a:off x="2916238" y="5110163"/>
            <a:ext cx="2303462" cy="549275"/>
          </a:xfrm>
          <a:prstGeom prst="rect">
            <a:avLst/>
          </a:prstGeom>
          <a:noFill/>
          <a:ln w="9525">
            <a:noFill/>
            <a:miter lim="800000"/>
            <a:headEnd/>
            <a:tailEnd/>
          </a:ln>
        </p:spPr>
        <p:txBody>
          <a:bodyPr>
            <a:spAutoFit/>
          </a:bodyPr>
          <a:lstStyle/>
          <a:p>
            <a:r>
              <a:rPr lang="fr-FR" sz="1200" b="1"/>
              <a:t>Marques locales &amp; MDD</a:t>
            </a:r>
            <a:endParaRPr lang="fr-FR" sz="1000"/>
          </a:p>
          <a:p>
            <a:r>
              <a:rPr lang="fr-FR" sz="1200"/>
              <a:t>53,5%</a:t>
            </a:r>
            <a:r>
              <a:rPr lang="fr-FR"/>
              <a:t> </a:t>
            </a:r>
            <a:r>
              <a:rPr lang="fr-FR" sz="1200"/>
              <a:t>de PM</a:t>
            </a:r>
          </a:p>
        </p:txBody>
      </p:sp>
      <p:sp>
        <p:nvSpPr>
          <p:cNvPr id="43028" name="Oval 59"/>
          <p:cNvSpPr>
            <a:spLocks noChangeArrowheads="1"/>
          </p:cNvSpPr>
          <p:nvPr/>
        </p:nvSpPr>
        <p:spPr bwMode="auto">
          <a:xfrm>
            <a:off x="5638800" y="1219200"/>
            <a:ext cx="217488" cy="215900"/>
          </a:xfrm>
          <a:prstGeom prst="ellipse">
            <a:avLst/>
          </a:prstGeom>
          <a:solidFill>
            <a:srgbClr val="000080"/>
          </a:solidFill>
          <a:ln w="9525">
            <a:solidFill>
              <a:schemeClr val="tx1"/>
            </a:solidFill>
            <a:round/>
            <a:headEnd/>
            <a:tailEnd/>
          </a:ln>
        </p:spPr>
        <p:txBody>
          <a:bodyPr wrap="none" anchor="ctr"/>
          <a:lstStyle/>
          <a:p>
            <a:endParaRPr lang="fr-FR"/>
          </a:p>
        </p:txBody>
      </p:sp>
      <p:sp>
        <p:nvSpPr>
          <p:cNvPr id="43029" name="Oval 66"/>
          <p:cNvSpPr>
            <a:spLocks noChangeArrowheads="1"/>
          </p:cNvSpPr>
          <p:nvPr/>
        </p:nvSpPr>
        <p:spPr bwMode="auto">
          <a:xfrm>
            <a:off x="6711950" y="5141913"/>
            <a:ext cx="217488" cy="215900"/>
          </a:xfrm>
          <a:prstGeom prst="ellipse">
            <a:avLst/>
          </a:prstGeom>
          <a:solidFill>
            <a:srgbClr val="000080"/>
          </a:solidFill>
          <a:ln w="9525">
            <a:solidFill>
              <a:schemeClr val="tx1"/>
            </a:solidFill>
            <a:round/>
            <a:headEnd/>
            <a:tailEnd/>
          </a:ln>
        </p:spPr>
        <p:txBody>
          <a:bodyPr wrap="none" anchor="ctr"/>
          <a:lstStyle/>
          <a:p>
            <a:endParaRPr lang="fr-FR"/>
          </a:p>
        </p:txBody>
      </p:sp>
      <p:sp>
        <p:nvSpPr>
          <p:cNvPr id="43031" name="Oval 68"/>
          <p:cNvSpPr>
            <a:spLocks noChangeArrowheads="1"/>
          </p:cNvSpPr>
          <p:nvPr/>
        </p:nvSpPr>
        <p:spPr bwMode="auto">
          <a:xfrm>
            <a:off x="6643688" y="3141663"/>
            <a:ext cx="217487" cy="215900"/>
          </a:xfrm>
          <a:prstGeom prst="ellipse">
            <a:avLst/>
          </a:prstGeom>
          <a:solidFill>
            <a:srgbClr val="000080"/>
          </a:solidFill>
          <a:ln w="9525">
            <a:solidFill>
              <a:schemeClr val="tx1"/>
            </a:solidFill>
            <a:round/>
            <a:headEnd/>
            <a:tailEnd/>
          </a:ln>
        </p:spPr>
        <p:txBody>
          <a:bodyPr wrap="none" anchor="ctr"/>
          <a:lstStyle/>
          <a:p>
            <a:endParaRPr lang="fr-FR"/>
          </a:p>
        </p:txBody>
      </p:sp>
      <p:sp>
        <p:nvSpPr>
          <p:cNvPr id="43032" name="Oval 69"/>
          <p:cNvSpPr>
            <a:spLocks noChangeArrowheads="1"/>
          </p:cNvSpPr>
          <p:nvPr/>
        </p:nvSpPr>
        <p:spPr bwMode="auto">
          <a:xfrm>
            <a:off x="5572125" y="2214563"/>
            <a:ext cx="217488" cy="215900"/>
          </a:xfrm>
          <a:prstGeom prst="ellipse">
            <a:avLst/>
          </a:prstGeom>
          <a:solidFill>
            <a:srgbClr val="000080"/>
          </a:solidFill>
          <a:ln w="9525">
            <a:solidFill>
              <a:schemeClr val="tx1"/>
            </a:solidFill>
            <a:round/>
            <a:headEnd/>
            <a:tailEnd/>
          </a:ln>
        </p:spPr>
        <p:txBody>
          <a:bodyPr wrap="none" anchor="ctr"/>
          <a:lstStyle/>
          <a:p>
            <a:endParaRPr lang="fr-FR"/>
          </a:p>
        </p:txBody>
      </p:sp>
      <p:sp>
        <p:nvSpPr>
          <p:cNvPr id="43033" name="Oval 59"/>
          <p:cNvSpPr>
            <a:spLocks noChangeArrowheads="1"/>
          </p:cNvSpPr>
          <p:nvPr/>
        </p:nvSpPr>
        <p:spPr bwMode="auto">
          <a:xfrm>
            <a:off x="6143625" y="1214438"/>
            <a:ext cx="217488" cy="215900"/>
          </a:xfrm>
          <a:prstGeom prst="ellipse">
            <a:avLst/>
          </a:prstGeom>
          <a:solidFill>
            <a:srgbClr val="000080"/>
          </a:solidFill>
          <a:ln w="9525">
            <a:solidFill>
              <a:schemeClr val="tx1"/>
            </a:solidFill>
            <a:round/>
            <a:headEnd/>
            <a:tailEnd/>
          </a:ln>
        </p:spPr>
        <p:txBody>
          <a:bodyPr wrap="none" anchor="ctr"/>
          <a:lstStyle/>
          <a:p>
            <a:endParaRPr lang="fr-FR"/>
          </a:p>
        </p:txBody>
      </p:sp>
      <p:sp>
        <p:nvSpPr>
          <p:cNvPr id="43034" name="Oval 59"/>
          <p:cNvSpPr>
            <a:spLocks noChangeArrowheads="1"/>
          </p:cNvSpPr>
          <p:nvPr/>
        </p:nvSpPr>
        <p:spPr bwMode="auto">
          <a:xfrm>
            <a:off x="6715125" y="1214438"/>
            <a:ext cx="217488" cy="215900"/>
          </a:xfrm>
          <a:prstGeom prst="ellipse">
            <a:avLst/>
          </a:prstGeom>
          <a:solidFill>
            <a:srgbClr val="000080"/>
          </a:solidFill>
          <a:ln w="9525">
            <a:solidFill>
              <a:schemeClr val="tx1"/>
            </a:solidFill>
            <a:round/>
            <a:headEnd/>
            <a:tailEnd/>
          </a:ln>
        </p:spPr>
        <p:txBody>
          <a:bodyPr wrap="none" anchor="ctr"/>
          <a:lstStyle/>
          <a:p>
            <a:endParaRPr lang="fr-FR"/>
          </a:p>
        </p:txBody>
      </p:sp>
      <p:sp>
        <p:nvSpPr>
          <p:cNvPr id="43035" name="Oval 69"/>
          <p:cNvSpPr>
            <a:spLocks noChangeArrowheads="1"/>
          </p:cNvSpPr>
          <p:nvPr/>
        </p:nvSpPr>
        <p:spPr bwMode="auto">
          <a:xfrm>
            <a:off x="6143625" y="2214563"/>
            <a:ext cx="217488" cy="215900"/>
          </a:xfrm>
          <a:prstGeom prst="ellipse">
            <a:avLst/>
          </a:prstGeom>
          <a:solidFill>
            <a:srgbClr val="000080"/>
          </a:solidFill>
          <a:ln w="9525">
            <a:solidFill>
              <a:schemeClr val="tx1"/>
            </a:solidFill>
            <a:round/>
            <a:headEnd/>
            <a:tailEnd/>
          </a:ln>
        </p:spPr>
        <p:txBody>
          <a:bodyPr wrap="none" anchor="ctr"/>
          <a:lstStyle/>
          <a:p>
            <a:endParaRPr lang="fr-FR"/>
          </a:p>
        </p:txBody>
      </p:sp>
      <p:sp>
        <p:nvSpPr>
          <p:cNvPr id="43036" name="Oval 69"/>
          <p:cNvSpPr>
            <a:spLocks noChangeArrowheads="1"/>
          </p:cNvSpPr>
          <p:nvPr/>
        </p:nvSpPr>
        <p:spPr bwMode="auto">
          <a:xfrm>
            <a:off x="6643688" y="2214563"/>
            <a:ext cx="217487" cy="215900"/>
          </a:xfrm>
          <a:prstGeom prst="ellipse">
            <a:avLst/>
          </a:prstGeom>
          <a:solidFill>
            <a:srgbClr val="000080"/>
          </a:solidFill>
          <a:ln w="9525">
            <a:solidFill>
              <a:schemeClr val="tx1"/>
            </a:solidFill>
            <a:round/>
            <a:headEnd/>
            <a:tailEnd/>
          </a:ln>
        </p:spPr>
        <p:txBody>
          <a:bodyPr wrap="none" anchor="ctr"/>
          <a:lstStyle/>
          <a:p>
            <a:endParaRPr lang="fr-FR"/>
          </a:p>
        </p:txBody>
      </p:sp>
      <p:sp>
        <p:nvSpPr>
          <p:cNvPr id="43037" name="Oval 68"/>
          <p:cNvSpPr>
            <a:spLocks noChangeArrowheads="1"/>
          </p:cNvSpPr>
          <p:nvPr/>
        </p:nvSpPr>
        <p:spPr bwMode="auto">
          <a:xfrm>
            <a:off x="5572125" y="3143250"/>
            <a:ext cx="217488" cy="215900"/>
          </a:xfrm>
          <a:prstGeom prst="ellipse">
            <a:avLst/>
          </a:prstGeom>
          <a:solidFill>
            <a:srgbClr val="000080"/>
          </a:solidFill>
          <a:ln w="9525">
            <a:solidFill>
              <a:schemeClr val="tx1"/>
            </a:solidFill>
            <a:round/>
            <a:headEnd/>
            <a:tailEnd/>
          </a:ln>
        </p:spPr>
        <p:txBody>
          <a:bodyPr wrap="none" anchor="ctr"/>
          <a:lstStyle/>
          <a:p>
            <a:endParaRPr lang="fr-FR"/>
          </a:p>
        </p:txBody>
      </p:sp>
      <p:sp>
        <p:nvSpPr>
          <p:cNvPr id="43038" name="Text Box 54"/>
          <p:cNvSpPr txBox="1">
            <a:spLocks noChangeArrowheads="1"/>
          </p:cNvSpPr>
          <p:nvPr/>
        </p:nvSpPr>
        <p:spPr bwMode="auto">
          <a:xfrm>
            <a:off x="500063" y="6000750"/>
            <a:ext cx="2303462" cy="461963"/>
          </a:xfrm>
          <a:prstGeom prst="rect">
            <a:avLst/>
          </a:prstGeom>
          <a:noFill/>
          <a:ln w="9525">
            <a:noFill/>
            <a:miter lim="800000"/>
            <a:headEnd/>
            <a:tailEnd/>
          </a:ln>
        </p:spPr>
        <p:txBody>
          <a:bodyPr>
            <a:spAutoFit/>
          </a:bodyPr>
          <a:lstStyle/>
          <a:p>
            <a:r>
              <a:rPr lang="fr-FR" sz="1200" b="1"/>
              <a:t>Source : </a:t>
            </a:r>
            <a:r>
              <a:rPr lang="fr-FR" sz="1200" b="1">
                <a:hlinkClick r:id="rId3"/>
              </a:rPr>
              <a:t>www.quid.fr</a:t>
            </a:r>
            <a:endParaRPr lang="fr-FR" sz="1200" b="1"/>
          </a:p>
          <a:p>
            <a:r>
              <a:rPr lang="fr-FR" sz="1200" b="1"/>
              <a:t>Année : 2005</a:t>
            </a:r>
            <a:endParaRPr lang="fr-FR" sz="100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Image 1"/>
          <p:cNvPicPr>
            <a:picLocks noChangeAspect="1" noChangeArrowheads="1"/>
          </p:cNvPicPr>
          <p:nvPr/>
        </p:nvPicPr>
        <p:blipFill>
          <a:blip r:embed="rId2" cstate="print"/>
          <a:srcRect/>
          <a:stretch>
            <a:fillRect/>
          </a:stretch>
        </p:blipFill>
        <p:spPr bwMode="auto">
          <a:xfrm>
            <a:off x="857250" y="1000125"/>
            <a:ext cx="7500938" cy="47863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142875" y="142875"/>
            <a:ext cx="3286125" cy="939800"/>
          </a:xfrm>
        </p:spPr>
        <p:txBody>
          <a:bodyPr>
            <a:normAutofit fontScale="90000"/>
          </a:bodyPr>
          <a:lstStyle/>
          <a:p>
            <a:pPr algn="l"/>
            <a:r>
              <a:rPr lang="fr-FR" sz="1800" b="1">
                <a:solidFill>
                  <a:srgbClr val="C00000"/>
                </a:solidFill>
              </a:rPr>
              <a:t>Entreprise:</a:t>
            </a:r>
            <a:r>
              <a:rPr lang="fr-FR" sz="1800" b="1">
                <a:solidFill>
                  <a:srgbClr val="FF0000"/>
                </a:solidFill>
              </a:rPr>
              <a:t> </a:t>
            </a:r>
            <a:r>
              <a:rPr lang="fr-FR" sz="1200"/>
              <a:t>LACTALIS	</a:t>
            </a:r>
            <a:r>
              <a:rPr lang="fr-FR" sz="1200">
                <a:solidFill>
                  <a:srgbClr val="C00000"/>
                </a:solidFill>
              </a:rPr>
              <a:t>                                                    </a:t>
            </a:r>
            <a:r>
              <a:rPr lang="fr-FR" sz="1200"/>
              <a:t/>
            </a:r>
            <a:br>
              <a:rPr lang="fr-FR" sz="1200"/>
            </a:br>
            <a:r>
              <a:rPr lang="fr-FR" sz="1800" b="1">
                <a:solidFill>
                  <a:srgbClr val="C00000"/>
                </a:solidFill>
              </a:rPr>
              <a:t>taille en France ? </a:t>
            </a:r>
            <a:r>
              <a:rPr lang="fr-FR" sz="1200"/>
              <a:t/>
            </a:r>
            <a:br>
              <a:rPr lang="fr-FR" sz="1200"/>
            </a:br>
            <a:r>
              <a:rPr lang="fr-FR" sz="1200"/>
              <a:t>9.35 milliard d’E en </a:t>
            </a:r>
            <a:r>
              <a:rPr lang="fr-FR" sz="1100"/>
              <a:t>2008</a:t>
            </a:r>
            <a:br>
              <a:rPr lang="fr-FR" sz="1100"/>
            </a:br>
            <a:r>
              <a:rPr lang="fr-FR" sz="1100"/>
              <a:t>38000 employés</a:t>
            </a:r>
          </a:p>
        </p:txBody>
      </p:sp>
      <p:sp>
        <p:nvSpPr>
          <p:cNvPr id="28" name="Espace réservé du texte 27"/>
          <p:cNvSpPr>
            <a:spLocks noGrp="1"/>
          </p:cNvSpPr>
          <p:nvPr>
            <p:ph type="body" idx="4294967295"/>
          </p:nvPr>
        </p:nvSpPr>
        <p:spPr>
          <a:xfrm>
            <a:off x="4859338" y="2565400"/>
            <a:ext cx="4143375" cy="857250"/>
          </a:xfrm>
        </p:spPr>
        <p:txBody>
          <a:bodyPr anchor="b">
            <a:normAutofit lnSpcReduction="10000"/>
          </a:bodyPr>
          <a:lstStyle/>
          <a:p>
            <a:pPr marL="0" indent="0">
              <a:lnSpc>
                <a:spcPct val="80000"/>
              </a:lnSpc>
              <a:buFontTx/>
              <a:buNone/>
            </a:pPr>
            <a:r>
              <a:rPr lang="fr-FR" sz="1400" b="1" dirty="0">
                <a:solidFill>
                  <a:srgbClr val="C00000"/>
                </a:solidFill>
              </a:rPr>
              <a:t>Ses marques:</a:t>
            </a:r>
          </a:p>
          <a:p>
            <a:pPr marL="0" indent="0">
              <a:lnSpc>
                <a:spcPct val="80000"/>
              </a:lnSpc>
              <a:buFontTx/>
              <a:buNone/>
            </a:pPr>
            <a:r>
              <a:rPr lang="fr-FR" sz="1200" dirty="0" err="1"/>
              <a:t>Nembre</a:t>
            </a:r>
            <a:r>
              <a:rPr lang="fr-FR" sz="1200" dirty="0"/>
              <a:t> marques ,Six marques international(</a:t>
            </a:r>
            <a:r>
              <a:rPr lang="fr-FR" sz="1200" dirty="0" err="1"/>
              <a:t>Président,Société</a:t>
            </a:r>
            <a:r>
              <a:rPr lang="fr-FR" sz="1200" dirty="0"/>
              <a:t>,</a:t>
            </a:r>
            <a:r>
              <a:rPr lang="fr-FR" sz="1200" dirty="0" err="1"/>
              <a:t>Galbani,cheddarSorrento</a:t>
            </a:r>
            <a:r>
              <a:rPr lang="fr-FR" sz="1200" dirty="0"/>
              <a:t>, </a:t>
            </a:r>
            <a:r>
              <a:rPr lang="fr-FR" sz="1200" dirty="0" err="1"/>
              <a:t>Precious</a:t>
            </a:r>
            <a:r>
              <a:rPr lang="fr-FR" sz="1200" dirty="0"/>
              <a:t> ) le reste sont des marques nationales et régionales ( </a:t>
            </a:r>
            <a:r>
              <a:rPr lang="fr-FR" sz="1200" dirty="0" err="1"/>
              <a:t>Bridel</a:t>
            </a:r>
            <a:r>
              <a:rPr lang="fr-FR" sz="1200" dirty="0"/>
              <a:t>, </a:t>
            </a:r>
            <a:r>
              <a:rPr lang="fr-FR" sz="1200" dirty="0" err="1"/>
              <a:t>Lepetit</a:t>
            </a:r>
            <a:r>
              <a:rPr lang="fr-FR" sz="1200" dirty="0"/>
              <a:t>……)</a:t>
            </a:r>
          </a:p>
        </p:txBody>
      </p:sp>
      <p:sp>
        <p:nvSpPr>
          <p:cNvPr id="33" name="Rectangle 32"/>
          <p:cNvSpPr/>
          <p:nvPr/>
        </p:nvSpPr>
        <p:spPr>
          <a:xfrm>
            <a:off x="4705258" y="856628"/>
            <a:ext cx="4295898" cy="1629359"/>
          </a:xfrm>
          <a:prstGeom prst="rect">
            <a:avLst/>
          </a:prstGeom>
        </p:spPr>
        <p:style>
          <a:lnRef idx="0">
            <a:schemeClr val="accent3"/>
          </a:lnRef>
          <a:fillRef idx="3">
            <a:schemeClr val="accent3"/>
          </a:fillRef>
          <a:effectRef idx="3">
            <a:schemeClr val="accent3"/>
          </a:effectRef>
          <a:fontRef idx="minor">
            <a:schemeClr val="lt1"/>
          </a:fontRef>
        </p:style>
        <p:txBody>
          <a:bodyPr anchor="ctr"/>
          <a:lstStyle/>
          <a:p>
            <a:r>
              <a:rPr lang="fr-FR" sz="1000" b="1" dirty="0">
                <a:solidFill>
                  <a:schemeClr val="tx1"/>
                </a:solidFill>
                <a:latin typeface="Arial" charset="0"/>
                <a:cs typeface="Arial" charset="0"/>
              </a:rPr>
              <a:t>suppression de l'appellation AOC</a:t>
            </a:r>
            <a:r>
              <a:rPr lang="fr-FR" b="1" dirty="0">
                <a:solidFill>
                  <a:schemeClr val="tx1"/>
                </a:solidFill>
                <a:latin typeface="Arial" charset="0"/>
                <a:cs typeface="Arial" charset="0"/>
              </a:rPr>
              <a:t> </a:t>
            </a:r>
            <a:r>
              <a:rPr lang="fr-FR" sz="1000" b="1" dirty="0">
                <a:solidFill>
                  <a:schemeClr val="tx1"/>
                </a:solidFill>
                <a:latin typeface="Arial" charset="0"/>
                <a:cs typeface="Arial" charset="0"/>
              </a:rPr>
              <a:t>pour le camembert président afin d'assurer à ses consommateurs davantage de garanties en termes de sécurité et d'hygiène par l'utilisation de lait pasteurisé</a:t>
            </a:r>
          </a:p>
          <a:p>
            <a:r>
              <a:rPr lang="fr-FR" sz="1000" b="1" dirty="0">
                <a:solidFill>
                  <a:schemeClr val="tx1"/>
                </a:solidFill>
                <a:latin typeface="Arial" charset="0"/>
                <a:cs typeface="Arial" charset="0"/>
              </a:rPr>
              <a:t>Rachat de plusieurs filiales:</a:t>
            </a:r>
          </a:p>
          <a:p>
            <a:r>
              <a:rPr lang="fr-FR" sz="1000" b="1" dirty="0">
                <a:solidFill>
                  <a:schemeClr val="tx1"/>
                </a:solidFill>
                <a:latin typeface="Arial" charset="0"/>
                <a:cs typeface="Arial" charset="0"/>
              </a:rPr>
              <a:t>Acquisition de la fromagerie </a:t>
            </a:r>
            <a:r>
              <a:rPr lang="fr-FR" sz="1000" b="1" dirty="0" err="1">
                <a:solidFill>
                  <a:schemeClr val="tx1"/>
                </a:solidFill>
                <a:latin typeface="Arial" charset="0"/>
                <a:cs typeface="Arial" charset="0"/>
              </a:rPr>
              <a:t>Baër</a:t>
            </a:r>
            <a:r>
              <a:rPr lang="fr-FR" sz="1000" b="1" dirty="0">
                <a:solidFill>
                  <a:schemeClr val="tx1"/>
                </a:solidFill>
                <a:latin typeface="Arial" charset="0"/>
                <a:cs typeface="Arial" charset="0"/>
              </a:rPr>
              <a:t> en Suisse. </a:t>
            </a:r>
          </a:p>
          <a:p>
            <a:r>
              <a:rPr lang="fr-FR" sz="1000" b="1" dirty="0">
                <a:solidFill>
                  <a:schemeClr val="tx1"/>
                </a:solidFill>
                <a:latin typeface="Arial" charset="0"/>
                <a:cs typeface="Arial" charset="0"/>
              </a:rPr>
              <a:t>Acquisition de la fromagerie </a:t>
            </a:r>
            <a:r>
              <a:rPr lang="fr-FR" sz="1000" b="1" dirty="0" err="1">
                <a:solidFill>
                  <a:schemeClr val="tx1"/>
                </a:solidFill>
                <a:latin typeface="Arial" charset="0"/>
                <a:cs typeface="Arial" charset="0"/>
              </a:rPr>
              <a:t>Lubborn</a:t>
            </a:r>
            <a:r>
              <a:rPr lang="fr-FR" sz="1000" b="1" dirty="0">
                <a:solidFill>
                  <a:schemeClr val="tx1"/>
                </a:solidFill>
                <a:latin typeface="Arial" charset="0"/>
                <a:cs typeface="Arial" charset="0"/>
              </a:rPr>
              <a:t> au Royaume-Uni</a:t>
            </a:r>
          </a:p>
          <a:p>
            <a:r>
              <a:rPr lang="fr-FR" sz="1000" b="1" dirty="0">
                <a:solidFill>
                  <a:schemeClr val="tx1"/>
                </a:solidFill>
                <a:latin typeface="Arial" charset="0"/>
                <a:cs typeface="Arial" charset="0"/>
              </a:rPr>
              <a:t>.de multiples innovations en matières de goût , de </a:t>
            </a:r>
            <a:r>
              <a:rPr lang="fr-FR" sz="1000" b="1" dirty="0" err="1">
                <a:solidFill>
                  <a:schemeClr val="tx1"/>
                </a:solidFill>
                <a:latin typeface="Arial" charset="0"/>
                <a:cs typeface="Arial" charset="0"/>
              </a:rPr>
              <a:t>saveur,texture</a:t>
            </a:r>
            <a:r>
              <a:rPr lang="fr-FR" sz="1000" b="1" dirty="0">
                <a:solidFill>
                  <a:schemeClr val="tx1"/>
                </a:solidFill>
                <a:latin typeface="Arial" charset="0"/>
                <a:cs typeface="Arial" charset="0"/>
              </a:rPr>
              <a:t>, et le choix en petit conditionnement et portion s’est aussi élargi.</a:t>
            </a:r>
          </a:p>
          <a:p>
            <a:r>
              <a:rPr lang="fr-FR" sz="1000" b="1" dirty="0">
                <a:solidFill>
                  <a:schemeClr val="tx1"/>
                </a:solidFill>
                <a:latin typeface="Arial" charset="0"/>
                <a:cs typeface="Arial" charset="0"/>
              </a:rPr>
              <a:t>Ainsi, les consommateurs peuvent choisir la quantité qui leur convient le </a:t>
            </a:r>
            <a:r>
              <a:rPr lang="fr-FR" sz="1000" b="1" dirty="0" err="1">
                <a:solidFill>
                  <a:schemeClr val="tx1"/>
                </a:solidFill>
                <a:latin typeface="Arial" charset="0"/>
                <a:cs typeface="Arial" charset="0"/>
              </a:rPr>
              <a:t>mieux.En</a:t>
            </a:r>
            <a:r>
              <a:rPr lang="fr-FR" sz="1000" b="1" dirty="0">
                <a:solidFill>
                  <a:schemeClr val="tx1"/>
                </a:solidFill>
                <a:latin typeface="Arial" charset="0"/>
                <a:cs typeface="Arial" charset="0"/>
              </a:rPr>
              <a:t> </a:t>
            </a:r>
            <a:r>
              <a:rPr lang="fr-FR" sz="1000" b="1" dirty="0" err="1">
                <a:solidFill>
                  <a:schemeClr val="tx1"/>
                </a:solidFill>
                <a:latin typeface="Arial" charset="0"/>
                <a:cs typeface="Arial" charset="0"/>
              </a:rPr>
              <a:t>movemt</a:t>
            </a:r>
            <a:r>
              <a:rPr lang="fr-FR" sz="1000" b="1" dirty="0">
                <a:solidFill>
                  <a:schemeClr val="tx1"/>
                </a:solidFill>
                <a:latin typeface="Arial" charset="0"/>
                <a:cs typeface="Arial" charset="0"/>
              </a:rPr>
              <a:t> </a:t>
            </a:r>
            <a:r>
              <a:rPr lang="fr-FR" sz="1000" b="1" dirty="0" err="1">
                <a:solidFill>
                  <a:schemeClr val="tx1"/>
                </a:solidFill>
                <a:latin typeface="Arial" charset="0"/>
                <a:cs typeface="Arial" charset="0"/>
              </a:rPr>
              <a:t>strategiq</a:t>
            </a:r>
            <a:r>
              <a:rPr lang="fr-FR" sz="1000" b="1" dirty="0">
                <a:solidFill>
                  <a:schemeClr val="tx1"/>
                </a:solidFill>
                <a:latin typeface="Arial" charset="0"/>
                <a:cs typeface="Arial" charset="0"/>
              </a:rPr>
              <a:t> d concentration</a:t>
            </a:r>
          </a:p>
        </p:txBody>
      </p:sp>
      <p:sp>
        <p:nvSpPr>
          <p:cNvPr id="38" name="Rectangle 37"/>
          <p:cNvSpPr/>
          <p:nvPr/>
        </p:nvSpPr>
        <p:spPr>
          <a:xfrm>
            <a:off x="4714876" y="3821979"/>
            <a:ext cx="4286280" cy="3036021"/>
          </a:xfrm>
          <a:prstGeom prst="rect">
            <a:avLst/>
          </a:prstGeom>
        </p:spPr>
        <p:style>
          <a:lnRef idx="0">
            <a:schemeClr val="accent3"/>
          </a:lnRef>
          <a:fillRef idx="3">
            <a:schemeClr val="accent3"/>
          </a:fillRef>
          <a:effectRef idx="3">
            <a:schemeClr val="accent3"/>
          </a:effectRef>
          <a:fontRef idx="minor">
            <a:schemeClr val="lt1"/>
          </a:fontRef>
        </p:style>
        <p:txBody>
          <a:bodyPr anchor="ctr"/>
          <a:lstStyle/>
          <a:p>
            <a:r>
              <a:rPr lang="fr-FR">
                <a:solidFill>
                  <a:schemeClr val="tx1"/>
                </a:solidFill>
                <a:latin typeface="Arial" charset="0"/>
                <a:cs typeface="Arial" charset="0"/>
              </a:rPr>
              <a:t>  </a:t>
            </a:r>
            <a:endParaRPr lang="fr-FR" sz="1200">
              <a:solidFill>
                <a:schemeClr val="tx1"/>
              </a:solidFill>
              <a:latin typeface="Arial" charset="0"/>
              <a:cs typeface="Arial" charset="0"/>
            </a:endParaRPr>
          </a:p>
        </p:txBody>
      </p:sp>
      <p:sp>
        <p:nvSpPr>
          <p:cNvPr id="36874" name="Rectangle 38"/>
          <p:cNvSpPr>
            <a:spLocks noChangeArrowheads="1"/>
          </p:cNvSpPr>
          <p:nvPr/>
        </p:nvSpPr>
        <p:spPr bwMode="auto">
          <a:xfrm>
            <a:off x="142875" y="1071563"/>
            <a:ext cx="4143375" cy="366712"/>
          </a:xfrm>
          <a:prstGeom prst="rect">
            <a:avLst/>
          </a:prstGeom>
          <a:noFill/>
          <a:ln w="9525">
            <a:noFill/>
            <a:miter lim="800000"/>
            <a:headEnd/>
            <a:tailEnd/>
          </a:ln>
        </p:spPr>
        <p:txBody>
          <a:bodyPr>
            <a:spAutoFit/>
          </a:bodyPr>
          <a:lstStyle/>
          <a:p>
            <a:r>
              <a:rPr lang="fr-FR" b="1" u="sng">
                <a:solidFill>
                  <a:srgbClr val="C00000"/>
                </a:solidFill>
              </a:rPr>
              <a:t>Lieu (pour la France)</a:t>
            </a:r>
            <a:r>
              <a:rPr lang="fr-FR" b="1">
                <a:solidFill>
                  <a:srgbClr val="C00000"/>
                </a:solidFill>
              </a:rPr>
              <a:t> </a:t>
            </a:r>
            <a:r>
              <a:rPr lang="fr-FR" sz="1200"/>
              <a:t>:Laval en Mayenne</a:t>
            </a:r>
          </a:p>
        </p:txBody>
      </p:sp>
      <p:cxnSp>
        <p:nvCxnSpPr>
          <p:cNvPr id="41" name="Connecteur droit 40"/>
          <p:cNvCxnSpPr/>
          <p:nvPr/>
        </p:nvCxnSpPr>
        <p:spPr>
          <a:xfrm rot="5400000">
            <a:off x="927100" y="2643188"/>
            <a:ext cx="2144713"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Connecteur droit 42"/>
          <p:cNvCxnSpPr/>
          <p:nvPr/>
        </p:nvCxnSpPr>
        <p:spPr>
          <a:xfrm rot="5400000">
            <a:off x="321468" y="3964782"/>
            <a:ext cx="1928813" cy="142875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Connecteur droit 44"/>
          <p:cNvCxnSpPr/>
          <p:nvPr/>
        </p:nvCxnSpPr>
        <p:spPr>
          <a:xfrm rot="16200000" flipH="1">
            <a:off x="1893094" y="3821906"/>
            <a:ext cx="1857375" cy="1643063"/>
          </a:xfrm>
          <a:prstGeom prst="line">
            <a:avLst/>
          </a:prstGeom>
        </p:spPr>
        <p:style>
          <a:lnRef idx="1">
            <a:schemeClr val="accent1"/>
          </a:lnRef>
          <a:fillRef idx="0">
            <a:schemeClr val="accent1"/>
          </a:fillRef>
          <a:effectRef idx="0">
            <a:schemeClr val="accent1"/>
          </a:effectRef>
          <a:fontRef idx="minor">
            <a:schemeClr val="tx1"/>
          </a:fontRef>
        </p:style>
      </p:cxnSp>
      <p:sp>
        <p:nvSpPr>
          <p:cNvPr id="48" name="Espace réservé du texte 4"/>
          <p:cNvSpPr>
            <a:spLocks noGrp="1"/>
          </p:cNvSpPr>
          <p:nvPr>
            <p:ph type="body" sz="quarter" idx="4294967295"/>
          </p:nvPr>
        </p:nvSpPr>
        <p:spPr>
          <a:xfrm flipH="1">
            <a:off x="2051050" y="1484313"/>
            <a:ext cx="2428875" cy="2357437"/>
          </a:xfrm>
        </p:spPr>
        <p:txBody>
          <a:bodyPr anchor="b">
            <a:normAutofit/>
          </a:bodyPr>
          <a:lstStyle/>
          <a:p>
            <a:pPr marL="0" indent="0">
              <a:lnSpc>
                <a:spcPct val="80000"/>
              </a:lnSpc>
              <a:buFontTx/>
              <a:buNone/>
            </a:pPr>
            <a:r>
              <a:rPr lang="fr-FR" sz="1100" b="1" dirty="0"/>
              <a:t>Fonctionnalités et tendances</a:t>
            </a:r>
          </a:p>
          <a:p>
            <a:pPr marL="0" indent="0">
              <a:lnSpc>
                <a:spcPct val="80000"/>
              </a:lnSpc>
              <a:buFontTx/>
              <a:buNone/>
            </a:pPr>
            <a:r>
              <a:rPr lang="fr-FR" sz="1000" b="1" dirty="0"/>
              <a:t>-</a:t>
            </a:r>
            <a:r>
              <a:rPr lang="fr-FR" sz="1000" dirty="0"/>
              <a:t>prix attractif</a:t>
            </a:r>
          </a:p>
          <a:p>
            <a:pPr marL="0" indent="0">
              <a:lnSpc>
                <a:spcPct val="80000"/>
              </a:lnSpc>
              <a:buFontTx/>
              <a:buNone/>
            </a:pPr>
            <a:r>
              <a:rPr lang="fr-FR" sz="1000" dirty="0"/>
              <a:t>-Marketing actif</a:t>
            </a:r>
          </a:p>
          <a:p>
            <a:pPr marL="0" indent="0">
              <a:lnSpc>
                <a:spcPct val="80000"/>
              </a:lnSpc>
              <a:buFontTx/>
              <a:buNone/>
            </a:pPr>
            <a:r>
              <a:rPr lang="fr-FR" sz="1000" dirty="0"/>
              <a:t>-confiance et qualité</a:t>
            </a:r>
          </a:p>
          <a:p>
            <a:pPr marL="0" indent="0">
              <a:lnSpc>
                <a:spcPct val="80000"/>
              </a:lnSpc>
              <a:buFontTx/>
              <a:buNone/>
            </a:pPr>
            <a:r>
              <a:rPr lang="fr-FR" sz="1000" dirty="0"/>
              <a:t>-sécurité, affinité</a:t>
            </a:r>
          </a:p>
          <a:p>
            <a:pPr marL="0" indent="0">
              <a:lnSpc>
                <a:spcPct val="80000"/>
              </a:lnSpc>
              <a:buFontTx/>
              <a:buNone/>
            </a:pPr>
            <a:r>
              <a:rPr lang="fr-FR" sz="1000" dirty="0"/>
              <a:t>-</a:t>
            </a:r>
            <a:r>
              <a:rPr lang="fr-FR" sz="900" dirty="0"/>
              <a:t>valeurs affectives/tradition, l'authenticité</a:t>
            </a:r>
            <a:endParaRPr lang="fr-FR" sz="1000" dirty="0"/>
          </a:p>
          <a:p>
            <a:pPr marL="0" indent="0">
              <a:lnSpc>
                <a:spcPct val="80000"/>
              </a:lnSpc>
              <a:buFontTx/>
              <a:buNone/>
            </a:pPr>
            <a:r>
              <a:rPr lang="fr-FR" sz="1000" dirty="0"/>
              <a:t>-relation avec la marque</a:t>
            </a:r>
          </a:p>
          <a:p>
            <a:pPr marL="0" indent="0">
              <a:lnSpc>
                <a:spcPct val="80000"/>
              </a:lnSpc>
              <a:buFontTx/>
              <a:buNone/>
            </a:pPr>
            <a:r>
              <a:rPr lang="fr-FR" sz="1000" dirty="0"/>
              <a:t>-léger , gout agréable</a:t>
            </a:r>
          </a:p>
          <a:p>
            <a:pPr marL="0" indent="0">
              <a:lnSpc>
                <a:spcPct val="80000"/>
              </a:lnSpc>
              <a:buFontTx/>
              <a:buNone/>
            </a:pPr>
            <a:r>
              <a:rPr lang="fr-FR" sz="1000" dirty="0"/>
              <a:t>-, saveur de parfum</a:t>
            </a:r>
          </a:p>
          <a:p>
            <a:pPr marL="0" indent="0">
              <a:lnSpc>
                <a:spcPct val="80000"/>
              </a:lnSpc>
              <a:buFontTx/>
              <a:buNone/>
            </a:pPr>
            <a:r>
              <a:rPr lang="fr-FR" sz="1000" dirty="0"/>
              <a:t>-plaisir, </a:t>
            </a:r>
            <a:r>
              <a:rPr lang="fr-FR" sz="900" dirty="0"/>
              <a:t>convivialité</a:t>
            </a:r>
          </a:p>
          <a:p>
            <a:pPr marL="0" indent="0">
              <a:lnSpc>
                <a:spcPct val="80000"/>
              </a:lnSpc>
              <a:buFontTx/>
              <a:buNone/>
            </a:pPr>
            <a:r>
              <a:rPr lang="fr-FR" sz="900" dirty="0"/>
              <a:t>-disponibilités</a:t>
            </a:r>
          </a:p>
          <a:p>
            <a:pPr marL="0" indent="0">
              <a:lnSpc>
                <a:spcPct val="80000"/>
              </a:lnSpc>
              <a:buFontTx/>
              <a:buNone/>
            </a:pPr>
            <a:r>
              <a:rPr lang="fr-FR" sz="1000" dirty="0"/>
              <a:t>-sante, bienêtre</a:t>
            </a:r>
          </a:p>
          <a:p>
            <a:pPr marL="0" indent="0">
              <a:lnSpc>
                <a:spcPct val="80000"/>
              </a:lnSpc>
              <a:buFontTx/>
              <a:buNone/>
            </a:pPr>
            <a:endParaRPr lang="fr-FR" sz="1000" dirty="0"/>
          </a:p>
        </p:txBody>
      </p:sp>
      <p:sp>
        <p:nvSpPr>
          <p:cNvPr id="36879" name="Rectangle 48"/>
          <p:cNvSpPr>
            <a:spLocks noChangeArrowheads="1"/>
          </p:cNvSpPr>
          <p:nvPr/>
        </p:nvSpPr>
        <p:spPr bwMode="auto">
          <a:xfrm>
            <a:off x="2357438" y="3857625"/>
            <a:ext cx="2071687" cy="2431435"/>
          </a:xfrm>
          <a:prstGeom prst="rect">
            <a:avLst/>
          </a:prstGeom>
          <a:noFill/>
          <a:ln w="9525">
            <a:noFill/>
            <a:miter lim="800000"/>
            <a:headEnd/>
            <a:tailEnd/>
          </a:ln>
        </p:spPr>
        <p:txBody>
          <a:bodyPr>
            <a:spAutoFit/>
          </a:bodyPr>
          <a:lstStyle/>
          <a:p>
            <a:r>
              <a:rPr lang="fr-FR" sz="1400" b="1" dirty="0"/>
              <a:t>Europe</a:t>
            </a:r>
          </a:p>
          <a:p>
            <a:r>
              <a:rPr lang="fr-FR" sz="1400" b="1" dirty="0"/>
              <a:t>      </a:t>
            </a:r>
            <a:r>
              <a:rPr lang="fr-FR" sz="1400" b="1" dirty="0" smtClean="0"/>
              <a:t>UE</a:t>
            </a:r>
            <a:endParaRPr lang="fr-FR" sz="1400" b="1" dirty="0"/>
          </a:p>
          <a:p>
            <a:r>
              <a:rPr lang="fr-FR" sz="1400" b="1" dirty="0"/>
              <a:t>        Moyen-Orient</a:t>
            </a:r>
          </a:p>
          <a:p>
            <a:endParaRPr lang="fr-FR" sz="1400" b="1" dirty="0"/>
          </a:p>
          <a:p>
            <a:r>
              <a:rPr lang="fr-FR" sz="1400" b="1" dirty="0"/>
              <a:t>             Amérique</a:t>
            </a:r>
          </a:p>
          <a:p>
            <a:r>
              <a:rPr lang="fr-FR" sz="1400" b="1" dirty="0"/>
              <a:t>              Grand export </a:t>
            </a:r>
          </a:p>
          <a:p>
            <a:endParaRPr lang="fr-FR" sz="1400" dirty="0"/>
          </a:p>
          <a:p>
            <a:r>
              <a:rPr lang="fr-FR" dirty="0"/>
              <a:t>                  </a:t>
            </a:r>
          </a:p>
          <a:p>
            <a:endParaRPr lang="fr-FR" dirty="0"/>
          </a:p>
          <a:p>
            <a:r>
              <a:rPr lang="fr-FR" dirty="0"/>
              <a:t>                                      </a:t>
            </a:r>
          </a:p>
        </p:txBody>
      </p:sp>
      <p:sp>
        <p:nvSpPr>
          <p:cNvPr id="36880" name="AutoShape 29"/>
          <p:cNvSpPr>
            <a:spLocks/>
          </p:cNvSpPr>
          <p:nvPr/>
        </p:nvSpPr>
        <p:spPr bwMode="auto">
          <a:xfrm rot="-2460000">
            <a:off x="3713163" y="3406775"/>
            <a:ext cx="201612" cy="2108200"/>
          </a:xfrm>
          <a:prstGeom prst="rightBrace">
            <a:avLst>
              <a:gd name="adj1" fmla="val 69421"/>
              <a:gd name="adj2" fmla="val 50616"/>
            </a:avLst>
          </a:prstGeom>
          <a:noFill/>
          <a:ln w="9525">
            <a:solidFill>
              <a:schemeClr val="tx1"/>
            </a:solidFill>
            <a:round/>
            <a:headEnd/>
            <a:tailEnd/>
          </a:ln>
        </p:spPr>
        <p:txBody>
          <a:bodyPr wrap="none" anchor="ctr"/>
          <a:lstStyle/>
          <a:p>
            <a:endParaRPr lang="fr-FR"/>
          </a:p>
        </p:txBody>
      </p:sp>
      <p:sp>
        <p:nvSpPr>
          <p:cNvPr id="36881" name="Rectangle 53"/>
          <p:cNvSpPr>
            <a:spLocks noChangeArrowheads="1"/>
          </p:cNvSpPr>
          <p:nvPr/>
        </p:nvSpPr>
        <p:spPr bwMode="auto">
          <a:xfrm>
            <a:off x="214313" y="3786188"/>
            <a:ext cx="1285875" cy="1646237"/>
          </a:xfrm>
          <a:prstGeom prst="rect">
            <a:avLst/>
          </a:prstGeom>
          <a:noFill/>
          <a:ln w="9525">
            <a:noFill/>
            <a:miter lim="800000"/>
            <a:headEnd/>
            <a:tailEnd/>
          </a:ln>
        </p:spPr>
        <p:txBody>
          <a:bodyPr>
            <a:spAutoFit/>
          </a:bodyPr>
          <a:lstStyle/>
          <a:p>
            <a:r>
              <a:rPr lang="fr-FR" b="1">
                <a:solidFill>
                  <a:srgbClr val="C00000"/>
                </a:solidFill>
              </a:rPr>
              <a:t>Inclusions devirses</a:t>
            </a:r>
          </a:p>
          <a:p>
            <a:r>
              <a:rPr lang="fr-FR" sz="1200"/>
              <a:t>-Arome</a:t>
            </a:r>
            <a:br>
              <a:rPr lang="fr-FR" sz="1200"/>
            </a:br>
            <a:r>
              <a:rPr lang="fr-FR" sz="1200"/>
              <a:t>-Parfum</a:t>
            </a:r>
            <a:br>
              <a:rPr lang="fr-FR" sz="1200"/>
            </a:br>
            <a:r>
              <a:rPr lang="fr-FR" sz="1200"/>
              <a:t>-ferments</a:t>
            </a:r>
            <a:br>
              <a:rPr lang="fr-FR" sz="1200"/>
            </a:br>
            <a:r>
              <a:rPr lang="fr-FR" sz="1200"/>
              <a:t>-herbes</a:t>
            </a:r>
          </a:p>
        </p:txBody>
      </p:sp>
      <p:sp>
        <p:nvSpPr>
          <p:cNvPr id="36882" name="Rectangle 54"/>
          <p:cNvSpPr>
            <a:spLocks noChangeArrowheads="1"/>
          </p:cNvSpPr>
          <p:nvPr/>
        </p:nvSpPr>
        <p:spPr bwMode="auto">
          <a:xfrm>
            <a:off x="571500" y="1428750"/>
            <a:ext cx="1428750" cy="2160588"/>
          </a:xfrm>
          <a:prstGeom prst="rect">
            <a:avLst/>
          </a:prstGeom>
          <a:noFill/>
          <a:ln w="9525">
            <a:noFill/>
            <a:miter lim="800000"/>
            <a:headEnd/>
            <a:tailEnd/>
          </a:ln>
        </p:spPr>
        <p:txBody>
          <a:bodyPr>
            <a:spAutoFit/>
          </a:bodyPr>
          <a:lstStyle/>
          <a:p>
            <a:r>
              <a:rPr lang="fr-FR" sz="1400" b="1"/>
              <a:t>Cat de produits</a:t>
            </a:r>
          </a:p>
          <a:p>
            <a:r>
              <a:rPr lang="fr-FR" sz="1200"/>
              <a:t>-pâtes molles</a:t>
            </a:r>
          </a:p>
          <a:p>
            <a:r>
              <a:rPr lang="fr-FR" sz="1200"/>
              <a:t/>
            </a:r>
            <a:br>
              <a:rPr lang="fr-FR" sz="1200"/>
            </a:br>
            <a:r>
              <a:rPr lang="fr-FR" sz="1200"/>
              <a:t>-pâtes pressées cuites </a:t>
            </a:r>
          </a:p>
          <a:p>
            <a:r>
              <a:rPr lang="fr-FR" sz="1200"/>
              <a:t/>
            </a:r>
            <a:br>
              <a:rPr lang="fr-FR" sz="1200"/>
            </a:br>
            <a:r>
              <a:rPr lang="fr-FR" sz="1200"/>
              <a:t>-pâtes pressées non cuites </a:t>
            </a:r>
          </a:p>
          <a:p>
            <a:r>
              <a:rPr lang="fr-FR" sz="1200"/>
              <a:t/>
            </a:r>
            <a:br>
              <a:rPr lang="fr-FR" sz="1200"/>
            </a:br>
            <a:r>
              <a:rPr lang="fr-FR" sz="1200"/>
              <a:t>-pâtes persillé</a:t>
            </a:r>
          </a:p>
        </p:txBody>
      </p:sp>
      <p:sp>
        <p:nvSpPr>
          <p:cNvPr id="36883" name="Rectangle 55"/>
          <p:cNvSpPr>
            <a:spLocks noChangeArrowheads="1"/>
          </p:cNvSpPr>
          <p:nvPr/>
        </p:nvSpPr>
        <p:spPr bwMode="auto">
          <a:xfrm>
            <a:off x="3571875" y="5445125"/>
            <a:ext cx="1285875" cy="641350"/>
          </a:xfrm>
          <a:prstGeom prst="rect">
            <a:avLst/>
          </a:prstGeom>
          <a:noFill/>
          <a:ln w="9525">
            <a:noFill/>
            <a:miter lim="800000"/>
            <a:headEnd/>
            <a:tailEnd/>
          </a:ln>
        </p:spPr>
        <p:txBody>
          <a:bodyPr>
            <a:spAutoFit/>
          </a:bodyPr>
          <a:lstStyle/>
          <a:p>
            <a:r>
              <a:rPr lang="fr-FR" b="1">
                <a:solidFill>
                  <a:srgbClr val="C00000"/>
                </a:solidFill>
              </a:rPr>
              <a:t>Zones géo</a:t>
            </a:r>
          </a:p>
        </p:txBody>
      </p:sp>
      <p:sp>
        <p:nvSpPr>
          <p:cNvPr id="36884" name="Rectangle 56"/>
          <p:cNvSpPr>
            <a:spLocks noChangeArrowheads="1"/>
          </p:cNvSpPr>
          <p:nvPr/>
        </p:nvSpPr>
        <p:spPr bwMode="auto">
          <a:xfrm>
            <a:off x="1285875" y="4714875"/>
            <a:ext cx="1643063" cy="822325"/>
          </a:xfrm>
          <a:prstGeom prst="rect">
            <a:avLst/>
          </a:prstGeom>
          <a:noFill/>
          <a:ln w="9525">
            <a:noFill/>
            <a:miter lim="800000"/>
            <a:headEnd/>
            <a:tailEnd/>
          </a:ln>
        </p:spPr>
        <p:txBody>
          <a:bodyPr>
            <a:spAutoFit/>
          </a:bodyPr>
          <a:lstStyle/>
          <a:p>
            <a:r>
              <a:rPr lang="fr-FR" sz="1200"/>
              <a:t>Format et design adapté</a:t>
            </a:r>
          </a:p>
          <a:p>
            <a:r>
              <a:rPr lang="fr-FR" sz="1200"/>
              <a:t/>
            </a:r>
            <a:br>
              <a:rPr lang="fr-FR" sz="1200"/>
            </a:br>
            <a:endParaRPr lang="fr-FR" sz="1200"/>
          </a:p>
        </p:txBody>
      </p:sp>
      <p:sp>
        <p:nvSpPr>
          <p:cNvPr id="36885" name="Rectangle 67"/>
          <p:cNvSpPr>
            <a:spLocks noChangeArrowheads="1"/>
          </p:cNvSpPr>
          <p:nvPr/>
        </p:nvSpPr>
        <p:spPr bwMode="auto">
          <a:xfrm>
            <a:off x="1143000" y="5143500"/>
            <a:ext cx="2357438" cy="457200"/>
          </a:xfrm>
          <a:prstGeom prst="rect">
            <a:avLst/>
          </a:prstGeom>
          <a:noFill/>
          <a:ln w="9525">
            <a:noFill/>
            <a:miter lim="800000"/>
            <a:headEnd/>
            <a:tailEnd/>
          </a:ln>
        </p:spPr>
        <p:txBody>
          <a:bodyPr>
            <a:spAutoFit/>
          </a:bodyPr>
          <a:lstStyle/>
          <a:p>
            <a:r>
              <a:rPr lang="fr-FR" sz="1200" b="1"/>
              <a:t>conditionnement variable      (barqutte,portion)</a:t>
            </a:r>
            <a:endParaRPr lang="fr-FR" sz="1200"/>
          </a:p>
        </p:txBody>
      </p:sp>
      <p:sp>
        <p:nvSpPr>
          <p:cNvPr id="36886" name="Rectangle 68"/>
          <p:cNvSpPr>
            <a:spLocks noChangeArrowheads="1"/>
          </p:cNvSpPr>
          <p:nvPr/>
        </p:nvSpPr>
        <p:spPr bwMode="auto">
          <a:xfrm>
            <a:off x="0" y="5786438"/>
            <a:ext cx="2643188" cy="892175"/>
          </a:xfrm>
          <a:prstGeom prst="rect">
            <a:avLst/>
          </a:prstGeom>
          <a:noFill/>
          <a:ln w="9525">
            <a:noFill/>
            <a:miter lim="800000"/>
            <a:headEnd/>
            <a:tailEnd/>
          </a:ln>
        </p:spPr>
        <p:txBody>
          <a:bodyPr>
            <a:spAutoFit/>
          </a:bodyPr>
          <a:lstStyle/>
          <a:p>
            <a:r>
              <a:rPr lang="fr-FR" sz="1600" b="1">
                <a:solidFill>
                  <a:srgbClr val="C00000"/>
                </a:solidFill>
              </a:rPr>
              <a:t>Technologie et compétences</a:t>
            </a:r>
          </a:p>
          <a:p>
            <a:r>
              <a:rPr lang="fr-FR" sz="1200"/>
              <a:t>Extrapolation des méthodes passé, expertise, observation du marché, anticipation des tendances</a:t>
            </a:r>
          </a:p>
        </p:txBody>
      </p:sp>
      <p:sp>
        <p:nvSpPr>
          <p:cNvPr id="36887" name="Rectangle 71"/>
          <p:cNvSpPr>
            <a:spLocks noChangeArrowheads="1"/>
          </p:cNvSpPr>
          <p:nvPr/>
        </p:nvSpPr>
        <p:spPr bwMode="auto">
          <a:xfrm>
            <a:off x="2428875" y="5965825"/>
            <a:ext cx="2571750" cy="1066800"/>
          </a:xfrm>
          <a:prstGeom prst="rect">
            <a:avLst/>
          </a:prstGeom>
          <a:noFill/>
          <a:ln w="9525">
            <a:noFill/>
            <a:miter lim="800000"/>
            <a:headEnd/>
            <a:tailEnd/>
          </a:ln>
        </p:spPr>
        <p:txBody>
          <a:bodyPr>
            <a:spAutoFit/>
          </a:bodyPr>
          <a:lstStyle/>
          <a:p>
            <a:r>
              <a:rPr lang="fr-FR" sz="1600" b="1">
                <a:solidFill>
                  <a:srgbClr val="C00000"/>
                </a:solidFill>
              </a:rPr>
              <a:t>Marche cible</a:t>
            </a:r>
          </a:p>
          <a:p>
            <a:r>
              <a:rPr lang="fr-FR" sz="1200"/>
              <a:t>Café Hôtel Restaurant - CHR</a:t>
            </a:r>
            <a:br>
              <a:rPr lang="fr-FR" sz="1200"/>
            </a:br>
            <a:r>
              <a:rPr lang="fr-FR" sz="1200"/>
              <a:t>Centrale d'achat,enfant Grande surface,Grossiste, RHD  </a:t>
            </a:r>
            <a:br>
              <a:rPr lang="fr-FR" sz="1200"/>
            </a:br>
            <a:endParaRPr lang="fr-FR" sz="1200"/>
          </a:p>
        </p:txBody>
      </p:sp>
      <p:sp>
        <p:nvSpPr>
          <p:cNvPr id="36888" name="Rectangle 83"/>
          <p:cNvSpPr>
            <a:spLocks noChangeArrowheads="1"/>
          </p:cNvSpPr>
          <p:nvPr/>
        </p:nvSpPr>
        <p:spPr bwMode="auto">
          <a:xfrm>
            <a:off x="5429250" y="3429000"/>
            <a:ext cx="3500438" cy="369888"/>
          </a:xfrm>
          <a:prstGeom prst="rect">
            <a:avLst/>
          </a:prstGeom>
          <a:noFill/>
          <a:ln w="9525">
            <a:noFill/>
            <a:miter lim="800000"/>
            <a:headEnd/>
            <a:tailEnd/>
          </a:ln>
        </p:spPr>
        <p:txBody>
          <a:bodyPr>
            <a:spAutoFit/>
          </a:bodyPr>
          <a:lstStyle/>
          <a:p>
            <a:r>
              <a:rPr lang="fr-FR" b="1">
                <a:solidFill>
                  <a:srgbClr val="C00000"/>
                </a:solidFill>
              </a:rPr>
              <a:t>Ses nouveaux produits</a:t>
            </a:r>
          </a:p>
        </p:txBody>
      </p:sp>
      <p:sp>
        <p:nvSpPr>
          <p:cNvPr id="36889" name="Rectangle 86"/>
          <p:cNvSpPr>
            <a:spLocks noChangeArrowheads="1"/>
          </p:cNvSpPr>
          <p:nvPr/>
        </p:nvSpPr>
        <p:spPr bwMode="auto">
          <a:xfrm>
            <a:off x="4500563" y="0"/>
            <a:ext cx="4357687" cy="641350"/>
          </a:xfrm>
          <a:prstGeom prst="rect">
            <a:avLst/>
          </a:prstGeom>
          <a:noFill/>
          <a:ln w="9525">
            <a:noFill/>
            <a:miter lim="800000"/>
            <a:headEnd/>
            <a:tailEnd/>
          </a:ln>
        </p:spPr>
        <p:txBody>
          <a:bodyPr>
            <a:spAutoFit/>
          </a:bodyPr>
          <a:lstStyle/>
          <a:p>
            <a:r>
              <a:rPr lang="fr-FR" b="1">
                <a:solidFill>
                  <a:srgbClr val="C00000"/>
                </a:solidFill>
              </a:rPr>
              <a:t>Type d’acteur</a:t>
            </a:r>
            <a:r>
              <a:rPr lang="fr-FR" sz="1400"/>
              <a:t>: </a:t>
            </a:r>
            <a:r>
              <a:rPr lang="fr-FR" sz="1200"/>
              <a:t>leader sur le marche des fromages</a:t>
            </a:r>
          </a:p>
          <a:p>
            <a:r>
              <a:rPr lang="fr-FR" b="1">
                <a:solidFill>
                  <a:srgbClr val="C00000"/>
                </a:solidFill>
              </a:rPr>
              <a:t>Appartenance a un groupe</a:t>
            </a:r>
            <a:r>
              <a:rPr lang="fr-FR" sz="1400">
                <a:solidFill>
                  <a:srgbClr val="C00000"/>
                </a:solidFill>
              </a:rPr>
              <a:t>:</a:t>
            </a:r>
            <a:endParaRPr lang="fr-FR" sz="1200"/>
          </a:p>
        </p:txBody>
      </p:sp>
      <p:sp>
        <p:nvSpPr>
          <p:cNvPr id="36890" name="Rectangle 87"/>
          <p:cNvSpPr>
            <a:spLocks noChangeArrowheads="1"/>
          </p:cNvSpPr>
          <p:nvPr/>
        </p:nvSpPr>
        <p:spPr bwMode="auto">
          <a:xfrm>
            <a:off x="4500563" y="549275"/>
            <a:ext cx="3714750" cy="366713"/>
          </a:xfrm>
          <a:prstGeom prst="rect">
            <a:avLst/>
          </a:prstGeom>
          <a:noFill/>
          <a:ln w="9525">
            <a:noFill/>
            <a:miter lim="800000"/>
            <a:headEnd/>
            <a:tailEnd/>
          </a:ln>
        </p:spPr>
        <p:txBody>
          <a:bodyPr>
            <a:spAutoFit/>
          </a:bodyPr>
          <a:lstStyle/>
          <a:p>
            <a:r>
              <a:rPr lang="fr-FR" b="1">
                <a:solidFill>
                  <a:srgbClr val="C00000"/>
                </a:solidFill>
              </a:rPr>
              <a:t>Ses dernies changements</a:t>
            </a:r>
            <a:endParaRPr lang="fr-FR"/>
          </a:p>
        </p:txBody>
      </p:sp>
      <p:sp>
        <p:nvSpPr>
          <p:cNvPr id="36891" name="Text Box 27"/>
          <p:cNvSpPr txBox="1">
            <a:spLocks noChangeArrowheads="1"/>
          </p:cNvSpPr>
          <p:nvPr/>
        </p:nvSpPr>
        <p:spPr bwMode="auto">
          <a:xfrm>
            <a:off x="4932363" y="3789363"/>
            <a:ext cx="4032250" cy="2943225"/>
          </a:xfrm>
          <a:prstGeom prst="rect">
            <a:avLst/>
          </a:prstGeom>
          <a:noFill/>
          <a:ln w="9525">
            <a:noFill/>
            <a:miter lim="800000"/>
            <a:headEnd/>
            <a:tailEnd/>
          </a:ln>
          <a:effectLst/>
        </p:spPr>
        <p:txBody>
          <a:bodyPr>
            <a:spAutoFit/>
          </a:bodyPr>
          <a:lstStyle/>
          <a:p>
            <a:pPr>
              <a:spcBef>
                <a:spcPct val="50000"/>
              </a:spcBef>
            </a:pPr>
            <a:r>
              <a:rPr lang="fr-FR" sz="1000" b="1" dirty="0"/>
              <a:t>Président lance du râpé de "haute qualité" et des nouveaux packagings. Le Râpé 3 fromages Président Professionnel  </a:t>
            </a:r>
          </a:p>
          <a:p>
            <a:pPr>
              <a:spcBef>
                <a:spcPct val="50000"/>
              </a:spcBef>
            </a:pPr>
            <a:r>
              <a:rPr lang="fr-FR" sz="1000" b="1" dirty="0" err="1"/>
              <a:t>Salakis</a:t>
            </a:r>
            <a:r>
              <a:rPr lang="fr-FR" sz="1000" b="1" dirty="0"/>
              <a:t>  a décliné ses cubes de fromage en portions plus petites, aromatisées (citron, fines herbes), ou marinées à l'huile d'olive </a:t>
            </a:r>
          </a:p>
          <a:p>
            <a:pPr>
              <a:spcBef>
                <a:spcPct val="50000"/>
              </a:spcBef>
            </a:pPr>
            <a:r>
              <a:rPr lang="fr-FR" sz="1000" b="1" dirty="0"/>
              <a:t>un nouveau camembert président avec un emballage micro aéré</a:t>
            </a:r>
          </a:p>
          <a:p>
            <a:pPr>
              <a:spcBef>
                <a:spcPct val="50000"/>
              </a:spcBef>
            </a:pPr>
            <a:r>
              <a:rPr lang="fr-FR" sz="1000" b="1" dirty="0"/>
              <a:t>mozzarella sous la marque Président présente en  en barquette </a:t>
            </a:r>
          </a:p>
          <a:p>
            <a:pPr>
              <a:spcBef>
                <a:spcPct val="50000"/>
              </a:spcBef>
            </a:pPr>
            <a:r>
              <a:rPr lang="fr-FR" sz="1000" b="1" dirty="0"/>
              <a:t>Petit Brie président en portions 35g</a:t>
            </a:r>
          </a:p>
          <a:p>
            <a:pPr>
              <a:spcBef>
                <a:spcPct val="50000"/>
              </a:spcBef>
            </a:pPr>
            <a:r>
              <a:rPr lang="fr-FR" sz="1000" b="1" dirty="0" err="1"/>
              <a:t>Caussée</a:t>
            </a:r>
            <a:r>
              <a:rPr lang="fr-FR" sz="1000" b="1" dirty="0"/>
              <a:t> aux Moines  à pâte pressée non cuite au lait pasteurisé ,Président Camembert au lait pasteurisé biologique </a:t>
            </a:r>
          </a:p>
          <a:p>
            <a:pPr>
              <a:spcBef>
                <a:spcPct val="50000"/>
              </a:spcBef>
            </a:pPr>
            <a:r>
              <a:rPr lang="fr-FR" sz="1000" b="1" dirty="0"/>
              <a:t>Bûche de chèvre 180 g au lait pasteurisé </a:t>
            </a:r>
          </a:p>
          <a:p>
            <a:pPr>
              <a:spcBef>
                <a:spcPct val="50000"/>
              </a:spcBef>
            </a:pPr>
            <a:r>
              <a:rPr lang="fr-FR" sz="1000" b="1" dirty="0"/>
              <a:t>Société se lance dans les  Pointes de Roquefort</a:t>
            </a:r>
            <a:r>
              <a:rPr lang="fr-FR" b="1" dirty="0"/>
              <a:t> </a:t>
            </a:r>
            <a:r>
              <a:rPr lang="fr-FR" sz="1000" b="1" dirty="0"/>
              <a:t>20g-25g de</a:t>
            </a:r>
            <a:r>
              <a:rPr lang="fr-FR" sz="1000" dirty="0"/>
              <a:t> </a:t>
            </a:r>
            <a:r>
              <a:rPr lang="fr-FR" sz="1000" b="1" dirty="0"/>
              <a:t>brebis à pâte persillée - AOP</a:t>
            </a:r>
            <a:r>
              <a:rPr lang="fr-FR" sz="1000" dirty="0"/>
              <a:t>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1588" y="0"/>
            <a:ext cx="1438275" cy="368300"/>
          </a:xfrm>
          <a:prstGeom prst="rect">
            <a:avLst/>
          </a:prstGeom>
          <a:noFill/>
          <a:ln w="9525">
            <a:noFill/>
            <a:round/>
            <a:headEnd/>
            <a:tailEnd/>
          </a:ln>
        </p:spPr>
        <p:txBody>
          <a:bodyPr wrap="none" lIns="90000" tIns="46800" rIns="90000" bIns="46800">
            <a:spAutoFit/>
          </a:bodyPr>
          <a:lstStyle/>
          <a:p>
            <a:pPr defTabSz="449263">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u="sng">
                <a:solidFill>
                  <a:srgbClr val="CC0000"/>
                </a:solidFill>
              </a:rPr>
              <a:t>Entreprise</a:t>
            </a:r>
            <a:r>
              <a:rPr lang="en-GB">
                <a:solidFill>
                  <a:srgbClr val="CC0000"/>
                </a:solidFill>
              </a:rPr>
              <a:t> :</a:t>
            </a:r>
          </a:p>
        </p:txBody>
      </p:sp>
      <p:sp>
        <p:nvSpPr>
          <p:cNvPr id="6147" name="Text Box 3"/>
          <p:cNvSpPr txBox="1">
            <a:spLocks noChangeArrowheads="1"/>
          </p:cNvSpPr>
          <p:nvPr/>
        </p:nvSpPr>
        <p:spPr bwMode="auto">
          <a:xfrm>
            <a:off x="0" y="1700213"/>
            <a:ext cx="1804988" cy="366712"/>
          </a:xfrm>
          <a:prstGeom prst="rect">
            <a:avLst/>
          </a:prstGeom>
          <a:noFill/>
          <a:ln w="9525">
            <a:noFill/>
            <a:round/>
            <a:headEnd/>
            <a:tailEnd/>
          </a:ln>
        </p:spPr>
        <p:txBody>
          <a:bodyPr lIns="90000" tIns="46800" rIns="90000" bIns="46800">
            <a:spAutoFit/>
          </a:bodyPr>
          <a:lstStyle/>
          <a:p>
            <a:pPr defTabSz="449263">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solidFill>
                  <a:srgbClr val="CC0000"/>
                </a:solidFill>
              </a:rPr>
              <a:t>Stratégie suivie</a:t>
            </a:r>
            <a:r>
              <a:rPr lang="en-GB">
                <a:solidFill>
                  <a:srgbClr val="000000"/>
                </a:solidFill>
              </a:rPr>
              <a:t> </a:t>
            </a:r>
          </a:p>
        </p:txBody>
      </p:sp>
      <p:sp>
        <p:nvSpPr>
          <p:cNvPr id="6148" name="Text Box 4"/>
          <p:cNvSpPr txBox="1">
            <a:spLocks noChangeArrowheads="1"/>
          </p:cNvSpPr>
          <p:nvPr/>
        </p:nvSpPr>
        <p:spPr bwMode="auto">
          <a:xfrm>
            <a:off x="0" y="476250"/>
            <a:ext cx="2124075" cy="1189038"/>
          </a:xfrm>
          <a:prstGeom prst="rect">
            <a:avLst/>
          </a:prstGeom>
          <a:noFill/>
          <a:ln w="9525">
            <a:noFill/>
            <a:round/>
            <a:headEnd/>
            <a:tailEnd/>
          </a:ln>
        </p:spPr>
        <p:txBody>
          <a:bodyPr lIns="90000" tIns="46800" rIns="90000" bIns="46800">
            <a:spAutoFit/>
          </a:bodyPr>
          <a:lstStyle/>
          <a:p>
            <a: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solidFill>
                  <a:srgbClr val="CC0000"/>
                </a:solidFill>
              </a:rPr>
              <a:t>Stratégie de croissance</a:t>
            </a:r>
            <a:r>
              <a:rPr lang="en-GB">
                <a:solidFill>
                  <a:srgbClr val="000000"/>
                </a:solidFill>
              </a:rPr>
              <a:t> </a:t>
            </a:r>
            <a:r>
              <a:rPr lang="fr-FR" sz="1200">
                <a:latin typeface="Times New Roman" pitchFamily="18" charset="0"/>
              </a:rPr>
              <a:t>(diversifiée/spécialisée)</a:t>
            </a:r>
          </a:p>
          <a:p>
            <a: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1200">
                <a:latin typeface="Times New Roman" pitchFamily="18" charset="0"/>
              </a:rPr>
              <a:t>Locale/nationale/internationale</a:t>
            </a:r>
          </a:p>
          <a:p>
            <a: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1200">
                <a:latin typeface="Times New Roman" pitchFamily="18" charset="0"/>
              </a:rPr>
              <a:t>alliances</a:t>
            </a:r>
            <a:endParaRPr lang="en-GB" sz="1200">
              <a:latin typeface="Times New Roman" pitchFamily="18" charset="0"/>
            </a:endParaRPr>
          </a:p>
        </p:txBody>
      </p:sp>
      <p:sp>
        <p:nvSpPr>
          <p:cNvPr id="6149" name="Rectangle 5"/>
          <p:cNvSpPr>
            <a:spLocks noChangeArrowheads="1"/>
          </p:cNvSpPr>
          <p:nvPr/>
        </p:nvSpPr>
        <p:spPr bwMode="auto">
          <a:xfrm>
            <a:off x="4572000" y="404813"/>
            <a:ext cx="2232025" cy="6453187"/>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endParaRPr lang="fr-FR"/>
          </a:p>
        </p:txBody>
      </p:sp>
      <p:sp>
        <p:nvSpPr>
          <p:cNvPr id="6150" name="Rectangle 6"/>
          <p:cNvSpPr>
            <a:spLocks noChangeArrowheads="1"/>
          </p:cNvSpPr>
          <p:nvPr/>
        </p:nvSpPr>
        <p:spPr bwMode="auto">
          <a:xfrm>
            <a:off x="6804025" y="404813"/>
            <a:ext cx="2339975" cy="6453187"/>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pPr algn="ctr"/>
            <a:endParaRPr lang="fr-FR" sz="1400">
              <a:latin typeface="Times New Roman" pitchFamily="18" charset="0"/>
            </a:endParaRPr>
          </a:p>
        </p:txBody>
      </p:sp>
      <p:sp>
        <p:nvSpPr>
          <p:cNvPr id="6151" name="Text Box 7"/>
          <p:cNvSpPr txBox="1">
            <a:spLocks noChangeArrowheads="1"/>
          </p:cNvSpPr>
          <p:nvPr/>
        </p:nvSpPr>
        <p:spPr bwMode="auto">
          <a:xfrm>
            <a:off x="4933950" y="0"/>
            <a:ext cx="879475" cy="368300"/>
          </a:xfrm>
          <a:prstGeom prst="rect">
            <a:avLst/>
          </a:prstGeom>
          <a:noFill/>
          <a:ln w="9525">
            <a:noFill/>
            <a:round/>
            <a:headEnd/>
            <a:tailEnd/>
          </a:ln>
        </p:spPr>
        <p:txBody>
          <a:bodyPr wrap="none" lIns="90000" tIns="46800" rIns="90000" bIns="46800">
            <a:spAutoFit/>
          </a:bodyPr>
          <a:lstStyle/>
          <a:p>
            <a:pPr defTabSz="449263">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solidFill>
                  <a:srgbClr val="CC0000"/>
                </a:solidFill>
              </a:rPr>
              <a:t>Forces</a:t>
            </a:r>
          </a:p>
        </p:txBody>
      </p:sp>
      <p:sp>
        <p:nvSpPr>
          <p:cNvPr id="6152" name="Text Box 8"/>
          <p:cNvSpPr txBox="1">
            <a:spLocks noChangeArrowheads="1"/>
          </p:cNvSpPr>
          <p:nvPr/>
        </p:nvSpPr>
        <p:spPr bwMode="auto">
          <a:xfrm>
            <a:off x="7312025" y="0"/>
            <a:ext cx="1271588" cy="368300"/>
          </a:xfrm>
          <a:prstGeom prst="rect">
            <a:avLst/>
          </a:prstGeom>
          <a:noFill/>
          <a:ln w="9525">
            <a:noFill/>
            <a:round/>
            <a:headEnd/>
            <a:tailEnd/>
          </a:ln>
        </p:spPr>
        <p:txBody>
          <a:bodyPr wrap="none" lIns="90000" tIns="46800" rIns="90000" bIns="46800">
            <a:spAutoFit/>
          </a:bodyPr>
          <a:lstStyle/>
          <a:p>
            <a:pPr defTabSz="449263">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solidFill>
                  <a:srgbClr val="CC0000"/>
                </a:solidFill>
              </a:rPr>
              <a:t>Faiblesses</a:t>
            </a:r>
          </a:p>
        </p:txBody>
      </p:sp>
      <p:sp>
        <p:nvSpPr>
          <p:cNvPr id="6153" name="Text Box 9"/>
          <p:cNvSpPr txBox="1">
            <a:spLocks noChangeArrowheads="1"/>
          </p:cNvSpPr>
          <p:nvPr/>
        </p:nvSpPr>
        <p:spPr bwMode="auto">
          <a:xfrm>
            <a:off x="3175" y="5013325"/>
            <a:ext cx="1550988" cy="641350"/>
          </a:xfrm>
          <a:prstGeom prst="rect">
            <a:avLst/>
          </a:prstGeom>
          <a:noFill/>
          <a:ln w="9525">
            <a:noFill/>
            <a:round/>
            <a:headEnd/>
            <a:tailEnd/>
          </a:ln>
        </p:spPr>
        <p:txBody>
          <a:bodyPr lIns="90000" tIns="46800" rIns="90000" bIns="46800">
            <a:spAutoFit/>
          </a:bodyPr>
          <a:lstStyle/>
          <a:p>
            <a:pPr defTabSz="449263">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solidFill>
                  <a:srgbClr val="CC0000"/>
                </a:solidFill>
              </a:rPr>
              <a:t>Performance </a:t>
            </a:r>
          </a:p>
          <a:p>
            <a:pPr defTabSz="449263">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a:solidFill>
                <a:srgbClr val="CC0000"/>
              </a:solidFill>
            </a:endParaRPr>
          </a:p>
        </p:txBody>
      </p:sp>
      <p:sp>
        <p:nvSpPr>
          <p:cNvPr id="6154" name="Text Box 10"/>
          <p:cNvSpPr txBox="1">
            <a:spLocks noChangeArrowheads="1"/>
          </p:cNvSpPr>
          <p:nvPr/>
        </p:nvSpPr>
        <p:spPr bwMode="auto">
          <a:xfrm>
            <a:off x="0" y="5661025"/>
            <a:ext cx="2339975" cy="731838"/>
          </a:xfrm>
          <a:prstGeom prst="rect">
            <a:avLst/>
          </a:prstGeom>
          <a:noFill/>
          <a:ln w="9525">
            <a:noFill/>
            <a:round/>
            <a:headEnd/>
            <a:tailEnd/>
          </a:ln>
        </p:spPr>
        <p:txBody>
          <a:bodyPr lIns="90000" tIns="46800" rIns="90000" bIns="46800">
            <a:spAutoFit/>
          </a:bodyPr>
          <a:lstStyle/>
          <a:p>
            <a:pPr defTabSz="449263">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solidFill>
                  <a:srgbClr val="CC0000"/>
                </a:solidFill>
              </a:rPr>
              <a:t>Structure </a:t>
            </a:r>
          </a:p>
          <a:p>
            <a:pPr defTabSz="449263">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a:solidFill>
                  <a:srgbClr val="000000"/>
                </a:solidFill>
              </a:rPr>
              <a:t>( taille, ressources, compétences, statut juridique)</a:t>
            </a:r>
            <a:r>
              <a:rPr lang="ar-SA" sz="1200">
                <a:solidFill>
                  <a:srgbClr val="000000"/>
                </a:solidFill>
              </a:rPr>
              <a:t>‏</a:t>
            </a:r>
            <a:endParaRPr lang="en-GB" sz="1200">
              <a:solidFill>
                <a:srgbClr val="000000"/>
              </a:solidFill>
            </a:endParaRPr>
          </a:p>
        </p:txBody>
      </p:sp>
      <p:sp>
        <p:nvSpPr>
          <p:cNvPr id="6155" name="Text Box 11"/>
          <p:cNvSpPr txBox="1">
            <a:spLocks noChangeArrowheads="1"/>
          </p:cNvSpPr>
          <p:nvPr/>
        </p:nvSpPr>
        <p:spPr bwMode="auto">
          <a:xfrm>
            <a:off x="0" y="2924175"/>
            <a:ext cx="2071688" cy="1646238"/>
          </a:xfrm>
          <a:prstGeom prst="rect">
            <a:avLst/>
          </a:prstGeom>
          <a:noFill/>
          <a:ln w="9525">
            <a:noFill/>
            <a:round/>
            <a:headEnd/>
            <a:tailEnd/>
          </a:ln>
        </p:spPr>
        <p:txBody>
          <a:bodyPr lIns="90000" tIns="46800" rIns="90000" bIns="46800">
            <a:spAutoFit/>
          </a:bodyPr>
          <a:lstStyle/>
          <a:p>
            <a:pPr defTabSz="449263">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solidFill>
                  <a:srgbClr val="CC0000"/>
                </a:solidFill>
              </a:rPr>
              <a:t>Stratégie Concurrentielle</a:t>
            </a:r>
          </a:p>
          <a:p>
            <a: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1200">
                <a:latin typeface="Times New Roman" pitchFamily="18" charset="0"/>
              </a:rPr>
              <a:t>Ses avantages concurrentiels</a:t>
            </a:r>
          </a:p>
          <a:p>
            <a: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1200">
                <a:latin typeface="Times New Roman" pitchFamily="18" charset="0"/>
              </a:rPr>
              <a:t>Différenciation/domination</a:t>
            </a:r>
            <a:endParaRPr lang="en-GB" sz="1200">
              <a:solidFill>
                <a:srgbClr val="000000"/>
              </a:solidFill>
              <a:latin typeface="Times New Roman" pitchFamily="18" charset="0"/>
            </a:endParaRPr>
          </a:p>
          <a:p>
            <a:pPr defTabSz="449263">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1200">
              <a:solidFill>
                <a:srgbClr val="000000"/>
              </a:solidFill>
            </a:endParaRPr>
          </a:p>
          <a:p>
            <a:pPr defTabSz="449263">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1200">
              <a:solidFill>
                <a:srgbClr val="000000"/>
              </a:solidFill>
            </a:endParaRPr>
          </a:p>
          <a:p>
            <a:pPr defTabSz="449263">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solidFill>
                  <a:srgbClr val="CC0000"/>
                </a:solidFill>
              </a:rPr>
              <a:t>Positionnements </a:t>
            </a:r>
          </a:p>
        </p:txBody>
      </p:sp>
      <p:sp>
        <p:nvSpPr>
          <p:cNvPr id="6156" name="Rectangle 12"/>
          <p:cNvSpPr>
            <a:spLocks noChangeArrowheads="1"/>
          </p:cNvSpPr>
          <p:nvPr/>
        </p:nvSpPr>
        <p:spPr bwMode="auto">
          <a:xfrm>
            <a:off x="2339975" y="404813"/>
            <a:ext cx="2230438" cy="6453187"/>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endParaRPr lang="fr-FR"/>
          </a:p>
        </p:txBody>
      </p:sp>
      <p:sp>
        <p:nvSpPr>
          <p:cNvPr id="6157" name="Text Box 13"/>
          <p:cNvSpPr txBox="1">
            <a:spLocks noChangeArrowheads="1"/>
          </p:cNvSpPr>
          <p:nvPr/>
        </p:nvSpPr>
        <p:spPr bwMode="auto">
          <a:xfrm>
            <a:off x="2630488" y="0"/>
            <a:ext cx="1323975" cy="366713"/>
          </a:xfrm>
          <a:prstGeom prst="rect">
            <a:avLst/>
          </a:prstGeom>
          <a:noFill/>
          <a:ln w="9525">
            <a:noFill/>
            <a:round/>
            <a:headEnd/>
            <a:tailEnd/>
          </a:ln>
        </p:spPr>
        <p:txBody>
          <a:bodyPr wrap="none" lIns="90000" tIns="46800" rIns="90000" bIns="46800">
            <a:spAutoFit/>
          </a:bodyPr>
          <a:lstStyle/>
          <a:p>
            <a:pPr defTabSz="449263">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solidFill>
                  <a:srgbClr val="CC0000"/>
                </a:solidFill>
              </a:rPr>
              <a:t>Description</a:t>
            </a:r>
          </a:p>
        </p:txBody>
      </p:sp>
      <p:sp>
        <p:nvSpPr>
          <p:cNvPr id="6158" name="Text Box 14"/>
          <p:cNvSpPr txBox="1">
            <a:spLocks noChangeArrowheads="1"/>
          </p:cNvSpPr>
          <p:nvPr/>
        </p:nvSpPr>
        <p:spPr bwMode="auto">
          <a:xfrm>
            <a:off x="2411413" y="5084763"/>
            <a:ext cx="1962150" cy="457200"/>
          </a:xfrm>
          <a:prstGeom prst="rect">
            <a:avLst/>
          </a:prstGeom>
          <a:noFill/>
          <a:ln w="9525">
            <a:noFill/>
            <a:round/>
            <a:headEnd/>
            <a:tailEnd/>
          </a:ln>
        </p:spPr>
        <p:txBody>
          <a:bodyPr lIns="90000" tIns="46800" rIns="90000" bIns="46800">
            <a:spAutoFit/>
          </a:bodyPr>
          <a:lstStyle/>
          <a:p>
            <a:pPr defTabSz="449263">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b="1">
                <a:solidFill>
                  <a:srgbClr val="000000"/>
                </a:solidFill>
                <a:latin typeface="Times New Roman" pitchFamily="18" charset="0"/>
              </a:rPr>
              <a:t>CH de 9.35 milliard d’€ en 2008</a:t>
            </a:r>
          </a:p>
        </p:txBody>
      </p:sp>
      <p:sp>
        <p:nvSpPr>
          <p:cNvPr id="6159" name="Text Box 15"/>
          <p:cNvSpPr txBox="1">
            <a:spLocks noChangeArrowheads="1"/>
          </p:cNvSpPr>
          <p:nvPr/>
        </p:nvSpPr>
        <p:spPr bwMode="auto">
          <a:xfrm>
            <a:off x="2270125" y="4913313"/>
            <a:ext cx="184150" cy="274637"/>
          </a:xfrm>
          <a:prstGeom prst="rect">
            <a:avLst/>
          </a:prstGeom>
          <a:noFill/>
          <a:ln w="9525">
            <a:noFill/>
            <a:round/>
            <a:headEnd/>
            <a:tailEnd/>
          </a:ln>
        </p:spPr>
        <p:txBody>
          <a:bodyPr wrap="none" anchor="ctr"/>
          <a:lstStyle/>
          <a:p>
            <a:endParaRPr lang="fr-FR"/>
          </a:p>
        </p:txBody>
      </p:sp>
      <p:sp>
        <p:nvSpPr>
          <p:cNvPr id="6160" name="Text Box 16"/>
          <p:cNvSpPr txBox="1">
            <a:spLocks noChangeArrowheads="1"/>
          </p:cNvSpPr>
          <p:nvPr/>
        </p:nvSpPr>
        <p:spPr bwMode="auto">
          <a:xfrm>
            <a:off x="2411413" y="4221163"/>
            <a:ext cx="1733550" cy="822325"/>
          </a:xfrm>
          <a:prstGeom prst="rect">
            <a:avLst/>
          </a:prstGeom>
          <a:noFill/>
          <a:ln w="9525">
            <a:noFill/>
            <a:round/>
            <a:headEnd/>
            <a:tailEnd/>
          </a:ln>
        </p:spPr>
        <p:txBody>
          <a:bodyPr lIns="90000" tIns="46800" rIns="90000" bIns="46800">
            <a:spAutoFit/>
          </a:bodyPr>
          <a:lstStyle/>
          <a:p>
            <a:pPr defTabSz="449263">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1200"/>
              <a:t>3ème Groupe Laitier Mondial</a:t>
            </a:r>
          </a:p>
          <a:p>
            <a:pPr defTabSz="449263">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1200"/>
              <a:t>1er Fromager Europée</a:t>
            </a:r>
          </a:p>
          <a:p>
            <a:pPr defTabSz="449263">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1200"/>
              <a:t>1er Fromager Français</a:t>
            </a:r>
            <a:endParaRPr lang="en-GB" sz="1200"/>
          </a:p>
        </p:txBody>
      </p:sp>
      <p:sp>
        <p:nvSpPr>
          <p:cNvPr id="6161" name="Text Box 17"/>
          <p:cNvSpPr txBox="1">
            <a:spLocks noChangeArrowheads="1"/>
          </p:cNvSpPr>
          <p:nvPr/>
        </p:nvSpPr>
        <p:spPr bwMode="auto">
          <a:xfrm>
            <a:off x="2411413" y="1773238"/>
            <a:ext cx="2070100" cy="1004887"/>
          </a:xfrm>
          <a:prstGeom prst="rect">
            <a:avLst/>
          </a:prstGeom>
          <a:noFill/>
          <a:ln w="9525">
            <a:noFill/>
            <a:round/>
            <a:headEnd/>
            <a:tailEnd/>
          </a:ln>
        </p:spPr>
        <p:txBody>
          <a:bodyPr lIns="90000" tIns="46800" rIns="90000" bIns="46800">
            <a:spAutoFit/>
          </a:bodyPr>
          <a:lstStyle/>
          <a:p>
            <a: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t>-Strategie d’innovation </a:t>
            </a:r>
          </a:p>
          <a:p>
            <a: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1200" dirty="0"/>
              <a:t>-La standardisation de la qualité, la mécanisation de la production, le marketing du fromage</a:t>
            </a:r>
            <a:endParaRPr lang="en-GB" sz="1200" dirty="0"/>
          </a:p>
        </p:txBody>
      </p:sp>
      <p:sp>
        <p:nvSpPr>
          <p:cNvPr id="6162" name="Text Box 18"/>
          <p:cNvSpPr txBox="1">
            <a:spLocks noChangeArrowheads="1"/>
          </p:cNvSpPr>
          <p:nvPr/>
        </p:nvSpPr>
        <p:spPr bwMode="auto">
          <a:xfrm>
            <a:off x="4500563" y="476250"/>
            <a:ext cx="2159000" cy="6511655"/>
          </a:xfrm>
          <a:prstGeom prst="rect">
            <a:avLst/>
          </a:prstGeom>
          <a:noFill/>
          <a:ln w="9525">
            <a:noFill/>
            <a:round/>
            <a:headEnd/>
            <a:tailEnd/>
          </a:ln>
        </p:spPr>
        <p:txBody>
          <a:bodyPr lIns="90000" tIns="46800" rIns="90000" bIns="46800">
            <a:spAutoFit/>
          </a:bodyPr>
          <a:lstStyle/>
          <a:p>
            <a:pPr algn="just" defTabSz="449263">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b="1" dirty="0">
                <a:solidFill>
                  <a:srgbClr val="000000"/>
                </a:solidFill>
                <a:latin typeface="Times New Roman" pitchFamily="18" charset="0"/>
              </a:rPr>
              <a:t>-</a:t>
            </a:r>
            <a:r>
              <a:rPr lang="en-GB" sz="1100" dirty="0">
                <a:solidFill>
                  <a:srgbClr val="000000"/>
                </a:solidFill>
              </a:rPr>
              <a:t>Diversificationet développement des produits</a:t>
            </a:r>
          </a:p>
          <a:p>
            <a:pPr algn="just" defTabSz="449263">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1100" dirty="0"/>
              <a:t>-Les constantes innovations</a:t>
            </a:r>
          </a:p>
          <a:p>
            <a:pPr algn="just" defTabSz="449263">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1100" dirty="0"/>
              <a:t>-Le budget R&amp;D inépuisable </a:t>
            </a:r>
            <a:endParaRPr lang="en-GB" sz="1100" dirty="0">
              <a:solidFill>
                <a:srgbClr val="000000"/>
              </a:solidFill>
            </a:endParaRPr>
          </a:p>
          <a:p>
            <a:pPr algn="just" defTabSz="449263">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1100" dirty="0"/>
              <a:t>-service marketing et les spots télé actifs</a:t>
            </a:r>
          </a:p>
          <a:p>
            <a:pPr algn="just" defTabSz="449263">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1100" dirty="0"/>
              <a:t>-Le packaging important et toujours innovant entre le râpé en sachet </a:t>
            </a:r>
            <a:r>
              <a:rPr lang="fr-FR" sz="1100" dirty="0" err="1"/>
              <a:t>refermable</a:t>
            </a:r>
            <a:r>
              <a:rPr lang="fr-FR" sz="1100" dirty="0"/>
              <a:t> et la cave </a:t>
            </a:r>
            <a:r>
              <a:rPr lang="fr-FR" sz="1100" dirty="0" err="1"/>
              <a:t>fraîcheurde</a:t>
            </a:r>
            <a:r>
              <a:rPr lang="fr-FR" sz="1100" dirty="0"/>
              <a:t> Société </a:t>
            </a:r>
          </a:p>
          <a:p>
            <a:pPr algn="just" defTabSz="449263">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1100" dirty="0"/>
              <a:t>-Modernisation et forte adaptation de l’outil industriel</a:t>
            </a:r>
          </a:p>
          <a:p>
            <a:pPr algn="just" defTabSz="449263">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1100" dirty="0"/>
              <a:t> -la mise en place d’une charte de conversion biologique pour accompagner les producteurs </a:t>
            </a:r>
          </a:p>
          <a:p>
            <a: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1100" dirty="0"/>
              <a:t>-Engagement vis à vis des producteurs </a:t>
            </a:r>
          </a:p>
          <a:p>
            <a:pPr algn="just" defTabSz="449263">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fr-FR" sz="1100" dirty="0"/>
          </a:p>
          <a:p>
            <a:pPr algn="just" defTabSz="449263">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100" dirty="0">
                <a:solidFill>
                  <a:srgbClr val="000000"/>
                </a:solidFill>
              </a:rPr>
              <a:t>-Extension de marques et de games de produit</a:t>
            </a:r>
          </a:p>
          <a:p>
            <a:pPr algn="just" defTabSz="449263">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100" dirty="0">
                <a:solidFill>
                  <a:srgbClr val="000000"/>
                </a:solidFill>
              </a:rPr>
              <a:t>-Croissance des cannaux de distribution</a:t>
            </a:r>
          </a:p>
          <a:p>
            <a:pPr algn="just" defTabSz="449263">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100" dirty="0">
                <a:solidFill>
                  <a:srgbClr val="000000"/>
                </a:solidFill>
              </a:rPr>
              <a:t>-Expertise de marque</a:t>
            </a:r>
          </a:p>
          <a:p>
            <a:pPr algn="just" defTabSz="449263">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100" dirty="0">
                <a:solidFill>
                  <a:srgbClr val="000000"/>
                </a:solidFill>
              </a:rPr>
              <a:t>-127  unités industrièlles dans le monde dont 69 en france et 58 à l’etranger</a:t>
            </a:r>
          </a:p>
          <a:p>
            <a:pPr algn="just" defTabSz="449263">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100" dirty="0">
                <a:solidFill>
                  <a:srgbClr val="000000"/>
                </a:solidFill>
              </a:rPr>
              <a:t>- Produits commercialisés dans 150 pays dans le monde </a:t>
            </a:r>
          </a:p>
          <a:p>
            <a:pPr algn="just" defTabSz="449263">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1100" dirty="0">
              <a:solidFill>
                <a:srgbClr val="000000"/>
              </a:solidFill>
            </a:endParaRPr>
          </a:p>
          <a:p>
            <a:pPr algn="just" defTabSz="449263">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1100" dirty="0">
              <a:solidFill>
                <a:srgbClr val="FF0000"/>
              </a:solidFill>
            </a:endParaRPr>
          </a:p>
          <a:p>
            <a:pPr algn="just" defTabSz="449263">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100" dirty="0">
                <a:solidFill>
                  <a:srgbClr val="FF0000"/>
                </a:solidFill>
              </a:rPr>
              <a:t>-</a:t>
            </a:r>
            <a:r>
              <a:rPr lang="en-GB" sz="1100" dirty="0"/>
              <a:t>Control de la traçabilité</a:t>
            </a:r>
          </a:p>
          <a:p>
            <a:pPr algn="just" defTabSz="449263">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100" dirty="0"/>
              <a:t>-Des labos de rcherche qui regroupent plusieur spéçialistes</a:t>
            </a:r>
          </a:p>
          <a:p>
            <a:pPr algn="just" defTabSz="449263">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100" dirty="0"/>
              <a:t>-Qualité et santé</a:t>
            </a:r>
          </a:p>
          <a:p>
            <a:pPr algn="just" defTabSz="449263">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100" dirty="0"/>
              <a:t>-Presence dans  les segments important du marché</a:t>
            </a:r>
          </a:p>
          <a:p>
            <a:pPr algn="just" defTabSz="449263">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1000" b="1" dirty="0"/>
          </a:p>
          <a:p>
            <a:pPr algn="just" defTabSz="449263">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1000" b="1" dirty="0"/>
          </a:p>
        </p:txBody>
      </p:sp>
      <p:sp>
        <p:nvSpPr>
          <p:cNvPr id="6163" name="Text Box 19"/>
          <p:cNvSpPr txBox="1">
            <a:spLocks noChangeArrowheads="1"/>
          </p:cNvSpPr>
          <p:nvPr/>
        </p:nvSpPr>
        <p:spPr bwMode="auto">
          <a:xfrm flipV="1">
            <a:off x="4572000" y="2625725"/>
            <a:ext cx="2187575" cy="274638"/>
          </a:xfrm>
          <a:prstGeom prst="rect">
            <a:avLst/>
          </a:prstGeom>
          <a:noFill/>
          <a:ln w="9525">
            <a:noFill/>
            <a:round/>
            <a:headEnd/>
            <a:tailEnd/>
          </a:ln>
        </p:spPr>
        <p:txBody>
          <a:bodyPr rot="10800000" lIns="90000" tIns="46800" rIns="90000" bIns="46800">
            <a:spAutoFit/>
          </a:bodyPr>
          <a:lstStyle/>
          <a:p>
            <a:pPr defTabSz="449263">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1200">
              <a:latin typeface="Times New Roman" pitchFamily="18" charset="0"/>
            </a:endParaRPr>
          </a:p>
        </p:txBody>
      </p:sp>
      <p:sp>
        <p:nvSpPr>
          <p:cNvPr id="6164" name="Text Box 20"/>
          <p:cNvSpPr txBox="1">
            <a:spLocks noChangeArrowheads="1"/>
          </p:cNvSpPr>
          <p:nvPr/>
        </p:nvSpPr>
        <p:spPr bwMode="auto">
          <a:xfrm>
            <a:off x="2268538" y="3573463"/>
            <a:ext cx="2154237" cy="274637"/>
          </a:xfrm>
          <a:prstGeom prst="rect">
            <a:avLst/>
          </a:prstGeom>
          <a:noFill/>
          <a:ln w="9525">
            <a:noFill/>
            <a:round/>
            <a:headEnd/>
            <a:tailEnd/>
          </a:ln>
        </p:spPr>
        <p:txBody>
          <a:bodyPr lIns="90000" tIns="46800" rIns="90000" bIns="46800">
            <a:spAutoFit/>
          </a:bodyPr>
          <a:lstStyle/>
          <a:p>
            <a:pPr defTabSz="449263">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1200">
              <a:latin typeface="Times New Roman" pitchFamily="18" charset="0"/>
            </a:endParaRPr>
          </a:p>
        </p:txBody>
      </p:sp>
      <p:sp>
        <p:nvSpPr>
          <p:cNvPr id="6165" name="Text Box 21"/>
          <p:cNvSpPr txBox="1">
            <a:spLocks noChangeArrowheads="1"/>
          </p:cNvSpPr>
          <p:nvPr/>
        </p:nvSpPr>
        <p:spPr bwMode="auto">
          <a:xfrm>
            <a:off x="2422525" y="6132513"/>
            <a:ext cx="184150" cy="274637"/>
          </a:xfrm>
          <a:prstGeom prst="rect">
            <a:avLst/>
          </a:prstGeom>
          <a:noFill/>
          <a:ln w="9525">
            <a:noFill/>
            <a:round/>
            <a:headEnd/>
            <a:tailEnd/>
          </a:ln>
        </p:spPr>
        <p:txBody>
          <a:bodyPr wrap="none" anchor="ctr"/>
          <a:lstStyle/>
          <a:p>
            <a:endParaRPr lang="fr-FR"/>
          </a:p>
        </p:txBody>
      </p:sp>
      <p:sp>
        <p:nvSpPr>
          <p:cNvPr id="6166" name="Text Box 22"/>
          <p:cNvSpPr txBox="1">
            <a:spLocks noChangeArrowheads="1"/>
          </p:cNvSpPr>
          <p:nvPr/>
        </p:nvSpPr>
        <p:spPr bwMode="auto">
          <a:xfrm>
            <a:off x="2411413" y="5589588"/>
            <a:ext cx="1917700" cy="1187450"/>
          </a:xfrm>
          <a:prstGeom prst="rect">
            <a:avLst/>
          </a:prstGeom>
          <a:noFill/>
          <a:ln w="9525">
            <a:noFill/>
            <a:round/>
            <a:headEnd/>
            <a:tailEnd/>
          </a:ln>
        </p:spPr>
        <p:txBody>
          <a:bodyPr lIns="90000" tIns="46800" rIns="90000" bIns="46800">
            <a:spAutoFit/>
          </a:bodyPr>
          <a:lstStyle/>
          <a:p>
            <a:pPr defTabSz="449263">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a:solidFill>
                  <a:srgbClr val="000000"/>
                </a:solidFill>
              </a:rPr>
              <a:t>Siège  sociale: </a:t>
            </a:r>
            <a:r>
              <a:rPr lang="fr-FR" sz="1200"/>
              <a:t>Laval en Mayenne</a:t>
            </a:r>
          </a:p>
          <a:p>
            <a:pPr defTabSz="449263">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a:solidFill>
                  <a:srgbClr val="000000"/>
                </a:solidFill>
              </a:rPr>
              <a:t>Statut juridique: Lactalis S.A</a:t>
            </a:r>
          </a:p>
          <a:p>
            <a:pPr defTabSz="449263">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a:solidFill>
                  <a:srgbClr val="000000"/>
                </a:solidFill>
              </a:rPr>
              <a:t>Effectif totale:38000</a:t>
            </a:r>
          </a:p>
          <a:p>
            <a:pPr defTabSz="449263">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a:solidFill>
                  <a:srgbClr val="000000"/>
                </a:solidFill>
              </a:rPr>
              <a:t>Date de création:1933</a:t>
            </a:r>
          </a:p>
        </p:txBody>
      </p:sp>
      <p:sp>
        <p:nvSpPr>
          <p:cNvPr id="6167" name="Text Box 23"/>
          <p:cNvSpPr txBox="1">
            <a:spLocks noChangeArrowheads="1"/>
          </p:cNvSpPr>
          <p:nvPr/>
        </p:nvSpPr>
        <p:spPr bwMode="auto">
          <a:xfrm>
            <a:off x="4787900" y="4868863"/>
            <a:ext cx="1871663" cy="274637"/>
          </a:xfrm>
          <a:prstGeom prst="rect">
            <a:avLst/>
          </a:prstGeom>
          <a:noFill/>
          <a:ln w="9525">
            <a:noFill/>
            <a:round/>
            <a:headEnd/>
            <a:tailEnd/>
          </a:ln>
        </p:spPr>
        <p:txBody>
          <a:bodyPr lIns="90000" tIns="46800" rIns="90000" bIns="46800">
            <a:spAutoFit/>
          </a:bodyPr>
          <a:lstStyle/>
          <a:p>
            <a:pPr defTabSz="449263">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1200">
              <a:latin typeface="Times New Roman" pitchFamily="18" charset="0"/>
            </a:endParaRPr>
          </a:p>
        </p:txBody>
      </p:sp>
      <p:sp>
        <p:nvSpPr>
          <p:cNvPr id="6168" name="Text Box 24"/>
          <p:cNvSpPr txBox="1">
            <a:spLocks noChangeArrowheads="1"/>
          </p:cNvSpPr>
          <p:nvPr/>
        </p:nvSpPr>
        <p:spPr bwMode="auto">
          <a:xfrm>
            <a:off x="107950" y="2060575"/>
            <a:ext cx="1319213" cy="854075"/>
          </a:xfrm>
          <a:prstGeom prst="rect">
            <a:avLst/>
          </a:prstGeom>
          <a:noFill/>
          <a:ln w="9525">
            <a:noFill/>
            <a:round/>
            <a:headEnd/>
            <a:tailEnd/>
          </a:ln>
        </p:spPr>
        <p:txBody>
          <a:bodyPr lIns="90000" tIns="46800" rIns="90000" bIns="46800">
            <a:spAutoFit/>
          </a:bodyPr>
          <a:lstStyle/>
          <a:p>
            <a:pPr defTabSz="449263">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000">
                <a:solidFill>
                  <a:srgbClr val="000000"/>
                </a:solidFill>
              </a:rPr>
              <a:t>Gamme, produits,</a:t>
            </a:r>
          </a:p>
          <a:p>
            <a:pPr defTabSz="449263">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000">
                <a:solidFill>
                  <a:srgbClr val="000000"/>
                </a:solidFill>
              </a:rPr>
              <a:t>portefeuilles</a:t>
            </a:r>
          </a:p>
          <a:p>
            <a:pPr defTabSz="449263">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000">
                <a:solidFill>
                  <a:srgbClr val="000000"/>
                </a:solidFill>
              </a:rPr>
              <a:t>circuits Distribution, </a:t>
            </a:r>
          </a:p>
          <a:p>
            <a:pPr defTabSz="449263">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000">
                <a:solidFill>
                  <a:srgbClr val="000000"/>
                </a:solidFill>
              </a:rPr>
              <a:t>Marches</a:t>
            </a:r>
          </a:p>
          <a:p>
            <a:pPr defTabSz="449263">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000">
                <a:solidFill>
                  <a:srgbClr val="000000"/>
                </a:solidFill>
              </a:rPr>
              <a:t>Px, communication, </a:t>
            </a:r>
          </a:p>
        </p:txBody>
      </p:sp>
      <p:sp>
        <p:nvSpPr>
          <p:cNvPr id="6169" name="Text Box 25"/>
          <p:cNvSpPr txBox="1">
            <a:spLocks noChangeArrowheads="1"/>
          </p:cNvSpPr>
          <p:nvPr/>
        </p:nvSpPr>
        <p:spPr bwMode="auto">
          <a:xfrm>
            <a:off x="2411413" y="765175"/>
            <a:ext cx="1655762" cy="366713"/>
          </a:xfrm>
          <a:prstGeom prst="rect">
            <a:avLst/>
          </a:prstGeom>
          <a:noFill/>
          <a:ln w="9525">
            <a:noFill/>
            <a:miter lim="800000"/>
            <a:headEnd/>
            <a:tailEnd/>
          </a:ln>
        </p:spPr>
        <p:txBody>
          <a:bodyPr>
            <a:spAutoFit/>
          </a:bodyPr>
          <a:lstStyle/>
          <a:p>
            <a:pPr>
              <a:spcBef>
                <a:spcPct val="50000"/>
              </a:spcBef>
            </a:pPr>
            <a:endParaRPr lang="fr-FR"/>
          </a:p>
        </p:txBody>
      </p:sp>
      <p:sp>
        <p:nvSpPr>
          <p:cNvPr id="6170" name="Text Box 26"/>
          <p:cNvSpPr txBox="1">
            <a:spLocks noChangeArrowheads="1"/>
          </p:cNvSpPr>
          <p:nvPr/>
        </p:nvSpPr>
        <p:spPr bwMode="auto">
          <a:xfrm>
            <a:off x="2411413" y="404813"/>
            <a:ext cx="2016125" cy="1279525"/>
          </a:xfrm>
          <a:prstGeom prst="rect">
            <a:avLst/>
          </a:prstGeom>
          <a:noFill/>
          <a:ln w="9525">
            <a:noFill/>
            <a:miter lim="800000"/>
            <a:headEnd/>
            <a:tailEnd/>
          </a:ln>
        </p:spPr>
        <p:txBody>
          <a:bodyPr>
            <a:spAutoFit/>
          </a:bodyPr>
          <a:lstStyle/>
          <a:p>
            <a:pPr>
              <a:spcBef>
                <a:spcPct val="50000"/>
              </a:spcBef>
            </a:pPr>
            <a:r>
              <a:rPr lang="fr-FR" sz="1200"/>
              <a:t>Diversification dans de nembreux produit  l’amélioration constante de son dispositif industriel</a:t>
            </a:r>
          </a:p>
          <a:p>
            <a:pPr>
              <a:spcBef>
                <a:spcPct val="50000"/>
              </a:spcBef>
            </a:pPr>
            <a:r>
              <a:rPr lang="fr-FR" sz="1200"/>
              <a:t>stratégie de croissance externe</a:t>
            </a:r>
          </a:p>
        </p:txBody>
      </p:sp>
      <p:sp>
        <p:nvSpPr>
          <p:cNvPr id="6171" name="Text Box 27"/>
          <p:cNvSpPr txBox="1">
            <a:spLocks noChangeArrowheads="1"/>
          </p:cNvSpPr>
          <p:nvPr/>
        </p:nvSpPr>
        <p:spPr bwMode="auto">
          <a:xfrm>
            <a:off x="1258888" y="0"/>
            <a:ext cx="1657350" cy="366713"/>
          </a:xfrm>
          <a:prstGeom prst="rect">
            <a:avLst/>
          </a:prstGeom>
          <a:noFill/>
          <a:ln w="9525">
            <a:noFill/>
            <a:miter lim="800000"/>
            <a:headEnd/>
            <a:tailEnd/>
          </a:ln>
        </p:spPr>
        <p:txBody>
          <a:bodyPr>
            <a:spAutoFit/>
          </a:bodyPr>
          <a:lstStyle/>
          <a:p>
            <a:pPr>
              <a:spcBef>
                <a:spcPct val="50000"/>
              </a:spcBef>
            </a:pPr>
            <a:r>
              <a:rPr lang="fr-FR">
                <a:solidFill>
                  <a:srgbClr val="CC0000"/>
                </a:solidFill>
              </a:rPr>
              <a:t>LACTALIS</a:t>
            </a:r>
          </a:p>
        </p:txBody>
      </p:sp>
      <p:sp>
        <p:nvSpPr>
          <p:cNvPr id="6172" name="Text Box 29"/>
          <p:cNvSpPr txBox="1">
            <a:spLocks noChangeArrowheads="1"/>
          </p:cNvSpPr>
          <p:nvPr/>
        </p:nvSpPr>
        <p:spPr bwMode="auto">
          <a:xfrm>
            <a:off x="7092950" y="692150"/>
            <a:ext cx="184150" cy="366713"/>
          </a:xfrm>
          <a:prstGeom prst="rect">
            <a:avLst/>
          </a:prstGeom>
          <a:noFill/>
          <a:ln w="9525">
            <a:noFill/>
            <a:miter lim="800000"/>
            <a:headEnd/>
            <a:tailEnd/>
          </a:ln>
        </p:spPr>
        <p:txBody>
          <a:bodyPr wrap="none">
            <a:spAutoFit/>
          </a:bodyPr>
          <a:lstStyle/>
          <a:p>
            <a:endParaRPr lang="fr-FR"/>
          </a:p>
        </p:txBody>
      </p:sp>
      <p:sp>
        <p:nvSpPr>
          <p:cNvPr id="6173" name="Text Box 30"/>
          <p:cNvSpPr txBox="1">
            <a:spLocks noChangeArrowheads="1"/>
          </p:cNvSpPr>
          <p:nvPr/>
        </p:nvSpPr>
        <p:spPr bwMode="auto">
          <a:xfrm>
            <a:off x="6856413" y="496888"/>
            <a:ext cx="2287587" cy="2465387"/>
          </a:xfrm>
          <a:prstGeom prst="rect">
            <a:avLst/>
          </a:prstGeom>
          <a:noFill/>
          <a:ln w="9525">
            <a:noFill/>
            <a:miter lim="800000"/>
            <a:headEnd/>
            <a:tailEnd/>
          </a:ln>
        </p:spPr>
        <p:txBody>
          <a:bodyPr>
            <a:spAutoFit/>
          </a:bodyPr>
          <a:lstStyle/>
          <a:p>
            <a:endParaRPr lang="fr-FR" sz="1200" dirty="0"/>
          </a:p>
          <a:p>
            <a:r>
              <a:rPr lang="fr-FR" sz="1200" dirty="0"/>
              <a:t>-Trop de produits et </a:t>
            </a:r>
            <a:r>
              <a:rPr lang="fr-FR" sz="1200" dirty="0" err="1"/>
              <a:t>trops</a:t>
            </a:r>
            <a:r>
              <a:rPr lang="fr-FR" sz="1200" dirty="0"/>
              <a:t> de cibles</a:t>
            </a:r>
          </a:p>
          <a:p>
            <a:r>
              <a:rPr lang="fr-FR" sz="1200" dirty="0"/>
              <a:t>-Donc un marketing parfois difficile à </a:t>
            </a:r>
            <a:r>
              <a:rPr lang="fr-FR" sz="1200" dirty="0" err="1"/>
              <a:t>gerer</a:t>
            </a:r>
            <a:r>
              <a:rPr lang="fr-FR" sz="1200" dirty="0"/>
              <a:t> au niveau mondiale</a:t>
            </a:r>
          </a:p>
          <a:p>
            <a:r>
              <a:rPr lang="fr-FR" sz="1200" dirty="0"/>
              <a:t>-exigence légitime et irréversible  liées à la sécurité sanitaire, et la qualité alimentaire</a:t>
            </a:r>
          </a:p>
          <a:p>
            <a:endParaRPr lang="fr-FR" sz="1200" dirty="0"/>
          </a:p>
          <a:p>
            <a:r>
              <a:rPr lang="fr-FR" sz="1200" dirty="0"/>
              <a:t>-Trop de </a:t>
            </a:r>
            <a:r>
              <a:rPr lang="fr-FR" sz="1200" dirty="0" err="1"/>
              <a:t>concurant</a:t>
            </a:r>
            <a:r>
              <a:rPr lang="fr-FR" sz="1200" dirty="0"/>
              <a:t> (</a:t>
            </a:r>
            <a:r>
              <a:rPr lang="fr-FR" sz="1200" dirty="0" err="1"/>
              <a:t>Entremont,Bangrin</a:t>
            </a:r>
            <a:r>
              <a:rPr lang="fr-FR" sz="1200" dirty="0"/>
              <a:t>…)</a:t>
            </a:r>
          </a:p>
        </p:txBody>
      </p:sp>
      <p:sp>
        <p:nvSpPr>
          <p:cNvPr id="6174" name="Text Box 32"/>
          <p:cNvSpPr txBox="1">
            <a:spLocks noChangeArrowheads="1"/>
          </p:cNvSpPr>
          <p:nvPr/>
        </p:nvSpPr>
        <p:spPr bwMode="auto">
          <a:xfrm>
            <a:off x="2392363" y="3016250"/>
            <a:ext cx="184150" cy="366713"/>
          </a:xfrm>
          <a:prstGeom prst="rect">
            <a:avLst/>
          </a:prstGeom>
          <a:noFill/>
          <a:ln w="9525">
            <a:noFill/>
            <a:miter lim="800000"/>
            <a:headEnd/>
            <a:tailEnd/>
          </a:ln>
        </p:spPr>
        <p:txBody>
          <a:bodyPr wrap="none">
            <a:spAutoFit/>
          </a:bodyPr>
          <a:lstStyle/>
          <a:p>
            <a:endParaRPr lang="fr-FR"/>
          </a:p>
        </p:txBody>
      </p:sp>
      <p:sp>
        <p:nvSpPr>
          <p:cNvPr id="6175" name="Text Box 31"/>
          <p:cNvSpPr txBox="1">
            <a:spLocks noChangeArrowheads="1"/>
          </p:cNvSpPr>
          <p:nvPr/>
        </p:nvSpPr>
        <p:spPr bwMode="auto">
          <a:xfrm>
            <a:off x="2484438" y="2997200"/>
            <a:ext cx="1943100" cy="1646238"/>
          </a:xfrm>
          <a:prstGeom prst="rect">
            <a:avLst/>
          </a:prstGeom>
          <a:noFill/>
          <a:ln w="9525">
            <a:noFill/>
            <a:miter lim="800000"/>
            <a:headEnd/>
            <a:tailEnd/>
          </a:ln>
          <a:effectLst/>
        </p:spPr>
        <p:txBody>
          <a:bodyPr>
            <a:spAutoFit/>
          </a:bodyPr>
          <a:lstStyle/>
          <a:p>
            <a:pPr>
              <a:spcBef>
                <a:spcPct val="50000"/>
              </a:spcBef>
            </a:pPr>
            <a:r>
              <a:rPr lang="fr-FR" sz="1200"/>
              <a:t>La croissance externe(extarnalisation) ce qui a permet son développement</a:t>
            </a:r>
            <a:r>
              <a:rPr lang="fr-FR"/>
              <a:t>  </a:t>
            </a:r>
          </a:p>
          <a:p>
            <a:r>
              <a:rPr lang="fr-FR"/>
              <a:t>-</a:t>
            </a:r>
            <a:r>
              <a:rPr lang="fr-FR" sz="1200"/>
              <a:t>le développement de marques fortes </a:t>
            </a:r>
            <a:endParaRPr lang="en-GB" sz="1200"/>
          </a:p>
          <a:p>
            <a:pPr>
              <a:spcBef>
                <a:spcPct val="50000"/>
              </a:spcBef>
            </a:pPr>
            <a:endParaRPr lang="fr-FR" sz="120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286</TotalTime>
  <Words>4048</Words>
  <Application>Microsoft Office PowerPoint</Application>
  <PresentationFormat>Affichage à l'écran (4:3)</PresentationFormat>
  <Paragraphs>909</Paragraphs>
  <Slides>24</Slides>
  <Notes>18</Notes>
  <HiddenSlides>0</HiddenSlides>
  <MMClips>0</MMClips>
  <ScaleCrop>false</ScaleCrop>
  <HeadingPairs>
    <vt:vector size="6" baseType="variant">
      <vt:variant>
        <vt:lpstr>Thème</vt:lpstr>
      </vt:variant>
      <vt:variant>
        <vt:i4>1</vt:i4>
      </vt:variant>
      <vt:variant>
        <vt:lpstr>Serveurs OLE incorporés</vt:lpstr>
      </vt:variant>
      <vt:variant>
        <vt:i4>1</vt:i4>
      </vt:variant>
      <vt:variant>
        <vt:lpstr>Titres des diapositives</vt:lpstr>
      </vt:variant>
      <vt:variant>
        <vt:i4>24</vt:i4>
      </vt:variant>
    </vt:vector>
  </HeadingPairs>
  <TitlesOfParts>
    <vt:vector size="26" baseType="lpstr">
      <vt:lpstr>Thème Office</vt:lpstr>
      <vt:lpstr>Diapositive</vt:lpstr>
      <vt:lpstr>Diapositive 1</vt:lpstr>
      <vt:lpstr>Diapositive 2</vt:lpstr>
      <vt:lpstr>Diapositive 3</vt:lpstr>
      <vt:lpstr>Diapositive 4</vt:lpstr>
      <vt:lpstr>Diapositive 5</vt:lpstr>
      <vt:lpstr>Diapositive 6</vt:lpstr>
      <vt:lpstr>Diapositive 7</vt:lpstr>
      <vt:lpstr>Entreprise: LACTALIS                                                      taille en France ?  9.35 milliard d’E en 2008 38000 employés</vt:lpstr>
      <vt:lpstr>Diapositive 9</vt:lpstr>
      <vt:lpstr>Diapositive 10</vt:lpstr>
      <vt:lpstr>Diapositive 11</vt:lpstr>
      <vt:lpstr>Diapositive 12</vt:lpstr>
      <vt:lpstr>Diapositive 13</vt:lpstr>
      <vt:lpstr>Diapositive 14</vt:lpstr>
      <vt:lpstr>Diapositive 15</vt:lpstr>
      <vt:lpstr>Diapositive 16</vt:lpstr>
      <vt:lpstr>les innovations</vt:lpstr>
      <vt:lpstr>Diapositive 18</vt:lpstr>
      <vt:lpstr>Diapositive 19</vt:lpstr>
      <vt:lpstr>Quels sont les groupes stratégiques ?</vt:lpstr>
      <vt:lpstr>Diapositive 21</vt:lpstr>
      <vt:lpstr>Diapositive 22</vt:lpstr>
      <vt:lpstr>Diapositive 23</vt:lpstr>
      <vt:lpstr>Diapositive 24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hb</dc:creator>
  <cp:lastModifiedBy>faycal</cp:lastModifiedBy>
  <cp:revision>54</cp:revision>
  <dcterms:created xsi:type="dcterms:W3CDTF">2010-02-03T00:19:27Z</dcterms:created>
  <dcterms:modified xsi:type="dcterms:W3CDTF">2010-02-03T10:18:40Z</dcterms:modified>
</cp:coreProperties>
</file>