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charts/chart1.xml" ContentType="application/vnd.openxmlformats-officedocument.drawingml.char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Default Extension="xlsx" ContentType="application/vnd.openxmlformats-officedocument.spreadsheetml.sheet"/>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2"/>
  </p:notesMasterIdLst>
  <p:sldIdLst>
    <p:sldId id="260" r:id="rId2"/>
    <p:sldId id="261" r:id="rId3"/>
    <p:sldId id="262" r:id="rId4"/>
    <p:sldId id="263" r:id="rId5"/>
    <p:sldId id="264" r:id="rId6"/>
    <p:sldId id="265" r:id="rId7"/>
    <p:sldId id="266" r:id="rId8"/>
    <p:sldId id="256" r:id="rId9"/>
    <p:sldId id="257" r:id="rId10"/>
    <p:sldId id="259" r:id="rId11"/>
    <p:sldId id="267" r:id="rId12"/>
    <p:sldId id="268" r:id="rId13"/>
    <p:sldId id="269" r:id="rId14"/>
    <p:sldId id="270" r:id="rId15"/>
    <p:sldId id="271" r:id="rId16"/>
    <p:sldId id="272" r:id="rId17"/>
    <p:sldId id="275" r:id="rId18"/>
    <p:sldId id="276" r:id="rId19"/>
    <p:sldId id="278" r:id="rId20"/>
    <p:sldId id="258" r:id="rId21"/>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Calibri" pitchFamily="34" charset="0"/>
        <a:ea typeface="+mn-ea"/>
        <a:cs typeface="+mn-cs"/>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Calibri" pitchFamily="34" charset="0"/>
        <a:ea typeface="+mn-ea"/>
        <a:cs typeface="+mn-cs"/>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Calibri" pitchFamily="34" charset="0"/>
        <a:ea typeface="+mn-ea"/>
        <a:cs typeface="+mn-cs"/>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Calibri" pitchFamily="34" charset="0"/>
        <a:ea typeface="+mn-ea"/>
        <a:cs typeface="+mn-cs"/>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Calibri" pitchFamily="34" charset="0"/>
        <a:ea typeface="+mn-ea"/>
        <a:cs typeface="+mn-cs"/>
      </a:defRPr>
    </a:lvl5pPr>
    <a:lvl6pPr marL="2286000" algn="l" defTabSz="914400" rtl="0" eaLnBrk="1" latinLnBrk="0" hangingPunct="1">
      <a:defRPr kern="1200">
        <a:solidFill>
          <a:schemeClr val="bg1"/>
        </a:solidFill>
        <a:latin typeface="Calibri" pitchFamily="34" charset="0"/>
        <a:ea typeface="+mn-ea"/>
        <a:cs typeface="+mn-cs"/>
      </a:defRPr>
    </a:lvl6pPr>
    <a:lvl7pPr marL="2743200" algn="l" defTabSz="914400" rtl="0" eaLnBrk="1" latinLnBrk="0" hangingPunct="1">
      <a:defRPr kern="1200">
        <a:solidFill>
          <a:schemeClr val="bg1"/>
        </a:solidFill>
        <a:latin typeface="Calibri" pitchFamily="34" charset="0"/>
        <a:ea typeface="+mn-ea"/>
        <a:cs typeface="+mn-cs"/>
      </a:defRPr>
    </a:lvl7pPr>
    <a:lvl8pPr marL="3200400" algn="l" defTabSz="914400" rtl="0" eaLnBrk="1" latinLnBrk="0" hangingPunct="1">
      <a:defRPr kern="1200">
        <a:solidFill>
          <a:schemeClr val="bg1"/>
        </a:solidFill>
        <a:latin typeface="Calibri" pitchFamily="34" charset="0"/>
        <a:ea typeface="+mn-ea"/>
        <a:cs typeface="+mn-cs"/>
      </a:defRPr>
    </a:lvl8pPr>
    <a:lvl9pPr marL="3657600" algn="l" defTabSz="914400" rtl="0" eaLnBrk="1" latinLnBrk="0" hangingPunct="1">
      <a:defRPr kern="1200">
        <a:solidFill>
          <a:schemeClr val="bg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CC3300"/>
    <a:srgbClr val="CC0000"/>
    <a:srgbClr val="FF6600"/>
    <a:srgbClr val="FF9900"/>
    <a:srgbClr val="F8C478"/>
    <a:srgbClr val="FF0000"/>
    <a:srgbClr val="008000"/>
    <a:srgbClr val="FF9966"/>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42" autoAdjust="0"/>
    <p:restoredTop sz="94660"/>
  </p:normalViewPr>
  <p:slideViewPr>
    <p:cSldViewPr>
      <p:cViewPr>
        <p:scale>
          <a:sx n="70" d="100"/>
          <a:sy n="70" d="100"/>
        </p:scale>
        <p:origin x="-1456" y="-5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style val="26"/>
  <c:chart>
    <c:title>
      <c:tx>
        <c:rich>
          <a:bodyPr/>
          <a:lstStyle/>
          <a:p>
            <a:pPr>
              <a:defRPr sz="1800" u="sng">
                <a:latin typeface="Baskerville Old Face" pitchFamily="18" charset="0"/>
              </a:defRPr>
            </a:pPr>
            <a:r>
              <a:rPr lang="en-US" sz="1800" u="sng" dirty="0">
                <a:latin typeface="Calibri" pitchFamily="34" charset="0"/>
              </a:rPr>
              <a:t>Ventes </a:t>
            </a:r>
            <a:r>
              <a:rPr lang="en-US" sz="1800" u="sng" dirty="0" smtClean="0">
                <a:latin typeface="Calibri" pitchFamily="34" charset="0"/>
              </a:rPr>
              <a:t>(en %)</a:t>
            </a:r>
            <a:endParaRPr lang="en-US" sz="1800" u="sng" dirty="0">
              <a:latin typeface="Calibri" pitchFamily="34" charset="0"/>
            </a:endParaRPr>
          </a:p>
        </c:rich>
      </c:tx>
      <c:layout/>
    </c:title>
    <c:plotArea>
      <c:layout/>
      <c:pieChart>
        <c:varyColors val="1"/>
        <c:ser>
          <c:idx val="0"/>
          <c:order val="0"/>
          <c:tx>
            <c:strRef>
              <c:f>Feuil1!$B$1</c:f>
              <c:strCache>
                <c:ptCount val="1"/>
                <c:pt idx="0">
                  <c:v>Ventes %</c:v>
                </c:pt>
              </c:strCache>
            </c:strRef>
          </c:tx>
          <c:dPt>
            <c:idx val="0"/>
            <c:spPr>
              <a:solidFill>
                <a:srgbClr val="FFFF00"/>
              </a:solidFill>
            </c:spPr>
          </c:dPt>
          <c:dPt>
            <c:idx val="1"/>
            <c:spPr>
              <a:solidFill>
                <a:srgbClr val="FF6600"/>
              </a:solidFill>
            </c:spPr>
          </c:dPt>
          <c:dPt>
            <c:idx val="2"/>
            <c:spPr>
              <a:solidFill>
                <a:srgbClr val="FF9900"/>
              </a:solidFill>
            </c:spPr>
          </c:dPt>
          <c:dPt>
            <c:idx val="3"/>
            <c:spPr>
              <a:solidFill>
                <a:srgbClr val="CC3300"/>
              </a:solidFill>
            </c:spPr>
          </c:dPt>
          <c:dLbls>
            <c:dLbl>
              <c:idx val="0"/>
              <c:layout/>
              <c:dLblPos val="ctr"/>
              <c:showPercent val="1"/>
            </c:dLbl>
            <c:dLbl>
              <c:idx val="1"/>
              <c:layout/>
              <c:dLblPos val="ctr"/>
              <c:showPercent val="1"/>
            </c:dLbl>
            <c:dLbl>
              <c:idx val="2"/>
              <c:layout/>
              <c:dLblPos val="ctr"/>
              <c:showPercent val="1"/>
            </c:dLbl>
            <c:dLbl>
              <c:idx val="3"/>
              <c:layout>
                <c:manualLayout>
                  <c:x val="0.0180309219160106"/>
                  <c:y val="0.115871062992126"/>
                </c:manualLayout>
              </c:layout>
              <c:dLblPos val="bestFit"/>
              <c:showPercent val="1"/>
            </c:dLbl>
            <c:delete val="1"/>
          </c:dLbls>
          <c:cat>
            <c:strRef>
              <c:f>Feuil1!$A$2:$A$5</c:f>
              <c:strCache>
                <c:ptCount val="4"/>
                <c:pt idx="0">
                  <c:v>Enfants</c:v>
                </c:pt>
                <c:pt idx="1">
                  <c:v>Adultes</c:v>
                </c:pt>
                <c:pt idx="2">
                  <c:v>Adolescents</c:v>
                </c:pt>
                <c:pt idx="3">
                  <c:v>Familles</c:v>
                </c:pt>
              </c:strCache>
            </c:strRef>
          </c:cat>
          <c:val>
            <c:numRef>
              <c:f>Feuil1!$B$2:$B$5</c:f>
              <c:numCache>
                <c:formatCode>General</c:formatCode>
                <c:ptCount val="4"/>
                <c:pt idx="0">
                  <c:v>46.0</c:v>
                </c:pt>
                <c:pt idx="1">
                  <c:v>40.0</c:v>
                </c:pt>
                <c:pt idx="2">
                  <c:v>10.0</c:v>
                </c:pt>
                <c:pt idx="3">
                  <c:v>4.0</c:v>
                </c:pt>
              </c:numCache>
            </c:numRef>
          </c:val>
        </c:ser>
        <c:firstSliceAng val="0"/>
      </c:pieChart>
    </c:plotArea>
    <c:legend>
      <c:legendPos val="r"/>
      <c:layout/>
    </c:legend>
    <c:plotVisOnly val="1"/>
  </c:chart>
  <c:txPr>
    <a:bodyPr/>
    <a:lstStyle/>
    <a:p>
      <a:pPr>
        <a:defRPr sz="1800"/>
      </a:pPr>
      <a:endParaRPr lang="fr-F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Grp="1" noRot="1" noChangeAspect="1" noChangeArrowheads="1"/>
          </p:cNvSpPr>
          <p:nvPr>
            <p:ph type="sldImg"/>
          </p:nvPr>
        </p:nvSpPr>
        <p:spPr bwMode="auto">
          <a:xfrm>
            <a:off x="0" y="695325"/>
            <a:ext cx="0" cy="0"/>
          </a:xfrm>
          <a:prstGeom prst="rect">
            <a:avLst/>
          </a:prstGeom>
          <a:noFill/>
          <a:ln w="9525">
            <a:noFill/>
            <a:round/>
            <a:headEnd/>
            <a:tailEnd/>
          </a:ln>
        </p:spPr>
      </p:sp>
      <p:sp>
        <p:nvSpPr>
          <p:cNvPr id="2050" name="Rectangle 2"/>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fr-FR" noProof="0" smtClean="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6146"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6147" name="Rectangle 2"/>
          <p:cNvSpPr txBox="1">
            <a:spLocks noGrp="1" noChangeArrowheads="1"/>
          </p:cNvSpPr>
          <p:nvPr>
            <p:ph type="body" idx="1"/>
          </p:nvPr>
        </p:nvSpPr>
        <p:spPr>
          <a:xfrm>
            <a:off x="685800" y="4343400"/>
            <a:ext cx="5486400" cy="4114800"/>
          </a:xfrm>
          <a:noFill/>
          <a:ln/>
        </p:spPr>
        <p:txBody>
          <a:bodyPr wrap="none" anchor="ctr"/>
          <a:lstStyle/>
          <a:p>
            <a:endParaRPr lang="fr-FR"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8194" name="Rectangle 1"/>
          <p:cNvSpPr txBox="1">
            <a:spLocks noGrp="1" noRot="1" noChangeAspect="1" noChangeArrowheads="1" noTextEdit="1"/>
          </p:cNvSpPr>
          <p:nvPr>
            <p:ph type="sldImg"/>
          </p:nvPr>
        </p:nvSpPr>
        <p:spPr>
          <a:xfrm>
            <a:off x="1588" y="0"/>
            <a:ext cx="1587" cy="1588"/>
          </a:xfrm>
          <a:solidFill>
            <a:srgbClr val="FFFFFF"/>
          </a:solidFill>
          <a:ln>
            <a:solidFill>
              <a:srgbClr val="000000"/>
            </a:solidFill>
            <a:miter lim="800000"/>
          </a:ln>
        </p:spPr>
      </p:sp>
      <p:sp>
        <p:nvSpPr>
          <p:cNvPr id="8195" name="Rectangle 2"/>
          <p:cNvSpPr txBox="1">
            <a:spLocks noGrp="1" noChangeArrowheads="1"/>
          </p:cNvSpPr>
          <p:nvPr>
            <p:ph type="body" idx="1"/>
          </p:nvPr>
        </p:nvSpPr>
        <p:spPr>
          <a:xfrm>
            <a:off x="685800" y="4343400"/>
            <a:ext cx="5486400" cy="4024313"/>
          </a:xfrm>
          <a:noFill/>
          <a:ln/>
        </p:spPr>
        <p:txBody>
          <a:bodyPr wrap="none" anchor="ctr"/>
          <a:lstStyle/>
          <a:p>
            <a:endParaRPr lang="fr-FR"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170"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7171" name="Rectangle 2"/>
          <p:cNvSpPr txBox="1">
            <a:spLocks noGrp="1" noChangeArrowheads="1"/>
          </p:cNvSpPr>
          <p:nvPr>
            <p:ph type="body" idx="1"/>
          </p:nvPr>
        </p:nvSpPr>
        <p:spPr>
          <a:xfrm>
            <a:off x="685800" y="4343400"/>
            <a:ext cx="5486400" cy="4114800"/>
          </a:xfrm>
          <a:noFill/>
          <a:ln/>
        </p:spPr>
        <p:txBody>
          <a:bodyPr wrap="none" anchor="ctr"/>
          <a:lstStyle/>
          <a:p>
            <a:endParaRPr lang="fr-FR"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6146"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6147" name="Rectangle 2"/>
          <p:cNvSpPr txBox="1">
            <a:spLocks noGrp="1" noChangeArrowheads="1"/>
          </p:cNvSpPr>
          <p:nvPr>
            <p:ph type="body" idx="1"/>
          </p:nvPr>
        </p:nvSpPr>
        <p:spPr>
          <a:xfrm>
            <a:off x="685800" y="4343400"/>
            <a:ext cx="5486400" cy="4114800"/>
          </a:xfrm>
          <a:noFill/>
          <a:ln/>
        </p:spPr>
        <p:txBody>
          <a:bodyPr wrap="none" anchor="ctr"/>
          <a:lstStyle/>
          <a:p>
            <a:endParaRPr lang="fr-FR"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170"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7171" name="Rectangle 2"/>
          <p:cNvSpPr txBox="1">
            <a:spLocks noGrp="1" noChangeArrowheads="1"/>
          </p:cNvSpPr>
          <p:nvPr>
            <p:ph type="body" idx="1"/>
          </p:nvPr>
        </p:nvSpPr>
        <p:spPr>
          <a:xfrm>
            <a:off x="685800" y="4343400"/>
            <a:ext cx="5486400" cy="4114800"/>
          </a:xfrm>
          <a:noFill/>
          <a:ln/>
        </p:spPr>
        <p:txBody>
          <a:bodyPr wrap="none" anchor="ctr"/>
          <a:lstStyle/>
          <a:p>
            <a:endParaRPr lang="fr-FR"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6146"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6147" name="Rectangle 2"/>
          <p:cNvSpPr txBox="1">
            <a:spLocks noGrp="1" noChangeArrowheads="1"/>
          </p:cNvSpPr>
          <p:nvPr>
            <p:ph type="body" idx="1"/>
          </p:nvPr>
        </p:nvSpPr>
        <p:spPr>
          <a:xfrm>
            <a:off x="685800" y="4343400"/>
            <a:ext cx="5486400" cy="4114800"/>
          </a:xfrm>
          <a:noFill/>
          <a:ln/>
        </p:spPr>
        <p:txBody>
          <a:bodyPr wrap="none" anchor="ctr"/>
          <a:lstStyle/>
          <a:p>
            <a:endParaRPr lang="fr-FR"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170"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7171" name="Rectangle 2"/>
          <p:cNvSpPr txBox="1">
            <a:spLocks noGrp="1" noChangeArrowheads="1"/>
          </p:cNvSpPr>
          <p:nvPr>
            <p:ph type="body" idx="1"/>
          </p:nvPr>
        </p:nvSpPr>
        <p:spPr>
          <a:xfrm>
            <a:off x="685800" y="4343400"/>
            <a:ext cx="5486400" cy="4114800"/>
          </a:xfrm>
          <a:noFill/>
          <a:ln/>
        </p:spPr>
        <p:txBody>
          <a:bodyPr wrap="none" anchor="ctr"/>
          <a:lstStyle/>
          <a:p>
            <a:endParaRPr lang="fr-FR"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169" name="Rectangle 1"/>
          <p:cNvSpPr txBox="1">
            <a:spLocks noGrp="1" noRot="1" noChangeAspect="1" noChangeArrowheads="1"/>
          </p:cNvSpPr>
          <p:nvPr>
            <p:ph type="sldImg"/>
          </p:nvPr>
        </p:nvSpPr>
        <p:spPr bwMode="auto">
          <a:xfrm>
            <a:off x="1143000" y="693738"/>
            <a:ext cx="4573588" cy="3429000"/>
          </a:xfrm>
          <a:prstGeom prst="rect">
            <a:avLst/>
          </a:prstGeom>
          <a:solidFill>
            <a:srgbClr val="FFFFFF"/>
          </a:solidFill>
          <a:ln>
            <a:solidFill>
              <a:srgbClr val="000000"/>
            </a:solidFill>
            <a:miter lim="800000"/>
            <a:headEnd/>
            <a:tailEnd/>
          </a:ln>
        </p:spPr>
      </p:sp>
      <p:sp>
        <p:nvSpPr>
          <p:cNvPr id="7170" name="Rectangle 2"/>
          <p:cNvSpPr txBox="1">
            <a:spLocks noGrp="1" noChangeArrowheads="1"/>
          </p:cNvSpPr>
          <p:nvPr>
            <p:ph type="body" idx="1"/>
          </p:nvPr>
        </p:nvSpPr>
        <p:spPr bwMode="auto">
          <a:xfrm>
            <a:off x="685801" y="4342778"/>
            <a:ext cx="5486400" cy="4114287"/>
          </a:xfrm>
          <a:prstGeom prst="rect">
            <a:avLst/>
          </a:prstGeom>
          <a:noFill/>
          <a:ln>
            <a:round/>
            <a:headEnd/>
            <a:tailEnd/>
          </a:ln>
        </p:spPr>
        <p:txBody>
          <a:bodyPr wrap="none" anchor="ctr"/>
          <a:lstStyle/>
          <a:p>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8193" name="Rectangle 1"/>
          <p:cNvSpPr txBox="1">
            <a:spLocks noGrp="1" noRot="1" noChangeAspect="1" noChangeArrowheads="1"/>
          </p:cNvSpPr>
          <p:nvPr>
            <p:ph type="sldImg"/>
          </p:nvPr>
        </p:nvSpPr>
        <p:spPr bwMode="auto">
          <a:xfrm>
            <a:off x="1143000" y="693738"/>
            <a:ext cx="4573588" cy="3429000"/>
          </a:xfrm>
          <a:prstGeom prst="rect">
            <a:avLst/>
          </a:prstGeom>
          <a:solidFill>
            <a:srgbClr val="FFFFFF"/>
          </a:solidFill>
          <a:ln>
            <a:solidFill>
              <a:srgbClr val="000000"/>
            </a:solidFill>
            <a:miter lim="800000"/>
            <a:headEnd/>
            <a:tailEnd/>
          </a:ln>
        </p:spPr>
      </p:sp>
      <p:sp>
        <p:nvSpPr>
          <p:cNvPr id="8194" name="Rectangle 2"/>
          <p:cNvSpPr txBox="1">
            <a:spLocks noGrp="1" noChangeArrowheads="1"/>
          </p:cNvSpPr>
          <p:nvPr>
            <p:ph type="body" idx="1"/>
          </p:nvPr>
        </p:nvSpPr>
        <p:spPr bwMode="auto">
          <a:xfrm>
            <a:off x="685801" y="4342778"/>
            <a:ext cx="5486400" cy="4114287"/>
          </a:xfrm>
          <a:prstGeom prst="rect">
            <a:avLst/>
          </a:prstGeom>
          <a:noFill/>
          <a:ln>
            <a:round/>
            <a:headEnd/>
            <a:tailEnd/>
          </a:ln>
        </p:spPr>
        <p:txBody>
          <a:bodyPr wrap="none" anchor="ctr"/>
          <a:lstStyle/>
          <a:p>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8193" name="Rectangle 1"/>
          <p:cNvSpPr txBox="1">
            <a:spLocks noGrp="1" noRot="1" noChangeAspect="1" noChangeArrowheads="1"/>
          </p:cNvSpPr>
          <p:nvPr>
            <p:ph type="sldImg"/>
          </p:nvPr>
        </p:nvSpPr>
        <p:spPr bwMode="auto">
          <a:xfrm>
            <a:off x="1143000" y="693738"/>
            <a:ext cx="4573588" cy="3429000"/>
          </a:xfrm>
          <a:prstGeom prst="rect">
            <a:avLst/>
          </a:prstGeom>
          <a:solidFill>
            <a:srgbClr val="FFFFFF"/>
          </a:solidFill>
          <a:ln>
            <a:solidFill>
              <a:srgbClr val="000000"/>
            </a:solidFill>
            <a:miter lim="800000"/>
            <a:headEnd/>
            <a:tailEnd/>
          </a:ln>
        </p:spPr>
      </p:sp>
      <p:sp>
        <p:nvSpPr>
          <p:cNvPr id="8194" name="Rectangle 2"/>
          <p:cNvSpPr txBox="1">
            <a:spLocks noGrp="1" noChangeArrowheads="1"/>
          </p:cNvSpPr>
          <p:nvPr>
            <p:ph type="body" idx="1"/>
          </p:nvPr>
        </p:nvSpPr>
        <p:spPr bwMode="auto">
          <a:xfrm>
            <a:off x="685801" y="4342778"/>
            <a:ext cx="5486400" cy="4114287"/>
          </a:xfrm>
          <a:prstGeom prst="rect">
            <a:avLst/>
          </a:prstGeom>
          <a:noFill/>
          <a:ln>
            <a:round/>
            <a:headEnd/>
            <a:tailEnd/>
          </a:ln>
        </p:spPr>
        <p:txBody>
          <a:bodyPr wrap="none" anchor="ctr"/>
          <a:lstStyle/>
          <a:p>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3"/>
          <p:cNvSpPr>
            <a:spLocks noGrp="1" noChangeArrowheads="1"/>
          </p:cNvSpPr>
          <p:nvPr>
            <p:ph type="dt" idx="10"/>
          </p:nvPr>
        </p:nvSpPr>
        <p:spPr>
          <a:ln/>
        </p:spPr>
        <p:txBody>
          <a:bodyPr/>
          <a:lstStyle>
            <a:lvl1pPr>
              <a:defRPr/>
            </a:lvl1pPr>
          </a:lstStyle>
          <a:p>
            <a:pPr>
              <a:defRPr/>
            </a:pPr>
            <a:r>
              <a:rPr lang="fr-FR" dirty="0"/>
              <a:t>20/01/10</a:t>
            </a:r>
          </a:p>
        </p:txBody>
      </p:sp>
      <p:sp>
        <p:nvSpPr>
          <p:cNvPr id="5" name="Rectangle 5"/>
          <p:cNvSpPr>
            <a:spLocks noGrp="1" noChangeArrowheads="1"/>
          </p:cNvSpPr>
          <p:nvPr>
            <p:ph type="sldNum" idx="11"/>
          </p:nvPr>
        </p:nvSpPr>
        <p:spPr>
          <a:ln/>
        </p:spPr>
        <p:txBody>
          <a:bodyPr/>
          <a:lstStyle>
            <a:lvl1pPr>
              <a:defRPr/>
            </a:lvl1pPr>
          </a:lstStyle>
          <a:p>
            <a:pPr>
              <a:defRPr/>
            </a:pPr>
            <a:fld id="{F75D7CC8-68D0-4B74-BDFE-EDE0860E1930}" type="slidenum">
              <a:rPr lang="fr-FR"/>
              <a:pPr>
                <a:defRPr/>
              </a:pPr>
              <a:t>‹#›</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
          <p:cNvSpPr>
            <a:spLocks noGrp="1" noChangeArrowheads="1"/>
          </p:cNvSpPr>
          <p:nvPr>
            <p:ph type="dt" idx="10"/>
          </p:nvPr>
        </p:nvSpPr>
        <p:spPr>
          <a:ln/>
        </p:spPr>
        <p:txBody>
          <a:bodyPr/>
          <a:lstStyle>
            <a:lvl1pPr>
              <a:defRPr/>
            </a:lvl1pPr>
          </a:lstStyle>
          <a:p>
            <a:pPr>
              <a:defRPr/>
            </a:pPr>
            <a:r>
              <a:rPr lang="fr-FR" dirty="0"/>
              <a:t>20/01/10</a:t>
            </a:r>
          </a:p>
        </p:txBody>
      </p:sp>
      <p:sp>
        <p:nvSpPr>
          <p:cNvPr id="5" name="Rectangle 5"/>
          <p:cNvSpPr>
            <a:spLocks noGrp="1" noChangeArrowheads="1"/>
          </p:cNvSpPr>
          <p:nvPr>
            <p:ph type="sldNum" idx="11"/>
          </p:nvPr>
        </p:nvSpPr>
        <p:spPr>
          <a:ln/>
        </p:spPr>
        <p:txBody>
          <a:bodyPr/>
          <a:lstStyle>
            <a:lvl1pPr>
              <a:defRPr/>
            </a:lvl1pPr>
          </a:lstStyle>
          <a:p>
            <a:pPr>
              <a:defRPr/>
            </a:pPr>
            <a:fld id="{CFA66B91-904F-4A36-A1E7-0A3B630AB066}" type="slidenum">
              <a:rPr lang="fr-FR"/>
              <a:pPr>
                <a:defRPr/>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28588"/>
            <a:ext cx="2055813" cy="5995987"/>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28588"/>
            <a:ext cx="6019800" cy="599598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
          <p:cNvSpPr>
            <a:spLocks noGrp="1" noChangeArrowheads="1"/>
          </p:cNvSpPr>
          <p:nvPr>
            <p:ph type="dt" idx="10"/>
          </p:nvPr>
        </p:nvSpPr>
        <p:spPr>
          <a:ln/>
        </p:spPr>
        <p:txBody>
          <a:bodyPr/>
          <a:lstStyle>
            <a:lvl1pPr>
              <a:defRPr/>
            </a:lvl1pPr>
          </a:lstStyle>
          <a:p>
            <a:pPr>
              <a:defRPr/>
            </a:pPr>
            <a:r>
              <a:rPr lang="fr-FR" dirty="0"/>
              <a:t>20/01/10</a:t>
            </a:r>
          </a:p>
        </p:txBody>
      </p:sp>
      <p:sp>
        <p:nvSpPr>
          <p:cNvPr id="5" name="Rectangle 5"/>
          <p:cNvSpPr>
            <a:spLocks noGrp="1" noChangeArrowheads="1"/>
          </p:cNvSpPr>
          <p:nvPr>
            <p:ph type="sldNum" idx="11"/>
          </p:nvPr>
        </p:nvSpPr>
        <p:spPr>
          <a:ln/>
        </p:spPr>
        <p:txBody>
          <a:bodyPr/>
          <a:lstStyle>
            <a:lvl1pPr>
              <a:defRPr/>
            </a:lvl1pPr>
          </a:lstStyle>
          <a:p>
            <a:pPr>
              <a:defRPr/>
            </a:pPr>
            <a:fld id="{D2684810-1723-4C88-9D37-0A1D9A473B27}" type="slidenum">
              <a:rPr lang="fr-FR"/>
              <a:pPr>
                <a:defRPr/>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
          <p:cNvSpPr>
            <a:spLocks noGrp="1" noChangeArrowheads="1"/>
          </p:cNvSpPr>
          <p:nvPr>
            <p:ph type="dt" idx="10"/>
          </p:nvPr>
        </p:nvSpPr>
        <p:spPr>
          <a:ln/>
        </p:spPr>
        <p:txBody>
          <a:bodyPr/>
          <a:lstStyle>
            <a:lvl1pPr>
              <a:defRPr/>
            </a:lvl1pPr>
          </a:lstStyle>
          <a:p>
            <a:pPr>
              <a:defRPr/>
            </a:pPr>
            <a:r>
              <a:rPr lang="fr-FR" dirty="0"/>
              <a:t>20/01/10</a:t>
            </a:r>
          </a:p>
        </p:txBody>
      </p:sp>
      <p:sp>
        <p:nvSpPr>
          <p:cNvPr id="5" name="Rectangle 5"/>
          <p:cNvSpPr>
            <a:spLocks noGrp="1" noChangeArrowheads="1"/>
          </p:cNvSpPr>
          <p:nvPr>
            <p:ph type="sldNum" idx="11"/>
          </p:nvPr>
        </p:nvSpPr>
        <p:spPr>
          <a:ln/>
        </p:spPr>
        <p:txBody>
          <a:bodyPr/>
          <a:lstStyle>
            <a:lvl1pPr>
              <a:defRPr/>
            </a:lvl1pPr>
          </a:lstStyle>
          <a:p>
            <a:pPr>
              <a:defRPr/>
            </a:pPr>
            <a:fld id="{D6E47AC9-07F8-46CC-9380-B79B434D3060}" type="slidenum">
              <a:rPr lang="fr-FR"/>
              <a:pPr>
                <a:defRPr/>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3"/>
          <p:cNvSpPr>
            <a:spLocks noGrp="1" noChangeArrowheads="1"/>
          </p:cNvSpPr>
          <p:nvPr>
            <p:ph type="dt" idx="10"/>
          </p:nvPr>
        </p:nvSpPr>
        <p:spPr>
          <a:ln/>
        </p:spPr>
        <p:txBody>
          <a:bodyPr/>
          <a:lstStyle>
            <a:lvl1pPr>
              <a:defRPr/>
            </a:lvl1pPr>
          </a:lstStyle>
          <a:p>
            <a:pPr>
              <a:defRPr/>
            </a:pPr>
            <a:r>
              <a:rPr lang="fr-FR" dirty="0"/>
              <a:t>20/01/10</a:t>
            </a:r>
          </a:p>
        </p:txBody>
      </p:sp>
      <p:sp>
        <p:nvSpPr>
          <p:cNvPr id="5" name="Rectangle 5"/>
          <p:cNvSpPr>
            <a:spLocks noGrp="1" noChangeArrowheads="1"/>
          </p:cNvSpPr>
          <p:nvPr>
            <p:ph type="sldNum" idx="11"/>
          </p:nvPr>
        </p:nvSpPr>
        <p:spPr>
          <a:ln/>
        </p:spPr>
        <p:txBody>
          <a:bodyPr/>
          <a:lstStyle>
            <a:lvl1pPr>
              <a:defRPr/>
            </a:lvl1pPr>
          </a:lstStyle>
          <a:p>
            <a:pPr>
              <a:defRPr/>
            </a:pPr>
            <a:fld id="{E5D8427E-8ABA-40D8-B716-5FB1C0858869}" type="slidenum">
              <a:rPr lang="fr-FR"/>
              <a:pPr>
                <a:defRPr/>
              </a:pPr>
              <a:t>‹#›</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3"/>
          <p:cNvSpPr>
            <a:spLocks noGrp="1" noChangeArrowheads="1"/>
          </p:cNvSpPr>
          <p:nvPr>
            <p:ph type="dt" idx="10"/>
          </p:nvPr>
        </p:nvSpPr>
        <p:spPr>
          <a:ln/>
        </p:spPr>
        <p:txBody>
          <a:bodyPr/>
          <a:lstStyle>
            <a:lvl1pPr>
              <a:defRPr/>
            </a:lvl1pPr>
          </a:lstStyle>
          <a:p>
            <a:pPr>
              <a:defRPr/>
            </a:pPr>
            <a:r>
              <a:rPr lang="fr-FR" dirty="0"/>
              <a:t>20/01/10</a:t>
            </a:r>
          </a:p>
        </p:txBody>
      </p:sp>
      <p:sp>
        <p:nvSpPr>
          <p:cNvPr id="6" name="Rectangle 5"/>
          <p:cNvSpPr>
            <a:spLocks noGrp="1" noChangeArrowheads="1"/>
          </p:cNvSpPr>
          <p:nvPr>
            <p:ph type="sldNum" idx="11"/>
          </p:nvPr>
        </p:nvSpPr>
        <p:spPr>
          <a:ln/>
        </p:spPr>
        <p:txBody>
          <a:bodyPr/>
          <a:lstStyle>
            <a:lvl1pPr>
              <a:defRPr/>
            </a:lvl1pPr>
          </a:lstStyle>
          <a:p>
            <a:pPr>
              <a:defRPr/>
            </a:pPr>
            <a:fld id="{1B92FC6F-E9C4-4D20-B7FA-4C9592F775B6}" type="slidenum">
              <a:rPr lang="fr-FR"/>
              <a:pPr>
                <a:defRPr/>
              </a:pPr>
              <a:t>‹#›</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3"/>
          <p:cNvSpPr>
            <a:spLocks noGrp="1" noChangeArrowheads="1"/>
          </p:cNvSpPr>
          <p:nvPr>
            <p:ph type="dt" idx="10"/>
          </p:nvPr>
        </p:nvSpPr>
        <p:spPr>
          <a:ln/>
        </p:spPr>
        <p:txBody>
          <a:bodyPr/>
          <a:lstStyle>
            <a:lvl1pPr>
              <a:defRPr/>
            </a:lvl1pPr>
          </a:lstStyle>
          <a:p>
            <a:pPr>
              <a:defRPr/>
            </a:pPr>
            <a:r>
              <a:rPr lang="fr-FR" dirty="0"/>
              <a:t>20/01/10</a:t>
            </a:r>
          </a:p>
        </p:txBody>
      </p:sp>
      <p:sp>
        <p:nvSpPr>
          <p:cNvPr id="8" name="Rectangle 5"/>
          <p:cNvSpPr>
            <a:spLocks noGrp="1" noChangeArrowheads="1"/>
          </p:cNvSpPr>
          <p:nvPr>
            <p:ph type="sldNum" idx="11"/>
          </p:nvPr>
        </p:nvSpPr>
        <p:spPr>
          <a:ln/>
        </p:spPr>
        <p:txBody>
          <a:bodyPr/>
          <a:lstStyle>
            <a:lvl1pPr>
              <a:defRPr/>
            </a:lvl1pPr>
          </a:lstStyle>
          <a:p>
            <a:pPr>
              <a:defRPr/>
            </a:pPr>
            <a:fld id="{00508D3E-91DA-496B-A131-E2D5D35C0864}" type="slidenum">
              <a:rPr lang="fr-FR"/>
              <a:pPr>
                <a:defRPr/>
              </a:pPr>
              <a:t>‹#›</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3"/>
          <p:cNvSpPr>
            <a:spLocks noGrp="1" noChangeArrowheads="1"/>
          </p:cNvSpPr>
          <p:nvPr>
            <p:ph type="dt" idx="10"/>
          </p:nvPr>
        </p:nvSpPr>
        <p:spPr>
          <a:ln/>
        </p:spPr>
        <p:txBody>
          <a:bodyPr/>
          <a:lstStyle>
            <a:lvl1pPr>
              <a:defRPr/>
            </a:lvl1pPr>
          </a:lstStyle>
          <a:p>
            <a:pPr>
              <a:defRPr/>
            </a:pPr>
            <a:r>
              <a:rPr lang="fr-FR" dirty="0"/>
              <a:t>20/01/10</a:t>
            </a:r>
          </a:p>
        </p:txBody>
      </p:sp>
      <p:sp>
        <p:nvSpPr>
          <p:cNvPr id="4" name="Rectangle 5"/>
          <p:cNvSpPr>
            <a:spLocks noGrp="1" noChangeArrowheads="1"/>
          </p:cNvSpPr>
          <p:nvPr>
            <p:ph type="sldNum" idx="11"/>
          </p:nvPr>
        </p:nvSpPr>
        <p:spPr>
          <a:ln/>
        </p:spPr>
        <p:txBody>
          <a:bodyPr/>
          <a:lstStyle>
            <a:lvl1pPr>
              <a:defRPr/>
            </a:lvl1pPr>
          </a:lstStyle>
          <a:p>
            <a:pPr>
              <a:defRPr/>
            </a:pPr>
            <a:fld id="{30615954-20B0-4D28-A3FF-BE205CA5711E}" type="slidenum">
              <a:rPr lang="fr-FR"/>
              <a:pPr>
                <a:defRPr/>
              </a:pPr>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fr-FR" dirty="0"/>
              <a:t>20/01/10</a:t>
            </a:r>
          </a:p>
        </p:txBody>
      </p:sp>
      <p:sp>
        <p:nvSpPr>
          <p:cNvPr id="3" name="Rectangle 5"/>
          <p:cNvSpPr>
            <a:spLocks noGrp="1" noChangeArrowheads="1"/>
          </p:cNvSpPr>
          <p:nvPr>
            <p:ph type="sldNum" idx="11"/>
          </p:nvPr>
        </p:nvSpPr>
        <p:spPr>
          <a:ln/>
        </p:spPr>
        <p:txBody>
          <a:bodyPr/>
          <a:lstStyle>
            <a:lvl1pPr>
              <a:defRPr/>
            </a:lvl1pPr>
          </a:lstStyle>
          <a:p>
            <a:pPr>
              <a:defRPr/>
            </a:pPr>
            <a:fld id="{B78D66CD-7068-450B-8D67-994409A8AC49}" type="slidenum">
              <a:rPr lang="fr-FR"/>
              <a:pPr>
                <a:defRPr/>
              </a:pPr>
              <a:t>‹#›</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3"/>
          <p:cNvSpPr>
            <a:spLocks noGrp="1" noChangeArrowheads="1"/>
          </p:cNvSpPr>
          <p:nvPr>
            <p:ph type="dt" idx="10"/>
          </p:nvPr>
        </p:nvSpPr>
        <p:spPr>
          <a:ln/>
        </p:spPr>
        <p:txBody>
          <a:bodyPr/>
          <a:lstStyle>
            <a:lvl1pPr>
              <a:defRPr/>
            </a:lvl1pPr>
          </a:lstStyle>
          <a:p>
            <a:pPr>
              <a:defRPr/>
            </a:pPr>
            <a:r>
              <a:rPr lang="fr-FR" dirty="0"/>
              <a:t>20/01/10</a:t>
            </a:r>
          </a:p>
        </p:txBody>
      </p:sp>
      <p:sp>
        <p:nvSpPr>
          <p:cNvPr id="6" name="Rectangle 5"/>
          <p:cNvSpPr>
            <a:spLocks noGrp="1" noChangeArrowheads="1"/>
          </p:cNvSpPr>
          <p:nvPr>
            <p:ph type="sldNum" idx="11"/>
          </p:nvPr>
        </p:nvSpPr>
        <p:spPr>
          <a:ln/>
        </p:spPr>
        <p:txBody>
          <a:bodyPr/>
          <a:lstStyle>
            <a:lvl1pPr>
              <a:defRPr/>
            </a:lvl1pPr>
          </a:lstStyle>
          <a:p>
            <a:pPr>
              <a:defRPr/>
            </a:pPr>
            <a:fld id="{4E3AF2FE-D5BB-48FD-B0A5-966EB38F9D95}" type="slidenum">
              <a:rPr lang="fr-FR"/>
              <a:pPr>
                <a:defRPr/>
              </a:pPr>
              <a:t>‹#›</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3"/>
          <p:cNvSpPr>
            <a:spLocks noGrp="1" noChangeArrowheads="1"/>
          </p:cNvSpPr>
          <p:nvPr>
            <p:ph type="dt" idx="10"/>
          </p:nvPr>
        </p:nvSpPr>
        <p:spPr>
          <a:ln/>
        </p:spPr>
        <p:txBody>
          <a:bodyPr/>
          <a:lstStyle>
            <a:lvl1pPr>
              <a:defRPr/>
            </a:lvl1pPr>
          </a:lstStyle>
          <a:p>
            <a:pPr>
              <a:defRPr/>
            </a:pPr>
            <a:r>
              <a:rPr lang="fr-FR" dirty="0"/>
              <a:t>20/01/10</a:t>
            </a:r>
          </a:p>
        </p:txBody>
      </p:sp>
      <p:sp>
        <p:nvSpPr>
          <p:cNvPr id="6" name="Rectangle 5"/>
          <p:cNvSpPr>
            <a:spLocks noGrp="1" noChangeArrowheads="1"/>
          </p:cNvSpPr>
          <p:nvPr>
            <p:ph type="sldNum" idx="11"/>
          </p:nvPr>
        </p:nvSpPr>
        <p:spPr>
          <a:ln/>
        </p:spPr>
        <p:txBody>
          <a:bodyPr/>
          <a:lstStyle>
            <a:lvl1pPr>
              <a:defRPr/>
            </a:lvl1pPr>
          </a:lstStyle>
          <a:p>
            <a:pPr>
              <a:defRPr/>
            </a:pPr>
            <a:fld id="{B010C13F-2942-4C20-B1A1-A1F8A8A76AB1}" type="slidenum">
              <a:rPr lang="fr-FR"/>
              <a:pPr>
                <a:defRPr/>
              </a:pPr>
              <a:t>‹#›</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rgbClr val="FBEAC7"/>
            </a:gs>
            <a:gs pos="17999">
              <a:srgbClr val="FEE7F2"/>
            </a:gs>
            <a:gs pos="36000">
              <a:srgbClr val="FAC77D"/>
            </a:gs>
            <a:gs pos="61000">
              <a:srgbClr val="FBA97D"/>
            </a:gs>
            <a:gs pos="82001">
              <a:srgbClr val="FBD49C"/>
            </a:gs>
            <a:gs pos="100000">
              <a:srgbClr val="FEE7F2"/>
            </a:gs>
          </a:gsLst>
          <a:lin ang="5400000"/>
        </a:gra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128588"/>
            <a:ext cx="8228013" cy="14335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Cliquez pour éditer le format du texte-titre</a:t>
            </a:r>
          </a:p>
        </p:txBody>
      </p:sp>
      <p:sp>
        <p:nvSpPr>
          <p:cNvPr id="1027" name="Rectangle 2"/>
          <p:cNvSpPr>
            <a:spLocks noGrp="1" noChangeArrowheads="1"/>
          </p:cNvSpPr>
          <p:nvPr>
            <p:ph type="body" idx="1"/>
          </p:nvPr>
        </p:nvSpPr>
        <p:spPr bwMode="auto">
          <a:xfrm>
            <a:off x="457200" y="1600200"/>
            <a:ext cx="8228013" cy="45243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Cliquez pour éditer le format du plan de texte</a:t>
            </a:r>
          </a:p>
          <a:p>
            <a:pPr lvl="1"/>
            <a:r>
              <a:rPr lang="en-GB" smtClean="0"/>
              <a:t>Second niveau de plan</a:t>
            </a:r>
          </a:p>
          <a:p>
            <a:pPr lvl="2"/>
            <a:r>
              <a:rPr lang="en-GB" smtClean="0"/>
              <a:t>Troisième niveau de plan</a:t>
            </a:r>
          </a:p>
          <a:p>
            <a:pPr lvl="3"/>
            <a:r>
              <a:rPr lang="en-GB" smtClean="0"/>
              <a:t>Quatrième niveau de plan</a:t>
            </a:r>
          </a:p>
          <a:p>
            <a:pPr lvl="4"/>
            <a:r>
              <a:rPr lang="en-GB" smtClean="0"/>
              <a:t>Cinquième niveau de plan</a:t>
            </a:r>
          </a:p>
          <a:p>
            <a:pPr lvl="4"/>
            <a:r>
              <a:rPr lang="en-GB" smtClean="0"/>
              <a:t>Sixième niveau de plan</a:t>
            </a:r>
          </a:p>
          <a:p>
            <a:pPr lvl="4"/>
            <a:r>
              <a:rPr lang="en-GB" smtClean="0"/>
              <a:t>Septième niveau de plan</a:t>
            </a:r>
          </a:p>
          <a:p>
            <a:pPr lvl="4"/>
            <a:r>
              <a:rPr lang="en-GB" smtClean="0"/>
              <a:t>Huitième niveau de plan</a:t>
            </a:r>
          </a:p>
          <a:p>
            <a:pPr lvl="4"/>
            <a:r>
              <a:rPr lang="en-GB" smtClean="0"/>
              <a:t>Neuvième niveau de plan</a:t>
            </a:r>
          </a:p>
        </p:txBody>
      </p:sp>
      <p:sp>
        <p:nvSpPr>
          <p:cNvPr id="2" name="Rectangle 3"/>
          <p:cNvSpPr>
            <a:spLocks noGrp="1" noChangeArrowheads="1"/>
          </p:cNvSpPr>
          <p:nvPr>
            <p:ph type="dt"/>
          </p:nvPr>
        </p:nvSpPr>
        <p:spPr bwMode="auto">
          <a:xfrm>
            <a:off x="457200" y="6356350"/>
            <a:ext cx="2132013" cy="36353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smtClean="0">
                <a:solidFill>
                  <a:srgbClr val="898989"/>
                </a:solidFill>
                <a:latin typeface="Calibri" charset="0"/>
                <a:ea typeface="+mn-ea"/>
                <a:cs typeface="+mn-cs"/>
              </a:defRPr>
            </a:lvl1pPr>
          </a:lstStyle>
          <a:p>
            <a:pPr>
              <a:defRPr/>
            </a:pPr>
            <a:r>
              <a:rPr lang="fr-FR" dirty="0"/>
              <a:t>20/01/10</a:t>
            </a:r>
          </a:p>
        </p:txBody>
      </p:sp>
      <p:sp>
        <p:nvSpPr>
          <p:cNvPr id="1028" name="Text Box 4"/>
          <p:cNvSpPr txBox="1">
            <a:spLocks noChangeArrowheads="1"/>
          </p:cNvSpPr>
          <p:nvPr/>
        </p:nvSpPr>
        <p:spPr bwMode="auto">
          <a:xfrm>
            <a:off x="3124200" y="6308725"/>
            <a:ext cx="2895600" cy="460375"/>
          </a:xfrm>
          <a:prstGeom prst="rect">
            <a:avLst/>
          </a:prstGeom>
          <a:noFill/>
          <a:ln w="9525">
            <a:noFill/>
            <a:round/>
            <a:headEnd/>
            <a:tailEnd/>
          </a:ln>
          <a:effectLst/>
        </p:spPr>
        <p:txBody>
          <a:bodyPr wrap="none" anchor="ctr"/>
          <a:lstStyle/>
          <a:p>
            <a:pPr>
              <a:buFont typeface="Times New Roman" pitchFamily="16" charset="0"/>
              <a:buNone/>
              <a:defRPr/>
            </a:pPr>
            <a:endParaRPr lang="fr-FR" dirty="0">
              <a:latin typeface="Calibri" charset="0"/>
            </a:endParaRPr>
          </a:p>
        </p:txBody>
      </p:sp>
      <p:sp>
        <p:nvSpPr>
          <p:cNvPr id="1029" name="Rectangle 5"/>
          <p:cNvSpPr>
            <a:spLocks noGrp="1" noChangeArrowheads="1"/>
          </p:cNvSpPr>
          <p:nvPr>
            <p:ph type="sldNum"/>
          </p:nvPr>
        </p:nvSpPr>
        <p:spPr bwMode="auto">
          <a:xfrm>
            <a:off x="6553200" y="6356350"/>
            <a:ext cx="2132013" cy="36353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smtClean="0">
                <a:solidFill>
                  <a:srgbClr val="898989"/>
                </a:solidFill>
                <a:latin typeface="Calibri" charset="0"/>
                <a:ea typeface="+mn-ea"/>
                <a:cs typeface="+mn-cs"/>
              </a:defRPr>
            </a:lvl1pPr>
          </a:lstStyle>
          <a:p>
            <a:pPr>
              <a:defRPr/>
            </a:pPr>
            <a:fld id="{CB136484-E611-46F6-B9E0-C66E4F792888}" type="slidenum">
              <a:rPr lang="fr-FR"/>
              <a:pPr>
                <a:defRPr/>
              </a:pPr>
              <a:t>‹#›</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ＭＳ Ｐゴシック" charset="0"/>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ＭＳ Ｐゴシック" charset="0"/>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ＭＳ Ｐゴシック" charset="0"/>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ＭＳ Ｐゴシック" charset="0"/>
          <a:cs typeface="ＭＳ Ｐゴシック" charset="0"/>
        </a:defRPr>
      </a:lvl5pPr>
      <a:lvl6pPr marL="25146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Calibri" charset="0"/>
          <a:ea typeface="ＭＳ Ｐゴシック" charset="0"/>
          <a:cs typeface="ＭＳ Ｐゴシック" charset="0"/>
        </a:defRPr>
      </a:lvl6pPr>
      <a:lvl7pPr marL="29718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Calibri" charset="0"/>
          <a:ea typeface="ＭＳ Ｐゴシック" charset="0"/>
          <a:cs typeface="ＭＳ Ｐゴシック" charset="0"/>
        </a:defRPr>
      </a:lvl7pPr>
      <a:lvl8pPr marL="34290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Calibri" charset="0"/>
          <a:ea typeface="ＭＳ Ｐゴシック" charset="0"/>
          <a:cs typeface="ＭＳ Ｐゴシック" charset="0"/>
        </a:defRPr>
      </a:lvl8pPr>
      <a:lvl9pPr marL="38862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Calibri"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bourse.jdf.com/stocks/societe_resume.html?ID_NOTATION=270453" TargetMode="External"/><Relationship Id="rId4" Type="http://schemas.openxmlformats.org/officeDocument/2006/relationships/hyperlink" Target="http://www.kelloggs.ca/french/index.htm" TargetMode="External"/><Relationship Id="rId5" Type="http://schemas.openxmlformats.org/officeDocument/2006/relationships/hyperlink" Target="http://www2.kelloggs.com/" TargetMode="External"/><Relationship Id="rId6" Type="http://schemas.openxmlformats.org/officeDocument/2006/relationships/hyperlink" Target="http://www.kelloggcompany.com/" TargetMode="External"/><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e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Image 2"/>
          <p:cNvPicPr/>
          <p:nvPr/>
        </p:nvPicPr>
        <p:blipFill>
          <a:blip r:embed="rId2" cstate="print"/>
          <a:srcRect/>
          <a:stretch>
            <a:fillRect/>
          </a:stretch>
        </p:blipFill>
        <p:spPr bwMode="auto">
          <a:xfrm>
            <a:off x="6929454" y="428604"/>
            <a:ext cx="1711960" cy="609600"/>
          </a:xfrm>
          <a:prstGeom prst="rect">
            <a:avLst/>
          </a:prstGeom>
          <a:noFill/>
          <a:ln w="9525">
            <a:solidFill>
              <a:srgbClr val="F8C478"/>
            </a:solidFill>
            <a:miter lim="800000"/>
            <a:headEnd/>
            <a:tailEnd/>
          </a:ln>
        </p:spPr>
      </p:pic>
      <p:sp>
        <p:nvSpPr>
          <p:cNvPr id="4" name="Text Box 2"/>
          <p:cNvSpPr txBox="1">
            <a:spLocks noChangeArrowheads="1"/>
          </p:cNvSpPr>
          <p:nvPr/>
        </p:nvSpPr>
        <p:spPr bwMode="auto">
          <a:xfrm>
            <a:off x="500034" y="357166"/>
            <a:ext cx="2286016" cy="1477328"/>
          </a:xfrm>
          <a:prstGeom prst="rect">
            <a:avLst/>
          </a:prstGeom>
          <a:noFill/>
          <a:ln w="9525">
            <a:noFill/>
            <a:miter lim="800000"/>
            <a:headEnd/>
            <a:tailEnd/>
          </a:ln>
          <a:effectLst/>
        </p:spPr>
        <p:txBody>
          <a:bodyPr wrap="square">
            <a:spAutoFit/>
          </a:bodyPr>
          <a:lstStyle/>
          <a:p>
            <a:pPr>
              <a:spcBef>
                <a:spcPct val="50000"/>
              </a:spcBef>
            </a:pPr>
            <a:r>
              <a:rPr lang="fr-FR" dirty="0" smtClean="0">
                <a:solidFill>
                  <a:schemeClr val="tx1"/>
                </a:solidFill>
              </a:rPr>
              <a:t>CWIKLAK Marion</a:t>
            </a:r>
            <a:br>
              <a:rPr lang="fr-FR" dirty="0" smtClean="0">
                <a:solidFill>
                  <a:schemeClr val="tx1"/>
                </a:solidFill>
              </a:rPr>
            </a:br>
            <a:r>
              <a:rPr lang="fr-FR" dirty="0" smtClean="0">
                <a:solidFill>
                  <a:schemeClr val="tx1"/>
                </a:solidFill>
              </a:rPr>
              <a:t>IMAJNI Kadija</a:t>
            </a:r>
            <a:br>
              <a:rPr lang="fr-FR" dirty="0" smtClean="0">
                <a:solidFill>
                  <a:schemeClr val="tx1"/>
                </a:solidFill>
              </a:rPr>
            </a:br>
            <a:r>
              <a:rPr lang="fr-FR" dirty="0" smtClean="0">
                <a:solidFill>
                  <a:schemeClr val="tx1"/>
                </a:solidFill>
              </a:rPr>
              <a:t>RICART Nicolas</a:t>
            </a:r>
            <a:br>
              <a:rPr lang="fr-FR" dirty="0" smtClean="0">
                <a:solidFill>
                  <a:schemeClr val="tx1"/>
                </a:solidFill>
              </a:rPr>
            </a:br>
            <a:r>
              <a:rPr lang="fr-FR" dirty="0" smtClean="0">
                <a:solidFill>
                  <a:schemeClr val="tx1"/>
                </a:solidFill>
              </a:rPr>
              <a:t>THIAUDIERE Rachel</a:t>
            </a:r>
            <a:br>
              <a:rPr lang="fr-FR" dirty="0" smtClean="0">
                <a:solidFill>
                  <a:schemeClr val="tx1"/>
                </a:solidFill>
              </a:rPr>
            </a:br>
            <a:r>
              <a:rPr lang="fr-FR" dirty="0" smtClean="0">
                <a:solidFill>
                  <a:schemeClr val="tx1"/>
                </a:solidFill>
              </a:rPr>
              <a:t>TRELCAT Aurélie</a:t>
            </a:r>
            <a:endParaRPr lang="fr-FR" dirty="0">
              <a:solidFill>
                <a:schemeClr val="tx1"/>
              </a:solidFill>
            </a:endParaRPr>
          </a:p>
        </p:txBody>
      </p:sp>
      <p:sp>
        <p:nvSpPr>
          <p:cNvPr id="5" name="Text Box 4"/>
          <p:cNvSpPr txBox="1">
            <a:spLocks noChangeArrowheads="1"/>
          </p:cNvSpPr>
          <p:nvPr/>
        </p:nvSpPr>
        <p:spPr bwMode="auto">
          <a:xfrm>
            <a:off x="0" y="2643182"/>
            <a:ext cx="9144000" cy="1477328"/>
          </a:xfrm>
          <a:prstGeom prst="rect">
            <a:avLst/>
          </a:prstGeom>
          <a:noFill/>
          <a:ln w="9525">
            <a:noFill/>
            <a:miter lim="800000"/>
            <a:headEnd/>
            <a:tailEnd/>
          </a:ln>
          <a:effectLst/>
        </p:spPr>
        <p:txBody>
          <a:bodyPr wrap="square">
            <a:spAutoFit/>
          </a:bodyPr>
          <a:lstStyle/>
          <a:p>
            <a:pPr algn="ctr">
              <a:spcBef>
                <a:spcPct val="50000"/>
              </a:spcBef>
            </a:pPr>
            <a:r>
              <a:rPr lang="fr-FR" sz="4800" b="1" dirty="0">
                <a:ln>
                  <a:solidFill>
                    <a:schemeClr val="tx1"/>
                  </a:solidFill>
                </a:ln>
                <a:solidFill>
                  <a:srgbClr val="C00000"/>
                </a:solidFill>
                <a:latin typeface="Forte" pitchFamily="66" charset="0"/>
              </a:rPr>
              <a:t>ANALYSE </a:t>
            </a:r>
            <a:r>
              <a:rPr lang="fr-FR" sz="4800" b="1" dirty="0" smtClean="0">
                <a:ln>
                  <a:solidFill>
                    <a:schemeClr val="tx1"/>
                  </a:solidFill>
                </a:ln>
                <a:solidFill>
                  <a:srgbClr val="C00000"/>
                </a:solidFill>
                <a:latin typeface="Forte" pitchFamily="66" charset="0"/>
              </a:rPr>
              <a:t>DE </a:t>
            </a:r>
            <a:r>
              <a:rPr lang="fr-FR" sz="4800" b="1" dirty="0">
                <a:ln>
                  <a:solidFill>
                    <a:schemeClr val="tx1"/>
                  </a:solidFill>
                </a:ln>
                <a:solidFill>
                  <a:srgbClr val="C00000"/>
                </a:solidFill>
                <a:latin typeface="Forte" pitchFamily="66" charset="0"/>
              </a:rPr>
              <a:t>MARCHE </a:t>
            </a:r>
            <a:endParaRPr lang="fr-FR" sz="4800" b="1" dirty="0" smtClean="0">
              <a:ln>
                <a:solidFill>
                  <a:schemeClr val="tx1"/>
                </a:solidFill>
              </a:ln>
              <a:solidFill>
                <a:srgbClr val="C00000"/>
              </a:solidFill>
              <a:latin typeface="Forte" pitchFamily="66" charset="0"/>
            </a:endParaRPr>
          </a:p>
          <a:p>
            <a:pPr algn="ctr">
              <a:spcBef>
                <a:spcPct val="50000"/>
              </a:spcBef>
            </a:pPr>
            <a:r>
              <a:rPr lang="fr-FR" sz="2800" b="1" dirty="0" smtClean="0">
                <a:ln>
                  <a:solidFill>
                    <a:schemeClr val="tx1"/>
                  </a:solidFill>
                </a:ln>
                <a:solidFill>
                  <a:srgbClr val="C00000"/>
                </a:solidFill>
                <a:latin typeface="Forte" pitchFamily="66" charset="0"/>
              </a:rPr>
              <a:t>LES CEREALES DU PETIT DEJEUNER</a:t>
            </a:r>
            <a:endParaRPr lang="fr-FR" sz="2800" b="1" dirty="0">
              <a:ln>
                <a:solidFill>
                  <a:schemeClr val="tx1"/>
                </a:solidFill>
              </a:ln>
              <a:solidFill>
                <a:srgbClr val="C00000"/>
              </a:solidFill>
              <a:latin typeface="Forte" pitchFamily="66" charset="0"/>
            </a:endParaRPr>
          </a:p>
        </p:txBody>
      </p:sp>
      <p:sp>
        <p:nvSpPr>
          <p:cNvPr id="6" name="ZoneTexte 5"/>
          <p:cNvSpPr txBox="1"/>
          <p:nvPr/>
        </p:nvSpPr>
        <p:spPr>
          <a:xfrm>
            <a:off x="0" y="5786454"/>
            <a:ext cx="9144000" cy="646331"/>
          </a:xfrm>
          <a:prstGeom prst="rect">
            <a:avLst/>
          </a:prstGeom>
          <a:noFill/>
        </p:spPr>
        <p:txBody>
          <a:bodyPr wrap="square" rtlCol="0">
            <a:spAutoFit/>
          </a:bodyPr>
          <a:lstStyle/>
          <a:p>
            <a:pPr algn="ctr"/>
            <a:r>
              <a:rPr lang="fr-FR" dirty="0" smtClean="0">
                <a:solidFill>
                  <a:schemeClr val="tx1"/>
                </a:solidFill>
              </a:rPr>
              <a:t>M1 Agro-alimentaire</a:t>
            </a:r>
          </a:p>
          <a:p>
            <a:pPr algn="ctr"/>
            <a:r>
              <a:rPr lang="fr-FR" dirty="0" smtClean="0">
                <a:solidFill>
                  <a:schemeClr val="tx1"/>
                </a:solidFill>
              </a:rPr>
              <a:t>2009/2010</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14282" y="214290"/>
            <a:ext cx="8715436" cy="1061829"/>
          </a:xfrm>
          <a:prstGeom prst="rect">
            <a:avLst/>
          </a:prstGeom>
          <a:noFill/>
          <a:ln w="19050">
            <a:solidFill>
              <a:srgbClr val="FF0000"/>
            </a:solidFill>
            <a:miter lim="800000"/>
            <a:headEnd/>
            <a:tailEnd/>
          </a:ln>
        </p:spPr>
        <p:txBody>
          <a:bodyPr wrap="square">
            <a:spAutoFit/>
          </a:bodyPr>
          <a:lstStyle/>
          <a:p>
            <a:pPr algn="ctr"/>
            <a:r>
              <a:rPr lang="fr-FR" altLang="zh-CN" sz="1600" b="1" u="sng" dirty="0" smtClean="0">
                <a:solidFill>
                  <a:schemeClr val="tx1"/>
                </a:solidFill>
                <a:cs typeface="华文楷体"/>
              </a:rPr>
              <a:t>Présentation synthétique de l’entreprise Kellogg’s</a:t>
            </a:r>
            <a:r>
              <a:rPr lang="fr-FR" altLang="zh-CN" sz="1600" dirty="0" smtClean="0">
                <a:solidFill>
                  <a:schemeClr val="tx1"/>
                </a:solidFill>
                <a:cs typeface="华文楷体"/>
              </a:rPr>
              <a:t> :</a:t>
            </a:r>
          </a:p>
          <a:p>
            <a:pPr algn="ctr"/>
            <a:endParaRPr lang="fr-FR" altLang="zh-CN" sz="800" dirty="0" smtClean="0">
              <a:solidFill>
                <a:schemeClr val="tx1"/>
              </a:solidFill>
              <a:latin typeface="Calibri" pitchFamily="34" charset="0"/>
              <a:cs typeface="华文楷体"/>
            </a:endParaRPr>
          </a:p>
          <a:p>
            <a:pPr algn="ctr"/>
            <a:r>
              <a:rPr lang="fr-FR" altLang="zh-CN" sz="1300" dirty="0" smtClean="0">
                <a:solidFill>
                  <a:schemeClr val="tx1"/>
                </a:solidFill>
                <a:latin typeface="Calibri" pitchFamily="34" charset="0"/>
                <a:cs typeface="华文楷体"/>
              </a:rPr>
              <a:t>Kellogg’s est le N°1 mondial du marché des céréales pour le petit déjeuner.</a:t>
            </a:r>
          </a:p>
          <a:p>
            <a:pPr algn="ctr"/>
            <a:r>
              <a:rPr lang="fr-FR" altLang="zh-CN" sz="1300" dirty="0" smtClean="0">
                <a:solidFill>
                  <a:schemeClr val="tx1"/>
                </a:solidFill>
                <a:cs typeface="华文楷体"/>
              </a:rPr>
              <a:t>Ses produits se diversifient en un large portefeuille de marques, ses activités étant principalement concentrées sur les céréales et les snack.</a:t>
            </a:r>
            <a:endParaRPr lang="fr-FR" altLang="zh-CN" sz="1300" dirty="0" smtClean="0">
              <a:solidFill>
                <a:schemeClr val="tx1"/>
              </a:solidFill>
              <a:latin typeface="Calibri" pitchFamily="34" charset="0"/>
              <a:cs typeface="华文楷体"/>
            </a:endParaRPr>
          </a:p>
        </p:txBody>
      </p:sp>
      <p:sp>
        <p:nvSpPr>
          <p:cNvPr id="5" name="Text Box 4"/>
          <p:cNvSpPr txBox="1">
            <a:spLocks noChangeArrowheads="1"/>
          </p:cNvSpPr>
          <p:nvPr/>
        </p:nvSpPr>
        <p:spPr bwMode="auto">
          <a:xfrm>
            <a:off x="214282" y="1428736"/>
            <a:ext cx="8715436" cy="1261884"/>
          </a:xfrm>
          <a:prstGeom prst="rect">
            <a:avLst/>
          </a:prstGeom>
          <a:noFill/>
          <a:ln w="19050">
            <a:solidFill>
              <a:srgbClr val="FF0000"/>
            </a:solidFill>
            <a:miter lim="800000"/>
            <a:headEnd/>
            <a:tailEnd/>
          </a:ln>
        </p:spPr>
        <p:txBody>
          <a:bodyPr wrap="square">
            <a:spAutoFit/>
          </a:bodyPr>
          <a:lstStyle/>
          <a:p>
            <a:pPr algn="ctr"/>
            <a:r>
              <a:rPr lang="fr-FR" altLang="zh-CN" sz="1600" b="1" u="sng" dirty="0" smtClean="0">
                <a:solidFill>
                  <a:schemeClr val="tx1"/>
                </a:solidFill>
                <a:cs typeface="华文楷体"/>
              </a:rPr>
              <a:t>Les objectifs de l’entreprise kellogg’s :</a:t>
            </a:r>
          </a:p>
          <a:p>
            <a:pPr algn="ctr"/>
            <a:endParaRPr lang="fr-FR" altLang="zh-CN" sz="800" dirty="0" smtClean="0">
              <a:solidFill>
                <a:schemeClr val="tx1"/>
              </a:solidFill>
              <a:cs typeface="华文楷体"/>
            </a:endParaRPr>
          </a:p>
          <a:p>
            <a:pPr algn="ctr"/>
            <a:r>
              <a:rPr lang="fr-FR" altLang="zh-CN" sz="1300" dirty="0" smtClean="0">
                <a:solidFill>
                  <a:schemeClr val="tx1"/>
                </a:solidFill>
                <a:cs typeface="华文楷体"/>
              </a:rPr>
              <a:t>Conforter pour longtemps sa place de Leader</a:t>
            </a:r>
          </a:p>
          <a:p>
            <a:pPr algn="ctr"/>
            <a:r>
              <a:rPr lang="fr-FR" altLang="zh-CN" sz="1300" dirty="0" smtClean="0">
                <a:solidFill>
                  <a:schemeClr val="tx1"/>
                </a:solidFill>
                <a:cs typeface="华文楷体"/>
              </a:rPr>
              <a:t>S’engager sur l’axe nutrition santé et informer le consommateur du contenu des produits</a:t>
            </a:r>
          </a:p>
          <a:p>
            <a:pPr algn="ctr"/>
            <a:r>
              <a:rPr lang="fr-FR" altLang="zh-CN" sz="1300" dirty="0" smtClean="0">
                <a:solidFill>
                  <a:schemeClr val="tx1"/>
                </a:solidFill>
                <a:latin typeface="Calibri" pitchFamily="34" charset="0"/>
                <a:cs typeface="华文楷体"/>
              </a:rPr>
              <a:t>Continuer sa production en s’engageant pour le développement durable</a:t>
            </a:r>
          </a:p>
          <a:p>
            <a:pPr algn="ctr"/>
            <a:r>
              <a:rPr lang="fr-FR" altLang="zh-CN" sz="1300" dirty="0" smtClean="0">
                <a:solidFill>
                  <a:schemeClr val="tx1"/>
                </a:solidFill>
                <a:cs typeface="华文楷体"/>
              </a:rPr>
              <a:t>Toujours faire des progrès en matière d’innovation</a:t>
            </a:r>
            <a:endParaRPr lang="fr-FR" altLang="zh-CN" sz="1300" dirty="0">
              <a:solidFill>
                <a:schemeClr val="tx1"/>
              </a:solidFill>
              <a:latin typeface="Calibri" pitchFamily="34" charset="0"/>
              <a:cs typeface="华文楷体"/>
            </a:endParaRPr>
          </a:p>
        </p:txBody>
      </p:sp>
      <p:sp>
        <p:nvSpPr>
          <p:cNvPr id="7" name="Text Box 14"/>
          <p:cNvSpPr txBox="1">
            <a:spLocks noChangeArrowheads="1"/>
          </p:cNvSpPr>
          <p:nvPr/>
        </p:nvSpPr>
        <p:spPr bwMode="auto">
          <a:xfrm>
            <a:off x="214282" y="3214686"/>
            <a:ext cx="3714776" cy="2446824"/>
          </a:xfrm>
          <a:prstGeom prst="rect">
            <a:avLst/>
          </a:prstGeom>
          <a:noFill/>
          <a:ln w="9525">
            <a:noFill/>
            <a:miter lim="800000"/>
            <a:headEnd/>
            <a:tailEnd/>
          </a:ln>
        </p:spPr>
        <p:txBody>
          <a:bodyPr wrap="square">
            <a:spAutoFit/>
          </a:bodyPr>
          <a:lstStyle/>
          <a:p>
            <a:r>
              <a:rPr lang="fr-FR" altLang="zh-CN" sz="1600" b="1" u="sng" dirty="0" smtClean="0">
                <a:solidFill>
                  <a:schemeClr val="tx1"/>
                </a:solidFill>
                <a:cs typeface="华文楷体"/>
              </a:rPr>
              <a:t>Une entreprise é</a:t>
            </a:r>
            <a:r>
              <a:rPr lang="fr-FR" altLang="zh-CN" sz="1600" b="1" u="sng" dirty="0" smtClean="0">
                <a:solidFill>
                  <a:schemeClr val="tx1"/>
                </a:solidFill>
                <a:latin typeface="Calibri" pitchFamily="34" charset="0"/>
                <a:cs typeface="华文楷体"/>
              </a:rPr>
              <a:t>quilibrée </a:t>
            </a:r>
          </a:p>
          <a:p>
            <a:endParaRPr lang="fr-FR" altLang="zh-CN" sz="800" b="1" dirty="0">
              <a:solidFill>
                <a:schemeClr val="tx1"/>
              </a:solidFill>
              <a:latin typeface="Calibri" pitchFamily="34" charset="0"/>
              <a:cs typeface="华文楷体"/>
            </a:endParaRPr>
          </a:p>
          <a:p>
            <a:r>
              <a:rPr lang="fr-FR" altLang="zh-CN" sz="1300" dirty="0" smtClean="0">
                <a:solidFill>
                  <a:schemeClr val="tx1"/>
                </a:solidFill>
                <a:cs typeface="华文楷体"/>
              </a:rPr>
              <a:t>Leader avec environ </a:t>
            </a:r>
            <a:r>
              <a:rPr lang="fr-FR" sz="1300" dirty="0" smtClean="0">
                <a:solidFill>
                  <a:schemeClr val="tx1"/>
                </a:solidFill>
              </a:rPr>
              <a:t>44,5 % </a:t>
            </a:r>
            <a:r>
              <a:rPr lang="fr-FR" altLang="zh-CN" sz="1300" dirty="0" smtClean="0">
                <a:solidFill>
                  <a:schemeClr val="tx1"/>
                </a:solidFill>
                <a:cs typeface="华文楷体"/>
              </a:rPr>
              <a:t>des parts de marché  en 2008. </a:t>
            </a:r>
          </a:p>
          <a:p>
            <a:r>
              <a:rPr lang="fr-FR" altLang="zh-CN" sz="1300" dirty="0" smtClean="0">
                <a:solidFill>
                  <a:schemeClr val="tx1"/>
                </a:solidFill>
                <a:cs typeface="华文楷体"/>
              </a:rPr>
              <a:t>Bénéfices en hausse de 10% en 2007.</a:t>
            </a:r>
          </a:p>
          <a:p>
            <a:endParaRPr lang="fr-FR" altLang="zh-CN" sz="1400" dirty="0">
              <a:solidFill>
                <a:schemeClr val="tx1"/>
              </a:solidFill>
              <a:cs typeface="华文楷体"/>
            </a:endParaRPr>
          </a:p>
          <a:p>
            <a:r>
              <a:rPr lang="fr-FR" altLang="zh-CN" sz="1600" b="1" u="sng" dirty="0">
                <a:solidFill>
                  <a:schemeClr val="tx1"/>
                </a:solidFill>
                <a:latin typeface="Calibri" pitchFamily="34" charset="0"/>
                <a:cs typeface="华文楷体"/>
              </a:rPr>
              <a:t>Ses enjeux </a:t>
            </a:r>
            <a:r>
              <a:rPr lang="fr-FR" altLang="zh-CN" sz="1600" b="1" u="sng" dirty="0" smtClean="0">
                <a:solidFill>
                  <a:schemeClr val="tx1"/>
                </a:solidFill>
                <a:latin typeface="Calibri" pitchFamily="34" charset="0"/>
                <a:cs typeface="华文楷体"/>
              </a:rPr>
              <a:t>stratégiques</a:t>
            </a:r>
          </a:p>
          <a:p>
            <a:endParaRPr lang="fr-FR" altLang="zh-CN" sz="800" b="1" dirty="0">
              <a:solidFill>
                <a:schemeClr val="tx1"/>
              </a:solidFill>
              <a:latin typeface="Calibri" pitchFamily="34" charset="0"/>
              <a:cs typeface="华文楷体"/>
            </a:endParaRPr>
          </a:p>
          <a:p>
            <a:r>
              <a:rPr lang="fr-FR" altLang="zh-CN" sz="1300" dirty="0" smtClean="0">
                <a:solidFill>
                  <a:schemeClr val="tx1"/>
                </a:solidFill>
                <a:cs typeface="华文楷体"/>
              </a:rPr>
              <a:t>Nombreuses de ses marques connues sur le marché</a:t>
            </a:r>
          </a:p>
          <a:p>
            <a:r>
              <a:rPr lang="fr-FR" altLang="zh-CN" sz="1300" dirty="0" smtClean="0">
                <a:solidFill>
                  <a:schemeClr val="tx1"/>
                </a:solidFill>
                <a:cs typeface="华文楷体"/>
              </a:rPr>
              <a:t>Kellogg’s crée des produits adaptés à chaque catégorie de client (ados, enfants, femmes actives : snacking).</a:t>
            </a:r>
            <a:endParaRPr lang="fr-FR" altLang="zh-CN" sz="1300" b="1" dirty="0">
              <a:solidFill>
                <a:schemeClr val="tx1"/>
              </a:solidFill>
              <a:latin typeface="Calibri" pitchFamily="34" charset="0"/>
              <a:cs typeface="华文楷体"/>
            </a:endParaRPr>
          </a:p>
        </p:txBody>
      </p:sp>
      <p:sp>
        <p:nvSpPr>
          <p:cNvPr id="8" name="Rectangle 15"/>
          <p:cNvSpPr>
            <a:spLocks noChangeArrowheads="1"/>
          </p:cNvSpPr>
          <p:nvPr/>
        </p:nvSpPr>
        <p:spPr bwMode="auto">
          <a:xfrm>
            <a:off x="4000496" y="3214686"/>
            <a:ext cx="4929223" cy="2369880"/>
          </a:xfrm>
          <a:prstGeom prst="rect">
            <a:avLst/>
          </a:prstGeom>
          <a:noFill/>
          <a:ln w="9525">
            <a:noFill/>
            <a:miter lim="800000"/>
            <a:headEnd/>
            <a:tailEnd/>
          </a:ln>
        </p:spPr>
        <p:txBody>
          <a:bodyPr wrap="square">
            <a:spAutoFit/>
          </a:bodyPr>
          <a:lstStyle/>
          <a:p>
            <a:r>
              <a:rPr lang="fr-FR" altLang="zh-CN" sz="1600" b="1" u="sng" dirty="0">
                <a:solidFill>
                  <a:schemeClr val="tx1"/>
                </a:solidFill>
                <a:latin typeface="Calibri" pitchFamily="34" charset="0"/>
                <a:cs typeface="华文楷体"/>
              </a:rPr>
              <a:t>Adaptée à son environnement actuel </a:t>
            </a:r>
            <a:endParaRPr lang="fr-FR" altLang="zh-CN" sz="1600" b="1" u="sng" dirty="0" smtClean="0">
              <a:solidFill>
                <a:schemeClr val="tx1"/>
              </a:solidFill>
              <a:latin typeface="Calibri" pitchFamily="34" charset="0"/>
              <a:cs typeface="华文楷体"/>
            </a:endParaRPr>
          </a:p>
          <a:p>
            <a:endParaRPr lang="fr-FR" altLang="zh-CN" sz="1100" b="1" dirty="0" smtClean="0">
              <a:solidFill>
                <a:schemeClr val="tx1"/>
              </a:solidFill>
              <a:latin typeface="Calibri" pitchFamily="34" charset="0"/>
              <a:cs typeface="华文楷体"/>
            </a:endParaRPr>
          </a:p>
          <a:p>
            <a:r>
              <a:rPr lang="fr-FR" altLang="zh-CN" sz="1300" dirty="0" smtClean="0">
                <a:solidFill>
                  <a:schemeClr val="tx1"/>
                </a:solidFill>
                <a:cs typeface="华文楷体"/>
              </a:rPr>
              <a:t>Oui, rachat de plusieurs entreprises ces dernières années et  collaboration avec d’autres pour s’assurer le monopole du marché.  Egalement mise en place d’une segmentation des produits kellogg’s en rayon des grandes distributions afin d’éviter que le consommateur soit perdu (seul carrefour a refusé cette nouvelle disposition).</a:t>
            </a:r>
          </a:p>
          <a:p>
            <a:endParaRPr lang="fr-FR" altLang="zh-CN" b="1" dirty="0">
              <a:solidFill>
                <a:schemeClr val="tx1"/>
              </a:solidFill>
              <a:latin typeface="Calibri" pitchFamily="34" charset="0"/>
              <a:cs typeface="华文楷体"/>
            </a:endParaRPr>
          </a:p>
          <a:p>
            <a:r>
              <a:rPr lang="fr-FR" altLang="zh-CN" sz="1600" b="1" u="sng" dirty="0">
                <a:solidFill>
                  <a:schemeClr val="tx1"/>
                </a:solidFill>
                <a:latin typeface="Calibri" pitchFamily="34" charset="0"/>
                <a:cs typeface="华文楷体"/>
              </a:rPr>
              <a:t>Adaptée à son environnement </a:t>
            </a:r>
            <a:r>
              <a:rPr lang="fr-FR" altLang="zh-CN" sz="1600" b="1" u="sng" dirty="0" smtClean="0">
                <a:solidFill>
                  <a:schemeClr val="tx1"/>
                </a:solidFill>
                <a:latin typeface="Calibri" pitchFamily="34" charset="0"/>
                <a:cs typeface="华文楷体"/>
              </a:rPr>
              <a:t>futur</a:t>
            </a:r>
          </a:p>
          <a:p>
            <a:endParaRPr lang="fr-FR" altLang="zh-CN" sz="800" b="1" dirty="0" smtClean="0">
              <a:solidFill>
                <a:schemeClr val="tx1"/>
              </a:solidFill>
              <a:latin typeface="Calibri" pitchFamily="34" charset="0"/>
              <a:cs typeface="华文楷体"/>
            </a:endParaRPr>
          </a:p>
          <a:p>
            <a:r>
              <a:rPr lang="fr-FR" altLang="zh-CN" sz="1300" dirty="0" smtClean="0">
                <a:solidFill>
                  <a:schemeClr val="tx1"/>
                </a:solidFill>
                <a:cs typeface="华文楷体"/>
              </a:rPr>
              <a:t>Met l’accent sur l’innovation adaptée à chacun et la publicité associée</a:t>
            </a:r>
            <a:r>
              <a:rPr lang="fr-FR" altLang="zh-CN" sz="1400" dirty="0" smtClean="0">
                <a:solidFill>
                  <a:schemeClr val="tx1"/>
                </a:solidFill>
                <a:cs typeface="华文楷体"/>
              </a:rPr>
              <a:t>.</a:t>
            </a:r>
            <a:endParaRPr lang="fr-FR" altLang="zh-CN" sz="1400" dirty="0">
              <a:latin typeface="Calibri" pitchFamily="34" charset="0"/>
              <a:cs typeface="华文楷体"/>
            </a:endParaRPr>
          </a:p>
        </p:txBody>
      </p:sp>
      <p:sp>
        <p:nvSpPr>
          <p:cNvPr id="9" name="Text Box 21"/>
          <p:cNvSpPr txBox="1">
            <a:spLocks noChangeArrowheads="1"/>
          </p:cNvSpPr>
          <p:nvPr/>
        </p:nvSpPr>
        <p:spPr bwMode="auto">
          <a:xfrm>
            <a:off x="214282" y="5786454"/>
            <a:ext cx="8715376" cy="892552"/>
          </a:xfrm>
          <a:prstGeom prst="rect">
            <a:avLst/>
          </a:prstGeom>
          <a:noFill/>
          <a:ln w="19050">
            <a:solidFill>
              <a:srgbClr val="FF0000"/>
            </a:solidFill>
            <a:miter lim="800000"/>
            <a:headEnd/>
            <a:tailEnd/>
          </a:ln>
        </p:spPr>
        <p:txBody>
          <a:bodyPr wrap="square">
            <a:spAutoFit/>
          </a:bodyPr>
          <a:lstStyle/>
          <a:p>
            <a:pPr algn="ctr"/>
            <a:r>
              <a:rPr lang="fr-FR" altLang="zh-CN" sz="1600" b="1" u="sng" dirty="0" smtClean="0">
                <a:solidFill>
                  <a:schemeClr val="tx1"/>
                </a:solidFill>
                <a:cs typeface="华文楷体"/>
              </a:rPr>
              <a:t>Nos recommandations :</a:t>
            </a:r>
          </a:p>
          <a:p>
            <a:pPr algn="ctr"/>
            <a:endParaRPr lang="fr-FR" altLang="zh-CN" sz="800" dirty="0" smtClean="0">
              <a:solidFill>
                <a:schemeClr val="tx1"/>
              </a:solidFill>
              <a:latin typeface="Calibri" pitchFamily="34" charset="0"/>
              <a:cs typeface="Arial" pitchFamily="34" charset="0"/>
            </a:endParaRPr>
          </a:p>
          <a:p>
            <a:pPr algn="ctr"/>
            <a:r>
              <a:rPr lang="fr-FR" altLang="zh-CN" sz="1400" dirty="0" smtClean="0">
                <a:solidFill>
                  <a:schemeClr val="tx1"/>
                </a:solidFill>
                <a:latin typeface="Calibri" pitchFamily="34" charset="0"/>
                <a:cs typeface="Arial" pitchFamily="34" charset="0"/>
              </a:rPr>
              <a:t>Afin de résister à la concurrence sévère des MDD et du hard discount, mettre l’accent sur de nouveaux produits et baisser le prix de certains produits existants pour les rendre plus accessible.</a:t>
            </a:r>
            <a:endParaRPr lang="fr-FR" altLang="zh-CN" sz="1400" dirty="0">
              <a:solidFill>
                <a:schemeClr val="tx1"/>
              </a:solidFill>
              <a:latin typeface="Calibri" pitchFamily="34" charset="0"/>
              <a:cs typeface="Arial" pitchFamily="34" charset="0"/>
            </a:endParaRPr>
          </a:p>
        </p:txBody>
      </p:sp>
      <p:sp>
        <p:nvSpPr>
          <p:cNvPr id="11" name="Rectangle 10"/>
          <p:cNvSpPr/>
          <p:nvPr/>
        </p:nvSpPr>
        <p:spPr>
          <a:xfrm>
            <a:off x="214282" y="2786058"/>
            <a:ext cx="8643998" cy="338554"/>
          </a:xfrm>
          <a:prstGeom prst="rect">
            <a:avLst/>
          </a:prstGeom>
        </p:spPr>
        <p:txBody>
          <a:bodyPr wrap="square">
            <a:spAutoFit/>
          </a:bodyPr>
          <a:lstStyle/>
          <a:p>
            <a:pPr algn="ctr"/>
            <a:r>
              <a:rPr lang="fr-FR" altLang="zh-CN" sz="1600" b="1" u="sng" dirty="0" smtClean="0">
                <a:solidFill>
                  <a:schemeClr val="tx1"/>
                </a:solidFill>
                <a:cs typeface="华文楷体"/>
              </a:rPr>
              <a:t>Notre analyse :</a:t>
            </a:r>
            <a:endParaRPr lang="fr-FR" sz="1600" b="1" u="sng" dirty="0">
              <a:solidFill>
                <a:schemeClr val="tx1"/>
              </a:solidFill>
            </a:endParaRPr>
          </a:p>
        </p:txBody>
      </p:sp>
      <p:sp>
        <p:nvSpPr>
          <p:cNvPr id="12" name="Rectangle 11"/>
          <p:cNvSpPr/>
          <p:nvPr/>
        </p:nvSpPr>
        <p:spPr bwMode="auto">
          <a:xfrm>
            <a:off x="214282" y="2786058"/>
            <a:ext cx="8715436" cy="2857520"/>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fr-FR" sz="1800" b="0" i="0" u="none" strike="noStrike" cap="none" normalizeH="0" baseline="0" dirty="0" smtClean="0">
              <a:ln>
                <a:noFill/>
              </a:ln>
              <a:solidFill>
                <a:schemeClr val="bg1"/>
              </a:solidFill>
              <a:effectLst/>
              <a:latin typeface="Calibri"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0" y="0"/>
            <a:ext cx="9144000" cy="956288"/>
          </a:xfrm>
          <a:prstGeom prst="rect">
            <a:avLst/>
          </a:prstGeom>
          <a:noFill/>
          <a:ln w="9525">
            <a:noFill/>
            <a:round/>
            <a:headEnd/>
            <a:tailEnd/>
          </a:ln>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800" b="1" dirty="0">
                <a:solidFill>
                  <a:srgbClr val="000000"/>
                </a:solidFill>
                <a:latin typeface="Forte" pitchFamily="66" charset="0"/>
              </a:rPr>
              <a:t>Entreprise </a:t>
            </a:r>
            <a:r>
              <a:rPr lang="fr-FR" sz="2800" b="1" dirty="0" smtClean="0">
                <a:solidFill>
                  <a:srgbClr val="000000"/>
                </a:solidFill>
                <a:latin typeface="Forte" pitchFamily="66" charset="0"/>
              </a:rPr>
              <a:t>: Nestlé</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800" b="1" dirty="0" smtClean="0">
                <a:solidFill>
                  <a:srgbClr val="000000"/>
                </a:solidFill>
                <a:latin typeface="Forte" pitchFamily="66" charset="0"/>
              </a:rPr>
              <a:t>Suiveur</a:t>
            </a:r>
            <a:endParaRPr lang="fr-FR" sz="2800" b="1" dirty="0">
              <a:solidFill>
                <a:srgbClr val="000000"/>
              </a:solidFill>
              <a:latin typeface="Forte" pitchFamily="66" charset="0"/>
            </a:endParaRPr>
          </a:p>
        </p:txBody>
      </p:sp>
      <p:sp>
        <p:nvSpPr>
          <p:cNvPr id="2052" name="Text Box 3"/>
          <p:cNvSpPr txBox="1">
            <a:spLocks noChangeArrowheads="1"/>
          </p:cNvSpPr>
          <p:nvPr/>
        </p:nvSpPr>
        <p:spPr bwMode="auto">
          <a:xfrm>
            <a:off x="142874" y="1000125"/>
            <a:ext cx="4929192" cy="1928813"/>
          </a:xfrm>
          <a:prstGeom prst="rect">
            <a:avLst/>
          </a:prstGeom>
          <a:noFill/>
          <a:ln w="19050">
            <a:solidFill>
              <a:srgbClr val="008000"/>
            </a:solidFill>
            <a:miter lim="800000"/>
            <a:headEnd/>
            <a:tailEnd/>
          </a:ln>
        </p:spPr>
        <p:txBody>
          <a:bodyPr lIns="90000" tIns="46800" rIns="90000" bIns="46800"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1" dirty="0" smtClean="0">
                <a:solidFill>
                  <a:srgbClr val="000000"/>
                </a:solidFill>
              </a:rPr>
              <a:t>Structure : Cereal Partners France. </a:t>
            </a:r>
            <a:r>
              <a:rPr lang="fr-FR" sz="1300" dirty="0" smtClean="0">
                <a:solidFill>
                  <a:srgbClr val="000000"/>
                </a:solidFill>
              </a:rPr>
              <a:t>Société en nom collectif créée en 1990 par la joint venture de Nestlé avec Général Mills, basée à Noisiel (77</a:t>
            </a:r>
            <a:r>
              <a:rPr lang="fr-FR" sz="1300" dirty="0" smtClean="0">
                <a:solidFill>
                  <a:schemeClr val="tx1"/>
                </a:solidFill>
              </a:rPr>
              <a:t>)</a:t>
            </a:r>
            <a:endParaRPr lang="fr-FR" sz="1300" b="1" dirty="0" smtClean="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1" dirty="0" smtClean="0">
                <a:solidFill>
                  <a:srgbClr val="000000"/>
                </a:solidFill>
              </a:rPr>
              <a:t>Nestlé présent </a:t>
            </a:r>
            <a:r>
              <a:rPr lang="fr-FR" sz="1400" b="1" dirty="0">
                <a:solidFill>
                  <a:srgbClr val="000000"/>
                </a:solidFill>
              </a:rPr>
              <a:t>dans le monde : </a:t>
            </a:r>
            <a:r>
              <a:rPr lang="fr-FR" sz="1400" dirty="0" smtClean="0">
                <a:solidFill>
                  <a:schemeClr val="tx1"/>
                </a:solidFill>
              </a:rPr>
              <a:t>1</a:t>
            </a:r>
            <a:r>
              <a:rPr lang="fr-FR" sz="1400" baseline="30000" dirty="0" smtClean="0">
                <a:solidFill>
                  <a:schemeClr val="tx1"/>
                </a:solidFill>
              </a:rPr>
              <a:t>er</a:t>
            </a:r>
            <a:r>
              <a:rPr lang="fr-FR" sz="1400" dirty="0" smtClean="0">
                <a:solidFill>
                  <a:schemeClr val="tx1"/>
                </a:solidFill>
              </a:rPr>
              <a:t> groupe alimentaire mondial</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 </a:t>
            </a:r>
            <a:r>
              <a:rPr lang="fr-FR" sz="1300" dirty="0" smtClean="0">
                <a:solidFill>
                  <a:srgbClr val="000000"/>
                </a:solidFill>
              </a:rPr>
              <a:t>480 sites industriels sur 86 pays, 29 en France dont 2 pour sa filiale CPF : </a:t>
            </a:r>
            <a:r>
              <a:rPr lang="fr-FR" sz="1300" dirty="0" smtClean="0">
                <a:solidFill>
                  <a:schemeClr val="tx1"/>
                </a:solidFill>
                <a:cs typeface="Times New Roman" pitchFamily="18" charset="0"/>
              </a:rPr>
              <a:t>Rumilly (74) et Itancourt (02)</a:t>
            </a:r>
            <a:endParaRPr lang="fr-FR" sz="1300" dirty="0">
              <a:solidFill>
                <a:srgbClr val="000000"/>
              </a:solidFill>
              <a:ea typeface="宋体" charset="0"/>
              <a:cs typeface="宋体"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1" dirty="0">
                <a:solidFill>
                  <a:srgbClr val="000000"/>
                </a:solidFill>
                <a:ea typeface="宋体" charset="0"/>
                <a:cs typeface="宋体" charset="0"/>
              </a:rPr>
              <a:t>Taille en Europe </a:t>
            </a:r>
            <a:r>
              <a:rPr lang="fr-FR" sz="1400" dirty="0">
                <a:solidFill>
                  <a:srgbClr val="000000"/>
                </a:solidFill>
                <a:ea typeface="宋体" charset="0"/>
                <a:cs typeface="宋体" charset="0"/>
              </a:rPr>
              <a:t>: </a:t>
            </a:r>
            <a:r>
              <a:rPr lang="fr-FR" sz="1300" dirty="0" smtClean="0">
                <a:solidFill>
                  <a:srgbClr val="000000"/>
                </a:solidFill>
                <a:ea typeface="宋体" charset="0"/>
                <a:cs typeface="宋体" charset="0"/>
              </a:rPr>
              <a:t>12500 salariés dont 564 pour sa filiale CPF</a:t>
            </a:r>
            <a:endParaRPr lang="fr-FR" sz="1300" dirty="0">
              <a:solidFill>
                <a:srgbClr val="000000"/>
              </a:solidFill>
              <a:ea typeface="宋体" charset="0"/>
              <a:cs typeface="宋体"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1" dirty="0" smtClean="0">
                <a:solidFill>
                  <a:srgbClr val="000000"/>
                </a:solidFill>
              </a:rPr>
              <a:t>Chiffre </a:t>
            </a:r>
            <a:r>
              <a:rPr lang="fr-FR" sz="1400" b="1" dirty="0">
                <a:solidFill>
                  <a:srgbClr val="000000"/>
                </a:solidFill>
              </a:rPr>
              <a:t>d’affaire mondial</a:t>
            </a:r>
            <a:r>
              <a:rPr lang="fr-FR" sz="1400" dirty="0">
                <a:solidFill>
                  <a:srgbClr val="000000"/>
                </a:solidFill>
              </a:rPr>
              <a:t> : </a:t>
            </a:r>
            <a:r>
              <a:rPr lang="fr-FR" sz="1300" dirty="0" smtClean="0">
                <a:solidFill>
                  <a:srgbClr val="000000"/>
                </a:solidFill>
              </a:rPr>
              <a:t>65,4 </a:t>
            </a:r>
            <a:r>
              <a:rPr lang="fr-FR" sz="1300" dirty="0">
                <a:solidFill>
                  <a:srgbClr val="000000"/>
                </a:solidFill>
              </a:rPr>
              <a:t>Milliards d’ €</a:t>
            </a:r>
            <a:r>
              <a:rPr lang="fr-FR" sz="1300" dirty="0" smtClean="0">
                <a:solidFill>
                  <a:srgbClr val="000000"/>
                </a:solidFill>
              </a:rPr>
              <a:t>uros (en 2008) dont 167 Millions d’€uros (en 2008) pour sa filiale CPF</a:t>
            </a:r>
            <a:endParaRPr lang="fr-FR" sz="1300" dirty="0">
              <a:solidFill>
                <a:srgbClr val="000000"/>
              </a:solidFill>
            </a:endParaRPr>
          </a:p>
        </p:txBody>
      </p:sp>
      <p:sp>
        <p:nvSpPr>
          <p:cNvPr id="2054" name="Line 5"/>
          <p:cNvSpPr>
            <a:spLocks noChangeShapeType="1"/>
          </p:cNvSpPr>
          <p:nvPr/>
        </p:nvSpPr>
        <p:spPr bwMode="auto">
          <a:xfrm>
            <a:off x="2571736" y="5214950"/>
            <a:ext cx="1357322" cy="1214446"/>
          </a:xfrm>
          <a:prstGeom prst="line">
            <a:avLst/>
          </a:prstGeom>
          <a:noFill/>
          <a:ln w="9360">
            <a:solidFill>
              <a:srgbClr val="000000"/>
            </a:solidFill>
            <a:miter lim="800000"/>
            <a:headEnd/>
            <a:tailEnd/>
          </a:ln>
        </p:spPr>
        <p:txBody>
          <a:bodyPr/>
          <a:lstStyle/>
          <a:p>
            <a:endParaRPr lang="fr-FR" dirty="0"/>
          </a:p>
        </p:txBody>
      </p:sp>
      <p:sp>
        <p:nvSpPr>
          <p:cNvPr id="2055" name="Line 6"/>
          <p:cNvSpPr>
            <a:spLocks noChangeShapeType="1"/>
          </p:cNvSpPr>
          <p:nvPr/>
        </p:nvSpPr>
        <p:spPr bwMode="auto">
          <a:xfrm flipH="1">
            <a:off x="1285852" y="5214950"/>
            <a:ext cx="1289050" cy="1214437"/>
          </a:xfrm>
          <a:prstGeom prst="line">
            <a:avLst/>
          </a:prstGeom>
          <a:noFill/>
          <a:ln w="9360">
            <a:solidFill>
              <a:srgbClr val="000000"/>
            </a:solidFill>
            <a:miter lim="800000"/>
            <a:headEnd/>
            <a:tailEnd/>
          </a:ln>
        </p:spPr>
        <p:txBody>
          <a:bodyPr/>
          <a:lstStyle/>
          <a:p>
            <a:endParaRPr lang="fr-FR" dirty="0"/>
          </a:p>
        </p:txBody>
      </p:sp>
      <p:sp>
        <p:nvSpPr>
          <p:cNvPr id="2056" name="Text Box 7"/>
          <p:cNvSpPr txBox="1">
            <a:spLocks noChangeArrowheads="1"/>
          </p:cNvSpPr>
          <p:nvPr/>
        </p:nvSpPr>
        <p:spPr bwMode="auto">
          <a:xfrm>
            <a:off x="928662" y="3071810"/>
            <a:ext cx="1714512" cy="285752"/>
          </a:xfrm>
          <a:prstGeom prst="rect">
            <a:avLst/>
          </a:prstGeom>
          <a:noFill/>
          <a:ln w="9525">
            <a:noFill/>
            <a:round/>
            <a:headEnd/>
            <a:tailEnd/>
          </a:ln>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b="1" dirty="0">
                <a:solidFill>
                  <a:srgbClr val="008000"/>
                </a:solidFill>
              </a:rPr>
              <a:t>Catégories de produits</a:t>
            </a:r>
          </a:p>
        </p:txBody>
      </p:sp>
      <p:sp>
        <p:nvSpPr>
          <p:cNvPr id="2057" name="Text Box 8"/>
          <p:cNvSpPr txBox="1">
            <a:spLocks noChangeArrowheads="1"/>
          </p:cNvSpPr>
          <p:nvPr/>
        </p:nvSpPr>
        <p:spPr bwMode="auto">
          <a:xfrm>
            <a:off x="2643174" y="3071810"/>
            <a:ext cx="1928812" cy="279180"/>
          </a:xfrm>
          <a:prstGeom prst="rect">
            <a:avLst/>
          </a:prstGeom>
          <a:noFill/>
          <a:ln w="9525">
            <a:noFill/>
            <a:round/>
            <a:headEnd/>
            <a:tailEnd/>
          </a:ln>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b="1" dirty="0">
                <a:solidFill>
                  <a:srgbClr val="008000"/>
                </a:solidFill>
              </a:rPr>
              <a:t>Fonctionnalités/tendances</a:t>
            </a:r>
          </a:p>
        </p:txBody>
      </p:sp>
      <p:sp>
        <p:nvSpPr>
          <p:cNvPr id="2059" name="Text Box 10"/>
          <p:cNvSpPr txBox="1">
            <a:spLocks noChangeArrowheads="1"/>
          </p:cNvSpPr>
          <p:nvPr/>
        </p:nvSpPr>
        <p:spPr bwMode="auto">
          <a:xfrm>
            <a:off x="500034" y="5429264"/>
            <a:ext cx="1500198" cy="402291"/>
          </a:xfrm>
          <a:prstGeom prst="rect">
            <a:avLst/>
          </a:prstGeom>
          <a:noFill/>
          <a:ln w="9525">
            <a:noFill/>
            <a:round/>
            <a:headEnd/>
            <a:tailEnd/>
          </a:ln>
        </p:spPr>
        <p:txBody>
          <a:bodyPr wrap="square"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00" dirty="0">
                <a:solidFill>
                  <a:srgbClr val="000000"/>
                </a:solidFill>
              </a:rPr>
              <a:t>Gouts </a:t>
            </a:r>
            <a:r>
              <a:rPr lang="fr-FR" sz="1000" dirty="0" smtClean="0">
                <a:solidFill>
                  <a:srgbClr val="000000"/>
                </a:solidFill>
              </a:rPr>
              <a:t>variés</a:t>
            </a:r>
            <a:r>
              <a:rPr lang="fr-FR" sz="1000" dirty="0">
                <a:solidFill>
                  <a:srgbClr val="000000"/>
                </a:solidFill>
              </a:rPr>
              <a:t> </a:t>
            </a:r>
            <a:r>
              <a:rPr lang="fr-FR" sz="1000" dirty="0" smtClean="0">
                <a:solidFill>
                  <a:srgbClr val="000000"/>
                </a:solidFill>
              </a:rPr>
              <a:t>et soucieux de la nutrition</a:t>
            </a:r>
          </a:p>
        </p:txBody>
      </p:sp>
      <p:sp>
        <p:nvSpPr>
          <p:cNvPr id="2060" name="Text Box 11"/>
          <p:cNvSpPr txBox="1">
            <a:spLocks noChangeArrowheads="1"/>
          </p:cNvSpPr>
          <p:nvPr/>
        </p:nvSpPr>
        <p:spPr bwMode="auto">
          <a:xfrm>
            <a:off x="5214942" y="1000108"/>
            <a:ext cx="3786214" cy="5688353"/>
          </a:xfrm>
          <a:prstGeom prst="rect">
            <a:avLst/>
          </a:prstGeom>
          <a:noFill/>
          <a:ln w="19050">
            <a:solidFill>
              <a:srgbClr val="008000"/>
            </a:solidFill>
            <a:round/>
            <a:headEnd/>
            <a:tailEnd/>
          </a:ln>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u="sng" dirty="0" smtClean="0">
                <a:solidFill>
                  <a:schemeClr val="tx1"/>
                </a:solidFill>
              </a:rPr>
              <a:t>Marques </a:t>
            </a:r>
            <a:r>
              <a:rPr lang="fr-FR" b="1" u="sng" dirty="0">
                <a:solidFill>
                  <a:schemeClr val="tx1"/>
                </a:solidFill>
              </a:rPr>
              <a:t>en France : </a:t>
            </a:r>
            <a:endParaRPr lang="fr-FR" b="1" u="sng" dirty="0" smtClean="0">
              <a:solidFill>
                <a:schemeClr val="tx1"/>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050" b="1" u="sng" dirty="0">
              <a:solidFill>
                <a:schemeClr val="tx1"/>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dirty="0" smtClean="0">
                <a:solidFill>
                  <a:srgbClr val="000000"/>
                </a:solidFill>
              </a:rPr>
              <a:t>Nesquik, Cheerios, Chokella, Chocapic, Cookie Crisp, Nateo, Golden grahams, Lion Céréales, Crunch Céréales, Fitness, Clusters.</a:t>
            </a:r>
            <a:endParaRPr lang="fr-FR" sz="1600" dirty="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smtClean="0">
              <a:solidFill>
                <a:srgbClr val="FF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a:solidFill>
                <a:srgbClr val="FF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u="sng" dirty="0" smtClean="0">
                <a:solidFill>
                  <a:schemeClr val="tx1"/>
                </a:solidFill>
              </a:rPr>
              <a:t>Nouveautés :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050" b="1" u="sng" dirty="0">
              <a:solidFill>
                <a:schemeClr val="tx1"/>
              </a:solidFill>
            </a:endParaRPr>
          </a:p>
          <a:p>
            <a:pPr>
              <a:buFontTx/>
              <a:buChar char="-"/>
            </a:pPr>
            <a:r>
              <a:rPr lang="fr-FR" sz="1600" dirty="0" smtClean="0">
                <a:solidFill>
                  <a:schemeClr val="tx1"/>
                </a:solidFill>
                <a:cs typeface="Times New Roman" pitchFamily="18" charset="0"/>
              </a:rPr>
              <a:t> Incorporer des céréales complètes dans l’ensemble des produits ;</a:t>
            </a:r>
          </a:p>
          <a:p>
            <a:pPr>
              <a:buFontTx/>
              <a:buChar char="-"/>
            </a:pPr>
            <a:r>
              <a:rPr lang="fr-FR" sz="1600" dirty="0" smtClean="0">
                <a:solidFill>
                  <a:schemeClr val="tx1"/>
                </a:solidFill>
                <a:cs typeface="Times New Roman" pitchFamily="18" charset="0"/>
              </a:rPr>
              <a:t> Réduire la quantité de sucres dans les céréales, surtout pour celles destinées aux enfants.</a:t>
            </a:r>
          </a:p>
          <a:p>
            <a:pPr>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smtClean="0">
              <a:solidFill>
                <a:srgbClr val="000000"/>
              </a:solidFill>
            </a:endParaRPr>
          </a:p>
          <a:p>
            <a:pPr>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a:solidFill>
                <a:srgbClr val="000000"/>
              </a:solidFill>
            </a:endParaRPr>
          </a:p>
          <a:p>
            <a:pPr>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u="sng" dirty="0">
                <a:solidFill>
                  <a:schemeClr val="tx1"/>
                </a:solidFill>
              </a:rPr>
              <a:t>Derniers évènements chez </a:t>
            </a:r>
            <a:r>
              <a:rPr lang="fr-FR" b="1" u="sng" dirty="0" smtClean="0">
                <a:solidFill>
                  <a:schemeClr val="tx1"/>
                </a:solidFill>
              </a:rPr>
              <a:t>Nestlé : </a:t>
            </a:r>
          </a:p>
          <a:p>
            <a:pPr>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050" b="1" u="sng" dirty="0">
              <a:solidFill>
                <a:schemeClr val="tx1"/>
              </a:solidFill>
            </a:endParaRPr>
          </a:p>
          <a:p>
            <a:pPr>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dirty="0">
                <a:solidFill>
                  <a:srgbClr val="000000"/>
                </a:solidFill>
              </a:rPr>
              <a:t>En </a:t>
            </a:r>
            <a:r>
              <a:rPr lang="fr-FR" sz="1600" dirty="0" smtClean="0">
                <a:solidFill>
                  <a:srgbClr val="000000"/>
                </a:solidFill>
              </a:rPr>
              <a:t>2004, lancement de cookie crisp</a:t>
            </a:r>
            <a:endParaRPr lang="fr-FR" sz="1600" dirty="0">
              <a:solidFill>
                <a:srgbClr val="000000"/>
              </a:solidFill>
            </a:endParaRPr>
          </a:p>
          <a:p>
            <a:pPr>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dirty="0">
                <a:solidFill>
                  <a:srgbClr val="000000"/>
                </a:solidFill>
              </a:rPr>
              <a:t>En 2005, </a:t>
            </a:r>
            <a:r>
              <a:rPr lang="fr-FR" sz="1600" dirty="0" smtClean="0">
                <a:solidFill>
                  <a:srgbClr val="000000"/>
                </a:solidFill>
              </a:rPr>
              <a:t>lancement de Chokella</a:t>
            </a:r>
            <a:endParaRPr lang="fr-FR" sz="1600" dirty="0">
              <a:solidFill>
                <a:srgbClr val="000000"/>
              </a:solidFill>
            </a:endParaRPr>
          </a:p>
          <a:p>
            <a:pPr>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dirty="0" smtClean="0">
                <a:solidFill>
                  <a:srgbClr val="000000"/>
                </a:solidFill>
              </a:rPr>
              <a:t>En cours : apport de céréales complètes dans l’ensemble de la gamme</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a:solidFill>
                <a:srgbClr val="000000"/>
              </a:solidFill>
            </a:endParaRPr>
          </a:p>
        </p:txBody>
      </p:sp>
      <p:sp>
        <p:nvSpPr>
          <p:cNvPr id="2061" name="Text Box 12"/>
          <p:cNvSpPr txBox="1">
            <a:spLocks noChangeArrowheads="1"/>
          </p:cNvSpPr>
          <p:nvPr/>
        </p:nvSpPr>
        <p:spPr bwMode="auto">
          <a:xfrm>
            <a:off x="2071670" y="5572140"/>
            <a:ext cx="1135545" cy="402291"/>
          </a:xfrm>
          <a:prstGeom prst="rect">
            <a:avLst/>
          </a:prstGeom>
          <a:noFill/>
          <a:ln w="9525">
            <a:noFill/>
            <a:round/>
            <a:headEnd/>
            <a:tailEnd/>
          </a:ln>
        </p:spPr>
        <p:txBody>
          <a:bodyPr wrap="none" lIns="90000" tIns="46800" rIns="90000" bIns="46800">
            <a:spAutoFit/>
          </a:bodyPr>
          <a:lstStyle/>
          <a:p>
            <a:pPr>
              <a:buFontTx/>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00" dirty="0" smtClean="0">
                <a:solidFill>
                  <a:schemeClr val="tx1"/>
                </a:solidFill>
              </a:rPr>
              <a:t>Conditionnement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00" dirty="0" smtClean="0">
                <a:solidFill>
                  <a:schemeClr val="tx1"/>
                </a:solidFill>
              </a:rPr>
              <a:t>standard</a:t>
            </a:r>
            <a:endParaRPr lang="fr-FR" sz="1000" dirty="0">
              <a:solidFill>
                <a:schemeClr val="tx1"/>
              </a:solidFill>
            </a:endParaRPr>
          </a:p>
        </p:txBody>
      </p:sp>
      <p:sp>
        <p:nvSpPr>
          <p:cNvPr id="2062" name="Text Box 13"/>
          <p:cNvSpPr txBox="1">
            <a:spLocks noChangeArrowheads="1"/>
          </p:cNvSpPr>
          <p:nvPr/>
        </p:nvSpPr>
        <p:spPr bwMode="auto">
          <a:xfrm>
            <a:off x="1785918" y="5857892"/>
            <a:ext cx="2000264" cy="402291"/>
          </a:xfrm>
          <a:prstGeom prst="rect">
            <a:avLst/>
          </a:prstGeom>
          <a:noFill/>
          <a:ln w="9525">
            <a:noFill/>
            <a:round/>
            <a:headEnd/>
            <a:tailEnd/>
          </a:ln>
        </p:spPr>
        <p:txBody>
          <a:bodyPr wrap="square" lIns="90000" tIns="46800" rIns="90000" bIns="46800">
            <a:spAutoFit/>
          </a:bodyPr>
          <a:lstStyle/>
          <a:p>
            <a:pPr>
              <a:buFontTx/>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00" dirty="0" smtClean="0">
                <a:solidFill>
                  <a:srgbClr val="000000"/>
                </a:solidFill>
              </a:rPr>
              <a:t>Packaging adapté à la</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00" dirty="0" smtClean="0">
                <a:solidFill>
                  <a:srgbClr val="000000"/>
                </a:solidFill>
              </a:rPr>
              <a:t>clientèle visée</a:t>
            </a:r>
            <a:endParaRPr lang="fr-FR" sz="1000" dirty="0">
              <a:solidFill>
                <a:srgbClr val="000000"/>
              </a:solidFill>
            </a:endParaRPr>
          </a:p>
        </p:txBody>
      </p:sp>
      <p:sp>
        <p:nvSpPr>
          <p:cNvPr id="2063" name="Text Box 14"/>
          <p:cNvSpPr txBox="1">
            <a:spLocks noChangeArrowheads="1"/>
          </p:cNvSpPr>
          <p:nvPr/>
        </p:nvSpPr>
        <p:spPr bwMode="auto">
          <a:xfrm>
            <a:off x="357158" y="6429396"/>
            <a:ext cx="1973787" cy="279180"/>
          </a:xfrm>
          <a:prstGeom prst="rect">
            <a:avLst/>
          </a:prstGeom>
          <a:noFill/>
          <a:ln w="9525">
            <a:noFill/>
            <a:round/>
            <a:headEnd/>
            <a:tailEnd/>
          </a:ln>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dirty="0" smtClean="0">
                <a:solidFill>
                  <a:srgbClr val="008000"/>
                </a:solidFill>
              </a:rPr>
              <a:t>Technologies / Compétences</a:t>
            </a:r>
          </a:p>
        </p:txBody>
      </p:sp>
      <p:sp>
        <p:nvSpPr>
          <p:cNvPr id="2065" name="Text Box 16"/>
          <p:cNvSpPr txBox="1">
            <a:spLocks noChangeArrowheads="1"/>
          </p:cNvSpPr>
          <p:nvPr/>
        </p:nvSpPr>
        <p:spPr bwMode="auto">
          <a:xfrm>
            <a:off x="3071802" y="6429396"/>
            <a:ext cx="1146124" cy="279180"/>
          </a:xfrm>
          <a:prstGeom prst="rect">
            <a:avLst/>
          </a:prstGeom>
          <a:noFill/>
          <a:ln w="9525">
            <a:noFill/>
            <a:round/>
            <a:headEnd/>
            <a:tailEnd/>
          </a:ln>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dirty="0">
                <a:solidFill>
                  <a:srgbClr val="008000"/>
                </a:solidFill>
              </a:rPr>
              <a:t>Marchés cibles </a:t>
            </a:r>
          </a:p>
        </p:txBody>
      </p:sp>
      <p:sp>
        <p:nvSpPr>
          <p:cNvPr id="2066" name="Text Box 17"/>
          <p:cNvSpPr txBox="1">
            <a:spLocks noChangeArrowheads="1"/>
          </p:cNvSpPr>
          <p:nvPr/>
        </p:nvSpPr>
        <p:spPr bwMode="auto">
          <a:xfrm>
            <a:off x="3571868" y="5929330"/>
            <a:ext cx="1505646" cy="279180"/>
          </a:xfrm>
          <a:prstGeom prst="rect">
            <a:avLst/>
          </a:prstGeom>
          <a:noFill/>
          <a:ln w="9525">
            <a:noFill/>
            <a:round/>
            <a:headEnd/>
            <a:tailEnd/>
          </a:ln>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dirty="0">
                <a:solidFill>
                  <a:srgbClr val="008000"/>
                </a:solidFill>
              </a:rPr>
              <a:t>Zones </a:t>
            </a:r>
            <a:r>
              <a:rPr lang="fr-FR" sz="1200" dirty="0" smtClean="0">
                <a:solidFill>
                  <a:srgbClr val="008000"/>
                </a:solidFill>
              </a:rPr>
              <a:t>géographiques</a:t>
            </a:r>
            <a:endParaRPr lang="fr-FR" sz="1200" dirty="0">
              <a:solidFill>
                <a:srgbClr val="008000"/>
              </a:solidFill>
            </a:endParaRPr>
          </a:p>
        </p:txBody>
      </p:sp>
      <p:sp>
        <p:nvSpPr>
          <p:cNvPr id="2067" name="Text Box 18"/>
          <p:cNvSpPr txBox="1">
            <a:spLocks noChangeArrowheads="1"/>
          </p:cNvSpPr>
          <p:nvPr/>
        </p:nvSpPr>
        <p:spPr bwMode="auto">
          <a:xfrm>
            <a:off x="2857488" y="5286388"/>
            <a:ext cx="1643062" cy="248402"/>
          </a:xfrm>
          <a:prstGeom prst="rect">
            <a:avLst/>
          </a:prstGeom>
          <a:noFill/>
          <a:ln w="9525">
            <a:noFill/>
            <a:round/>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00" dirty="0" smtClean="0">
                <a:solidFill>
                  <a:srgbClr val="000000"/>
                </a:solidFill>
                <a:cs typeface="Times New Roman" pitchFamily="18" charset="0"/>
              </a:rPr>
              <a:t>- Amérique </a:t>
            </a:r>
            <a:endParaRPr lang="fr-FR" sz="1000" dirty="0">
              <a:solidFill>
                <a:srgbClr val="000000"/>
              </a:solidFill>
              <a:cs typeface="Times New Roman" pitchFamily="18" charset="0"/>
            </a:endParaRPr>
          </a:p>
        </p:txBody>
      </p:sp>
      <p:sp>
        <p:nvSpPr>
          <p:cNvPr id="2068" name="Text Box 19"/>
          <p:cNvSpPr txBox="1">
            <a:spLocks noChangeArrowheads="1"/>
          </p:cNvSpPr>
          <p:nvPr/>
        </p:nvSpPr>
        <p:spPr bwMode="auto">
          <a:xfrm>
            <a:off x="3143240" y="5500702"/>
            <a:ext cx="1214437" cy="248402"/>
          </a:xfrm>
          <a:prstGeom prst="rect">
            <a:avLst/>
          </a:prstGeom>
          <a:noFill/>
          <a:ln w="9525">
            <a:noFill/>
            <a:round/>
            <a:headEnd/>
            <a:tailEnd/>
          </a:ln>
        </p:spPr>
        <p:txBody>
          <a:bodyPr lIns="90000" tIns="46800" rIns="90000" bIns="46800">
            <a:spAutoFit/>
          </a:bodyPr>
          <a:lstStyle/>
          <a:p>
            <a:pPr>
              <a:tabLst>
                <a:tab pos="723900" algn="l"/>
              </a:tabLst>
            </a:pPr>
            <a:r>
              <a:rPr lang="fr-FR" sz="1000" dirty="0" smtClean="0">
                <a:solidFill>
                  <a:srgbClr val="000000"/>
                </a:solidFill>
                <a:cs typeface="Lucida Sans Unicode" pitchFamily="34" charset="0"/>
              </a:rPr>
              <a:t>- Europe</a:t>
            </a:r>
            <a:endParaRPr lang="fr-FR" sz="1000" dirty="0">
              <a:solidFill>
                <a:srgbClr val="000000"/>
              </a:solidFill>
              <a:cs typeface="Lucida Sans Unicode" pitchFamily="34" charset="0"/>
            </a:endParaRPr>
          </a:p>
        </p:txBody>
      </p:sp>
      <p:sp>
        <p:nvSpPr>
          <p:cNvPr id="2070" name="Text Box 21"/>
          <p:cNvSpPr txBox="1">
            <a:spLocks noChangeArrowheads="1"/>
          </p:cNvSpPr>
          <p:nvPr/>
        </p:nvSpPr>
        <p:spPr bwMode="auto">
          <a:xfrm>
            <a:off x="3428992" y="5715016"/>
            <a:ext cx="1573213" cy="248402"/>
          </a:xfrm>
          <a:prstGeom prst="rect">
            <a:avLst/>
          </a:prstGeom>
          <a:noFill/>
          <a:ln w="9525">
            <a:noFill/>
            <a:round/>
            <a:headEnd/>
            <a:tailEnd/>
          </a:ln>
        </p:spPr>
        <p:txBody>
          <a:bodyPr lIns="90000" tIns="46800" rIns="90000" bIns="46800">
            <a:spAutoFit/>
          </a:bodyPr>
          <a:lstStyle/>
          <a:p>
            <a:pPr>
              <a:tabLst>
                <a:tab pos="723900" algn="l"/>
                <a:tab pos="1447800" algn="l"/>
              </a:tabLst>
            </a:pPr>
            <a:r>
              <a:rPr lang="fr-FR" sz="1000" dirty="0" smtClean="0">
                <a:solidFill>
                  <a:srgbClr val="000000"/>
                </a:solidFill>
                <a:cs typeface="Lucida Sans Unicode" pitchFamily="34" charset="0"/>
              </a:rPr>
              <a:t>- Asie pacifique</a:t>
            </a:r>
            <a:endParaRPr lang="fr-FR" sz="1000" dirty="0">
              <a:solidFill>
                <a:srgbClr val="000000"/>
              </a:solidFill>
              <a:cs typeface="Lucida Sans Unicode" pitchFamily="34" charset="0"/>
            </a:endParaRPr>
          </a:p>
        </p:txBody>
      </p:sp>
      <p:sp>
        <p:nvSpPr>
          <p:cNvPr id="2073" name="Rectangle 24"/>
          <p:cNvSpPr>
            <a:spLocks noChangeArrowheads="1"/>
          </p:cNvSpPr>
          <p:nvPr/>
        </p:nvSpPr>
        <p:spPr bwMode="auto">
          <a:xfrm>
            <a:off x="142875" y="3071813"/>
            <a:ext cx="4929188" cy="3643335"/>
          </a:xfrm>
          <a:prstGeom prst="rect">
            <a:avLst/>
          </a:prstGeom>
          <a:noFill/>
          <a:ln w="19050">
            <a:solidFill>
              <a:srgbClr val="008000"/>
            </a:solidFill>
            <a:miter lim="800000"/>
            <a:headEnd/>
            <a:tailEnd/>
          </a:ln>
        </p:spPr>
        <p:txBody>
          <a:bodyPr wrap="none" anchor="ctr"/>
          <a:lstStyle/>
          <a:p>
            <a:endParaRPr lang="fr-FR" dirty="0"/>
          </a:p>
        </p:txBody>
      </p:sp>
      <p:sp>
        <p:nvSpPr>
          <p:cNvPr id="26" name="Rectangle 25"/>
          <p:cNvSpPr/>
          <p:nvPr/>
        </p:nvSpPr>
        <p:spPr>
          <a:xfrm>
            <a:off x="2500298" y="6143644"/>
            <a:ext cx="1351652" cy="400110"/>
          </a:xfrm>
          <a:prstGeom prst="rect">
            <a:avLst/>
          </a:prstGeom>
        </p:spPr>
        <p:txBody>
          <a:bodyPr wrap="none">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00" dirty="0" smtClean="0">
                <a:solidFill>
                  <a:srgbClr val="000000"/>
                </a:solidFill>
              </a:rPr>
              <a:t>Produits tout public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00" dirty="0" smtClean="0">
                <a:solidFill>
                  <a:srgbClr val="000000"/>
                </a:solidFill>
              </a:rPr>
              <a:t>(enfant, ados, adultes)</a:t>
            </a:r>
            <a:endParaRPr lang="fr-FR" sz="1000" dirty="0">
              <a:solidFill>
                <a:srgbClr val="000000"/>
              </a:solidFill>
            </a:endParaRPr>
          </a:p>
        </p:txBody>
      </p:sp>
      <p:cxnSp>
        <p:nvCxnSpPr>
          <p:cNvPr id="29" name="Connecteur droit 28"/>
          <p:cNvCxnSpPr/>
          <p:nvPr/>
        </p:nvCxnSpPr>
        <p:spPr bwMode="auto">
          <a:xfrm rot="5400000" flipH="1" flipV="1">
            <a:off x="1571604" y="4214818"/>
            <a:ext cx="2000264"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pic>
        <p:nvPicPr>
          <p:cNvPr id="1026" name="Picture 2"/>
          <p:cNvPicPr>
            <a:picLocks noChangeAspect="1" noChangeArrowheads="1"/>
          </p:cNvPicPr>
          <p:nvPr/>
        </p:nvPicPr>
        <p:blipFill>
          <a:blip r:embed="rId3"/>
          <a:srcRect/>
          <a:stretch>
            <a:fillRect/>
          </a:stretch>
        </p:blipFill>
        <p:spPr bwMode="auto">
          <a:xfrm>
            <a:off x="6858016" y="142852"/>
            <a:ext cx="2039076" cy="633415"/>
          </a:xfrm>
          <a:prstGeom prst="rect">
            <a:avLst/>
          </a:prstGeom>
          <a:noFill/>
          <a:ln w="9525">
            <a:noFill/>
            <a:miter lim="800000"/>
            <a:headEnd/>
            <a:tailEnd/>
          </a:ln>
        </p:spPr>
      </p:pic>
      <p:sp>
        <p:nvSpPr>
          <p:cNvPr id="30" name="ZoneTexte 29"/>
          <p:cNvSpPr txBox="1"/>
          <p:nvPr/>
        </p:nvSpPr>
        <p:spPr>
          <a:xfrm>
            <a:off x="642910" y="3500438"/>
            <a:ext cx="1785950" cy="1477328"/>
          </a:xfrm>
          <a:prstGeom prst="rect">
            <a:avLst/>
          </a:prstGeom>
          <a:noFill/>
        </p:spPr>
        <p:txBody>
          <a:bodyPr wrap="square" rtlCol="0">
            <a:spAutoFit/>
          </a:bodyPr>
          <a:lstStyle/>
          <a:p>
            <a:pPr algn="r"/>
            <a:r>
              <a:rPr lang="fr-FR" sz="1000" dirty="0" smtClean="0">
                <a:solidFill>
                  <a:schemeClr val="tx1"/>
                </a:solidFill>
              </a:rPr>
              <a:t>Blé complet -</a:t>
            </a:r>
          </a:p>
          <a:p>
            <a:pPr algn="r"/>
            <a:r>
              <a:rPr lang="fr-FR" sz="1000" dirty="0" smtClean="0">
                <a:solidFill>
                  <a:schemeClr val="tx1"/>
                </a:solidFill>
              </a:rPr>
              <a:t>Maïs et blé complet - </a:t>
            </a:r>
          </a:p>
          <a:p>
            <a:pPr algn="r"/>
            <a:r>
              <a:rPr lang="fr-FR" sz="1000" dirty="0" smtClean="0">
                <a:solidFill>
                  <a:schemeClr val="tx1"/>
                </a:solidFill>
              </a:rPr>
              <a:t>Avoine, maïs et blé complet -</a:t>
            </a:r>
          </a:p>
          <a:p>
            <a:pPr algn="r"/>
            <a:r>
              <a:rPr lang="fr-FR" sz="1000" dirty="0" smtClean="0">
                <a:solidFill>
                  <a:schemeClr val="tx1"/>
                </a:solidFill>
              </a:rPr>
              <a:t>Pétales de blé et pépites - </a:t>
            </a:r>
          </a:p>
          <a:p>
            <a:pPr algn="r"/>
            <a:r>
              <a:rPr lang="fr-FR" sz="1000" dirty="0" smtClean="0">
                <a:solidFill>
                  <a:schemeClr val="tx1"/>
                </a:solidFill>
              </a:rPr>
              <a:t>Pétales de blé et fruits secs -</a:t>
            </a:r>
          </a:p>
          <a:p>
            <a:pPr algn="r"/>
            <a:r>
              <a:rPr lang="fr-FR" sz="1000" dirty="0" smtClean="0">
                <a:solidFill>
                  <a:schemeClr val="tx1"/>
                </a:solidFill>
              </a:rPr>
              <a:t>Soufflées -</a:t>
            </a:r>
          </a:p>
          <a:p>
            <a:pPr algn="r"/>
            <a:r>
              <a:rPr lang="fr-FR" sz="1000" dirty="0" smtClean="0">
                <a:solidFill>
                  <a:schemeClr val="tx1"/>
                </a:solidFill>
              </a:rPr>
              <a:t>Chocolatées -</a:t>
            </a:r>
          </a:p>
          <a:p>
            <a:pPr algn="r"/>
            <a:r>
              <a:rPr lang="fr-FR" sz="1000" dirty="0" smtClean="0">
                <a:solidFill>
                  <a:schemeClr val="tx1"/>
                </a:solidFill>
              </a:rPr>
              <a:t>Enrobées -</a:t>
            </a:r>
          </a:p>
          <a:p>
            <a:pPr algn="r"/>
            <a:r>
              <a:rPr lang="fr-FR" sz="1000" dirty="0" smtClean="0">
                <a:solidFill>
                  <a:schemeClr val="tx1"/>
                </a:solidFill>
              </a:rPr>
              <a:t>Aromatisées - </a:t>
            </a:r>
          </a:p>
        </p:txBody>
      </p:sp>
      <p:sp>
        <p:nvSpPr>
          <p:cNvPr id="31" name="Text Box 40"/>
          <p:cNvSpPr txBox="1">
            <a:spLocks noChangeArrowheads="1"/>
          </p:cNvSpPr>
          <p:nvPr/>
        </p:nvSpPr>
        <p:spPr bwMode="auto">
          <a:xfrm>
            <a:off x="2643174" y="3571876"/>
            <a:ext cx="1218603" cy="1477328"/>
          </a:xfrm>
          <a:prstGeom prst="rect">
            <a:avLst/>
          </a:prstGeom>
          <a:noFill/>
          <a:ln w="9525">
            <a:noFill/>
            <a:miter lim="800000"/>
            <a:headEnd/>
            <a:tailEnd/>
          </a:ln>
          <a:effectLst/>
        </p:spPr>
        <p:txBody>
          <a:bodyPr wrap="none">
            <a:spAutoFit/>
          </a:bodyPr>
          <a:lstStyle/>
          <a:p>
            <a:r>
              <a:rPr lang="fr-FR" sz="1000" dirty="0">
                <a:solidFill>
                  <a:schemeClr val="tx1"/>
                </a:solidFill>
              </a:rPr>
              <a:t>-Plaisir </a:t>
            </a:r>
          </a:p>
          <a:p>
            <a:r>
              <a:rPr lang="fr-FR" sz="1000" dirty="0" smtClean="0">
                <a:solidFill>
                  <a:schemeClr val="tx1"/>
                </a:solidFill>
              </a:rPr>
              <a:t>-Envie</a:t>
            </a:r>
          </a:p>
          <a:p>
            <a:r>
              <a:rPr lang="fr-FR" sz="1000" dirty="0" smtClean="0">
                <a:solidFill>
                  <a:schemeClr val="tx1"/>
                </a:solidFill>
              </a:rPr>
              <a:t>-Ludique</a:t>
            </a:r>
          </a:p>
          <a:p>
            <a:r>
              <a:rPr lang="fr-FR" sz="1000" dirty="0" smtClean="0">
                <a:solidFill>
                  <a:schemeClr val="tx1"/>
                </a:solidFill>
              </a:rPr>
              <a:t>-Attractif</a:t>
            </a:r>
          </a:p>
          <a:p>
            <a:r>
              <a:rPr lang="fr-FR" sz="1000" dirty="0" smtClean="0">
                <a:solidFill>
                  <a:schemeClr val="tx1"/>
                </a:solidFill>
              </a:rPr>
              <a:t>-Nouveauté</a:t>
            </a:r>
          </a:p>
          <a:p>
            <a:r>
              <a:rPr lang="fr-FR" sz="1000" dirty="0" smtClean="0">
                <a:solidFill>
                  <a:schemeClr val="tx1"/>
                </a:solidFill>
              </a:rPr>
              <a:t>-Goût, douceur</a:t>
            </a:r>
          </a:p>
          <a:p>
            <a:r>
              <a:rPr lang="fr-FR" sz="1000" dirty="0" smtClean="0">
                <a:solidFill>
                  <a:schemeClr val="tx1"/>
                </a:solidFill>
              </a:rPr>
              <a:t>-Besoin nutritionnel</a:t>
            </a:r>
            <a:endParaRPr lang="fr-FR" sz="1000" dirty="0">
              <a:solidFill>
                <a:schemeClr val="tx1"/>
              </a:solidFill>
            </a:endParaRPr>
          </a:p>
          <a:p>
            <a:r>
              <a:rPr lang="fr-FR" sz="1000" dirty="0" smtClean="0">
                <a:solidFill>
                  <a:schemeClr val="tx1"/>
                </a:solidFill>
              </a:rPr>
              <a:t>-Santé</a:t>
            </a:r>
          </a:p>
          <a:p>
            <a:endParaRPr lang="fr-FR" sz="10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0" y="1285860"/>
            <a:ext cx="2428876" cy="1294843"/>
          </a:xfrm>
          <a:prstGeom prst="rect">
            <a:avLst/>
          </a:prstGeom>
          <a:noFill/>
          <a:ln w="9525">
            <a:noFill/>
            <a:round/>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dirty="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dirty="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a:solidFill>
                <a:srgbClr val="000000"/>
              </a:solidFill>
            </a:endParaRPr>
          </a:p>
        </p:txBody>
      </p:sp>
      <p:graphicFrame>
        <p:nvGraphicFramePr>
          <p:cNvPr id="13" name="Tableau 12"/>
          <p:cNvGraphicFramePr>
            <a:graphicFrameLocks noGrp="1"/>
          </p:cNvGraphicFramePr>
          <p:nvPr/>
        </p:nvGraphicFramePr>
        <p:xfrm>
          <a:off x="214282" y="357166"/>
          <a:ext cx="8715436" cy="6316391"/>
        </p:xfrm>
        <a:graphic>
          <a:graphicData uri="http://schemas.openxmlformats.org/drawingml/2006/table">
            <a:tbl>
              <a:tblPr firstRow="1" bandRow="1">
                <a:tableStyleId>{5C22544A-7EE6-4342-B048-85BDC9FD1C3A}</a:tableStyleId>
              </a:tblPr>
              <a:tblGrid>
                <a:gridCol w="2000264"/>
                <a:gridCol w="2571768"/>
                <a:gridCol w="2357454"/>
                <a:gridCol w="1785950"/>
              </a:tblGrid>
              <a:tr h="349931">
                <a:tc>
                  <a:txBody>
                    <a:bodyPr/>
                    <a:lstStyle/>
                    <a:p>
                      <a:pPr algn="l"/>
                      <a:endParaRPr lang="fr-FR" sz="1050" dirty="0">
                        <a:solidFill>
                          <a:srgbClr val="FF0000"/>
                        </a:solidFill>
                      </a:endParaRPr>
                    </a:p>
                  </a:txBody>
                  <a:tcPr>
                    <a:lnL w="19050" cap="flat" cmpd="sng" algn="ctr">
                      <a:solidFill>
                        <a:srgbClr val="008000"/>
                      </a:solidFill>
                      <a:prstDash val="solid"/>
                      <a:round/>
                      <a:headEnd type="none" w="med" len="med"/>
                      <a:tailEnd type="none" w="med" len="med"/>
                    </a:lnL>
                    <a:lnR w="19050" cap="flat" cmpd="sng" algn="ctr">
                      <a:solidFill>
                        <a:srgbClr val="008000"/>
                      </a:solidFill>
                      <a:prstDash val="solid"/>
                      <a:round/>
                      <a:headEnd type="none" w="med" len="med"/>
                      <a:tailEnd type="none" w="med" len="med"/>
                    </a:lnR>
                    <a:lnT w="19050" cap="flat" cmpd="sng" algn="ctr">
                      <a:solidFill>
                        <a:srgbClr val="008000"/>
                      </a:solidFill>
                      <a:prstDash val="solid"/>
                      <a:round/>
                      <a:headEnd type="none" w="med" len="med"/>
                      <a:tailEnd type="none" w="med" len="med"/>
                    </a:lnT>
                    <a:lnB w="19050" cap="flat" cmpd="sng" algn="ctr">
                      <a:solidFill>
                        <a:srgbClr val="008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u="sng" dirty="0" smtClean="0">
                          <a:solidFill>
                            <a:schemeClr val="tx1"/>
                          </a:solidFill>
                        </a:rPr>
                        <a:t>Description</a:t>
                      </a:r>
                      <a:endParaRPr lang="fr-FR" sz="1200" u="sng" dirty="0">
                        <a:solidFill>
                          <a:schemeClr val="tx1"/>
                        </a:solidFill>
                      </a:endParaRPr>
                    </a:p>
                  </a:txBody>
                  <a:tcPr>
                    <a:lnL w="19050" cap="flat" cmpd="sng" algn="ctr">
                      <a:solidFill>
                        <a:srgbClr val="008000"/>
                      </a:solidFill>
                      <a:prstDash val="solid"/>
                      <a:round/>
                      <a:headEnd type="none" w="med" len="med"/>
                      <a:tailEnd type="none" w="med" len="med"/>
                    </a:lnL>
                    <a:lnR w="19050" cap="flat" cmpd="sng" algn="ctr">
                      <a:solidFill>
                        <a:srgbClr val="008000"/>
                      </a:solidFill>
                      <a:prstDash val="solid"/>
                      <a:round/>
                      <a:headEnd type="none" w="med" len="med"/>
                      <a:tailEnd type="none" w="med" len="med"/>
                    </a:lnR>
                    <a:lnT w="19050" cap="flat" cmpd="sng" algn="ctr">
                      <a:solidFill>
                        <a:srgbClr val="008000"/>
                      </a:solidFill>
                      <a:prstDash val="solid"/>
                      <a:round/>
                      <a:headEnd type="none" w="med" len="med"/>
                      <a:tailEnd type="none" w="med" len="med"/>
                    </a:lnT>
                    <a:lnB w="19050" cap="flat" cmpd="sng" algn="ctr">
                      <a:solidFill>
                        <a:srgbClr val="008000"/>
                      </a:solidFill>
                      <a:prstDash val="solid"/>
                      <a:round/>
                      <a:headEnd type="none" w="med" len="med"/>
                      <a:tailEnd type="none" w="med" len="med"/>
                    </a:lnB>
                    <a:noFill/>
                  </a:tcPr>
                </a:tc>
                <a:tc>
                  <a: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b="1" u="sng" dirty="0" smtClean="0">
                          <a:solidFill>
                            <a:schemeClr val="tx1"/>
                          </a:solidFill>
                        </a:rPr>
                        <a:t>Forces</a:t>
                      </a:r>
                      <a:endParaRPr lang="fr-FR" sz="1200" b="1" u="sng" dirty="0">
                        <a:solidFill>
                          <a:schemeClr val="tx1"/>
                        </a:solidFill>
                      </a:endParaRPr>
                    </a:p>
                  </a:txBody>
                  <a:tcPr>
                    <a:lnL w="19050" cap="flat" cmpd="sng" algn="ctr">
                      <a:solidFill>
                        <a:srgbClr val="008000"/>
                      </a:solidFill>
                      <a:prstDash val="solid"/>
                      <a:round/>
                      <a:headEnd type="none" w="med" len="med"/>
                      <a:tailEnd type="none" w="med" len="med"/>
                    </a:lnL>
                    <a:lnR w="19050" cap="flat" cmpd="sng" algn="ctr">
                      <a:solidFill>
                        <a:srgbClr val="008000"/>
                      </a:solidFill>
                      <a:prstDash val="solid"/>
                      <a:round/>
                      <a:headEnd type="none" w="med" len="med"/>
                      <a:tailEnd type="none" w="med" len="med"/>
                    </a:lnR>
                    <a:lnT w="19050" cap="flat" cmpd="sng" algn="ctr">
                      <a:solidFill>
                        <a:srgbClr val="008000"/>
                      </a:solidFill>
                      <a:prstDash val="solid"/>
                      <a:round/>
                      <a:headEnd type="none" w="med" len="med"/>
                      <a:tailEnd type="none" w="med" len="med"/>
                    </a:lnT>
                    <a:lnB w="19050" cap="flat" cmpd="sng" algn="ctr">
                      <a:solidFill>
                        <a:srgbClr val="008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u="sng" dirty="0" smtClean="0">
                          <a:solidFill>
                            <a:schemeClr val="tx1"/>
                          </a:solidFill>
                        </a:rPr>
                        <a:t>Faiblesses</a:t>
                      </a:r>
                      <a:endParaRPr lang="fr-FR" sz="1200" u="sng" dirty="0">
                        <a:solidFill>
                          <a:schemeClr val="tx1"/>
                        </a:solidFill>
                      </a:endParaRPr>
                    </a:p>
                  </a:txBody>
                  <a:tcPr>
                    <a:lnL w="19050" cap="flat" cmpd="sng" algn="ctr">
                      <a:solidFill>
                        <a:srgbClr val="008000"/>
                      </a:solidFill>
                      <a:prstDash val="solid"/>
                      <a:round/>
                      <a:headEnd type="none" w="med" len="med"/>
                      <a:tailEnd type="none" w="med" len="med"/>
                    </a:lnL>
                    <a:lnR w="19050" cap="flat" cmpd="sng" algn="ctr">
                      <a:solidFill>
                        <a:srgbClr val="008000"/>
                      </a:solidFill>
                      <a:prstDash val="solid"/>
                      <a:round/>
                      <a:headEnd type="none" w="med" len="med"/>
                      <a:tailEnd type="none" w="med" len="med"/>
                    </a:lnR>
                    <a:lnT w="19050" cap="flat" cmpd="sng" algn="ctr">
                      <a:solidFill>
                        <a:srgbClr val="008000"/>
                      </a:solidFill>
                      <a:prstDash val="solid"/>
                      <a:round/>
                      <a:headEnd type="none" w="med" len="med"/>
                      <a:tailEnd type="none" w="med" len="med"/>
                    </a:lnT>
                    <a:lnB w="19050" cap="flat" cmpd="sng" algn="ctr">
                      <a:solidFill>
                        <a:srgbClr val="008000"/>
                      </a:solidFill>
                      <a:prstDash val="solid"/>
                      <a:round/>
                      <a:headEnd type="none" w="med" len="med"/>
                      <a:tailEnd type="none" w="med" len="med"/>
                    </a:lnB>
                    <a:noFill/>
                  </a:tcPr>
                </a:tc>
              </a:tr>
              <a:tr h="1436020">
                <a:tc>
                  <a: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100" b="1" u="sng" dirty="0" smtClean="0">
                          <a:solidFill>
                            <a:schemeClr val="tx1"/>
                          </a:solidFill>
                        </a:rPr>
                        <a:t>Stratégie de croissance :</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Diversifié / Spécialisé</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Locale/ Nationale/ Internationale</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Alliances</a:t>
                      </a:r>
                      <a:endParaRPr lang="fr-FR" sz="1050" dirty="0">
                        <a:solidFill>
                          <a:srgbClr val="FF0000"/>
                        </a:solidFill>
                      </a:endParaRPr>
                    </a:p>
                  </a:txBody>
                  <a:tcPr>
                    <a:lnL w="19050" cap="flat" cmpd="sng" algn="ctr">
                      <a:solidFill>
                        <a:srgbClr val="008000"/>
                      </a:solidFill>
                      <a:prstDash val="solid"/>
                      <a:round/>
                      <a:headEnd type="none" w="med" len="med"/>
                      <a:tailEnd type="none" w="med" len="med"/>
                    </a:lnL>
                    <a:lnR w="19050" cap="flat" cmpd="sng" algn="ctr">
                      <a:solidFill>
                        <a:srgbClr val="008000"/>
                      </a:solidFill>
                      <a:prstDash val="solid"/>
                      <a:round/>
                      <a:headEnd type="none" w="med" len="med"/>
                      <a:tailEnd type="none" w="med" len="med"/>
                    </a:lnR>
                    <a:lnT w="19050" cap="flat" cmpd="sng" algn="ctr">
                      <a:solidFill>
                        <a:srgbClr val="008000"/>
                      </a:solidFill>
                      <a:prstDash val="solid"/>
                      <a:round/>
                      <a:headEnd type="none" w="med" len="med"/>
                      <a:tailEnd type="none" w="med" len="med"/>
                    </a:lnT>
                    <a:lnB w="19050" cap="flat" cmpd="sng" algn="ctr">
                      <a:solidFill>
                        <a:srgbClr val="00800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50" dirty="0" smtClean="0">
                          <a:solidFill>
                            <a:srgbClr val="000000"/>
                          </a:solidFill>
                        </a:rPr>
                        <a:t>Nestlé se distingue</a:t>
                      </a:r>
                      <a:r>
                        <a:rPr lang="fr-FR" sz="1050" baseline="0" dirty="0" smtClean="0">
                          <a:solidFill>
                            <a:srgbClr val="000000"/>
                          </a:solidFill>
                        </a:rPr>
                        <a:t> par une gamme de produits large visant toute la population (enfants, ados et adultes).</a:t>
                      </a:r>
                    </a:p>
                    <a:p>
                      <a:pPr marL="0" marR="0" indent="0" algn="l" defTabSz="914400" rtl="0" eaLnBrk="1" fontAlgn="auto" latinLnBrk="0" hangingPunct="1">
                        <a:lnSpc>
                          <a:spcPct val="100000"/>
                        </a:lnSpc>
                        <a:spcBef>
                          <a:spcPts val="0"/>
                        </a:spcBef>
                        <a:spcAft>
                          <a:spcPts val="0"/>
                        </a:spcAft>
                        <a:buClrTx/>
                        <a:buSzTx/>
                        <a:buFontTx/>
                        <a:buNone/>
                        <a:tabLst/>
                        <a:defRPr/>
                      </a:pPr>
                      <a:r>
                        <a:rPr lang="fr-FR" sz="1050" baseline="0" dirty="0" smtClean="0">
                          <a:solidFill>
                            <a:srgbClr val="000000"/>
                          </a:solidFill>
                        </a:rPr>
                        <a:t>Nestlé s’est allié en 1990 avec General Mills formant ainsi la filiale Cereal Partners Worldwide permettant une production internationale mais aussi localisée dans chacun des pays (ici Cereal Partners France) en s’adaptant à la demande.</a:t>
                      </a:r>
                      <a:endParaRPr lang="fr-FR" sz="1050" dirty="0">
                        <a:solidFill>
                          <a:srgbClr val="FF0000"/>
                        </a:solidFill>
                      </a:endParaRPr>
                    </a:p>
                  </a:txBody>
                  <a:tcPr>
                    <a:lnL w="19050" cap="flat" cmpd="sng" algn="ctr">
                      <a:solidFill>
                        <a:srgbClr val="008000"/>
                      </a:solidFill>
                      <a:prstDash val="solid"/>
                      <a:round/>
                      <a:headEnd type="none" w="med" len="med"/>
                      <a:tailEnd type="none" w="med" len="med"/>
                    </a:lnL>
                    <a:lnR w="19050" cap="flat" cmpd="sng" algn="ctr">
                      <a:solidFill>
                        <a:srgbClr val="008000"/>
                      </a:solidFill>
                      <a:prstDash val="solid"/>
                      <a:round/>
                      <a:headEnd type="none" w="med" len="med"/>
                      <a:tailEnd type="none" w="med" len="med"/>
                    </a:lnR>
                    <a:lnT w="19050" cap="flat" cmpd="sng" algn="ctr">
                      <a:solidFill>
                        <a:srgbClr val="008000"/>
                      </a:solidFill>
                      <a:prstDash val="solid"/>
                      <a:round/>
                      <a:headEnd type="none" w="med" len="med"/>
                      <a:tailEnd type="none" w="med" len="med"/>
                    </a:lnT>
                    <a:lnB w="19050" cap="flat" cmpd="sng" algn="ctr">
                      <a:solidFill>
                        <a:srgbClr val="00800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fr-FR" sz="1050" b="0" dirty="0" smtClean="0">
                          <a:solidFill>
                            <a:schemeClr val="tx1"/>
                          </a:solidFill>
                        </a:rPr>
                        <a:t>Avec sa joint-venture depuis les années 1990 avec un groupe Américain, Nestlé a</a:t>
                      </a:r>
                      <a:r>
                        <a:rPr lang="fr-FR" sz="1050" b="0" baseline="0" dirty="0" smtClean="0">
                          <a:solidFill>
                            <a:schemeClr val="tx1"/>
                          </a:solidFill>
                        </a:rPr>
                        <a:t> pu augmenter sa capacité outre-mer et ainsi se développer.</a:t>
                      </a:r>
                    </a:p>
                    <a:p>
                      <a:pPr marL="0" marR="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fr-FR" sz="1050" b="0" baseline="0" dirty="0" smtClean="0">
                          <a:solidFill>
                            <a:schemeClr val="tx1"/>
                          </a:solidFill>
                        </a:rPr>
                        <a:t>De plus, faisant des filiales propre à leur pays (CPF ou encore Cereal Partners UK) Nestlé, permet de proposer des produits selon la population présente.</a:t>
                      </a:r>
                      <a:endParaRPr lang="fr-FR" sz="1050" b="0" dirty="0">
                        <a:solidFill>
                          <a:schemeClr val="tx1"/>
                        </a:solidFill>
                      </a:endParaRPr>
                    </a:p>
                  </a:txBody>
                  <a:tcPr>
                    <a:lnL w="19050" cap="flat" cmpd="sng" algn="ctr">
                      <a:solidFill>
                        <a:srgbClr val="008000"/>
                      </a:solidFill>
                      <a:prstDash val="solid"/>
                      <a:round/>
                      <a:headEnd type="none" w="med" len="med"/>
                      <a:tailEnd type="none" w="med" len="med"/>
                    </a:lnL>
                    <a:lnR w="19050" cap="flat" cmpd="sng" algn="ctr">
                      <a:solidFill>
                        <a:srgbClr val="008000"/>
                      </a:solidFill>
                      <a:prstDash val="solid"/>
                      <a:round/>
                      <a:headEnd type="none" w="med" len="med"/>
                      <a:tailEnd type="none" w="med" len="med"/>
                    </a:lnR>
                    <a:lnT w="19050" cap="flat" cmpd="sng" algn="ctr">
                      <a:solidFill>
                        <a:srgbClr val="008000"/>
                      </a:solidFill>
                      <a:prstDash val="solid"/>
                      <a:round/>
                      <a:headEnd type="none" w="med" len="med"/>
                      <a:tailEnd type="none" w="med" len="med"/>
                    </a:lnT>
                    <a:lnB w="19050" cap="flat" cmpd="sng" algn="ctr">
                      <a:solidFill>
                        <a:srgbClr val="00800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50" dirty="0" smtClean="0">
                          <a:solidFill>
                            <a:schemeClr val="tx1"/>
                          </a:solidFill>
                        </a:rPr>
                        <a:t>Se divisant en différentes filiales selon les pays, les gammes proposées</a:t>
                      </a:r>
                      <a:r>
                        <a:rPr lang="fr-FR" sz="1050" baseline="0" dirty="0" smtClean="0">
                          <a:solidFill>
                            <a:schemeClr val="tx1"/>
                          </a:solidFill>
                        </a:rPr>
                        <a:t> deviennent différentes et donc demande des recherches et des capacités d’innovations importantes.</a:t>
                      </a:r>
                      <a:endParaRPr lang="fr-FR" sz="1050" dirty="0">
                        <a:solidFill>
                          <a:schemeClr val="tx1"/>
                        </a:solidFill>
                      </a:endParaRPr>
                    </a:p>
                  </a:txBody>
                  <a:tcPr>
                    <a:lnL w="19050" cap="flat" cmpd="sng" algn="ctr">
                      <a:solidFill>
                        <a:srgbClr val="008000"/>
                      </a:solidFill>
                      <a:prstDash val="solid"/>
                      <a:round/>
                      <a:headEnd type="none" w="med" len="med"/>
                      <a:tailEnd type="none" w="med" len="med"/>
                    </a:lnL>
                    <a:lnR w="19050" cap="flat" cmpd="sng" algn="ctr">
                      <a:solidFill>
                        <a:srgbClr val="008000"/>
                      </a:solidFill>
                      <a:prstDash val="solid"/>
                      <a:round/>
                      <a:headEnd type="none" w="med" len="med"/>
                      <a:tailEnd type="none" w="med" len="med"/>
                    </a:lnR>
                    <a:lnT w="19050" cap="flat" cmpd="sng" algn="ctr">
                      <a:solidFill>
                        <a:srgbClr val="008000"/>
                      </a:solidFill>
                      <a:prstDash val="solid"/>
                      <a:round/>
                      <a:headEnd type="none" w="med" len="med"/>
                      <a:tailEnd type="none" w="med" len="med"/>
                    </a:lnT>
                    <a:lnB w="19050" cap="flat" cmpd="sng" algn="ctr">
                      <a:solidFill>
                        <a:srgbClr val="008000"/>
                      </a:solidFill>
                      <a:prstDash val="solid"/>
                      <a:round/>
                      <a:headEnd type="none" w="med" len="med"/>
                      <a:tailEnd type="none" w="med" len="med"/>
                    </a:lnB>
                    <a:noFill/>
                  </a:tcPr>
                </a:tc>
              </a:tr>
              <a:tr h="1618912">
                <a:tc>
                  <a: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100" b="1" u="sng" dirty="0" smtClean="0">
                          <a:solidFill>
                            <a:schemeClr val="tx1"/>
                          </a:solidFill>
                        </a:rPr>
                        <a:t>Stratégie de suivi : </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Gamme, produits,</a:t>
                      </a:r>
                      <a:r>
                        <a:rPr lang="fr-FR" sz="1050" baseline="0" dirty="0" smtClean="0">
                          <a:solidFill>
                            <a:srgbClr val="000000"/>
                          </a:solidFill>
                        </a:rPr>
                        <a:t> </a:t>
                      </a:r>
                      <a:r>
                        <a:rPr lang="fr-FR" sz="1050" dirty="0" smtClean="0">
                          <a:solidFill>
                            <a:srgbClr val="000000"/>
                          </a:solidFill>
                        </a:rPr>
                        <a:t>portefeuilles</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Circuits Distribution, Marchés</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Prix, communication</a:t>
                      </a:r>
                      <a:endParaRPr lang="fr-FR" sz="1050" dirty="0">
                        <a:solidFill>
                          <a:srgbClr val="FF0000"/>
                        </a:solidFill>
                      </a:endParaRPr>
                    </a:p>
                  </a:txBody>
                  <a:tcPr>
                    <a:lnL w="19050" cap="flat" cmpd="sng" algn="ctr">
                      <a:solidFill>
                        <a:srgbClr val="008000"/>
                      </a:solidFill>
                      <a:prstDash val="solid"/>
                      <a:round/>
                      <a:headEnd type="none" w="med" len="med"/>
                      <a:tailEnd type="none" w="med" len="med"/>
                    </a:lnL>
                    <a:lnR w="19050" cap="flat" cmpd="sng" algn="ctr">
                      <a:solidFill>
                        <a:srgbClr val="008000"/>
                      </a:solidFill>
                      <a:prstDash val="solid"/>
                      <a:round/>
                      <a:headEnd type="none" w="med" len="med"/>
                      <a:tailEnd type="none" w="med" len="med"/>
                    </a:lnR>
                    <a:lnT w="19050" cap="flat" cmpd="sng" algn="ctr">
                      <a:solidFill>
                        <a:srgbClr val="008000"/>
                      </a:solidFill>
                      <a:prstDash val="solid"/>
                      <a:round/>
                      <a:headEnd type="none" w="med" len="med"/>
                      <a:tailEnd type="none" w="med" len="med"/>
                    </a:lnT>
                    <a:lnB w="19050" cap="flat" cmpd="sng" algn="ctr">
                      <a:solidFill>
                        <a:srgbClr val="008000"/>
                      </a:solidFill>
                      <a:prstDash val="solid"/>
                      <a:round/>
                      <a:headEnd type="none" w="med" len="med"/>
                      <a:tailEnd type="none" w="med" len="med"/>
                    </a:lnB>
                    <a:noFill/>
                  </a:tcPr>
                </a:tc>
                <a:tc>
                  <a:txBody>
                    <a:bodyPr/>
                    <a:lstStyle/>
                    <a:p>
                      <a:pPr algn="l"/>
                      <a:r>
                        <a:rPr lang="fr-FR" sz="1050" dirty="0" smtClean="0">
                          <a:solidFill>
                            <a:schemeClr val="tx1"/>
                          </a:solidFill>
                        </a:rPr>
                        <a:t>Nestlé</a:t>
                      </a:r>
                      <a:r>
                        <a:rPr lang="fr-FR" sz="1050" baseline="0" dirty="0" smtClean="0">
                          <a:solidFill>
                            <a:schemeClr val="tx1"/>
                          </a:solidFill>
                        </a:rPr>
                        <a:t> France possède un portefeuille de produit important  avec une grande capacité d’innovation avec ces nombreux centres de recherches. Nestlé met l’accent sur la nutrition et l’information en ciblant sa communication sur ce domaine par un investissement publicitaire en hausse chaque année de manière à se rapprocher des consommateurs. </a:t>
                      </a:r>
                    </a:p>
                    <a:p>
                      <a:pPr algn="l"/>
                      <a:r>
                        <a:rPr lang="fr-FR" sz="1050" baseline="0" dirty="0" smtClean="0">
                          <a:solidFill>
                            <a:schemeClr val="tx1"/>
                          </a:solidFill>
                        </a:rPr>
                        <a:t>Ciblé sur la marché de la grande distribution, Nestlé propose des produits à positionnement populaire.</a:t>
                      </a:r>
                    </a:p>
                  </a:txBody>
                  <a:tcPr>
                    <a:lnL w="19050" cap="flat" cmpd="sng" algn="ctr">
                      <a:solidFill>
                        <a:srgbClr val="008000"/>
                      </a:solidFill>
                      <a:prstDash val="solid"/>
                      <a:round/>
                      <a:headEnd type="none" w="med" len="med"/>
                      <a:tailEnd type="none" w="med" len="med"/>
                    </a:lnL>
                    <a:lnR w="19050" cap="flat" cmpd="sng" algn="ctr">
                      <a:solidFill>
                        <a:srgbClr val="008000"/>
                      </a:solidFill>
                      <a:prstDash val="solid"/>
                      <a:round/>
                      <a:headEnd type="none" w="med" len="med"/>
                      <a:tailEnd type="none" w="med" len="med"/>
                    </a:lnR>
                    <a:lnT w="19050" cap="flat" cmpd="sng" algn="ctr">
                      <a:solidFill>
                        <a:srgbClr val="008000"/>
                      </a:solidFill>
                      <a:prstDash val="solid"/>
                      <a:round/>
                      <a:headEnd type="none" w="med" len="med"/>
                      <a:tailEnd type="none" w="med" len="med"/>
                    </a:lnT>
                    <a:lnB w="19050" cap="flat" cmpd="sng" algn="ctr">
                      <a:solidFill>
                        <a:srgbClr val="008000"/>
                      </a:solidFill>
                      <a:prstDash val="solid"/>
                      <a:round/>
                      <a:headEnd type="none" w="med" len="med"/>
                      <a:tailEnd type="none" w="med" len="med"/>
                    </a:lnB>
                    <a:noFill/>
                  </a:tcPr>
                </a:tc>
                <a:tc>
                  <a: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chemeClr val="tx1"/>
                          </a:solidFill>
                        </a:rPr>
                        <a:t>La force de la stratégie suivie ne Nestlé</a:t>
                      </a:r>
                      <a:r>
                        <a:rPr lang="fr-FR" sz="1050" baseline="0" dirty="0" smtClean="0">
                          <a:solidFill>
                            <a:schemeClr val="tx1"/>
                          </a:solidFill>
                        </a:rPr>
                        <a:t> se base sur son fort pouvoir d’innovation et les moyens engagées.</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baseline="0" dirty="0" smtClean="0">
                          <a:solidFill>
                            <a:schemeClr val="tx1"/>
                          </a:solidFill>
                        </a:rPr>
                        <a:t>Sa présence importante en grande et moyenne surface permet ainsi à la marque d’être accessible. </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baseline="0" dirty="0" smtClean="0">
                          <a:solidFill>
                            <a:schemeClr val="tx1"/>
                          </a:solidFill>
                        </a:rPr>
                        <a:t>De plus, de grande campagne et différents programmes basés sur la nutrition permet à l’entreprise de communiquer ses intention et  de montrer de la transparence vis-à-vis de ces produits</a:t>
                      </a:r>
                      <a:endParaRPr lang="fr-FR" sz="1050" dirty="0">
                        <a:solidFill>
                          <a:schemeClr val="tx1"/>
                        </a:solidFill>
                      </a:endParaRPr>
                    </a:p>
                  </a:txBody>
                  <a:tcPr>
                    <a:lnL w="19050" cap="flat" cmpd="sng" algn="ctr">
                      <a:solidFill>
                        <a:srgbClr val="008000"/>
                      </a:solidFill>
                      <a:prstDash val="solid"/>
                      <a:round/>
                      <a:headEnd type="none" w="med" len="med"/>
                      <a:tailEnd type="none" w="med" len="med"/>
                    </a:lnL>
                    <a:lnR w="19050" cap="flat" cmpd="sng" algn="ctr">
                      <a:solidFill>
                        <a:srgbClr val="008000"/>
                      </a:solidFill>
                      <a:prstDash val="solid"/>
                      <a:round/>
                      <a:headEnd type="none" w="med" len="med"/>
                      <a:tailEnd type="none" w="med" len="med"/>
                    </a:lnR>
                    <a:lnT w="19050" cap="flat" cmpd="sng" algn="ctr">
                      <a:solidFill>
                        <a:srgbClr val="008000"/>
                      </a:solidFill>
                      <a:prstDash val="solid"/>
                      <a:round/>
                      <a:headEnd type="none" w="med" len="med"/>
                      <a:tailEnd type="none" w="med" len="med"/>
                    </a:lnT>
                    <a:lnB w="19050" cap="flat" cmpd="sng" algn="ctr">
                      <a:solidFill>
                        <a:srgbClr val="008000"/>
                      </a:solidFill>
                      <a:prstDash val="solid"/>
                      <a:round/>
                      <a:headEnd type="none" w="med" len="med"/>
                      <a:tailEnd type="none" w="med" len="med"/>
                    </a:lnB>
                    <a:noFill/>
                  </a:tcPr>
                </a:tc>
                <a:tc>
                  <a:txBody>
                    <a:bodyPr/>
                    <a:lstStyle/>
                    <a:p>
                      <a:pPr algn="l"/>
                      <a:r>
                        <a:rPr lang="fr-FR" sz="1050" dirty="0" smtClean="0">
                          <a:solidFill>
                            <a:schemeClr val="tx1"/>
                          </a:solidFill>
                        </a:rPr>
                        <a:t>Se</a:t>
                      </a:r>
                      <a:r>
                        <a:rPr lang="fr-FR" sz="1050" baseline="0" dirty="0" smtClean="0">
                          <a:solidFill>
                            <a:schemeClr val="tx1"/>
                          </a:solidFill>
                        </a:rPr>
                        <a:t> focalisant sur son marché principal, les enfants avec de nombreuses mascottes et une innovation de gamme importante, la marque Nestlé  se base peu sur ses marques adultes comme fitness ou clusters qui  se contente d’exister sans forcement un renouvellement de gamme fréquente.</a:t>
                      </a:r>
                      <a:endParaRPr lang="fr-FR" sz="1050" dirty="0">
                        <a:solidFill>
                          <a:schemeClr val="tx1"/>
                        </a:solidFill>
                      </a:endParaRPr>
                    </a:p>
                  </a:txBody>
                  <a:tcPr>
                    <a:lnL w="19050" cap="flat" cmpd="sng" algn="ctr">
                      <a:solidFill>
                        <a:srgbClr val="008000"/>
                      </a:solidFill>
                      <a:prstDash val="solid"/>
                      <a:round/>
                      <a:headEnd type="none" w="med" len="med"/>
                      <a:tailEnd type="none" w="med" len="med"/>
                    </a:lnL>
                    <a:lnR w="19050" cap="flat" cmpd="sng" algn="ctr">
                      <a:solidFill>
                        <a:srgbClr val="008000"/>
                      </a:solidFill>
                      <a:prstDash val="solid"/>
                      <a:round/>
                      <a:headEnd type="none" w="med" len="med"/>
                      <a:tailEnd type="none" w="med" len="med"/>
                    </a:lnR>
                    <a:lnT w="19050" cap="flat" cmpd="sng" algn="ctr">
                      <a:solidFill>
                        <a:srgbClr val="008000"/>
                      </a:solidFill>
                      <a:prstDash val="solid"/>
                      <a:round/>
                      <a:headEnd type="none" w="med" len="med"/>
                      <a:tailEnd type="none" w="med" len="med"/>
                    </a:lnT>
                    <a:lnB w="19050" cap="flat" cmpd="sng" algn="ctr">
                      <a:solidFill>
                        <a:srgbClr val="008000"/>
                      </a:solidFill>
                      <a:prstDash val="solid"/>
                      <a:round/>
                      <a:headEnd type="none" w="med" len="med"/>
                      <a:tailEnd type="none" w="med" len="med"/>
                    </a:lnB>
                    <a:noFill/>
                  </a:tcPr>
                </a:tc>
              </a:tr>
              <a:tr h="1035992">
                <a:tc>
                  <a: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b="1" u="sng" dirty="0" smtClean="0">
                          <a:solidFill>
                            <a:schemeClr val="tx1"/>
                          </a:solidFill>
                        </a:rPr>
                        <a:t>Stratégie concurrentielle :</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Avantages concurrentiels</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Différenciation/domination</a:t>
                      </a:r>
                      <a:endParaRPr lang="fr-FR" sz="1050" dirty="0">
                        <a:solidFill>
                          <a:srgbClr val="FF0000"/>
                        </a:solidFill>
                      </a:endParaRPr>
                    </a:p>
                  </a:txBody>
                  <a:tcPr>
                    <a:lnL w="19050" cap="flat" cmpd="sng" algn="ctr">
                      <a:solidFill>
                        <a:srgbClr val="008000"/>
                      </a:solidFill>
                      <a:prstDash val="solid"/>
                      <a:round/>
                      <a:headEnd type="none" w="med" len="med"/>
                      <a:tailEnd type="none" w="med" len="med"/>
                    </a:lnL>
                    <a:lnR w="19050" cap="flat" cmpd="sng" algn="ctr">
                      <a:solidFill>
                        <a:srgbClr val="008000"/>
                      </a:solidFill>
                      <a:prstDash val="solid"/>
                      <a:round/>
                      <a:headEnd type="none" w="med" len="med"/>
                      <a:tailEnd type="none" w="med" len="med"/>
                    </a:lnR>
                    <a:lnT w="19050" cap="flat" cmpd="sng" algn="ctr">
                      <a:solidFill>
                        <a:srgbClr val="008000"/>
                      </a:solidFill>
                      <a:prstDash val="solid"/>
                      <a:round/>
                      <a:headEnd type="none" w="med" len="med"/>
                      <a:tailEnd type="none" w="med" len="med"/>
                    </a:lnT>
                    <a:lnB w="19050" cap="flat" cmpd="sng" algn="ctr">
                      <a:solidFill>
                        <a:srgbClr val="008000"/>
                      </a:solidFill>
                      <a:prstDash val="solid"/>
                      <a:round/>
                      <a:headEnd type="none" w="med" len="med"/>
                      <a:tailEnd type="none" w="med" len="med"/>
                    </a:lnB>
                    <a:noFill/>
                  </a:tcPr>
                </a:tc>
                <a:tc>
                  <a: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chemeClr val="tx1"/>
                          </a:solidFill>
                        </a:rPr>
                        <a:t>Nestlé</a:t>
                      </a:r>
                      <a:r>
                        <a:rPr lang="fr-FR" sz="1050" baseline="0" dirty="0" smtClean="0">
                          <a:solidFill>
                            <a:schemeClr val="tx1"/>
                          </a:solidFill>
                        </a:rPr>
                        <a:t> se distingue de ces concurrent par une innovation importante qui lui permet de continuer à augmenter son chiffre d’affaire malgré la crise.</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baseline="0" dirty="0" smtClean="0">
                          <a:solidFill>
                            <a:schemeClr val="tx1"/>
                          </a:solidFill>
                        </a:rPr>
                        <a:t>De plus, faisant de sa politique n°1 depuis quelques années : la nutrition et la santé, Nestlé se positionne ainsi sur la préoccupation majeure de ses clients.</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baseline="0" dirty="0" smtClean="0">
                          <a:solidFill>
                            <a:schemeClr val="tx1"/>
                          </a:solidFill>
                        </a:rPr>
                        <a:t>Ainsi, aujourd’hui Nestlé possède 5 des 10 produits les plus vendus en grande et moyenne surface avec pour n°1 : Chocapic.</a:t>
                      </a:r>
                      <a:endParaRPr lang="fr-FR" sz="1050" dirty="0" smtClean="0">
                        <a:solidFill>
                          <a:schemeClr val="tx1"/>
                        </a:solidFill>
                      </a:endParaRPr>
                    </a:p>
                  </a:txBody>
                  <a:tcPr>
                    <a:lnL w="19050" cap="flat" cmpd="sng" algn="ctr">
                      <a:solidFill>
                        <a:srgbClr val="008000"/>
                      </a:solidFill>
                      <a:prstDash val="solid"/>
                      <a:round/>
                      <a:headEnd type="none" w="med" len="med"/>
                      <a:tailEnd type="none" w="med" len="med"/>
                    </a:lnL>
                    <a:lnR w="19050" cap="flat" cmpd="sng" algn="ctr">
                      <a:solidFill>
                        <a:srgbClr val="008000"/>
                      </a:solidFill>
                      <a:prstDash val="solid"/>
                      <a:round/>
                      <a:headEnd type="none" w="med" len="med"/>
                      <a:tailEnd type="none" w="med" len="med"/>
                    </a:lnR>
                    <a:lnT w="19050" cap="flat" cmpd="sng" algn="ctr">
                      <a:solidFill>
                        <a:srgbClr val="008000"/>
                      </a:solidFill>
                      <a:prstDash val="solid"/>
                      <a:round/>
                      <a:headEnd type="none" w="med" len="med"/>
                      <a:tailEnd type="none" w="med" len="med"/>
                    </a:lnT>
                    <a:lnB w="19050" cap="flat" cmpd="sng" algn="ctr">
                      <a:solidFill>
                        <a:srgbClr val="008000"/>
                      </a:solidFill>
                      <a:prstDash val="solid"/>
                      <a:round/>
                      <a:headEnd type="none" w="med" len="med"/>
                      <a:tailEnd type="none" w="med" len="med"/>
                    </a:lnB>
                    <a:noFill/>
                  </a:tcPr>
                </a:tc>
                <a:tc>
                  <a:txBody>
                    <a:bodyPr/>
                    <a:lstStyle/>
                    <a:p>
                      <a:pPr algn="l"/>
                      <a:r>
                        <a:rPr lang="fr-FR" sz="1050" dirty="0" smtClean="0">
                          <a:solidFill>
                            <a:schemeClr val="tx1"/>
                          </a:solidFill>
                        </a:rPr>
                        <a:t>Nestlé</a:t>
                      </a:r>
                      <a:r>
                        <a:rPr lang="fr-FR" sz="1050" baseline="0" dirty="0" smtClean="0">
                          <a:solidFill>
                            <a:schemeClr val="tx1"/>
                          </a:solidFill>
                        </a:rPr>
                        <a:t> a su s’imposer le 1</a:t>
                      </a:r>
                      <a:r>
                        <a:rPr lang="fr-FR" sz="1050" baseline="30000" dirty="0" smtClean="0">
                          <a:solidFill>
                            <a:schemeClr val="tx1"/>
                          </a:solidFill>
                        </a:rPr>
                        <a:t>er</a:t>
                      </a:r>
                      <a:r>
                        <a:rPr lang="fr-FR" sz="1050" baseline="0" dirty="0" smtClean="0">
                          <a:solidFill>
                            <a:schemeClr val="tx1"/>
                          </a:solidFill>
                        </a:rPr>
                        <a:t> avec les céréales chocolatés lui permettant  ainsi d’innovés dans ce domaine prometteur pour la marque.</a:t>
                      </a:r>
                    </a:p>
                    <a:p>
                      <a:pPr algn="l"/>
                      <a:r>
                        <a:rPr lang="fr-FR" sz="1050" baseline="0" dirty="0" smtClean="0">
                          <a:solidFill>
                            <a:schemeClr val="tx1"/>
                          </a:solidFill>
                        </a:rPr>
                        <a:t>La communication nutritionnelle importante sur les différents produits de la gamme permet à l’entreprise une excellente réputation par les moyens importants engagés</a:t>
                      </a:r>
                      <a:endParaRPr lang="fr-FR" sz="1050" dirty="0">
                        <a:solidFill>
                          <a:schemeClr val="tx1"/>
                        </a:solidFill>
                      </a:endParaRPr>
                    </a:p>
                  </a:txBody>
                  <a:tcPr>
                    <a:lnL w="19050" cap="flat" cmpd="sng" algn="ctr">
                      <a:solidFill>
                        <a:srgbClr val="008000"/>
                      </a:solidFill>
                      <a:prstDash val="solid"/>
                      <a:round/>
                      <a:headEnd type="none" w="med" len="med"/>
                      <a:tailEnd type="none" w="med" len="med"/>
                    </a:lnL>
                    <a:lnR w="19050" cap="flat" cmpd="sng" algn="ctr">
                      <a:solidFill>
                        <a:srgbClr val="008000"/>
                      </a:solidFill>
                      <a:prstDash val="solid"/>
                      <a:round/>
                      <a:headEnd type="none" w="med" len="med"/>
                      <a:tailEnd type="none" w="med" len="med"/>
                    </a:lnR>
                    <a:lnT w="19050" cap="flat" cmpd="sng" algn="ctr">
                      <a:solidFill>
                        <a:srgbClr val="008000"/>
                      </a:solidFill>
                      <a:prstDash val="solid"/>
                      <a:round/>
                      <a:headEnd type="none" w="med" len="med"/>
                      <a:tailEnd type="none" w="med" len="med"/>
                    </a:lnT>
                    <a:lnB w="19050" cap="flat" cmpd="sng" algn="ctr">
                      <a:solidFill>
                        <a:srgbClr val="008000"/>
                      </a:solidFill>
                      <a:prstDash val="solid"/>
                      <a:round/>
                      <a:headEnd type="none" w="med" len="med"/>
                      <a:tailEnd type="none" w="med" len="med"/>
                    </a:lnB>
                    <a:noFill/>
                  </a:tcPr>
                </a:tc>
                <a:tc>
                  <a:txBody>
                    <a:bodyPr/>
                    <a:lstStyle/>
                    <a:p>
                      <a:pPr algn="l"/>
                      <a:endParaRPr lang="fr-FR" sz="1050" dirty="0">
                        <a:solidFill>
                          <a:srgbClr val="FF0000"/>
                        </a:solidFill>
                      </a:endParaRPr>
                    </a:p>
                  </a:txBody>
                  <a:tcPr>
                    <a:lnL w="19050" cap="flat" cmpd="sng" algn="ctr">
                      <a:solidFill>
                        <a:srgbClr val="008000"/>
                      </a:solidFill>
                      <a:prstDash val="solid"/>
                      <a:round/>
                      <a:headEnd type="none" w="med" len="med"/>
                      <a:tailEnd type="none" w="med" len="med"/>
                    </a:lnL>
                    <a:lnR w="19050" cap="flat" cmpd="sng" algn="ctr">
                      <a:solidFill>
                        <a:srgbClr val="008000"/>
                      </a:solidFill>
                      <a:prstDash val="solid"/>
                      <a:round/>
                      <a:headEnd type="none" w="med" len="med"/>
                      <a:tailEnd type="none" w="med" len="med"/>
                    </a:lnR>
                    <a:lnT w="19050" cap="flat" cmpd="sng" algn="ctr">
                      <a:solidFill>
                        <a:srgbClr val="008000"/>
                      </a:solidFill>
                      <a:prstDash val="solid"/>
                      <a:round/>
                      <a:headEnd type="none" w="med" len="med"/>
                      <a:tailEnd type="none" w="med" len="med"/>
                    </a:lnT>
                    <a:lnB w="19050" cap="flat" cmpd="sng" algn="ctr">
                      <a:solidFill>
                        <a:srgbClr val="008000"/>
                      </a:solidFill>
                      <a:prstDash val="solid"/>
                      <a:round/>
                      <a:headEnd type="none" w="med" len="med"/>
                      <a:tailEnd type="none" w="med" len="med"/>
                    </a:lnB>
                    <a:noFill/>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50" b="1" u="sng" dirty="0" smtClean="0">
                          <a:solidFill>
                            <a:schemeClr val="tx1"/>
                          </a:solidFill>
                        </a:rPr>
                        <a:t>Positionnement :</a:t>
                      </a:r>
                    </a:p>
                    <a:p>
                      <a:pPr algn="l"/>
                      <a:endParaRPr lang="fr-FR" sz="1050" dirty="0">
                        <a:solidFill>
                          <a:srgbClr val="FF0000"/>
                        </a:solidFill>
                      </a:endParaRPr>
                    </a:p>
                  </a:txBody>
                  <a:tcPr>
                    <a:lnL w="19050" cap="flat" cmpd="sng" algn="ctr">
                      <a:solidFill>
                        <a:srgbClr val="008000"/>
                      </a:solidFill>
                      <a:prstDash val="solid"/>
                      <a:round/>
                      <a:headEnd type="none" w="med" len="med"/>
                      <a:tailEnd type="none" w="med" len="med"/>
                    </a:lnL>
                    <a:lnR w="19050" cap="flat" cmpd="sng" algn="ctr">
                      <a:solidFill>
                        <a:srgbClr val="008000"/>
                      </a:solidFill>
                      <a:prstDash val="solid"/>
                      <a:round/>
                      <a:headEnd type="none" w="med" len="med"/>
                      <a:tailEnd type="none" w="med" len="med"/>
                    </a:lnR>
                    <a:lnT w="19050" cap="flat" cmpd="sng" algn="ctr">
                      <a:solidFill>
                        <a:srgbClr val="008000"/>
                      </a:solidFill>
                      <a:prstDash val="solid"/>
                      <a:round/>
                      <a:headEnd type="none" w="med" len="med"/>
                      <a:tailEnd type="none" w="med" len="med"/>
                    </a:lnT>
                    <a:lnB w="19050" cap="flat" cmpd="sng" algn="ctr">
                      <a:solidFill>
                        <a:srgbClr val="008000"/>
                      </a:solidFill>
                      <a:prstDash val="solid"/>
                      <a:round/>
                      <a:headEnd type="none" w="med" len="med"/>
                      <a:tailEnd type="none" w="med" len="med"/>
                    </a:lnB>
                    <a:noFill/>
                  </a:tcPr>
                </a:tc>
                <a:tc>
                  <a:txBody>
                    <a:bodyPr/>
                    <a:lstStyle/>
                    <a:p>
                      <a:pPr algn="l"/>
                      <a:r>
                        <a:rPr lang="fr-FR" sz="1050" dirty="0" smtClean="0">
                          <a:solidFill>
                            <a:schemeClr val="tx1"/>
                          </a:solidFill>
                        </a:rPr>
                        <a:t>S’imposant avec des produits à positionnement populaire, Nestlé</a:t>
                      </a:r>
                      <a:r>
                        <a:rPr lang="fr-FR" sz="1050" baseline="0" dirty="0" smtClean="0">
                          <a:solidFill>
                            <a:schemeClr val="tx1"/>
                          </a:solidFill>
                        </a:rPr>
                        <a:t> touche tout type de population.</a:t>
                      </a:r>
                      <a:endParaRPr lang="fr-FR" sz="1050" dirty="0">
                        <a:solidFill>
                          <a:schemeClr val="tx1"/>
                        </a:solidFill>
                      </a:endParaRPr>
                    </a:p>
                  </a:txBody>
                  <a:tcPr>
                    <a:lnL w="19050" cap="flat" cmpd="sng" algn="ctr">
                      <a:solidFill>
                        <a:srgbClr val="008000"/>
                      </a:solidFill>
                      <a:prstDash val="solid"/>
                      <a:round/>
                      <a:headEnd type="none" w="med" len="med"/>
                      <a:tailEnd type="none" w="med" len="med"/>
                    </a:lnL>
                    <a:lnR w="19050" cap="flat" cmpd="sng" algn="ctr">
                      <a:solidFill>
                        <a:srgbClr val="008000"/>
                      </a:solidFill>
                      <a:prstDash val="solid"/>
                      <a:round/>
                      <a:headEnd type="none" w="med" len="med"/>
                      <a:tailEnd type="none" w="med" len="med"/>
                    </a:lnR>
                    <a:lnT w="19050" cap="flat" cmpd="sng" algn="ctr">
                      <a:solidFill>
                        <a:srgbClr val="008000"/>
                      </a:solidFill>
                      <a:prstDash val="solid"/>
                      <a:round/>
                      <a:headEnd type="none" w="med" len="med"/>
                      <a:tailEnd type="none" w="med" len="med"/>
                    </a:lnT>
                    <a:lnB w="19050" cap="flat" cmpd="sng" algn="ctr">
                      <a:solidFill>
                        <a:srgbClr val="008000"/>
                      </a:solidFill>
                      <a:prstDash val="solid"/>
                      <a:round/>
                      <a:headEnd type="none" w="med" len="med"/>
                      <a:tailEnd type="none" w="med" len="med"/>
                    </a:lnB>
                    <a:noFill/>
                  </a:tcPr>
                </a:tc>
                <a:tc>
                  <a:txBody>
                    <a:bodyPr/>
                    <a:lstStyle/>
                    <a:p>
                      <a:pPr algn="l"/>
                      <a:endParaRPr lang="fr-FR" sz="1050" dirty="0">
                        <a:solidFill>
                          <a:srgbClr val="FF0000"/>
                        </a:solidFill>
                      </a:endParaRPr>
                    </a:p>
                  </a:txBody>
                  <a:tcPr>
                    <a:lnL w="19050" cap="flat" cmpd="sng" algn="ctr">
                      <a:solidFill>
                        <a:srgbClr val="008000"/>
                      </a:solidFill>
                      <a:prstDash val="solid"/>
                      <a:round/>
                      <a:headEnd type="none" w="med" len="med"/>
                      <a:tailEnd type="none" w="med" len="med"/>
                    </a:lnL>
                    <a:lnR w="19050" cap="flat" cmpd="sng" algn="ctr">
                      <a:solidFill>
                        <a:srgbClr val="008000"/>
                      </a:solidFill>
                      <a:prstDash val="solid"/>
                      <a:round/>
                      <a:headEnd type="none" w="med" len="med"/>
                      <a:tailEnd type="none" w="med" len="med"/>
                    </a:lnR>
                    <a:lnT w="19050" cap="flat" cmpd="sng" algn="ctr">
                      <a:solidFill>
                        <a:srgbClr val="008000"/>
                      </a:solidFill>
                      <a:prstDash val="solid"/>
                      <a:round/>
                      <a:headEnd type="none" w="med" len="med"/>
                      <a:tailEnd type="none" w="med" len="med"/>
                    </a:lnT>
                    <a:lnB w="19050" cap="flat" cmpd="sng" algn="ctr">
                      <a:solidFill>
                        <a:srgbClr val="008000"/>
                      </a:solidFill>
                      <a:prstDash val="solid"/>
                      <a:round/>
                      <a:headEnd type="none" w="med" len="med"/>
                      <a:tailEnd type="none" w="med" len="med"/>
                    </a:lnB>
                    <a:noFill/>
                  </a:tcPr>
                </a:tc>
                <a:tc>
                  <a:txBody>
                    <a:bodyPr/>
                    <a:lstStyle/>
                    <a:p>
                      <a:pPr algn="l"/>
                      <a:endParaRPr lang="fr-FR" sz="1050" dirty="0">
                        <a:solidFill>
                          <a:srgbClr val="FF0000"/>
                        </a:solidFill>
                      </a:endParaRPr>
                    </a:p>
                  </a:txBody>
                  <a:tcPr>
                    <a:lnL w="19050" cap="flat" cmpd="sng" algn="ctr">
                      <a:solidFill>
                        <a:srgbClr val="008000"/>
                      </a:solidFill>
                      <a:prstDash val="solid"/>
                      <a:round/>
                      <a:headEnd type="none" w="med" len="med"/>
                      <a:tailEnd type="none" w="med" len="med"/>
                    </a:lnL>
                    <a:lnR w="19050" cap="flat" cmpd="sng" algn="ctr">
                      <a:solidFill>
                        <a:srgbClr val="008000"/>
                      </a:solidFill>
                      <a:prstDash val="solid"/>
                      <a:round/>
                      <a:headEnd type="none" w="med" len="med"/>
                      <a:tailEnd type="none" w="med" len="med"/>
                    </a:lnR>
                    <a:lnT w="19050" cap="flat" cmpd="sng" algn="ctr">
                      <a:solidFill>
                        <a:srgbClr val="008000"/>
                      </a:solidFill>
                      <a:prstDash val="solid"/>
                      <a:round/>
                      <a:headEnd type="none" w="med" len="med"/>
                      <a:tailEnd type="none" w="med" len="med"/>
                    </a:lnT>
                    <a:lnB w="19050" cap="flat" cmpd="sng" algn="ctr">
                      <a:solidFill>
                        <a:srgbClr val="008000"/>
                      </a:solidFill>
                      <a:prstDash val="solid"/>
                      <a:round/>
                      <a:headEnd type="none" w="med" len="med"/>
                      <a:tailEnd type="none" w="med" len="med"/>
                    </a:lnB>
                    <a:noFill/>
                  </a:tcPr>
                </a:tc>
              </a:tr>
            </a:tbl>
          </a:graphicData>
        </a:graphic>
      </p:graphicFrame>
      <p:sp>
        <p:nvSpPr>
          <p:cNvPr id="15" name="ZoneTexte 14"/>
          <p:cNvSpPr txBox="1"/>
          <p:nvPr/>
        </p:nvSpPr>
        <p:spPr>
          <a:xfrm>
            <a:off x="7500958" y="357166"/>
            <a:ext cx="1428760" cy="1384995"/>
          </a:xfrm>
          <a:prstGeom prst="rect">
            <a:avLst/>
          </a:prstGeom>
          <a:noFill/>
        </p:spPr>
        <p:txBody>
          <a:bodyPr wrap="square" rtlCol="0">
            <a:spAutoFit/>
          </a:bodyPr>
          <a:lstStyle/>
          <a:p>
            <a:endParaRPr lang="fr-FR" sz="1200" dirty="0" smtClean="0">
              <a:solidFill>
                <a:schemeClr val="tx1"/>
              </a:solidFill>
            </a:endParaRPr>
          </a:p>
          <a:p>
            <a:endParaRPr lang="fr-FR" sz="1200" dirty="0">
              <a:solidFill>
                <a:schemeClr val="tx1"/>
              </a:solidFill>
            </a:endParaRPr>
          </a:p>
          <a:p>
            <a:endParaRPr lang="fr-FR" sz="1200" dirty="0" smtClean="0">
              <a:solidFill>
                <a:schemeClr val="tx1"/>
              </a:solidFill>
            </a:endParaRPr>
          </a:p>
          <a:p>
            <a:endParaRPr lang="fr-FR" sz="1200" dirty="0">
              <a:solidFill>
                <a:schemeClr val="tx1"/>
              </a:solidFill>
            </a:endParaRPr>
          </a:p>
          <a:p>
            <a:endParaRPr lang="fr-FR" sz="1200" dirty="0" smtClean="0">
              <a:solidFill>
                <a:schemeClr val="tx1"/>
              </a:solidFill>
            </a:endParaRPr>
          </a:p>
          <a:p>
            <a:endParaRPr lang="fr-FR" sz="1200" dirty="0">
              <a:solidFill>
                <a:schemeClr val="tx1"/>
              </a:solidFill>
            </a:endParaRPr>
          </a:p>
          <a:p>
            <a:endParaRPr lang="fr-FR" sz="1200" dirty="0">
              <a:solidFill>
                <a:schemeClr val="tx1"/>
              </a:solidFill>
            </a:endParaRPr>
          </a:p>
        </p:txBody>
      </p:sp>
      <p:sp>
        <p:nvSpPr>
          <p:cNvPr id="5" name="Text Box 6"/>
          <p:cNvSpPr txBox="1">
            <a:spLocks noChangeArrowheads="1"/>
          </p:cNvSpPr>
          <p:nvPr/>
        </p:nvSpPr>
        <p:spPr bwMode="auto">
          <a:xfrm>
            <a:off x="214282" y="0"/>
            <a:ext cx="1680075" cy="307777"/>
          </a:xfrm>
          <a:prstGeom prst="rect">
            <a:avLst/>
          </a:prstGeom>
          <a:noFill/>
          <a:ln w="9525">
            <a:noFill/>
            <a:miter lim="800000"/>
            <a:headEnd/>
            <a:tailEnd/>
          </a:ln>
          <a:effectLst/>
        </p:spPr>
        <p:txBody>
          <a:bodyPr wrap="none">
            <a:prstTxWarp prst="textNoShape">
              <a:avLst/>
            </a:prstTxWarp>
            <a:spAutoFit/>
          </a:bodyPr>
          <a:lstStyle/>
          <a:p>
            <a:r>
              <a:rPr lang="fr-FR" sz="1400" b="1" u="sng" dirty="0" smtClean="0">
                <a:solidFill>
                  <a:schemeClr val="tx1"/>
                </a:solidFill>
              </a:rPr>
              <a:t>Stratégie de Nestlé :</a:t>
            </a:r>
            <a:endParaRPr lang="fr-FR" sz="1400" b="1" u="sng"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14282" y="285728"/>
            <a:ext cx="8715436" cy="861774"/>
          </a:xfrm>
          <a:prstGeom prst="rect">
            <a:avLst/>
          </a:prstGeom>
          <a:noFill/>
          <a:ln w="19050">
            <a:solidFill>
              <a:srgbClr val="008000"/>
            </a:solidFill>
            <a:miter lim="800000"/>
            <a:headEnd/>
            <a:tailEnd/>
          </a:ln>
        </p:spPr>
        <p:txBody>
          <a:bodyPr wrap="square">
            <a:spAutoFit/>
          </a:bodyPr>
          <a:lstStyle/>
          <a:p>
            <a:pPr algn="ctr"/>
            <a:r>
              <a:rPr lang="fr-FR" altLang="zh-CN" sz="1600" b="1" u="sng" dirty="0" smtClean="0">
                <a:solidFill>
                  <a:schemeClr val="tx1"/>
                </a:solidFill>
                <a:cs typeface="华文楷体"/>
              </a:rPr>
              <a:t>Présentation synthétique de l’entreprise Nestlé :</a:t>
            </a:r>
            <a:endParaRPr lang="fr-FR" altLang="zh-CN" sz="1600" dirty="0" smtClean="0">
              <a:solidFill>
                <a:schemeClr val="tx1"/>
              </a:solidFill>
              <a:cs typeface="华文楷体"/>
            </a:endParaRPr>
          </a:p>
          <a:p>
            <a:pPr algn="ctr"/>
            <a:endParaRPr lang="fr-FR" altLang="zh-CN" sz="800" dirty="0" smtClean="0">
              <a:solidFill>
                <a:schemeClr val="tx1"/>
              </a:solidFill>
              <a:latin typeface="Calibri" pitchFamily="34" charset="0"/>
              <a:cs typeface="华文楷体"/>
            </a:endParaRPr>
          </a:p>
          <a:p>
            <a:pPr algn="ctr"/>
            <a:r>
              <a:rPr lang="fr-FR" altLang="zh-CN" sz="1300" dirty="0" smtClean="0">
                <a:solidFill>
                  <a:schemeClr val="tx1"/>
                </a:solidFill>
                <a:latin typeface="Calibri" pitchFamily="34" charset="0"/>
                <a:cs typeface="华文楷体"/>
              </a:rPr>
              <a:t>Nestlé est le n°1 mondial de l’agroalimentaire et  n°2 sur le marché des céréales pour le petit déjeuner.</a:t>
            </a:r>
          </a:p>
          <a:p>
            <a:pPr algn="ctr"/>
            <a:r>
              <a:rPr lang="fr-FR" altLang="zh-CN" sz="1300" dirty="0" smtClean="0">
                <a:solidFill>
                  <a:schemeClr val="tx1"/>
                </a:solidFill>
                <a:cs typeface="华文楷体"/>
              </a:rPr>
              <a:t>Par large gamme de produits, Nestlé se distingue par la sensibilisation des céréales au petits déjeuner pour les enfants.</a:t>
            </a:r>
            <a:endParaRPr lang="fr-FR" altLang="zh-CN" sz="1300" dirty="0" smtClean="0">
              <a:solidFill>
                <a:schemeClr val="tx1"/>
              </a:solidFill>
              <a:latin typeface="Calibri" pitchFamily="34" charset="0"/>
              <a:cs typeface="华文楷体"/>
            </a:endParaRPr>
          </a:p>
        </p:txBody>
      </p:sp>
      <p:sp>
        <p:nvSpPr>
          <p:cNvPr id="5" name="Text Box 4"/>
          <p:cNvSpPr txBox="1">
            <a:spLocks noChangeArrowheads="1"/>
          </p:cNvSpPr>
          <p:nvPr/>
        </p:nvSpPr>
        <p:spPr bwMode="auto">
          <a:xfrm>
            <a:off x="214282" y="1285860"/>
            <a:ext cx="8715436" cy="1261884"/>
          </a:xfrm>
          <a:prstGeom prst="rect">
            <a:avLst/>
          </a:prstGeom>
          <a:noFill/>
          <a:ln w="19050">
            <a:solidFill>
              <a:srgbClr val="008000"/>
            </a:solidFill>
            <a:miter lim="800000"/>
            <a:headEnd/>
            <a:tailEnd/>
          </a:ln>
        </p:spPr>
        <p:txBody>
          <a:bodyPr wrap="square">
            <a:spAutoFit/>
          </a:bodyPr>
          <a:lstStyle/>
          <a:p>
            <a:pPr algn="ctr"/>
            <a:r>
              <a:rPr lang="fr-FR" altLang="zh-CN" sz="1600" b="1" u="sng" dirty="0" smtClean="0">
                <a:solidFill>
                  <a:schemeClr val="tx1"/>
                </a:solidFill>
                <a:cs typeface="华文楷体"/>
              </a:rPr>
              <a:t>Les objectifs de l’entreprise Nestlé :</a:t>
            </a:r>
          </a:p>
          <a:p>
            <a:pPr algn="ctr"/>
            <a:endParaRPr lang="fr-FR" altLang="zh-CN" sz="800" dirty="0" smtClean="0">
              <a:solidFill>
                <a:schemeClr val="tx1"/>
              </a:solidFill>
              <a:cs typeface="华文楷体"/>
            </a:endParaRPr>
          </a:p>
          <a:p>
            <a:pPr algn="ctr"/>
            <a:r>
              <a:rPr lang="fr-FR" altLang="zh-CN" sz="1300" dirty="0" smtClean="0">
                <a:solidFill>
                  <a:schemeClr val="tx1"/>
                </a:solidFill>
                <a:cs typeface="华文楷体"/>
              </a:rPr>
              <a:t>Concurrencer le n°1 Kellogg’s</a:t>
            </a:r>
          </a:p>
          <a:p>
            <a:pPr algn="ctr"/>
            <a:r>
              <a:rPr lang="fr-FR" altLang="zh-CN" sz="1300" dirty="0" smtClean="0">
                <a:solidFill>
                  <a:schemeClr val="tx1"/>
                </a:solidFill>
                <a:cs typeface="华文楷体"/>
              </a:rPr>
              <a:t>Continuer sa communication sur la nutrition et la santé </a:t>
            </a:r>
          </a:p>
          <a:p>
            <a:pPr algn="ctr"/>
            <a:r>
              <a:rPr lang="fr-FR" altLang="zh-CN" sz="1300" dirty="0" smtClean="0">
                <a:solidFill>
                  <a:schemeClr val="tx1"/>
                </a:solidFill>
                <a:latin typeface="Calibri" pitchFamily="34" charset="0"/>
                <a:cs typeface="华文楷体"/>
              </a:rPr>
              <a:t>S’engager  à améliorer la qualité nutritionnelle de ses céréales</a:t>
            </a:r>
          </a:p>
          <a:p>
            <a:pPr algn="ctr"/>
            <a:r>
              <a:rPr lang="fr-FR" altLang="zh-CN" sz="1300" dirty="0" smtClean="0">
                <a:solidFill>
                  <a:schemeClr val="tx1"/>
                </a:solidFill>
                <a:cs typeface="华文楷体"/>
              </a:rPr>
              <a:t>Innover de manière récurrente sa gamme  de produits et notamment ce qui fait sa gloire : les céréales chocolatées</a:t>
            </a:r>
            <a:endParaRPr lang="fr-FR" altLang="zh-CN" sz="1300" dirty="0">
              <a:solidFill>
                <a:schemeClr val="tx1"/>
              </a:solidFill>
              <a:latin typeface="Calibri" pitchFamily="34" charset="0"/>
              <a:cs typeface="华文楷体"/>
            </a:endParaRPr>
          </a:p>
        </p:txBody>
      </p:sp>
      <p:sp>
        <p:nvSpPr>
          <p:cNvPr id="7" name="Text Box 14"/>
          <p:cNvSpPr txBox="1">
            <a:spLocks noChangeArrowheads="1"/>
          </p:cNvSpPr>
          <p:nvPr/>
        </p:nvSpPr>
        <p:spPr bwMode="auto">
          <a:xfrm>
            <a:off x="214282" y="3214686"/>
            <a:ext cx="3714776" cy="2369880"/>
          </a:xfrm>
          <a:prstGeom prst="rect">
            <a:avLst/>
          </a:prstGeom>
          <a:noFill/>
          <a:ln w="9525">
            <a:noFill/>
            <a:miter lim="800000"/>
            <a:headEnd/>
            <a:tailEnd/>
          </a:ln>
        </p:spPr>
        <p:txBody>
          <a:bodyPr wrap="square">
            <a:spAutoFit/>
          </a:bodyPr>
          <a:lstStyle/>
          <a:p>
            <a:r>
              <a:rPr lang="fr-FR" altLang="zh-CN" sz="1600" b="1" u="sng" dirty="0" smtClean="0">
                <a:solidFill>
                  <a:schemeClr val="tx1"/>
                </a:solidFill>
                <a:cs typeface="华文楷体"/>
              </a:rPr>
              <a:t>Une entreprise é</a:t>
            </a:r>
            <a:r>
              <a:rPr lang="fr-FR" altLang="zh-CN" sz="1600" b="1" u="sng" dirty="0" smtClean="0">
                <a:solidFill>
                  <a:schemeClr val="tx1"/>
                </a:solidFill>
                <a:latin typeface="Calibri" pitchFamily="34" charset="0"/>
                <a:cs typeface="华文楷体"/>
              </a:rPr>
              <a:t>quilibrée </a:t>
            </a:r>
          </a:p>
          <a:p>
            <a:endParaRPr lang="fr-FR" altLang="zh-CN" sz="800" b="1" dirty="0">
              <a:solidFill>
                <a:schemeClr val="tx1"/>
              </a:solidFill>
              <a:latin typeface="Calibri" pitchFamily="34" charset="0"/>
              <a:cs typeface="华文楷体"/>
            </a:endParaRPr>
          </a:p>
          <a:p>
            <a:r>
              <a:rPr lang="fr-FR" altLang="zh-CN" sz="1300" dirty="0" smtClean="0">
                <a:solidFill>
                  <a:schemeClr val="tx1"/>
                </a:solidFill>
                <a:cs typeface="华文楷体"/>
              </a:rPr>
              <a:t>Entreprise suiveuse annonçant une hausse de son chiffre d’affaires malgré la crise traversée.</a:t>
            </a:r>
          </a:p>
          <a:p>
            <a:endParaRPr lang="fr-FR" altLang="zh-CN" sz="1400" dirty="0">
              <a:solidFill>
                <a:schemeClr val="tx1"/>
              </a:solidFill>
              <a:cs typeface="华文楷体"/>
            </a:endParaRPr>
          </a:p>
          <a:p>
            <a:r>
              <a:rPr lang="fr-FR" altLang="zh-CN" sz="1600" b="1" u="sng" dirty="0">
                <a:solidFill>
                  <a:schemeClr val="tx1"/>
                </a:solidFill>
                <a:latin typeface="Calibri" pitchFamily="34" charset="0"/>
                <a:cs typeface="华文楷体"/>
              </a:rPr>
              <a:t>Ses enjeux </a:t>
            </a:r>
            <a:r>
              <a:rPr lang="fr-FR" altLang="zh-CN" sz="1600" b="1" u="sng" dirty="0" smtClean="0">
                <a:solidFill>
                  <a:schemeClr val="tx1"/>
                </a:solidFill>
                <a:latin typeface="Calibri" pitchFamily="34" charset="0"/>
                <a:cs typeface="华文楷体"/>
              </a:rPr>
              <a:t>stratégiques</a:t>
            </a:r>
          </a:p>
          <a:p>
            <a:endParaRPr lang="fr-FR" altLang="zh-CN" sz="800" b="1" u="sng" dirty="0" smtClean="0">
              <a:solidFill>
                <a:schemeClr val="tx1"/>
              </a:solidFill>
              <a:cs typeface="华文楷体"/>
            </a:endParaRPr>
          </a:p>
          <a:p>
            <a:r>
              <a:rPr lang="fr-FR" altLang="zh-CN" sz="1300" dirty="0" smtClean="0">
                <a:solidFill>
                  <a:schemeClr val="tx1"/>
                </a:solidFill>
                <a:cs typeface="华文楷体"/>
              </a:rPr>
              <a:t>Possédant une gamme importante et fructueuse avec les céréales chocolatées, Nestlé se repose sur ces forces tout en innovant avec les préoccupation actuelles  comme la qualité nutritionnelle.</a:t>
            </a:r>
            <a:endParaRPr lang="fr-FR" altLang="zh-CN" sz="1300" b="1" u="sng" dirty="0" smtClean="0">
              <a:solidFill>
                <a:schemeClr val="tx1"/>
              </a:solidFill>
              <a:latin typeface="Calibri" pitchFamily="34" charset="0"/>
              <a:cs typeface="华文楷体"/>
            </a:endParaRPr>
          </a:p>
          <a:p>
            <a:endParaRPr lang="fr-FR" altLang="zh-CN" sz="800" b="1" dirty="0">
              <a:solidFill>
                <a:schemeClr val="tx1"/>
              </a:solidFill>
              <a:latin typeface="Calibri" pitchFamily="34" charset="0"/>
              <a:cs typeface="华文楷体"/>
            </a:endParaRPr>
          </a:p>
        </p:txBody>
      </p:sp>
      <p:sp>
        <p:nvSpPr>
          <p:cNvPr id="8" name="Rectangle 15"/>
          <p:cNvSpPr>
            <a:spLocks noChangeArrowheads="1"/>
          </p:cNvSpPr>
          <p:nvPr/>
        </p:nvSpPr>
        <p:spPr bwMode="auto">
          <a:xfrm>
            <a:off x="4000496" y="3214686"/>
            <a:ext cx="4929223" cy="2292935"/>
          </a:xfrm>
          <a:prstGeom prst="rect">
            <a:avLst/>
          </a:prstGeom>
          <a:noFill/>
          <a:ln w="9525">
            <a:noFill/>
            <a:miter lim="800000"/>
            <a:headEnd/>
            <a:tailEnd/>
          </a:ln>
        </p:spPr>
        <p:txBody>
          <a:bodyPr wrap="square">
            <a:spAutoFit/>
          </a:bodyPr>
          <a:lstStyle/>
          <a:p>
            <a:r>
              <a:rPr lang="fr-FR" altLang="zh-CN" sz="1600" b="1" u="sng" dirty="0">
                <a:solidFill>
                  <a:schemeClr val="tx1"/>
                </a:solidFill>
                <a:latin typeface="Calibri" pitchFamily="34" charset="0"/>
                <a:cs typeface="华文楷体"/>
              </a:rPr>
              <a:t>Adaptée à son environnement actuel </a:t>
            </a:r>
            <a:endParaRPr lang="fr-FR" altLang="zh-CN" sz="1600" b="1" u="sng" dirty="0" smtClean="0">
              <a:solidFill>
                <a:schemeClr val="tx1"/>
              </a:solidFill>
              <a:latin typeface="Calibri" pitchFamily="34" charset="0"/>
              <a:cs typeface="华文楷体"/>
            </a:endParaRPr>
          </a:p>
          <a:p>
            <a:endParaRPr lang="fr-FR" altLang="zh-CN" sz="1100" b="1" dirty="0" smtClean="0">
              <a:solidFill>
                <a:schemeClr val="tx1"/>
              </a:solidFill>
              <a:latin typeface="Calibri" pitchFamily="34" charset="0"/>
              <a:cs typeface="华文楷体"/>
            </a:endParaRPr>
          </a:p>
          <a:p>
            <a:r>
              <a:rPr lang="fr-FR" altLang="zh-CN" sz="1300" dirty="0" smtClean="0">
                <a:solidFill>
                  <a:schemeClr val="tx1"/>
                </a:solidFill>
                <a:cs typeface="华文楷体"/>
              </a:rPr>
              <a:t>Formant la filiale Cereal Partners Worldwide, Nestlé s’enrichie sur ce marché et notamment à l’international pour de meilleur collaborations.</a:t>
            </a:r>
          </a:p>
          <a:p>
            <a:endParaRPr lang="fr-FR" altLang="zh-CN" sz="1400" b="1" dirty="0">
              <a:solidFill>
                <a:schemeClr val="tx1"/>
              </a:solidFill>
              <a:latin typeface="Calibri" pitchFamily="34" charset="0"/>
              <a:cs typeface="华文楷体"/>
            </a:endParaRPr>
          </a:p>
          <a:p>
            <a:r>
              <a:rPr lang="fr-FR" altLang="zh-CN" sz="1600" b="1" u="sng" dirty="0">
                <a:solidFill>
                  <a:schemeClr val="tx1"/>
                </a:solidFill>
                <a:latin typeface="Calibri" pitchFamily="34" charset="0"/>
                <a:cs typeface="华文楷体"/>
              </a:rPr>
              <a:t>Adaptée à son environnement </a:t>
            </a:r>
            <a:r>
              <a:rPr lang="fr-FR" altLang="zh-CN" sz="1600" b="1" u="sng" dirty="0" smtClean="0">
                <a:solidFill>
                  <a:schemeClr val="tx1"/>
                </a:solidFill>
                <a:latin typeface="Calibri" pitchFamily="34" charset="0"/>
                <a:cs typeface="华文楷体"/>
              </a:rPr>
              <a:t>futur</a:t>
            </a:r>
          </a:p>
          <a:p>
            <a:endParaRPr lang="fr-FR" altLang="zh-CN" sz="800" b="1" dirty="0" smtClean="0">
              <a:solidFill>
                <a:schemeClr val="tx1"/>
              </a:solidFill>
              <a:latin typeface="Calibri" pitchFamily="34" charset="0"/>
              <a:cs typeface="华文楷体"/>
            </a:endParaRPr>
          </a:p>
          <a:p>
            <a:r>
              <a:rPr lang="fr-FR" altLang="zh-CN" sz="1300" dirty="0" smtClean="0">
                <a:solidFill>
                  <a:schemeClr val="tx1"/>
                </a:solidFill>
                <a:cs typeface="华文楷体"/>
              </a:rPr>
              <a:t>Mettant le un point d’ordre sur la nutrition et la communication , Nestlé s’attaque à la préoccupation majeure  de ce début de siècle (et notamment des Français).</a:t>
            </a:r>
            <a:endParaRPr lang="fr-FR" altLang="zh-CN" sz="1300" b="1" dirty="0">
              <a:solidFill>
                <a:schemeClr val="tx1"/>
              </a:solidFill>
              <a:cs typeface="华文楷体"/>
            </a:endParaRPr>
          </a:p>
        </p:txBody>
      </p:sp>
      <p:sp>
        <p:nvSpPr>
          <p:cNvPr id="9" name="Text Box 21"/>
          <p:cNvSpPr txBox="1">
            <a:spLocks noChangeArrowheads="1"/>
          </p:cNvSpPr>
          <p:nvPr/>
        </p:nvSpPr>
        <p:spPr bwMode="auto">
          <a:xfrm>
            <a:off x="214282" y="5715016"/>
            <a:ext cx="8715376" cy="892552"/>
          </a:xfrm>
          <a:prstGeom prst="rect">
            <a:avLst/>
          </a:prstGeom>
          <a:noFill/>
          <a:ln w="19050">
            <a:solidFill>
              <a:srgbClr val="008000"/>
            </a:solidFill>
            <a:miter lim="800000"/>
            <a:headEnd/>
            <a:tailEnd/>
          </a:ln>
        </p:spPr>
        <p:txBody>
          <a:bodyPr wrap="square">
            <a:spAutoFit/>
          </a:bodyPr>
          <a:lstStyle/>
          <a:p>
            <a:pPr algn="ctr"/>
            <a:r>
              <a:rPr lang="fr-FR" altLang="zh-CN" sz="1600" b="1" u="sng" dirty="0" smtClean="0">
                <a:solidFill>
                  <a:schemeClr val="tx1"/>
                </a:solidFill>
                <a:cs typeface="华文楷体"/>
              </a:rPr>
              <a:t>Nos recommandations :</a:t>
            </a:r>
          </a:p>
          <a:p>
            <a:pPr algn="ctr"/>
            <a:endParaRPr lang="fr-FR" altLang="zh-CN" sz="800" dirty="0" smtClean="0">
              <a:solidFill>
                <a:schemeClr val="tx1"/>
              </a:solidFill>
              <a:latin typeface="Calibri" pitchFamily="34" charset="0"/>
              <a:cs typeface="Arial" pitchFamily="34" charset="0"/>
            </a:endParaRPr>
          </a:p>
          <a:p>
            <a:pPr algn="ctr"/>
            <a:r>
              <a:rPr lang="fr-FR" altLang="zh-CN" sz="1400" dirty="0" smtClean="0">
                <a:solidFill>
                  <a:schemeClr val="tx1"/>
                </a:solidFill>
                <a:latin typeface="Calibri" pitchFamily="34" charset="0"/>
                <a:cs typeface="Arial" pitchFamily="34" charset="0"/>
              </a:rPr>
              <a:t>Afin de s’imposer de concurrencer le leader, continuer ces marques fortes tout en n’oubliant pas certaines de ces cibles comme les adultes.</a:t>
            </a:r>
            <a:endParaRPr lang="fr-FR" altLang="zh-CN" sz="1400" dirty="0">
              <a:solidFill>
                <a:schemeClr val="tx1"/>
              </a:solidFill>
              <a:latin typeface="Calibri" pitchFamily="34" charset="0"/>
              <a:cs typeface="Arial" pitchFamily="34" charset="0"/>
            </a:endParaRPr>
          </a:p>
        </p:txBody>
      </p:sp>
      <p:sp>
        <p:nvSpPr>
          <p:cNvPr id="11" name="Rectangle 10"/>
          <p:cNvSpPr/>
          <p:nvPr/>
        </p:nvSpPr>
        <p:spPr>
          <a:xfrm>
            <a:off x="214282" y="2786058"/>
            <a:ext cx="8643998" cy="338554"/>
          </a:xfrm>
          <a:prstGeom prst="rect">
            <a:avLst/>
          </a:prstGeom>
        </p:spPr>
        <p:txBody>
          <a:bodyPr wrap="square">
            <a:spAutoFit/>
          </a:bodyPr>
          <a:lstStyle/>
          <a:p>
            <a:pPr algn="ctr"/>
            <a:r>
              <a:rPr lang="fr-FR" altLang="zh-CN" sz="1600" b="1" u="sng" dirty="0" smtClean="0">
                <a:solidFill>
                  <a:schemeClr val="tx1"/>
                </a:solidFill>
                <a:cs typeface="华文楷体"/>
              </a:rPr>
              <a:t>Notre analyse :</a:t>
            </a:r>
            <a:endParaRPr lang="fr-FR" sz="1600" b="1" u="sng" dirty="0">
              <a:solidFill>
                <a:schemeClr val="tx1"/>
              </a:solidFill>
            </a:endParaRPr>
          </a:p>
        </p:txBody>
      </p:sp>
      <p:sp>
        <p:nvSpPr>
          <p:cNvPr id="12" name="Rectangle 11"/>
          <p:cNvSpPr/>
          <p:nvPr/>
        </p:nvSpPr>
        <p:spPr bwMode="auto">
          <a:xfrm>
            <a:off x="214282" y="2714620"/>
            <a:ext cx="8715436" cy="2857520"/>
          </a:xfrm>
          <a:prstGeom prst="rect">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fr-FR" sz="1800" b="0" i="0" u="none" strike="noStrike" cap="none" normalizeH="0" baseline="0" dirty="0" smtClean="0">
              <a:ln>
                <a:noFill/>
              </a:ln>
              <a:solidFill>
                <a:schemeClr val="bg1"/>
              </a:solidFill>
              <a:effectLst/>
              <a:latin typeface="Calibri"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0" y="0"/>
            <a:ext cx="9144000" cy="956288"/>
          </a:xfrm>
          <a:prstGeom prst="rect">
            <a:avLst/>
          </a:prstGeom>
          <a:noFill/>
          <a:ln w="9525">
            <a:noFill/>
            <a:round/>
            <a:headEnd/>
            <a:tailEnd/>
          </a:ln>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800" b="1" dirty="0">
                <a:solidFill>
                  <a:srgbClr val="000000"/>
                </a:solidFill>
                <a:latin typeface="Forte" pitchFamily="66" charset="0"/>
              </a:rPr>
              <a:t>Entreprise </a:t>
            </a:r>
            <a:r>
              <a:rPr lang="fr-FR" sz="2800" b="1" dirty="0" smtClean="0">
                <a:solidFill>
                  <a:srgbClr val="000000"/>
                </a:solidFill>
                <a:latin typeface="Forte" pitchFamily="66" charset="0"/>
              </a:rPr>
              <a:t>: Auchan</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800" b="1" dirty="0" smtClean="0">
                <a:solidFill>
                  <a:srgbClr val="000000"/>
                </a:solidFill>
                <a:latin typeface="Forte" pitchFamily="66" charset="0"/>
              </a:rPr>
              <a:t>Suiveur</a:t>
            </a:r>
            <a:endParaRPr lang="fr-FR" sz="2800" b="1" dirty="0">
              <a:solidFill>
                <a:srgbClr val="000000"/>
              </a:solidFill>
              <a:latin typeface="Forte" pitchFamily="66" charset="0"/>
            </a:endParaRPr>
          </a:p>
        </p:txBody>
      </p:sp>
      <p:sp>
        <p:nvSpPr>
          <p:cNvPr id="2052" name="Text Box 3"/>
          <p:cNvSpPr txBox="1">
            <a:spLocks noChangeArrowheads="1"/>
          </p:cNvSpPr>
          <p:nvPr/>
        </p:nvSpPr>
        <p:spPr bwMode="auto">
          <a:xfrm>
            <a:off x="142874" y="1071546"/>
            <a:ext cx="4929192" cy="1857392"/>
          </a:xfrm>
          <a:prstGeom prst="rect">
            <a:avLst/>
          </a:prstGeom>
          <a:noFill/>
          <a:ln w="19050">
            <a:solidFill>
              <a:srgbClr val="7030A0"/>
            </a:solidFill>
            <a:miter lim="800000"/>
            <a:headEnd/>
            <a:tailEnd/>
          </a:ln>
        </p:spPr>
        <p:txBody>
          <a:bodyPr lIns="90000" tIns="46800" rIns="90000" bIns="46800"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1" dirty="0" smtClean="0">
                <a:solidFill>
                  <a:srgbClr val="000000"/>
                </a:solidFill>
              </a:rPr>
              <a:t>Structure : </a:t>
            </a:r>
            <a:r>
              <a:rPr lang="fr-FR" sz="1300" dirty="0" smtClean="0">
                <a:solidFill>
                  <a:srgbClr val="000000"/>
                </a:solidFill>
              </a:rPr>
              <a:t>Société anonyme crée en 1961, basé à Croix (59)</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400" dirty="0" smtClean="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1" dirty="0" smtClean="0">
                <a:solidFill>
                  <a:srgbClr val="000000"/>
                </a:solidFill>
              </a:rPr>
              <a:t>Auchan en France  </a:t>
            </a:r>
            <a:r>
              <a:rPr lang="fr-FR" sz="1400" b="1" dirty="0">
                <a:solidFill>
                  <a:srgbClr val="000000"/>
                </a:solidFill>
              </a:rPr>
              <a:t>: </a:t>
            </a:r>
            <a:r>
              <a:rPr lang="fr-FR" sz="1400" dirty="0" smtClean="0">
                <a:solidFill>
                  <a:schemeClr val="tx1"/>
                </a:solidFill>
              </a:rPr>
              <a:t>5800 tonnes de céréales MDD vendues </a:t>
            </a:r>
            <a:r>
              <a:rPr lang="fr-FR" sz="1200" dirty="0" smtClean="0">
                <a:solidFill>
                  <a:schemeClr val="tx1"/>
                </a:solidFill>
              </a:rPr>
              <a:t>(2009)</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400" dirty="0">
              <a:solidFill>
                <a:srgbClr val="000000"/>
              </a:solidFill>
              <a:ea typeface="宋体" charset="0"/>
              <a:cs typeface="宋体"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1" dirty="0">
                <a:solidFill>
                  <a:srgbClr val="000000"/>
                </a:solidFill>
                <a:ea typeface="宋体" charset="0"/>
                <a:cs typeface="宋体" charset="0"/>
              </a:rPr>
              <a:t>Taille </a:t>
            </a:r>
            <a:r>
              <a:rPr lang="fr-FR" sz="1400" b="1" dirty="0" smtClean="0">
                <a:solidFill>
                  <a:srgbClr val="000000"/>
                </a:solidFill>
                <a:ea typeface="宋体" charset="0"/>
                <a:cs typeface="宋体" charset="0"/>
              </a:rPr>
              <a:t>dans le monde </a:t>
            </a:r>
            <a:r>
              <a:rPr lang="fr-FR" sz="1400" dirty="0" smtClean="0">
                <a:solidFill>
                  <a:srgbClr val="000000"/>
                </a:solidFill>
                <a:ea typeface="宋体" charset="0"/>
                <a:cs typeface="宋体" charset="0"/>
              </a:rPr>
              <a:t>: </a:t>
            </a:r>
            <a:r>
              <a:rPr lang="fr-FR" sz="1300" dirty="0" smtClean="0">
                <a:solidFill>
                  <a:srgbClr val="000000"/>
                </a:solidFill>
                <a:ea typeface="宋体" charset="0"/>
                <a:cs typeface="宋体" charset="0"/>
              </a:rPr>
              <a:t>210 000 salariés dont 50100 en France</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400" dirty="0">
              <a:solidFill>
                <a:srgbClr val="000000"/>
              </a:solidFill>
              <a:ea typeface="宋体" charset="0"/>
              <a:cs typeface="宋体"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1" dirty="0" smtClean="0">
                <a:solidFill>
                  <a:srgbClr val="000000"/>
                </a:solidFill>
              </a:rPr>
              <a:t>Chiffre </a:t>
            </a:r>
            <a:r>
              <a:rPr lang="fr-FR" sz="1400" b="1" dirty="0">
                <a:solidFill>
                  <a:srgbClr val="000000"/>
                </a:solidFill>
              </a:rPr>
              <a:t>d’affaire mondial</a:t>
            </a:r>
            <a:r>
              <a:rPr lang="fr-FR" sz="1400" dirty="0">
                <a:solidFill>
                  <a:srgbClr val="000000"/>
                </a:solidFill>
              </a:rPr>
              <a:t> : </a:t>
            </a:r>
            <a:r>
              <a:rPr lang="fr-FR" sz="1300" dirty="0" smtClean="0">
                <a:solidFill>
                  <a:srgbClr val="000000"/>
                </a:solidFill>
              </a:rPr>
              <a:t>48,3 </a:t>
            </a:r>
            <a:r>
              <a:rPr lang="fr-FR" sz="1300" dirty="0">
                <a:solidFill>
                  <a:srgbClr val="000000"/>
                </a:solidFill>
              </a:rPr>
              <a:t>Milliards d’ €</a:t>
            </a:r>
            <a:r>
              <a:rPr lang="fr-FR" sz="1300" dirty="0" smtClean="0">
                <a:solidFill>
                  <a:srgbClr val="000000"/>
                </a:solidFill>
              </a:rPr>
              <a:t>uros (en 2008) dont 18,8 Milliards d’ €uros en France (2009)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1" dirty="0" smtClean="0">
                <a:solidFill>
                  <a:schemeClr val="tx1"/>
                </a:solidFill>
                <a:cs typeface="Times New Roman" pitchFamily="18" charset="0"/>
              </a:rPr>
              <a:t>Taux de croissance : </a:t>
            </a:r>
            <a:r>
              <a:rPr lang="fr-FR" sz="1400" dirty="0" smtClean="0">
                <a:solidFill>
                  <a:schemeClr val="tx1"/>
                </a:solidFill>
                <a:cs typeface="Times New Roman" pitchFamily="18" charset="0"/>
              </a:rPr>
              <a:t>8,6 % (2008)</a:t>
            </a:r>
            <a:endParaRPr lang="fr-FR" sz="1300" dirty="0">
              <a:solidFill>
                <a:srgbClr val="000000"/>
              </a:solidFill>
            </a:endParaRPr>
          </a:p>
        </p:txBody>
      </p:sp>
      <p:sp>
        <p:nvSpPr>
          <p:cNvPr id="2054" name="Line 5"/>
          <p:cNvSpPr>
            <a:spLocks noChangeShapeType="1"/>
          </p:cNvSpPr>
          <p:nvPr/>
        </p:nvSpPr>
        <p:spPr bwMode="auto">
          <a:xfrm>
            <a:off x="2571736" y="5214950"/>
            <a:ext cx="1357322" cy="1214446"/>
          </a:xfrm>
          <a:prstGeom prst="line">
            <a:avLst/>
          </a:prstGeom>
          <a:noFill/>
          <a:ln w="9360">
            <a:solidFill>
              <a:srgbClr val="000000"/>
            </a:solidFill>
            <a:miter lim="800000"/>
            <a:headEnd/>
            <a:tailEnd/>
          </a:ln>
        </p:spPr>
        <p:txBody>
          <a:bodyPr/>
          <a:lstStyle/>
          <a:p>
            <a:endParaRPr lang="fr-FR" dirty="0"/>
          </a:p>
        </p:txBody>
      </p:sp>
      <p:sp>
        <p:nvSpPr>
          <p:cNvPr id="2055" name="Line 6"/>
          <p:cNvSpPr>
            <a:spLocks noChangeShapeType="1"/>
          </p:cNvSpPr>
          <p:nvPr/>
        </p:nvSpPr>
        <p:spPr bwMode="auto">
          <a:xfrm flipH="1">
            <a:off x="1285852" y="5214950"/>
            <a:ext cx="1289050" cy="1214437"/>
          </a:xfrm>
          <a:prstGeom prst="line">
            <a:avLst/>
          </a:prstGeom>
          <a:noFill/>
          <a:ln w="9360">
            <a:solidFill>
              <a:srgbClr val="000000"/>
            </a:solidFill>
            <a:miter lim="800000"/>
            <a:headEnd/>
            <a:tailEnd/>
          </a:ln>
        </p:spPr>
        <p:txBody>
          <a:bodyPr/>
          <a:lstStyle/>
          <a:p>
            <a:endParaRPr lang="fr-FR" dirty="0"/>
          </a:p>
        </p:txBody>
      </p:sp>
      <p:sp>
        <p:nvSpPr>
          <p:cNvPr id="2056" name="Text Box 7"/>
          <p:cNvSpPr txBox="1">
            <a:spLocks noChangeArrowheads="1"/>
          </p:cNvSpPr>
          <p:nvPr/>
        </p:nvSpPr>
        <p:spPr bwMode="auto">
          <a:xfrm>
            <a:off x="928662" y="3071810"/>
            <a:ext cx="1714512" cy="285752"/>
          </a:xfrm>
          <a:prstGeom prst="rect">
            <a:avLst/>
          </a:prstGeom>
          <a:noFill/>
          <a:ln w="9525">
            <a:noFill/>
            <a:round/>
            <a:headEnd/>
            <a:tailEnd/>
          </a:ln>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b="1" dirty="0">
                <a:solidFill>
                  <a:srgbClr val="7030A0"/>
                </a:solidFill>
              </a:rPr>
              <a:t>Catégories de produits</a:t>
            </a:r>
          </a:p>
        </p:txBody>
      </p:sp>
      <p:sp>
        <p:nvSpPr>
          <p:cNvPr id="2057" name="Text Box 8"/>
          <p:cNvSpPr txBox="1">
            <a:spLocks noChangeArrowheads="1"/>
          </p:cNvSpPr>
          <p:nvPr/>
        </p:nvSpPr>
        <p:spPr bwMode="auto">
          <a:xfrm>
            <a:off x="2643174" y="3071810"/>
            <a:ext cx="1928812" cy="279180"/>
          </a:xfrm>
          <a:prstGeom prst="rect">
            <a:avLst/>
          </a:prstGeom>
          <a:noFill/>
          <a:ln w="9525">
            <a:noFill/>
            <a:round/>
            <a:headEnd/>
            <a:tailEnd/>
          </a:ln>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b="1" dirty="0">
                <a:solidFill>
                  <a:srgbClr val="7030A0"/>
                </a:solidFill>
              </a:rPr>
              <a:t>Fonctionnalités/tendances</a:t>
            </a:r>
          </a:p>
        </p:txBody>
      </p:sp>
      <p:sp>
        <p:nvSpPr>
          <p:cNvPr id="2059" name="Text Box 10"/>
          <p:cNvSpPr txBox="1">
            <a:spLocks noChangeArrowheads="1"/>
          </p:cNvSpPr>
          <p:nvPr/>
        </p:nvSpPr>
        <p:spPr bwMode="auto">
          <a:xfrm>
            <a:off x="357158" y="5286388"/>
            <a:ext cx="1643074" cy="740845"/>
          </a:xfrm>
          <a:prstGeom prst="rect">
            <a:avLst/>
          </a:prstGeom>
          <a:noFill/>
          <a:ln w="9525">
            <a:noFill/>
            <a:round/>
            <a:headEnd/>
            <a:tailEnd/>
          </a:ln>
        </p:spPr>
        <p:txBody>
          <a:bodyPr wrap="square"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Saveurs variées avec inclusions diverses (morceaux fruits et chocolats)</a:t>
            </a:r>
          </a:p>
        </p:txBody>
      </p:sp>
      <p:sp>
        <p:nvSpPr>
          <p:cNvPr id="2060" name="Text Box 11"/>
          <p:cNvSpPr txBox="1">
            <a:spLocks noChangeArrowheads="1"/>
          </p:cNvSpPr>
          <p:nvPr/>
        </p:nvSpPr>
        <p:spPr bwMode="auto">
          <a:xfrm>
            <a:off x="5214942" y="1071546"/>
            <a:ext cx="3786214" cy="5643602"/>
          </a:xfrm>
          <a:prstGeom prst="rect">
            <a:avLst/>
          </a:prstGeom>
          <a:noFill/>
          <a:ln w="19050">
            <a:solidFill>
              <a:srgbClr val="7030A0"/>
            </a:solidFill>
            <a:round/>
            <a:headEnd/>
            <a:tailEnd/>
          </a:ln>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b="1" u="sng" dirty="0" smtClean="0">
              <a:solidFill>
                <a:schemeClr val="tx1"/>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100" b="1" u="sng" dirty="0" smtClean="0">
              <a:solidFill>
                <a:schemeClr val="tx1"/>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b="1" u="sng" dirty="0" smtClean="0">
              <a:solidFill>
                <a:schemeClr val="tx1"/>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u="sng" dirty="0" smtClean="0">
                <a:solidFill>
                  <a:schemeClr val="tx1"/>
                </a:solidFill>
              </a:rPr>
              <a:t>Marques </a:t>
            </a:r>
            <a:r>
              <a:rPr lang="fr-FR" b="1" u="sng" dirty="0">
                <a:solidFill>
                  <a:schemeClr val="tx1"/>
                </a:solidFill>
              </a:rPr>
              <a:t>en France : </a:t>
            </a:r>
            <a:endParaRPr lang="fr-FR" b="1" u="sng" dirty="0" smtClean="0">
              <a:solidFill>
                <a:schemeClr val="tx1"/>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050" b="1" u="sng" dirty="0">
              <a:solidFill>
                <a:schemeClr val="tx1"/>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dirty="0" smtClean="0">
                <a:solidFill>
                  <a:srgbClr val="000000"/>
                </a:solidFill>
              </a:rPr>
              <a:t>- Auchan</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dirty="0" smtClean="0">
                <a:solidFill>
                  <a:srgbClr val="000000"/>
                </a:solidFill>
              </a:rPr>
              <a:t>- Pouce</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dirty="0" smtClean="0">
                <a:solidFill>
                  <a:srgbClr val="000000"/>
                </a:solidFill>
              </a:rPr>
              <a:t>- Rik et rok</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dirty="0" smtClean="0">
                <a:solidFill>
                  <a:srgbClr val="000000"/>
                </a:solidFill>
              </a:rPr>
              <a:t>- Auchan bio</a:t>
            </a:r>
            <a:endParaRPr lang="fr-FR" dirty="0" smtClean="0">
              <a:solidFill>
                <a:srgbClr val="FF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dirty="0" smtClean="0">
              <a:solidFill>
                <a:srgbClr val="FF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dirty="0">
              <a:solidFill>
                <a:srgbClr val="FF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u="sng" dirty="0" smtClean="0">
                <a:solidFill>
                  <a:schemeClr val="tx1"/>
                </a:solidFill>
              </a:rPr>
              <a:t>Nouveautés :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050" b="1" u="sng" dirty="0">
              <a:solidFill>
                <a:schemeClr val="tx1"/>
              </a:solidFill>
            </a:endParaRPr>
          </a:p>
          <a:p>
            <a:pPr>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dirty="0" smtClean="0">
                <a:solidFill>
                  <a:srgbClr val="000000"/>
                </a:solidFill>
              </a:rPr>
              <a:t> Produits sans gluten pour les personnes intolérantes </a:t>
            </a:r>
          </a:p>
          <a:p>
            <a:pPr>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dirty="0" smtClean="0">
              <a:solidFill>
                <a:srgbClr val="000000"/>
              </a:solidFill>
            </a:endParaRPr>
          </a:p>
          <a:p>
            <a:pPr>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dirty="0">
              <a:solidFill>
                <a:srgbClr val="000000"/>
              </a:solidFill>
            </a:endParaRPr>
          </a:p>
          <a:p>
            <a:pPr>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u="sng" dirty="0">
                <a:solidFill>
                  <a:schemeClr val="tx1"/>
                </a:solidFill>
              </a:rPr>
              <a:t>Derniers évènements chez </a:t>
            </a:r>
            <a:r>
              <a:rPr lang="fr-FR" b="1" u="sng" dirty="0" smtClean="0">
                <a:solidFill>
                  <a:schemeClr val="tx1"/>
                </a:solidFill>
              </a:rPr>
              <a:t>Auchan :</a:t>
            </a:r>
          </a:p>
          <a:p>
            <a:pPr>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050" b="1" u="sng" dirty="0">
              <a:solidFill>
                <a:schemeClr val="tx1"/>
              </a:solidFill>
            </a:endParaRPr>
          </a:p>
          <a:p>
            <a:pPr>
              <a:buFontTx/>
              <a:buChar char="-"/>
            </a:pPr>
            <a:r>
              <a:rPr lang="fr-FR" sz="1600" dirty="0" smtClean="0">
                <a:solidFill>
                  <a:schemeClr val="tx1"/>
                </a:solidFill>
                <a:cs typeface="Times New Roman" pitchFamily="18" charset="0"/>
              </a:rPr>
              <a:t> Créations de nouveaux packaging</a:t>
            </a:r>
          </a:p>
          <a:p>
            <a:pPr>
              <a:buFontTx/>
              <a:buChar char="-"/>
            </a:pPr>
            <a:r>
              <a:rPr lang="fr-FR" sz="1600" dirty="0" smtClean="0">
                <a:solidFill>
                  <a:schemeClr val="tx1"/>
                </a:solidFill>
                <a:cs typeface="Times New Roman" pitchFamily="18" charset="0"/>
              </a:rPr>
              <a:t> Réalisation de produits sans gluten</a:t>
            </a:r>
          </a:p>
          <a:p>
            <a:pPr>
              <a:buFontTx/>
              <a:buChar char="-"/>
            </a:pPr>
            <a:endParaRPr lang="fr-FR" sz="800" dirty="0" smtClean="0">
              <a:solidFill>
                <a:schemeClr val="tx1"/>
              </a:solidFill>
              <a:cs typeface="Times New Roman" pitchFamily="18" charset="0"/>
            </a:endParaRPr>
          </a:p>
          <a:p>
            <a:endParaRPr lang="fr-FR" sz="800" dirty="0" smtClean="0">
              <a:solidFill>
                <a:schemeClr val="tx1"/>
              </a:solidFill>
              <a:cs typeface="Times New Roman" pitchFamily="18" charset="0"/>
            </a:endParaRPr>
          </a:p>
          <a:p>
            <a:pPr>
              <a:buFontTx/>
              <a:buChar char="-"/>
            </a:pPr>
            <a:endParaRPr lang="fr-FR" dirty="0" smtClean="0">
              <a:solidFill>
                <a:schemeClr val="tx1"/>
              </a:solidFill>
              <a:cs typeface="Times New Roman" pitchFamily="18" charset="0"/>
            </a:endParaRPr>
          </a:p>
        </p:txBody>
      </p:sp>
      <p:sp>
        <p:nvSpPr>
          <p:cNvPr id="2061" name="Text Box 12"/>
          <p:cNvSpPr txBox="1">
            <a:spLocks noChangeArrowheads="1"/>
          </p:cNvSpPr>
          <p:nvPr/>
        </p:nvSpPr>
        <p:spPr bwMode="auto">
          <a:xfrm>
            <a:off x="2000232" y="5715016"/>
            <a:ext cx="1212489" cy="417679"/>
          </a:xfrm>
          <a:prstGeom prst="rect">
            <a:avLst/>
          </a:prstGeom>
          <a:noFill/>
          <a:ln w="9525">
            <a:noFill/>
            <a:round/>
            <a:headEnd/>
            <a:tailEnd/>
          </a:ln>
        </p:spPr>
        <p:txBody>
          <a:bodyPr wrap="none" lIns="90000" tIns="46800" rIns="90000" bIns="46800">
            <a:spAutoFit/>
          </a:bodyPr>
          <a:lstStyle/>
          <a:p>
            <a:pPr>
              <a:buFontTx/>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chemeClr val="tx1"/>
                </a:solidFill>
              </a:rPr>
              <a:t> Conditionnement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chemeClr val="tx1"/>
                </a:solidFill>
              </a:rPr>
              <a:t>Standard et vrac</a:t>
            </a:r>
            <a:endParaRPr lang="fr-FR" sz="1050" dirty="0">
              <a:solidFill>
                <a:schemeClr val="tx1"/>
              </a:solidFill>
            </a:endParaRPr>
          </a:p>
        </p:txBody>
      </p:sp>
      <p:sp>
        <p:nvSpPr>
          <p:cNvPr id="2063" name="Text Box 14"/>
          <p:cNvSpPr txBox="1">
            <a:spLocks noChangeArrowheads="1"/>
          </p:cNvSpPr>
          <p:nvPr/>
        </p:nvSpPr>
        <p:spPr bwMode="auto">
          <a:xfrm>
            <a:off x="357158" y="6429396"/>
            <a:ext cx="1973787" cy="279180"/>
          </a:xfrm>
          <a:prstGeom prst="rect">
            <a:avLst/>
          </a:prstGeom>
          <a:noFill/>
          <a:ln w="9525">
            <a:noFill/>
            <a:round/>
            <a:headEnd/>
            <a:tailEnd/>
          </a:ln>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dirty="0" smtClean="0">
                <a:solidFill>
                  <a:srgbClr val="7030A0"/>
                </a:solidFill>
              </a:rPr>
              <a:t>Technologies / Compétences</a:t>
            </a:r>
          </a:p>
        </p:txBody>
      </p:sp>
      <p:sp>
        <p:nvSpPr>
          <p:cNvPr id="2065" name="Text Box 16"/>
          <p:cNvSpPr txBox="1">
            <a:spLocks noChangeArrowheads="1"/>
          </p:cNvSpPr>
          <p:nvPr/>
        </p:nvSpPr>
        <p:spPr bwMode="auto">
          <a:xfrm>
            <a:off x="3071802" y="6429396"/>
            <a:ext cx="1146124" cy="279180"/>
          </a:xfrm>
          <a:prstGeom prst="rect">
            <a:avLst/>
          </a:prstGeom>
          <a:noFill/>
          <a:ln w="9525">
            <a:noFill/>
            <a:round/>
            <a:headEnd/>
            <a:tailEnd/>
          </a:ln>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dirty="0">
                <a:solidFill>
                  <a:srgbClr val="7030A0"/>
                </a:solidFill>
              </a:rPr>
              <a:t>Marchés cibles </a:t>
            </a:r>
          </a:p>
        </p:txBody>
      </p:sp>
      <p:sp>
        <p:nvSpPr>
          <p:cNvPr id="2066" name="Text Box 17"/>
          <p:cNvSpPr txBox="1">
            <a:spLocks noChangeArrowheads="1"/>
          </p:cNvSpPr>
          <p:nvPr/>
        </p:nvSpPr>
        <p:spPr bwMode="auto">
          <a:xfrm>
            <a:off x="3571868" y="5929330"/>
            <a:ext cx="1505646" cy="279180"/>
          </a:xfrm>
          <a:prstGeom prst="rect">
            <a:avLst/>
          </a:prstGeom>
          <a:noFill/>
          <a:ln w="9525">
            <a:noFill/>
            <a:round/>
            <a:headEnd/>
            <a:tailEnd/>
          </a:ln>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dirty="0">
                <a:solidFill>
                  <a:srgbClr val="7030A0"/>
                </a:solidFill>
              </a:rPr>
              <a:t>Zones </a:t>
            </a:r>
            <a:r>
              <a:rPr lang="fr-FR" sz="1200" dirty="0" smtClean="0">
                <a:solidFill>
                  <a:srgbClr val="7030A0"/>
                </a:solidFill>
              </a:rPr>
              <a:t>géographiques</a:t>
            </a:r>
            <a:endParaRPr lang="fr-FR" sz="1200" dirty="0">
              <a:solidFill>
                <a:srgbClr val="7030A0"/>
              </a:solidFill>
            </a:endParaRPr>
          </a:p>
        </p:txBody>
      </p:sp>
      <p:sp>
        <p:nvSpPr>
          <p:cNvPr id="2068" name="Text Box 19"/>
          <p:cNvSpPr txBox="1">
            <a:spLocks noChangeArrowheads="1"/>
          </p:cNvSpPr>
          <p:nvPr/>
        </p:nvSpPr>
        <p:spPr bwMode="auto">
          <a:xfrm>
            <a:off x="3000364" y="5357826"/>
            <a:ext cx="1214437" cy="256097"/>
          </a:xfrm>
          <a:prstGeom prst="rect">
            <a:avLst/>
          </a:prstGeom>
          <a:noFill/>
          <a:ln w="9525">
            <a:noFill/>
            <a:round/>
            <a:headEnd/>
            <a:tailEnd/>
          </a:ln>
        </p:spPr>
        <p:txBody>
          <a:bodyPr lIns="90000" tIns="46800" rIns="90000" bIns="46800">
            <a:spAutoFit/>
          </a:bodyPr>
          <a:lstStyle/>
          <a:p>
            <a:pPr>
              <a:tabLst>
                <a:tab pos="723900" algn="l"/>
              </a:tabLst>
            </a:pPr>
            <a:r>
              <a:rPr lang="fr-FR" sz="1050" dirty="0" smtClean="0">
                <a:solidFill>
                  <a:srgbClr val="000000"/>
                </a:solidFill>
                <a:cs typeface="Lucida Sans Unicode" pitchFamily="34" charset="0"/>
              </a:rPr>
              <a:t>- Europe</a:t>
            </a:r>
            <a:endParaRPr lang="fr-FR" sz="1050" dirty="0">
              <a:solidFill>
                <a:srgbClr val="000000"/>
              </a:solidFill>
              <a:cs typeface="Lucida Sans Unicode" pitchFamily="34" charset="0"/>
            </a:endParaRPr>
          </a:p>
        </p:txBody>
      </p:sp>
      <p:sp>
        <p:nvSpPr>
          <p:cNvPr id="2070" name="Text Box 21"/>
          <p:cNvSpPr txBox="1">
            <a:spLocks noChangeArrowheads="1"/>
          </p:cNvSpPr>
          <p:nvPr/>
        </p:nvSpPr>
        <p:spPr bwMode="auto">
          <a:xfrm>
            <a:off x="3357554" y="5643578"/>
            <a:ext cx="1573213" cy="256097"/>
          </a:xfrm>
          <a:prstGeom prst="rect">
            <a:avLst/>
          </a:prstGeom>
          <a:noFill/>
          <a:ln w="9525">
            <a:noFill/>
            <a:round/>
            <a:headEnd/>
            <a:tailEnd/>
          </a:ln>
        </p:spPr>
        <p:txBody>
          <a:bodyPr lIns="90000" tIns="46800" rIns="90000" bIns="46800">
            <a:spAutoFit/>
          </a:bodyPr>
          <a:lstStyle/>
          <a:p>
            <a:pPr>
              <a:tabLst>
                <a:tab pos="723900" algn="l"/>
                <a:tab pos="1447800" algn="l"/>
              </a:tabLst>
            </a:pPr>
            <a:r>
              <a:rPr lang="fr-FR" sz="1050" dirty="0" smtClean="0">
                <a:solidFill>
                  <a:srgbClr val="000000"/>
                </a:solidFill>
                <a:cs typeface="Lucida Sans Unicode" pitchFamily="34" charset="0"/>
              </a:rPr>
              <a:t>- Asie </a:t>
            </a:r>
            <a:endParaRPr lang="fr-FR" sz="1050" dirty="0">
              <a:solidFill>
                <a:srgbClr val="000000"/>
              </a:solidFill>
              <a:cs typeface="Lucida Sans Unicode" pitchFamily="34" charset="0"/>
            </a:endParaRPr>
          </a:p>
        </p:txBody>
      </p:sp>
      <p:sp>
        <p:nvSpPr>
          <p:cNvPr id="2073" name="Rectangle 24"/>
          <p:cNvSpPr>
            <a:spLocks noChangeArrowheads="1"/>
          </p:cNvSpPr>
          <p:nvPr/>
        </p:nvSpPr>
        <p:spPr bwMode="auto">
          <a:xfrm>
            <a:off x="142875" y="3071813"/>
            <a:ext cx="4929188" cy="3643335"/>
          </a:xfrm>
          <a:prstGeom prst="rect">
            <a:avLst/>
          </a:prstGeom>
          <a:noFill/>
          <a:ln w="19050">
            <a:solidFill>
              <a:srgbClr val="7030A0"/>
            </a:solidFill>
            <a:miter lim="800000"/>
            <a:headEnd/>
            <a:tailEnd/>
          </a:ln>
        </p:spPr>
        <p:txBody>
          <a:bodyPr wrap="none" anchor="ctr"/>
          <a:lstStyle/>
          <a:p>
            <a:endParaRPr lang="fr-FR" dirty="0"/>
          </a:p>
        </p:txBody>
      </p:sp>
      <p:sp>
        <p:nvSpPr>
          <p:cNvPr id="26" name="Rectangle 25"/>
          <p:cNvSpPr/>
          <p:nvPr/>
        </p:nvSpPr>
        <p:spPr>
          <a:xfrm>
            <a:off x="2428860" y="6215082"/>
            <a:ext cx="1402948" cy="253916"/>
          </a:xfrm>
          <a:prstGeom prst="rect">
            <a:avLst/>
          </a:prstGeom>
        </p:spPr>
        <p:txBody>
          <a:bodyPr wrap="none">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enfant, ados, adultes -</a:t>
            </a:r>
          </a:p>
        </p:txBody>
      </p:sp>
      <p:cxnSp>
        <p:nvCxnSpPr>
          <p:cNvPr id="29" name="Connecteur droit 28"/>
          <p:cNvCxnSpPr/>
          <p:nvPr/>
        </p:nvCxnSpPr>
        <p:spPr bwMode="auto">
          <a:xfrm rot="5400000" flipH="1" flipV="1">
            <a:off x="1571604" y="4214818"/>
            <a:ext cx="2000264"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2" name="Text Box 23"/>
          <p:cNvSpPr txBox="1">
            <a:spLocks noChangeArrowheads="1"/>
          </p:cNvSpPr>
          <p:nvPr/>
        </p:nvSpPr>
        <p:spPr bwMode="auto">
          <a:xfrm>
            <a:off x="1200195" y="3643314"/>
            <a:ext cx="1260346" cy="1384995"/>
          </a:xfrm>
          <a:prstGeom prst="rect">
            <a:avLst/>
          </a:prstGeom>
          <a:noFill/>
          <a:ln w="9525">
            <a:noFill/>
            <a:miter lim="800000"/>
            <a:headEnd/>
            <a:tailEnd/>
          </a:ln>
          <a:effectLst/>
        </p:spPr>
        <p:txBody>
          <a:bodyPr wrap="none">
            <a:spAutoFit/>
          </a:bodyPr>
          <a:lstStyle/>
          <a:p>
            <a:pPr algn="r"/>
            <a:r>
              <a:rPr lang="fr-FR" sz="1050" dirty="0" smtClean="0">
                <a:solidFill>
                  <a:schemeClr val="tx1"/>
                </a:solidFill>
              </a:rPr>
              <a:t>Céréales Muesli -</a:t>
            </a:r>
          </a:p>
          <a:p>
            <a:pPr algn="r"/>
            <a:r>
              <a:rPr lang="fr-FR" sz="1050" dirty="0" smtClean="0">
                <a:solidFill>
                  <a:schemeClr val="tx1"/>
                </a:solidFill>
              </a:rPr>
              <a:t> Céréales pétales -</a:t>
            </a:r>
          </a:p>
          <a:p>
            <a:pPr algn="r"/>
            <a:r>
              <a:rPr lang="fr-FR" sz="1050" dirty="0" smtClean="0">
                <a:solidFill>
                  <a:schemeClr val="tx1"/>
                </a:solidFill>
              </a:rPr>
              <a:t>Céréales soufflées -</a:t>
            </a:r>
          </a:p>
          <a:p>
            <a:pPr algn="r"/>
            <a:r>
              <a:rPr lang="fr-FR" sz="1050" dirty="0" smtClean="0">
                <a:solidFill>
                  <a:schemeClr val="tx1"/>
                </a:solidFill>
              </a:rPr>
              <a:t>Céréales Cruesli -</a:t>
            </a:r>
          </a:p>
          <a:p>
            <a:pPr algn="r"/>
            <a:r>
              <a:rPr lang="fr-FR" sz="1050" dirty="0" smtClean="0">
                <a:solidFill>
                  <a:schemeClr val="tx1"/>
                </a:solidFill>
              </a:rPr>
              <a:t> Céréales fourrées -</a:t>
            </a:r>
          </a:p>
          <a:p>
            <a:pPr algn="r"/>
            <a:r>
              <a:rPr lang="fr-FR" sz="1050" dirty="0" smtClean="0">
                <a:solidFill>
                  <a:schemeClr val="tx1"/>
                </a:solidFill>
              </a:rPr>
              <a:t>Barres de céréales -</a:t>
            </a:r>
          </a:p>
          <a:p>
            <a:pPr algn="r"/>
            <a:endParaRPr lang="fr-FR" sz="1050" dirty="0">
              <a:solidFill>
                <a:schemeClr val="tx1"/>
              </a:solidFill>
            </a:endParaRPr>
          </a:p>
          <a:p>
            <a:pPr algn="r"/>
            <a:endParaRPr lang="fr-FR" sz="1050" dirty="0">
              <a:solidFill>
                <a:schemeClr val="tx1"/>
              </a:solidFill>
            </a:endParaRPr>
          </a:p>
        </p:txBody>
      </p:sp>
      <p:pic>
        <p:nvPicPr>
          <p:cNvPr id="1029" name="Picture 5"/>
          <p:cNvPicPr>
            <a:picLocks noChangeAspect="1" noChangeArrowheads="1"/>
          </p:cNvPicPr>
          <p:nvPr/>
        </p:nvPicPr>
        <p:blipFill>
          <a:blip r:embed="rId3"/>
          <a:srcRect/>
          <a:stretch>
            <a:fillRect/>
          </a:stretch>
        </p:blipFill>
        <p:spPr bwMode="auto">
          <a:xfrm>
            <a:off x="500034" y="142852"/>
            <a:ext cx="828675" cy="800100"/>
          </a:xfrm>
          <a:prstGeom prst="rect">
            <a:avLst/>
          </a:prstGeom>
          <a:noFill/>
          <a:ln w="9525">
            <a:noFill/>
            <a:miter lim="800000"/>
            <a:headEnd/>
            <a:tailEnd/>
          </a:ln>
        </p:spPr>
      </p:pic>
      <p:pic>
        <p:nvPicPr>
          <p:cNvPr id="1030" name="Picture 6"/>
          <p:cNvPicPr>
            <a:picLocks noChangeAspect="1" noChangeArrowheads="1"/>
          </p:cNvPicPr>
          <p:nvPr/>
        </p:nvPicPr>
        <p:blipFill>
          <a:blip r:embed="rId4"/>
          <a:srcRect/>
          <a:stretch>
            <a:fillRect/>
          </a:stretch>
        </p:blipFill>
        <p:spPr bwMode="auto">
          <a:xfrm>
            <a:off x="8215338" y="0"/>
            <a:ext cx="742950" cy="1000125"/>
          </a:xfrm>
          <a:prstGeom prst="rect">
            <a:avLst/>
          </a:prstGeom>
          <a:noFill/>
          <a:ln w="9525">
            <a:noFill/>
            <a:miter lim="800000"/>
            <a:headEnd/>
            <a:tailEnd/>
          </a:ln>
        </p:spPr>
      </p:pic>
      <p:pic>
        <p:nvPicPr>
          <p:cNvPr id="1031" name="Picture 7"/>
          <p:cNvPicPr>
            <a:picLocks noChangeAspect="1" noChangeArrowheads="1"/>
          </p:cNvPicPr>
          <p:nvPr/>
        </p:nvPicPr>
        <p:blipFill>
          <a:blip r:embed="rId5"/>
          <a:srcRect/>
          <a:stretch>
            <a:fillRect/>
          </a:stretch>
        </p:blipFill>
        <p:spPr bwMode="auto">
          <a:xfrm>
            <a:off x="7143768" y="142852"/>
            <a:ext cx="714380" cy="732935"/>
          </a:xfrm>
          <a:prstGeom prst="rect">
            <a:avLst/>
          </a:prstGeom>
          <a:noFill/>
          <a:ln w="9525">
            <a:noFill/>
            <a:miter lim="800000"/>
            <a:headEnd/>
            <a:tailEnd/>
          </a:ln>
        </p:spPr>
      </p:pic>
      <p:sp>
        <p:nvSpPr>
          <p:cNvPr id="35" name="Text Box 22"/>
          <p:cNvSpPr txBox="1">
            <a:spLocks noChangeArrowheads="1"/>
          </p:cNvSpPr>
          <p:nvPr/>
        </p:nvSpPr>
        <p:spPr bwMode="auto">
          <a:xfrm>
            <a:off x="2643174" y="3714752"/>
            <a:ext cx="2064989" cy="900246"/>
          </a:xfrm>
          <a:prstGeom prst="rect">
            <a:avLst/>
          </a:prstGeom>
          <a:noFill/>
          <a:ln w="9525">
            <a:noFill/>
            <a:miter lim="800000"/>
            <a:headEnd/>
            <a:tailEnd/>
          </a:ln>
          <a:effectLst/>
        </p:spPr>
        <p:txBody>
          <a:bodyPr wrap="none">
            <a:spAutoFit/>
          </a:bodyPr>
          <a:lstStyle/>
          <a:p>
            <a:r>
              <a:rPr lang="fr-FR" sz="1050" dirty="0" smtClean="0">
                <a:solidFill>
                  <a:schemeClr val="tx1"/>
                </a:solidFill>
              </a:rPr>
              <a:t>-Plaisir </a:t>
            </a:r>
          </a:p>
          <a:p>
            <a:r>
              <a:rPr lang="fr-FR" sz="1050" dirty="0" smtClean="0">
                <a:solidFill>
                  <a:schemeClr val="tx1"/>
                </a:solidFill>
              </a:rPr>
              <a:t>-Nutritionnel</a:t>
            </a:r>
            <a:endParaRPr lang="fr-FR" sz="1050" dirty="0">
              <a:solidFill>
                <a:schemeClr val="tx1"/>
              </a:solidFill>
            </a:endParaRPr>
          </a:p>
          <a:p>
            <a:r>
              <a:rPr lang="fr-FR" sz="1050" dirty="0" smtClean="0">
                <a:solidFill>
                  <a:schemeClr val="tx1"/>
                </a:solidFill>
              </a:rPr>
              <a:t>-</a:t>
            </a:r>
            <a:r>
              <a:rPr lang="fr-FR" sz="1050" dirty="0">
                <a:solidFill>
                  <a:schemeClr val="tx1"/>
                </a:solidFill>
              </a:rPr>
              <a:t>Bienfaisant (digestif, tonifiant</a:t>
            </a:r>
            <a:r>
              <a:rPr lang="fr-FR" sz="1050" dirty="0" smtClean="0">
                <a:solidFill>
                  <a:schemeClr val="tx1"/>
                </a:solidFill>
              </a:rPr>
              <a:t>)</a:t>
            </a:r>
            <a:endParaRPr lang="fr-FR" sz="1050" dirty="0">
              <a:solidFill>
                <a:schemeClr val="tx1"/>
              </a:solidFill>
            </a:endParaRPr>
          </a:p>
          <a:p>
            <a:r>
              <a:rPr lang="fr-FR" sz="1050" dirty="0">
                <a:solidFill>
                  <a:schemeClr val="tx1"/>
                </a:solidFill>
              </a:rPr>
              <a:t>-</a:t>
            </a:r>
            <a:r>
              <a:rPr lang="fr-FR" sz="1050" dirty="0" smtClean="0">
                <a:solidFill>
                  <a:schemeClr val="tx1"/>
                </a:solidFill>
              </a:rPr>
              <a:t>Goût</a:t>
            </a:r>
            <a:endParaRPr lang="fr-FR" sz="1050" dirty="0">
              <a:solidFill>
                <a:schemeClr val="tx1"/>
              </a:solidFill>
            </a:endParaRPr>
          </a:p>
          <a:p>
            <a:r>
              <a:rPr lang="fr-FR" sz="1050" dirty="0" smtClean="0">
                <a:solidFill>
                  <a:schemeClr val="tx1"/>
                </a:solidFill>
              </a:rPr>
              <a:t>-</a:t>
            </a:r>
            <a:r>
              <a:rPr lang="fr-FR" sz="1050" dirty="0">
                <a:solidFill>
                  <a:schemeClr val="tx1"/>
                </a:solidFill>
              </a:rPr>
              <a:t>Saveurs traditionnelles, originales</a:t>
            </a:r>
          </a:p>
        </p:txBody>
      </p:sp>
      <p:sp>
        <p:nvSpPr>
          <p:cNvPr id="25" name="AutoShape 31"/>
          <p:cNvSpPr>
            <a:spLocks/>
          </p:cNvSpPr>
          <p:nvPr/>
        </p:nvSpPr>
        <p:spPr bwMode="auto">
          <a:xfrm rot="19140000">
            <a:off x="3681716" y="5032778"/>
            <a:ext cx="195605" cy="843566"/>
          </a:xfrm>
          <a:prstGeom prst="rightBrace">
            <a:avLst>
              <a:gd name="adj1" fmla="val 69485"/>
              <a:gd name="adj2" fmla="val 50000"/>
            </a:avLst>
          </a:prstGeom>
          <a:noFill/>
          <a:ln w="9525">
            <a:solidFill>
              <a:schemeClr val="tx1"/>
            </a:solidFill>
            <a:round/>
            <a:headEnd/>
            <a:tailEnd/>
          </a:ln>
          <a:effectLst/>
        </p:spPr>
        <p:txBody>
          <a:bodyPr wrap="none" anchor="ctr"/>
          <a:lstStyle/>
          <a:p>
            <a:endParaRPr lang="fr-FR" sz="1000" dirty="0">
              <a:solidFill>
                <a:schemeClr val="tx1"/>
              </a:solidFill>
            </a:endParaRPr>
          </a:p>
        </p:txBody>
      </p:sp>
      <p:sp>
        <p:nvSpPr>
          <p:cNvPr id="27" name="Text Box 32"/>
          <p:cNvSpPr txBox="1">
            <a:spLocks noChangeArrowheads="1"/>
          </p:cNvSpPr>
          <p:nvPr/>
        </p:nvSpPr>
        <p:spPr bwMode="auto">
          <a:xfrm>
            <a:off x="3857621" y="5143512"/>
            <a:ext cx="1071570" cy="400110"/>
          </a:xfrm>
          <a:prstGeom prst="rect">
            <a:avLst/>
          </a:prstGeom>
          <a:noFill/>
          <a:ln w="9525">
            <a:noFill/>
            <a:miter lim="800000"/>
            <a:headEnd/>
            <a:tailEnd/>
          </a:ln>
          <a:effectLst/>
        </p:spPr>
        <p:txBody>
          <a:bodyPr wrap="square">
            <a:spAutoFit/>
          </a:bodyPr>
          <a:lstStyle/>
          <a:p>
            <a:r>
              <a:rPr lang="fr-FR" sz="1000" dirty="0" smtClean="0">
                <a:solidFill>
                  <a:schemeClr val="tx1"/>
                </a:solidFill>
              </a:rPr>
              <a:t>Grandes surfaces</a:t>
            </a:r>
            <a:endParaRPr lang="fr-FR" sz="1000" dirty="0">
              <a:solidFill>
                <a:schemeClr val="tx1"/>
              </a:solidFill>
            </a:endParaRPr>
          </a:p>
          <a:p>
            <a:endParaRPr lang="fr-FR" sz="1000" dirty="0">
              <a:solidFill>
                <a:schemeClr val="tx1"/>
              </a:solidFill>
            </a:endParaRPr>
          </a:p>
        </p:txBody>
      </p:sp>
      <p:pic>
        <p:nvPicPr>
          <p:cNvPr id="1026" name="Picture 2"/>
          <p:cNvPicPr>
            <a:picLocks noChangeAspect="1" noChangeArrowheads="1"/>
          </p:cNvPicPr>
          <p:nvPr/>
        </p:nvPicPr>
        <p:blipFill>
          <a:blip r:embed="rId6" cstate="print"/>
          <a:srcRect/>
          <a:stretch>
            <a:fillRect/>
          </a:stretch>
        </p:blipFill>
        <p:spPr bwMode="auto">
          <a:xfrm>
            <a:off x="1643042" y="142852"/>
            <a:ext cx="890584" cy="785809"/>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0" y="1285860"/>
            <a:ext cx="2428876" cy="1294843"/>
          </a:xfrm>
          <a:prstGeom prst="rect">
            <a:avLst/>
          </a:prstGeom>
          <a:noFill/>
          <a:ln w="9525">
            <a:noFill/>
            <a:round/>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dirty="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dirty="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a:solidFill>
                <a:srgbClr val="000000"/>
              </a:solidFill>
            </a:endParaRPr>
          </a:p>
        </p:txBody>
      </p:sp>
      <p:graphicFrame>
        <p:nvGraphicFramePr>
          <p:cNvPr id="13" name="Tableau 12"/>
          <p:cNvGraphicFramePr>
            <a:graphicFrameLocks noGrp="1"/>
          </p:cNvGraphicFramePr>
          <p:nvPr/>
        </p:nvGraphicFramePr>
        <p:xfrm>
          <a:off x="214282" y="428604"/>
          <a:ext cx="8715436" cy="6244001"/>
        </p:xfrm>
        <a:graphic>
          <a:graphicData uri="http://schemas.openxmlformats.org/drawingml/2006/table">
            <a:tbl>
              <a:tblPr firstRow="1" bandRow="1">
                <a:tableStyleId>{5C22544A-7EE6-4342-B048-85BDC9FD1C3A}</a:tableStyleId>
              </a:tblPr>
              <a:tblGrid>
                <a:gridCol w="2000264"/>
                <a:gridCol w="2071702"/>
                <a:gridCol w="2500330"/>
                <a:gridCol w="2143140"/>
              </a:tblGrid>
              <a:tr h="349931">
                <a:tc>
                  <a:txBody>
                    <a:bodyPr/>
                    <a:lstStyle/>
                    <a:p>
                      <a:pPr algn="l"/>
                      <a:endParaRPr lang="fr-FR" sz="1050" dirty="0">
                        <a:solidFill>
                          <a:srgbClr val="FF0000"/>
                        </a:solidFill>
                      </a:endParaRPr>
                    </a:p>
                  </a:txBody>
                  <a:tcP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u="sng" dirty="0" smtClean="0">
                          <a:solidFill>
                            <a:schemeClr val="tx1"/>
                          </a:solidFill>
                        </a:rPr>
                        <a:t>Description</a:t>
                      </a:r>
                      <a:endParaRPr lang="fr-FR" sz="1200" u="sng" dirty="0">
                        <a:solidFill>
                          <a:schemeClr val="tx1"/>
                        </a:solidFill>
                      </a:endParaRPr>
                    </a:p>
                  </a:txBody>
                  <a:tcP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noFill/>
                  </a:tcPr>
                </a:tc>
                <a:tc>
                  <a: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b="1" u="sng" dirty="0" smtClean="0">
                          <a:solidFill>
                            <a:schemeClr val="tx1"/>
                          </a:solidFill>
                        </a:rPr>
                        <a:t>Forces</a:t>
                      </a:r>
                      <a:endParaRPr lang="fr-FR" sz="1200" b="1" u="sng" dirty="0">
                        <a:solidFill>
                          <a:schemeClr val="tx1"/>
                        </a:solidFill>
                      </a:endParaRPr>
                    </a:p>
                  </a:txBody>
                  <a:tcP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u="sng" dirty="0" smtClean="0">
                          <a:solidFill>
                            <a:schemeClr val="tx1"/>
                          </a:solidFill>
                        </a:rPr>
                        <a:t>Faiblesses</a:t>
                      </a:r>
                      <a:endParaRPr lang="fr-FR" sz="1200" u="sng" dirty="0">
                        <a:solidFill>
                          <a:schemeClr val="tx1"/>
                        </a:solidFill>
                      </a:endParaRPr>
                    </a:p>
                  </a:txBody>
                  <a:tcP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noFill/>
                  </a:tcPr>
                </a:tc>
              </a:tr>
              <a:tr h="578763">
                <a:tc>
                  <a: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100" b="1" u="sng" dirty="0" smtClean="0">
                          <a:solidFill>
                            <a:schemeClr val="tx1"/>
                          </a:solidFill>
                        </a:rPr>
                        <a:t>Stratégie de croissance :</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Diversifié / Spécialisé</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Locale/ Nationale/ Internationale</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Alliances</a:t>
                      </a:r>
                      <a:endParaRPr lang="fr-FR" sz="1050" dirty="0">
                        <a:solidFill>
                          <a:srgbClr val="FF0000"/>
                        </a:solidFill>
                      </a:endParaRPr>
                    </a:p>
                  </a:txBody>
                  <a:tcP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50" dirty="0" smtClean="0">
                          <a:solidFill>
                            <a:schemeClr val="tx1"/>
                          </a:solidFill>
                        </a:rPr>
                        <a:t>Auchan</a:t>
                      </a:r>
                      <a:r>
                        <a:rPr lang="fr-FR" sz="1050" baseline="0" dirty="0" smtClean="0">
                          <a:solidFill>
                            <a:schemeClr val="tx1"/>
                          </a:solidFill>
                        </a:rPr>
                        <a:t> est une marque française donc celle-ci </a:t>
                      </a:r>
                      <a:r>
                        <a:rPr lang="fr-FR" sz="1050" dirty="0" smtClean="0">
                          <a:cs typeface="Times New Roman" pitchFamily="18" charset="0"/>
                        </a:rPr>
                        <a:t>représente 50% du chiffre d’affaire mondial de la marque.</a:t>
                      </a:r>
                      <a:endParaRPr lang="fr-FR" sz="1050" dirty="0">
                        <a:solidFill>
                          <a:schemeClr val="tx1"/>
                        </a:solidFill>
                      </a:endParaRPr>
                    </a:p>
                  </a:txBody>
                  <a:tcP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fr-FR" sz="1050" b="0" dirty="0" smtClean="0">
                          <a:solidFill>
                            <a:schemeClr val="tx1"/>
                          </a:solidFill>
                        </a:rPr>
                        <a:t>Présent dans ses</a:t>
                      </a:r>
                      <a:r>
                        <a:rPr lang="fr-FR" sz="1050" b="0" baseline="0" dirty="0" smtClean="0">
                          <a:solidFill>
                            <a:schemeClr val="tx1"/>
                          </a:solidFill>
                        </a:rPr>
                        <a:t> propres magasins à travers le pays, les produits sont très accessibles.</a:t>
                      </a:r>
                      <a:endParaRPr lang="fr-FR" sz="1050" b="0" dirty="0">
                        <a:solidFill>
                          <a:schemeClr val="tx1"/>
                        </a:solidFill>
                      </a:endParaRPr>
                    </a:p>
                  </a:txBody>
                  <a:tcP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50" dirty="0" smtClean="0">
                          <a:solidFill>
                            <a:schemeClr val="tx1"/>
                          </a:solidFill>
                        </a:rPr>
                        <a:t>Etant une marques française, le marché à l’outre-Atlantique</a:t>
                      </a:r>
                      <a:r>
                        <a:rPr lang="fr-FR" sz="1050" baseline="0" dirty="0" smtClean="0">
                          <a:solidFill>
                            <a:schemeClr val="tx1"/>
                          </a:solidFill>
                        </a:rPr>
                        <a:t> </a:t>
                      </a:r>
                      <a:r>
                        <a:rPr lang="fr-FR" sz="1050" dirty="0" smtClean="0">
                          <a:solidFill>
                            <a:schemeClr val="tx1"/>
                          </a:solidFill>
                        </a:rPr>
                        <a:t>reste quand</a:t>
                      </a:r>
                      <a:r>
                        <a:rPr lang="fr-FR" sz="1050" baseline="0" dirty="0" smtClean="0">
                          <a:solidFill>
                            <a:schemeClr val="tx1"/>
                          </a:solidFill>
                        </a:rPr>
                        <a:t> même restreint.</a:t>
                      </a:r>
                      <a:endParaRPr lang="fr-FR" sz="1050" dirty="0">
                        <a:solidFill>
                          <a:schemeClr val="tx1"/>
                        </a:solidFill>
                      </a:endParaRPr>
                    </a:p>
                  </a:txBody>
                  <a:tcP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noFill/>
                  </a:tcPr>
                </a:tc>
              </a:tr>
              <a:tr h="2268515">
                <a:tc>
                  <a: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100" b="1" u="sng" dirty="0" smtClean="0">
                          <a:solidFill>
                            <a:schemeClr val="tx1"/>
                          </a:solidFill>
                        </a:rPr>
                        <a:t>Stratégie de suivi : </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Gamme, produits,</a:t>
                      </a:r>
                      <a:r>
                        <a:rPr lang="fr-FR" sz="1050" baseline="0" dirty="0" smtClean="0">
                          <a:solidFill>
                            <a:srgbClr val="000000"/>
                          </a:solidFill>
                        </a:rPr>
                        <a:t> </a:t>
                      </a:r>
                      <a:r>
                        <a:rPr lang="fr-FR" sz="1050" dirty="0" smtClean="0">
                          <a:solidFill>
                            <a:srgbClr val="000000"/>
                          </a:solidFill>
                        </a:rPr>
                        <a:t>portefeuilles</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Circuits Distribution, Marchés</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Prix, communication</a:t>
                      </a:r>
                      <a:endParaRPr lang="fr-FR" sz="1050" dirty="0">
                        <a:solidFill>
                          <a:srgbClr val="FF0000"/>
                        </a:solidFill>
                      </a:endParaRPr>
                    </a:p>
                  </a:txBody>
                  <a:tcP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noFill/>
                  </a:tcPr>
                </a:tc>
                <a:tc>
                  <a:txBody>
                    <a:bodyPr/>
                    <a:lstStyle/>
                    <a:p>
                      <a:pPr algn="l">
                        <a:spcBef>
                          <a:spcPts val="0"/>
                        </a:spcBef>
                      </a:pPr>
                      <a:r>
                        <a:rPr lang="fr-FR" sz="1050" dirty="0" smtClean="0">
                          <a:cs typeface="Times New Roman" pitchFamily="18" charset="0"/>
                        </a:rPr>
                        <a:t>Auchan est une marque de distributeurs très diversifiée au niveau de produits et de packaging. Elle permet de proposer des produits de qualités a des prix plus bas que ces concurrents.</a:t>
                      </a:r>
                    </a:p>
                    <a:p>
                      <a:pPr algn="l">
                        <a:spcBef>
                          <a:spcPts val="0"/>
                        </a:spcBef>
                      </a:pPr>
                      <a:r>
                        <a:rPr lang="fr-FR" sz="1050" dirty="0" smtClean="0">
                          <a:cs typeface="Times New Roman" pitchFamily="18" charset="0"/>
                        </a:rPr>
                        <a:t>Auchan s’engage dans la production nouveaux produits et de nouveaux conditionnements. Elle fidélise sa clientèle grâce aux apports de points de fidélité pour l’achat des produits Auchan.</a:t>
                      </a:r>
                    </a:p>
                    <a:p>
                      <a:pPr algn="just">
                        <a:spcBef>
                          <a:spcPct val="50000"/>
                        </a:spcBef>
                      </a:pPr>
                      <a:endParaRPr lang="fr-FR" sz="1050" dirty="0">
                        <a:cs typeface="Times New Roman" pitchFamily="18" charset="0"/>
                      </a:endParaRPr>
                    </a:p>
                  </a:txBody>
                  <a:tcP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fr-FR" sz="1050" dirty="0" smtClean="0">
                          <a:cs typeface="Times New Roman" pitchFamily="18" charset="0"/>
                        </a:rPr>
                        <a:t>Auchan opte pour le développement de  produits  bio et a appellations santé pour diversifiés ses offres et augmenter son panel de clientèle</a:t>
                      </a:r>
                    </a:p>
                    <a:p>
                      <a:pPr marL="0" marR="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fr-FR" sz="1050" dirty="0" smtClean="0">
                          <a:cs typeface="Times New Roman" pitchFamily="18" charset="0"/>
                        </a:rPr>
                        <a:t>Auchan investi beaucoup dans la publicité.  Elle utilise un marketing agressif et à grande échelle pour son image de marque et ses produits de marque Auchan.</a:t>
                      </a:r>
                    </a:p>
                    <a:p>
                      <a:pPr marL="0" marR="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fr-FR" sz="1050" dirty="0" smtClean="0">
                          <a:cs typeface="Times New Roman" pitchFamily="18" charset="0"/>
                        </a:rPr>
                        <a:t>Auchan a un contrôle très stricte sur ses producteurs de produits de marque Auchan grâce à la demande d’application de la certification IFS.</a:t>
                      </a:r>
                    </a:p>
                    <a:p>
                      <a:pPr marL="0" marR="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fr-FR" sz="1050" dirty="0" smtClean="0">
                          <a:cs typeface="Times New Roman" pitchFamily="18" charset="0"/>
                        </a:rPr>
                        <a:t>Elle a le label AB pour ses produits Bio afin de garantir la qualité de ses produits.</a:t>
                      </a:r>
                      <a:endParaRPr lang="fr-FR" sz="1050" dirty="0">
                        <a:solidFill>
                          <a:schemeClr val="tx1"/>
                        </a:solidFill>
                      </a:endParaRPr>
                    </a:p>
                  </a:txBody>
                  <a:tcP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noFill/>
                  </a:tcPr>
                </a:tc>
                <a:tc>
                  <a:txBody>
                    <a:bodyPr/>
                    <a:lstStyle/>
                    <a:p>
                      <a:pPr algn="l"/>
                      <a:endParaRPr lang="fr-FR" sz="1050" dirty="0">
                        <a:solidFill>
                          <a:schemeClr val="tx1"/>
                        </a:solidFill>
                      </a:endParaRPr>
                    </a:p>
                  </a:txBody>
                  <a:tcP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noFill/>
                  </a:tcPr>
                </a:tc>
              </a:tr>
              <a:tr h="2071363">
                <a:tc>
                  <a: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b="1" u="sng" dirty="0" smtClean="0">
                          <a:solidFill>
                            <a:schemeClr val="tx1"/>
                          </a:solidFill>
                        </a:rPr>
                        <a:t>Stratégie concurrentielle :</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Avantages concurrentiels</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Différenciation/domination</a:t>
                      </a:r>
                      <a:endParaRPr lang="fr-FR" sz="1050" dirty="0">
                        <a:solidFill>
                          <a:srgbClr val="FF0000"/>
                        </a:solidFill>
                      </a:endParaRPr>
                    </a:p>
                  </a:txBody>
                  <a:tcP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noFill/>
                  </a:tcPr>
                </a:tc>
                <a:tc>
                  <a:txBody>
                    <a:bodyPr/>
                    <a:lstStyle/>
                    <a:p>
                      <a:pPr algn="just">
                        <a:spcBef>
                          <a:spcPct val="50000"/>
                        </a:spcBef>
                      </a:pPr>
                      <a:r>
                        <a:rPr lang="fr-FR" sz="1050" dirty="0" smtClean="0">
                          <a:cs typeface="Times New Roman" pitchFamily="18" charset="0"/>
                        </a:rPr>
                        <a:t>Son expérience et son réseau dans la grande distribution lui permet d’être présent sur le marché mondial.</a:t>
                      </a:r>
                      <a:endParaRPr lang="fr-FR" sz="1050" dirty="0">
                        <a:cs typeface="Times New Roman" pitchFamily="18" charset="0"/>
                      </a:endParaRPr>
                    </a:p>
                  </a:txBody>
                  <a:tcP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50" dirty="0" smtClean="0">
                          <a:cs typeface="Times New Roman" pitchFamily="18" charset="0"/>
                        </a:rPr>
                        <a:t>Sa position mondiale lui confère une importante notoriété et ses prix bas font de lui un concurrent sérieux pour le gain de nouvelles parts de marché. </a:t>
                      </a:r>
                    </a:p>
                    <a:p>
                      <a:pPr algn="l"/>
                      <a:endParaRPr lang="fr-FR" sz="1050" dirty="0">
                        <a:solidFill>
                          <a:schemeClr val="tx1"/>
                        </a:solidFill>
                      </a:endParaRPr>
                    </a:p>
                  </a:txBody>
                  <a:tcP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50" dirty="0" smtClean="0">
                          <a:cs typeface="Times New Roman" pitchFamily="18" charset="0"/>
                        </a:rPr>
                        <a:t>Les  grandes marques sont souvent privilégiés au profit des MDD puisqu’ils ont des notoriétés beaucoup plus forte et étaient présent sur le marché avant l’apparition des MDD.</a:t>
                      </a:r>
                    </a:p>
                    <a:p>
                      <a:pPr marL="0" marR="0" indent="0" algn="l" defTabSz="914400" rtl="0" eaLnBrk="1" fontAlgn="auto" latinLnBrk="0" hangingPunct="1">
                        <a:lnSpc>
                          <a:spcPct val="100000"/>
                        </a:lnSpc>
                        <a:spcBef>
                          <a:spcPts val="0"/>
                        </a:spcBef>
                        <a:spcAft>
                          <a:spcPts val="0"/>
                        </a:spcAft>
                        <a:buClrTx/>
                        <a:buSzTx/>
                        <a:buFontTx/>
                        <a:buNone/>
                        <a:tabLst/>
                        <a:defRPr/>
                      </a:pPr>
                      <a:r>
                        <a:rPr lang="fr-FR" sz="1050" dirty="0" smtClean="0">
                          <a:cs typeface="Times New Roman" pitchFamily="18" charset="0"/>
                        </a:rPr>
                        <a:t>Auchan traverse une mauvaise passe . Il perd des parts de marché (-0,2pt) au profit des MDD alimentaire de Leclerc (+0,8pt), carrefour (+0,6pt) et système U (+0,4pt). ( chiffre de novembre 2009).</a:t>
                      </a:r>
                      <a:endParaRPr lang="fr-FR" sz="1050" dirty="0">
                        <a:solidFill>
                          <a:srgbClr val="FF0000"/>
                        </a:solidFill>
                      </a:endParaRPr>
                    </a:p>
                  </a:txBody>
                  <a:tcP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noFill/>
                  </a:tcPr>
                </a:tc>
              </a:tr>
              <a:tr h="445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50" b="1" u="sng" dirty="0" smtClean="0">
                          <a:solidFill>
                            <a:schemeClr val="tx1"/>
                          </a:solidFill>
                        </a:rPr>
                        <a:t>Positionnement :</a:t>
                      </a:r>
                    </a:p>
                    <a:p>
                      <a:pPr algn="l"/>
                      <a:endParaRPr lang="fr-FR" sz="1050" dirty="0">
                        <a:solidFill>
                          <a:srgbClr val="FF0000"/>
                        </a:solidFill>
                      </a:endParaRPr>
                    </a:p>
                  </a:txBody>
                  <a:tcP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noFill/>
                  </a:tcPr>
                </a:tc>
                <a:tc>
                  <a:txBody>
                    <a:bodyPr/>
                    <a:lstStyle/>
                    <a:p>
                      <a:r>
                        <a:rPr lang="fr-FR" sz="1050" dirty="0" smtClean="0"/>
                        <a:t>Auchan s’impose comme le 2</a:t>
                      </a:r>
                      <a:r>
                        <a:rPr lang="fr-FR" sz="1050" baseline="30000" dirty="0" smtClean="0"/>
                        <a:t>nd</a:t>
                      </a:r>
                      <a:r>
                        <a:rPr lang="fr-FR" sz="1050" dirty="0" smtClean="0"/>
                        <a:t> challenger sur le marché des céréales.</a:t>
                      </a:r>
                      <a:endParaRPr lang="fr-FR" sz="1050" dirty="0"/>
                    </a:p>
                  </a:txBody>
                  <a:tcP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noFill/>
                  </a:tcPr>
                </a:tc>
                <a:tc>
                  <a:txBody>
                    <a:bodyPr/>
                    <a:lstStyle/>
                    <a:p>
                      <a:pPr algn="l"/>
                      <a:endParaRPr lang="fr-FR" sz="1050" dirty="0">
                        <a:solidFill>
                          <a:srgbClr val="FF0000"/>
                        </a:solidFill>
                      </a:endParaRPr>
                    </a:p>
                  </a:txBody>
                  <a:tcP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noFill/>
                  </a:tcPr>
                </a:tc>
                <a:tc>
                  <a:txBody>
                    <a:bodyPr/>
                    <a:lstStyle/>
                    <a:p>
                      <a:pPr algn="l"/>
                      <a:endParaRPr lang="fr-FR" sz="1050" dirty="0">
                        <a:solidFill>
                          <a:srgbClr val="FF0000"/>
                        </a:solidFill>
                      </a:endParaRPr>
                    </a:p>
                  </a:txBody>
                  <a:tcPr>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noFill/>
                  </a:tcPr>
                </a:tc>
              </a:tr>
            </a:tbl>
          </a:graphicData>
        </a:graphic>
      </p:graphicFrame>
      <p:sp>
        <p:nvSpPr>
          <p:cNvPr id="15" name="ZoneTexte 14"/>
          <p:cNvSpPr txBox="1"/>
          <p:nvPr/>
        </p:nvSpPr>
        <p:spPr>
          <a:xfrm>
            <a:off x="7500958" y="357166"/>
            <a:ext cx="1428760" cy="1384995"/>
          </a:xfrm>
          <a:prstGeom prst="rect">
            <a:avLst/>
          </a:prstGeom>
          <a:noFill/>
        </p:spPr>
        <p:txBody>
          <a:bodyPr wrap="square" rtlCol="0">
            <a:spAutoFit/>
          </a:bodyPr>
          <a:lstStyle/>
          <a:p>
            <a:endParaRPr lang="fr-FR" sz="1200" dirty="0" smtClean="0">
              <a:solidFill>
                <a:schemeClr val="tx1"/>
              </a:solidFill>
            </a:endParaRPr>
          </a:p>
          <a:p>
            <a:endParaRPr lang="fr-FR" sz="1200" dirty="0">
              <a:solidFill>
                <a:schemeClr val="tx1"/>
              </a:solidFill>
            </a:endParaRPr>
          </a:p>
          <a:p>
            <a:endParaRPr lang="fr-FR" sz="1200" dirty="0" smtClean="0">
              <a:solidFill>
                <a:schemeClr val="tx1"/>
              </a:solidFill>
            </a:endParaRPr>
          </a:p>
          <a:p>
            <a:endParaRPr lang="fr-FR" sz="1200" dirty="0">
              <a:solidFill>
                <a:schemeClr val="tx1"/>
              </a:solidFill>
            </a:endParaRPr>
          </a:p>
          <a:p>
            <a:endParaRPr lang="fr-FR" sz="1200" dirty="0" smtClean="0">
              <a:solidFill>
                <a:schemeClr val="tx1"/>
              </a:solidFill>
            </a:endParaRPr>
          </a:p>
          <a:p>
            <a:endParaRPr lang="fr-FR" sz="1200" dirty="0">
              <a:solidFill>
                <a:schemeClr val="tx1"/>
              </a:solidFill>
            </a:endParaRPr>
          </a:p>
          <a:p>
            <a:endParaRPr lang="fr-FR" sz="1200" dirty="0">
              <a:solidFill>
                <a:schemeClr val="tx1"/>
              </a:solidFill>
            </a:endParaRPr>
          </a:p>
        </p:txBody>
      </p:sp>
      <p:sp>
        <p:nvSpPr>
          <p:cNvPr id="5" name="Text Box 6"/>
          <p:cNvSpPr txBox="1">
            <a:spLocks noChangeArrowheads="1"/>
          </p:cNvSpPr>
          <p:nvPr/>
        </p:nvSpPr>
        <p:spPr bwMode="auto">
          <a:xfrm>
            <a:off x="214282" y="142852"/>
            <a:ext cx="1765420" cy="307777"/>
          </a:xfrm>
          <a:prstGeom prst="rect">
            <a:avLst/>
          </a:prstGeom>
          <a:noFill/>
          <a:ln w="9525">
            <a:noFill/>
            <a:miter lim="800000"/>
            <a:headEnd/>
            <a:tailEnd/>
          </a:ln>
          <a:effectLst/>
        </p:spPr>
        <p:txBody>
          <a:bodyPr wrap="none">
            <a:prstTxWarp prst="textNoShape">
              <a:avLst/>
            </a:prstTxWarp>
            <a:spAutoFit/>
          </a:bodyPr>
          <a:lstStyle/>
          <a:p>
            <a:r>
              <a:rPr lang="fr-FR" sz="1400" b="1" u="sng" dirty="0" smtClean="0">
                <a:solidFill>
                  <a:schemeClr val="tx1"/>
                </a:solidFill>
              </a:rPr>
              <a:t>Stratégie de Auchan :</a:t>
            </a:r>
            <a:endParaRPr lang="fr-FR" sz="1400" b="1" u="sng"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14282" y="214290"/>
            <a:ext cx="8715436" cy="861774"/>
          </a:xfrm>
          <a:prstGeom prst="rect">
            <a:avLst/>
          </a:prstGeom>
          <a:noFill/>
          <a:ln w="19050">
            <a:solidFill>
              <a:srgbClr val="7030A0"/>
            </a:solidFill>
            <a:miter lim="800000"/>
            <a:headEnd/>
            <a:tailEnd/>
          </a:ln>
        </p:spPr>
        <p:txBody>
          <a:bodyPr wrap="square">
            <a:spAutoFit/>
          </a:bodyPr>
          <a:lstStyle/>
          <a:p>
            <a:pPr algn="ctr"/>
            <a:r>
              <a:rPr lang="fr-FR" altLang="zh-CN" sz="1600" b="1" u="sng" dirty="0" smtClean="0">
                <a:solidFill>
                  <a:schemeClr val="tx1"/>
                </a:solidFill>
                <a:cs typeface="华文楷体"/>
              </a:rPr>
              <a:t>Présentation synthétique de l’entreprise Auchan :</a:t>
            </a:r>
            <a:endParaRPr lang="fr-FR" altLang="zh-CN" sz="1600" dirty="0" smtClean="0">
              <a:solidFill>
                <a:schemeClr val="tx1"/>
              </a:solidFill>
              <a:cs typeface="华文楷体"/>
            </a:endParaRPr>
          </a:p>
          <a:p>
            <a:pPr algn="ctr"/>
            <a:endParaRPr lang="fr-FR" altLang="zh-CN" sz="800" dirty="0" smtClean="0">
              <a:solidFill>
                <a:schemeClr val="tx1"/>
              </a:solidFill>
              <a:latin typeface="Calibri" pitchFamily="34" charset="0"/>
              <a:cs typeface="华文楷体"/>
            </a:endParaRPr>
          </a:p>
          <a:p>
            <a:pPr algn="ctr"/>
            <a:r>
              <a:rPr lang="fr-FR" sz="1300" dirty="0" smtClean="0">
                <a:solidFill>
                  <a:schemeClr val="tx1"/>
                </a:solidFill>
              </a:rPr>
              <a:t>Créée en 1961 par Gérard Mulliez, la filiale Auchan est aujourd’hui l’un des plus grands distributeurs mondiales </a:t>
            </a:r>
          </a:p>
          <a:p>
            <a:pPr algn="ctr"/>
            <a:r>
              <a:rPr lang="fr-FR" sz="1300" dirty="0" smtClean="0">
                <a:solidFill>
                  <a:schemeClr val="tx1"/>
                </a:solidFill>
              </a:rPr>
              <a:t>et impose sa marque sur des produits alimentaires pour diversifiés ses activités.  </a:t>
            </a:r>
          </a:p>
        </p:txBody>
      </p:sp>
      <p:sp>
        <p:nvSpPr>
          <p:cNvPr id="5" name="Text Box 4"/>
          <p:cNvSpPr txBox="1">
            <a:spLocks noChangeArrowheads="1"/>
          </p:cNvSpPr>
          <p:nvPr/>
        </p:nvSpPr>
        <p:spPr bwMode="auto">
          <a:xfrm>
            <a:off x="214282" y="1214422"/>
            <a:ext cx="8715436" cy="1461939"/>
          </a:xfrm>
          <a:prstGeom prst="rect">
            <a:avLst/>
          </a:prstGeom>
          <a:noFill/>
          <a:ln w="19050">
            <a:solidFill>
              <a:srgbClr val="7030A0"/>
            </a:solidFill>
            <a:miter lim="800000"/>
            <a:headEnd/>
            <a:tailEnd/>
          </a:ln>
        </p:spPr>
        <p:txBody>
          <a:bodyPr wrap="square">
            <a:spAutoFit/>
          </a:bodyPr>
          <a:lstStyle/>
          <a:p>
            <a:pPr algn="ctr"/>
            <a:r>
              <a:rPr lang="fr-FR" altLang="zh-CN" sz="1600" b="1" u="sng" dirty="0" smtClean="0">
                <a:solidFill>
                  <a:schemeClr val="tx1"/>
                </a:solidFill>
                <a:cs typeface="华文楷体"/>
              </a:rPr>
              <a:t>Les objectifs de l’entreprise Auchan :</a:t>
            </a:r>
          </a:p>
          <a:p>
            <a:pPr algn="ctr"/>
            <a:endParaRPr lang="fr-FR" altLang="zh-CN" sz="800" dirty="0" smtClean="0">
              <a:solidFill>
                <a:schemeClr val="tx1"/>
              </a:solidFill>
              <a:cs typeface="华文楷体"/>
            </a:endParaRPr>
          </a:p>
          <a:p>
            <a:pPr algn="ctr"/>
            <a:r>
              <a:rPr lang="fr-FR" sz="1300" dirty="0" smtClean="0">
                <a:solidFill>
                  <a:schemeClr val="tx1"/>
                </a:solidFill>
              </a:rPr>
              <a:t>Faire de sa marque un acteur incontournable sur le marché des céréales.</a:t>
            </a:r>
          </a:p>
          <a:p>
            <a:pPr algn="ctr"/>
            <a:r>
              <a:rPr lang="fr-FR" sz="1300" dirty="0" smtClean="0">
                <a:solidFill>
                  <a:schemeClr val="tx1"/>
                </a:solidFill>
              </a:rPr>
              <a:t>Rendre ses produits accessibles à tous et à bas prix.</a:t>
            </a:r>
          </a:p>
          <a:p>
            <a:pPr algn="ctr"/>
            <a:r>
              <a:rPr lang="fr-FR" sz="1300" dirty="0" smtClean="0">
                <a:solidFill>
                  <a:schemeClr val="tx1"/>
                </a:solidFill>
                <a:ea typeface="Times New Roman" charset="0"/>
                <a:cs typeface="Times New Roman" charset="0"/>
              </a:rPr>
              <a:t>Accroissement en permanence la satisfaction des clients et des consommateurs</a:t>
            </a:r>
            <a:endParaRPr lang="fr-FR" sz="1300" dirty="0" smtClean="0">
              <a:solidFill>
                <a:schemeClr val="tx1"/>
              </a:solidFill>
            </a:endParaRPr>
          </a:p>
          <a:p>
            <a:pPr algn="ctr"/>
            <a:r>
              <a:rPr lang="fr-FR" sz="1300" dirty="0" smtClean="0">
                <a:solidFill>
                  <a:schemeClr val="tx1"/>
                </a:solidFill>
              </a:rPr>
              <a:t>Innovation : création de nouveaux produits, de nouveaux packaging.</a:t>
            </a:r>
          </a:p>
          <a:p>
            <a:pPr algn="ctr"/>
            <a:r>
              <a:rPr lang="fr-FR" sz="1300" dirty="0" smtClean="0">
                <a:solidFill>
                  <a:schemeClr val="tx1"/>
                </a:solidFill>
              </a:rPr>
              <a:t>Accès sur la santé avec des produits sans gluten.</a:t>
            </a:r>
          </a:p>
        </p:txBody>
      </p:sp>
      <p:sp>
        <p:nvSpPr>
          <p:cNvPr id="7" name="Text Box 14"/>
          <p:cNvSpPr txBox="1">
            <a:spLocks noChangeArrowheads="1"/>
          </p:cNvSpPr>
          <p:nvPr/>
        </p:nvSpPr>
        <p:spPr bwMode="auto">
          <a:xfrm>
            <a:off x="214282" y="3214686"/>
            <a:ext cx="3786214" cy="2369880"/>
          </a:xfrm>
          <a:prstGeom prst="rect">
            <a:avLst/>
          </a:prstGeom>
          <a:noFill/>
          <a:ln w="9525">
            <a:noFill/>
            <a:miter lim="800000"/>
            <a:headEnd/>
            <a:tailEnd/>
          </a:ln>
        </p:spPr>
        <p:txBody>
          <a:bodyPr wrap="square">
            <a:spAutoFit/>
          </a:bodyPr>
          <a:lstStyle/>
          <a:p>
            <a:r>
              <a:rPr lang="fr-FR" altLang="zh-CN" sz="1600" b="1" u="sng" dirty="0" smtClean="0">
                <a:solidFill>
                  <a:schemeClr val="tx1"/>
                </a:solidFill>
                <a:cs typeface="华文楷体"/>
              </a:rPr>
              <a:t>Une entreprise é</a:t>
            </a:r>
            <a:r>
              <a:rPr lang="fr-FR" altLang="zh-CN" sz="1600" b="1" u="sng" dirty="0" smtClean="0">
                <a:solidFill>
                  <a:schemeClr val="tx1"/>
                </a:solidFill>
                <a:latin typeface="Calibri" pitchFamily="34" charset="0"/>
                <a:cs typeface="华文楷体"/>
              </a:rPr>
              <a:t>quilibrée </a:t>
            </a:r>
          </a:p>
          <a:p>
            <a:endParaRPr lang="fr-FR" altLang="zh-CN" sz="800" b="1" dirty="0">
              <a:solidFill>
                <a:schemeClr val="tx1"/>
              </a:solidFill>
              <a:latin typeface="Calibri" pitchFamily="34" charset="0"/>
              <a:cs typeface="华文楷体"/>
            </a:endParaRPr>
          </a:p>
          <a:p>
            <a:r>
              <a:rPr lang="fr-FR" sz="1300" dirty="0" smtClean="0">
                <a:solidFill>
                  <a:schemeClr val="tx1"/>
                </a:solidFill>
              </a:rPr>
              <a:t>Auchan souhaite développer de nouveaux produits pour les personnes intolérantes au gluten, mais le groupe développe également ses produits santé.</a:t>
            </a:r>
          </a:p>
          <a:p>
            <a:endParaRPr lang="fr-FR" altLang="zh-CN" sz="1400" dirty="0">
              <a:solidFill>
                <a:schemeClr val="tx1"/>
              </a:solidFill>
              <a:cs typeface="华文楷体"/>
            </a:endParaRPr>
          </a:p>
          <a:p>
            <a:r>
              <a:rPr lang="fr-FR" altLang="zh-CN" sz="1600" b="1" u="sng" dirty="0">
                <a:solidFill>
                  <a:schemeClr val="tx1"/>
                </a:solidFill>
                <a:latin typeface="Calibri" pitchFamily="34" charset="0"/>
                <a:cs typeface="华文楷体"/>
              </a:rPr>
              <a:t>Ses enjeux </a:t>
            </a:r>
            <a:r>
              <a:rPr lang="fr-FR" altLang="zh-CN" sz="1600" b="1" u="sng" dirty="0" smtClean="0">
                <a:solidFill>
                  <a:schemeClr val="tx1"/>
                </a:solidFill>
                <a:latin typeface="Calibri" pitchFamily="34" charset="0"/>
                <a:cs typeface="华文楷体"/>
              </a:rPr>
              <a:t>stratégiques</a:t>
            </a:r>
          </a:p>
          <a:p>
            <a:endParaRPr lang="fr-FR" altLang="zh-CN" sz="800" b="1" u="sng" dirty="0" smtClean="0">
              <a:solidFill>
                <a:schemeClr val="tx1"/>
              </a:solidFill>
              <a:cs typeface="华文楷体"/>
            </a:endParaRPr>
          </a:p>
          <a:p>
            <a:r>
              <a:rPr lang="fr-FR" sz="1300" dirty="0" smtClean="0">
                <a:solidFill>
                  <a:schemeClr val="tx1"/>
                </a:solidFill>
              </a:rPr>
              <a:t>Implantation dans de nouvelles zones géographiques</a:t>
            </a:r>
          </a:p>
          <a:p>
            <a:r>
              <a:rPr lang="fr-FR" sz="1300" dirty="0" smtClean="0">
                <a:solidFill>
                  <a:schemeClr val="tx1"/>
                </a:solidFill>
              </a:rPr>
              <a:t>Gagner en place dans le linéaire</a:t>
            </a:r>
          </a:p>
          <a:p>
            <a:r>
              <a:rPr lang="fr-FR" sz="1300" dirty="0" smtClean="0">
                <a:solidFill>
                  <a:schemeClr val="tx1"/>
                </a:solidFill>
              </a:rPr>
              <a:t>Être à l’écoute des consommateurs.</a:t>
            </a:r>
          </a:p>
          <a:p>
            <a:endParaRPr lang="fr-FR" altLang="zh-CN" sz="800" b="1" dirty="0">
              <a:solidFill>
                <a:schemeClr val="tx1"/>
              </a:solidFill>
              <a:latin typeface="Calibri" pitchFamily="34" charset="0"/>
              <a:cs typeface="华文楷体"/>
            </a:endParaRPr>
          </a:p>
        </p:txBody>
      </p:sp>
      <p:sp>
        <p:nvSpPr>
          <p:cNvPr id="8" name="Rectangle 15"/>
          <p:cNvSpPr>
            <a:spLocks noChangeArrowheads="1"/>
          </p:cNvSpPr>
          <p:nvPr/>
        </p:nvSpPr>
        <p:spPr bwMode="auto">
          <a:xfrm>
            <a:off x="4000496" y="3214686"/>
            <a:ext cx="4929223" cy="2292935"/>
          </a:xfrm>
          <a:prstGeom prst="rect">
            <a:avLst/>
          </a:prstGeom>
          <a:noFill/>
          <a:ln w="9525">
            <a:noFill/>
            <a:miter lim="800000"/>
            <a:headEnd/>
            <a:tailEnd/>
          </a:ln>
        </p:spPr>
        <p:txBody>
          <a:bodyPr wrap="square">
            <a:spAutoFit/>
          </a:bodyPr>
          <a:lstStyle/>
          <a:p>
            <a:r>
              <a:rPr lang="fr-FR" altLang="zh-CN" sz="1600" b="1" u="sng" dirty="0">
                <a:solidFill>
                  <a:schemeClr val="tx1"/>
                </a:solidFill>
                <a:latin typeface="Calibri" pitchFamily="34" charset="0"/>
                <a:cs typeface="华文楷体"/>
              </a:rPr>
              <a:t>Adaptée à son environnement actuel </a:t>
            </a:r>
            <a:endParaRPr lang="fr-FR" altLang="zh-CN" sz="1600" b="1" u="sng" dirty="0" smtClean="0">
              <a:solidFill>
                <a:schemeClr val="tx1"/>
              </a:solidFill>
              <a:latin typeface="Calibri" pitchFamily="34" charset="0"/>
              <a:cs typeface="华文楷体"/>
            </a:endParaRPr>
          </a:p>
          <a:p>
            <a:endParaRPr lang="fr-FR" altLang="zh-CN" sz="1100" b="1" dirty="0" smtClean="0">
              <a:solidFill>
                <a:schemeClr val="tx1"/>
              </a:solidFill>
              <a:latin typeface="Calibri" pitchFamily="34" charset="0"/>
              <a:cs typeface="华文楷体"/>
            </a:endParaRPr>
          </a:p>
          <a:p>
            <a:r>
              <a:rPr lang="fr-FR" sz="1300" dirty="0" smtClean="0">
                <a:solidFill>
                  <a:schemeClr val="tx1"/>
                </a:solidFill>
              </a:rPr>
              <a:t>Oui, car Auchan propose à la fois des céréales pour enfants, mais elle se développe également sur l’axe nutrition-santé, avec les céréale sans gluten.</a:t>
            </a:r>
          </a:p>
          <a:p>
            <a:endParaRPr lang="fr-FR" altLang="zh-CN" sz="1400" b="1" dirty="0">
              <a:solidFill>
                <a:schemeClr val="tx1"/>
              </a:solidFill>
              <a:latin typeface="Calibri" pitchFamily="34" charset="0"/>
              <a:cs typeface="华文楷体"/>
            </a:endParaRPr>
          </a:p>
          <a:p>
            <a:r>
              <a:rPr lang="fr-FR" altLang="zh-CN" sz="1600" b="1" u="sng" dirty="0">
                <a:solidFill>
                  <a:schemeClr val="tx1"/>
                </a:solidFill>
                <a:latin typeface="Calibri" pitchFamily="34" charset="0"/>
                <a:cs typeface="华文楷体"/>
              </a:rPr>
              <a:t>Adaptée à son environnement </a:t>
            </a:r>
            <a:r>
              <a:rPr lang="fr-FR" altLang="zh-CN" sz="1600" b="1" u="sng" dirty="0" smtClean="0">
                <a:solidFill>
                  <a:schemeClr val="tx1"/>
                </a:solidFill>
                <a:latin typeface="Calibri" pitchFamily="34" charset="0"/>
                <a:cs typeface="华文楷体"/>
              </a:rPr>
              <a:t>futur</a:t>
            </a:r>
          </a:p>
          <a:p>
            <a:endParaRPr lang="fr-FR" altLang="zh-CN" sz="800" b="1" dirty="0" smtClean="0">
              <a:solidFill>
                <a:schemeClr val="tx1"/>
              </a:solidFill>
              <a:latin typeface="Calibri" pitchFamily="34" charset="0"/>
              <a:cs typeface="华文楷体"/>
            </a:endParaRPr>
          </a:p>
          <a:p>
            <a:r>
              <a:rPr lang="fr-FR" sz="1300" dirty="0" smtClean="0">
                <a:solidFill>
                  <a:schemeClr val="tx1"/>
                </a:solidFill>
              </a:rPr>
              <a:t>Auchan possède une image de marque très connue, et se développe dans de nombreux pays. Il fait qu’elle continue à s’imposer sur le marché, avec de nouvelles innovations.</a:t>
            </a:r>
          </a:p>
        </p:txBody>
      </p:sp>
      <p:sp>
        <p:nvSpPr>
          <p:cNvPr id="9" name="Text Box 21"/>
          <p:cNvSpPr txBox="1">
            <a:spLocks noChangeArrowheads="1"/>
          </p:cNvSpPr>
          <p:nvPr/>
        </p:nvSpPr>
        <p:spPr bwMode="auto">
          <a:xfrm>
            <a:off x="214282" y="5786454"/>
            <a:ext cx="8715376" cy="861774"/>
          </a:xfrm>
          <a:prstGeom prst="rect">
            <a:avLst/>
          </a:prstGeom>
          <a:noFill/>
          <a:ln w="19050">
            <a:solidFill>
              <a:srgbClr val="7030A0"/>
            </a:solidFill>
            <a:miter lim="800000"/>
            <a:headEnd/>
            <a:tailEnd/>
          </a:ln>
        </p:spPr>
        <p:txBody>
          <a:bodyPr wrap="square">
            <a:spAutoFit/>
          </a:bodyPr>
          <a:lstStyle/>
          <a:p>
            <a:pPr algn="ctr"/>
            <a:r>
              <a:rPr lang="fr-FR" altLang="zh-CN" sz="1600" b="1" u="sng" dirty="0" smtClean="0">
                <a:solidFill>
                  <a:schemeClr val="tx1"/>
                </a:solidFill>
                <a:cs typeface="华文楷体"/>
              </a:rPr>
              <a:t>Nos recommandations :</a:t>
            </a:r>
          </a:p>
          <a:p>
            <a:pPr algn="ctr"/>
            <a:endParaRPr lang="fr-FR" altLang="zh-CN" sz="800" b="1" u="sng" dirty="0" smtClean="0">
              <a:solidFill>
                <a:schemeClr val="tx1"/>
              </a:solidFill>
              <a:cs typeface="华文楷体"/>
            </a:endParaRPr>
          </a:p>
          <a:p>
            <a:pPr algn="ctr"/>
            <a:r>
              <a:rPr lang="fr-FR" sz="1300" dirty="0" smtClean="0">
                <a:solidFill>
                  <a:schemeClr val="tx1"/>
                </a:solidFill>
                <a:cs typeface="Times New Roman" pitchFamily="18" charset="0"/>
              </a:rPr>
              <a:t>Pour conquérir des parts de marché, la filiale Auchan devrait étendre ses produits vers les tendances actuelles qui sont les produits à appellation « Prébiotique » et les produits partenaire minceur</a:t>
            </a:r>
            <a:r>
              <a:rPr lang="fr-FR" sz="800" dirty="0" smtClean="0">
                <a:cs typeface="Times New Roman" pitchFamily="18" charset="0"/>
              </a:rPr>
              <a:t>.</a:t>
            </a:r>
          </a:p>
        </p:txBody>
      </p:sp>
      <p:sp>
        <p:nvSpPr>
          <p:cNvPr id="11" name="Rectangle 10"/>
          <p:cNvSpPr/>
          <p:nvPr/>
        </p:nvSpPr>
        <p:spPr>
          <a:xfrm>
            <a:off x="214282" y="2786058"/>
            <a:ext cx="8643998" cy="338554"/>
          </a:xfrm>
          <a:prstGeom prst="rect">
            <a:avLst/>
          </a:prstGeom>
        </p:spPr>
        <p:txBody>
          <a:bodyPr wrap="square">
            <a:spAutoFit/>
          </a:bodyPr>
          <a:lstStyle/>
          <a:p>
            <a:pPr algn="ctr"/>
            <a:r>
              <a:rPr lang="fr-FR" altLang="zh-CN" sz="1600" b="1" u="sng" dirty="0" smtClean="0">
                <a:solidFill>
                  <a:schemeClr val="tx1"/>
                </a:solidFill>
                <a:cs typeface="华文楷体"/>
              </a:rPr>
              <a:t>Notre analyse :</a:t>
            </a:r>
            <a:endParaRPr lang="fr-FR" sz="1600" b="1" u="sng" dirty="0">
              <a:solidFill>
                <a:schemeClr val="tx1"/>
              </a:solidFill>
            </a:endParaRPr>
          </a:p>
        </p:txBody>
      </p:sp>
      <p:sp>
        <p:nvSpPr>
          <p:cNvPr id="12" name="Rectangle 11"/>
          <p:cNvSpPr/>
          <p:nvPr/>
        </p:nvSpPr>
        <p:spPr bwMode="auto">
          <a:xfrm>
            <a:off x="214282" y="2786058"/>
            <a:ext cx="8715436" cy="2857520"/>
          </a:xfrm>
          <a:prstGeom prst="rect">
            <a:avLst/>
          </a:prstGeom>
          <a:noFill/>
          <a:ln w="1905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fr-FR" sz="1800" b="0" i="0" u="none" strike="noStrike" cap="none" normalizeH="0" baseline="0" dirty="0" smtClean="0">
              <a:ln>
                <a:noFill/>
              </a:ln>
              <a:solidFill>
                <a:schemeClr val="bg1"/>
              </a:solidFill>
              <a:effectLst/>
              <a:latin typeface="Calibri"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 name="Oval 52"/>
          <p:cNvSpPr>
            <a:spLocks noChangeArrowheads="1"/>
          </p:cNvSpPr>
          <p:nvPr/>
        </p:nvSpPr>
        <p:spPr bwMode="auto">
          <a:xfrm>
            <a:off x="6643702" y="2500306"/>
            <a:ext cx="827088" cy="827088"/>
          </a:xfrm>
          <a:prstGeom prst="ellipse">
            <a:avLst/>
          </a:prstGeom>
          <a:solidFill>
            <a:srgbClr val="CC3300"/>
          </a:solidFill>
          <a:ln w="9525">
            <a:solidFill>
              <a:schemeClr val="tx1"/>
            </a:solidFill>
            <a:round/>
            <a:headEnd/>
            <a:tailEnd/>
          </a:ln>
          <a:effectLst/>
        </p:spPr>
        <p:txBody>
          <a:bodyPr wrap="none" anchor="ctr" anchorCtr="0">
            <a:prstTxWarp prst="textNoShape">
              <a:avLst/>
            </a:prstTxWarp>
          </a:bodyPr>
          <a:lstStyle/>
          <a:p>
            <a:pPr algn="ctr"/>
            <a:r>
              <a:rPr lang="fr-FR" sz="1000" b="1" dirty="0" smtClean="0">
                <a:solidFill>
                  <a:schemeClr val="tx1"/>
                </a:solidFill>
                <a:latin typeface="Times New Roman" charset="0"/>
              </a:rPr>
              <a:t>Nestlé</a:t>
            </a:r>
          </a:p>
          <a:p>
            <a:pPr algn="ctr"/>
            <a:endParaRPr lang="fr-FR" sz="300" b="1" dirty="0" smtClean="0">
              <a:solidFill>
                <a:schemeClr val="tx1"/>
              </a:solidFill>
              <a:latin typeface="Times New Roman" charset="0"/>
            </a:endParaRPr>
          </a:p>
          <a:p>
            <a:pPr algn="ctr"/>
            <a:r>
              <a:rPr lang="fr-FR" sz="1000" b="1" dirty="0" smtClean="0">
                <a:latin typeface="Times New Roman" charset="0"/>
              </a:rPr>
              <a:t>19</a:t>
            </a:r>
            <a:r>
              <a:rPr lang="fr-FR" sz="1000" dirty="0" smtClean="0">
                <a:latin typeface="Times New Roman" charset="0"/>
              </a:rPr>
              <a:t> produits</a:t>
            </a:r>
          </a:p>
          <a:p>
            <a:pPr algn="ctr"/>
            <a:r>
              <a:rPr lang="fr-FR" sz="1000" dirty="0" smtClean="0">
                <a:latin typeface="Times New Roman" charset="0"/>
              </a:rPr>
              <a:t>dans 86 pays</a:t>
            </a:r>
          </a:p>
          <a:p>
            <a:pPr algn="ctr"/>
            <a:endParaRPr lang="fr-FR" sz="1000" dirty="0">
              <a:latin typeface="Times New Roman" charset="0"/>
            </a:endParaRPr>
          </a:p>
        </p:txBody>
      </p:sp>
      <p:sp>
        <p:nvSpPr>
          <p:cNvPr id="3074" name="Text Box 2"/>
          <p:cNvSpPr txBox="1">
            <a:spLocks noChangeArrowheads="1"/>
          </p:cNvSpPr>
          <p:nvPr/>
        </p:nvSpPr>
        <p:spPr bwMode="auto">
          <a:xfrm>
            <a:off x="142844" y="711200"/>
            <a:ext cx="8858312" cy="586957"/>
          </a:xfrm>
          <a:prstGeom prst="rect">
            <a:avLst/>
          </a:prstGeom>
          <a:noFill/>
          <a:ln w="9525">
            <a:solidFill>
              <a:srgbClr val="C00000"/>
            </a:solidFill>
            <a:round/>
            <a:headEnd/>
            <a:tailEnd/>
          </a:ln>
          <a:effectLst/>
        </p:spPr>
        <p:txBody>
          <a:bodyPr wrap="square" lIns="90000" tIns="46800" rIns="90000" bIns="46800">
            <a:spAutoFit/>
          </a:bodyPr>
          <a:lstStyle/>
          <a:p>
            <a:pPr>
              <a:lnSpc>
                <a:spcPct val="100000"/>
              </a:lnSpc>
              <a:buFont typeface="Arial Narrow"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dirty="0" smtClean="0">
                <a:solidFill>
                  <a:srgbClr val="000000"/>
                </a:solidFill>
              </a:rPr>
              <a:t>Couverture géographique :</a:t>
            </a:r>
            <a:r>
              <a:rPr lang="fr-FR" sz="1600" dirty="0" smtClean="0">
                <a:solidFill>
                  <a:srgbClr val="000000"/>
                </a:solidFill>
              </a:rPr>
              <a:t> mondiale, commercialisé dans plus de 180 pays</a:t>
            </a:r>
          </a:p>
          <a:p>
            <a:pPr>
              <a:lnSpc>
                <a:spcPct val="100000"/>
              </a:lnSpc>
              <a:buFont typeface="Arial Narrow"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dirty="0" smtClean="0">
                <a:solidFill>
                  <a:srgbClr val="000000"/>
                </a:solidFill>
              </a:rPr>
              <a:t>Entreprises:</a:t>
            </a:r>
            <a:r>
              <a:rPr lang="fr-FR" sz="1600" dirty="0" smtClean="0">
                <a:solidFill>
                  <a:srgbClr val="000000"/>
                </a:solidFill>
              </a:rPr>
              <a:t>  Grands Groupes: Kellogg’s  et Nestlé</a:t>
            </a:r>
            <a:endParaRPr lang="fr-FR" sz="1600" dirty="0">
              <a:solidFill>
                <a:srgbClr val="000000"/>
              </a:solidFill>
            </a:endParaRPr>
          </a:p>
        </p:txBody>
      </p:sp>
      <p:sp>
        <p:nvSpPr>
          <p:cNvPr id="3077" name="Text Box 5"/>
          <p:cNvSpPr txBox="1">
            <a:spLocks noChangeArrowheads="1"/>
          </p:cNvSpPr>
          <p:nvPr/>
        </p:nvSpPr>
        <p:spPr bwMode="auto">
          <a:xfrm>
            <a:off x="142844" y="1428736"/>
            <a:ext cx="8858312" cy="3941721"/>
          </a:xfrm>
          <a:prstGeom prst="rect">
            <a:avLst/>
          </a:prstGeom>
          <a:noFill/>
          <a:ln w="9525">
            <a:solidFill>
              <a:srgbClr val="C00000"/>
            </a:solidFill>
            <a:round/>
            <a:headEnd/>
            <a:tailEnd/>
          </a:ln>
          <a:effectLst/>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u="sng" dirty="0" smtClean="0">
                <a:solidFill>
                  <a:srgbClr val="000000"/>
                </a:solidFill>
              </a:rPr>
              <a:t>Stratégie de croissance :</a:t>
            </a:r>
            <a:r>
              <a:rPr lang="fr-FR" sz="1600" b="1" dirty="0" smtClean="0">
                <a:solidFill>
                  <a:srgbClr val="000000"/>
                </a:solidFill>
              </a:rPr>
              <a:t>			</a:t>
            </a:r>
            <a:r>
              <a:rPr lang="fr-FR" sz="1600" b="1" u="sng" dirty="0" smtClean="0">
                <a:solidFill>
                  <a:srgbClr val="000000"/>
                </a:solidFill>
              </a:rPr>
              <a:t>Stratégie concurrentielle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dirty="0" smtClean="0">
                <a:solidFill>
                  <a:srgbClr val="000000"/>
                </a:solidFill>
              </a:rPr>
              <a:t>(diversification/spécialisation</a:t>
            </a:r>
            <a:r>
              <a:rPr lang="fr-FR" sz="1400" dirty="0" smtClean="0">
                <a:solidFill>
                  <a:srgbClr val="000000"/>
                </a:solidFill>
              </a:rPr>
              <a:t>) 			(Couverture géographique)</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dirty="0" smtClean="0">
              <a:solidFill>
                <a:srgbClr val="000000"/>
              </a:solidFil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dirty="0" smtClean="0">
              <a:solidFill>
                <a:srgbClr val="000000"/>
              </a:solidFil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dirty="0" smtClean="0">
              <a:solidFill>
                <a:srgbClr val="000000"/>
              </a:solidFil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dirty="0" smtClean="0">
              <a:solidFill>
                <a:srgbClr val="000000"/>
              </a:solidFil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dirty="0" smtClean="0">
              <a:solidFill>
                <a:srgbClr val="000000"/>
              </a:solidFil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dirty="0" smtClean="0">
              <a:solidFill>
                <a:srgbClr val="000000"/>
              </a:solidFil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dirty="0" smtClean="0">
              <a:solidFill>
                <a:srgbClr val="000000"/>
              </a:solidFil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dirty="0" smtClean="0">
              <a:solidFill>
                <a:srgbClr val="000000"/>
              </a:solidFil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dirty="0" smtClean="0">
              <a:solidFill>
                <a:srgbClr val="000000"/>
              </a:solidFil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dirty="0" smtClean="0">
              <a:solidFill>
                <a:srgbClr val="000000"/>
              </a:solidFil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dirty="0" smtClean="0">
              <a:solidFill>
                <a:srgbClr val="000000"/>
              </a:solidFil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dirty="0" smtClean="0">
              <a:solidFill>
                <a:srgbClr val="000000"/>
              </a:solidFil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dirty="0" smtClean="0">
              <a:solidFill>
                <a:srgbClr val="000000"/>
              </a:solidFil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dirty="0" smtClean="0">
              <a:solidFill>
                <a:srgbClr val="000000"/>
              </a:solidFil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400" b="1" dirty="0" smtClean="0">
              <a:solidFill>
                <a:srgbClr val="000000"/>
              </a:solidFil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800" b="1" dirty="0">
              <a:solidFill>
                <a:srgbClr val="000000"/>
              </a:solidFill>
            </a:endParaRPr>
          </a:p>
        </p:txBody>
      </p:sp>
      <p:sp>
        <p:nvSpPr>
          <p:cNvPr id="3081" name="Text Box 9"/>
          <p:cNvSpPr txBox="1">
            <a:spLocks noChangeArrowheads="1"/>
          </p:cNvSpPr>
          <p:nvPr/>
        </p:nvSpPr>
        <p:spPr bwMode="auto">
          <a:xfrm>
            <a:off x="3714744" y="3357562"/>
            <a:ext cx="1071570" cy="737210"/>
          </a:xfrm>
          <a:prstGeom prst="rect">
            <a:avLst/>
          </a:prstGeom>
          <a:noFill/>
          <a:ln w="9525">
            <a:noFill/>
            <a:round/>
            <a:headEnd/>
            <a:tailEnd/>
          </a:ln>
          <a:effectLst/>
        </p:spPr>
        <p:txBody>
          <a:bodyPr wrap="square" lIns="90000" tIns="45000" rIns="90000" bIns="450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1" dirty="0" smtClean="0">
                <a:solidFill>
                  <a:srgbClr val="000000"/>
                </a:solidFill>
              </a:rPr>
              <a:t> </a:t>
            </a:r>
            <a:r>
              <a:rPr lang="fr-FR" sz="1400" b="1" dirty="0" smtClean="0">
                <a:solidFill>
                  <a:srgbClr val="080808"/>
                </a:solidFill>
              </a:rPr>
              <a:t>Taux de</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1" dirty="0" smtClean="0">
                <a:solidFill>
                  <a:srgbClr val="FFFFFF"/>
                </a:solidFill>
              </a:rPr>
              <a:t> </a:t>
            </a:r>
            <a:r>
              <a:rPr lang="fr-FR" sz="1400" b="1" dirty="0" smtClean="0">
                <a:solidFill>
                  <a:srgbClr val="080808"/>
                </a:solidFill>
              </a:rPr>
              <a:t>croissance </a:t>
            </a:r>
          </a:p>
          <a:p>
            <a:pPr>
              <a:buClr>
                <a:srgbClr val="080808"/>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1" dirty="0" smtClean="0">
                <a:solidFill>
                  <a:srgbClr val="080808"/>
                </a:solidFill>
              </a:rPr>
              <a:t>du marché</a:t>
            </a:r>
            <a:endParaRPr lang="fr-FR" sz="1400" b="1" dirty="0">
              <a:solidFill>
                <a:srgbClr val="080808"/>
              </a:solidFill>
            </a:endParaRPr>
          </a:p>
        </p:txBody>
      </p:sp>
      <p:sp>
        <p:nvSpPr>
          <p:cNvPr id="3082" name="Text Box 10"/>
          <p:cNvSpPr txBox="1">
            <a:spLocks noChangeArrowheads="1"/>
          </p:cNvSpPr>
          <p:nvPr/>
        </p:nvSpPr>
        <p:spPr bwMode="auto">
          <a:xfrm>
            <a:off x="3286116" y="3571876"/>
            <a:ext cx="571416" cy="306323"/>
          </a:xfrm>
          <a:prstGeom prst="rect">
            <a:avLst/>
          </a:prstGeom>
          <a:noFill/>
          <a:ln w="9525">
            <a:noFill/>
            <a:round/>
            <a:headEnd/>
            <a:tailEnd/>
          </a:ln>
          <a:effectLst/>
        </p:spPr>
        <p:txBody>
          <a:bodyPr wrap="none" lIns="90000" tIns="45000" rIns="90000" bIns="450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smtClean="0">
                <a:solidFill>
                  <a:srgbClr val="CC3300"/>
                </a:solidFill>
              </a:rPr>
              <a:t>FORT</a:t>
            </a:r>
            <a:endParaRPr lang="en-GB" sz="1400" b="1" dirty="0">
              <a:solidFill>
                <a:srgbClr val="CC3300"/>
              </a:solidFill>
            </a:endParaRPr>
          </a:p>
        </p:txBody>
      </p:sp>
      <p:sp>
        <p:nvSpPr>
          <p:cNvPr id="3083" name="Text Box 11"/>
          <p:cNvSpPr txBox="1">
            <a:spLocks noChangeArrowheads="1"/>
          </p:cNvSpPr>
          <p:nvPr/>
        </p:nvSpPr>
        <p:spPr bwMode="auto">
          <a:xfrm>
            <a:off x="1214414" y="2071678"/>
            <a:ext cx="1845547" cy="306323"/>
          </a:xfrm>
          <a:prstGeom prst="rect">
            <a:avLst/>
          </a:prstGeom>
          <a:noFill/>
          <a:ln w="9525">
            <a:noFill/>
            <a:round/>
            <a:headEnd/>
            <a:tailEnd/>
          </a:ln>
          <a:effectLst/>
        </p:spPr>
        <p:txBody>
          <a:bodyPr wrap="none" lIns="90000" tIns="45000" rIns="90000" bIns="450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000000"/>
                </a:solidFill>
              </a:rPr>
              <a:t> </a:t>
            </a:r>
            <a:r>
              <a:rPr lang="en-GB" sz="1400" b="1" dirty="0">
                <a:solidFill>
                  <a:srgbClr val="080808"/>
                </a:solidFill>
              </a:rPr>
              <a:t>Part </a:t>
            </a:r>
            <a:r>
              <a:rPr lang="fr-FR" sz="1400" b="1" dirty="0" smtClean="0">
                <a:solidFill>
                  <a:srgbClr val="080808"/>
                </a:solidFill>
              </a:rPr>
              <a:t>relatif</a:t>
            </a:r>
            <a:r>
              <a:rPr lang="en-GB" sz="1400" b="1" dirty="0" smtClean="0">
                <a:solidFill>
                  <a:srgbClr val="080808"/>
                </a:solidFill>
              </a:rPr>
              <a:t> </a:t>
            </a:r>
            <a:r>
              <a:rPr lang="en-GB" sz="1400" b="1" dirty="0">
                <a:solidFill>
                  <a:srgbClr val="080808"/>
                </a:solidFill>
              </a:rPr>
              <a:t>du marché</a:t>
            </a:r>
          </a:p>
        </p:txBody>
      </p:sp>
      <p:sp>
        <p:nvSpPr>
          <p:cNvPr id="3084" name="Text Box 12"/>
          <p:cNvSpPr txBox="1">
            <a:spLocks noChangeArrowheads="1"/>
          </p:cNvSpPr>
          <p:nvPr/>
        </p:nvSpPr>
        <p:spPr bwMode="auto">
          <a:xfrm>
            <a:off x="1643042" y="2357430"/>
            <a:ext cx="863601" cy="306323"/>
          </a:xfrm>
          <a:prstGeom prst="rect">
            <a:avLst/>
          </a:prstGeom>
          <a:noFill/>
          <a:ln w="9525">
            <a:noFill/>
            <a:round/>
            <a:headEnd/>
            <a:tailEnd/>
          </a:ln>
          <a:effectLst/>
        </p:spPr>
        <p:txBody>
          <a:bodyPr wrap="square" lIns="90000" tIns="45000" rIns="90000" bIns="450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CC3300"/>
                </a:solidFill>
              </a:rPr>
              <a:t> </a:t>
            </a:r>
            <a:r>
              <a:rPr lang="en-GB" sz="1400" b="1" dirty="0">
                <a:solidFill>
                  <a:srgbClr val="CC3300"/>
                </a:solidFill>
              </a:rPr>
              <a:t> FORT </a:t>
            </a:r>
          </a:p>
        </p:txBody>
      </p:sp>
      <p:sp>
        <p:nvSpPr>
          <p:cNvPr id="3085" name="Text Box 13"/>
          <p:cNvSpPr txBox="1">
            <a:spLocks noChangeArrowheads="1"/>
          </p:cNvSpPr>
          <p:nvPr/>
        </p:nvSpPr>
        <p:spPr bwMode="auto">
          <a:xfrm>
            <a:off x="1643042" y="5000636"/>
            <a:ext cx="928694" cy="306323"/>
          </a:xfrm>
          <a:prstGeom prst="rect">
            <a:avLst/>
          </a:prstGeom>
          <a:noFill/>
          <a:ln w="9525">
            <a:noFill/>
            <a:round/>
            <a:headEnd/>
            <a:tailEnd/>
          </a:ln>
          <a:effectLst/>
        </p:spPr>
        <p:txBody>
          <a:bodyPr wrap="square" lIns="90000" tIns="45000" rIns="90000" bIns="450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C3300"/>
                </a:solidFill>
              </a:rPr>
              <a:t> FAIBLE</a:t>
            </a:r>
          </a:p>
        </p:txBody>
      </p:sp>
      <p:sp>
        <p:nvSpPr>
          <p:cNvPr id="3086" name="Text Box 14"/>
          <p:cNvSpPr txBox="1">
            <a:spLocks noChangeArrowheads="1"/>
          </p:cNvSpPr>
          <p:nvPr/>
        </p:nvSpPr>
        <p:spPr bwMode="auto">
          <a:xfrm>
            <a:off x="142844" y="3571876"/>
            <a:ext cx="857224" cy="306323"/>
          </a:xfrm>
          <a:prstGeom prst="rect">
            <a:avLst/>
          </a:prstGeom>
          <a:noFill/>
          <a:ln w="9525">
            <a:noFill/>
            <a:round/>
            <a:headEnd/>
            <a:tailEnd/>
          </a:ln>
          <a:effectLst/>
        </p:spPr>
        <p:txBody>
          <a:bodyPr wrap="square" lIns="90000" tIns="45000" rIns="90000" bIns="450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smtClean="0">
                <a:solidFill>
                  <a:srgbClr val="CC3300"/>
                </a:solidFill>
              </a:rPr>
              <a:t>FAIBLE</a:t>
            </a:r>
            <a:endParaRPr lang="en-GB" sz="1400" b="1" dirty="0">
              <a:solidFill>
                <a:srgbClr val="CC3300"/>
              </a:solidFill>
            </a:endParaRPr>
          </a:p>
        </p:txBody>
      </p:sp>
      <p:sp>
        <p:nvSpPr>
          <p:cNvPr id="22" name="Text Box 1"/>
          <p:cNvSpPr txBox="1">
            <a:spLocks noChangeArrowheads="1"/>
          </p:cNvSpPr>
          <p:nvPr/>
        </p:nvSpPr>
        <p:spPr bwMode="auto">
          <a:xfrm>
            <a:off x="0" y="0"/>
            <a:ext cx="9144000" cy="525401"/>
          </a:xfrm>
          <a:prstGeom prst="rect">
            <a:avLst/>
          </a:prstGeom>
          <a:noFill/>
          <a:ln w="9525">
            <a:noFill/>
            <a:round/>
            <a:headEnd/>
            <a:tailEnd/>
          </a:ln>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800" b="1" dirty="0" smtClean="0">
                <a:solidFill>
                  <a:srgbClr val="000000"/>
                </a:solidFill>
                <a:latin typeface="Forte" pitchFamily="66" charset="0"/>
              </a:rPr>
              <a:t>Les groupes stratégiques</a:t>
            </a:r>
            <a:endParaRPr lang="fr-FR" sz="2800" b="1" dirty="0">
              <a:solidFill>
                <a:srgbClr val="000000"/>
              </a:solidFill>
              <a:latin typeface="Forte" pitchFamily="66" charset="0"/>
            </a:endParaRPr>
          </a:p>
        </p:txBody>
      </p:sp>
      <p:sp>
        <p:nvSpPr>
          <p:cNvPr id="23" name="Text Box 21"/>
          <p:cNvSpPr txBox="1">
            <a:spLocks noChangeArrowheads="1"/>
          </p:cNvSpPr>
          <p:nvPr/>
        </p:nvSpPr>
        <p:spPr bwMode="auto">
          <a:xfrm>
            <a:off x="142844" y="5500702"/>
            <a:ext cx="8858312" cy="1178208"/>
          </a:xfrm>
          <a:prstGeom prst="rect">
            <a:avLst/>
          </a:prstGeom>
          <a:noFill/>
          <a:ln w="19050">
            <a:solidFill>
              <a:srgbClr val="C00000"/>
            </a:solidFill>
            <a:miter lim="800000"/>
            <a:headEnd/>
            <a:tailEnd/>
          </a:ln>
        </p:spPr>
        <p:txBody>
          <a:bodyPr wrap="square">
            <a:spAutoFit/>
          </a:bodyPr>
          <a:lstStyle/>
          <a:p>
            <a:pPr algn="ctr"/>
            <a:r>
              <a:rPr lang="fr-FR" altLang="zh-CN" sz="1600" b="1" u="sng" dirty="0" smtClean="0">
                <a:solidFill>
                  <a:schemeClr val="tx1"/>
                </a:solidFill>
                <a:cs typeface="华文楷体"/>
              </a:rPr>
              <a:t>Les futurs enjeux :</a:t>
            </a:r>
          </a:p>
          <a:p>
            <a:pPr algn="ctr"/>
            <a:endParaRPr lang="fr-FR" altLang="zh-CN" sz="800" dirty="0" smtClean="0">
              <a:solidFill>
                <a:schemeClr val="tx1"/>
              </a:solidFill>
              <a:cs typeface="Arial" pitchFamily="34" charset="0"/>
            </a:endParaRPr>
          </a:p>
          <a:p>
            <a:pPr algn="ctr">
              <a:lnSpc>
                <a:spcPct val="97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dirty="0" smtClean="0">
                <a:solidFill>
                  <a:srgbClr val="000000"/>
                </a:solidFill>
              </a:rPr>
              <a:t>L'un des enjeux le plus important est la conquête d'un marché plus masculin</a:t>
            </a:r>
          </a:p>
          <a:p>
            <a:pPr algn="ctr">
              <a:lnSpc>
                <a:spcPct val="97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dirty="0" smtClean="0">
                <a:solidFill>
                  <a:srgbClr val="000000"/>
                </a:solidFill>
              </a:rPr>
              <a:t>et face à la concurrence, maintenir la croissance des innovations et garder le lien avec le consommateur via les publicités </a:t>
            </a:r>
            <a:endParaRPr lang="fr-FR" sz="1600" dirty="0">
              <a:solidFill>
                <a:srgbClr val="000000"/>
              </a:solidFill>
            </a:endParaRPr>
          </a:p>
        </p:txBody>
      </p:sp>
      <p:cxnSp>
        <p:nvCxnSpPr>
          <p:cNvPr id="17" name="Connecteur droit 16"/>
          <p:cNvCxnSpPr/>
          <p:nvPr/>
        </p:nvCxnSpPr>
        <p:spPr bwMode="auto">
          <a:xfrm rot="5400000">
            <a:off x="786580" y="3785396"/>
            <a:ext cx="2286016"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Connecteur droit 25"/>
          <p:cNvCxnSpPr>
            <a:endCxn id="3082" idx="1"/>
          </p:cNvCxnSpPr>
          <p:nvPr/>
        </p:nvCxnSpPr>
        <p:spPr bwMode="auto">
          <a:xfrm>
            <a:off x="785786" y="3714752"/>
            <a:ext cx="2500330" cy="1028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2" name="Oval 52"/>
          <p:cNvSpPr>
            <a:spLocks noChangeArrowheads="1"/>
          </p:cNvSpPr>
          <p:nvPr/>
        </p:nvSpPr>
        <p:spPr bwMode="auto">
          <a:xfrm>
            <a:off x="1071538" y="3571876"/>
            <a:ext cx="642942" cy="612774"/>
          </a:xfrm>
          <a:prstGeom prst="ellipse">
            <a:avLst/>
          </a:prstGeom>
          <a:solidFill>
            <a:srgbClr val="CC3300"/>
          </a:solidFill>
          <a:ln w="9525">
            <a:solidFill>
              <a:schemeClr val="tx1"/>
            </a:solidFill>
            <a:round/>
            <a:headEnd/>
            <a:tailEnd/>
          </a:ln>
          <a:effectLst/>
        </p:spPr>
        <p:txBody>
          <a:bodyPr wrap="none" anchor="ctr">
            <a:prstTxWarp prst="textNoShape">
              <a:avLst/>
            </a:prstTxWarp>
          </a:bodyPr>
          <a:lstStyle/>
          <a:p>
            <a:pPr algn="ctr"/>
            <a:r>
              <a:rPr lang="fr-FR" sz="1000" dirty="0" smtClean="0">
                <a:latin typeface="Times New Roman" charset="0"/>
              </a:rPr>
              <a:t>Muesli</a:t>
            </a:r>
          </a:p>
          <a:p>
            <a:pPr algn="ctr"/>
            <a:r>
              <a:rPr lang="fr-FR" sz="1000" dirty="0" smtClean="0">
                <a:latin typeface="Times New Roman" charset="0"/>
              </a:rPr>
              <a:t>PDM=16%</a:t>
            </a:r>
            <a:endParaRPr lang="fr-FR" sz="1000" dirty="0">
              <a:latin typeface="Times New Roman" charset="0"/>
            </a:endParaRPr>
          </a:p>
        </p:txBody>
      </p:sp>
      <p:sp>
        <p:nvSpPr>
          <p:cNvPr id="33" name="Oval 52"/>
          <p:cNvSpPr>
            <a:spLocks noChangeArrowheads="1"/>
          </p:cNvSpPr>
          <p:nvPr/>
        </p:nvSpPr>
        <p:spPr bwMode="auto">
          <a:xfrm>
            <a:off x="2643174" y="2928934"/>
            <a:ext cx="857256" cy="827088"/>
          </a:xfrm>
          <a:prstGeom prst="ellipse">
            <a:avLst/>
          </a:prstGeom>
          <a:solidFill>
            <a:srgbClr val="CC3300"/>
          </a:solidFill>
          <a:ln w="9525">
            <a:solidFill>
              <a:schemeClr val="tx1"/>
            </a:solidFill>
            <a:round/>
            <a:headEnd/>
            <a:tailEnd/>
          </a:ln>
          <a:effectLst/>
        </p:spPr>
        <p:txBody>
          <a:bodyPr wrap="none" anchor="ctr">
            <a:prstTxWarp prst="textNoShape">
              <a:avLst/>
            </a:prstTxWarp>
          </a:bodyPr>
          <a:lstStyle/>
          <a:p>
            <a:pPr algn="ctr"/>
            <a:r>
              <a:rPr lang="fr-FR" sz="1100" dirty="0" smtClean="0">
                <a:latin typeface="Times New Roman" charset="0"/>
              </a:rPr>
              <a:t>Santé</a:t>
            </a:r>
          </a:p>
          <a:p>
            <a:pPr algn="ctr"/>
            <a:r>
              <a:rPr lang="fr-FR" sz="1100" dirty="0" smtClean="0">
                <a:latin typeface="Times New Roman" charset="0"/>
              </a:rPr>
              <a:t>PDM=30%</a:t>
            </a:r>
            <a:endParaRPr lang="fr-FR" sz="1100" dirty="0">
              <a:latin typeface="Times New Roman" charset="0"/>
            </a:endParaRPr>
          </a:p>
        </p:txBody>
      </p:sp>
      <p:sp>
        <p:nvSpPr>
          <p:cNvPr id="34" name="Oval 52"/>
          <p:cNvSpPr>
            <a:spLocks noChangeArrowheads="1"/>
          </p:cNvSpPr>
          <p:nvPr/>
        </p:nvSpPr>
        <p:spPr bwMode="auto">
          <a:xfrm>
            <a:off x="857224" y="4500570"/>
            <a:ext cx="490542" cy="479422"/>
          </a:xfrm>
          <a:prstGeom prst="ellipse">
            <a:avLst/>
          </a:prstGeom>
          <a:solidFill>
            <a:srgbClr val="CC3300"/>
          </a:solidFill>
          <a:ln w="9525">
            <a:solidFill>
              <a:schemeClr val="tx1"/>
            </a:solidFill>
            <a:round/>
            <a:headEnd/>
            <a:tailEnd/>
          </a:ln>
          <a:effectLst/>
        </p:spPr>
        <p:txBody>
          <a:bodyPr wrap="none" anchor="ctr">
            <a:prstTxWarp prst="textNoShape">
              <a:avLst/>
            </a:prstTxWarp>
          </a:bodyPr>
          <a:lstStyle/>
          <a:p>
            <a:pPr algn="ctr"/>
            <a:r>
              <a:rPr lang="fr-FR" sz="900" dirty="0" smtClean="0">
                <a:latin typeface="Times New Roman" charset="0"/>
              </a:rPr>
              <a:t>Famille</a:t>
            </a:r>
          </a:p>
          <a:p>
            <a:pPr algn="ctr"/>
            <a:r>
              <a:rPr lang="fr-FR" sz="900" dirty="0" smtClean="0">
                <a:latin typeface="Times New Roman" charset="0"/>
              </a:rPr>
              <a:t>PDM=2%</a:t>
            </a:r>
            <a:endParaRPr lang="fr-FR" sz="900" dirty="0">
              <a:latin typeface="Times New Roman" charset="0"/>
            </a:endParaRPr>
          </a:p>
        </p:txBody>
      </p:sp>
      <p:sp>
        <p:nvSpPr>
          <p:cNvPr id="31" name="Oval 52"/>
          <p:cNvSpPr>
            <a:spLocks noChangeArrowheads="1"/>
          </p:cNvSpPr>
          <p:nvPr/>
        </p:nvSpPr>
        <p:spPr bwMode="auto">
          <a:xfrm>
            <a:off x="1714480" y="3500438"/>
            <a:ext cx="642942" cy="612774"/>
          </a:xfrm>
          <a:prstGeom prst="ellipse">
            <a:avLst/>
          </a:prstGeom>
          <a:solidFill>
            <a:srgbClr val="CC3300"/>
          </a:solidFill>
          <a:ln w="9525">
            <a:solidFill>
              <a:schemeClr val="tx1"/>
            </a:solidFill>
            <a:round/>
            <a:headEnd/>
            <a:tailEnd/>
          </a:ln>
          <a:effectLst/>
        </p:spPr>
        <p:txBody>
          <a:bodyPr wrap="none" anchor="ctr">
            <a:prstTxWarp prst="textNoShape">
              <a:avLst/>
            </a:prstTxWarp>
          </a:bodyPr>
          <a:lstStyle/>
          <a:p>
            <a:pPr algn="ctr"/>
            <a:r>
              <a:rPr lang="fr-FR" sz="1000" dirty="0" smtClean="0">
                <a:latin typeface="Times New Roman" charset="0"/>
              </a:rPr>
              <a:t>Sucré</a:t>
            </a:r>
          </a:p>
          <a:p>
            <a:pPr algn="ctr"/>
            <a:r>
              <a:rPr lang="fr-FR" sz="1000" dirty="0" smtClean="0">
                <a:latin typeface="Times New Roman" charset="0"/>
              </a:rPr>
              <a:t>PDM=16%</a:t>
            </a:r>
            <a:endParaRPr lang="fr-FR" sz="1000" dirty="0">
              <a:latin typeface="Times New Roman" charset="0"/>
            </a:endParaRPr>
          </a:p>
        </p:txBody>
      </p:sp>
      <p:sp>
        <p:nvSpPr>
          <p:cNvPr id="30" name="Oval 52"/>
          <p:cNvSpPr>
            <a:spLocks noChangeArrowheads="1"/>
          </p:cNvSpPr>
          <p:nvPr/>
        </p:nvSpPr>
        <p:spPr bwMode="auto">
          <a:xfrm>
            <a:off x="1928794" y="2571744"/>
            <a:ext cx="928694" cy="898526"/>
          </a:xfrm>
          <a:prstGeom prst="ellipse">
            <a:avLst/>
          </a:prstGeom>
          <a:solidFill>
            <a:srgbClr val="CC3300"/>
          </a:solidFill>
          <a:ln w="9525">
            <a:solidFill>
              <a:schemeClr val="tx1"/>
            </a:solidFill>
            <a:round/>
            <a:headEnd/>
            <a:tailEnd/>
          </a:ln>
          <a:effectLst/>
        </p:spPr>
        <p:txBody>
          <a:bodyPr wrap="none" anchor="ctr">
            <a:prstTxWarp prst="textNoShape">
              <a:avLst/>
            </a:prstTxWarp>
          </a:bodyPr>
          <a:lstStyle/>
          <a:p>
            <a:pPr algn="ctr"/>
            <a:r>
              <a:rPr lang="fr-FR" sz="1050" dirty="0" smtClean="0">
                <a:latin typeface="Times New Roman" charset="0"/>
              </a:rPr>
              <a:t>Chocolatés</a:t>
            </a:r>
          </a:p>
          <a:p>
            <a:pPr algn="ctr"/>
            <a:r>
              <a:rPr lang="fr-FR" sz="1050" dirty="0" smtClean="0">
                <a:latin typeface="Times New Roman" charset="0"/>
              </a:rPr>
              <a:t>PDM=36%</a:t>
            </a:r>
            <a:endParaRPr lang="fr-FR" sz="1050" dirty="0">
              <a:latin typeface="Times New Roman" charset="0"/>
            </a:endParaRPr>
          </a:p>
        </p:txBody>
      </p:sp>
      <p:sp>
        <p:nvSpPr>
          <p:cNvPr id="50" name="Rectangle 49"/>
          <p:cNvSpPr/>
          <p:nvPr/>
        </p:nvSpPr>
        <p:spPr>
          <a:xfrm>
            <a:off x="2643174" y="5143512"/>
            <a:ext cx="1524776" cy="246221"/>
          </a:xfrm>
          <a:prstGeom prst="rect">
            <a:avLst/>
          </a:prstGeom>
          <a:noFill/>
        </p:spPr>
        <p:txBody>
          <a:bodyPr wrap="none">
            <a:spAutoFit/>
          </a:bodyPr>
          <a:lstStyle/>
          <a:p>
            <a:r>
              <a:rPr lang="fr-FR" sz="1000" i="1" dirty="0" smtClean="0">
                <a:solidFill>
                  <a:schemeClr val="tx1"/>
                </a:solidFill>
              </a:rPr>
              <a:t>Source : IRI Census, 2008.</a:t>
            </a:r>
            <a:endParaRPr lang="fr-FR" sz="1000" i="1" dirty="0">
              <a:solidFill>
                <a:schemeClr val="tx1"/>
              </a:solidFill>
            </a:endParaRPr>
          </a:p>
        </p:txBody>
      </p:sp>
      <p:sp>
        <p:nvSpPr>
          <p:cNvPr id="52" name="Rectangle 27"/>
          <p:cNvSpPr>
            <a:spLocks noChangeArrowheads="1"/>
          </p:cNvSpPr>
          <p:nvPr/>
        </p:nvSpPr>
        <p:spPr bwMode="auto">
          <a:xfrm rot="16200000">
            <a:off x="4131476" y="3298020"/>
            <a:ext cx="2381246" cy="500066"/>
          </a:xfrm>
          <a:prstGeom prst="rect">
            <a:avLst/>
          </a:prstGeom>
          <a:noFill/>
          <a:ln w="9525">
            <a:noFill/>
            <a:miter lim="800000"/>
            <a:headEnd/>
            <a:tailEnd/>
          </a:ln>
        </p:spPr>
        <p:txBody>
          <a:bodyPr/>
          <a:lstStyle/>
          <a:p>
            <a:pPr marL="342900" indent="-342900" algn="ctr" eaLnBrk="0" hangingPunct="0">
              <a:lnSpc>
                <a:spcPct val="80000"/>
              </a:lnSpc>
              <a:spcBef>
                <a:spcPct val="20000"/>
              </a:spcBef>
              <a:buClr>
                <a:schemeClr val="hlink"/>
              </a:buClr>
              <a:buSzPct val="65000"/>
            </a:pPr>
            <a:r>
              <a:rPr lang="fr-FR" sz="1400" b="1" dirty="0">
                <a:solidFill>
                  <a:schemeClr val="tx1"/>
                </a:solidFill>
              </a:rPr>
              <a:t>Présence internationale</a:t>
            </a:r>
          </a:p>
          <a:p>
            <a:pPr marL="342900" indent="-342900" eaLnBrk="0" hangingPunct="0">
              <a:lnSpc>
                <a:spcPct val="80000"/>
              </a:lnSpc>
              <a:spcBef>
                <a:spcPct val="20000"/>
              </a:spcBef>
              <a:buClr>
                <a:schemeClr val="hlink"/>
              </a:buClr>
              <a:buSzPct val="65000"/>
            </a:pPr>
            <a:r>
              <a:rPr lang="fr-FR" sz="1400" b="1" dirty="0" smtClean="0">
                <a:solidFill>
                  <a:srgbClr val="CC3300"/>
                </a:solidFill>
              </a:rPr>
              <a:t>FAIBLE	                   LARGE		</a:t>
            </a:r>
            <a:r>
              <a:rPr lang="fr-FR" sz="1400" b="1" dirty="0">
                <a:solidFill>
                  <a:srgbClr val="CC3300"/>
                </a:solidFill>
              </a:rPr>
              <a:t>	</a:t>
            </a:r>
          </a:p>
        </p:txBody>
      </p:sp>
      <p:sp>
        <p:nvSpPr>
          <p:cNvPr id="53" name="Rectangle 28"/>
          <p:cNvSpPr>
            <a:spLocks noChangeArrowheads="1"/>
          </p:cNvSpPr>
          <p:nvPr/>
        </p:nvSpPr>
        <p:spPr bwMode="auto">
          <a:xfrm>
            <a:off x="6000760" y="4857760"/>
            <a:ext cx="2781324" cy="431800"/>
          </a:xfrm>
          <a:prstGeom prst="rect">
            <a:avLst/>
          </a:prstGeom>
          <a:noFill/>
          <a:ln w="9525">
            <a:noFill/>
            <a:miter lim="800000"/>
            <a:headEnd/>
            <a:tailEnd/>
          </a:ln>
        </p:spPr>
        <p:txBody>
          <a:bodyPr/>
          <a:lstStyle/>
          <a:p>
            <a:pPr marL="342900" indent="-342900" eaLnBrk="0" hangingPunct="0">
              <a:lnSpc>
                <a:spcPct val="80000"/>
              </a:lnSpc>
              <a:spcBef>
                <a:spcPct val="20000"/>
              </a:spcBef>
              <a:buClr>
                <a:schemeClr val="hlink"/>
              </a:buClr>
              <a:buSzPct val="65000"/>
            </a:pPr>
            <a:r>
              <a:rPr lang="fr-FR" sz="1400" b="1" dirty="0" smtClean="0">
                <a:solidFill>
                  <a:srgbClr val="CC3300"/>
                </a:solidFill>
              </a:rPr>
              <a:t>ETROITE</a:t>
            </a:r>
            <a:r>
              <a:rPr lang="fr-FR" sz="1400" b="1" dirty="0">
                <a:solidFill>
                  <a:srgbClr val="CC3300"/>
                </a:solidFill>
              </a:rPr>
              <a:t>			</a:t>
            </a:r>
            <a:r>
              <a:rPr lang="fr-FR" sz="1400" b="1" dirty="0" smtClean="0">
                <a:solidFill>
                  <a:srgbClr val="CC3300"/>
                </a:solidFill>
              </a:rPr>
              <a:t>LARGE</a:t>
            </a:r>
          </a:p>
          <a:p>
            <a:pPr marL="342900" indent="-342900" eaLnBrk="0" hangingPunct="0">
              <a:lnSpc>
                <a:spcPct val="80000"/>
              </a:lnSpc>
              <a:spcBef>
                <a:spcPct val="20000"/>
              </a:spcBef>
              <a:buClr>
                <a:schemeClr val="hlink"/>
              </a:buClr>
              <a:buSzPct val="65000"/>
            </a:pPr>
            <a:r>
              <a:rPr lang="fr-FR" sz="1400" b="1" dirty="0" smtClean="0">
                <a:solidFill>
                  <a:schemeClr val="tx1"/>
                </a:solidFill>
              </a:rPr>
              <a:t>Etendue de la gamme de produits</a:t>
            </a:r>
          </a:p>
          <a:p>
            <a:pPr marL="342900" indent="-342900" eaLnBrk="0" hangingPunct="0">
              <a:lnSpc>
                <a:spcPct val="80000"/>
              </a:lnSpc>
              <a:spcBef>
                <a:spcPct val="20000"/>
              </a:spcBef>
              <a:buClr>
                <a:schemeClr val="hlink"/>
              </a:buClr>
              <a:buSzPct val="65000"/>
            </a:pPr>
            <a:endParaRPr lang="fr-FR" sz="1400" b="0" dirty="0">
              <a:solidFill>
                <a:schemeClr val="tx1"/>
              </a:solidFill>
            </a:endParaRPr>
          </a:p>
        </p:txBody>
      </p:sp>
      <p:cxnSp>
        <p:nvCxnSpPr>
          <p:cNvPr id="56" name="Connecteur droit 55"/>
          <p:cNvCxnSpPr/>
          <p:nvPr/>
        </p:nvCxnSpPr>
        <p:spPr bwMode="auto">
          <a:xfrm rot="5400000">
            <a:off x="4322761" y="3464719"/>
            <a:ext cx="2499536" cy="79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8" name="Connecteur droit 57"/>
          <p:cNvCxnSpPr/>
          <p:nvPr/>
        </p:nvCxnSpPr>
        <p:spPr bwMode="auto">
          <a:xfrm>
            <a:off x="5572132" y="4714884"/>
            <a:ext cx="3000396"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7" name="Oval 53"/>
          <p:cNvSpPr>
            <a:spLocks noChangeArrowheads="1"/>
          </p:cNvSpPr>
          <p:nvPr/>
        </p:nvSpPr>
        <p:spPr bwMode="auto">
          <a:xfrm>
            <a:off x="7579646" y="1871012"/>
            <a:ext cx="1204914" cy="1133476"/>
          </a:xfrm>
          <a:prstGeom prst="ellipse">
            <a:avLst/>
          </a:prstGeom>
          <a:solidFill>
            <a:srgbClr val="CC3300"/>
          </a:solidFill>
          <a:ln w="9525">
            <a:solidFill>
              <a:schemeClr val="tx1"/>
            </a:solidFill>
            <a:round/>
            <a:headEnd/>
            <a:tailEnd/>
          </a:ln>
          <a:effectLst/>
        </p:spPr>
        <p:txBody>
          <a:bodyPr wrap="none" anchor="ctr">
            <a:prstTxWarp prst="textNoShape">
              <a:avLst/>
            </a:prstTxWarp>
          </a:bodyPr>
          <a:lstStyle/>
          <a:p>
            <a:pPr algn="ctr"/>
            <a:r>
              <a:rPr lang="fr-FR" sz="1000" b="1" dirty="0" smtClean="0">
                <a:solidFill>
                  <a:schemeClr val="tx1"/>
                </a:solidFill>
                <a:latin typeface="Times New Roman" charset="0"/>
              </a:rPr>
              <a:t>Kellogg’s</a:t>
            </a:r>
          </a:p>
          <a:p>
            <a:pPr algn="ctr"/>
            <a:endParaRPr lang="fr-FR" sz="300" b="1" dirty="0" smtClean="0">
              <a:solidFill>
                <a:schemeClr val="tx1"/>
              </a:solidFill>
              <a:latin typeface="Times New Roman" charset="0"/>
            </a:endParaRPr>
          </a:p>
          <a:p>
            <a:pPr algn="ctr"/>
            <a:r>
              <a:rPr lang="fr-FR" sz="1000" b="1" dirty="0" smtClean="0">
                <a:latin typeface="Times New Roman" charset="0"/>
              </a:rPr>
              <a:t>41 produits </a:t>
            </a:r>
          </a:p>
          <a:p>
            <a:pPr algn="ctr"/>
            <a:r>
              <a:rPr lang="fr-FR" sz="1000" dirty="0" smtClean="0">
                <a:latin typeface="Times New Roman" charset="0"/>
              </a:rPr>
              <a:t>commercialisé dans </a:t>
            </a:r>
          </a:p>
          <a:p>
            <a:pPr algn="ctr"/>
            <a:r>
              <a:rPr lang="fr-FR" sz="1000" dirty="0" smtClean="0">
                <a:latin typeface="Times New Roman" charset="0"/>
              </a:rPr>
              <a:t>plus de </a:t>
            </a:r>
            <a:r>
              <a:rPr lang="fr-FR" sz="1000" b="1" dirty="0" smtClean="0">
                <a:latin typeface="Times New Roman" charset="0"/>
              </a:rPr>
              <a:t>180 pays</a:t>
            </a:r>
          </a:p>
          <a:p>
            <a:pPr algn="ctr"/>
            <a:endParaRPr lang="fr-FR" sz="1000" dirty="0">
              <a:latin typeface="Times New Roman" charset="0"/>
            </a:endParaRPr>
          </a:p>
        </p:txBody>
      </p:sp>
      <p:sp>
        <p:nvSpPr>
          <p:cNvPr id="68" name="Oval 47"/>
          <p:cNvSpPr>
            <a:spLocks noChangeAspect="1" noChangeArrowheads="1"/>
          </p:cNvSpPr>
          <p:nvPr/>
        </p:nvSpPr>
        <p:spPr bwMode="auto">
          <a:xfrm>
            <a:off x="5929322" y="2928934"/>
            <a:ext cx="579431" cy="526508"/>
          </a:xfrm>
          <a:prstGeom prst="ellipse">
            <a:avLst/>
          </a:prstGeom>
          <a:solidFill>
            <a:srgbClr val="CC3300"/>
          </a:solidFill>
          <a:ln w="9525">
            <a:solidFill>
              <a:schemeClr val="tx1"/>
            </a:solidFill>
            <a:round/>
            <a:headEnd/>
            <a:tailEnd/>
          </a:ln>
          <a:effectLst/>
        </p:spPr>
        <p:txBody>
          <a:bodyPr wrap="none" anchor="ctr">
            <a:prstTxWarp prst="textNoShape">
              <a:avLst/>
            </a:prstTxWarp>
          </a:bodyPr>
          <a:lstStyle/>
          <a:p>
            <a:pPr algn="ctr"/>
            <a:r>
              <a:rPr lang="fr-FR" sz="1000" b="1" dirty="0" smtClean="0">
                <a:solidFill>
                  <a:schemeClr val="tx1"/>
                </a:solidFill>
                <a:latin typeface="Times New Roman" charset="0"/>
              </a:rPr>
              <a:t>Weetabix</a:t>
            </a:r>
          </a:p>
          <a:p>
            <a:pPr algn="ctr"/>
            <a:r>
              <a:rPr lang="fr-FR" sz="1000" dirty="0" smtClean="0">
                <a:latin typeface="Times New Roman" charset="0"/>
              </a:rPr>
              <a:t>8 produits</a:t>
            </a:r>
          </a:p>
          <a:p>
            <a:pPr algn="ctr"/>
            <a:r>
              <a:rPr lang="fr-FR" sz="1000" dirty="0" smtClean="0">
                <a:latin typeface="Times New Roman" charset="0"/>
              </a:rPr>
              <a:t>dans 80 pays</a:t>
            </a:r>
            <a:endParaRPr lang="fr-FR" sz="1000" dirty="0">
              <a:latin typeface="Times New Roman" charset="0"/>
            </a:endParaRPr>
          </a:p>
        </p:txBody>
      </p:sp>
      <p:sp>
        <p:nvSpPr>
          <p:cNvPr id="69" name="Oval 49"/>
          <p:cNvSpPr>
            <a:spLocks noChangeArrowheads="1"/>
          </p:cNvSpPr>
          <p:nvPr/>
        </p:nvSpPr>
        <p:spPr bwMode="auto">
          <a:xfrm>
            <a:off x="7215206" y="3857628"/>
            <a:ext cx="785818" cy="800112"/>
          </a:xfrm>
          <a:prstGeom prst="ellipse">
            <a:avLst/>
          </a:prstGeom>
          <a:solidFill>
            <a:srgbClr val="CC3300"/>
          </a:solidFill>
          <a:ln w="9525">
            <a:solidFill>
              <a:schemeClr val="tx1"/>
            </a:solidFill>
            <a:round/>
            <a:headEnd/>
            <a:tailEnd/>
          </a:ln>
          <a:effectLst/>
        </p:spPr>
        <p:txBody>
          <a:bodyPr wrap="none" anchor="ctr">
            <a:prstTxWarp prst="textNoShape">
              <a:avLst/>
            </a:prstTxWarp>
          </a:bodyPr>
          <a:lstStyle/>
          <a:p>
            <a:pPr algn="ctr"/>
            <a:r>
              <a:rPr lang="fr-FR" sz="1200" dirty="0">
                <a:latin typeface="Times New Roman" charset="0"/>
              </a:rPr>
              <a:t>MDD</a:t>
            </a:r>
            <a:endParaRPr lang="fr-FR" sz="2400" dirty="0">
              <a:latin typeface="Times New Roman" charset="0"/>
            </a:endParaRPr>
          </a:p>
        </p:txBody>
      </p:sp>
      <p:sp>
        <p:nvSpPr>
          <p:cNvPr id="70" name="Oval 50"/>
          <p:cNvSpPr>
            <a:spLocks noChangeArrowheads="1"/>
          </p:cNvSpPr>
          <p:nvPr/>
        </p:nvSpPr>
        <p:spPr bwMode="auto">
          <a:xfrm>
            <a:off x="5715008" y="3714752"/>
            <a:ext cx="585782" cy="585795"/>
          </a:xfrm>
          <a:prstGeom prst="ellipse">
            <a:avLst/>
          </a:prstGeom>
          <a:solidFill>
            <a:srgbClr val="CC3300"/>
          </a:solidFill>
          <a:ln w="9525">
            <a:solidFill>
              <a:schemeClr val="tx1"/>
            </a:solidFill>
            <a:round/>
            <a:headEnd/>
            <a:tailEnd/>
          </a:ln>
          <a:effectLst/>
        </p:spPr>
        <p:txBody>
          <a:bodyPr wrap="none" anchor="ctr">
            <a:prstTxWarp prst="textNoShape">
              <a:avLst/>
            </a:prstTxWarp>
          </a:bodyPr>
          <a:lstStyle/>
          <a:p>
            <a:pPr algn="ctr"/>
            <a:r>
              <a:rPr lang="fr-FR" sz="1000" b="1" dirty="0" smtClean="0">
                <a:solidFill>
                  <a:schemeClr val="tx1"/>
                </a:solidFill>
                <a:latin typeface="Times New Roman" charset="0"/>
              </a:rPr>
              <a:t>Quaker</a:t>
            </a:r>
          </a:p>
          <a:p>
            <a:pPr algn="ctr"/>
            <a:r>
              <a:rPr lang="fr-FR" sz="1000" dirty="0" smtClean="0">
                <a:latin typeface="Times New Roman" charset="0"/>
              </a:rPr>
              <a:t>6 produits</a:t>
            </a:r>
            <a:endParaRPr lang="fr-FR" sz="1000" dirty="0">
              <a:latin typeface="Times New Roman" charset="0"/>
            </a:endParaRPr>
          </a:p>
        </p:txBody>
      </p:sp>
      <p:sp>
        <p:nvSpPr>
          <p:cNvPr id="71" name="Oval 51"/>
          <p:cNvSpPr>
            <a:spLocks noChangeAspect="1" noChangeArrowheads="1"/>
          </p:cNvSpPr>
          <p:nvPr/>
        </p:nvSpPr>
        <p:spPr bwMode="auto">
          <a:xfrm>
            <a:off x="6357950" y="3643314"/>
            <a:ext cx="690562" cy="686759"/>
          </a:xfrm>
          <a:prstGeom prst="ellipse">
            <a:avLst/>
          </a:prstGeom>
          <a:solidFill>
            <a:srgbClr val="CC3300"/>
          </a:solidFill>
          <a:ln w="9525">
            <a:solidFill>
              <a:schemeClr val="tx1"/>
            </a:solidFill>
            <a:round/>
            <a:headEnd/>
            <a:tailEnd/>
          </a:ln>
          <a:effectLst/>
        </p:spPr>
        <p:txBody>
          <a:bodyPr wrap="none" anchor="ctr">
            <a:prstTxWarp prst="textNoShape">
              <a:avLst/>
            </a:prstTxWarp>
          </a:bodyPr>
          <a:lstStyle/>
          <a:p>
            <a:pPr algn="ctr"/>
            <a:r>
              <a:rPr lang="fr-FR" sz="1000" b="1" dirty="0" smtClean="0">
                <a:solidFill>
                  <a:schemeClr val="tx1"/>
                </a:solidFill>
                <a:latin typeface="Times New Roman" charset="0"/>
              </a:rPr>
              <a:t>Jordan’s</a:t>
            </a:r>
          </a:p>
          <a:p>
            <a:pPr algn="ctr"/>
            <a:r>
              <a:rPr lang="fr-FR" sz="1000" dirty="0" smtClean="0">
                <a:latin typeface="Times New Roman" charset="0"/>
              </a:rPr>
              <a:t>10 produits</a:t>
            </a:r>
            <a:endParaRPr lang="fr-FR" sz="1000" dirty="0">
              <a:latin typeface="Times New Roman"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03" name="Rectangle 7"/>
          <p:cNvSpPr>
            <a:spLocks noChangeArrowheads="1"/>
          </p:cNvSpPr>
          <p:nvPr/>
        </p:nvSpPr>
        <p:spPr bwMode="auto">
          <a:xfrm>
            <a:off x="4929190" y="642918"/>
            <a:ext cx="4071934" cy="1214446"/>
          </a:xfrm>
          <a:prstGeom prst="rect">
            <a:avLst/>
          </a:prstGeom>
          <a:solidFill>
            <a:srgbClr val="FF6600"/>
          </a:solidFill>
          <a:ln w="9360">
            <a:solidFill>
              <a:srgbClr val="C00000"/>
            </a:solidFill>
            <a:miter lim="800000"/>
            <a:headEnd/>
            <a:tailEnd/>
          </a:ln>
          <a:effectLst/>
        </p:spPr>
        <p:txBody>
          <a:bodyPr wrap="none" lIns="90000" tIns="46800" rIns="90000" bIns="46800" anchor="t" anchorCtr="0"/>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u="sng" dirty="0" smtClean="0">
                <a:solidFill>
                  <a:schemeClr val="tx1"/>
                </a:solidFill>
              </a:rPr>
              <a:t>Barrières à l’entrée /sortie : </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Marché très concentré</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Concurrence des MDD à bas prix,</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Nouveaux modes de consommation.</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dirty="0" smtClean="0">
                <a:solidFill>
                  <a:schemeClr val="tx1"/>
                </a:solidFill>
              </a:rPr>
              <a:t> </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600" dirty="0">
              <a:solidFill>
                <a:schemeClr val="tx1"/>
              </a:solidFill>
            </a:endParaRPr>
          </a:p>
        </p:txBody>
      </p:sp>
      <p:sp>
        <p:nvSpPr>
          <p:cNvPr id="4102" name="Rectangle 6"/>
          <p:cNvSpPr>
            <a:spLocks noChangeArrowheads="1"/>
          </p:cNvSpPr>
          <p:nvPr/>
        </p:nvSpPr>
        <p:spPr bwMode="auto">
          <a:xfrm>
            <a:off x="214282" y="642919"/>
            <a:ext cx="4572032" cy="1214446"/>
          </a:xfrm>
          <a:prstGeom prst="rect">
            <a:avLst/>
          </a:prstGeom>
          <a:solidFill>
            <a:srgbClr val="FF6600"/>
          </a:solidFill>
          <a:ln w="9360">
            <a:solidFill>
              <a:srgbClr val="C00000"/>
            </a:solidFill>
            <a:miter lim="800000"/>
            <a:headEnd/>
            <a:tailEnd/>
          </a:ln>
          <a:effectLst/>
        </p:spPr>
        <p:txBody>
          <a:bodyPr wrap="none" lIns="90000" tIns="46800" rIns="90000" bIns="46800" anchor="t" anchorCtr="0"/>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u="sng" dirty="0" smtClean="0">
                <a:solidFill>
                  <a:srgbClr val="000000"/>
                </a:solidFill>
              </a:rPr>
              <a:t>Les facteurs clés à succès (FCS) :</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Les consommateurs sont attachés à une marque,</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Le marché cible essentiellement les femmes et les enfants,</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Orientation vers la Nutrition/Santé, innovation continue,</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Forte communication via la publicité.</a:t>
            </a:r>
            <a:endParaRPr lang="fr-FR" sz="1400" dirty="0">
              <a:solidFill>
                <a:srgbClr val="000000"/>
              </a:solidFill>
            </a:endParaRPr>
          </a:p>
        </p:txBody>
      </p:sp>
      <p:sp>
        <p:nvSpPr>
          <p:cNvPr id="4104" name="Rectangle 8"/>
          <p:cNvSpPr>
            <a:spLocks noChangeArrowheads="1"/>
          </p:cNvSpPr>
          <p:nvPr/>
        </p:nvSpPr>
        <p:spPr bwMode="auto">
          <a:xfrm>
            <a:off x="3286116" y="3571876"/>
            <a:ext cx="2143140" cy="1643074"/>
          </a:xfrm>
          <a:prstGeom prst="rect">
            <a:avLst/>
          </a:prstGeom>
          <a:solidFill>
            <a:srgbClr val="FF6600"/>
          </a:solidFill>
          <a:ln w="9360">
            <a:solidFill>
              <a:srgbClr val="000000"/>
            </a:solidFill>
            <a:miter lim="800000"/>
            <a:headEnd/>
            <a:tailEnd/>
          </a:ln>
          <a:effectLst/>
        </p:spPr>
        <p:txBody>
          <a:bodyPr wrap="square" anchor="ctr"/>
          <a:lstStyle/>
          <a:p>
            <a:pPr algn="ctr"/>
            <a:r>
              <a:rPr lang="fr-FR" sz="1600" b="1" dirty="0" smtClean="0">
                <a:solidFill>
                  <a:schemeClr val="tx1"/>
                </a:solidFill>
              </a:rPr>
              <a:t>Evolution du marché, concurrence accrue, innovations permanentes, </a:t>
            </a:r>
          </a:p>
          <a:p>
            <a:pPr algn="ctr"/>
            <a:r>
              <a:rPr lang="fr-FR" sz="1600" b="1" dirty="0" smtClean="0">
                <a:solidFill>
                  <a:schemeClr val="tx1"/>
                </a:solidFill>
              </a:rPr>
              <a:t>extension du marché</a:t>
            </a:r>
          </a:p>
        </p:txBody>
      </p:sp>
      <p:sp>
        <p:nvSpPr>
          <p:cNvPr id="4105" name="Rectangle 9"/>
          <p:cNvSpPr>
            <a:spLocks noChangeArrowheads="1"/>
          </p:cNvSpPr>
          <p:nvPr/>
        </p:nvSpPr>
        <p:spPr bwMode="auto">
          <a:xfrm>
            <a:off x="214283" y="2000240"/>
            <a:ext cx="3429024" cy="1150938"/>
          </a:xfrm>
          <a:prstGeom prst="rect">
            <a:avLst/>
          </a:prstGeom>
          <a:solidFill>
            <a:srgbClr val="FF9900"/>
          </a:solidFill>
          <a:ln w="9360">
            <a:solidFill>
              <a:srgbClr val="C00000"/>
            </a:solidFill>
            <a:miter lim="800000"/>
            <a:headEnd/>
            <a:tailEnd/>
          </a:ln>
          <a:effectLst/>
        </p:spPr>
        <p:txBody>
          <a:bodyPr wrap="none" lIns="90000" tIns="46800" rIns="90000" bIns="46800" anchor="ctr" anchorCtr="0"/>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500" b="1" u="sng" dirty="0" smtClean="0">
                <a:solidFill>
                  <a:schemeClr val="tx1"/>
                </a:solidFill>
              </a:rPr>
              <a:t>Nouveaux entrants</a:t>
            </a: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400" b="1" u="sng" dirty="0" smtClean="0">
              <a:solidFill>
                <a:schemeClr val="tx1"/>
              </a:solidFil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MDD</a:t>
            </a: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Hard discount</a:t>
            </a: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Céréales discount en vrac dans GMS</a:t>
            </a:r>
          </a:p>
        </p:txBody>
      </p:sp>
      <p:sp>
        <p:nvSpPr>
          <p:cNvPr id="4127" name="Text Box 31"/>
          <p:cNvSpPr txBox="1">
            <a:spLocks noChangeArrowheads="1"/>
          </p:cNvSpPr>
          <p:nvPr/>
        </p:nvSpPr>
        <p:spPr bwMode="auto">
          <a:xfrm>
            <a:off x="3929058" y="2000240"/>
            <a:ext cx="3214710" cy="1143008"/>
          </a:xfrm>
          <a:prstGeom prst="rect">
            <a:avLst/>
          </a:prstGeom>
          <a:solidFill>
            <a:srgbClr val="FF9900"/>
          </a:solidFill>
          <a:ln w="9525">
            <a:solidFill>
              <a:srgbClr val="C00000"/>
            </a:solidFill>
            <a:round/>
            <a:headEnd/>
            <a:tailEnd/>
          </a:ln>
          <a:effectLst/>
        </p:spPr>
        <p:txBody>
          <a:bodyPr wrap="square" lIns="90000" tIns="46800" rIns="90000" bIns="46800" anchor="ctr" anchorCtr="0">
            <a:noAutofit/>
          </a:bodyPr>
          <a:lstStyle/>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500" b="1" u="sng" dirty="0" smtClean="0">
                <a:solidFill>
                  <a:schemeClr val="tx1"/>
                </a:solidFill>
              </a:rPr>
              <a:t>Pression réglementaire</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400" b="1" u="sng" dirty="0" smtClean="0">
              <a:solidFill>
                <a:schemeClr val="tx1"/>
              </a:solidFill>
            </a:endParaRP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Allégations santé / nutritionnelles</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Législation : étiquetage, OGM, pesticides, allergènes, agriculture biologique, développement durable</a:t>
            </a:r>
          </a:p>
        </p:txBody>
      </p:sp>
      <p:sp>
        <p:nvSpPr>
          <p:cNvPr id="4128" name="Text Box 32"/>
          <p:cNvSpPr txBox="1">
            <a:spLocks noChangeArrowheads="1"/>
          </p:cNvSpPr>
          <p:nvPr/>
        </p:nvSpPr>
        <p:spPr bwMode="auto">
          <a:xfrm>
            <a:off x="214282" y="3286124"/>
            <a:ext cx="2643206" cy="2071702"/>
          </a:xfrm>
          <a:prstGeom prst="rect">
            <a:avLst/>
          </a:prstGeom>
          <a:solidFill>
            <a:srgbClr val="FF9900"/>
          </a:solidFill>
          <a:ln w="9525">
            <a:solidFill>
              <a:srgbClr val="C00000"/>
            </a:solidFill>
            <a:round/>
            <a:headEnd/>
            <a:tailEnd/>
          </a:ln>
          <a:effectLst/>
        </p:spPr>
        <p:txBody>
          <a:bodyPr wrap="square" lIns="90000" tIns="46800" rIns="90000" bIns="46800" anchor="ctr" anchorCtr="0">
            <a:noAutofit/>
          </a:bodyPr>
          <a:lstStyle/>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500" b="1" u="sng" dirty="0" smtClean="0">
                <a:solidFill>
                  <a:srgbClr val="000000"/>
                </a:solidFill>
              </a:rPr>
              <a:t>Fournisseurs</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400" b="1" u="sng" dirty="0" smtClean="0">
              <a:solidFill>
                <a:srgbClr val="000000"/>
              </a:solidFill>
            </a:endParaRP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Fournisseurs matières premières : les céréales (blé, mais…)</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Fournisseurs de matières complémentaires </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(lait, sucre, chocolat, fruits sec…)</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Fournisseurs d’emballage</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Fournisseurs de produit accessoires (jouets, surprises)</a:t>
            </a:r>
            <a:endParaRPr lang="fr-FR" sz="1400" dirty="0">
              <a:solidFill>
                <a:srgbClr val="000000"/>
              </a:solidFill>
            </a:endParaRPr>
          </a:p>
        </p:txBody>
      </p:sp>
      <p:sp>
        <p:nvSpPr>
          <p:cNvPr id="4129" name="Text Box 33"/>
          <p:cNvSpPr txBox="1">
            <a:spLocks noChangeArrowheads="1"/>
          </p:cNvSpPr>
          <p:nvPr/>
        </p:nvSpPr>
        <p:spPr bwMode="auto">
          <a:xfrm>
            <a:off x="214282" y="5500703"/>
            <a:ext cx="3786214" cy="1143007"/>
          </a:xfrm>
          <a:prstGeom prst="rect">
            <a:avLst/>
          </a:prstGeom>
          <a:solidFill>
            <a:srgbClr val="FF9900"/>
          </a:solidFill>
          <a:ln w="9525">
            <a:solidFill>
              <a:srgbClr val="C00000"/>
            </a:solidFill>
            <a:round/>
            <a:headEnd/>
            <a:tailEnd/>
          </a:ln>
          <a:effectLst/>
        </p:spPr>
        <p:txBody>
          <a:bodyPr wrap="square" lIns="90000" tIns="46800" rIns="90000" bIns="46800" anchor="ctr" anchorCtr="0">
            <a:noAutofit/>
          </a:bodyPr>
          <a:lstStyle/>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500" b="1" u="sng" dirty="0" smtClean="0">
                <a:solidFill>
                  <a:srgbClr val="000000"/>
                </a:solidFill>
              </a:rPr>
              <a:t>Innovations</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400" b="1" u="sng" dirty="0" smtClean="0">
              <a:solidFill>
                <a:srgbClr val="000000"/>
              </a:solidFill>
            </a:endParaRPr>
          </a:p>
          <a:p>
            <a:pPr algn="ct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Nouvelles recettes, Nouveaux conditionnements</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Nutrition/Santé, Bio</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 ( blé complet, moins de sucre, sans gluten)</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Sites internet (suivre son régime)</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400" dirty="0">
              <a:solidFill>
                <a:srgbClr val="000000"/>
              </a:solidFill>
            </a:endParaRPr>
          </a:p>
        </p:txBody>
      </p:sp>
      <p:sp>
        <p:nvSpPr>
          <p:cNvPr id="4130" name="Text Box 34"/>
          <p:cNvSpPr txBox="1">
            <a:spLocks noChangeArrowheads="1"/>
          </p:cNvSpPr>
          <p:nvPr/>
        </p:nvSpPr>
        <p:spPr bwMode="auto">
          <a:xfrm>
            <a:off x="5786446" y="3286124"/>
            <a:ext cx="1357322" cy="2071702"/>
          </a:xfrm>
          <a:prstGeom prst="rect">
            <a:avLst/>
          </a:prstGeom>
          <a:solidFill>
            <a:srgbClr val="FF9900"/>
          </a:solidFill>
          <a:ln w="9525">
            <a:solidFill>
              <a:srgbClr val="C00000"/>
            </a:solidFill>
            <a:round/>
            <a:headEnd/>
            <a:tailEnd/>
          </a:ln>
          <a:effectLst/>
        </p:spPr>
        <p:txBody>
          <a:bodyPr wrap="square" lIns="90000" tIns="46800" rIns="90000" bIns="46800" anchor="ctr" anchorCtr="0">
            <a:noAutofit/>
          </a:bodyPr>
          <a:lstStyle/>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500" b="1" u="sng" dirty="0" smtClean="0">
                <a:solidFill>
                  <a:schemeClr val="tx1"/>
                </a:solidFill>
              </a:rPr>
              <a:t>Clients</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400" b="1" u="sng" dirty="0" smtClean="0">
              <a:solidFill>
                <a:schemeClr val="tx1"/>
              </a:solidFill>
            </a:endParaRP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Enfants, ados, adultes</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Familles</a:t>
            </a:r>
          </a:p>
          <a:p>
            <a:pPr algn="ct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Hommes, femmes</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Classes sociales</a:t>
            </a:r>
          </a:p>
        </p:txBody>
      </p:sp>
      <p:sp>
        <p:nvSpPr>
          <p:cNvPr id="4131" name="Text Box 35"/>
          <p:cNvSpPr txBox="1">
            <a:spLocks noChangeArrowheads="1"/>
          </p:cNvSpPr>
          <p:nvPr/>
        </p:nvSpPr>
        <p:spPr bwMode="auto">
          <a:xfrm>
            <a:off x="7500958" y="2000240"/>
            <a:ext cx="1500198" cy="4643470"/>
          </a:xfrm>
          <a:prstGeom prst="rect">
            <a:avLst/>
          </a:prstGeom>
          <a:solidFill>
            <a:srgbClr val="FF9900"/>
          </a:solidFill>
          <a:ln w="9525">
            <a:solidFill>
              <a:srgbClr val="C00000"/>
            </a:solidFill>
            <a:round/>
            <a:headEnd/>
            <a:tailEnd/>
          </a:ln>
          <a:effectLst/>
        </p:spPr>
        <p:txBody>
          <a:bodyPr wrap="square" lIns="90000" tIns="46800" rIns="90000" bIns="46800" anchor="ctr" anchorCtr="0">
            <a:noAutofit/>
          </a:bodyPr>
          <a:lstStyle/>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500" b="1" u="sng" dirty="0" smtClean="0">
                <a:solidFill>
                  <a:schemeClr val="tx1"/>
                </a:solidFill>
              </a:rPr>
              <a:t>Distribution</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400" b="1" u="sng" dirty="0" smtClean="0">
              <a:solidFill>
                <a:schemeClr val="tx1"/>
              </a:solidFill>
            </a:endParaRPr>
          </a:p>
          <a:p>
            <a:pPr algn="ct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Distribution structurée</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GMS</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Hard discount</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Distributeurs automatiques </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(barre de céréales)</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smtClean="0">
              <a:solidFill>
                <a:schemeClr val="tx1"/>
              </a:solidFill>
            </a:endParaRP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Paquet</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Vrac</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Barre de céréales</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Petits sachets</a:t>
            </a:r>
          </a:p>
        </p:txBody>
      </p:sp>
      <p:sp>
        <p:nvSpPr>
          <p:cNvPr id="4132" name="Text Box 36"/>
          <p:cNvSpPr txBox="1">
            <a:spLocks noChangeArrowheads="1"/>
          </p:cNvSpPr>
          <p:nvPr/>
        </p:nvSpPr>
        <p:spPr bwMode="auto">
          <a:xfrm>
            <a:off x="4143372" y="5500702"/>
            <a:ext cx="3000396" cy="1143008"/>
          </a:xfrm>
          <a:prstGeom prst="rect">
            <a:avLst/>
          </a:prstGeom>
          <a:solidFill>
            <a:srgbClr val="FF9900"/>
          </a:solidFill>
          <a:ln w="9525">
            <a:solidFill>
              <a:srgbClr val="C00000"/>
            </a:solidFill>
            <a:round/>
            <a:headEnd/>
            <a:tailEnd/>
          </a:ln>
          <a:effectLst/>
        </p:spPr>
        <p:txBody>
          <a:bodyPr wrap="square" lIns="90000" tIns="46800" rIns="90000" bIns="46800" anchor="ctr" anchorCtr="0">
            <a:noAutofit/>
          </a:bodyPr>
          <a:lstStyle/>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500" b="1" u="sng" dirty="0" smtClean="0">
                <a:solidFill>
                  <a:schemeClr val="tx1"/>
                </a:solidFill>
              </a:rPr>
              <a:t>Menaces de substitution</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400" b="1" u="sng" dirty="0" smtClean="0">
              <a:solidFill>
                <a:schemeClr val="tx1"/>
              </a:solidFill>
            </a:endParaRP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Chocolat instantané, café, biscotte…</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(petit déjeuner traditionnel)</a:t>
            </a:r>
          </a:p>
          <a:p>
            <a:pPr algn="ct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200" dirty="0">
              <a:solidFill>
                <a:schemeClr val="tx1"/>
              </a:solidFill>
            </a:endParaRPr>
          </a:p>
        </p:txBody>
      </p:sp>
      <p:sp>
        <p:nvSpPr>
          <p:cNvPr id="38" name="Text Box 1"/>
          <p:cNvSpPr txBox="1">
            <a:spLocks noChangeArrowheads="1"/>
          </p:cNvSpPr>
          <p:nvPr/>
        </p:nvSpPr>
        <p:spPr bwMode="auto">
          <a:xfrm>
            <a:off x="0" y="0"/>
            <a:ext cx="9144000" cy="525401"/>
          </a:xfrm>
          <a:prstGeom prst="rect">
            <a:avLst/>
          </a:prstGeom>
          <a:noFill/>
          <a:ln w="9525">
            <a:noFill/>
            <a:round/>
            <a:headEnd/>
            <a:tailEnd/>
          </a:ln>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800" b="1" dirty="0" smtClean="0">
                <a:solidFill>
                  <a:srgbClr val="000000"/>
                </a:solidFill>
                <a:latin typeface="Forte" pitchFamily="66" charset="0"/>
              </a:rPr>
              <a:t>Analyse des forces concurrentielles</a:t>
            </a:r>
            <a:endParaRPr lang="fr-FR" sz="2800" b="1" dirty="0">
              <a:solidFill>
                <a:srgbClr val="000000"/>
              </a:solidFill>
              <a:latin typeface="Forte" pitchFamily="66" charset="0"/>
            </a:endParaRPr>
          </a:p>
        </p:txBody>
      </p:sp>
      <p:cxnSp>
        <p:nvCxnSpPr>
          <p:cNvPr id="43" name="Connecteur droit avec flèche 42"/>
          <p:cNvCxnSpPr/>
          <p:nvPr/>
        </p:nvCxnSpPr>
        <p:spPr bwMode="auto">
          <a:xfrm>
            <a:off x="2928926" y="4357694"/>
            <a:ext cx="214314"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45" name="Connecteur droit avec flèche 44"/>
          <p:cNvCxnSpPr/>
          <p:nvPr/>
        </p:nvCxnSpPr>
        <p:spPr bwMode="auto">
          <a:xfrm>
            <a:off x="3286116" y="3214686"/>
            <a:ext cx="357190" cy="214314"/>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47" name="Connecteur droit avec flèche 46"/>
          <p:cNvCxnSpPr/>
          <p:nvPr/>
        </p:nvCxnSpPr>
        <p:spPr bwMode="auto">
          <a:xfrm flipV="1">
            <a:off x="3000364" y="5286388"/>
            <a:ext cx="285752" cy="142876"/>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50" name="Connecteur droit avec flèche 49"/>
          <p:cNvCxnSpPr/>
          <p:nvPr/>
        </p:nvCxnSpPr>
        <p:spPr bwMode="auto">
          <a:xfrm rot="10800000">
            <a:off x="5500694" y="4357694"/>
            <a:ext cx="214314"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52" name="Connecteur droit avec flèche 51"/>
          <p:cNvCxnSpPr/>
          <p:nvPr/>
        </p:nvCxnSpPr>
        <p:spPr bwMode="auto">
          <a:xfrm rot="10800000">
            <a:off x="4857752" y="5286388"/>
            <a:ext cx="285752" cy="142876"/>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54" name="Connecteur droit avec flèche 53"/>
          <p:cNvCxnSpPr/>
          <p:nvPr/>
        </p:nvCxnSpPr>
        <p:spPr bwMode="auto">
          <a:xfrm rot="10800000" flipV="1">
            <a:off x="4572000" y="3214686"/>
            <a:ext cx="428628" cy="214314"/>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58" name="Connecteur droit avec flèche 57"/>
          <p:cNvCxnSpPr/>
          <p:nvPr/>
        </p:nvCxnSpPr>
        <p:spPr bwMode="auto">
          <a:xfrm rot="10800000">
            <a:off x="7215206" y="4357694"/>
            <a:ext cx="214314"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 name="Text Box 1"/>
          <p:cNvSpPr txBox="1">
            <a:spLocks noChangeArrowheads="1"/>
          </p:cNvSpPr>
          <p:nvPr/>
        </p:nvSpPr>
        <p:spPr bwMode="auto">
          <a:xfrm>
            <a:off x="0" y="0"/>
            <a:ext cx="9144000" cy="525401"/>
          </a:xfrm>
          <a:prstGeom prst="rect">
            <a:avLst/>
          </a:prstGeom>
          <a:noFill/>
          <a:ln w="9525">
            <a:noFill/>
            <a:round/>
            <a:headEnd/>
            <a:tailEnd/>
          </a:ln>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800" b="1" dirty="0" smtClean="0">
                <a:solidFill>
                  <a:srgbClr val="000000"/>
                </a:solidFill>
                <a:latin typeface="Forte" pitchFamily="66" charset="0"/>
              </a:rPr>
              <a:t>Analyse de l’environnement</a:t>
            </a:r>
            <a:endParaRPr lang="fr-FR" sz="2800" b="1" dirty="0">
              <a:solidFill>
                <a:srgbClr val="000000"/>
              </a:solidFill>
              <a:latin typeface="Forte" pitchFamily="66" charset="0"/>
            </a:endParaRPr>
          </a:p>
        </p:txBody>
      </p:sp>
      <p:sp>
        <p:nvSpPr>
          <p:cNvPr id="20" name="Text Box 3"/>
          <p:cNvSpPr txBox="1">
            <a:spLocks noChangeArrowheads="1"/>
          </p:cNvSpPr>
          <p:nvPr/>
        </p:nvSpPr>
        <p:spPr bwMode="auto">
          <a:xfrm>
            <a:off x="214282" y="714356"/>
            <a:ext cx="8715436" cy="400110"/>
          </a:xfrm>
          <a:prstGeom prst="rect">
            <a:avLst/>
          </a:prstGeom>
          <a:solidFill>
            <a:srgbClr val="FF6600"/>
          </a:solidFill>
          <a:ln w="19050">
            <a:solidFill>
              <a:srgbClr val="C00000"/>
            </a:solidFill>
            <a:headEnd/>
            <a:tailEnd/>
          </a:ln>
        </p:spPr>
        <p:style>
          <a:lnRef idx="2">
            <a:schemeClr val="dk1"/>
          </a:lnRef>
          <a:fillRef idx="1">
            <a:schemeClr val="lt1"/>
          </a:fillRef>
          <a:effectRef idx="0">
            <a:schemeClr val="dk1"/>
          </a:effectRef>
          <a:fontRef idx="minor">
            <a:schemeClr val="dk1"/>
          </a:fontRef>
        </p:style>
        <p:txBody>
          <a:bodyPr wrap="square">
            <a:spAutoFit/>
          </a:bodyPr>
          <a:lstStyle/>
          <a:p>
            <a:pPr>
              <a:defRPr/>
            </a:pPr>
            <a:r>
              <a:rPr lang="fr-FR" dirty="0" smtClean="0">
                <a:solidFill>
                  <a:schemeClr val="tx1"/>
                </a:solidFill>
                <a:cs typeface="Arial" charset="0"/>
              </a:rPr>
              <a:t>Environnements			</a:t>
            </a:r>
            <a:r>
              <a:rPr lang="fr-FR" sz="2000" b="1" dirty="0" smtClean="0">
                <a:solidFill>
                  <a:schemeClr val="tx1"/>
                </a:solidFill>
                <a:cs typeface="Arial" charset="0"/>
              </a:rPr>
              <a:t>Menaces</a:t>
            </a:r>
            <a:r>
              <a:rPr lang="fr-FR" sz="2000" dirty="0" smtClean="0">
                <a:solidFill>
                  <a:schemeClr val="tx1"/>
                </a:solidFill>
                <a:cs typeface="Arial" charset="0"/>
              </a:rPr>
              <a:t>	</a:t>
            </a:r>
            <a:r>
              <a:rPr lang="fr-FR" dirty="0" smtClean="0">
                <a:solidFill>
                  <a:schemeClr val="tx1"/>
                </a:solidFill>
                <a:cs typeface="Arial" charset="0"/>
              </a:rPr>
              <a:t>	Mutations		</a:t>
            </a:r>
            <a:r>
              <a:rPr lang="fr-FR" sz="2000" b="1" dirty="0" smtClean="0">
                <a:solidFill>
                  <a:schemeClr val="tx1"/>
                </a:solidFill>
                <a:cs typeface="Arial" charset="0"/>
              </a:rPr>
              <a:t>Opportunités </a:t>
            </a:r>
            <a:endParaRPr lang="fr-FR" sz="2000" b="1" dirty="0">
              <a:solidFill>
                <a:schemeClr val="tx1"/>
              </a:solidFill>
              <a:cs typeface="Arial" charset="0"/>
            </a:endParaRPr>
          </a:p>
        </p:txBody>
      </p:sp>
      <p:sp>
        <p:nvSpPr>
          <p:cNvPr id="23" name="Rectangle 9"/>
          <p:cNvSpPr>
            <a:spLocks noChangeArrowheads="1"/>
          </p:cNvSpPr>
          <p:nvPr/>
        </p:nvSpPr>
        <p:spPr bwMode="auto">
          <a:xfrm>
            <a:off x="5572132" y="1214422"/>
            <a:ext cx="3357586" cy="4357718"/>
          </a:xfrm>
          <a:prstGeom prst="rect">
            <a:avLst/>
          </a:prstGeom>
          <a:solidFill>
            <a:srgbClr val="FF9900"/>
          </a:solidFill>
          <a:ln w="9360">
            <a:solidFill>
              <a:srgbClr val="C00000"/>
            </a:solidFill>
            <a:miter lim="800000"/>
            <a:headEnd/>
            <a:tailEnd/>
          </a:ln>
          <a:effectLst/>
        </p:spPr>
        <p:txBody>
          <a:bodyPr wrap="square" lIns="90000" tIns="46800" rIns="90000" bIns="46800" anchor="t" anchorCtr="0"/>
          <a:lstStyle/>
          <a:p>
            <a:pP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Augmentation des capacités d’achats grâce aux MDD</a:t>
            </a:r>
          </a:p>
          <a:p>
            <a:pP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Renforcement des liens internationaux dans l’exportation, importations des matières premières</a:t>
            </a: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800" dirty="0" smtClean="0">
              <a:solidFill>
                <a:srgbClr val="000000"/>
              </a:solidFill>
            </a:endParaRP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Alliances pour l’international</a:t>
            </a: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Propre marque pour propres canaux de distribution</a:t>
            </a: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800" dirty="0" smtClean="0">
              <a:solidFill>
                <a:srgbClr val="000000"/>
              </a:solidFill>
            </a:endParaRP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Consommation plus pratique, renouvellement de gamme</a:t>
            </a: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000" dirty="0" smtClean="0">
              <a:solidFill>
                <a:srgbClr val="000000"/>
              </a:solidFill>
            </a:endParaRP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900" dirty="0" smtClean="0">
              <a:solidFill>
                <a:srgbClr val="000000"/>
              </a:solidFill>
            </a:endParaRP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Association ligne et plaisir,</a:t>
            </a: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Produits de référence « sains », bio, produits sans gluten</a:t>
            </a: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800" dirty="0" smtClean="0">
              <a:solidFill>
                <a:srgbClr val="000000"/>
              </a:solidFill>
            </a:endParaRP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Lien créé entre la marque et le consommateurs, image familiale</a:t>
            </a: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Marketing  ciblé sur les cibles principales (mascottes et noms associées pour enfants)</a:t>
            </a: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smtClean="0">
              <a:solidFill>
                <a:srgbClr val="000000"/>
              </a:solidFill>
            </a:endParaRP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smtClean="0">
              <a:solidFill>
                <a:srgbClr val="000000"/>
              </a:solidFill>
            </a:endParaRPr>
          </a:p>
          <a:p>
            <a:pPr>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smtClean="0">
              <a:solidFill>
                <a:srgbClr val="000000"/>
              </a:solidFill>
            </a:endParaRPr>
          </a:p>
          <a:p>
            <a:pP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smtClean="0">
              <a:solidFill>
                <a:srgbClr val="000000"/>
              </a:solidFill>
            </a:endParaRPr>
          </a:p>
          <a:p>
            <a:pP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smtClean="0">
              <a:solidFill>
                <a:srgbClr val="000000"/>
              </a:solidFill>
            </a:endParaRPr>
          </a:p>
          <a:p>
            <a:pP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smtClean="0">
              <a:solidFill>
                <a:srgbClr val="000000"/>
              </a:solidFill>
            </a:endParaRPr>
          </a:p>
          <a:p>
            <a:pPr>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smtClean="0">
              <a:solidFill>
                <a:srgbClr val="000000"/>
              </a:solidFill>
            </a:endParaRPr>
          </a:p>
        </p:txBody>
      </p:sp>
      <p:sp>
        <p:nvSpPr>
          <p:cNvPr id="24" name="Rectangle 9"/>
          <p:cNvSpPr>
            <a:spLocks noChangeArrowheads="1"/>
          </p:cNvSpPr>
          <p:nvPr/>
        </p:nvSpPr>
        <p:spPr bwMode="auto">
          <a:xfrm>
            <a:off x="2071670" y="1214422"/>
            <a:ext cx="3071834" cy="4357718"/>
          </a:xfrm>
          <a:prstGeom prst="rect">
            <a:avLst/>
          </a:prstGeom>
          <a:solidFill>
            <a:srgbClr val="FF9900"/>
          </a:solidFill>
          <a:ln w="9360">
            <a:solidFill>
              <a:srgbClr val="C00000"/>
            </a:solidFill>
            <a:miter lim="800000"/>
            <a:headEnd/>
            <a:tailEnd/>
          </a:ln>
          <a:effectLst/>
        </p:spPr>
        <p:txBody>
          <a:bodyPr wrap="square" lIns="90000" tIns="46800" rIns="90000" bIns="46800" anchor="t" anchorCtr="0"/>
          <a:lstStyle/>
          <a:p>
            <a:pPr>
              <a:lnSpc>
                <a:spcPct val="100000"/>
              </a:lnSpc>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Le cours du blé ne cesse d’augmenter mettant ainsi en danger les </a:t>
            </a:r>
            <a:r>
              <a:rPr lang="fr-FR" sz="1400" smtClean="0">
                <a:solidFill>
                  <a:srgbClr val="000000"/>
                </a:solidFill>
              </a:rPr>
              <a:t>industriels </a:t>
            </a:r>
            <a:endParaRPr lang="fr-FR" sz="1400" smtClean="0">
              <a:solidFill>
                <a:srgbClr val="000000"/>
              </a:solidFill>
            </a:endParaRPr>
          </a:p>
          <a:p>
            <a:pPr>
              <a:lnSpc>
                <a:spcPct val="100000"/>
              </a:lnSpc>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smtClean="0">
                <a:solidFill>
                  <a:srgbClr val="000000"/>
                </a:solidFill>
              </a:rPr>
              <a:t>Baisse </a:t>
            </a:r>
            <a:r>
              <a:rPr lang="fr-FR" sz="1400" dirty="0" smtClean="0">
                <a:solidFill>
                  <a:srgbClr val="000000"/>
                </a:solidFill>
              </a:rPr>
              <a:t>des profits face à la concurrence de la grande distribution ainsi que les marges instaurées .</a:t>
            </a:r>
          </a:p>
          <a:p>
            <a:pPr>
              <a:lnSpc>
                <a:spcPct val="100000"/>
              </a:lnSpc>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800" dirty="0" smtClean="0">
              <a:solidFill>
                <a:srgbClr val="000000"/>
              </a:solidFil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Concentration des ventes en grande distribution.</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Diversité locale et marché ciblé</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800" dirty="0" smtClean="0">
              <a:solidFill>
                <a:srgbClr val="000000"/>
              </a:solidFil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Nouveaux modes de consommation, nouveaux modes de conditionnement</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Innovations intensives</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800" dirty="0" smtClean="0">
              <a:solidFill>
                <a:srgbClr val="000000"/>
              </a:solidFil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Législation : OGM, allergènes</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Aliments santé/nutrition : « nutritionnellement correct »</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800" dirty="0" smtClean="0">
              <a:solidFill>
                <a:srgbClr val="000000"/>
              </a:solidFil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Marché ciblé (famille avec enfants)</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Temps de petit déjeuner en baisse</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rgbClr val="000000"/>
                </a:solidFill>
              </a:rPr>
              <a:t>Nouvelles habitudes de consommations</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smtClean="0">
              <a:solidFill>
                <a:srgbClr val="000000"/>
              </a:solidFill>
            </a:endParaRPr>
          </a:p>
          <a:p>
            <a:pPr>
              <a:lnSpc>
                <a:spcPct val="100000"/>
              </a:lnSpc>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smtClean="0">
              <a:solidFill>
                <a:srgbClr val="000000"/>
              </a:solidFil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b="1" u="sng" dirty="0" smtClean="0">
              <a:solidFill>
                <a:schemeClr val="tx1"/>
              </a:solidFill>
            </a:endParaRPr>
          </a:p>
        </p:txBody>
      </p:sp>
      <p:sp>
        <p:nvSpPr>
          <p:cNvPr id="25" name="Text Box 20"/>
          <p:cNvSpPr txBox="1">
            <a:spLocks noChangeArrowheads="1"/>
          </p:cNvSpPr>
          <p:nvPr/>
        </p:nvSpPr>
        <p:spPr bwMode="auto">
          <a:xfrm>
            <a:off x="214282" y="1214422"/>
            <a:ext cx="1928826" cy="3939540"/>
          </a:xfrm>
          <a:prstGeom prst="rect">
            <a:avLst/>
          </a:prstGeom>
          <a:noFill/>
          <a:ln w="9525">
            <a:noFill/>
            <a:miter lim="800000"/>
            <a:headEnd/>
            <a:tailEnd/>
          </a:ln>
        </p:spPr>
        <p:txBody>
          <a:bodyPr wrap="square">
            <a:spAutoFit/>
          </a:bodyPr>
          <a:lstStyle/>
          <a:p>
            <a:r>
              <a:rPr lang="fr-FR" sz="1400" i="1" dirty="0" smtClean="0">
                <a:solidFill>
                  <a:schemeClr val="tx1"/>
                </a:solidFill>
                <a:cs typeface="Arial" charset="0"/>
              </a:rPr>
              <a:t>Économiques </a:t>
            </a:r>
            <a:r>
              <a:rPr lang="fr-FR" sz="1400" i="1" dirty="0">
                <a:solidFill>
                  <a:schemeClr val="tx1"/>
                </a:solidFill>
                <a:cs typeface="Arial" charset="0"/>
              </a:rPr>
              <a:t>&amp;</a:t>
            </a:r>
          </a:p>
          <a:p>
            <a:r>
              <a:rPr lang="fr-FR" sz="1400" i="1" dirty="0" smtClean="0">
                <a:solidFill>
                  <a:schemeClr val="tx1"/>
                </a:solidFill>
                <a:cs typeface="Arial" charset="0"/>
              </a:rPr>
              <a:t>Politiques</a:t>
            </a:r>
          </a:p>
          <a:p>
            <a:endParaRPr lang="fr-FR" sz="1400" i="1" dirty="0">
              <a:solidFill>
                <a:schemeClr val="tx1"/>
              </a:solidFill>
              <a:cs typeface="Arial" charset="0"/>
            </a:endParaRPr>
          </a:p>
          <a:p>
            <a:endParaRPr lang="fr-FR" sz="2400" i="1" dirty="0" smtClean="0">
              <a:solidFill>
                <a:schemeClr val="tx1"/>
              </a:solidFill>
              <a:cs typeface="Arial" charset="0"/>
            </a:endParaRPr>
          </a:p>
          <a:p>
            <a:endParaRPr lang="fr-FR" sz="1400" i="1" dirty="0" smtClean="0">
              <a:solidFill>
                <a:schemeClr val="tx1"/>
              </a:solidFill>
              <a:cs typeface="Arial" charset="0"/>
            </a:endParaRPr>
          </a:p>
          <a:p>
            <a:r>
              <a:rPr lang="fr-FR" sz="1400" i="1" dirty="0" smtClean="0">
                <a:solidFill>
                  <a:schemeClr val="tx1"/>
                </a:solidFill>
                <a:cs typeface="Arial" charset="0"/>
              </a:rPr>
              <a:t>Stratégiques</a:t>
            </a:r>
            <a:endParaRPr lang="fr-FR" sz="1400" i="1" dirty="0">
              <a:solidFill>
                <a:schemeClr val="tx1"/>
              </a:solidFill>
              <a:cs typeface="Arial" charset="0"/>
            </a:endParaRPr>
          </a:p>
          <a:p>
            <a:endParaRPr lang="fr-FR" sz="1600" i="1" dirty="0" smtClean="0">
              <a:solidFill>
                <a:schemeClr val="tx1"/>
              </a:solidFill>
              <a:cs typeface="Arial" charset="0"/>
            </a:endParaRPr>
          </a:p>
          <a:p>
            <a:endParaRPr lang="fr-FR" i="1" dirty="0">
              <a:solidFill>
                <a:schemeClr val="tx1"/>
              </a:solidFill>
              <a:cs typeface="Arial" charset="0"/>
            </a:endParaRPr>
          </a:p>
          <a:p>
            <a:r>
              <a:rPr lang="fr-FR" sz="1400" i="1" dirty="0">
                <a:solidFill>
                  <a:schemeClr val="tx1"/>
                </a:solidFill>
                <a:cs typeface="Arial" charset="0"/>
              </a:rPr>
              <a:t>Technologiques</a:t>
            </a:r>
          </a:p>
          <a:p>
            <a:endParaRPr lang="fr-FR" sz="1400" dirty="0">
              <a:solidFill>
                <a:schemeClr val="tx1"/>
              </a:solidFill>
              <a:cs typeface="Arial" charset="0"/>
            </a:endParaRPr>
          </a:p>
          <a:p>
            <a:endParaRPr lang="fr-FR" sz="1200" i="1" dirty="0" smtClean="0">
              <a:solidFill>
                <a:schemeClr val="tx1"/>
              </a:solidFill>
              <a:cs typeface="Arial" charset="0"/>
            </a:endParaRPr>
          </a:p>
          <a:p>
            <a:endParaRPr lang="fr-FR" sz="1000" i="1" dirty="0">
              <a:solidFill>
                <a:schemeClr val="tx1"/>
              </a:solidFill>
              <a:cs typeface="Arial" charset="0"/>
            </a:endParaRPr>
          </a:p>
          <a:p>
            <a:r>
              <a:rPr lang="fr-FR" sz="1400" i="1" dirty="0">
                <a:solidFill>
                  <a:schemeClr val="tx1"/>
                </a:solidFill>
                <a:cs typeface="Arial" charset="0"/>
              </a:rPr>
              <a:t>Réglementaires</a:t>
            </a:r>
          </a:p>
          <a:p>
            <a:endParaRPr lang="fr-FR" sz="1400" dirty="0">
              <a:solidFill>
                <a:schemeClr val="tx1"/>
              </a:solidFill>
              <a:cs typeface="Arial" charset="0"/>
            </a:endParaRPr>
          </a:p>
          <a:p>
            <a:endParaRPr lang="fr-FR" sz="800" dirty="0" smtClean="0">
              <a:solidFill>
                <a:schemeClr val="tx1"/>
              </a:solidFill>
              <a:cs typeface="Arial" charset="0"/>
            </a:endParaRPr>
          </a:p>
          <a:p>
            <a:endParaRPr lang="fr-FR" sz="1400" dirty="0">
              <a:solidFill>
                <a:schemeClr val="tx1"/>
              </a:solidFill>
              <a:cs typeface="Arial" charset="0"/>
            </a:endParaRPr>
          </a:p>
          <a:p>
            <a:r>
              <a:rPr lang="fr-FR" sz="1400" i="1" dirty="0" smtClean="0">
                <a:solidFill>
                  <a:schemeClr val="tx1"/>
                </a:solidFill>
                <a:cs typeface="Arial" charset="0"/>
              </a:rPr>
              <a:t>Socio-Démographiques</a:t>
            </a:r>
            <a:endParaRPr lang="fr-FR" sz="1400" i="1" dirty="0">
              <a:solidFill>
                <a:schemeClr val="tx1"/>
              </a:solidFill>
              <a:cs typeface="Arial" charset="0"/>
            </a:endParaRPr>
          </a:p>
        </p:txBody>
      </p:sp>
      <p:sp>
        <p:nvSpPr>
          <p:cNvPr id="26" name="Text Box 21"/>
          <p:cNvSpPr txBox="1">
            <a:spLocks noChangeArrowheads="1"/>
          </p:cNvSpPr>
          <p:nvPr/>
        </p:nvSpPr>
        <p:spPr bwMode="auto">
          <a:xfrm>
            <a:off x="214282" y="5715016"/>
            <a:ext cx="8715436" cy="1000132"/>
          </a:xfrm>
          <a:prstGeom prst="rect">
            <a:avLst/>
          </a:prstGeom>
          <a:noFill/>
          <a:ln w="19050">
            <a:solidFill>
              <a:srgbClr val="C00000"/>
            </a:solidFill>
            <a:miter lim="800000"/>
            <a:headEnd/>
            <a:tailEnd/>
          </a:ln>
        </p:spPr>
        <p:txBody>
          <a:bodyPr wrap="square">
            <a:noAutofit/>
          </a:bodyPr>
          <a:lstStyle/>
          <a:p>
            <a:pPr algn="ctr"/>
            <a:r>
              <a:rPr lang="fr-FR" altLang="zh-CN" sz="1600" b="1" u="sng" dirty="0" smtClean="0">
                <a:solidFill>
                  <a:schemeClr val="tx1"/>
                </a:solidFill>
                <a:cs typeface="华文楷体"/>
              </a:rPr>
              <a:t>Nos bonnes idées :</a:t>
            </a:r>
          </a:p>
          <a:p>
            <a:pPr algn="ctr"/>
            <a:endParaRPr lang="fr-FR" altLang="zh-CN" sz="400" dirty="0" smtClean="0">
              <a:solidFill>
                <a:schemeClr val="tx1"/>
              </a:solidFill>
              <a:cs typeface="Arial" pitchFamily="34" charset="0"/>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Faire des campagnes publicitaires destinées aux hommes</a:t>
            </a: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Continuer de s’adapter aux femmes actives et à l’idée de famille</a:t>
            </a: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Sponsoriser les activités sportives pour favoriser l’axe nutrition/santé.</a:t>
            </a: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a:solidFill>
                <a:schemeClr val="tx1"/>
              </a:solidFill>
            </a:endParaRPr>
          </a:p>
        </p:txBody>
      </p:sp>
      <p:cxnSp>
        <p:nvCxnSpPr>
          <p:cNvPr id="29" name="Connecteur droit avec flèche 28"/>
          <p:cNvCxnSpPr/>
          <p:nvPr/>
        </p:nvCxnSpPr>
        <p:spPr bwMode="auto">
          <a:xfrm>
            <a:off x="5929322" y="928670"/>
            <a:ext cx="571504" cy="1588"/>
          </a:xfrm>
          <a:prstGeom prst="straightConnector1">
            <a:avLst/>
          </a:prstGeom>
          <a:solidFill>
            <a:srgbClr val="00B8FF"/>
          </a:solidFill>
          <a:ln w="38100" cap="flat" cmpd="sng" algn="ctr">
            <a:solidFill>
              <a:srgbClr val="CC0000"/>
            </a:solidFill>
            <a:prstDash val="solid"/>
            <a:round/>
            <a:headEnd type="none" w="med" len="med"/>
            <a:tailEnd type="arrow"/>
          </a:ln>
          <a:effectLst/>
        </p:spPr>
      </p:cxnSp>
      <p:cxnSp>
        <p:nvCxnSpPr>
          <p:cNvPr id="31" name="Connecteur droit avec flèche 30"/>
          <p:cNvCxnSpPr/>
          <p:nvPr/>
        </p:nvCxnSpPr>
        <p:spPr bwMode="auto">
          <a:xfrm rot="10800000">
            <a:off x="4071934" y="928670"/>
            <a:ext cx="571504" cy="1588"/>
          </a:xfrm>
          <a:prstGeom prst="straightConnector1">
            <a:avLst/>
          </a:prstGeom>
          <a:solidFill>
            <a:srgbClr val="00B8FF"/>
          </a:solidFill>
          <a:ln w="38100" cap="flat" cmpd="sng" algn="ctr">
            <a:solidFill>
              <a:srgbClr val="CC0000"/>
            </a:solidFill>
            <a:prstDash val="solid"/>
            <a:round/>
            <a:headEnd type="none" w="med" len="med"/>
            <a:tailEnd type="arrow"/>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5" name="Text Box 5"/>
          <p:cNvSpPr txBox="1">
            <a:spLocks noChangeArrowheads="1"/>
          </p:cNvSpPr>
          <p:nvPr/>
        </p:nvSpPr>
        <p:spPr bwMode="auto">
          <a:xfrm>
            <a:off x="285720" y="2285992"/>
            <a:ext cx="3857620" cy="307777"/>
          </a:xfrm>
          <a:prstGeom prst="rect">
            <a:avLst/>
          </a:prstGeom>
          <a:noFill/>
          <a:ln w="9525">
            <a:noFill/>
            <a:miter lim="800000"/>
            <a:headEnd/>
            <a:tailEnd/>
          </a:ln>
          <a:effectLst/>
        </p:spPr>
        <p:txBody>
          <a:bodyPr wrap="square">
            <a:spAutoFit/>
          </a:bodyPr>
          <a:lstStyle/>
          <a:p>
            <a:r>
              <a:rPr lang="fr-FR" sz="1400" b="1" u="sng" dirty="0">
                <a:solidFill>
                  <a:schemeClr val="tx1"/>
                </a:solidFill>
              </a:rPr>
              <a:t>Part de la consommation </a:t>
            </a:r>
            <a:r>
              <a:rPr lang="fr-FR" sz="1400" b="1" u="sng" dirty="0" smtClean="0">
                <a:solidFill>
                  <a:schemeClr val="tx1"/>
                </a:solidFill>
              </a:rPr>
              <a:t>européenne </a:t>
            </a:r>
            <a:r>
              <a:rPr lang="fr-FR" sz="1400" b="1" u="sng" dirty="0">
                <a:solidFill>
                  <a:schemeClr val="tx1"/>
                </a:solidFill>
              </a:rPr>
              <a:t>par pays.</a:t>
            </a:r>
          </a:p>
        </p:txBody>
      </p:sp>
      <p:sp>
        <p:nvSpPr>
          <p:cNvPr id="56328" name="Rectangle 8"/>
          <p:cNvSpPr>
            <a:spLocks noChangeArrowheads="1"/>
          </p:cNvSpPr>
          <p:nvPr/>
        </p:nvSpPr>
        <p:spPr bwMode="auto">
          <a:xfrm>
            <a:off x="395288" y="2781300"/>
            <a:ext cx="4140200" cy="3455988"/>
          </a:xfrm>
          <a:prstGeom prst="rect">
            <a:avLst/>
          </a:prstGeom>
          <a:noFill/>
          <a:ln w="9525">
            <a:solidFill>
              <a:schemeClr val="tx1"/>
            </a:solidFill>
            <a:miter lim="800000"/>
            <a:headEnd/>
            <a:tailEnd/>
          </a:ln>
          <a:effectLst/>
        </p:spPr>
        <p:txBody>
          <a:bodyPr wrap="none" anchor="ctr"/>
          <a:lstStyle/>
          <a:p>
            <a:endParaRPr lang="fr-FR" dirty="0">
              <a:solidFill>
                <a:schemeClr val="tx1"/>
              </a:solidFill>
            </a:endParaRPr>
          </a:p>
        </p:txBody>
      </p:sp>
      <p:sp>
        <p:nvSpPr>
          <p:cNvPr id="56345" name="Text Box 25"/>
          <p:cNvSpPr txBox="1">
            <a:spLocks noChangeArrowheads="1"/>
          </p:cNvSpPr>
          <p:nvPr/>
        </p:nvSpPr>
        <p:spPr bwMode="auto">
          <a:xfrm>
            <a:off x="4929190" y="1071546"/>
            <a:ext cx="3924300" cy="5463034"/>
          </a:xfrm>
          <a:prstGeom prst="rect">
            <a:avLst/>
          </a:prstGeom>
          <a:noFill/>
          <a:ln w="19050">
            <a:solidFill>
              <a:srgbClr val="C00000"/>
            </a:solidFill>
            <a:miter lim="800000"/>
            <a:headEnd/>
            <a:tailEnd/>
          </a:ln>
          <a:effectLst/>
        </p:spPr>
        <p:txBody>
          <a:bodyPr>
            <a:spAutoFit/>
          </a:bodyPr>
          <a:lstStyle/>
          <a:p>
            <a:r>
              <a:rPr lang="fr-FR" sz="1400" b="1" u="sng" dirty="0" smtClean="0">
                <a:solidFill>
                  <a:schemeClr val="tx1"/>
                </a:solidFill>
              </a:rPr>
              <a:t>Comportement consommateur :</a:t>
            </a:r>
          </a:p>
          <a:p>
            <a:r>
              <a:rPr lang="fr-FR" sz="1300" dirty="0" smtClean="0">
                <a:solidFill>
                  <a:schemeClr val="tx1"/>
                </a:solidFill>
              </a:rPr>
              <a:t>Le marché des céréales du petit déjeuner est aléatoire en Europe. En effet, chaque pays  possède ses propres traditions ce qui inclus le petit déjeuner comme l’Espagne qui préfère un petit déjeuner fruité, riche en vitamines et accompagné de biscuits alors qu’un français  préfère les saveurs lactées avec des céréales ou des tartines.</a:t>
            </a:r>
          </a:p>
          <a:p>
            <a:r>
              <a:rPr lang="fr-FR" sz="1300" dirty="0" smtClean="0">
                <a:solidFill>
                  <a:schemeClr val="tx1"/>
                </a:solidFill>
              </a:rPr>
              <a:t>La consommation moyenne en Europe de céréales pour le petit déjeuner varie de 0,9 kg par personne et par an en Italie à 6,4 Kg en Irlande. En France , elle s'élève à 1,65 kg.</a:t>
            </a:r>
          </a:p>
          <a:p>
            <a:endParaRPr lang="fr-FR" sz="1200" dirty="0" smtClean="0">
              <a:solidFill>
                <a:schemeClr val="tx1"/>
              </a:solidFill>
            </a:endParaRPr>
          </a:p>
          <a:p>
            <a:r>
              <a:rPr lang="fr-FR" sz="1400" b="1" u="sng" dirty="0" smtClean="0">
                <a:solidFill>
                  <a:schemeClr val="tx1"/>
                </a:solidFill>
              </a:rPr>
              <a:t>Chiffre d’affaires :</a:t>
            </a:r>
          </a:p>
          <a:p>
            <a:r>
              <a:rPr lang="fr-FR" sz="1300" dirty="0" smtClean="0">
                <a:solidFill>
                  <a:schemeClr val="tx1"/>
                </a:solidFill>
              </a:rPr>
              <a:t>L'industrie des céréales pour petit déjeuner en Europe vaut plus de 4,5 milliards € (en 2009).</a:t>
            </a:r>
          </a:p>
          <a:p>
            <a:endParaRPr lang="fr-FR" sz="1200" b="1" u="sng" dirty="0" smtClean="0">
              <a:solidFill>
                <a:schemeClr val="tx1"/>
              </a:solidFill>
            </a:endParaRPr>
          </a:p>
          <a:p>
            <a:r>
              <a:rPr lang="fr-FR" sz="1400" b="1" u="sng" dirty="0" smtClean="0">
                <a:solidFill>
                  <a:schemeClr val="tx1"/>
                </a:solidFill>
              </a:rPr>
              <a:t>Part de marché :</a:t>
            </a:r>
          </a:p>
          <a:p>
            <a:r>
              <a:rPr lang="fr-FR" sz="1300" dirty="0" smtClean="0">
                <a:solidFill>
                  <a:schemeClr val="tx1"/>
                </a:solidFill>
              </a:rPr>
              <a:t>Le marché des céréales au petit déjeuner se concentre autour de 3 pays : le Royaume-Uni, l'Allemagne et la France avec respectivement 50%, 20% et 10% des parts de marché.</a:t>
            </a:r>
          </a:p>
          <a:p>
            <a:endParaRPr lang="fr-FR" sz="1200" b="1" u="sng" dirty="0" smtClean="0">
              <a:solidFill>
                <a:schemeClr val="tx1"/>
              </a:solidFill>
            </a:endParaRPr>
          </a:p>
          <a:p>
            <a:r>
              <a:rPr lang="fr-FR" sz="1400" b="1" u="sng" dirty="0" smtClean="0">
                <a:solidFill>
                  <a:schemeClr val="tx1"/>
                </a:solidFill>
              </a:rPr>
              <a:t>Niveau de développement :</a:t>
            </a:r>
          </a:p>
          <a:p>
            <a:r>
              <a:rPr lang="fr-FR" sz="1300" dirty="0" smtClean="0">
                <a:solidFill>
                  <a:schemeClr val="tx1"/>
                </a:solidFill>
              </a:rPr>
              <a:t>Le secteur des céréales du petit déjeuner comprend plus de 70 entreprises  en Europe, employant plus de 11 000 personnes</a:t>
            </a:r>
            <a:r>
              <a:rPr lang="fr-FR" sz="1200" dirty="0" smtClean="0">
                <a:solidFill>
                  <a:schemeClr val="tx1"/>
                </a:solidFill>
              </a:rPr>
              <a:t>.</a:t>
            </a:r>
          </a:p>
        </p:txBody>
      </p:sp>
      <p:sp>
        <p:nvSpPr>
          <p:cNvPr id="27" name="Text Box 18"/>
          <p:cNvSpPr txBox="1">
            <a:spLocks noChangeArrowheads="1"/>
          </p:cNvSpPr>
          <p:nvPr/>
        </p:nvSpPr>
        <p:spPr bwMode="auto">
          <a:xfrm>
            <a:off x="0" y="0"/>
            <a:ext cx="9143999" cy="523220"/>
          </a:xfrm>
          <a:prstGeom prst="rect">
            <a:avLst/>
          </a:prstGeom>
          <a:noFill/>
          <a:ln w="9525">
            <a:noFill/>
            <a:miter lim="800000"/>
            <a:headEnd/>
            <a:tailEnd/>
          </a:ln>
          <a:effectLst/>
        </p:spPr>
        <p:txBody>
          <a:bodyPr wrap="square">
            <a:prstTxWarp prst="textNoShape">
              <a:avLst/>
            </a:prstTxWarp>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800" b="1" dirty="0" smtClean="0">
                <a:solidFill>
                  <a:srgbClr val="000000"/>
                </a:solidFill>
                <a:latin typeface="Forte" pitchFamily="66" charset="0"/>
              </a:rPr>
              <a:t>Analyse </a:t>
            </a:r>
            <a:r>
              <a:rPr lang="fr-FR" sz="2800" b="1" dirty="0">
                <a:solidFill>
                  <a:srgbClr val="000000"/>
                </a:solidFill>
                <a:latin typeface="Forte" pitchFamily="66" charset="0"/>
              </a:rPr>
              <a:t>de la </a:t>
            </a:r>
            <a:r>
              <a:rPr lang="fr-FR" sz="2800" b="1" dirty="0" smtClean="0">
                <a:solidFill>
                  <a:srgbClr val="000000"/>
                </a:solidFill>
                <a:latin typeface="Forte" pitchFamily="66" charset="0"/>
              </a:rPr>
              <a:t>demande Européenne</a:t>
            </a:r>
            <a:endParaRPr lang="fr-FR" sz="2800" b="1" dirty="0">
              <a:solidFill>
                <a:srgbClr val="000000"/>
              </a:solidFill>
              <a:latin typeface="Forte" pitchFamily="66" charset="0"/>
            </a:endParaRPr>
          </a:p>
        </p:txBody>
      </p:sp>
      <p:sp>
        <p:nvSpPr>
          <p:cNvPr id="28" name="ZoneTexte 27"/>
          <p:cNvSpPr txBox="1"/>
          <p:nvPr/>
        </p:nvSpPr>
        <p:spPr>
          <a:xfrm>
            <a:off x="285720" y="1000108"/>
            <a:ext cx="4500594" cy="923330"/>
          </a:xfrm>
          <a:prstGeom prst="rect">
            <a:avLst/>
          </a:prstGeom>
          <a:noFill/>
        </p:spPr>
        <p:txBody>
          <a:bodyPr wrap="square" rtlCol="0">
            <a:spAutoFit/>
          </a:bodyPr>
          <a:lstStyle/>
          <a:p>
            <a:r>
              <a:rPr lang="fr-FR" dirty="0" smtClean="0">
                <a:solidFill>
                  <a:schemeClr val="tx1"/>
                </a:solidFill>
              </a:rPr>
              <a:t>1,1 millions de tonnes de céréales du petit déjeuner produites, pour un chiffre d’affaires de 4,5 milliards d’euros en 2009.</a:t>
            </a:r>
            <a:endParaRPr lang="fr-FR" dirty="0">
              <a:solidFill>
                <a:schemeClr val="tx1"/>
              </a:solidFill>
            </a:endParaRPr>
          </a:p>
        </p:txBody>
      </p:sp>
      <p:cxnSp>
        <p:nvCxnSpPr>
          <p:cNvPr id="30" name="Connecteur droit 29"/>
          <p:cNvCxnSpPr/>
          <p:nvPr/>
        </p:nvCxnSpPr>
        <p:spPr bwMode="auto">
          <a:xfrm rot="5400000">
            <a:off x="-535817" y="4607727"/>
            <a:ext cx="3643338"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Connecteur droit 31"/>
          <p:cNvCxnSpPr/>
          <p:nvPr/>
        </p:nvCxnSpPr>
        <p:spPr bwMode="auto">
          <a:xfrm rot="5400000">
            <a:off x="714348" y="4643446"/>
            <a:ext cx="3714776"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4" name="Connecteur droit 33"/>
          <p:cNvCxnSpPr/>
          <p:nvPr/>
        </p:nvCxnSpPr>
        <p:spPr bwMode="auto">
          <a:xfrm rot="5400000">
            <a:off x="1643042" y="4643446"/>
            <a:ext cx="3714776"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5" name="Text Box 13"/>
          <p:cNvSpPr txBox="1">
            <a:spLocks noChangeArrowheads="1"/>
          </p:cNvSpPr>
          <p:nvPr/>
        </p:nvSpPr>
        <p:spPr bwMode="auto">
          <a:xfrm>
            <a:off x="285720" y="6357958"/>
            <a:ext cx="998287" cy="307777"/>
          </a:xfrm>
          <a:prstGeom prst="rect">
            <a:avLst/>
          </a:prstGeom>
          <a:noFill/>
          <a:ln w="9525">
            <a:noFill/>
            <a:miter lim="800000"/>
            <a:headEnd/>
            <a:tailEnd/>
          </a:ln>
          <a:effectLst/>
        </p:spPr>
        <p:txBody>
          <a:bodyPr wrap="none">
            <a:prstTxWarp prst="textNoShape">
              <a:avLst/>
            </a:prstTxWarp>
            <a:spAutoFit/>
          </a:bodyPr>
          <a:lstStyle/>
          <a:p>
            <a:r>
              <a:rPr lang="fr-FR" sz="1400" dirty="0">
                <a:solidFill>
                  <a:schemeClr val="tx1"/>
                </a:solidFill>
              </a:rPr>
              <a:t>Emergence</a:t>
            </a:r>
          </a:p>
        </p:txBody>
      </p:sp>
      <p:sp>
        <p:nvSpPr>
          <p:cNvPr id="36" name="Text Box 14"/>
          <p:cNvSpPr txBox="1">
            <a:spLocks noChangeArrowheads="1"/>
          </p:cNvSpPr>
          <p:nvPr/>
        </p:nvSpPr>
        <p:spPr bwMode="auto">
          <a:xfrm>
            <a:off x="1428728" y="6357958"/>
            <a:ext cx="964046" cy="307777"/>
          </a:xfrm>
          <a:prstGeom prst="rect">
            <a:avLst/>
          </a:prstGeom>
          <a:noFill/>
          <a:ln w="9525">
            <a:noFill/>
            <a:miter lim="800000"/>
            <a:headEnd/>
            <a:tailEnd/>
          </a:ln>
          <a:effectLst/>
        </p:spPr>
        <p:txBody>
          <a:bodyPr wrap="none">
            <a:prstTxWarp prst="textNoShape">
              <a:avLst/>
            </a:prstTxWarp>
            <a:spAutoFit/>
          </a:bodyPr>
          <a:lstStyle/>
          <a:p>
            <a:r>
              <a:rPr lang="fr-FR" sz="1400" dirty="0">
                <a:solidFill>
                  <a:schemeClr val="tx1"/>
                </a:solidFill>
              </a:rPr>
              <a:t>Croissance</a:t>
            </a:r>
          </a:p>
        </p:txBody>
      </p:sp>
      <p:sp>
        <p:nvSpPr>
          <p:cNvPr id="37" name="Text Box 15"/>
          <p:cNvSpPr txBox="1">
            <a:spLocks noChangeArrowheads="1"/>
          </p:cNvSpPr>
          <p:nvPr/>
        </p:nvSpPr>
        <p:spPr bwMode="auto">
          <a:xfrm>
            <a:off x="2571736" y="6357958"/>
            <a:ext cx="823912" cy="304800"/>
          </a:xfrm>
          <a:prstGeom prst="rect">
            <a:avLst/>
          </a:prstGeom>
          <a:noFill/>
          <a:ln w="9525">
            <a:noFill/>
            <a:miter lim="800000"/>
            <a:headEnd/>
            <a:tailEnd/>
          </a:ln>
          <a:effectLst/>
        </p:spPr>
        <p:txBody>
          <a:bodyPr wrap="none">
            <a:prstTxWarp prst="textNoShape">
              <a:avLst/>
            </a:prstTxWarp>
            <a:spAutoFit/>
          </a:bodyPr>
          <a:lstStyle/>
          <a:p>
            <a:r>
              <a:rPr lang="fr-FR" sz="1400" dirty="0">
                <a:solidFill>
                  <a:schemeClr val="tx1"/>
                </a:solidFill>
              </a:rPr>
              <a:t>Maturité</a:t>
            </a:r>
          </a:p>
        </p:txBody>
      </p:sp>
      <p:sp>
        <p:nvSpPr>
          <p:cNvPr id="38" name="Text Box 16"/>
          <p:cNvSpPr txBox="1">
            <a:spLocks noChangeArrowheads="1"/>
          </p:cNvSpPr>
          <p:nvPr/>
        </p:nvSpPr>
        <p:spPr bwMode="auto">
          <a:xfrm>
            <a:off x="3714744" y="6357958"/>
            <a:ext cx="638316" cy="307777"/>
          </a:xfrm>
          <a:prstGeom prst="rect">
            <a:avLst/>
          </a:prstGeom>
          <a:noFill/>
          <a:ln w="9525">
            <a:noFill/>
            <a:miter lim="800000"/>
            <a:headEnd/>
            <a:tailEnd/>
          </a:ln>
          <a:effectLst/>
        </p:spPr>
        <p:txBody>
          <a:bodyPr wrap="none">
            <a:prstTxWarp prst="textNoShape">
              <a:avLst/>
            </a:prstTxWarp>
            <a:spAutoFit/>
          </a:bodyPr>
          <a:lstStyle/>
          <a:p>
            <a:r>
              <a:rPr lang="fr-FR" sz="1400" dirty="0">
                <a:solidFill>
                  <a:schemeClr val="tx1"/>
                </a:solidFill>
              </a:rPr>
              <a:t>Déclin</a:t>
            </a:r>
          </a:p>
        </p:txBody>
      </p:sp>
      <p:sp>
        <p:nvSpPr>
          <p:cNvPr id="39" name="Text Box 17"/>
          <p:cNvSpPr txBox="1">
            <a:spLocks noChangeArrowheads="1"/>
          </p:cNvSpPr>
          <p:nvPr/>
        </p:nvSpPr>
        <p:spPr bwMode="auto">
          <a:xfrm>
            <a:off x="142844" y="3071810"/>
            <a:ext cx="285720" cy="2677656"/>
          </a:xfrm>
          <a:prstGeom prst="rect">
            <a:avLst/>
          </a:prstGeom>
          <a:noFill/>
          <a:ln w="9525">
            <a:noFill/>
            <a:miter lim="800000"/>
            <a:headEnd/>
            <a:tailEnd/>
          </a:ln>
          <a:effectLst/>
        </p:spPr>
        <p:txBody>
          <a:bodyPr wrap="square">
            <a:prstTxWarp prst="textNoShape">
              <a:avLst/>
            </a:prstTxWarp>
            <a:spAutoFit/>
          </a:bodyPr>
          <a:lstStyle/>
          <a:p>
            <a:r>
              <a:rPr lang="fr-FR" sz="1400" dirty="0" smtClean="0">
                <a:solidFill>
                  <a:schemeClr val="tx1"/>
                </a:solidFill>
              </a:rPr>
              <a:t>PART     DE MARCHE</a:t>
            </a:r>
            <a:endParaRPr lang="fr-FR" sz="1400" dirty="0">
              <a:solidFill>
                <a:schemeClr val="tx1"/>
              </a:solidFill>
            </a:endParaRPr>
          </a:p>
        </p:txBody>
      </p:sp>
      <p:sp>
        <p:nvSpPr>
          <p:cNvPr id="40" name="Oval 21"/>
          <p:cNvSpPr>
            <a:spLocks noChangeArrowheads="1"/>
          </p:cNvSpPr>
          <p:nvPr/>
        </p:nvSpPr>
        <p:spPr bwMode="auto">
          <a:xfrm>
            <a:off x="1928794" y="3357562"/>
            <a:ext cx="1071570" cy="1050925"/>
          </a:xfrm>
          <a:prstGeom prst="ellipse">
            <a:avLst/>
          </a:prstGeom>
          <a:solidFill>
            <a:srgbClr val="CC3300"/>
          </a:solidFill>
          <a:ln w="9525">
            <a:solidFill>
              <a:schemeClr val="tx1"/>
            </a:solidFill>
            <a:round/>
            <a:headEnd/>
            <a:tailEnd/>
          </a:ln>
          <a:effectLst/>
        </p:spPr>
        <p:txBody>
          <a:bodyPr wrap="none" anchor="ctr"/>
          <a:lstStyle/>
          <a:p>
            <a:pPr algn="ctr"/>
            <a:r>
              <a:rPr lang="fr-FR" sz="1200" b="1" dirty="0" smtClean="0"/>
              <a:t>85% </a:t>
            </a:r>
          </a:p>
          <a:p>
            <a:pPr algn="ctr"/>
            <a:r>
              <a:rPr lang="fr-FR" sz="1200" b="1" dirty="0" smtClean="0"/>
              <a:t>des Irlandais</a:t>
            </a:r>
            <a:endParaRPr lang="fr-FR" sz="1200" b="1" dirty="0"/>
          </a:p>
        </p:txBody>
      </p:sp>
      <p:sp>
        <p:nvSpPr>
          <p:cNvPr id="56340" name="Oval 20"/>
          <p:cNvSpPr>
            <a:spLocks noChangeArrowheads="1"/>
          </p:cNvSpPr>
          <p:nvPr/>
        </p:nvSpPr>
        <p:spPr bwMode="auto">
          <a:xfrm>
            <a:off x="1214414" y="4857760"/>
            <a:ext cx="620690" cy="663561"/>
          </a:xfrm>
          <a:prstGeom prst="ellipse">
            <a:avLst/>
          </a:prstGeom>
          <a:solidFill>
            <a:srgbClr val="CC3300"/>
          </a:solidFill>
          <a:ln w="9525">
            <a:solidFill>
              <a:schemeClr val="tx1"/>
            </a:solidFill>
            <a:round/>
            <a:headEnd/>
            <a:tailEnd/>
          </a:ln>
          <a:effectLst/>
        </p:spPr>
        <p:txBody>
          <a:bodyPr wrap="none" anchor="ctr"/>
          <a:lstStyle/>
          <a:p>
            <a:pPr algn="ctr"/>
            <a:r>
              <a:rPr lang="fr-FR" sz="1000" b="1" dirty="0" smtClean="0"/>
              <a:t>23%</a:t>
            </a:r>
          </a:p>
          <a:p>
            <a:pPr algn="ctr"/>
            <a:r>
              <a:rPr lang="fr-FR" sz="1000" b="1" dirty="0" smtClean="0"/>
              <a:t>des</a:t>
            </a:r>
          </a:p>
          <a:p>
            <a:pPr algn="ctr"/>
            <a:r>
              <a:rPr lang="fr-FR" sz="1000" b="1" dirty="0" smtClean="0"/>
              <a:t>Espagnols</a:t>
            </a:r>
            <a:endParaRPr lang="fr-FR" sz="1000" b="1" dirty="0"/>
          </a:p>
        </p:txBody>
      </p:sp>
      <p:sp>
        <p:nvSpPr>
          <p:cNvPr id="56341" name="Oval 21"/>
          <p:cNvSpPr>
            <a:spLocks noChangeArrowheads="1"/>
          </p:cNvSpPr>
          <p:nvPr/>
        </p:nvSpPr>
        <p:spPr bwMode="auto">
          <a:xfrm>
            <a:off x="2571736" y="2786058"/>
            <a:ext cx="1143008" cy="1122363"/>
          </a:xfrm>
          <a:prstGeom prst="ellipse">
            <a:avLst/>
          </a:prstGeom>
          <a:solidFill>
            <a:srgbClr val="CC3300"/>
          </a:solidFill>
          <a:ln w="9525">
            <a:solidFill>
              <a:schemeClr val="tx1"/>
            </a:solidFill>
            <a:round/>
            <a:headEnd/>
            <a:tailEnd/>
          </a:ln>
          <a:effectLst/>
        </p:spPr>
        <p:txBody>
          <a:bodyPr wrap="none" anchor="ctr"/>
          <a:lstStyle/>
          <a:p>
            <a:pPr algn="ctr"/>
            <a:r>
              <a:rPr lang="fr-FR" sz="1200" b="1" dirty="0" smtClean="0"/>
              <a:t>90% </a:t>
            </a:r>
          </a:p>
          <a:p>
            <a:pPr algn="ctr"/>
            <a:r>
              <a:rPr lang="fr-FR" sz="1200" b="1" dirty="0" smtClean="0"/>
              <a:t>des Britanniques</a:t>
            </a:r>
            <a:endParaRPr lang="fr-FR" sz="1200" b="1" dirty="0"/>
          </a:p>
        </p:txBody>
      </p:sp>
      <p:sp>
        <p:nvSpPr>
          <p:cNvPr id="56344" name="Oval 24"/>
          <p:cNvSpPr>
            <a:spLocks noChangeArrowheads="1"/>
          </p:cNvSpPr>
          <p:nvPr/>
        </p:nvSpPr>
        <p:spPr bwMode="auto">
          <a:xfrm>
            <a:off x="1428728" y="3857628"/>
            <a:ext cx="809609" cy="777887"/>
          </a:xfrm>
          <a:prstGeom prst="ellipse">
            <a:avLst/>
          </a:prstGeom>
          <a:solidFill>
            <a:srgbClr val="CC3300"/>
          </a:solidFill>
          <a:ln w="9525">
            <a:solidFill>
              <a:schemeClr val="tx1"/>
            </a:solidFill>
            <a:round/>
            <a:headEnd/>
            <a:tailEnd/>
          </a:ln>
          <a:effectLst/>
        </p:spPr>
        <p:txBody>
          <a:bodyPr wrap="none" anchor="ctr"/>
          <a:lstStyle/>
          <a:p>
            <a:pPr algn="ctr"/>
            <a:r>
              <a:rPr lang="fr-FR" sz="1200" b="1" dirty="0" smtClean="0"/>
              <a:t>51% </a:t>
            </a:r>
          </a:p>
          <a:p>
            <a:pPr algn="ctr"/>
            <a:r>
              <a:rPr lang="fr-FR" sz="1200" b="1" dirty="0" smtClean="0"/>
              <a:t>des </a:t>
            </a:r>
          </a:p>
          <a:p>
            <a:pPr algn="ctr"/>
            <a:r>
              <a:rPr lang="fr-FR" sz="1200" b="1" dirty="0" smtClean="0"/>
              <a:t>Allemands</a:t>
            </a:r>
            <a:endParaRPr lang="fr-FR" sz="1200" b="1" dirty="0"/>
          </a:p>
        </p:txBody>
      </p:sp>
      <p:sp>
        <p:nvSpPr>
          <p:cNvPr id="56339" name="Oval 19"/>
          <p:cNvSpPr>
            <a:spLocks noChangeArrowheads="1"/>
          </p:cNvSpPr>
          <p:nvPr/>
        </p:nvSpPr>
        <p:spPr bwMode="auto">
          <a:xfrm>
            <a:off x="785786" y="5429264"/>
            <a:ext cx="571503" cy="571504"/>
          </a:xfrm>
          <a:prstGeom prst="ellipse">
            <a:avLst/>
          </a:prstGeom>
          <a:solidFill>
            <a:srgbClr val="CC3300"/>
          </a:solidFill>
          <a:ln w="9525">
            <a:solidFill>
              <a:schemeClr val="tx1"/>
            </a:solidFill>
            <a:round/>
            <a:headEnd/>
            <a:tailEnd/>
          </a:ln>
          <a:effectLst/>
        </p:spPr>
        <p:txBody>
          <a:bodyPr wrap="none" anchor="ctr"/>
          <a:lstStyle/>
          <a:p>
            <a:pPr algn="ctr"/>
            <a:r>
              <a:rPr lang="fr-FR" sz="1000" b="1" dirty="0" smtClean="0"/>
              <a:t>17% </a:t>
            </a:r>
          </a:p>
          <a:p>
            <a:pPr algn="ctr"/>
            <a:r>
              <a:rPr lang="fr-FR" sz="1000" b="1" dirty="0" smtClean="0"/>
              <a:t>des </a:t>
            </a:r>
          </a:p>
          <a:p>
            <a:pPr algn="ctr"/>
            <a:r>
              <a:rPr lang="fr-FR" sz="1000" b="1" dirty="0" smtClean="0"/>
              <a:t>Italiens</a:t>
            </a:r>
            <a:endParaRPr lang="fr-FR" sz="1000" b="1" dirty="0"/>
          </a:p>
        </p:txBody>
      </p:sp>
      <p:sp>
        <p:nvSpPr>
          <p:cNvPr id="56342" name="Oval 22"/>
          <p:cNvSpPr>
            <a:spLocks noChangeArrowheads="1"/>
          </p:cNvSpPr>
          <p:nvPr/>
        </p:nvSpPr>
        <p:spPr bwMode="auto">
          <a:xfrm>
            <a:off x="2143108" y="4357694"/>
            <a:ext cx="874710" cy="869949"/>
          </a:xfrm>
          <a:prstGeom prst="ellipse">
            <a:avLst/>
          </a:prstGeom>
          <a:solidFill>
            <a:srgbClr val="CC3300"/>
          </a:solidFill>
          <a:ln w="9525">
            <a:solidFill>
              <a:schemeClr val="tx1"/>
            </a:solidFill>
            <a:round/>
            <a:headEnd/>
            <a:tailEnd/>
          </a:ln>
          <a:effectLst/>
        </p:spPr>
        <p:txBody>
          <a:bodyPr wrap="none" anchor="ctr"/>
          <a:lstStyle/>
          <a:p>
            <a:pPr algn="ctr"/>
            <a:r>
              <a:rPr lang="fr-FR" sz="1200" b="1" dirty="0" smtClean="0"/>
              <a:t>60% </a:t>
            </a:r>
          </a:p>
          <a:p>
            <a:pPr algn="ctr"/>
            <a:r>
              <a:rPr lang="fr-FR" sz="1200" b="1" dirty="0" smtClean="0"/>
              <a:t>des Français</a:t>
            </a:r>
            <a:endParaRPr lang="fr-FR" sz="1200" dirty="0"/>
          </a:p>
        </p:txBody>
      </p:sp>
      <p:sp>
        <p:nvSpPr>
          <p:cNvPr id="41" name="Rectangle 40"/>
          <p:cNvSpPr/>
          <p:nvPr/>
        </p:nvSpPr>
        <p:spPr>
          <a:xfrm>
            <a:off x="2786050" y="6611779"/>
            <a:ext cx="1749197" cy="246221"/>
          </a:xfrm>
          <a:prstGeom prst="rect">
            <a:avLst/>
          </a:prstGeom>
          <a:noFill/>
        </p:spPr>
        <p:txBody>
          <a:bodyPr wrap="none">
            <a:spAutoFit/>
          </a:bodyPr>
          <a:lstStyle/>
          <a:p>
            <a:r>
              <a:rPr lang="fr-FR" sz="1000" i="1" dirty="0" smtClean="0">
                <a:solidFill>
                  <a:schemeClr val="tx1"/>
                </a:solidFill>
              </a:rPr>
              <a:t>Source : Research and market.</a:t>
            </a:r>
            <a:endParaRPr lang="fr-FR" sz="1000" i="1"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p:nvPr/>
        </p:nvSpPr>
        <p:spPr>
          <a:xfrm>
            <a:off x="285720" y="214290"/>
            <a:ext cx="8260920" cy="923330"/>
          </a:xfrm>
          <a:prstGeom prst="rect">
            <a:avLst/>
          </a:prstGeom>
        </p:spPr>
        <p:txBody>
          <a:bodyPr wrap="square">
            <a:spAutoFit/>
          </a:bodyPr>
          <a:lstStyle/>
          <a:p>
            <a:endParaRPr lang="fr-FR" dirty="0" smtClean="0">
              <a:solidFill>
                <a:srgbClr val="FF0000"/>
              </a:solidFill>
            </a:endParaRPr>
          </a:p>
          <a:p>
            <a:pPr>
              <a:buFontTx/>
              <a:buChar char="•"/>
            </a:pPr>
            <a:endParaRPr lang="fr-FR" dirty="0" smtClean="0"/>
          </a:p>
          <a:p>
            <a:pPr>
              <a:buFontTx/>
              <a:buChar char="•"/>
            </a:pPr>
            <a:endParaRPr lang="fr-FR" dirty="0"/>
          </a:p>
        </p:txBody>
      </p:sp>
      <p:sp>
        <p:nvSpPr>
          <p:cNvPr id="5" name="Titre 1"/>
          <p:cNvSpPr txBox="1">
            <a:spLocks/>
          </p:cNvSpPr>
          <p:nvPr/>
        </p:nvSpPr>
        <p:spPr>
          <a:xfrm>
            <a:off x="0" y="0"/>
            <a:ext cx="9144000" cy="571480"/>
          </a:xfrm>
          <a:prstGeom prst="rect">
            <a:avLst/>
          </a:prstGeom>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fr-FR" sz="2800" b="1" i="0" u="none" strike="noStrike" kern="1200" cap="none" spc="0" normalizeH="0" baseline="0" noProof="0" dirty="0" smtClean="0">
                <a:ln>
                  <a:noFill/>
                </a:ln>
                <a:solidFill>
                  <a:srgbClr val="000000"/>
                </a:solidFill>
                <a:effectLst/>
                <a:uLnTx/>
                <a:uFillTx/>
                <a:latin typeface="Forte" pitchFamily="66" charset="0"/>
                <a:ea typeface="+mn-ea"/>
                <a:cs typeface="+mn-cs"/>
              </a:rPr>
              <a:t>Bibliographie</a:t>
            </a:r>
            <a:endParaRPr kumimoji="0" lang="fr-FR" sz="2800" b="1" i="0" u="none" strike="noStrike" kern="1200" cap="none" spc="0" normalizeH="0" baseline="0" noProof="0" dirty="0">
              <a:ln>
                <a:noFill/>
              </a:ln>
              <a:solidFill>
                <a:srgbClr val="000000"/>
              </a:solidFill>
              <a:effectLst/>
              <a:uLnTx/>
              <a:uFillTx/>
              <a:latin typeface="Forte" pitchFamily="66" charset="0"/>
              <a:ea typeface="+mn-ea"/>
              <a:cs typeface="+mn-cs"/>
            </a:endParaRPr>
          </a:p>
        </p:txBody>
      </p:sp>
      <p:sp>
        <p:nvSpPr>
          <p:cNvPr id="6" name="Text Box 54"/>
          <p:cNvSpPr txBox="1">
            <a:spLocks noChangeArrowheads="1"/>
          </p:cNvSpPr>
          <p:nvPr/>
        </p:nvSpPr>
        <p:spPr bwMode="auto">
          <a:xfrm>
            <a:off x="214282" y="642918"/>
            <a:ext cx="8715436" cy="5970865"/>
          </a:xfrm>
          <a:prstGeom prst="rect">
            <a:avLst/>
          </a:prstGeom>
          <a:noFill/>
          <a:ln w="19050">
            <a:solidFill>
              <a:srgbClr val="CC3300"/>
            </a:solidFill>
            <a:miter lim="800000"/>
            <a:headEnd/>
            <a:tailEnd/>
          </a:ln>
          <a:effectLst/>
        </p:spPr>
        <p:txBody>
          <a:bodyPr wrap="square">
            <a:prstTxWarp prst="textNoShape">
              <a:avLst/>
            </a:prstTxWarp>
            <a:spAutoFit/>
          </a:bodyPr>
          <a:lstStyle/>
          <a:p>
            <a:r>
              <a:rPr lang="fr-FR" sz="1600" b="1" u="sng" dirty="0" smtClean="0">
                <a:solidFill>
                  <a:schemeClr val="tx1"/>
                </a:solidFill>
              </a:rPr>
              <a:t>Etude des marchés :</a:t>
            </a:r>
          </a:p>
          <a:p>
            <a:pPr>
              <a:buFontTx/>
              <a:buChar char="•"/>
            </a:pPr>
            <a:r>
              <a:rPr lang="fr-FR" sz="1400" dirty="0" smtClean="0">
                <a:solidFill>
                  <a:schemeClr val="tx1"/>
                </a:solidFill>
              </a:rPr>
              <a:t>http://www.lineaires.com/Epicerie/Les-chiffres/Parts-de-marche-volume-sur-les-cereales-petit-dejeuner</a:t>
            </a:r>
          </a:p>
          <a:p>
            <a:pPr>
              <a:buFontTx/>
              <a:buChar char="•"/>
            </a:pPr>
            <a:r>
              <a:rPr lang="fr-FR" sz="1400" dirty="0" smtClean="0">
                <a:solidFill>
                  <a:schemeClr val="tx1"/>
                </a:solidFill>
              </a:rPr>
              <a:t>http://www.lineaires.com/Epicerie/Les-chiffres/Parts-de-marche-sur-les-rayons-du-petit-dejeuner-en-GMS</a:t>
            </a:r>
          </a:p>
          <a:p>
            <a:pPr>
              <a:buFontTx/>
              <a:buChar char="•"/>
            </a:pPr>
            <a:r>
              <a:rPr lang="fr-FR" sz="1400" dirty="0" smtClean="0">
                <a:solidFill>
                  <a:schemeClr val="tx1"/>
                </a:solidFill>
              </a:rPr>
              <a:t>http://www.mbk.secodip.com/quoideneuf/pdf/osiris/Les%20cereales.pdf</a:t>
            </a:r>
          </a:p>
          <a:p>
            <a:pPr>
              <a:buFontTx/>
              <a:buChar char="•"/>
            </a:pPr>
            <a:r>
              <a:rPr lang="fr-FR" sz="1400" dirty="0" smtClean="0">
                <a:solidFill>
                  <a:schemeClr val="tx1"/>
                </a:solidFill>
              </a:rPr>
              <a:t>http://www.e-marketing.fr</a:t>
            </a:r>
          </a:p>
          <a:p>
            <a:pPr>
              <a:buFontTx/>
              <a:buChar char="•"/>
            </a:pPr>
            <a:r>
              <a:rPr lang="fr-FR" sz="1400" dirty="0" smtClean="0">
                <a:solidFill>
                  <a:schemeClr val="tx1"/>
                </a:solidFill>
              </a:rPr>
              <a:t>http://www.lsa-conso.fr/</a:t>
            </a:r>
          </a:p>
          <a:p>
            <a:pPr>
              <a:buFontTx/>
              <a:buChar char="•"/>
            </a:pPr>
            <a:r>
              <a:rPr lang="en-GB" sz="1400" dirty="0" smtClean="0">
                <a:solidFill>
                  <a:srgbClr val="000000"/>
                </a:solidFill>
              </a:rPr>
              <a:t>http://www.mbk.secodip.com</a:t>
            </a:r>
          </a:p>
          <a:p>
            <a:pPr>
              <a:buFontTx/>
              <a:buChar char="•"/>
            </a:pPr>
            <a:r>
              <a:rPr lang="fr-FR" sz="1400" dirty="0" smtClean="0">
                <a:solidFill>
                  <a:schemeClr val="tx1"/>
                </a:solidFill>
              </a:rPr>
              <a:t>http://www.matinscereales.com/</a:t>
            </a:r>
          </a:p>
          <a:p>
            <a:pPr>
              <a:buFontTx/>
              <a:buChar char="•"/>
            </a:pPr>
            <a:r>
              <a:rPr lang="fr-FR" sz="1400" dirty="0" smtClean="0">
                <a:solidFill>
                  <a:schemeClr val="tx1"/>
                </a:solidFill>
              </a:rPr>
              <a:t>http://www.lineaires.com/</a:t>
            </a:r>
          </a:p>
          <a:p>
            <a:pPr>
              <a:buFontTx/>
              <a:buChar char="•"/>
            </a:pPr>
            <a:r>
              <a:rPr lang="fr-FR" sz="1400" dirty="0" smtClean="0">
                <a:solidFill>
                  <a:schemeClr val="tx1"/>
                </a:solidFill>
              </a:rPr>
              <a:t>http://www.ceereal.eu/</a:t>
            </a:r>
            <a:endParaRPr lang="fr-FR" sz="1400" dirty="0" smtClean="0">
              <a:solidFill>
                <a:schemeClr val="tx1"/>
              </a:solidFill>
              <a:hlinkClick r:id="rId3"/>
            </a:endParaRPr>
          </a:p>
          <a:p>
            <a:endParaRPr lang="fr-FR" sz="800" dirty="0" smtClean="0">
              <a:solidFill>
                <a:schemeClr val="tx1"/>
              </a:solidFill>
            </a:endParaRPr>
          </a:p>
          <a:p>
            <a:r>
              <a:rPr lang="fr-FR" sz="1600" b="1" u="sng" dirty="0" smtClean="0">
                <a:solidFill>
                  <a:schemeClr val="tx1"/>
                </a:solidFill>
              </a:rPr>
              <a:t>Kellogg’s :</a:t>
            </a: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http://www.kelloggs.ca/french/index.htm</a:t>
            </a:r>
            <a:endParaRPr lang="fr-FR" sz="1400" dirty="0" smtClean="0">
              <a:solidFill>
                <a:schemeClr val="tx1"/>
              </a:solidFill>
              <a:hlinkClick r:id="rId4"/>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http://www2.kelloggs.com/</a:t>
            </a:r>
            <a:endParaRPr lang="fr-FR" sz="1400" dirty="0" smtClean="0">
              <a:solidFill>
                <a:schemeClr val="tx1"/>
              </a:solidFill>
              <a:hlinkClick r:id="rId5"/>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http://www.kelloggcompany.com/</a:t>
            </a:r>
            <a:endParaRPr lang="fr-FR" sz="1400" dirty="0" smtClean="0">
              <a:solidFill>
                <a:schemeClr val="tx1"/>
              </a:solidFill>
              <a:hlinkClick r:id="rId6"/>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http://bourse.jdf.com/</a:t>
            </a:r>
            <a:endParaRPr lang="fr-FR" sz="1400" dirty="0" smtClean="0">
              <a:solidFill>
                <a:schemeClr val="tx1"/>
              </a:solidFill>
              <a:hlinkClick r:id="rId3"/>
            </a:endParaRPr>
          </a:p>
          <a:p>
            <a:endParaRPr lang="fr-FR" sz="800" dirty="0" smtClean="0">
              <a:solidFill>
                <a:schemeClr val="tx1"/>
              </a:solidFill>
            </a:endParaRPr>
          </a:p>
          <a:p>
            <a:r>
              <a:rPr lang="fr-FR" sz="1600" b="1" u="sng" dirty="0" smtClean="0">
                <a:solidFill>
                  <a:schemeClr val="tx1"/>
                </a:solidFill>
              </a:rPr>
              <a:t>Nestlé :</a:t>
            </a: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http://www.croquonslavie.fr/</a:t>
            </a: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http://www.nestle.fr </a:t>
            </a: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http://www.latribune.fr/entreprises/industrie/agroalimentaire-biens-de-consommation-luxe/20091102trib000439119/le-patron-de-nestle-fait-le-point-sur-sa-strategie.html </a:t>
            </a: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dirty="0" smtClean="0">
                <a:solidFill>
                  <a:schemeClr val="tx1"/>
                </a:solidFill>
              </a:rPr>
              <a:t>http://www.cerealpartners.co.uk/</a:t>
            </a:r>
          </a:p>
          <a:p>
            <a:endParaRPr lang="fr-FR" sz="800" dirty="0" smtClean="0">
              <a:solidFill>
                <a:schemeClr val="tx1"/>
              </a:solidFill>
            </a:endParaRPr>
          </a:p>
          <a:p>
            <a:r>
              <a:rPr lang="fr-FR" sz="1600" b="1" u="sng" dirty="0" smtClean="0">
                <a:solidFill>
                  <a:schemeClr val="tx1"/>
                </a:solidFill>
              </a:rPr>
              <a:t>Auchan :</a:t>
            </a:r>
          </a:p>
          <a:p>
            <a:pPr>
              <a:buFont typeface="Arial" pitchFamily="34" charset="0"/>
              <a:buChar char="•"/>
            </a:pPr>
            <a:r>
              <a:rPr lang="fr-FR" sz="1400" dirty="0" smtClean="0">
                <a:solidFill>
                  <a:schemeClr val="tx1"/>
                </a:solidFill>
              </a:rPr>
              <a:t>http://www.groupe-auchan.com</a:t>
            </a:r>
          </a:p>
          <a:p>
            <a:pPr>
              <a:buFont typeface="Arial" pitchFamily="34" charset="0"/>
              <a:buChar char="•"/>
            </a:pPr>
            <a:r>
              <a:rPr lang="fr-FR" sz="1400" dirty="0" smtClean="0">
                <a:solidFill>
                  <a:schemeClr val="tx1"/>
                </a:solidFill>
              </a:rPr>
              <a:t>http://www.lsa-conso.fr/exclusif-lsa-parts-de-marche-systeme-u-en-tete-a-noel,110948</a:t>
            </a:r>
          </a:p>
          <a:p>
            <a:pPr>
              <a:buFont typeface="Arial" pitchFamily="34" charset="0"/>
              <a:buChar char="•"/>
            </a:pPr>
            <a:r>
              <a:rPr lang="fr-FR" sz="1400" dirty="0" smtClean="0">
                <a:solidFill>
                  <a:schemeClr val="tx1"/>
                </a:solidFill>
              </a:rPr>
              <a:t>http://nutrition.aujourdhui.com/savoir-manger/cereales-petit-dejeuner-et-barres-de-cereales/cereales-auchan.html</a:t>
            </a:r>
            <a:endParaRPr lang="fr-FR" sz="1400" b="1"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10" name="Text Box 6"/>
          <p:cNvSpPr txBox="1">
            <a:spLocks noChangeArrowheads="1"/>
          </p:cNvSpPr>
          <p:nvPr/>
        </p:nvSpPr>
        <p:spPr bwMode="auto">
          <a:xfrm>
            <a:off x="285720" y="2143116"/>
            <a:ext cx="2225802" cy="307777"/>
          </a:xfrm>
          <a:prstGeom prst="rect">
            <a:avLst/>
          </a:prstGeom>
          <a:noFill/>
          <a:ln w="9525">
            <a:noFill/>
            <a:miter lim="800000"/>
            <a:headEnd/>
            <a:tailEnd/>
          </a:ln>
          <a:effectLst/>
        </p:spPr>
        <p:txBody>
          <a:bodyPr wrap="none">
            <a:prstTxWarp prst="textNoShape">
              <a:avLst/>
            </a:prstTxWarp>
            <a:spAutoFit/>
          </a:bodyPr>
          <a:lstStyle/>
          <a:p>
            <a:r>
              <a:rPr lang="fr-FR" sz="1400" b="1" u="sng" dirty="0">
                <a:solidFill>
                  <a:schemeClr val="tx1"/>
                </a:solidFill>
              </a:rPr>
              <a:t>Niveau de </a:t>
            </a:r>
            <a:r>
              <a:rPr lang="fr-FR" sz="1400" b="1" u="sng" dirty="0" smtClean="0">
                <a:solidFill>
                  <a:schemeClr val="tx1"/>
                </a:solidFill>
              </a:rPr>
              <a:t>développement :</a:t>
            </a:r>
            <a:endParaRPr lang="fr-FR" sz="1400" b="1" u="sng" dirty="0">
              <a:solidFill>
                <a:schemeClr val="tx1"/>
              </a:solidFill>
            </a:endParaRPr>
          </a:p>
        </p:txBody>
      </p:sp>
      <p:sp>
        <p:nvSpPr>
          <p:cNvPr id="21513" name="Rectangle 9"/>
          <p:cNvSpPr>
            <a:spLocks noChangeArrowheads="1"/>
          </p:cNvSpPr>
          <p:nvPr/>
        </p:nvSpPr>
        <p:spPr bwMode="auto">
          <a:xfrm>
            <a:off x="428596" y="2523067"/>
            <a:ext cx="4106892" cy="3843866"/>
          </a:xfrm>
          <a:prstGeom prst="rect">
            <a:avLst/>
          </a:prstGeom>
          <a:noFill/>
          <a:ln w="9525">
            <a:solidFill>
              <a:schemeClr val="tx1"/>
            </a:solidFill>
            <a:miter lim="800000"/>
            <a:headEnd/>
            <a:tailEnd/>
          </a:ln>
          <a:effectLst/>
        </p:spPr>
        <p:txBody>
          <a:bodyPr wrap="none" anchor="ctr">
            <a:prstTxWarp prst="textNoShape">
              <a:avLst/>
            </a:prstTxWarp>
          </a:bodyPr>
          <a:lstStyle/>
          <a:p>
            <a:endParaRPr lang="fr-FR" dirty="0"/>
          </a:p>
        </p:txBody>
      </p:sp>
      <p:sp>
        <p:nvSpPr>
          <p:cNvPr id="21514" name="Line 10"/>
          <p:cNvSpPr>
            <a:spLocks noChangeShapeType="1"/>
          </p:cNvSpPr>
          <p:nvPr/>
        </p:nvSpPr>
        <p:spPr bwMode="auto">
          <a:xfrm>
            <a:off x="2484438" y="2708275"/>
            <a:ext cx="0" cy="3744913"/>
          </a:xfrm>
          <a:prstGeom prst="line">
            <a:avLst/>
          </a:prstGeom>
          <a:noFill/>
          <a:ln w="9525">
            <a:solidFill>
              <a:schemeClr val="tx1"/>
            </a:solidFill>
            <a:round/>
            <a:headEnd/>
            <a:tailEnd/>
          </a:ln>
          <a:effectLst/>
        </p:spPr>
        <p:txBody>
          <a:bodyPr>
            <a:prstTxWarp prst="textNoShape">
              <a:avLst/>
            </a:prstTxWarp>
          </a:bodyPr>
          <a:lstStyle/>
          <a:p>
            <a:endParaRPr lang="fr-FR" dirty="0"/>
          </a:p>
        </p:txBody>
      </p:sp>
      <p:sp>
        <p:nvSpPr>
          <p:cNvPr id="21515" name="Line 11"/>
          <p:cNvSpPr>
            <a:spLocks noChangeShapeType="1"/>
          </p:cNvSpPr>
          <p:nvPr/>
        </p:nvSpPr>
        <p:spPr bwMode="auto">
          <a:xfrm>
            <a:off x="1258888" y="2565400"/>
            <a:ext cx="0" cy="3887788"/>
          </a:xfrm>
          <a:prstGeom prst="line">
            <a:avLst/>
          </a:prstGeom>
          <a:noFill/>
          <a:ln w="9525">
            <a:solidFill>
              <a:schemeClr val="tx1"/>
            </a:solidFill>
            <a:round/>
            <a:headEnd/>
            <a:tailEnd/>
          </a:ln>
          <a:effectLst/>
        </p:spPr>
        <p:txBody>
          <a:bodyPr>
            <a:prstTxWarp prst="textNoShape">
              <a:avLst/>
            </a:prstTxWarp>
          </a:bodyPr>
          <a:lstStyle/>
          <a:p>
            <a:endParaRPr lang="fr-FR" dirty="0"/>
          </a:p>
        </p:txBody>
      </p:sp>
      <p:sp>
        <p:nvSpPr>
          <p:cNvPr id="21516" name="Line 12"/>
          <p:cNvSpPr>
            <a:spLocks noChangeShapeType="1"/>
          </p:cNvSpPr>
          <p:nvPr/>
        </p:nvSpPr>
        <p:spPr bwMode="auto">
          <a:xfrm>
            <a:off x="3492500" y="2565400"/>
            <a:ext cx="0" cy="3816350"/>
          </a:xfrm>
          <a:prstGeom prst="line">
            <a:avLst/>
          </a:prstGeom>
          <a:noFill/>
          <a:ln w="9525">
            <a:solidFill>
              <a:schemeClr val="tx1"/>
            </a:solidFill>
            <a:round/>
            <a:headEnd/>
            <a:tailEnd/>
          </a:ln>
          <a:effectLst/>
        </p:spPr>
        <p:txBody>
          <a:bodyPr>
            <a:prstTxWarp prst="textNoShape">
              <a:avLst/>
            </a:prstTxWarp>
          </a:bodyPr>
          <a:lstStyle/>
          <a:p>
            <a:endParaRPr lang="fr-FR" dirty="0"/>
          </a:p>
        </p:txBody>
      </p:sp>
      <p:sp>
        <p:nvSpPr>
          <p:cNvPr id="21517" name="Text Box 13"/>
          <p:cNvSpPr txBox="1">
            <a:spLocks noChangeArrowheads="1"/>
          </p:cNvSpPr>
          <p:nvPr/>
        </p:nvSpPr>
        <p:spPr bwMode="auto">
          <a:xfrm>
            <a:off x="285720" y="6357958"/>
            <a:ext cx="998287" cy="307777"/>
          </a:xfrm>
          <a:prstGeom prst="rect">
            <a:avLst/>
          </a:prstGeom>
          <a:noFill/>
          <a:ln w="9525">
            <a:noFill/>
            <a:miter lim="800000"/>
            <a:headEnd/>
            <a:tailEnd/>
          </a:ln>
          <a:effectLst/>
        </p:spPr>
        <p:txBody>
          <a:bodyPr wrap="none">
            <a:prstTxWarp prst="textNoShape">
              <a:avLst/>
            </a:prstTxWarp>
            <a:spAutoFit/>
          </a:bodyPr>
          <a:lstStyle/>
          <a:p>
            <a:r>
              <a:rPr lang="fr-FR" sz="1400" dirty="0">
                <a:solidFill>
                  <a:schemeClr val="tx1"/>
                </a:solidFill>
              </a:rPr>
              <a:t>Emergence</a:t>
            </a:r>
          </a:p>
        </p:txBody>
      </p:sp>
      <p:sp>
        <p:nvSpPr>
          <p:cNvPr id="21518" name="Text Box 14"/>
          <p:cNvSpPr txBox="1">
            <a:spLocks noChangeArrowheads="1"/>
          </p:cNvSpPr>
          <p:nvPr/>
        </p:nvSpPr>
        <p:spPr bwMode="auto">
          <a:xfrm>
            <a:off x="1428728" y="6357958"/>
            <a:ext cx="964046" cy="307777"/>
          </a:xfrm>
          <a:prstGeom prst="rect">
            <a:avLst/>
          </a:prstGeom>
          <a:noFill/>
          <a:ln w="9525">
            <a:noFill/>
            <a:miter lim="800000"/>
            <a:headEnd/>
            <a:tailEnd/>
          </a:ln>
          <a:effectLst/>
        </p:spPr>
        <p:txBody>
          <a:bodyPr wrap="none">
            <a:prstTxWarp prst="textNoShape">
              <a:avLst/>
            </a:prstTxWarp>
            <a:spAutoFit/>
          </a:bodyPr>
          <a:lstStyle/>
          <a:p>
            <a:r>
              <a:rPr lang="fr-FR" sz="1400" dirty="0">
                <a:solidFill>
                  <a:schemeClr val="tx1"/>
                </a:solidFill>
              </a:rPr>
              <a:t>Croissance</a:t>
            </a:r>
          </a:p>
        </p:txBody>
      </p:sp>
      <p:sp>
        <p:nvSpPr>
          <p:cNvPr id="21519" name="Text Box 15"/>
          <p:cNvSpPr txBox="1">
            <a:spLocks noChangeArrowheads="1"/>
          </p:cNvSpPr>
          <p:nvPr/>
        </p:nvSpPr>
        <p:spPr bwMode="auto">
          <a:xfrm>
            <a:off x="2571736" y="6357958"/>
            <a:ext cx="823912" cy="304800"/>
          </a:xfrm>
          <a:prstGeom prst="rect">
            <a:avLst/>
          </a:prstGeom>
          <a:noFill/>
          <a:ln w="9525">
            <a:noFill/>
            <a:miter lim="800000"/>
            <a:headEnd/>
            <a:tailEnd/>
          </a:ln>
          <a:effectLst/>
        </p:spPr>
        <p:txBody>
          <a:bodyPr wrap="none">
            <a:prstTxWarp prst="textNoShape">
              <a:avLst/>
            </a:prstTxWarp>
            <a:spAutoFit/>
          </a:bodyPr>
          <a:lstStyle/>
          <a:p>
            <a:r>
              <a:rPr lang="fr-FR" sz="1400" dirty="0">
                <a:solidFill>
                  <a:schemeClr val="tx1"/>
                </a:solidFill>
              </a:rPr>
              <a:t>Maturité</a:t>
            </a:r>
          </a:p>
        </p:txBody>
      </p:sp>
      <p:sp>
        <p:nvSpPr>
          <p:cNvPr id="21520" name="Text Box 16"/>
          <p:cNvSpPr txBox="1">
            <a:spLocks noChangeArrowheads="1"/>
          </p:cNvSpPr>
          <p:nvPr/>
        </p:nvSpPr>
        <p:spPr bwMode="auto">
          <a:xfrm>
            <a:off x="3714744" y="6357958"/>
            <a:ext cx="638316" cy="307777"/>
          </a:xfrm>
          <a:prstGeom prst="rect">
            <a:avLst/>
          </a:prstGeom>
          <a:noFill/>
          <a:ln w="9525">
            <a:noFill/>
            <a:miter lim="800000"/>
            <a:headEnd/>
            <a:tailEnd/>
          </a:ln>
          <a:effectLst/>
        </p:spPr>
        <p:txBody>
          <a:bodyPr wrap="none">
            <a:prstTxWarp prst="textNoShape">
              <a:avLst/>
            </a:prstTxWarp>
            <a:spAutoFit/>
          </a:bodyPr>
          <a:lstStyle/>
          <a:p>
            <a:r>
              <a:rPr lang="fr-FR" sz="1400" dirty="0">
                <a:solidFill>
                  <a:schemeClr val="tx1"/>
                </a:solidFill>
              </a:rPr>
              <a:t>Déclin</a:t>
            </a:r>
          </a:p>
        </p:txBody>
      </p:sp>
      <p:sp>
        <p:nvSpPr>
          <p:cNvPr id="21521" name="Text Box 17"/>
          <p:cNvSpPr txBox="1">
            <a:spLocks noChangeArrowheads="1"/>
          </p:cNvSpPr>
          <p:nvPr/>
        </p:nvSpPr>
        <p:spPr bwMode="auto">
          <a:xfrm>
            <a:off x="142844" y="3571876"/>
            <a:ext cx="285720" cy="1384995"/>
          </a:xfrm>
          <a:prstGeom prst="rect">
            <a:avLst/>
          </a:prstGeom>
          <a:noFill/>
          <a:ln w="9525">
            <a:noFill/>
            <a:miter lim="800000"/>
            <a:headEnd/>
            <a:tailEnd/>
          </a:ln>
          <a:effectLst/>
        </p:spPr>
        <p:txBody>
          <a:bodyPr wrap="square">
            <a:prstTxWarp prst="textNoShape">
              <a:avLst/>
            </a:prstTxWarp>
            <a:spAutoFit/>
          </a:bodyPr>
          <a:lstStyle/>
          <a:p>
            <a:r>
              <a:rPr lang="fr-FR" sz="1400" dirty="0">
                <a:solidFill>
                  <a:schemeClr val="tx1"/>
                </a:solidFill>
              </a:rPr>
              <a:t>V</a:t>
            </a:r>
          </a:p>
          <a:p>
            <a:r>
              <a:rPr lang="fr-FR" sz="1400" dirty="0">
                <a:solidFill>
                  <a:schemeClr val="tx1"/>
                </a:solidFill>
              </a:rPr>
              <a:t>O</a:t>
            </a:r>
          </a:p>
          <a:p>
            <a:r>
              <a:rPr lang="fr-FR" sz="1400" dirty="0">
                <a:solidFill>
                  <a:schemeClr val="tx1"/>
                </a:solidFill>
              </a:rPr>
              <a:t>L</a:t>
            </a:r>
          </a:p>
          <a:p>
            <a:r>
              <a:rPr lang="fr-FR" sz="1400" dirty="0">
                <a:solidFill>
                  <a:schemeClr val="tx1"/>
                </a:solidFill>
              </a:rPr>
              <a:t>U</a:t>
            </a:r>
          </a:p>
          <a:p>
            <a:r>
              <a:rPr lang="fr-FR" sz="1400" dirty="0">
                <a:solidFill>
                  <a:schemeClr val="tx1"/>
                </a:solidFill>
              </a:rPr>
              <a:t>M</a:t>
            </a:r>
          </a:p>
          <a:p>
            <a:r>
              <a:rPr lang="fr-FR" sz="1400" dirty="0">
                <a:solidFill>
                  <a:schemeClr val="tx1"/>
                </a:solidFill>
              </a:rPr>
              <a:t>E</a:t>
            </a:r>
          </a:p>
        </p:txBody>
      </p:sp>
      <p:sp>
        <p:nvSpPr>
          <p:cNvPr id="21522" name="Text Box 18"/>
          <p:cNvSpPr txBox="1">
            <a:spLocks noChangeArrowheads="1"/>
          </p:cNvSpPr>
          <p:nvPr/>
        </p:nvSpPr>
        <p:spPr bwMode="auto">
          <a:xfrm>
            <a:off x="0" y="0"/>
            <a:ext cx="9143999" cy="523220"/>
          </a:xfrm>
          <a:prstGeom prst="rect">
            <a:avLst/>
          </a:prstGeom>
          <a:noFill/>
          <a:ln w="9525">
            <a:noFill/>
            <a:miter lim="800000"/>
            <a:headEnd/>
            <a:tailEnd/>
          </a:ln>
          <a:effectLst/>
        </p:spPr>
        <p:txBody>
          <a:bodyPr wrap="square">
            <a:prstTxWarp prst="textNoShape">
              <a:avLst/>
            </a:prstTxWarp>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800" b="1" dirty="0" smtClean="0">
                <a:solidFill>
                  <a:srgbClr val="000000"/>
                </a:solidFill>
                <a:latin typeface="Forte" pitchFamily="66" charset="0"/>
              </a:rPr>
              <a:t>Analyse </a:t>
            </a:r>
            <a:r>
              <a:rPr lang="fr-FR" sz="2800" b="1" dirty="0">
                <a:solidFill>
                  <a:srgbClr val="000000"/>
                </a:solidFill>
                <a:latin typeface="Forte" pitchFamily="66" charset="0"/>
              </a:rPr>
              <a:t>de la </a:t>
            </a:r>
            <a:r>
              <a:rPr lang="fr-FR" sz="2800" b="1" dirty="0" smtClean="0">
                <a:solidFill>
                  <a:srgbClr val="000000"/>
                </a:solidFill>
                <a:latin typeface="Forte" pitchFamily="66" charset="0"/>
              </a:rPr>
              <a:t>demande Nationale</a:t>
            </a:r>
            <a:endParaRPr lang="fr-FR" sz="2800" b="1" dirty="0">
              <a:solidFill>
                <a:srgbClr val="000000"/>
              </a:solidFill>
              <a:latin typeface="Forte" pitchFamily="66" charset="0"/>
            </a:endParaRPr>
          </a:p>
        </p:txBody>
      </p:sp>
      <p:sp>
        <p:nvSpPr>
          <p:cNvPr id="21529" name="Text Box 25"/>
          <p:cNvSpPr txBox="1">
            <a:spLocks noChangeArrowheads="1"/>
          </p:cNvSpPr>
          <p:nvPr/>
        </p:nvSpPr>
        <p:spPr bwMode="auto">
          <a:xfrm>
            <a:off x="2282825" y="2770188"/>
            <a:ext cx="993775" cy="366712"/>
          </a:xfrm>
          <a:prstGeom prst="rect">
            <a:avLst/>
          </a:prstGeom>
          <a:noFill/>
          <a:ln w="9525">
            <a:noFill/>
            <a:miter lim="800000"/>
            <a:headEnd/>
            <a:tailEnd/>
          </a:ln>
          <a:effectLst/>
        </p:spPr>
        <p:txBody>
          <a:bodyPr>
            <a:prstTxWarp prst="textNoShape">
              <a:avLst/>
            </a:prstTxWarp>
            <a:spAutoFit/>
          </a:bodyPr>
          <a:lstStyle/>
          <a:p>
            <a:pPr>
              <a:spcBef>
                <a:spcPct val="50000"/>
              </a:spcBef>
            </a:pPr>
            <a:endParaRPr lang="fr-FR" dirty="0"/>
          </a:p>
        </p:txBody>
      </p:sp>
      <p:sp>
        <p:nvSpPr>
          <p:cNvPr id="21547" name="Oval 43"/>
          <p:cNvSpPr>
            <a:spLocks noChangeArrowheads="1"/>
          </p:cNvSpPr>
          <p:nvPr/>
        </p:nvSpPr>
        <p:spPr bwMode="auto">
          <a:xfrm>
            <a:off x="651933" y="4453731"/>
            <a:ext cx="1008063" cy="1008063"/>
          </a:xfrm>
          <a:prstGeom prst="ellipse">
            <a:avLst/>
          </a:prstGeom>
          <a:solidFill>
            <a:srgbClr val="CC3300"/>
          </a:solidFill>
          <a:ln w="9525">
            <a:solidFill>
              <a:schemeClr val="tx1"/>
            </a:solidFill>
            <a:round/>
            <a:headEnd/>
            <a:tailEnd/>
          </a:ln>
          <a:effectLst/>
        </p:spPr>
        <p:txBody>
          <a:bodyPr wrap="none" anchor="ctr">
            <a:prstTxWarp prst="textNoShape">
              <a:avLst/>
            </a:prstTxWarp>
          </a:bodyPr>
          <a:lstStyle/>
          <a:p>
            <a:pPr algn="ctr"/>
            <a:r>
              <a:rPr lang="fr-FR" sz="1400" dirty="0" smtClean="0"/>
              <a:t>Santé</a:t>
            </a:r>
          </a:p>
          <a:p>
            <a:pPr algn="ctr"/>
            <a:r>
              <a:rPr lang="fr-FR" sz="1200" dirty="0" smtClean="0"/>
              <a:t>2,8 Kg/foyer/an</a:t>
            </a:r>
            <a:endParaRPr lang="fr-FR" sz="1200" dirty="0"/>
          </a:p>
        </p:txBody>
      </p:sp>
      <p:sp>
        <p:nvSpPr>
          <p:cNvPr id="21548" name="Oval 44"/>
          <p:cNvSpPr>
            <a:spLocks noChangeArrowheads="1"/>
          </p:cNvSpPr>
          <p:nvPr/>
        </p:nvSpPr>
        <p:spPr bwMode="auto">
          <a:xfrm>
            <a:off x="1524000" y="2649537"/>
            <a:ext cx="1371600" cy="1312862"/>
          </a:xfrm>
          <a:prstGeom prst="ellipse">
            <a:avLst/>
          </a:prstGeom>
          <a:solidFill>
            <a:srgbClr val="CC3300"/>
          </a:solidFill>
          <a:ln w="9525">
            <a:solidFill>
              <a:schemeClr val="tx1"/>
            </a:solidFill>
            <a:round/>
            <a:headEnd/>
            <a:tailEnd/>
          </a:ln>
          <a:effectLst/>
        </p:spPr>
        <p:txBody>
          <a:bodyPr wrap="none" anchor="ctr">
            <a:prstTxWarp prst="textNoShape">
              <a:avLst/>
            </a:prstTxWarp>
          </a:bodyPr>
          <a:lstStyle/>
          <a:p>
            <a:pPr algn="ctr"/>
            <a:r>
              <a:rPr lang="fr-FR" dirty="0" smtClean="0"/>
              <a:t>Chocolatées</a:t>
            </a:r>
          </a:p>
          <a:p>
            <a:pPr algn="ctr"/>
            <a:r>
              <a:rPr lang="fr-FR" sz="1200" dirty="0" smtClean="0"/>
              <a:t>3,5 kg/foyer/an</a:t>
            </a:r>
            <a:endParaRPr lang="fr-FR" sz="1200" dirty="0"/>
          </a:p>
        </p:txBody>
      </p:sp>
      <p:sp>
        <p:nvSpPr>
          <p:cNvPr id="21549" name="Oval 45"/>
          <p:cNvSpPr>
            <a:spLocks noChangeArrowheads="1"/>
          </p:cNvSpPr>
          <p:nvPr/>
        </p:nvSpPr>
        <p:spPr bwMode="auto">
          <a:xfrm>
            <a:off x="2724679" y="5401205"/>
            <a:ext cx="1144587" cy="931862"/>
          </a:xfrm>
          <a:prstGeom prst="ellipse">
            <a:avLst/>
          </a:prstGeom>
          <a:solidFill>
            <a:srgbClr val="CC3300"/>
          </a:solidFill>
          <a:ln w="9525">
            <a:solidFill>
              <a:schemeClr val="tx1"/>
            </a:solidFill>
            <a:round/>
            <a:headEnd/>
            <a:tailEnd/>
          </a:ln>
          <a:effectLst/>
        </p:spPr>
        <p:txBody>
          <a:bodyPr wrap="none" anchor="ctr">
            <a:prstTxWarp prst="textNoShape">
              <a:avLst/>
            </a:prstTxWarp>
          </a:bodyPr>
          <a:lstStyle/>
          <a:p>
            <a:pPr algn="ctr"/>
            <a:r>
              <a:rPr lang="fr-FR" sz="1200" dirty="0" smtClean="0"/>
              <a:t>Famille</a:t>
            </a:r>
          </a:p>
          <a:p>
            <a:pPr algn="ctr"/>
            <a:r>
              <a:rPr lang="fr-FR" sz="1200" dirty="0" smtClean="0"/>
              <a:t>1,3 Kg/foyer/an</a:t>
            </a:r>
            <a:endParaRPr lang="fr-FR" sz="1200" dirty="0"/>
          </a:p>
        </p:txBody>
      </p:sp>
      <p:sp>
        <p:nvSpPr>
          <p:cNvPr id="21550" name="Oval 46"/>
          <p:cNvSpPr>
            <a:spLocks noChangeArrowheads="1"/>
          </p:cNvSpPr>
          <p:nvPr/>
        </p:nvSpPr>
        <p:spPr bwMode="auto">
          <a:xfrm>
            <a:off x="1920347" y="5012796"/>
            <a:ext cx="838200" cy="855663"/>
          </a:xfrm>
          <a:prstGeom prst="ellipse">
            <a:avLst/>
          </a:prstGeom>
          <a:solidFill>
            <a:srgbClr val="CC3300"/>
          </a:solidFill>
          <a:ln w="9525">
            <a:solidFill>
              <a:schemeClr val="tx1"/>
            </a:solidFill>
            <a:round/>
            <a:headEnd/>
            <a:tailEnd/>
          </a:ln>
          <a:effectLst/>
        </p:spPr>
        <p:txBody>
          <a:bodyPr wrap="none" anchor="ctr">
            <a:prstTxWarp prst="textNoShape">
              <a:avLst/>
            </a:prstTxWarp>
          </a:bodyPr>
          <a:lstStyle/>
          <a:p>
            <a:pPr algn="ctr"/>
            <a:r>
              <a:rPr lang="fr-FR" sz="1050" dirty="0" smtClean="0"/>
              <a:t>Sucrées</a:t>
            </a:r>
          </a:p>
          <a:p>
            <a:pPr algn="ctr"/>
            <a:r>
              <a:rPr lang="fr-FR" sz="1000" dirty="0" smtClean="0"/>
              <a:t>2,5 Kg/foyer/an</a:t>
            </a:r>
            <a:endParaRPr lang="fr-FR" sz="1000" dirty="0"/>
          </a:p>
        </p:txBody>
      </p:sp>
      <p:sp>
        <p:nvSpPr>
          <p:cNvPr id="21551" name="Oval 47"/>
          <p:cNvSpPr>
            <a:spLocks noChangeArrowheads="1"/>
          </p:cNvSpPr>
          <p:nvPr/>
        </p:nvSpPr>
        <p:spPr bwMode="auto">
          <a:xfrm>
            <a:off x="2484438" y="3305968"/>
            <a:ext cx="1312862" cy="1312863"/>
          </a:xfrm>
          <a:prstGeom prst="ellipse">
            <a:avLst/>
          </a:prstGeom>
          <a:solidFill>
            <a:srgbClr val="CC3300"/>
          </a:solidFill>
          <a:ln w="9525">
            <a:solidFill>
              <a:schemeClr val="tx1"/>
            </a:solidFill>
            <a:round/>
            <a:headEnd/>
            <a:tailEnd/>
          </a:ln>
          <a:effectLst/>
        </p:spPr>
        <p:txBody>
          <a:bodyPr wrap="none" anchor="ctr">
            <a:prstTxWarp prst="textNoShape">
              <a:avLst/>
            </a:prstTxWarp>
          </a:bodyPr>
          <a:lstStyle/>
          <a:p>
            <a:pPr algn="ctr"/>
            <a:r>
              <a:rPr lang="fr-FR" sz="1400" dirty="0" smtClean="0"/>
              <a:t>Muesli</a:t>
            </a:r>
          </a:p>
          <a:p>
            <a:pPr algn="ctr"/>
            <a:r>
              <a:rPr lang="fr-FR" sz="1400" dirty="0" smtClean="0"/>
              <a:t>3,5 Kg/foyer/an</a:t>
            </a:r>
            <a:endParaRPr lang="fr-FR" sz="1200" dirty="0"/>
          </a:p>
        </p:txBody>
      </p:sp>
      <p:sp>
        <p:nvSpPr>
          <p:cNvPr id="21558" name="Text Box 54"/>
          <p:cNvSpPr txBox="1">
            <a:spLocks noChangeArrowheads="1"/>
          </p:cNvSpPr>
          <p:nvPr/>
        </p:nvSpPr>
        <p:spPr bwMode="auto">
          <a:xfrm>
            <a:off x="4857752" y="928670"/>
            <a:ext cx="4071966" cy="5493812"/>
          </a:xfrm>
          <a:prstGeom prst="rect">
            <a:avLst/>
          </a:prstGeom>
          <a:noFill/>
          <a:ln w="19050">
            <a:solidFill>
              <a:srgbClr val="CC3300"/>
            </a:solidFill>
            <a:miter lim="800000"/>
            <a:headEnd/>
            <a:tailEnd/>
          </a:ln>
          <a:effectLst/>
        </p:spPr>
        <p:txBody>
          <a:bodyPr wrap="square">
            <a:prstTxWarp prst="textNoShape">
              <a:avLst/>
            </a:prstTxWarp>
            <a:spAutoFit/>
          </a:bodyPr>
          <a:lstStyle/>
          <a:p>
            <a:r>
              <a:rPr lang="fr-FR" sz="1300" b="1" u="sng" dirty="0" smtClean="0">
                <a:solidFill>
                  <a:schemeClr val="tx1"/>
                </a:solidFill>
              </a:rPr>
              <a:t>Nombre de clients :</a:t>
            </a:r>
          </a:p>
          <a:p>
            <a:r>
              <a:rPr lang="fr-FR" sz="1200" dirty="0" smtClean="0">
                <a:solidFill>
                  <a:schemeClr val="tx1"/>
                </a:solidFill>
              </a:rPr>
              <a:t>En 2001, les céréales étaient présentes dans 16,15 millions de foyers, soit 60 % des foyers français.</a:t>
            </a:r>
          </a:p>
          <a:p>
            <a:endParaRPr lang="fr-FR" sz="1200" dirty="0" smtClean="0">
              <a:solidFill>
                <a:schemeClr val="tx1"/>
              </a:solidFill>
            </a:endParaRPr>
          </a:p>
          <a:p>
            <a:r>
              <a:rPr lang="fr-FR" sz="1300" b="1" u="sng" dirty="0" smtClean="0">
                <a:solidFill>
                  <a:schemeClr val="tx1"/>
                </a:solidFill>
              </a:rPr>
              <a:t>Taux de pénétration :</a:t>
            </a:r>
            <a:r>
              <a:rPr lang="fr-FR" sz="1300" dirty="0" smtClean="0">
                <a:solidFill>
                  <a:schemeClr val="tx1"/>
                </a:solidFill>
              </a:rPr>
              <a:t> </a:t>
            </a:r>
            <a:r>
              <a:rPr lang="fr-FR" sz="1200" dirty="0" smtClean="0">
                <a:solidFill>
                  <a:schemeClr val="tx1"/>
                </a:solidFill>
              </a:rPr>
              <a:t>(% de ménage ayant acheté au moins une fois dans l’année ce produit).</a:t>
            </a:r>
            <a:endParaRPr lang="fr-FR" sz="1200" b="1" i="1" dirty="0" smtClean="0">
              <a:solidFill>
                <a:schemeClr val="tx1"/>
              </a:solidFill>
            </a:endParaRPr>
          </a:p>
          <a:p>
            <a:r>
              <a:rPr lang="fr-FR" sz="1200" dirty="0" smtClean="0">
                <a:solidFill>
                  <a:schemeClr val="tx1"/>
                </a:solidFill>
              </a:rPr>
              <a:t>Avec un </a:t>
            </a:r>
            <a:r>
              <a:rPr lang="fr-FR" sz="1200" dirty="0">
                <a:solidFill>
                  <a:schemeClr val="tx1"/>
                </a:solidFill>
              </a:rPr>
              <a:t>taux de pénétration</a:t>
            </a:r>
            <a:r>
              <a:rPr lang="fr-FR" sz="1200" dirty="0" smtClean="0">
                <a:solidFill>
                  <a:schemeClr val="tx1"/>
                </a:solidFill>
              </a:rPr>
              <a:t> des céréales du petit déjeuner de 66,4 %, </a:t>
            </a:r>
            <a:r>
              <a:rPr lang="fr-FR" sz="1200" dirty="0">
                <a:solidFill>
                  <a:schemeClr val="tx1"/>
                </a:solidFill>
              </a:rPr>
              <a:t>soit </a:t>
            </a:r>
            <a:r>
              <a:rPr lang="fr-FR" sz="1200" dirty="0" smtClean="0">
                <a:solidFill>
                  <a:schemeClr val="tx1"/>
                </a:solidFill>
              </a:rPr>
              <a:t>1,5</a:t>
            </a:r>
            <a:r>
              <a:rPr lang="fr-FR" sz="1200" dirty="0">
                <a:solidFill>
                  <a:schemeClr val="tx1"/>
                </a:solidFill>
              </a:rPr>
              <a:t>% de plus </a:t>
            </a:r>
            <a:r>
              <a:rPr lang="fr-FR" sz="1200" dirty="0" smtClean="0">
                <a:solidFill>
                  <a:schemeClr val="tx1"/>
                </a:solidFill>
              </a:rPr>
              <a:t> que </a:t>
            </a:r>
            <a:r>
              <a:rPr lang="fr-FR" sz="1200" dirty="0">
                <a:solidFill>
                  <a:schemeClr val="tx1"/>
                </a:solidFill>
              </a:rPr>
              <a:t>les deux années précédentes.</a:t>
            </a:r>
            <a:endParaRPr lang="fr-FR" sz="1200" dirty="0" smtClean="0">
              <a:solidFill>
                <a:schemeClr val="tx1"/>
              </a:solidFill>
            </a:endParaRPr>
          </a:p>
          <a:p>
            <a:endParaRPr lang="fr-FR" sz="1200" dirty="0" smtClean="0">
              <a:solidFill>
                <a:schemeClr val="tx1"/>
              </a:solidFill>
            </a:endParaRPr>
          </a:p>
          <a:p>
            <a:r>
              <a:rPr lang="fr-FR" sz="1300" b="1" u="sng" dirty="0" smtClean="0">
                <a:solidFill>
                  <a:schemeClr val="tx1"/>
                </a:solidFill>
              </a:rPr>
              <a:t>Chiffre d’affaires :</a:t>
            </a:r>
          </a:p>
          <a:p>
            <a:r>
              <a:rPr lang="fr-FR" sz="1200" dirty="0" smtClean="0">
                <a:solidFill>
                  <a:schemeClr val="tx1"/>
                </a:solidFill>
              </a:rPr>
              <a:t>Le </a:t>
            </a:r>
            <a:r>
              <a:rPr lang="fr-FR" sz="1200" dirty="0">
                <a:solidFill>
                  <a:schemeClr val="tx1"/>
                </a:solidFill>
              </a:rPr>
              <a:t>marché français des</a:t>
            </a:r>
            <a:r>
              <a:rPr lang="fr-FR" sz="1200" dirty="0" smtClean="0">
                <a:solidFill>
                  <a:schemeClr val="tx1"/>
                </a:solidFill>
              </a:rPr>
              <a:t> céréales du petit déjeuner réalise 656 M€ de chiffre d’affaires en 2008.</a:t>
            </a:r>
          </a:p>
          <a:p>
            <a:endParaRPr lang="fr-FR" sz="1200" dirty="0" smtClean="0">
              <a:solidFill>
                <a:schemeClr val="tx1"/>
              </a:solidFill>
            </a:endParaRPr>
          </a:p>
          <a:p>
            <a:r>
              <a:rPr lang="fr-FR" sz="1300" b="1" u="sng" dirty="0" smtClean="0">
                <a:solidFill>
                  <a:schemeClr val="tx1"/>
                </a:solidFill>
              </a:rPr>
              <a:t>Comportement consommateur :</a:t>
            </a:r>
          </a:p>
          <a:p>
            <a:r>
              <a:rPr lang="fr-FR" sz="1200" dirty="0" smtClean="0">
                <a:solidFill>
                  <a:schemeClr val="tx1"/>
                </a:solidFill>
              </a:rPr>
              <a:t>La consommation moyenne est de 1,8 kg par an et par personne. Aujourd’hui la population française passe de moins en moins de temps au petit déjeuner, d’où la nécessité pour les industriels d’innover dans ce domaine. De plus, le marché pour l’enfant étant bien développé, ils doivent se tourner vers les adultes, qui tendent vers la naturalité.</a:t>
            </a:r>
          </a:p>
          <a:p>
            <a:endParaRPr lang="fr-FR" sz="1200" dirty="0" smtClean="0">
              <a:solidFill>
                <a:schemeClr val="tx1"/>
              </a:solidFill>
            </a:endParaRPr>
          </a:p>
          <a:p>
            <a:r>
              <a:rPr lang="fr-FR" sz="1300" b="1" u="sng" dirty="0" smtClean="0">
                <a:solidFill>
                  <a:schemeClr val="tx1"/>
                </a:solidFill>
              </a:rPr>
              <a:t>Niveau de développement :</a:t>
            </a:r>
          </a:p>
          <a:p>
            <a:r>
              <a:rPr lang="fr-FR" sz="1200" dirty="0" smtClean="0">
                <a:solidFill>
                  <a:schemeClr val="tx1"/>
                </a:solidFill>
              </a:rPr>
              <a:t>Les céréales chocolatées, sucrées et muesli sont en phase de fin de croissance, mais ce sont elles qui sont encore le plus consommées. Les céréales ayant un intérêt santé commencent à se développer de plus en plus, elles sont en pleine phase d’émergence. Plus généralement c’est un marché qui arrive à maturité, d’où la nécessité d’innover.</a:t>
            </a:r>
          </a:p>
        </p:txBody>
      </p:sp>
      <p:sp>
        <p:nvSpPr>
          <p:cNvPr id="28" name="Rectangle 27"/>
          <p:cNvSpPr/>
          <p:nvPr/>
        </p:nvSpPr>
        <p:spPr>
          <a:xfrm>
            <a:off x="2786050" y="6611779"/>
            <a:ext cx="1901483" cy="246221"/>
          </a:xfrm>
          <a:prstGeom prst="rect">
            <a:avLst/>
          </a:prstGeom>
          <a:noFill/>
        </p:spPr>
        <p:txBody>
          <a:bodyPr wrap="none">
            <a:spAutoFit/>
          </a:bodyPr>
          <a:lstStyle/>
          <a:p>
            <a:r>
              <a:rPr lang="fr-FR" sz="1000" i="1" dirty="0" smtClean="0">
                <a:solidFill>
                  <a:schemeClr val="tx1"/>
                </a:solidFill>
              </a:rPr>
              <a:t>Source : ConsoScan, TNS Secodip.</a:t>
            </a:r>
            <a:endParaRPr lang="fr-FR" sz="1000" i="1" dirty="0">
              <a:solidFill>
                <a:schemeClr val="tx1"/>
              </a:solidFill>
            </a:endParaRPr>
          </a:p>
        </p:txBody>
      </p:sp>
      <p:sp>
        <p:nvSpPr>
          <p:cNvPr id="32" name="ZoneTexte 31"/>
          <p:cNvSpPr txBox="1"/>
          <p:nvPr/>
        </p:nvSpPr>
        <p:spPr>
          <a:xfrm>
            <a:off x="406400" y="1049867"/>
            <a:ext cx="184666" cy="369332"/>
          </a:xfrm>
          <a:prstGeom prst="rect">
            <a:avLst/>
          </a:prstGeom>
          <a:noFill/>
        </p:spPr>
        <p:txBody>
          <a:bodyPr wrap="none" rtlCol="0">
            <a:spAutoFit/>
          </a:bodyPr>
          <a:lstStyle/>
          <a:p>
            <a:endParaRPr lang="fr-FR" dirty="0"/>
          </a:p>
        </p:txBody>
      </p:sp>
      <p:sp>
        <p:nvSpPr>
          <p:cNvPr id="33" name="ZoneTexte 32"/>
          <p:cNvSpPr txBox="1"/>
          <p:nvPr/>
        </p:nvSpPr>
        <p:spPr>
          <a:xfrm>
            <a:off x="285720" y="857232"/>
            <a:ext cx="4344894" cy="923330"/>
          </a:xfrm>
          <a:prstGeom prst="rect">
            <a:avLst/>
          </a:prstGeom>
          <a:noFill/>
        </p:spPr>
        <p:txBody>
          <a:bodyPr wrap="square" rtlCol="0">
            <a:spAutoFit/>
          </a:bodyPr>
          <a:lstStyle/>
          <a:p>
            <a:r>
              <a:rPr lang="fr-FR" dirty="0" smtClean="0">
                <a:solidFill>
                  <a:schemeClr val="tx1"/>
                </a:solidFill>
              </a:rPr>
              <a:t>122 100 tonnes de céréales du petit déjeuner vendues, pour un chiffre d’affaires de 656 millions d’euros en 2008.</a:t>
            </a:r>
            <a:endParaRPr lang="fr-FR" dirty="0">
              <a:solidFill>
                <a:schemeClr val="tx1"/>
              </a:solidFill>
            </a:endParaRPr>
          </a:p>
        </p:txBody>
      </p:sp>
      <p:sp>
        <p:nvSpPr>
          <p:cNvPr id="34" name="ZoneTexte 33"/>
          <p:cNvSpPr txBox="1"/>
          <p:nvPr/>
        </p:nvSpPr>
        <p:spPr>
          <a:xfrm>
            <a:off x="965200" y="948267"/>
            <a:ext cx="184666" cy="369332"/>
          </a:xfrm>
          <a:prstGeom prst="rect">
            <a:avLst/>
          </a:prstGeom>
          <a:noFill/>
        </p:spPr>
        <p:txBody>
          <a:bodyPr wrap="none" rtlCol="0">
            <a:spAutoFit/>
          </a:bodyPr>
          <a:lstStyle/>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Graphique 3"/>
          <p:cNvGraphicFramePr/>
          <p:nvPr/>
        </p:nvGraphicFramePr>
        <p:xfrm>
          <a:off x="500034" y="500042"/>
          <a:ext cx="4285221" cy="3710996"/>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5072066" y="571480"/>
            <a:ext cx="3805667" cy="2831544"/>
          </a:xfrm>
          <a:prstGeom prst="rect">
            <a:avLst/>
          </a:prstGeom>
          <a:ln>
            <a:noFill/>
          </a:ln>
        </p:spPr>
        <p:txBody>
          <a:bodyPr wrap="square">
            <a:spAutoFit/>
          </a:bodyPr>
          <a:lstStyle/>
          <a:p>
            <a:r>
              <a:rPr lang="fr-FR" sz="1600" b="1" u="sng" dirty="0" smtClean="0">
                <a:solidFill>
                  <a:schemeClr val="tx1"/>
                </a:solidFill>
              </a:rPr>
              <a:t>Segmentation :</a:t>
            </a:r>
          </a:p>
          <a:p>
            <a:r>
              <a:rPr lang="fr-FR" sz="1600" dirty="0" smtClean="0">
                <a:solidFill>
                  <a:schemeClr val="tx1"/>
                </a:solidFill>
              </a:rPr>
              <a:t>L’offre est segmentée selon l’âge des consommateurs. De plus il y a un effet de génération.</a:t>
            </a:r>
          </a:p>
          <a:p>
            <a:r>
              <a:rPr lang="fr-FR" sz="1600" dirty="0" smtClean="0">
                <a:solidFill>
                  <a:schemeClr val="tx1"/>
                </a:solidFill>
              </a:rPr>
              <a:t>D’après les pourcentages de ventes, on remarque la place importante que prend les enfants. En effet, ceux-ci réalisent 46% des ventes, suivi de près par les adultes (40%), puis des adolescents (10%) et des familles (4%). </a:t>
            </a:r>
          </a:p>
          <a:p>
            <a:endParaRPr lang="fr-FR" sz="1600" dirty="0" smtClean="0">
              <a:solidFill>
                <a:schemeClr val="tx1"/>
              </a:solidFill>
            </a:endParaRPr>
          </a:p>
        </p:txBody>
      </p:sp>
      <p:sp>
        <p:nvSpPr>
          <p:cNvPr id="5" name="Rectangle 4"/>
          <p:cNvSpPr/>
          <p:nvPr/>
        </p:nvSpPr>
        <p:spPr>
          <a:xfrm>
            <a:off x="785786" y="4429132"/>
            <a:ext cx="7786742" cy="1846659"/>
          </a:xfrm>
          <a:prstGeom prst="rect">
            <a:avLst/>
          </a:prstGeom>
        </p:spPr>
        <p:txBody>
          <a:bodyPr wrap="square">
            <a:spAutoFit/>
          </a:bodyPr>
          <a:lstStyle/>
          <a:p>
            <a:r>
              <a:rPr lang="fr-FR" sz="1600" b="1" u="sng" dirty="0" smtClean="0">
                <a:solidFill>
                  <a:schemeClr val="tx1"/>
                </a:solidFill>
              </a:rPr>
              <a:t>Investissements publicitaires : </a:t>
            </a:r>
          </a:p>
          <a:p>
            <a:r>
              <a:rPr lang="fr-FR" sz="1600" dirty="0" smtClean="0">
                <a:solidFill>
                  <a:schemeClr val="tx1"/>
                </a:solidFill>
              </a:rPr>
              <a:t>Les grands groupes, Kellogg’s et Nestlé, ont augmenté leur budget publicitaire, notamment à la télévision. Il y a environ 37 publicités sur les céréales du petit déjeuner par jour. Ces publicités sont surtout à destination des enfants, avec des actions promotionnelles en intégrant dans les paquets des cadeaux ayant pour thèmes les séries ou dessins animés à la mode. Les femmes sont également visées lors de ces spots publicitaires, avec l’alliance nutrition-santé.</a:t>
            </a:r>
          </a:p>
        </p:txBody>
      </p:sp>
      <p:sp>
        <p:nvSpPr>
          <p:cNvPr id="6" name="Rectangle 5"/>
          <p:cNvSpPr/>
          <p:nvPr/>
        </p:nvSpPr>
        <p:spPr bwMode="auto">
          <a:xfrm>
            <a:off x="428596" y="357166"/>
            <a:ext cx="8286808" cy="3571900"/>
          </a:xfrm>
          <a:prstGeom prst="rect">
            <a:avLst/>
          </a:prstGeom>
          <a:noFill/>
          <a:ln w="19050" cap="flat" cmpd="sng" algn="ctr">
            <a:solidFill>
              <a:srgbClr val="CC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fr-FR" sz="1800" b="0" i="0" u="none" strike="noStrike" cap="none" normalizeH="0" baseline="0" dirty="0" smtClean="0">
              <a:ln>
                <a:noFill/>
              </a:ln>
              <a:solidFill>
                <a:schemeClr val="bg1"/>
              </a:solidFill>
              <a:effectLst/>
              <a:latin typeface="Calibri" charset="0"/>
            </a:endParaRPr>
          </a:p>
        </p:txBody>
      </p:sp>
      <p:sp>
        <p:nvSpPr>
          <p:cNvPr id="7" name="Rectangle 6"/>
          <p:cNvSpPr/>
          <p:nvPr/>
        </p:nvSpPr>
        <p:spPr bwMode="auto">
          <a:xfrm>
            <a:off x="428596" y="4214818"/>
            <a:ext cx="8286808" cy="2286016"/>
          </a:xfrm>
          <a:prstGeom prst="rect">
            <a:avLst/>
          </a:prstGeom>
          <a:noFill/>
          <a:ln w="19050" cap="flat" cmpd="sng" algn="ctr">
            <a:solidFill>
              <a:srgbClr val="CC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fr-FR" sz="1800" b="0" i="0" u="none" strike="noStrike" cap="none" normalizeH="0" baseline="0" dirty="0" smtClean="0">
              <a:ln>
                <a:noFill/>
              </a:ln>
              <a:solidFill>
                <a:schemeClr val="bg1"/>
              </a:solidFill>
              <a:effectLst/>
              <a:latin typeface="Calibri"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28" name="Connecteur droit 27"/>
          <p:cNvCxnSpPr/>
          <p:nvPr/>
        </p:nvCxnSpPr>
        <p:spPr bwMode="auto">
          <a:xfrm>
            <a:off x="2857488" y="2357430"/>
            <a:ext cx="3143272" cy="1588"/>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12300" name="Text Box 12"/>
          <p:cNvSpPr txBox="1">
            <a:spLocks noChangeArrowheads="1"/>
          </p:cNvSpPr>
          <p:nvPr/>
        </p:nvSpPr>
        <p:spPr bwMode="auto">
          <a:xfrm>
            <a:off x="0" y="0"/>
            <a:ext cx="9144000" cy="523220"/>
          </a:xfrm>
          <a:prstGeom prst="rect">
            <a:avLst/>
          </a:prstGeom>
          <a:noFill/>
          <a:ln w="9525">
            <a:noFill/>
            <a:miter lim="800000"/>
            <a:headEnd/>
            <a:tailEnd/>
          </a:ln>
          <a:effectLst/>
        </p:spPr>
        <p:txBody>
          <a:bodyPr wrap="square">
            <a:prstTxWarp prst="textNoShape">
              <a:avLst/>
            </a:prstTxWarp>
            <a:spAutoFit/>
          </a:bodyPr>
          <a:lstStyle/>
          <a:p>
            <a:pPr algn="ctr"/>
            <a:r>
              <a:rPr lang="fr-FR" sz="2800" b="1" dirty="0" smtClean="0">
                <a:solidFill>
                  <a:srgbClr val="000000"/>
                </a:solidFill>
                <a:latin typeface="Forte" pitchFamily="66" charset="0"/>
              </a:rPr>
              <a:t>Analyse </a:t>
            </a:r>
            <a:r>
              <a:rPr lang="fr-FR" sz="2800" b="1" dirty="0">
                <a:solidFill>
                  <a:srgbClr val="000000"/>
                </a:solidFill>
                <a:latin typeface="Forte" pitchFamily="66" charset="0"/>
              </a:rPr>
              <a:t>de </a:t>
            </a:r>
            <a:r>
              <a:rPr lang="fr-FR" sz="2800" b="1" dirty="0" smtClean="0">
                <a:solidFill>
                  <a:srgbClr val="000000"/>
                </a:solidFill>
                <a:latin typeface="Forte" pitchFamily="66" charset="0"/>
              </a:rPr>
              <a:t>l’offre Internationale /Nationale</a:t>
            </a:r>
            <a:endParaRPr lang="fr-FR" sz="2800" b="1" dirty="0">
              <a:solidFill>
                <a:srgbClr val="000000"/>
              </a:solidFill>
              <a:latin typeface="Forte" pitchFamily="66" charset="0"/>
            </a:endParaRPr>
          </a:p>
        </p:txBody>
      </p:sp>
      <p:sp>
        <p:nvSpPr>
          <p:cNvPr id="12302" name="Line 14"/>
          <p:cNvSpPr>
            <a:spLocks noChangeShapeType="1"/>
          </p:cNvSpPr>
          <p:nvPr/>
        </p:nvSpPr>
        <p:spPr bwMode="auto">
          <a:xfrm>
            <a:off x="4391024" y="1246174"/>
            <a:ext cx="0" cy="2232025"/>
          </a:xfrm>
          <a:prstGeom prst="line">
            <a:avLst/>
          </a:prstGeom>
          <a:noFill/>
          <a:ln w="28575">
            <a:solidFill>
              <a:schemeClr val="tx1"/>
            </a:solidFill>
            <a:round/>
            <a:headEnd/>
            <a:tailEnd/>
          </a:ln>
          <a:effectLst/>
        </p:spPr>
        <p:txBody>
          <a:bodyPr>
            <a:prstTxWarp prst="textNoShape">
              <a:avLst/>
            </a:prstTxWarp>
          </a:bodyPr>
          <a:lstStyle/>
          <a:p>
            <a:endParaRPr lang="fr-FR" dirty="0"/>
          </a:p>
        </p:txBody>
      </p:sp>
      <p:sp>
        <p:nvSpPr>
          <p:cNvPr id="12313" name="Text Box 25"/>
          <p:cNvSpPr txBox="1">
            <a:spLocks noChangeArrowheads="1"/>
          </p:cNvSpPr>
          <p:nvPr/>
        </p:nvSpPr>
        <p:spPr bwMode="auto">
          <a:xfrm>
            <a:off x="3714744" y="3357562"/>
            <a:ext cx="1285884" cy="369332"/>
          </a:xfrm>
          <a:prstGeom prst="rect">
            <a:avLst/>
          </a:prstGeom>
          <a:noFill/>
          <a:ln w="9525">
            <a:noFill/>
            <a:miter lim="800000"/>
            <a:headEnd/>
            <a:tailEnd/>
          </a:ln>
          <a:effectLst/>
        </p:spPr>
        <p:txBody>
          <a:bodyPr wrap="square">
            <a:prstTxWarp prst="textNoShape">
              <a:avLst/>
            </a:prstTxWarp>
            <a:spAutoFit/>
          </a:bodyPr>
          <a:lstStyle/>
          <a:p>
            <a:r>
              <a:rPr lang="fr-FR" b="1" dirty="0" smtClean="0">
                <a:solidFill>
                  <a:schemeClr val="tx1"/>
                </a:solidFill>
              </a:rPr>
              <a:t>-</a:t>
            </a:r>
            <a:r>
              <a:rPr lang="fr-FR" sz="1200" dirty="0" smtClean="0">
                <a:solidFill>
                  <a:schemeClr val="tx1"/>
                </a:solidFill>
              </a:rPr>
              <a:t> (</a:t>
            </a:r>
            <a:r>
              <a:rPr lang="fr-FR" sz="1200" dirty="0">
                <a:solidFill>
                  <a:schemeClr val="tx1"/>
                </a:solidFill>
              </a:rPr>
              <a:t>peu d’acteurs)</a:t>
            </a:r>
          </a:p>
        </p:txBody>
      </p:sp>
      <p:sp>
        <p:nvSpPr>
          <p:cNvPr id="12314" name="Text Box 26"/>
          <p:cNvSpPr txBox="1">
            <a:spLocks noChangeArrowheads="1"/>
          </p:cNvSpPr>
          <p:nvPr/>
        </p:nvSpPr>
        <p:spPr bwMode="auto">
          <a:xfrm>
            <a:off x="3571868" y="857232"/>
            <a:ext cx="1785950" cy="369332"/>
          </a:xfrm>
          <a:prstGeom prst="rect">
            <a:avLst/>
          </a:prstGeom>
          <a:noFill/>
          <a:ln w="9525">
            <a:noFill/>
            <a:miter lim="800000"/>
            <a:headEnd/>
            <a:tailEnd/>
          </a:ln>
          <a:effectLst/>
        </p:spPr>
        <p:txBody>
          <a:bodyPr wrap="square">
            <a:prstTxWarp prst="textNoShape">
              <a:avLst/>
            </a:prstTxWarp>
            <a:spAutoFit/>
          </a:bodyPr>
          <a:lstStyle/>
          <a:p>
            <a:r>
              <a:rPr lang="fr-FR" b="1" dirty="0" smtClean="0">
                <a:solidFill>
                  <a:schemeClr val="tx1"/>
                </a:solidFill>
              </a:rPr>
              <a:t>+</a:t>
            </a:r>
            <a:r>
              <a:rPr lang="fr-FR" sz="1200" dirty="0" smtClean="0">
                <a:solidFill>
                  <a:schemeClr val="tx1"/>
                </a:solidFill>
              </a:rPr>
              <a:t> ( beaucoup d’acteurs)</a:t>
            </a:r>
            <a:endParaRPr lang="fr-FR" sz="1200" dirty="0">
              <a:solidFill>
                <a:schemeClr val="tx1"/>
              </a:solidFill>
            </a:endParaRPr>
          </a:p>
        </p:txBody>
      </p:sp>
      <p:sp>
        <p:nvSpPr>
          <p:cNvPr id="12315" name="Text Box 27"/>
          <p:cNvSpPr txBox="1">
            <a:spLocks noChangeArrowheads="1"/>
          </p:cNvSpPr>
          <p:nvPr/>
        </p:nvSpPr>
        <p:spPr bwMode="auto">
          <a:xfrm>
            <a:off x="2071670" y="2071678"/>
            <a:ext cx="1627215" cy="553998"/>
          </a:xfrm>
          <a:prstGeom prst="rect">
            <a:avLst/>
          </a:prstGeom>
          <a:noFill/>
          <a:ln w="9525">
            <a:noFill/>
            <a:miter lim="800000"/>
            <a:headEnd/>
            <a:tailEnd/>
          </a:ln>
          <a:effectLst/>
        </p:spPr>
        <p:txBody>
          <a:bodyPr wrap="square">
            <a:prstTxWarp prst="textNoShape">
              <a:avLst/>
            </a:prstTxWarp>
            <a:spAutoFit/>
          </a:bodyPr>
          <a:lstStyle/>
          <a:p>
            <a:r>
              <a:rPr lang="fr-FR" b="1" dirty="0" smtClean="0">
                <a:solidFill>
                  <a:schemeClr val="tx1"/>
                </a:solidFill>
              </a:rPr>
              <a:t>-</a:t>
            </a:r>
            <a:r>
              <a:rPr lang="fr-FR" sz="1200" dirty="0" smtClean="0">
                <a:solidFill>
                  <a:schemeClr val="tx1"/>
                </a:solidFill>
              </a:rPr>
              <a:t> (Pas </a:t>
            </a:r>
            <a:r>
              <a:rPr lang="fr-FR" sz="1200" dirty="0">
                <a:solidFill>
                  <a:schemeClr val="tx1"/>
                </a:solidFill>
              </a:rPr>
              <a:t>de </a:t>
            </a:r>
            <a:endParaRPr lang="fr-FR" sz="1200" dirty="0" smtClean="0">
              <a:solidFill>
                <a:schemeClr val="tx1"/>
              </a:solidFill>
            </a:endParaRPr>
          </a:p>
          <a:p>
            <a:r>
              <a:rPr lang="fr-FR" sz="1200" dirty="0" smtClean="0">
                <a:solidFill>
                  <a:schemeClr val="tx1"/>
                </a:solidFill>
              </a:rPr>
              <a:t>dominants)</a:t>
            </a:r>
            <a:endParaRPr lang="fr-FR" sz="1200" dirty="0">
              <a:solidFill>
                <a:schemeClr val="tx1"/>
              </a:solidFill>
            </a:endParaRPr>
          </a:p>
        </p:txBody>
      </p:sp>
      <p:sp>
        <p:nvSpPr>
          <p:cNvPr id="12316" name="Text Box 28"/>
          <p:cNvSpPr txBox="1">
            <a:spLocks noChangeArrowheads="1"/>
          </p:cNvSpPr>
          <p:nvPr/>
        </p:nvSpPr>
        <p:spPr bwMode="auto">
          <a:xfrm>
            <a:off x="6072198" y="2000240"/>
            <a:ext cx="1928826" cy="738664"/>
          </a:xfrm>
          <a:prstGeom prst="rect">
            <a:avLst/>
          </a:prstGeom>
          <a:noFill/>
          <a:ln w="9525">
            <a:noFill/>
            <a:miter lim="800000"/>
            <a:headEnd/>
            <a:tailEnd/>
          </a:ln>
          <a:effectLst/>
        </p:spPr>
        <p:txBody>
          <a:bodyPr wrap="square">
            <a:prstTxWarp prst="textNoShape">
              <a:avLst/>
            </a:prstTxWarp>
            <a:spAutoFit/>
          </a:bodyPr>
          <a:lstStyle/>
          <a:p>
            <a:r>
              <a:rPr lang="fr-FR" b="1" dirty="0" smtClean="0">
                <a:solidFill>
                  <a:schemeClr val="tx1"/>
                </a:solidFill>
              </a:rPr>
              <a:t>+</a:t>
            </a:r>
            <a:r>
              <a:rPr lang="fr-FR" sz="1200" dirty="0" smtClean="0">
                <a:solidFill>
                  <a:schemeClr val="tx1"/>
                </a:solidFill>
              </a:rPr>
              <a:t> (Des </a:t>
            </a:r>
            <a:r>
              <a:rPr lang="fr-FR" sz="1200" dirty="0">
                <a:solidFill>
                  <a:schemeClr val="tx1"/>
                </a:solidFill>
              </a:rPr>
              <a:t>leaders </a:t>
            </a:r>
            <a:r>
              <a:rPr lang="fr-FR" sz="1200" dirty="0" smtClean="0">
                <a:solidFill>
                  <a:schemeClr val="tx1"/>
                </a:solidFill>
              </a:rPr>
              <a:t>dominants</a:t>
            </a:r>
            <a:endParaRPr lang="fr-FR" sz="1200" dirty="0">
              <a:solidFill>
                <a:schemeClr val="tx1"/>
              </a:solidFill>
            </a:endParaRPr>
          </a:p>
          <a:p>
            <a:r>
              <a:rPr lang="fr-FR" sz="1200" dirty="0">
                <a:solidFill>
                  <a:schemeClr val="tx1"/>
                </a:solidFill>
              </a:rPr>
              <a:t>50% ou 75</a:t>
            </a:r>
            <a:r>
              <a:rPr lang="fr-FR" sz="1200" dirty="0" smtClean="0">
                <a:solidFill>
                  <a:schemeClr val="tx1"/>
                </a:solidFill>
              </a:rPr>
              <a:t>%)</a:t>
            </a:r>
            <a:endParaRPr lang="fr-FR" sz="1200" dirty="0">
              <a:solidFill>
                <a:schemeClr val="tx1"/>
              </a:solidFill>
            </a:endParaRPr>
          </a:p>
          <a:p>
            <a:endParaRPr lang="fr-FR" sz="1200" dirty="0">
              <a:solidFill>
                <a:schemeClr val="tx1"/>
              </a:solidFill>
            </a:endParaRPr>
          </a:p>
        </p:txBody>
      </p:sp>
      <p:sp>
        <p:nvSpPr>
          <p:cNvPr id="12335" name="Oval 47"/>
          <p:cNvSpPr>
            <a:spLocks noChangeAspect="1" noChangeArrowheads="1"/>
          </p:cNvSpPr>
          <p:nvPr/>
        </p:nvSpPr>
        <p:spPr bwMode="auto">
          <a:xfrm>
            <a:off x="2849561" y="2641586"/>
            <a:ext cx="579431" cy="526508"/>
          </a:xfrm>
          <a:prstGeom prst="ellipse">
            <a:avLst/>
          </a:prstGeom>
          <a:solidFill>
            <a:srgbClr val="CC3300"/>
          </a:solidFill>
          <a:ln w="9525">
            <a:solidFill>
              <a:schemeClr val="tx1"/>
            </a:solidFill>
            <a:round/>
            <a:headEnd/>
            <a:tailEnd/>
          </a:ln>
          <a:effectLst/>
        </p:spPr>
        <p:txBody>
          <a:bodyPr wrap="none" anchor="ctr">
            <a:prstTxWarp prst="textNoShape">
              <a:avLst/>
            </a:prstTxWarp>
          </a:bodyPr>
          <a:lstStyle/>
          <a:p>
            <a:pPr algn="ctr"/>
            <a:r>
              <a:rPr lang="fr-FR" sz="1200" dirty="0" smtClean="0">
                <a:latin typeface="Times New Roman" charset="0"/>
              </a:rPr>
              <a:t>Weetabix</a:t>
            </a:r>
            <a:endParaRPr lang="fr-FR" sz="2400" dirty="0">
              <a:latin typeface="Times New Roman" charset="0"/>
            </a:endParaRPr>
          </a:p>
        </p:txBody>
      </p:sp>
      <p:sp>
        <p:nvSpPr>
          <p:cNvPr id="12337" name="Oval 49"/>
          <p:cNvSpPr>
            <a:spLocks noChangeArrowheads="1"/>
          </p:cNvSpPr>
          <p:nvPr/>
        </p:nvSpPr>
        <p:spPr bwMode="auto">
          <a:xfrm>
            <a:off x="4357687" y="2343137"/>
            <a:ext cx="785818" cy="800112"/>
          </a:xfrm>
          <a:prstGeom prst="ellipse">
            <a:avLst/>
          </a:prstGeom>
          <a:solidFill>
            <a:srgbClr val="CC3300"/>
          </a:solidFill>
          <a:ln w="9525">
            <a:solidFill>
              <a:schemeClr val="tx1"/>
            </a:solidFill>
            <a:round/>
            <a:headEnd/>
            <a:tailEnd/>
          </a:ln>
          <a:effectLst/>
        </p:spPr>
        <p:txBody>
          <a:bodyPr wrap="none" anchor="ctr">
            <a:prstTxWarp prst="textNoShape">
              <a:avLst/>
            </a:prstTxWarp>
          </a:bodyPr>
          <a:lstStyle/>
          <a:p>
            <a:pPr algn="ctr"/>
            <a:r>
              <a:rPr lang="fr-FR" sz="1200" dirty="0">
                <a:latin typeface="Times New Roman" charset="0"/>
              </a:rPr>
              <a:t>MDD</a:t>
            </a:r>
            <a:endParaRPr lang="fr-FR" sz="2400" dirty="0">
              <a:latin typeface="Times New Roman" charset="0"/>
            </a:endParaRPr>
          </a:p>
        </p:txBody>
      </p:sp>
      <p:sp>
        <p:nvSpPr>
          <p:cNvPr id="12338" name="Oval 50"/>
          <p:cNvSpPr>
            <a:spLocks noChangeArrowheads="1"/>
          </p:cNvSpPr>
          <p:nvPr/>
        </p:nvSpPr>
        <p:spPr bwMode="auto">
          <a:xfrm>
            <a:off x="2986086" y="1985949"/>
            <a:ext cx="585782" cy="585795"/>
          </a:xfrm>
          <a:prstGeom prst="ellipse">
            <a:avLst/>
          </a:prstGeom>
          <a:solidFill>
            <a:srgbClr val="CC3300"/>
          </a:solidFill>
          <a:ln w="9525">
            <a:solidFill>
              <a:schemeClr val="tx1"/>
            </a:solidFill>
            <a:round/>
            <a:headEnd/>
            <a:tailEnd/>
          </a:ln>
          <a:effectLst/>
        </p:spPr>
        <p:txBody>
          <a:bodyPr wrap="none" anchor="ctr">
            <a:prstTxWarp prst="textNoShape">
              <a:avLst/>
            </a:prstTxWarp>
          </a:bodyPr>
          <a:lstStyle/>
          <a:p>
            <a:pPr algn="ctr"/>
            <a:r>
              <a:rPr lang="fr-FR" sz="1200" dirty="0" smtClean="0">
                <a:latin typeface="Times New Roman" charset="0"/>
              </a:rPr>
              <a:t>Quaker</a:t>
            </a:r>
            <a:endParaRPr lang="fr-FR" sz="2400" dirty="0">
              <a:latin typeface="Times New Roman" charset="0"/>
            </a:endParaRPr>
          </a:p>
        </p:txBody>
      </p:sp>
      <p:sp>
        <p:nvSpPr>
          <p:cNvPr id="12339" name="Oval 51"/>
          <p:cNvSpPr>
            <a:spLocks noChangeAspect="1" noChangeArrowheads="1"/>
          </p:cNvSpPr>
          <p:nvPr/>
        </p:nvSpPr>
        <p:spPr bwMode="auto">
          <a:xfrm>
            <a:off x="3595686" y="1581136"/>
            <a:ext cx="619124" cy="686759"/>
          </a:xfrm>
          <a:prstGeom prst="ellipse">
            <a:avLst/>
          </a:prstGeom>
          <a:solidFill>
            <a:srgbClr val="CC3300"/>
          </a:solidFill>
          <a:ln w="9525">
            <a:solidFill>
              <a:schemeClr val="tx1"/>
            </a:solidFill>
            <a:round/>
            <a:headEnd/>
            <a:tailEnd/>
          </a:ln>
          <a:effectLst/>
        </p:spPr>
        <p:txBody>
          <a:bodyPr wrap="none" anchor="ctr">
            <a:prstTxWarp prst="textNoShape">
              <a:avLst/>
            </a:prstTxWarp>
          </a:bodyPr>
          <a:lstStyle/>
          <a:p>
            <a:pPr algn="ctr"/>
            <a:r>
              <a:rPr lang="fr-FR" sz="1200" dirty="0" smtClean="0">
                <a:latin typeface="Times New Roman" charset="0"/>
              </a:rPr>
              <a:t>Jordan’s</a:t>
            </a:r>
            <a:endParaRPr lang="fr-FR" sz="2400" dirty="0">
              <a:latin typeface="Times New Roman" charset="0"/>
            </a:endParaRPr>
          </a:p>
        </p:txBody>
      </p:sp>
      <p:sp>
        <p:nvSpPr>
          <p:cNvPr id="12340" name="Oval 52"/>
          <p:cNvSpPr>
            <a:spLocks noChangeArrowheads="1"/>
          </p:cNvSpPr>
          <p:nvPr/>
        </p:nvSpPr>
        <p:spPr bwMode="auto">
          <a:xfrm>
            <a:off x="4357686" y="1428736"/>
            <a:ext cx="827088" cy="827088"/>
          </a:xfrm>
          <a:prstGeom prst="ellipse">
            <a:avLst/>
          </a:prstGeom>
          <a:solidFill>
            <a:srgbClr val="CC3300"/>
          </a:solidFill>
          <a:ln w="9525">
            <a:solidFill>
              <a:schemeClr val="tx1"/>
            </a:solidFill>
            <a:round/>
            <a:headEnd/>
            <a:tailEnd/>
          </a:ln>
          <a:effectLst/>
        </p:spPr>
        <p:txBody>
          <a:bodyPr wrap="none" anchor="ctr">
            <a:prstTxWarp prst="textNoShape">
              <a:avLst/>
            </a:prstTxWarp>
          </a:bodyPr>
          <a:lstStyle/>
          <a:p>
            <a:pPr algn="ctr"/>
            <a:r>
              <a:rPr lang="fr-FR" sz="1200" dirty="0">
                <a:latin typeface="Times New Roman" charset="0"/>
              </a:rPr>
              <a:t>Nestlé</a:t>
            </a:r>
            <a:endParaRPr lang="fr-FR" sz="2400" dirty="0">
              <a:latin typeface="Times New Roman" charset="0"/>
            </a:endParaRPr>
          </a:p>
        </p:txBody>
      </p:sp>
      <p:sp>
        <p:nvSpPr>
          <p:cNvPr id="12341" name="Oval 53"/>
          <p:cNvSpPr>
            <a:spLocks noChangeArrowheads="1"/>
          </p:cNvSpPr>
          <p:nvPr/>
        </p:nvSpPr>
        <p:spPr bwMode="auto">
          <a:xfrm>
            <a:off x="4814886" y="1885936"/>
            <a:ext cx="990600" cy="990600"/>
          </a:xfrm>
          <a:prstGeom prst="ellipse">
            <a:avLst/>
          </a:prstGeom>
          <a:solidFill>
            <a:srgbClr val="CC3300"/>
          </a:solidFill>
          <a:ln w="9525">
            <a:solidFill>
              <a:schemeClr val="tx1"/>
            </a:solidFill>
            <a:round/>
            <a:headEnd/>
            <a:tailEnd/>
          </a:ln>
          <a:effectLst/>
        </p:spPr>
        <p:txBody>
          <a:bodyPr wrap="none" anchor="ctr">
            <a:prstTxWarp prst="textNoShape">
              <a:avLst/>
            </a:prstTxWarp>
          </a:bodyPr>
          <a:lstStyle/>
          <a:p>
            <a:pPr algn="ctr"/>
            <a:r>
              <a:rPr lang="fr-FR" sz="1200" dirty="0" smtClean="0">
                <a:latin typeface="Times New Roman" charset="0"/>
              </a:rPr>
              <a:t>Kellogg’s</a:t>
            </a:r>
            <a:endParaRPr lang="fr-FR" sz="2400" dirty="0">
              <a:latin typeface="Times New Roman" charset="0"/>
            </a:endParaRPr>
          </a:p>
        </p:txBody>
      </p:sp>
      <p:sp>
        <p:nvSpPr>
          <p:cNvPr id="37" name="ZoneTexte 36"/>
          <p:cNvSpPr txBox="1"/>
          <p:nvPr/>
        </p:nvSpPr>
        <p:spPr>
          <a:xfrm>
            <a:off x="214282" y="4000504"/>
            <a:ext cx="8715436" cy="2693045"/>
          </a:xfrm>
          <a:prstGeom prst="rect">
            <a:avLst/>
          </a:prstGeom>
          <a:noFill/>
          <a:ln w="19050">
            <a:solidFill>
              <a:srgbClr val="CC3300"/>
            </a:solidFill>
          </a:ln>
        </p:spPr>
        <p:txBody>
          <a:bodyPr wrap="square" rtlCol="0">
            <a:spAutoFit/>
          </a:bodyPr>
          <a:lstStyle/>
          <a:p>
            <a:r>
              <a:rPr lang="fr-FR" b="1" u="sng" dirty="0" smtClean="0">
                <a:solidFill>
                  <a:schemeClr val="tx1"/>
                </a:solidFill>
              </a:rPr>
              <a:t>Le marché des céréales du petit déjeuner est très concurrencé :</a:t>
            </a:r>
          </a:p>
          <a:p>
            <a:r>
              <a:rPr lang="fr-FR" sz="1600" dirty="0" smtClean="0">
                <a:solidFill>
                  <a:schemeClr val="tx1"/>
                </a:solidFill>
              </a:rPr>
              <a:t>Il y a une réelle concurrence entre trois acteurs : Kellogg’s, Nestlé et les MDD, ils représentent à eux seuls 87% du marché.</a:t>
            </a:r>
          </a:p>
          <a:p>
            <a:endParaRPr lang="fr-FR" sz="1100" dirty="0" smtClean="0">
              <a:solidFill>
                <a:schemeClr val="tx1"/>
              </a:solidFill>
            </a:endParaRPr>
          </a:p>
          <a:p>
            <a:r>
              <a:rPr lang="fr-FR" b="1" u="sng" dirty="0" smtClean="0">
                <a:solidFill>
                  <a:schemeClr val="tx1"/>
                </a:solidFill>
              </a:rPr>
              <a:t>Nombre d’unités vendues :</a:t>
            </a:r>
          </a:p>
          <a:p>
            <a:r>
              <a:rPr lang="fr-FR" sz="1600" dirty="0" smtClean="0">
                <a:solidFill>
                  <a:schemeClr val="tx1"/>
                </a:solidFill>
              </a:rPr>
              <a:t>Plus de 100 000 tonnes de céréales on été vendues en 2008 en</a:t>
            </a:r>
            <a:r>
              <a:rPr lang="fr-FR" sz="1600" dirty="0" smtClean="0">
                <a:solidFill>
                  <a:srgbClr val="FF0000"/>
                </a:solidFill>
              </a:rPr>
              <a:t> </a:t>
            </a:r>
            <a:r>
              <a:rPr lang="fr-FR" sz="1600" dirty="0" smtClean="0">
                <a:solidFill>
                  <a:schemeClr val="tx1"/>
                </a:solidFill>
              </a:rPr>
              <a:t>France, soit une progression de 1,1 % par rapport à 2006. La production ayant perdu 0,01 % par rapport à 2007.</a:t>
            </a:r>
            <a:endParaRPr lang="fr-FR" sz="1600" i="1" dirty="0" smtClean="0">
              <a:solidFill>
                <a:schemeClr val="tx1"/>
              </a:solidFill>
            </a:endParaRPr>
          </a:p>
          <a:p>
            <a:endParaRPr lang="fr-FR" sz="1100" u="sng" dirty="0" smtClean="0">
              <a:solidFill>
                <a:schemeClr val="tx1"/>
              </a:solidFill>
            </a:endParaRPr>
          </a:p>
          <a:p>
            <a:r>
              <a:rPr lang="fr-FR" b="1" u="sng" dirty="0" smtClean="0">
                <a:solidFill>
                  <a:schemeClr val="tx1"/>
                </a:solidFill>
              </a:rPr>
              <a:t>Taux de fréquentation du linéaire </a:t>
            </a:r>
            <a:r>
              <a:rPr lang="fr-FR" u="sng" dirty="0" smtClean="0">
                <a:solidFill>
                  <a:schemeClr val="tx1"/>
                </a:solidFill>
              </a:rPr>
              <a:t>:</a:t>
            </a:r>
            <a:r>
              <a:rPr lang="fr-FR" dirty="0" smtClean="0">
                <a:solidFill>
                  <a:schemeClr val="tx1"/>
                </a:solidFill>
              </a:rPr>
              <a:t> </a:t>
            </a:r>
            <a:r>
              <a:rPr lang="fr-FR" sz="1600" dirty="0" smtClean="0">
                <a:solidFill>
                  <a:schemeClr val="tx1"/>
                </a:solidFill>
              </a:rPr>
              <a:t>35,5 %</a:t>
            </a:r>
          </a:p>
          <a:p>
            <a:endParaRPr lang="fr-FR" sz="1100" dirty="0" smtClean="0">
              <a:solidFill>
                <a:schemeClr val="tx1"/>
              </a:solidFill>
            </a:endParaRPr>
          </a:p>
          <a:p>
            <a:r>
              <a:rPr lang="fr-FR" b="1" u="sng" dirty="0" smtClean="0">
                <a:solidFill>
                  <a:schemeClr val="tx1"/>
                </a:solidFill>
              </a:rPr>
              <a:t>Prix moyen pour un paquet </a:t>
            </a:r>
            <a:r>
              <a:rPr lang="fr-FR" u="sng" dirty="0" smtClean="0">
                <a:solidFill>
                  <a:schemeClr val="tx1"/>
                </a:solidFill>
              </a:rPr>
              <a:t>:</a:t>
            </a:r>
            <a:r>
              <a:rPr lang="fr-FR" dirty="0" smtClean="0">
                <a:solidFill>
                  <a:schemeClr val="tx1"/>
                </a:solidFill>
              </a:rPr>
              <a:t> </a:t>
            </a:r>
            <a:r>
              <a:rPr lang="fr-FR" sz="1600" dirty="0" smtClean="0">
                <a:solidFill>
                  <a:schemeClr val="tx1"/>
                </a:solidFill>
              </a:rPr>
              <a:t>3 €</a:t>
            </a:r>
          </a:p>
        </p:txBody>
      </p:sp>
      <p:sp>
        <p:nvSpPr>
          <p:cNvPr id="26" name="Text Box 6"/>
          <p:cNvSpPr txBox="1">
            <a:spLocks noChangeArrowheads="1"/>
          </p:cNvSpPr>
          <p:nvPr/>
        </p:nvSpPr>
        <p:spPr bwMode="auto">
          <a:xfrm>
            <a:off x="214282" y="714356"/>
            <a:ext cx="1791131" cy="307777"/>
          </a:xfrm>
          <a:prstGeom prst="rect">
            <a:avLst/>
          </a:prstGeom>
          <a:noFill/>
          <a:ln w="9525">
            <a:noFill/>
            <a:miter lim="800000"/>
            <a:headEnd/>
            <a:tailEnd/>
          </a:ln>
          <a:effectLst/>
        </p:spPr>
        <p:txBody>
          <a:bodyPr wrap="none">
            <a:prstTxWarp prst="textNoShape">
              <a:avLst/>
            </a:prstTxWarp>
            <a:spAutoFit/>
          </a:bodyPr>
          <a:lstStyle/>
          <a:p>
            <a:r>
              <a:rPr lang="fr-FR" sz="1400" b="1" u="sng" dirty="0" smtClean="0">
                <a:solidFill>
                  <a:schemeClr val="tx1"/>
                </a:solidFill>
              </a:rPr>
              <a:t>Structure de marché :</a:t>
            </a:r>
            <a:endParaRPr lang="fr-FR" sz="1400" b="1" u="sng"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571480"/>
          </a:xfrm>
        </p:spPr>
        <p:txBody>
          <a:bodyPr/>
          <a:lstStyle/>
          <a:p>
            <a:r>
              <a:rPr lang="fr-FR" sz="2800" b="1" kern="1200" dirty="0" smtClean="0">
                <a:latin typeface="Forte" pitchFamily="66" charset="0"/>
                <a:ea typeface="+mn-ea"/>
                <a:cs typeface="+mn-cs"/>
              </a:rPr>
              <a:t>Les acteurs</a:t>
            </a:r>
            <a:endParaRPr lang="fr-FR" sz="2800" b="1" kern="1200" dirty="0">
              <a:latin typeface="Forte" pitchFamily="66" charset="0"/>
              <a:ea typeface="+mn-ea"/>
              <a:cs typeface="+mn-cs"/>
            </a:endParaRPr>
          </a:p>
        </p:txBody>
      </p:sp>
      <p:graphicFrame>
        <p:nvGraphicFramePr>
          <p:cNvPr id="4" name="Espace réservé du contenu 3"/>
          <p:cNvGraphicFramePr>
            <a:graphicFrameLocks noGrp="1"/>
          </p:cNvGraphicFramePr>
          <p:nvPr>
            <p:ph idx="1"/>
          </p:nvPr>
        </p:nvGraphicFramePr>
        <p:xfrm>
          <a:off x="457200" y="841588"/>
          <a:ext cx="8229599" cy="5716693"/>
        </p:xfrm>
        <a:graphic>
          <a:graphicData uri="http://schemas.openxmlformats.org/drawingml/2006/table">
            <a:tbl>
              <a:tblPr firstRow="1" bandRow="1">
                <a:tableStyleId>{2D5ABB26-0587-4C30-8999-92F81FD0307C}</a:tableStyleId>
              </a:tblPr>
              <a:tblGrid>
                <a:gridCol w="1202267"/>
                <a:gridCol w="3979333"/>
                <a:gridCol w="1049867"/>
                <a:gridCol w="643466"/>
                <a:gridCol w="626534"/>
                <a:gridCol w="728132"/>
              </a:tblGrid>
              <a:tr h="1464733">
                <a:tc>
                  <a:txBody>
                    <a:bodyPr/>
                    <a:lstStyle/>
                    <a:p>
                      <a:endParaRPr lang="fr-FR" dirty="0">
                        <a:solidFill>
                          <a:schemeClr val="tx1"/>
                        </a:solidFill>
                        <a:latin typeface="Calibri" pitchFamily="34" charset="0"/>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r>
                        <a:rPr lang="fr-FR" sz="1800" dirty="0" smtClean="0"/>
                        <a:t>Parts de marché des intervenants</a:t>
                      </a:r>
                    </a:p>
                    <a:p>
                      <a:pPr algn="ctr"/>
                      <a:r>
                        <a:rPr lang="fr-FR" sz="1800" dirty="0" smtClean="0"/>
                        <a:t>en Grande et Moyenne Surface </a:t>
                      </a:r>
                    </a:p>
                    <a:p>
                      <a:pPr algn="ctr"/>
                      <a:r>
                        <a:rPr lang="fr-FR" sz="1800" dirty="0" smtClean="0"/>
                        <a:t>(GMS - en valeur)</a:t>
                      </a:r>
                      <a:endParaRPr lang="fr-FR" dirty="0" smtClean="0">
                        <a:solidFill>
                          <a:schemeClr val="tx1"/>
                        </a:solidFill>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r>
                        <a:rPr lang="fr-FR" dirty="0" smtClean="0"/>
                        <a:t>Part de marché</a:t>
                      </a:r>
                      <a:endParaRPr lang="fr-FR" dirty="0">
                        <a:solidFill>
                          <a:schemeClr val="tx1"/>
                        </a:solidFill>
                        <a:latin typeface="Calibri" pitchFamily="34" charset="0"/>
                      </a:endParaRPr>
                    </a:p>
                  </a:txBody>
                  <a:tcPr vert="vert27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r>
                        <a:rPr lang="fr-FR" dirty="0" smtClean="0"/>
                        <a:t>Innovant</a:t>
                      </a:r>
                      <a:endParaRPr lang="fr-FR" dirty="0">
                        <a:solidFill>
                          <a:schemeClr val="tx1"/>
                        </a:solidFill>
                        <a:latin typeface="Calibri" pitchFamily="34" charset="0"/>
                      </a:endParaRPr>
                    </a:p>
                  </a:txBody>
                  <a:tcPr vert="vert27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r>
                        <a:rPr lang="fr-FR" dirty="0" smtClean="0"/>
                        <a:t>Présence</a:t>
                      </a:r>
                      <a:endParaRPr lang="fr-FR" dirty="0">
                        <a:solidFill>
                          <a:schemeClr val="tx1"/>
                        </a:solidFill>
                        <a:latin typeface="Calibri" pitchFamily="34" charset="0"/>
                      </a:endParaRPr>
                    </a:p>
                  </a:txBody>
                  <a:tcPr vert="vert270">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r>
                        <a:rPr lang="fr-FR" dirty="0" smtClean="0"/>
                        <a:t>Performance, compétitivité</a:t>
                      </a:r>
                      <a:endParaRPr lang="fr-FR" dirty="0">
                        <a:solidFill>
                          <a:schemeClr val="tx1"/>
                        </a:solidFill>
                        <a:latin typeface="Calibri" pitchFamily="34" charset="0"/>
                      </a:endParaRPr>
                    </a:p>
                  </a:txBody>
                  <a:tcPr vert="vert27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r>
              <a:tr h="370840">
                <a:tc>
                  <a:txBody>
                    <a:bodyPr/>
                    <a:lstStyle/>
                    <a:p>
                      <a:pPr algn="ctr"/>
                      <a:r>
                        <a:rPr lang="fr-FR" sz="2000" dirty="0" smtClean="0"/>
                        <a:t>Leader</a:t>
                      </a:r>
                      <a:endParaRPr lang="fr-FR" sz="2000" b="1" dirty="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r>
                        <a:rPr lang="fr-FR" sz="1600" dirty="0" smtClean="0"/>
                        <a:t>Kellogg’s</a:t>
                      </a:r>
                    </a:p>
                    <a:p>
                      <a:r>
                        <a:rPr lang="fr-FR" sz="1400" i="1" dirty="0" smtClean="0"/>
                        <a:t>Trésor, Coco pops, Miel pops, Frosties, Smack, All Bran, Spécial K , Extra</a:t>
                      </a:r>
                      <a:endParaRPr lang="fr-FR" sz="1400" i="1" dirty="0" smtClean="0">
                        <a:latin typeface="Calibri" pitchFamily="34" charset="0"/>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r>
                        <a:rPr lang="fr-FR" sz="1400" dirty="0" smtClean="0"/>
                        <a:t>37,40 %</a:t>
                      </a:r>
                      <a:endParaRPr lang="fr-FR" sz="1400" i="1" dirty="0" smtClean="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r>
                        <a:rPr lang="fr-FR" dirty="0" smtClean="0"/>
                        <a:t>✔</a:t>
                      </a:r>
                      <a:endParaRPr lang="fr-FR" dirty="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a:t>
                      </a:r>
                    </a:p>
                    <a:p>
                      <a:pPr algn="ctr"/>
                      <a:endParaRPr lang="fr-FR" dirty="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a:t>
                      </a:r>
                    </a:p>
                    <a:p>
                      <a:pPr algn="ctr"/>
                      <a:endParaRPr lang="fr-FR" dirty="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r>
              <a:tr h="370840">
                <a:tc rowSpan="6">
                  <a:txBody>
                    <a:bodyPr/>
                    <a:lstStyle/>
                    <a:p>
                      <a:pPr algn="ctr"/>
                      <a:r>
                        <a:rPr lang="fr-FR" sz="2000" dirty="0" smtClean="0"/>
                        <a:t>Suiveurs</a:t>
                      </a:r>
                      <a:endParaRPr lang="fr-FR" sz="2000" b="1" dirty="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r>
                        <a:rPr lang="fr-FR" sz="1600" dirty="0" smtClean="0"/>
                        <a:t>Nestlé</a:t>
                      </a:r>
                    </a:p>
                    <a:p>
                      <a:r>
                        <a:rPr lang="fr-FR" sz="1400" i="1" dirty="0" smtClean="0"/>
                        <a:t>Nesquik, Chocapic, Golden Grahams, Cherrios, Lion céréales, Crunch céréales …</a:t>
                      </a:r>
                      <a:endParaRPr lang="fr-FR" sz="1400" i="1" dirty="0" smtClean="0">
                        <a:latin typeface="Calibri" pitchFamily="34" charset="0"/>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r>
                        <a:rPr lang="fr-FR" sz="1400" dirty="0" smtClean="0"/>
                        <a:t>26,80 %</a:t>
                      </a:r>
                      <a:endParaRPr lang="fr-FR" sz="1400" i="1" dirty="0" smtClean="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a:t>
                      </a:r>
                    </a:p>
                    <a:p>
                      <a:pPr algn="ctr"/>
                      <a:endParaRPr lang="fr-FR" dirty="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a:t>
                      </a:r>
                    </a:p>
                    <a:p>
                      <a:pPr algn="ctr"/>
                      <a:endParaRPr lang="fr-FR" dirty="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a:t>
                      </a:r>
                    </a:p>
                    <a:p>
                      <a:pPr marL="0" marR="0" indent="0" algn="ctr" defTabSz="457200" rtl="0" eaLnBrk="1" fontAlgn="auto" latinLnBrk="0" hangingPunct="1">
                        <a:lnSpc>
                          <a:spcPct val="100000"/>
                        </a:lnSpc>
                        <a:spcBef>
                          <a:spcPts val="0"/>
                        </a:spcBef>
                        <a:spcAft>
                          <a:spcPts val="0"/>
                        </a:spcAft>
                        <a:buClrTx/>
                        <a:buSzTx/>
                        <a:buFontTx/>
                        <a:buNone/>
                        <a:tabLst/>
                        <a:defRPr/>
                      </a:pPr>
                      <a:endParaRPr lang="fr-FR" dirty="0" smtClean="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r>
              <a:tr h="370840">
                <a:tc vMerge="1">
                  <a:txBody>
                    <a:bodyPr/>
                    <a:lstStyle/>
                    <a:p>
                      <a:endParaRPr lang="fr-FR"/>
                    </a:p>
                  </a:txBody>
                  <a:tcPr/>
                </a:tc>
                <a:tc>
                  <a:txBody>
                    <a:bodyPr/>
                    <a:lstStyle/>
                    <a:p>
                      <a:r>
                        <a:rPr lang="fr-FR" sz="1600" dirty="0" smtClean="0"/>
                        <a:t>MDD</a:t>
                      </a:r>
                    </a:p>
                    <a:p>
                      <a:r>
                        <a:rPr lang="fr-FR" sz="1400" i="1" dirty="0" smtClean="0"/>
                        <a:t>Marque repère, Rik et Rok…</a:t>
                      </a:r>
                      <a:endParaRPr lang="fr-FR" sz="1400" i="1" dirty="0" smtClean="0">
                        <a:latin typeface="Calibri" pitchFamily="34" charset="0"/>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r>
                        <a:rPr lang="fr-FR" sz="1400" dirty="0" smtClean="0"/>
                        <a:t>22 %</a:t>
                      </a:r>
                      <a:endParaRPr lang="fr-FR" sz="1400" dirty="0" smtClean="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a:t>
                      </a:r>
                    </a:p>
                    <a:p>
                      <a:pPr algn="ctr"/>
                      <a:endParaRPr lang="fr-FR" dirty="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a:t>
                      </a:r>
                    </a:p>
                    <a:p>
                      <a:pPr algn="ctr"/>
                      <a:endParaRPr lang="fr-FR" dirty="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a:t>
                      </a:r>
                    </a:p>
                    <a:p>
                      <a:pPr algn="ctr"/>
                      <a:endParaRPr lang="fr-FR" dirty="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r>
              <a:tr h="370840">
                <a:tc vMerge="1">
                  <a:txBody>
                    <a:bodyPr/>
                    <a:lstStyle/>
                    <a:p>
                      <a:endParaRPr lang="fr-FR"/>
                    </a:p>
                  </a:txBody>
                  <a:tcPr/>
                </a:tc>
                <a:tc>
                  <a:txBody>
                    <a:bodyPr/>
                    <a:lstStyle/>
                    <a:p>
                      <a:r>
                        <a:rPr lang="fr-FR" sz="1600" dirty="0" smtClean="0"/>
                        <a:t>Jordan’s</a:t>
                      </a:r>
                    </a:p>
                    <a:p>
                      <a:r>
                        <a:rPr lang="fr-FR" sz="1400" i="1" dirty="0" smtClean="0"/>
                        <a:t>Country crips</a:t>
                      </a:r>
                      <a:endParaRPr lang="fr-FR" sz="1400" i="1" dirty="0" smtClean="0">
                        <a:latin typeface="Calibri" pitchFamily="34" charset="0"/>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r>
                        <a:rPr lang="fr-FR" sz="1400" dirty="0" smtClean="0"/>
                        <a:t>5,30 %</a:t>
                      </a:r>
                      <a:endParaRPr lang="fr-FR" sz="1400" i="1" dirty="0" smtClean="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endParaRPr lang="fr-FR" dirty="0">
                        <a:latin typeface="Calibri" pitchFamily="34" charset="0"/>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a:t>
                      </a:r>
                    </a:p>
                    <a:p>
                      <a:pPr algn="ctr"/>
                      <a:endParaRPr lang="fr-FR" dirty="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endParaRPr lang="fr-FR" dirty="0">
                        <a:latin typeface="Calibri" pitchFamily="34" charset="0"/>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r>
              <a:tr h="370840">
                <a:tc vMerge="1">
                  <a:txBody>
                    <a:bodyPr/>
                    <a:lstStyle/>
                    <a:p>
                      <a:endParaRPr lang="fr-FR"/>
                    </a:p>
                  </a:txBody>
                  <a:tcPr/>
                </a:tc>
                <a:tc>
                  <a:txBody>
                    <a:bodyPr/>
                    <a:lstStyle/>
                    <a:p>
                      <a:r>
                        <a:rPr lang="fr-FR" sz="1600" dirty="0" smtClean="0"/>
                        <a:t>Quaker</a:t>
                      </a:r>
                    </a:p>
                    <a:p>
                      <a:r>
                        <a:rPr lang="fr-FR" sz="1400" i="1" dirty="0" smtClean="0"/>
                        <a:t>Cruesli, Quaker Oat</a:t>
                      </a:r>
                      <a:endParaRPr lang="fr-FR" sz="1400" i="1" dirty="0" smtClean="0">
                        <a:latin typeface="Calibri" pitchFamily="34" charset="0"/>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r>
                        <a:rPr lang="fr-FR" sz="1400" dirty="0" smtClean="0"/>
                        <a:t>3,30</a:t>
                      </a:r>
                      <a:r>
                        <a:rPr lang="fr-FR" sz="1400" baseline="0" dirty="0" smtClean="0"/>
                        <a:t> %</a:t>
                      </a:r>
                      <a:endParaRPr lang="fr-FR" sz="1400" i="1" dirty="0" smtClean="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endParaRPr lang="fr-FR" dirty="0">
                        <a:latin typeface="Calibri" pitchFamily="34" charset="0"/>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a:t>
                      </a:r>
                    </a:p>
                    <a:p>
                      <a:pPr algn="ctr"/>
                      <a:endParaRPr lang="fr-FR" dirty="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endParaRPr lang="fr-FR" dirty="0">
                        <a:latin typeface="Calibri" pitchFamily="34" charset="0"/>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r>
              <a:tr h="370840">
                <a:tc vMerge="1">
                  <a:txBody>
                    <a:bodyPr/>
                    <a:lstStyle/>
                    <a:p>
                      <a:endParaRPr lang="fr-FR"/>
                    </a:p>
                  </a:txBody>
                  <a:tcPr/>
                </a:tc>
                <a:tc>
                  <a:txBody>
                    <a:bodyPr/>
                    <a:lstStyle/>
                    <a:p>
                      <a:r>
                        <a:rPr lang="fr-FR" sz="1600" dirty="0" smtClean="0"/>
                        <a:t>Weetabix</a:t>
                      </a:r>
                      <a:endParaRPr lang="fr-FR" sz="1600" dirty="0" smtClean="0">
                        <a:latin typeface="Calibri" pitchFamily="34" charset="0"/>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r>
                        <a:rPr lang="fr-FR" sz="1400" dirty="0" smtClean="0"/>
                        <a:t>2,70 %</a:t>
                      </a:r>
                      <a:endParaRPr lang="fr-FR" sz="1400" dirty="0" smtClean="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endParaRPr lang="fr-FR" dirty="0">
                        <a:latin typeface="Calibri" pitchFamily="34" charset="0"/>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a:t>
                      </a:r>
                      <a:endParaRPr lang="fr-FR" dirty="0" smtClean="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endParaRPr lang="fr-FR" dirty="0">
                        <a:latin typeface="Calibri" pitchFamily="34" charset="0"/>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r>
              <a:tr h="436880">
                <a:tc vMerge="1">
                  <a:txBody>
                    <a:bodyPr/>
                    <a:lstStyle/>
                    <a:p>
                      <a:endParaRPr lang="fr-FR"/>
                    </a:p>
                  </a:txBody>
                  <a:tcPr/>
                </a:tc>
                <a:tc>
                  <a:txBody>
                    <a:bodyPr/>
                    <a:lstStyle/>
                    <a:p>
                      <a:r>
                        <a:rPr lang="fr-FR" sz="1600" dirty="0" smtClean="0"/>
                        <a:t>Autres marques</a:t>
                      </a:r>
                      <a:endParaRPr lang="fr-FR" sz="1600" dirty="0" smtClean="0">
                        <a:latin typeface="Calibri" pitchFamily="34" charset="0"/>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algn="ctr"/>
                      <a:r>
                        <a:rPr lang="fr-FR" sz="1400" dirty="0" smtClean="0"/>
                        <a:t>2,50 %</a:t>
                      </a:r>
                      <a:endParaRPr lang="fr-FR" sz="1400" dirty="0" smtClean="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endParaRPr lang="fr-FR" dirty="0">
                        <a:latin typeface="Calibri" pitchFamily="34" charset="0"/>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a:t>
                      </a:r>
                      <a:endParaRPr lang="fr-FR" dirty="0" smtClean="0">
                        <a:latin typeface="Calibri" pitchFamily="34" charset="0"/>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c>
                  <a:txBody>
                    <a:bodyPr/>
                    <a:lstStyle/>
                    <a:p>
                      <a:endParaRPr lang="fr-FR" dirty="0">
                        <a:latin typeface="Calibri" pitchFamily="34" charset="0"/>
                      </a:endParaRPr>
                    </a:p>
                  </a:txBody>
                  <a:tcP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tcPr>
                </a:tc>
              </a:tr>
            </a:tbl>
          </a:graphicData>
        </a:graphic>
      </p:graphicFrame>
      <p:sp>
        <p:nvSpPr>
          <p:cNvPr id="6" name="Rectangle 5"/>
          <p:cNvSpPr/>
          <p:nvPr/>
        </p:nvSpPr>
        <p:spPr>
          <a:xfrm>
            <a:off x="6072198" y="6596390"/>
            <a:ext cx="2741456" cy="261610"/>
          </a:xfrm>
          <a:prstGeom prst="rect">
            <a:avLst/>
          </a:prstGeom>
        </p:spPr>
        <p:txBody>
          <a:bodyPr wrap="none">
            <a:spAutoFit/>
          </a:bodyPr>
          <a:lstStyle/>
          <a:p>
            <a:r>
              <a:rPr lang="fr-FR" sz="1100" i="1" dirty="0" smtClean="0">
                <a:solidFill>
                  <a:schemeClr val="tx1"/>
                </a:solidFill>
              </a:rPr>
              <a:t>Source : Points de Vente n°914, 7 juillet 2003</a:t>
            </a:r>
            <a:endParaRPr lang="fr-FR" sz="11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 Box 54"/>
          <p:cNvSpPr txBox="1">
            <a:spLocks noChangeArrowheads="1"/>
          </p:cNvSpPr>
          <p:nvPr/>
        </p:nvSpPr>
        <p:spPr bwMode="auto">
          <a:xfrm>
            <a:off x="214282" y="642919"/>
            <a:ext cx="8715436" cy="6000791"/>
          </a:xfrm>
          <a:prstGeom prst="rect">
            <a:avLst/>
          </a:prstGeom>
          <a:noFill/>
          <a:ln w="19050">
            <a:solidFill>
              <a:srgbClr val="CC3300"/>
            </a:solidFill>
            <a:miter lim="800000"/>
            <a:headEnd/>
            <a:tailEnd/>
          </a:ln>
          <a:effectLst/>
        </p:spPr>
        <p:txBody>
          <a:bodyPr wrap="square">
            <a:prstTxWarp prst="textNoShape">
              <a:avLst/>
            </a:prstTxWarp>
            <a:spAutoFit/>
          </a:bodyPr>
          <a:lstStyle/>
          <a:p>
            <a:r>
              <a:rPr lang="fr-FR" sz="1600" b="1" u="sng" dirty="0" smtClean="0">
                <a:solidFill>
                  <a:schemeClr val="tx1"/>
                </a:solidFill>
              </a:rPr>
              <a:t>Les snacking :</a:t>
            </a:r>
          </a:p>
          <a:p>
            <a:r>
              <a:rPr lang="fr-FR" sz="1400" dirty="0" smtClean="0">
                <a:solidFill>
                  <a:schemeClr val="tx1"/>
                </a:solidFill>
              </a:rPr>
              <a:t>De nos jours, les tendances évoluent  ainsi que le train de vie de l’ensemble de la population. Une des conséquences majeures de ces évolutions résulte de la diminution du temps consacré aux repas : le petit déjeuner.  En semaine, fini le long petit déjeuner traditionnel en famille, composé d’un bol de céréales, de tartines et de fruits, par manque de temps. </a:t>
            </a:r>
          </a:p>
          <a:p>
            <a:r>
              <a:rPr lang="fr-FR" sz="1400" dirty="0" smtClean="0">
                <a:solidFill>
                  <a:schemeClr val="tx1"/>
                </a:solidFill>
              </a:rPr>
              <a:t>Pour faire face à ces nouvelles habitudes les industriels ont mis au point des produits substituts dont le </a:t>
            </a:r>
          </a:p>
          <a:p>
            <a:r>
              <a:rPr lang="fr-FR" sz="1400" dirty="0" smtClean="0">
                <a:solidFill>
                  <a:schemeClr val="tx1"/>
                </a:solidFill>
              </a:rPr>
              <a:t>premier prometteur est les </a:t>
            </a:r>
            <a:r>
              <a:rPr lang="fr-FR" sz="1400" b="1" dirty="0" smtClean="0">
                <a:solidFill>
                  <a:schemeClr val="tx1"/>
                </a:solidFill>
              </a:rPr>
              <a:t>barres céréalières. </a:t>
            </a:r>
            <a:r>
              <a:rPr lang="fr-FR" sz="1400" dirty="0" smtClean="0">
                <a:solidFill>
                  <a:schemeClr val="tx1"/>
                </a:solidFill>
              </a:rPr>
              <a:t>Pratique de consommation et surtout n’importe où, tous </a:t>
            </a:r>
          </a:p>
          <a:p>
            <a:r>
              <a:rPr lang="fr-FR" sz="1400" dirty="0" smtClean="0">
                <a:solidFill>
                  <a:schemeClr val="tx1"/>
                </a:solidFill>
              </a:rPr>
              <a:t>les acteurs ont déjà conquit le marché comme Kellogg’s avec ces barres « Spécial K » ou encore Nestlé  </a:t>
            </a:r>
          </a:p>
          <a:p>
            <a:r>
              <a:rPr lang="fr-FR" sz="1400" dirty="0" smtClean="0">
                <a:solidFill>
                  <a:schemeClr val="tx1"/>
                </a:solidFill>
              </a:rPr>
              <a:t>avec ces barres « Nesquik » contenant du lait associable à un vrai bol du petit déjeuner.</a:t>
            </a:r>
          </a:p>
          <a:p>
            <a:r>
              <a:rPr lang="fr-FR" sz="1400" dirty="0" smtClean="0">
                <a:solidFill>
                  <a:schemeClr val="tx1"/>
                </a:solidFill>
              </a:rPr>
              <a:t>		Seconde innovation au niveau du snacking, le petit </a:t>
            </a:r>
            <a:r>
              <a:rPr lang="fr-FR" sz="1400" b="1" dirty="0" smtClean="0">
                <a:solidFill>
                  <a:schemeClr val="tx1"/>
                </a:solidFill>
              </a:rPr>
              <a:t>sachet de céréales </a:t>
            </a:r>
            <a:r>
              <a:rPr lang="fr-FR" sz="1400" dirty="0" smtClean="0">
                <a:solidFill>
                  <a:schemeClr val="tx1"/>
                </a:solidFill>
              </a:rPr>
              <a:t>transportable partout. Pour 			l’instant peu d’acteurs s’y sont introduits mais on compte le n°1 mondial Kellogg’s avec ces « Spécial K		mini-breaks ».</a:t>
            </a:r>
          </a:p>
          <a:p>
            <a:endParaRPr lang="fr-FR" sz="1400" dirty="0" smtClean="0">
              <a:solidFill>
                <a:schemeClr val="tx1"/>
              </a:solidFill>
            </a:endParaRPr>
          </a:p>
          <a:p>
            <a:r>
              <a:rPr lang="fr-FR" sz="1600" b="1" u="sng" dirty="0" smtClean="0">
                <a:solidFill>
                  <a:schemeClr val="tx1"/>
                </a:solidFill>
              </a:rPr>
              <a:t>La nutrition avant tout :</a:t>
            </a:r>
            <a:r>
              <a:rPr lang="fr-FR" sz="1600" dirty="0" smtClean="0">
                <a:solidFill>
                  <a:schemeClr val="tx1"/>
                </a:solidFill>
              </a:rPr>
              <a:t> </a:t>
            </a:r>
          </a:p>
          <a:p>
            <a:r>
              <a:rPr lang="fr-FR" sz="1400" dirty="0" smtClean="0">
                <a:solidFill>
                  <a:schemeClr val="tx1"/>
                </a:solidFill>
              </a:rPr>
              <a:t>Aujourd’hui les consommateurs acquièrent une nouvelle vision de ce qu’il ont dans leur assiette et notamment vis-à-vis  de la </a:t>
            </a:r>
            <a:r>
              <a:rPr lang="fr-FR" sz="1400" b="1" dirty="0" smtClean="0">
                <a:solidFill>
                  <a:schemeClr val="tx1"/>
                </a:solidFill>
              </a:rPr>
              <a:t>qualité nutritionnelle </a:t>
            </a:r>
            <a:r>
              <a:rPr lang="fr-FR" sz="1400" dirty="0" smtClean="0">
                <a:solidFill>
                  <a:schemeClr val="tx1"/>
                </a:solidFill>
              </a:rPr>
              <a:t>des aliments qu’ils consomment. Les industriels l’ont bien compris et s’imposent à différents niveaux dans le marché de la santé. Nestlé innove en proposant des produits plus sains, à base de céréales complètes, Kellogg’s lance une large gamme de céréales  dites « minceur » pauvre en sucres, tandis que certaines marques de distributeurs comme Auchan s’attaquent au problème de santé comme les intolérances au gluten (maladie cœliaque).</a:t>
            </a:r>
          </a:p>
          <a:p>
            <a:endParaRPr lang="fr-FR" sz="800" dirty="0" smtClean="0">
              <a:solidFill>
                <a:schemeClr val="tx1"/>
              </a:solidFill>
            </a:endParaRPr>
          </a:p>
          <a:p>
            <a:r>
              <a:rPr lang="fr-FR" sz="1600" b="1" u="sng" dirty="0" smtClean="0">
                <a:solidFill>
                  <a:schemeClr val="tx1"/>
                </a:solidFill>
              </a:rPr>
              <a:t>Un besoin de nature :</a:t>
            </a:r>
          </a:p>
          <a:p>
            <a:r>
              <a:rPr lang="fr-FR" sz="1400" dirty="0" smtClean="0">
                <a:solidFill>
                  <a:schemeClr val="tx1"/>
                </a:solidFill>
              </a:rPr>
              <a:t>		La préoccupation des consommateurs concerne non seulement les procédés de fabrication (c’est-à-dire 		ce qu’on ajoute à notre produit) mais aussi les aliments de base afin de savoir ce qu’ils consomment.</a:t>
            </a:r>
          </a:p>
          <a:p>
            <a:r>
              <a:rPr lang="fr-FR" sz="1400" dirty="0" smtClean="0">
                <a:solidFill>
                  <a:schemeClr val="tx1"/>
                </a:solidFill>
              </a:rPr>
              <a:t>		Pour cela, de nombreux consommateurs se tournent vers le </a:t>
            </a:r>
            <a:r>
              <a:rPr lang="fr-FR" sz="1400" b="1" dirty="0" smtClean="0">
                <a:solidFill>
                  <a:schemeClr val="tx1"/>
                </a:solidFill>
              </a:rPr>
              <a:t>« bio » </a:t>
            </a:r>
            <a:r>
              <a:rPr lang="fr-FR" sz="1400" dirty="0" smtClean="0">
                <a:solidFill>
                  <a:schemeClr val="tx1"/>
                </a:solidFill>
              </a:rPr>
              <a:t>certifiant une production sans 			produits chimiques et donc un aliment plus sain. De nombreuses MDD se tournent vers ce marché offrant 		une large gamme de produits issus de l’agriculture biologique.</a:t>
            </a:r>
          </a:p>
        </p:txBody>
      </p:sp>
      <p:pic>
        <p:nvPicPr>
          <p:cNvPr id="1027" name="Picture 3"/>
          <p:cNvPicPr>
            <a:picLocks noChangeAspect="1" noChangeArrowheads="1"/>
          </p:cNvPicPr>
          <p:nvPr/>
        </p:nvPicPr>
        <p:blipFill>
          <a:blip r:embed="rId2" cstate="print"/>
          <a:srcRect/>
          <a:stretch>
            <a:fillRect/>
          </a:stretch>
        </p:blipFill>
        <p:spPr bwMode="auto">
          <a:xfrm>
            <a:off x="7929586" y="1785926"/>
            <a:ext cx="752228" cy="857256"/>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357158" y="2643182"/>
            <a:ext cx="684501" cy="785817"/>
          </a:xfrm>
          <a:prstGeom prst="rect">
            <a:avLst/>
          </a:prstGeom>
          <a:noFill/>
          <a:ln w="9525">
            <a:noFill/>
            <a:miter lim="800000"/>
            <a:headEnd/>
            <a:tailEnd/>
          </a:ln>
        </p:spPr>
      </p:pic>
      <p:sp>
        <p:nvSpPr>
          <p:cNvPr id="5" name="Titre 1"/>
          <p:cNvSpPr>
            <a:spLocks noGrp="1"/>
          </p:cNvSpPr>
          <p:nvPr>
            <p:ph type="title"/>
          </p:nvPr>
        </p:nvSpPr>
        <p:spPr>
          <a:xfrm>
            <a:off x="0" y="0"/>
            <a:ext cx="9144000" cy="571480"/>
          </a:xfrm>
        </p:spPr>
        <p:txBody>
          <a:bodyPr/>
          <a:lstStyle/>
          <a:p>
            <a:r>
              <a:rPr lang="fr-FR" sz="2800" b="1" kern="1200" dirty="0" smtClean="0">
                <a:latin typeface="Forte" pitchFamily="66" charset="0"/>
                <a:ea typeface="+mn-ea"/>
                <a:cs typeface="+mn-cs"/>
              </a:rPr>
              <a:t>Innovations</a:t>
            </a:r>
            <a:endParaRPr lang="fr-FR" sz="2800" b="1" kern="1200" dirty="0">
              <a:latin typeface="Forte" pitchFamily="66" charset="0"/>
              <a:ea typeface="+mn-ea"/>
              <a:cs typeface="+mn-cs"/>
            </a:endParaRPr>
          </a:p>
        </p:txBody>
      </p:sp>
      <p:pic>
        <p:nvPicPr>
          <p:cNvPr id="1030" name="Picture 6" descr="http://www.nestle.fr/NR/rdonlyres/D7A7060C-BD5E-43D4-BD01-EF967A032A40/63698/eve_cereales2.jpg"/>
          <p:cNvPicPr>
            <a:picLocks noChangeAspect="1" noChangeArrowheads="1"/>
          </p:cNvPicPr>
          <p:nvPr/>
        </p:nvPicPr>
        <p:blipFill>
          <a:blip r:embed="rId4"/>
          <a:srcRect/>
          <a:stretch>
            <a:fillRect/>
          </a:stretch>
        </p:blipFill>
        <p:spPr bwMode="auto">
          <a:xfrm>
            <a:off x="7858148" y="3214686"/>
            <a:ext cx="716722" cy="428628"/>
          </a:xfrm>
          <a:prstGeom prst="rect">
            <a:avLst/>
          </a:prstGeom>
          <a:noFill/>
        </p:spPr>
      </p:pic>
      <p:pic>
        <p:nvPicPr>
          <p:cNvPr id="1031" name="Picture 7"/>
          <p:cNvPicPr>
            <a:picLocks noChangeAspect="1" noChangeArrowheads="1"/>
          </p:cNvPicPr>
          <p:nvPr/>
        </p:nvPicPr>
        <p:blipFill>
          <a:blip r:embed="rId5" cstate="print"/>
          <a:srcRect/>
          <a:stretch>
            <a:fillRect/>
          </a:stretch>
        </p:blipFill>
        <p:spPr bwMode="auto">
          <a:xfrm>
            <a:off x="428596" y="5500702"/>
            <a:ext cx="657418" cy="9286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0" y="0"/>
            <a:ext cx="9144000" cy="947738"/>
          </a:xfrm>
          <a:prstGeom prst="rect">
            <a:avLst/>
          </a:prstGeom>
          <a:noFill/>
          <a:ln w="9525">
            <a:noFill/>
            <a:round/>
            <a:headEnd/>
            <a:tailEnd/>
          </a:ln>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800" b="1" dirty="0">
                <a:solidFill>
                  <a:srgbClr val="000000"/>
                </a:solidFill>
                <a:latin typeface="Forte" pitchFamily="66" charset="0"/>
              </a:rPr>
              <a:t>Entreprise </a:t>
            </a:r>
            <a:r>
              <a:rPr lang="fr-FR" sz="2800" b="1" dirty="0" smtClean="0">
                <a:solidFill>
                  <a:srgbClr val="000000"/>
                </a:solidFill>
                <a:latin typeface="Forte" pitchFamily="66" charset="0"/>
              </a:rPr>
              <a:t>: </a:t>
            </a:r>
            <a:r>
              <a:rPr lang="fr-FR" sz="2800" b="1" dirty="0">
                <a:solidFill>
                  <a:srgbClr val="000000"/>
                </a:solidFill>
                <a:latin typeface="Forte" pitchFamily="66" charset="0"/>
              </a:rPr>
              <a:t>Kellogg’s</a:t>
            </a:r>
            <a:br>
              <a:rPr lang="fr-FR" sz="2800" b="1" dirty="0">
                <a:solidFill>
                  <a:srgbClr val="000000"/>
                </a:solidFill>
                <a:latin typeface="Forte" pitchFamily="66" charset="0"/>
              </a:rPr>
            </a:br>
            <a:r>
              <a:rPr lang="fr-FR" sz="2800" b="1" dirty="0" smtClean="0">
                <a:solidFill>
                  <a:srgbClr val="000000"/>
                </a:solidFill>
                <a:latin typeface="Forte" pitchFamily="66" charset="0"/>
              </a:rPr>
              <a:t>Leader </a:t>
            </a:r>
            <a:endParaRPr lang="fr-FR" sz="2800" b="1" dirty="0">
              <a:solidFill>
                <a:srgbClr val="000000"/>
              </a:solidFill>
              <a:latin typeface="Forte" pitchFamily="66" charset="0"/>
            </a:endParaRPr>
          </a:p>
        </p:txBody>
      </p:sp>
      <p:pic>
        <p:nvPicPr>
          <p:cNvPr id="2051" name="Picture 2"/>
          <p:cNvPicPr>
            <a:picLocks noChangeAspect="1" noChangeArrowheads="1"/>
          </p:cNvPicPr>
          <p:nvPr/>
        </p:nvPicPr>
        <p:blipFill>
          <a:blip r:embed="rId3" cstate="print"/>
          <a:srcRect/>
          <a:stretch>
            <a:fillRect/>
          </a:stretch>
        </p:blipFill>
        <p:spPr bwMode="auto">
          <a:xfrm>
            <a:off x="7115175" y="0"/>
            <a:ext cx="2028825" cy="809625"/>
          </a:xfrm>
          <a:prstGeom prst="rect">
            <a:avLst/>
          </a:prstGeom>
          <a:noFill/>
          <a:ln w="9525">
            <a:noFill/>
            <a:round/>
            <a:headEnd/>
            <a:tailEnd/>
          </a:ln>
        </p:spPr>
      </p:pic>
      <p:sp>
        <p:nvSpPr>
          <p:cNvPr id="2052" name="Text Box 3"/>
          <p:cNvSpPr txBox="1">
            <a:spLocks noChangeArrowheads="1"/>
          </p:cNvSpPr>
          <p:nvPr/>
        </p:nvSpPr>
        <p:spPr bwMode="auto">
          <a:xfrm>
            <a:off x="142874" y="1000125"/>
            <a:ext cx="4929192" cy="1928813"/>
          </a:xfrm>
          <a:prstGeom prst="rect">
            <a:avLst/>
          </a:prstGeom>
          <a:noFill/>
          <a:ln w="19050">
            <a:solidFill>
              <a:srgbClr val="FF0000"/>
            </a:solidFill>
            <a:miter lim="800000"/>
            <a:headEnd/>
            <a:tailEnd/>
          </a:ln>
        </p:spPr>
        <p:txBody>
          <a:bodyPr lIns="90000" tIns="46800" rIns="90000" bIns="46800"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1" dirty="0" smtClean="0">
                <a:solidFill>
                  <a:srgbClr val="000000"/>
                </a:solidFill>
              </a:rPr>
              <a:t>Structure : </a:t>
            </a:r>
            <a:r>
              <a:rPr lang="fr-FR" sz="1300" dirty="0" smtClean="0">
                <a:solidFill>
                  <a:srgbClr val="000000"/>
                </a:solidFill>
              </a:rPr>
              <a:t>S.A. crée en 1894, basée à Battle Creek (Michigan, USA</a:t>
            </a:r>
            <a:r>
              <a:rPr lang="fr-FR" sz="1300" dirty="0" smtClean="0">
                <a:solidFill>
                  <a:schemeClr val="tx1"/>
                </a:solidFill>
              </a:rPr>
              <a:t>) </a:t>
            </a:r>
            <a:endParaRPr lang="fr-FR" sz="1300" b="1" dirty="0" smtClean="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1" dirty="0" smtClean="0">
                <a:solidFill>
                  <a:srgbClr val="000000"/>
                </a:solidFill>
              </a:rPr>
              <a:t>Présent </a:t>
            </a:r>
            <a:r>
              <a:rPr lang="fr-FR" sz="1400" b="1" dirty="0">
                <a:solidFill>
                  <a:srgbClr val="000000"/>
                </a:solidFill>
              </a:rPr>
              <a:t>dans le monde : </a:t>
            </a:r>
            <a:r>
              <a:rPr lang="fr-FR" sz="1400" dirty="0">
                <a:solidFill>
                  <a:srgbClr val="000000"/>
                </a:solidFill>
              </a:rPr>
              <a:t> </a:t>
            </a:r>
            <a:r>
              <a:rPr lang="fr-FR" sz="1300" dirty="0">
                <a:solidFill>
                  <a:srgbClr val="000000"/>
                </a:solidFill>
              </a:rPr>
              <a:t>Amérique du Nord, Australie, Asie, Amérique latine, Europe.</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1" dirty="0">
                <a:solidFill>
                  <a:srgbClr val="000000"/>
                </a:solidFill>
              </a:rPr>
              <a:t>Présent en Europe </a:t>
            </a:r>
            <a:r>
              <a:rPr lang="fr-FR" sz="1400" dirty="0">
                <a:solidFill>
                  <a:srgbClr val="000000"/>
                </a:solidFill>
              </a:rPr>
              <a:t>: </a:t>
            </a:r>
            <a:r>
              <a:rPr lang="fr-FR" sz="1300" dirty="0">
                <a:solidFill>
                  <a:srgbClr val="000000"/>
                </a:solidFill>
              </a:rPr>
              <a:t>Allemagne, Royaume-Unis, Espagne, Russie.</a:t>
            </a:r>
            <a:br>
              <a:rPr lang="fr-FR" sz="1300" dirty="0">
                <a:solidFill>
                  <a:srgbClr val="000000"/>
                </a:solidFill>
              </a:rPr>
            </a:br>
            <a:r>
              <a:rPr lang="fr-FR" sz="1400" b="1" dirty="0">
                <a:solidFill>
                  <a:srgbClr val="000000"/>
                </a:solidFill>
                <a:ea typeface="宋体" charset="0"/>
                <a:cs typeface="宋体" charset="0"/>
              </a:rPr>
              <a:t>Taille dans le monde </a:t>
            </a:r>
            <a:r>
              <a:rPr lang="fr-FR" sz="1400" dirty="0">
                <a:solidFill>
                  <a:srgbClr val="000000"/>
                </a:solidFill>
                <a:ea typeface="宋体" charset="0"/>
                <a:cs typeface="宋体" charset="0"/>
              </a:rPr>
              <a:t>: </a:t>
            </a:r>
            <a:r>
              <a:rPr lang="fr-FR" sz="1300" dirty="0">
                <a:solidFill>
                  <a:srgbClr val="000000"/>
                </a:solidFill>
                <a:ea typeface="宋体" charset="0"/>
                <a:cs typeface="宋体" charset="0"/>
              </a:rPr>
              <a:t>32 000 salariés</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1" dirty="0">
                <a:solidFill>
                  <a:srgbClr val="000000"/>
                </a:solidFill>
                <a:ea typeface="宋体" charset="0"/>
                <a:cs typeface="宋体" charset="0"/>
              </a:rPr>
              <a:t>Taille en Europe </a:t>
            </a:r>
            <a:r>
              <a:rPr lang="fr-FR" sz="1400" dirty="0">
                <a:solidFill>
                  <a:srgbClr val="000000"/>
                </a:solidFill>
                <a:ea typeface="宋体" charset="0"/>
                <a:cs typeface="宋体" charset="0"/>
              </a:rPr>
              <a:t>: </a:t>
            </a:r>
            <a:r>
              <a:rPr lang="fr-FR" sz="1300" dirty="0">
                <a:solidFill>
                  <a:srgbClr val="000000"/>
                </a:solidFill>
                <a:ea typeface="宋体" charset="0"/>
                <a:cs typeface="宋体" charset="0"/>
              </a:rPr>
              <a:t>7 700 salariés</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1" dirty="0">
                <a:solidFill>
                  <a:srgbClr val="000000"/>
                </a:solidFill>
                <a:ea typeface="宋体" charset="0"/>
                <a:cs typeface="宋体" charset="0"/>
              </a:rPr>
              <a:t>Production </a:t>
            </a:r>
            <a:r>
              <a:rPr lang="fr-FR" sz="1400" dirty="0">
                <a:solidFill>
                  <a:srgbClr val="000000"/>
                </a:solidFill>
                <a:ea typeface="宋体" charset="0"/>
                <a:cs typeface="宋体" charset="0"/>
              </a:rPr>
              <a:t>: </a:t>
            </a:r>
            <a:r>
              <a:rPr lang="fr-FR" sz="1300" dirty="0">
                <a:solidFill>
                  <a:srgbClr val="000000"/>
                </a:solidFill>
                <a:ea typeface="宋体" charset="0"/>
                <a:cs typeface="宋体" charset="0"/>
              </a:rPr>
              <a:t>dans 19 pays, exportée dans 180 pays</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1" dirty="0">
                <a:solidFill>
                  <a:srgbClr val="000000"/>
                </a:solidFill>
              </a:rPr>
              <a:t>Chiffre d’affaire mondial</a:t>
            </a:r>
            <a:r>
              <a:rPr lang="fr-FR" sz="1400" dirty="0">
                <a:solidFill>
                  <a:srgbClr val="000000"/>
                </a:solidFill>
              </a:rPr>
              <a:t> : </a:t>
            </a:r>
            <a:r>
              <a:rPr lang="fr-FR" sz="1300" dirty="0">
                <a:solidFill>
                  <a:srgbClr val="000000"/>
                </a:solidFill>
              </a:rPr>
              <a:t>13 Milliards d’ €</a:t>
            </a:r>
            <a:r>
              <a:rPr lang="fr-FR" sz="1300" dirty="0" smtClean="0">
                <a:solidFill>
                  <a:srgbClr val="000000"/>
                </a:solidFill>
              </a:rPr>
              <a:t>uros (en 2008)</a:t>
            </a:r>
            <a:endParaRPr lang="fr-FR" sz="1300" dirty="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400" b="1" dirty="0">
                <a:solidFill>
                  <a:srgbClr val="000000"/>
                </a:solidFill>
                <a:ea typeface="宋体" charset="0"/>
                <a:cs typeface="宋体" charset="0"/>
              </a:rPr>
              <a:t>Chiffre d’affaire européen </a:t>
            </a:r>
            <a:r>
              <a:rPr lang="fr-FR" sz="1400" dirty="0">
                <a:solidFill>
                  <a:srgbClr val="000000"/>
                </a:solidFill>
                <a:ea typeface="宋体" charset="0"/>
                <a:cs typeface="宋体" charset="0"/>
              </a:rPr>
              <a:t>: </a:t>
            </a:r>
            <a:r>
              <a:rPr lang="fr-FR" sz="1300" dirty="0">
                <a:solidFill>
                  <a:srgbClr val="000000"/>
                </a:solidFill>
                <a:ea typeface="宋体" charset="0"/>
                <a:cs typeface="宋体" charset="0"/>
              </a:rPr>
              <a:t>329 Millions d’€</a:t>
            </a:r>
            <a:r>
              <a:rPr lang="fr-FR" sz="1300" dirty="0" smtClean="0">
                <a:solidFill>
                  <a:srgbClr val="000000"/>
                </a:solidFill>
                <a:ea typeface="宋体" charset="0"/>
                <a:cs typeface="宋体" charset="0"/>
              </a:rPr>
              <a:t>uros (en 2008)</a:t>
            </a:r>
            <a:endParaRPr lang="fr-FR" sz="1300" dirty="0">
              <a:solidFill>
                <a:srgbClr val="000000"/>
              </a:solidFill>
              <a:ea typeface="宋体" charset="0"/>
              <a:cs typeface="宋体" charset="0"/>
            </a:endParaRPr>
          </a:p>
        </p:txBody>
      </p:sp>
      <p:sp>
        <p:nvSpPr>
          <p:cNvPr id="2054" name="Line 5"/>
          <p:cNvSpPr>
            <a:spLocks noChangeShapeType="1"/>
          </p:cNvSpPr>
          <p:nvPr/>
        </p:nvSpPr>
        <p:spPr bwMode="auto">
          <a:xfrm>
            <a:off x="2571736" y="5214950"/>
            <a:ext cx="1357322" cy="1214446"/>
          </a:xfrm>
          <a:prstGeom prst="line">
            <a:avLst/>
          </a:prstGeom>
          <a:noFill/>
          <a:ln w="9360">
            <a:solidFill>
              <a:srgbClr val="000000"/>
            </a:solidFill>
            <a:miter lim="800000"/>
            <a:headEnd/>
            <a:tailEnd/>
          </a:ln>
        </p:spPr>
        <p:txBody>
          <a:bodyPr/>
          <a:lstStyle/>
          <a:p>
            <a:endParaRPr lang="fr-FR" dirty="0"/>
          </a:p>
        </p:txBody>
      </p:sp>
      <p:sp>
        <p:nvSpPr>
          <p:cNvPr id="2055" name="Line 6"/>
          <p:cNvSpPr>
            <a:spLocks noChangeShapeType="1"/>
          </p:cNvSpPr>
          <p:nvPr/>
        </p:nvSpPr>
        <p:spPr bwMode="auto">
          <a:xfrm flipH="1">
            <a:off x="1285852" y="5214950"/>
            <a:ext cx="1289050" cy="1214437"/>
          </a:xfrm>
          <a:prstGeom prst="line">
            <a:avLst/>
          </a:prstGeom>
          <a:noFill/>
          <a:ln w="9360">
            <a:solidFill>
              <a:srgbClr val="000000"/>
            </a:solidFill>
            <a:miter lim="800000"/>
            <a:headEnd/>
            <a:tailEnd/>
          </a:ln>
        </p:spPr>
        <p:txBody>
          <a:bodyPr/>
          <a:lstStyle/>
          <a:p>
            <a:endParaRPr lang="fr-FR" dirty="0"/>
          </a:p>
        </p:txBody>
      </p:sp>
      <p:sp>
        <p:nvSpPr>
          <p:cNvPr id="2056" name="Text Box 7"/>
          <p:cNvSpPr txBox="1">
            <a:spLocks noChangeArrowheads="1"/>
          </p:cNvSpPr>
          <p:nvPr/>
        </p:nvSpPr>
        <p:spPr bwMode="auto">
          <a:xfrm>
            <a:off x="928662" y="3071810"/>
            <a:ext cx="1714512" cy="285752"/>
          </a:xfrm>
          <a:prstGeom prst="rect">
            <a:avLst/>
          </a:prstGeom>
          <a:noFill/>
          <a:ln w="9525">
            <a:noFill/>
            <a:round/>
            <a:headEnd/>
            <a:tailEnd/>
          </a:ln>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b="1" dirty="0">
                <a:solidFill>
                  <a:srgbClr val="FF0000"/>
                </a:solidFill>
              </a:rPr>
              <a:t>Catégories de produits</a:t>
            </a:r>
          </a:p>
        </p:txBody>
      </p:sp>
      <p:sp>
        <p:nvSpPr>
          <p:cNvPr id="2057" name="Text Box 8"/>
          <p:cNvSpPr txBox="1">
            <a:spLocks noChangeArrowheads="1"/>
          </p:cNvSpPr>
          <p:nvPr/>
        </p:nvSpPr>
        <p:spPr bwMode="auto">
          <a:xfrm>
            <a:off x="2643174" y="3071810"/>
            <a:ext cx="1928812" cy="279180"/>
          </a:xfrm>
          <a:prstGeom prst="rect">
            <a:avLst/>
          </a:prstGeom>
          <a:noFill/>
          <a:ln w="9525">
            <a:noFill/>
            <a:round/>
            <a:headEnd/>
            <a:tailEnd/>
          </a:ln>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b="1" dirty="0">
                <a:solidFill>
                  <a:srgbClr val="FF0000"/>
                </a:solidFill>
              </a:rPr>
              <a:t>Fonctionnalités/tendances</a:t>
            </a:r>
          </a:p>
        </p:txBody>
      </p:sp>
      <p:sp>
        <p:nvSpPr>
          <p:cNvPr id="2058" name="Text Box 9"/>
          <p:cNvSpPr txBox="1">
            <a:spLocks noChangeArrowheads="1"/>
          </p:cNvSpPr>
          <p:nvPr/>
        </p:nvSpPr>
        <p:spPr bwMode="auto">
          <a:xfrm>
            <a:off x="642910" y="3286124"/>
            <a:ext cx="1785937" cy="2033506"/>
          </a:xfrm>
          <a:prstGeom prst="rect">
            <a:avLst/>
          </a:prstGeom>
          <a:noFill/>
          <a:ln w="9525">
            <a:noFill/>
            <a:round/>
            <a:headEnd/>
            <a:tailEnd/>
          </a:ln>
        </p:spPr>
        <p:txBody>
          <a:bodyPr wrap="square" lIns="90000" tIns="46800" rIns="90000" bIns="4680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smtClean="0">
                <a:solidFill>
                  <a:srgbClr val="000000"/>
                </a:solidFill>
              </a:rPr>
              <a:t>Mais </a:t>
            </a:r>
            <a:r>
              <a:rPr lang="fr-FR" sz="900" dirty="0">
                <a:solidFill>
                  <a:srgbClr val="000000"/>
                </a:solidFill>
              </a:rPr>
              <a:t>soufflé </a:t>
            </a:r>
            <a:r>
              <a:rPr lang="fr-FR" sz="900" dirty="0" smtClean="0">
                <a:solidFill>
                  <a:srgbClr val="000000"/>
                </a:solidFill>
              </a:rPr>
              <a:t>enrobé -</a:t>
            </a:r>
            <a:endParaRPr lang="fr-FR" sz="900" dirty="0">
              <a:solidFill>
                <a:srgbClr val="000000"/>
              </a:solidFill>
            </a:endParaRPr>
          </a:p>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smtClean="0">
                <a:solidFill>
                  <a:srgbClr val="000000"/>
                </a:solidFill>
              </a:rPr>
              <a:t>Riz </a:t>
            </a:r>
            <a:r>
              <a:rPr lang="fr-FR" sz="900" dirty="0">
                <a:solidFill>
                  <a:srgbClr val="000000"/>
                </a:solidFill>
              </a:rPr>
              <a:t>soufflé </a:t>
            </a:r>
            <a:r>
              <a:rPr lang="fr-FR" sz="900" dirty="0" smtClean="0">
                <a:solidFill>
                  <a:srgbClr val="000000"/>
                </a:solidFill>
              </a:rPr>
              <a:t>enrobé - </a:t>
            </a:r>
            <a:endParaRPr lang="fr-FR" sz="900" dirty="0">
              <a:solidFill>
                <a:srgbClr val="000000"/>
              </a:solidFill>
            </a:endParaRPr>
          </a:p>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smtClean="0">
                <a:solidFill>
                  <a:srgbClr val="000000"/>
                </a:solidFill>
              </a:rPr>
              <a:t>Mais </a:t>
            </a:r>
            <a:r>
              <a:rPr lang="fr-FR" sz="900" dirty="0">
                <a:solidFill>
                  <a:srgbClr val="000000"/>
                </a:solidFill>
              </a:rPr>
              <a:t>grillé puis </a:t>
            </a:r>
            <a:r>
              <a:rPr lang="fr-FR" sz="900" dirty="0" smtClean="0">
                <a:solidFill>
                  <a:srgbClr val="000000"/>
                </a:solidFill>
              </a:rPr>
              <a:t>glacé -</a:t>
            </a:r>
            <a:endParaRPr lang="fr-FR" sz="900" dirty="0">
              <a:solidFill>
                <a:srgbClr val="000000"/>
              </a:solidFill>
            </a:endParaRPr>
          </a:p>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smtClean="0">
                <a:solidFill>
                  <a:srgbClr val="000000"/>
                </a:solidFill>
              </a:rPr>
              <a:t>Blé </a:t>
            </a:r>
            <a:r>
              <a:rPr lang="fr-FR" sz="900" dirty="0">
                <a:solidFill>
                  <a:srgbClr val="000000"/>
                </a:solidFill>
              </a:rPr>
              <a:t>soufflé et </a:t>
            </a:r>
            <a:r>
              <a:rPr lang="fr-FR" sz="900" dirty="0" smtClean="0">
                <a:solidFill>
                  <a:srgbClr val="000000"/>
                </a:solidFill>
              </a:rPr>
              <a:t>caramélisé -</a:t>
            </a:r>
            <a:endParaRPr lang="fr-FR" sz="900" dirty="0">
              <a:solidFill>
                <a:srgbClr val="000000"/>
              </a:solidFill>
            </a:endParaRPr>
          </a:p>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smtClean="0">
                <a:solidFill>
                  <a:srgbClr val="000000"/>
                </a:solidFill>
              </a:rPr>
              <a:t>Riz </a:t>
            </a:r>
            <a:r>
              <a:rPr lang="fr-FR" sz="900" dirty="0">
                <a:solidFill>
                  <a:srgbClr val="000000"/>
                </a:solidFill>
              </a:rPr>
              <a:t>nature soufflé et </a:t>
            </a:r>
            <a:r>
              <a:rPr lang="fr-FR" sz="900" dirty="0" smtClean="0">
                <a:solidFill>
                  <a:srgbClr val="000000"/>
                </a:solidFill>
              </a:rPr>
              <a:t>grillé -</a:t>
            </a:r>
            <a:endParaRPr lang="fr-FR" sz="900" dirty="0">
              <a:solidFill>
                <a:srgbClr val="000000"/>
              </a:solidFill>
            </a:endParaRPr>
          </a:p>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smtClean="0">
                <a:solidFill>
                  <a:srgbClr val="000000"/>
                </a:solidFill>
              </a:rPr>
              <a:t>Céréales aromatisées - </a:t>
            </a:r>
            <a:endParaRPr lang="fr-FR" sz="900" dirty="0">
              <a:solidFill>
                <a:srgbClr val="000000"/>
              </a:solidFill>
            </a:endParaRPr>
          </a:p>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smtClean="0">
                <a:solidFill>
                  <a:srgbClr val="000000"/>
                </a:solidFill>
              </a:rPr>
              <a:t>Pailles </a:t>
            </a:r>
            <a:r>
              <a:rPr lang="fr-FR" sz="900" dirty="0">
                <a:solidFill>
                  <a:srgbClr val="000000"/>
                </a:solidFill>
              </a:rPr>
              <a:t>de céréales </a:t>
            </a:r>
            <a:r>
              <a:rPr lang="fr-FR" sz="900" dirty="0" smtClean="0">
                <a:solidFill>
                  <a:srgbClr val="000000"/>
                </a:solidFill>
              </a:rPr>
              <a:t>fourrées -</a:t>
            </a:r>
            <a:endParaRPr lang="fr-FR" sz="900" dirty="0">
              <a:solidFill>
                <a:srgbClr val="000000"/>
              </a:solidFill>
            </a:endParaRPr>
          </a:p>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smtClean="0">
                <a:solidFill>
                  <a:srgbClr val="000000"/>
                </a:solidFill>
              </a:rPr>
              <a:t>Céréales fourrées -</a:t>
            </a:r>
            <a:endParaRPr lang="fr-FR" sz="900" dirty="0">
              <a:solidFill>
                <a:srgbClr val="000000"/>
              </a:solidFill>
            </a:endParaRPr>
          </a:p>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smtClean="0">
                <a:solidFill>
                  <a:srgbClr val="000000"/>
                </a:solidFill>
              </a:rPr>
              <a:t>Céréales </a:t>
            </a:r>
            <a:r>
              <a:rPr lang="fr-FR" sz="900" dirty="0">
                <a:solidFill>
                  <a:srgbClr val="000000"/>
                </a:solidFill>
              </a:rPr>
              <a:t>avec fruits </a:t>
            </a:r>
            <a:r>
              <a:rPr lang="fr-FR" sz="900" dirty="0" smtClean="0">
                <a:solidFill>
                  <a:srgbClr val="000000"/>
                </a:solidFill>
              </a:rPr>
              <a:t>secs -</a:t>
            </a:r>
            <a:endParaRPr lang="fr-FR" sz="900" dirty="0">
              <a:solidFill>
                <a:srgbClr val="000000"/>
              </a:solidFill>
            </a:endParaRPr>
          </a:p>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smtClean="0">
                <a:solidFill>
                  <a:srgbClr val="000000"/>
                </a:solidFill>
              </a:rPr>
              <a:t>Riz </a:t>
            </a:r>
            <a:r>
              <a:rPr lang="fr-FR" sz="900" dirty="0">
                <a:solidFill>
                  <a:srgbClr val="000000"/>
                </a:solidFill>
              </a:rPr>
              <a:t>et blé </a:t>
            </a:r>
            <a:r>
              <a:rPr lang="fr-FR" sz="900" dirty="0" smtClean="0">
                <a:solidFill>
                  <a:srgbClr val="000000"/>
                </a:solidFill>
              </a:rPr>
              <a:t>complet -</a:t>
            </a:r>
            <a:endParaRPr lang="fr-FR" sz="900" dirty="0">
              <a:solidFill>
                <a:srgbClr val="000000"/>
              </a:solidFill>
            </a:endParaRPr>
          </a:p>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smtClean="0">
                <a:solidFill>
                  <a:srgbClr val="000000"/>
                </a:solidFill>
              </a:rPr>
              <a:t>Muesli -</a:t>
            </a:r>
            <a:endParaRPr lang="fr-FR" sz="900" dirty="0">
              <a:solidFill>
                <a:srgbClr val="000000"/>
              </a:solidFill>
            </a:endParaRPr>
          </a:p>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smtClean="0">
                <a:solidFill>
                  <a:srgbClr val="000000"/>
                </a:solidFill>
              </a:rPr>
              <a:t>Uniquement </a:t>
            </a:r>
            <a:r>
              <a:rPr lang="fr-FR" sz="900" dirty="0">
                <a:solidFill>
                  <a:srgbClr val="000000"/>
                </a:solidFill>
              </a:rPr>
              <a:t>des fruits </a:t>
            </a:r>
            <a:r>
              <a:rPr lang="fr-FR" sz="900" dirty="0" smtClean="0">
                <a:solidFill>
                  <a:srgbClr val="000000"/>
                </a:solidFill>
              </a:rPr>
              <a:t>secs -Pétales </a:t>
            </a:r>
            <a:r>
              <a:rPr lang="fr-FR" sz="900" dirty="0">
                <a:solidFill>
                  <a:srgbClr val="000000"/>
                </a:solidFill>
              </a:rPr>
              <a:t>de </a:t>
            </a:r>
            <a:r>
              <a:rPr lang="fr-FR" sz="900" dirty="0" smtClean="0">
                <a:solidFill>
                  <a:srgbClr val="000000"/>
                </a:solidFill>
              </a:rPr>
              <a:t>maïs -</a:t>
            </a:r>
            <a:endParaRPr lang="fr-FR" sz="900" dirty="0">
              <a:solidFill>
                <a:srgbClr val="000000"/>
              </a:solidFill>
            </a:endParaRPr>
          </a:p>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smtClean="0">
                <a:solidFill>
                  <a:srgbClr val="000000"/>
                </a:solidFill>
              </a:rPr>
              <a:t>Flocons d'avoine -</a:t>
            </a:r>
            <a:endParaRPr lang="fr-FR" sz="900" dirty="0">
              <a:solidFill>
                <a:srgbClr val="000000"/>
              </a:solidFill>
            </a:endParaRPr>
          </a:p>
        </p:txBody>
      </p:sp>
      <p:sp>
        <p:nvSpPr>
          <p:cNvPr id="2059" name="Text Box 10"/>
          <p:cNvSpPr txBox="1">
            <a:spLocks noChangeArrowheads="1"/>
          </p:cNvSpPr>
          <p:nvPr/>
        </p:nvSpPr>
        <p:spPr bwMode="auto">
          <a:xfrm>
            <a:off x="857224" y="5429264"/>
            <a:ext cx="1143008" cy="368300"/>
          </a:xfrm>
          <a:prstGeom prst="rect">
            <a:avLst/>
          </a:prstGeom>
          <a:noFill/>
          <a:ln w="9525">
            <a:noFill/>
            <a:round/>
            <a:headEnd/>
            <a:tailEnd/>
          </a:ln>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a:solidFill>
                  <a:srgbClr val="000000"/>
                </a:solidFill>
              </a:rPr>
              <a:t>Gouts variés, gouts traditionnels</a:t>
            </a:r>
          </a:p>
        </p:txBody>
      </p:sp>
      <p:sp>
        <p:nvSpPr>
          <p:cNvPr id="2060" name="Text Box 11"/>
          <p:cNvSpPr txBox="1">
            <a:spLocks noChangeArrowheads="1"/>
          </p:cNvSpPr>
          <p:nvPr/>
        </p:nvSpPr>
        <p:spPr bwMode="auto">
          <a:xfrm>
            <a:off x="5214942" y="1000108"/>
            <a:ext cx="3786214" cy="5680659"/>
          </a:xfrm>
          <a:prstGeom prst="rect">
            <a:avLst/>
          </a:prstGeom>
          <a:noFill/>
          <a:ln w="19050">
            <a:solidFill>
              <a:srgbClr val="FF0000"/>
            </a:solidFill>
            <a:round/>
            <a:headEnd/>
            <a:tailEnd/>
          </a:ln>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u="sng" dirty="0">
                <a:solidFill>
                  <a:schemeClr val="tx1"/>
                </a:solidFill>
              </a:rPr>
              <a:t>Marques en France :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dirty="0">
                <a:solidFill>
                  <a:srgbClr val="000000"/>
                </a:solidFill>
              </a:rPr>
              <a:t>All-Bran, Coco pops, Country store, Extra, Frosties, Fun tubiz, Just Right, Kellogg's Chocos, Kellogg's Oats, Miel pops, Nature's pleasure, Original Corn Flakes, Rice Krispies, Smacks, Spécial K, Trésor.</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050" dirty="0">
              <a:solidFill>
                <a:srgbClr val="FF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u="sng" dirty="0">
                <a:solidFill>
                  <a:schemeClr val="tx1"/>
                </a:solidFill>
              </a:rPr>
              <a:t>Nouveaux produits : </a:t>
            </a:r>
          </a:p>
          <a:p>
            <a:pPr>
              <a:buFontTx/>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dirty="0">
                <a:solidFill>
                  <a:srgbClr val="000000"/>
                </a:solidFill>
              </a:rPr>
              <a:t>KELLOGG’S NATURE’S PLEASURE : Met l'accent sur l'authenticité et le caractère naturel du produit.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dirty="0">
                <a:solidFill>
                  <a:srgbClr val="000000"/>
                </a:solidFill>
              </a:rPr>
              <a:t>- Trésor : dernière marque de chez Kellogg’s</a:t>
            </a:r>
          </a:p>
          <a:p>
            <a:pPr>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dirty="0">
                <a:solidFill>
                  <a:srgbClr val="000000"/>
                </a:solidFill>
              </a:rPr>
              <a:t> Fun tubiz : tubes de céréales fourrés chocolat et noisette. Cible les enfants pour le petit déjeuner ou le </a:t>
            </a:r>
            <a:r>
              <a:rPr lang="fr-FR" sz="1600" dirty="0" smtClean="0">
                <a:solidFill>
                  <a:srgbClr val="000000"/>
                </a:solidFill>
              </a:rPr>
              <a:t>goûter</a:t>
            </a:r>
            <a:r>
              <a:rPr lang="fr-FR" sz="1600" dirty="0">
                <a:solidFill>
                  <a:srgbClr val="000000"/>
                </a:solidFill>
              </a:rPr>
              <a:t>.</a:t>
            </a:r>
          </a:p>
          <a:p>
            <a:pPr>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050" dirty="0">
              <a:solidFill>
                <a:srgbClr val="000000"/>
              </a:solidFill>
            </a:endParaRPr>
          </a:p>
          <a:p>
            <a:pPr>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b="1" u="sng" dirty="0">
                <a:solidFill>
                  <a:schemeClr val="tx1"/>
                </a:solidFill>
              </a:rPr>
              <a:t>Derniers évènements chez Kellogg’s : </a:t>
            </a:r>
          </a:p>
          <a:p>
            <a:pPr>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dirty="0">
                <a:solidFill>
                  <a:srgbClr val="000000"/>
                </a:solidFill>
              </a:rPr>
              <a:t>En 2001, rachat de Keebler Foods</a:t>
            </a:r>
          </a:p>
          <a:p>
            <a:pPr>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dirty="0">
                <a:solidFill>
                  <a:srgbClr val="000000"/>
                </a:solidFill>
              </a:rPr>
              <a:t>En 2005, partenariat avec Ulker en Turquie.</a:t>
            </a:r>
          </a:p>
          <a:p>
            <a:pPr>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dirty="0">
                <a:solidFill>
                  <a:srgbClr val="000000"/>
                </a:solidFill>
              </a:rPr>
              <a:t>En 2008, acquisition des biscuitiers russe et chinois United Bakers et Navigable Foods</a:t>
            </a:r>
            <a:r>
              <a:rPr lang="fr-FR" sz="1600" dirty="0" smtClean="0">
                <a:solidFill>
                  <a:srgbClr val="000000"/>
                </a:solidFill>
              </a:rPr>
              <a:t>.</a:t>
            </a:r>
            <a:endParaRPr lang="fr-FR" sz="1400" dirty="0">
              <a:solidFill>
                <a:srgbClr val="000000"/>
              </a:solidFill>
            </a:endParaRPr>
          </a:p>
        </p:txBody>
      </p:sp>
      <p:sp>
        <p:nvSpPr>
          <p:cNvPr id="2061" name="Text Box 12"/>
          <p:cNvSpPr txBox="1">
            <a:spLocks noChangeArrowheads="1"/>
          </p:cNvSpPr>
          <p:nvPr/>
        </p:nvSpPr>
        <p:spPr bwMode="auto">
          <a:xfrm>
            <a:off x="2071670" y="5572140"/>
            <a:ext cx="1036159" cy="371513"/>
          </a:xfrm>
          <a:prstGeom prst="rect">
            <a:avLst/>
          </a:prstGeom>
          <a:noFill/>
          <a:ln w="9525">
            <a:noFill/>
            <a:round/>
            <a:headEnd/>
            <a:tailEnd/>
          </a:ln>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smtClean="0">
                <a:solidFill>
                  <a:schemeClr val="tx1"/>
                </a:solidFill>
              </a:rPr>
              <a:t>- Format </a:t>
            </a:r>
            <a:r>
              <a:rPr lang="fr-FR" sz="900" dirty="0">
                <a:solidFill>
                  <a:schemeClr val="tx1"/>
                </a:solidFill>
              </a:rPr>
              <a:t>et design</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a:solidFill>
                  <a:schemeClr val="tx1"/>
                </a:solidFill>
              </a:rPr>
              <a:t> adaptés</a:t>
            </a:r>
          </a:p>
        </p:txBody>
      </p:sp>
      <p:sp>
        <p:nvSpPr>
          <p:cNvPr id="2062" name="Text Box 13"/>
          <p:cNvSpPr txBox="1">
            <a:spLocks noChangeArrowheads="1"/>
          </p:cNvSpPr>
          <p:nvPr/>
        </p:nvSpPr>
        <p:spPr bwMode="auto">
          <a:xfrm>
            <a:off x="1785918" y="5857892"/>
            <a:ext cx="2000264" cy="371513"/>
          </a:xfrm>
          <a:prstGeom prst="rect">
            <a:avLst/>
          </a:prstGeom>
          <a:noFill/>
          <a:ln w="9525">
            <a:noFill/>
            <a:round/>
            <a:headEnd/>
            <a:tailEnd/>
          </a:ln>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smtClean="0">
                <a:solidFill>
                  <a:srgbClr val="000000"/>
                </a:solidFill>
              </a:rPr>
              <a:t>- Packaging </a:t>
            </a:r>
            <a:r>
              <a:rPr lang="fr-FR" sz="900" dirty="0">
                <a:solidFill>
                  <a:srgbClr val="000000"/>
                </a:solidFill>
              </a:rPr>
              <a:t>kellogg’s facilement repérable notamment par son logo</a:t>
            </a:r>
          </a:p>
        </p:txBody>
      </p:sp>
      <p:sp>
        <p:nvSpPr>
          <p:cNvPr id="2063" name="Text Box 14"/>
          <p:cNvSpPr txBox="1">
            <a:spLocks noChangeArrowheads="1"/>
          </p:cNvSpPr>
          <p:nvPr/>
        </p:nvSpPr>
        <p:spPr bwMode="auto">
          <a:xfrm>
            <a:off x="357158" y="6429396"/>
            <a:ext cx="1973787" cy="279180"/>
          </a:xfrm>
          <a:prstGeom prst="rect">
            <a:avLst/>
          </a:prstGeom>
          <a:noFill/>
          <a:ln w="9525">
            <a:noFill/>
            <a:round/>
            <a:headEnd/>
            <a:tailEnd/>
          </a:ln>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dirty="0" smtClean="0">
                <a:solidFill>
                  <a:srgbClr val="FF0000"/>
                </a:solidFill>
              </a:rPr>
              <a:t>Technologies / Compétences</a:t>
            </a:r>
          </a:p>
        </p:txBody>
      </p:sp>
      <p:sp>
        <p:nvSpPr>
          <p:cNvPr id="2065" name="Text Box 16"/>
          <p:cNvSpPr txBox="1">
            <a:spLocks noChangeArrowheads="1"/>
          </p:cNvSpPr>
          <p:nvPr/>
        </p:nvSpPr>
        <p:spPr bwMode="auto">
          <a:xfrm>
            <a:off x="3071802" y="6429396"/>
            <a:ext cx="1146124" cy="279180"/>
          </a:xfrm>
          <a:prstGeom prst="rect">
            <a:avLst/>
          </a:prstGeom>
          <a:noFill/>
          <a:ln w="9525">
            <a:noFill/>
            <a:round/>
            <a:headEnd/>
            <a:tailEnd/>
          </a:ln>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dirty="0">
                <a:solidFill>
                  <a:srgbClr val="FF0000"/>
                </a:solidFill>
              </a:rPr>
              <a:t>Marchés cibles </a:t>
            </a:r>
          </a:p>
        </p:txBody>
      </p:sp>
      <p:sp>
        <p:nvSpPr>
          <p:cNvPr id="2066" name="Text Box 17"/>
          <p:cNvSpPr txBox="1">
            <a:spLocks noChangeArrowheads="1"/>
          </p:cNvSpPr>
          <p:nvPr/>
        </p:nvSpPr>
        <p:spPr bwMode="auto">
          <a:xfrm>
            <a:off x="3571868" y="5929330"/>
            <a:ext cx="1505646" cy="279180"/>
          </a:xfrm>
          <a:prstGeom prst="rect">
            <a:avLst/>
          </a:prstGeom>
          <a:noFill/>
          <a:ln w="9525">
            <a:noFill/>
            <a:round/>
            <a:headEnd/>
            <a:tailEnd/>
          </a:ln>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dirty="0">
                <a:solidFill>
                  <a:srgbClr val="FF0000"/>
                </a:solidFill>
              </a:rPr>
              <a:t>Zones </a:t>
            </a:r>
            <a:r>
              <a:rPr lang="fr-FR" sz="1200" dirty="0" smtClean="0">
                <a:solidFill>
                  <a:srgbClr val="FF0000"/>
                </a:solidFill>
              </a:rPr>
              <a:t>géographiques</a:t>
            </a:r>
            <a:endParaRPr lang="fr-FR" sz="1200" dirty="0">
              <a:solidFill>
                <a:srgbClr val="FF0000"/>
              </a:solidFill>
            </a:endParaRPr>
          </a:p>
        </p:txBody>
      </p:sp>
      <p:sp>
        <p:nvSpPr>
          <p:cNvPr id="2067" name="Text Box 18"/>
          <p:cNvSpPr txBox="1">
            <a:spLocks noChangeArrowheads="1"/>
          </p:cNvSpPr>
          <p:nvPr/>
        </p:nvSpPr>
        <p:spPr bwMode="auto">
          <a:xfrm>
            <a:off x="2714612" y="5143512"/>
            <a:ext cx="1643062" cy="233014"/>
          </a:xfrm>
          <a:prstGeom prst="rect">
            <a:avLst/>
          </a:prstGeom>
          <a:noFill/>
          <a:ln w="9525">
            <a:noFill/>
            <a:round/>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smtClean="0">
                <a:solidFill>
                  <a:srgbClr val="000000"/>
                </a:solidFill>
                <a:latin typeface="Times New Roman" pitchFamily="18" charset="0"/>
                <a:cs typeface="Times New Roman" pitchFamily="18" charset="0"/>
              </a:rPr>
              <a:t>- Amérique </a:t>
            </a:r>
            <a:r>
              <a:rPr lang="fr-FR" sz="900" dirty="0">
                <a:solidFill>
                  <a:srgbClr val="000000"/>
                </a:solidFill>
                <a:latin typeface="Times New Roman" pitchFamily="18" charset="0"/>
                <a:cs typeface="Times New Roman" pitchFamily="18" charset="0"/>
              </a:rPr>
              <a:t>du nord 66%</a:t>
            </a:r>
          </a:p>
        </p:txBody>
      </p:sp>
      <p:sp>
        <p:nvSpPr>
          <p:cNvPr id="2068" name="Text Box 19"/>
          <p:cNvSpPr txBox="1">
            <a:spLocks noChangeArrowheads="1"/>
          </p:cNvSpPr>
          <p:nvPr/>
        </p:nvSpPr>
        <p:spPr bwMode="auto">
          <a:xfrm>
            <a:off x="3000364" y="5357826"/>
            <a:ext cx="1214437" cy="233014"/>
          </a:xfrm>
          <a:prstGeom prst="rect">
            <a:avLst/>
          </a:prstGeom>
          <a:noFill/>
          <a:ln w="9525">
            <a:noFill/>
            <a:round/>
            <a:headEnd/>
            <a:tailEnd/>
          </a:ln>
        </p:spPr>
        <p:txBody>
          <a:bodyPr lIns="90000" tIns="46800" rIns="90000" bIns="46800">
            <a:spAutoFit/>
          </a:bodyPr>
          <a:lstStyle/>
          <a:p>
            <a:pPr>
              <a:tabLst>
                <a:tab pos="723900" algn="l"/>
              </a:tabLst>
            </a:pPr>
            <a:r>
              <a:rPr lang="fr-FR" sz="900" dirty="0" smtClean="0">
                <a:solidFill>
                  <a:srgbClr val="000000"/>
                </a:solidFill>
                <a:latin typeface="Times New Roman" pitchFamily="18" charset="0"/>
                <a:cs typeface="Lucida Sans Unicode" pitchFamily="34" charset="0"/>
              </a:rPr>
              <a:t>- Europe </a:t>
            </a:r>
            <a:r>
              <a:rPr lang="fr-FR" sz="900" dirty="0">
                <a:solidFill>
                  <a:srgbClr val="000000"/>
                </a:solidFill>
                <a:latin typeface="Times New Roman" pitchFamily="18" charset="0"/>
                <a:cs typeface="Lucida Sans Unicode" pitchFamily="34" charset="0"/>
              </a:rPr>
              <a:t>20,4%</a:t>
            </a:r>
          </a:p>
        </p:txBody>
      </p:sp>
      <p:sp>
        <p:nvSpPr>
          <p:cNvPr id="2069" name="Text Box 20"/>
          <p:cNvSpPr txBox="1">
            <a:spLocks noChangeArrowheads="1"/>
          </p:cNvSpPr>
          <p:nvPr/>
        </p:nvSpPr>
        <p:spPr bwMode="auto">
          <a:xfrm>
            <a:off x="3286116" y="5572140"/>
            <a:ext cx="1428750" cy="233014"/>
          </a:xfrm>
          <a:prstGeom prst="rect">
            <a:avLst/>
          </a:prstGeom>
          <a:noFill/>
          <a:ln w="9525">
            <a:noFill/>
            <a:round/>
            <a:headEnd/>
            <a:tailEnd/>
          </a:ln>
        </p:spPr>
        <p:txBody>
          <a:bodyPr lIns="90000" tIns="46800" rIns="90000" bIns="46800">
            <a:spAutoFit/>
          </a:bodyPr>
          <a:lstStyle/>
          <a:p>
            <a:pPr>
              <a:tabLst>
                <a:tab pos="723900" algn="l"/>
              </a:tabLst>
            </a:pPr>
            <a:r>
              <a:rPr lang="fr-FR" sz="900" dirty="0" smtClean="0">
                <a:solidFill>
                  <a:srgbClr val="000000"/>
                </a:solidFill>
                <a:latin typeface="Times New Roman" pitchFamily="18" charset="0"/>
                <a:cs typeface="Lucida Sans Unicode" pitchFamily="34" charset="0"/>
              </a:rPr>
              <a:t>- Amérique </a:t>
            </a:r>
            <a:r>
              <a:rPr lang="fr-FR" sz="900" dirty="0">
                <a:solidFill>
                  <a:srgbClr val="000000"/>
                </a:solidFill>
                <a:latin typeface="Times New Roman" pitchFamily="18" charset="0"/>
                <a:cs typeface="Lucida Sans Unicode" pitchFamily="34" charset="0"/>
              </a:rPr>
              <a:t>latine 8%</a:t>
            </a:r>
          </a:p>
        </p:txBody>
      </p:sp>
      <p:sp>
        <p:nvSpPr>
          <p:cNvPr id="2070" name="Text Box 21"/>
          <p:cNvSpPr txBox="1">
            <a:spLocks noChangeArrowheads="1"/>
          </p:cNvSpPr>
          <p:nvPr/>
        </p:nvSpPr>
        <p:spPr bwMode="auto">
          <a:xfrm>
            <a:off x="3571868" y="5786454"/>
            <a:ext cx="1573213" cy="233014"/>
          </a:xfrm>
          <a:prstGeom prst="rect">
            <a:avLst/>
          </a:prstGeom>
          <a:noFill/>
          <a:ln w="9525">
            <a:noFill/>
            <a:round/>
            <a:headEnd/>
            <a:tailEnd/>
          </a:ln>
        </p:spPr>
        <p:txBody>
          <a:bodyPr lIns="90000" tIns="46800" rIns="90000" bIns="46800">
            <a:spAutoFit/>
          </a:bodyPr>
          <a:lstStyle/>
          <a:p>
            <a:pPr>
              <a:tabLst>
                <a:tab pos="723900" algn="l"/>
                <a:tab pos="1447800" algn="l"/>
              </a:tabLst>
            </a:pPr>
            <a:r>
              <a:rPr lang="fr-FR" sz="900" dirty="0" smtClean="0">
                <a:solidFill>
                  <a:srgbClr val="000000"/>
                </a:solidFill>
                <a:latin typeface="Times New Roman" pitchFamily="18" charset="0"/>
                <a:cs typeface="Lucida Sans Unicode" pitchFamily="34" charset="0"/>
              </a:rPr>
              <a:t>- Asie </a:t>
            </a:r>
            <a:r>
              <a:rPr lang="fr-FR" sz="900" dirty="0">
                <a:solidFill>
                  <a:srgbClr val="000000"/>
                </a:solidFill>
                <a:latin typeface="Times New Roman" pitchFamily="18" charset="0"/>
                <a:cs typeface="Lucida Sans Unicode" pitchFamily="34" charset="0"/>
              </a:rPr>
              <a:t>pacifique 5,6%</a:t>
            </a:r>
          </a:p>
        </p:txBody>
      </p:sp>
      <p:sp>
        <p:nvSpPr>
          <p:cNvPr id="2071" name="Text Box 22"/>
          <p:cNvSpPr txBox="1">
            <a:spLocks noChangeArrowheads="1"/>
          </p:cNvSpPr>
          <p:nvPr/>
        </p:nvSpPr>
        <p:spPr bwMode="auto">
          <a:xfrm>
            <a:off x="2714612" y="3500438"/>
            <a:ext cx="1500188" cy="1341009"/>
          </a:xfrm>
          <a:prstGeom prst="rect">
            <a:avLst/>
          </a:prstGeom>
          <a:noFill/>
          <a:ln w="9525">
            <a:noFill/>
            <a:round/>
            <a:headEnd/>
            <a:tailEnd/>
          </a:ln>
        </p:spPr>
        <p:txBody>
          <a:bodyPr lIns="90000" tIns="46800" rIns="90000" bIns="46800">
            <a:spAutoFit/>
          </a:bodyPr>
          <a:lstStyle/>
          <a:p>
            <a:pPr>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a:solidFill>
                  <a:srgbClr val="000000"/>
                </a:solidFill>
              </a:rPr>
              <a:t>Prêt à manger </a:t>
            </a:r>
          </a:p>
          <a:p>
            <a:pPr>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a:solidFill>
                  <a:srgbClr val="000000"/>
                </a:solidFill>
              </a:rPr>
              <a:t>Ludique</a:t>
            </a:r>
          </a:p>
          <a:p>
            <a:pPr>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a:solidFill>
                  <a:srgbClr val="000000"/>
                </a:solidFill>
              </a:rPr>
              <a:t>Produits pour la ligne</a:t>
            </a:r>
          </a:p>
          <a:p>
            <a:pPr>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a:solidFill>
                  <a:srgbClr val="000000"/>
                </a:solidFill>
              </a:rPr>
              <a:t>Saveurs authentiques</a:t>
            </a:r>
          </a:p>
          <a:p>
            <a:pPr>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a:solidFill>
                  <a:srgbClr val="000000"/>
                </a:solidFill>
              </a:rPr>
              <a:t>Adapté à chacun</a:t>
            </a:r>
          </a:p>
          <a:p>
            <a:pPr>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a:solidFill>
                  <a:srgbClr val="000000"/>
                </a:solidFill>
              </a:rPr>
              <a:t>Plaisir</a:t>
            </a:r>
          </a:p>
          <a:p>
            <a:pPr>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a:solidFill>
                  <a:srgbClr val="000000"/>
                </a:solidFill>
              </a:rPr>
              <a:t>Attractif</a:t>
            </a:r>
          </a:p>
          <a:p>
            <a:pPr>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a:solidFill>
                  <a:srgbClr val="000000"/>
                </a:solidFill>
              </a:rPr>
              <a:t>Nouveautés</a:t>
            </a:r>
          </a:p>
          <a:p>
            <a:pPr>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smtClean="0">
                <a:solidFill>
                  <a:srgbClr val="000000"/>
                </a:solidFill>
              </a:rPr>
              <a:t>Gouts</a:t>
            </a:r>
            <a:endParaRPr lang="fr-FR" sz="900" dirty="0">
              <a:solidFill>
                <a:srgbClr val="000000"/>
              </a:solidFill>
            </a:endParaRPr>
          </a:p>
        </p:txBody>
      </p:sp>
      <p:sp>
        <p:nvSpPr>
          <p:cNvPr id="2073" name="Rectangle 24"/>
          <p:cNvSpPr>
            <a:spLocks noChangeArrowheads="1"/>
          </p:cNvSpPr>
          <p:nvPr/>
        </p:nvSpPr>
        <p:spPr bwMode="auto">
          <a:xfrm>
            <a:off x="142875" y="3071813"/>
            <a:ext cx="4929188" cy="3643335"/>
          </a:xfrm>
          <a:prstGeom prst="rect">
            <a:avLst/>
          </a:prstGeom>
          <a:noFill/>
          <a:ln w="19080">
            <a:solidFill>
              <a:srgbClr val="FF0000"/>
            </a:solidFill>
            <a:miter lim="800000"/>
            <a:headEnd/>
            <a:tailEnd/>
          </a:ln>
        </p:spPr>
        <p:txBody>
          <a:bodyPr wrap="none" anchor="ctr"/>
          <a:lstStyle/>
          <a:p>
            <a:endParaRPr lang="fr-FR" dirty="0"/>
          </a:p>
        </p:txBody>
      </p:sp>
      <p:sp>
        <p:nvSpPr>
          <p:cNvPr id="26" name="Rectangle 25"/>
          <p:cNvSpPr/>
          <p:nvPr/>
        </p:nvSpPr>
        <p:spPr>
          <a:xfrm>
            <a:off x="2714612" y="6286520"/>
            <a:ext cx="1173719" cy="230832"/>
          </a:xfrm>
          <a:prstGeom prst="rect">
            <a:avLst/>
          </a:prstGeom>
        </p:spPr>
        <p:txBody>
          <a:bodyPr wrap="none">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900" dirty="0" smtClean="0">
                <a:solidFill>
                  <a:srgbClr val="000000"/>
                </a:solidFill>
              </a:rPr>
              <a:t>Produits tout public -</a:t>
            </a:r>
            <a:endParaRPr lang="fr-FR" sz="900" dirty="0">
              <a:solidFill>
                <a:srgbClr val="000000"/>
              </a:solidFill>
            </a:endParaRPr>
          </a:p>
        </p:txBody>
      </p:sp>
      <p:cxnSp>
        <p:nvCxnSpPr>
          <p:cNvPr id="29" name="Connecteur droit 28"/>
          <p:cNvCxnSpPr/>
          <p:nvPr/>
        </p:nvCxnSpPr>
        <p:spPr bwMode="auto">
          <a:xfrm rot="5400000" flipH="1" flipV="1">
            <a:off x="1571604" y="4214818"/>
            <a:ext cx="2000264"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0" y="1285860"/>
            <a:ext cx="2428876" cy="1294843"/>
          </a:xfrm>
          <a:prstGeom prst="rect">
            <a:avLst/>
          </a:prstGeom>
          <a:noFill/>
          <a:ln w="9525">
            <a:noFill/>
            <a:round/>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dirty="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dirty="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1400" dirty="0">
              <a:solidFill>
                <a:srgbClr val="000000"/>
              </a:solidFill>
            </a:endParaRPr>
          </a:p>
        </p:txBody>
      </p:sp>
      <p:graphicFrame>
        <p:nvGraphicFramePr>
          <p:cNvPr id="13" name="Tableau 12"/>
          <p:cNvGraphicFramePr>
            <a:graphicFrameLocks noGrp="1"/>
          </p:cNvGraphicFramePr>
          <p:nvPr/>
        </p:nvGraphicFramePr>
        <p:xfrm>
          <a:off x="214282" y="571480"/>
          <a:ext cx="8715436" cy="6215102"/>
        </p:xfrm>
        <a:graphic>
          <a:graphicData uri="http://schemas.openxmlformats.org/drawingml/2006/table">
            <a:tbl>
              <a:tblPr firstRow="1" bandRow="1">
                <a:tableStyleId>{5C22544A-7EE6-4342-B048-85BDC9FD1C3A}</a:tableStyleId>
              </a:tblPr>
              <a:tblGrid>
                <a:gridCol w="2000264"/>
                <a:gridCol w="2500330"/>
                <a:gridCol w="2214578"/>
                <a:gridCol w="2000264"/>
              </a:tblGrid>
              <a:tr h="349931">
                <a:tc>
                  <a:txBody>
                    <a:bodyPr/>
                    <a:lstStyle/>
                    <a:p>
                      <a:pPr algn="l"/>
                      <a:endParaRPr lang="fr-FR" sz="1050" dirty="0">
                        <a:solidFill>
                          <a:srgbClr val="FF0000"/>
                        </a:solidFill>
                      </a:endParaRPr>
                    </a:p>
                  </a:txBody>
                  <a:tcP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u="sng" dirty="0" smtClean="0">
                          <a:solidFill>
                            <a:schemeClr val="tx1"/>
                          </a:solidFill>
                        </a:rPr>
                        <a:t>Description</a:t>
                      </a:r>
                      <a:endParaRPr lang="fr-FR" sz="1200" u="sng" dirty="0">
                        <a:solidFill>
                          <a:schemeClr val="tx1"/>
                        </a:solidFill>
                      </a:endParaRPr>
                    </a:p>
                  </a:txBody>
                  <a:tcP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b="1" u="sng" dirty="0" smtClean="0">
                          <a:solidFill>
                            <a:schemeClr val="tx1"/>
                          </a:solidFill>
                        </a:rPr>
                        <a:t>Forces</a:t>
                      </a:r>
                      <a:endParaRPr lang="fr-FR" sz="1200" b="1" u="sng" dirty="0">
                        <a:solidFill>
                          <a:schemeClr val="tx1"/>
                        </a:solidFill>
                      </a:endParaRPr>
                    </a:p>
                  </a:txBody>
                  <a:tcP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b="1" u="sng" dirty="0" smtClean="0">
                          <a:solidFill>
                            <a:schemeClr val="tx1"/>
                          </a:solidFill>
                        </a:rPr>
                        <a:t>Faiblesses</a:t>
                      </a:r>
                      <a:endParaRPr lang="fr-FR" sz="1200" u="sng" dirty="0">
                        <a:solidFill>
                          <a:schemeClr val="tx1"/>
                        </a:solidFill>
                      </a:endParaRPr>
                    </a:p>
                  </a:txBody>
                  <a:tcP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r h="1221706">
                <a:tc>
                  <a: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100" b="1" u="sng" dirty="0" smtClean="0">
                          <a:solidFill>
                            <a:schemeClr val="tx1"/>
                          </a:solidFill>
                        </a:rPr>
                        <a:t>Stratégie de croissance :</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Diversifié / Spécialisé</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Locale/ Nationale/ Internationale</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Alliances</a:t>
                      </a:r>
                      <a:endParaRPr lang="fr-FR" sz="1050" dirty="0">
                        <a:solidFill>
                          <a:srgbClr val="FF0000"/>
                        </a:solidFill>
                      </a:endParaRPr>
                    </a:p>
                  </a:txBody>
                  <a:tcP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50" dirty="0" smtClean="0">
                          <a:solidFill>
                            <a:srgbClr val="000000"/>
                          </a:solidFill>
                        </a:rPr>
                        <a:t>Kellogg’s se fie à ses produits connus depuis longtemps (corn flakes), tout en procédant à des innovations régulières ciblant divers marchés (enfants, bien être). Se créant ainsi une large gamme, Kellogg’s a une stratégie géographique largement tournée vers l’internationale.</a:t>
                      </a:r>
                      <a:endParaRPr lang="fr-FR" sz="1050" dirty="0">
                        <a:solidFill>
                          <a:srgbClr val="FF0000"/>
                        </a:solidFill>
                      </a:endParaRPr>
                    </a:p>
                  </a:txBody>
                  <a:tcP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fr-FR" sz="1050" dirty="0" smtClean="0">
                          <a:solidFill>
                            <a:srgbClr val="000000"/>
                          </a:solidFill>
                        </a:rPr>
                        <a:t>Des études de marchés sont effectuées régulièrement pour comprendre ce qui justifie les choix alimentaires du consommateur</a:t>
                      </a:r>
                      <a:r>
                        <a:rPr lang="fr-FR" sz="1050" baseline="0" dirty="0" smtClean="0">
                          <a:solidFill>
                            <a:srgbClr val="000000"/>
                          </a:solidFill>
                        </a:rPr>
                        <a:t> et pouvoir donc évaluer le marché.</a:t>
                      </a:r>
                      <a:endParaRPr lang="fr-FR" sz="1050" b="1" dirty="0">
                        <a:solidFill>
                          <a:srgbClr val="984807"/>
                        </a:solidFill>
                      </a:endParaRPr>
                    </a:p>
                  </a:txBody>
                  <a:tcP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50" dirty="0">
                        <a:solidFill>
                          <a:srgbClr val="FF0000"/>
                        </a:solidFill>
                      </a:endParaRPr>
                    </a:p>
                  </a:txBody>
                  <a:tcP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r h="1857387">
                <a:tc>
                  <a: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100" b="1" u="sng" dirty="0" smtClean="0">
                          <a:solidFill>
                            <a:schemeClr val="tx1"/>
                          </a:solidFill>
                        </a:rPr>
                        <a:t>Stratégie de suivi : </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Gamme, produits,</a:t>
                      </a:r>
                      <a:r>
                        <a:rPr lang="fr-FR" sz="1050" baseline="0" dirty="0" smtClean="0">
                          <a:solidFill>
                            <a:srgbClr val="000000"/>
                          </a:solidFill>
                        </a:rPr>
                        <a:t> </a:t>
                      </a:r>
                      <a:r>
                        <a:rPr lang="fr-FR" sz="1050" dirty="0" smtClean="0">
                          <a:solidFill>
                            <a:srgbClr val="000000"/>
                          </a:solidFill>
                        </a:rPr>
                        <a:t>portefeuilles</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Circuits Distribution, Marchés</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Prix, communication</a:t>
                      </a:r>
                      <a:endParaRPr lang="fr-FR" sz="1050" dirty="0">
                        <a:solidFill>
                          <a:srgbClr val="FF0000"/>
                        </a:solidFill>
                      </a:endParaRPr>
                    </a:p>
                  </a:txBody>
                  <a:tcP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La stratégie d'innovation se fait par le travail en groupe.</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Omniprésents, dans la grande distribution, les produits touchent une large gamme de personnes, et sont consommables à plusieurs moment de la journée. </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Les innovation sont fréquentes</a:t>
                      </a:r>
                      <a:r>
                        <a:rPr lang="fr-FR" sz="1050" baseline="0" dirty="0" smtClean="0">
                          <a:solidFill>
                            <a:srgbClr val="000000"/>
                          </a:solidFill>
                        </a:rPr>
                        <a:t> et notamment vers des p</a:t>
                      </a:r>
                      <a:r>
                        <a:rPr lang="fr-FR" sz="1050" dirty="0" smtClean="0">
                          <a:solidFill>
                            <a:srgbClr val="000000"/>
                          </a:solidFill>
                        </a:rPr>
                        <a:t>roduits plus sains (moins de sel). </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Les formats adaptés à l'utilisation.</a:t>
                      </a:r>
                    </a:p>
                    <a:p>
                      <a:pPr algn="l"/>
                      <a:endParaRPr lang="fr-FR" sz="1050" dirty="0">
                        <a:solidFill>
                          <a:srgbClr val="FF0000"/>
                        </a:solidFill>
                      </a:endParaRPr>
                    </a:p>
                  </a:txBody>
                  <a:tcP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Kellogg's est engagé pour le développement durable (diminution de la consommation d'eau et d'énergie), et souhaite développer un marché contenant un large choix de produits, tout en informant le consommateur afin d'améliorer les programmes d'éducation à la santé. La société contribue à l'information nutritionnelle claire et explicite des consommateurs.</a:t>
                      </a:r>
                      <a:endParaRPr lang="fr-FR" sz="1050" dirty="0">
                        <a:solidFill>
                          <a:srgbClr val="FF0000"/>
                        </a:solidFill>
                      </a:endParaRPr>
                    </a:p>
                  </a:txBody>
                  <a:tcP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l"/>
                      <a:r>
                        <a:rPr lang="fr-FR" sz="1050" dirty="0" smtClean="0">
                          <a:solidFill>
                            <a:schemeClr val="tx1"/>
                          </a:solidFill>
                        </a:rPr>
                        <a:t>Certains produits sont vendus assez cher dans la gamme Kellogg’s qui est donc confronté à ce problème .</a:t>
                      </a:r>
                      <a:endParaRPr lang="fr-FR" sz="1050" dirty="0">
                        <a:solidFill>
                          <a:srgbClr val="FF0000"/>
                        </a:solidFill>
                      </a:endParaRPr>
                    </a:p>
                  </a:txBody>
                  <a:tcP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r h="2214578">
                <a:tc>
                  <a: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b="1" u="sng" dirty="0" smtClean="0">
                          <a:solidFill>
                            <a:schemeClr val="tx1"/>
                          </a:solidFill>
                        </a:rPr>
                        <a:t>Stratégie concurrentielle :</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Avantages concurrentiels</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Différenciation/domination</a:t>
                      </a:r>
                      <a:endParaRPr lang="fr-FR" sz="1050" dirty="0">
                        <a:solidFill>
                          <a:srgbClr val="FF0000"/>
                        </a:solidFill>
                      </a:endParaRPr>
                    </a:p>
                  </a:txBody>
                  <a:tcP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Kellogg’s met surtout l’accent  sur la communication</a:t>
                      </a:r>
                      <a:r>
                        <a:rPr lang="fr-FR" sz="1050" baseline="0" dirty="0" smtClean="0">
                          <a:solidFill>
                            <a:srgbClr val="000000"/>
                          </a:solidFill>
                        </a:rPr>
                        <a:t> par ses </a:t>
                      </a:r>
                      <a:r>
                        <a:rPr lang="fr-FR" sz="1050" dirty="0" smtClean="0">
                          <a:solidFill>
                            <a:srgbClr val="000000"/>
                          </a:solidFill>
                        </a:rPr>
                        <a:t>publicités en diffusant dernièrement un film encourageant les enfant à faire chauffer leur lait avec leurs céréales (miel pops).</a:t>
                      </a:r>
                      <a:r>
                        <a:rPr lang="fr-FR" sz="1050" baseline="0" dirty="0" smtClean="0">
                          <a:solidFill>
                            <a:srgbClr val="000000"/>
                          </a:solidFill>
                        </a:rPr>
                        <a:t> C</a:t>
                      </a:r>
                      <a:r>
                        <a:rPr lang="fr-FR" sz="1050" dirty="0" smtClean="0">
                          <a:solidFill>
                            <a:srgbClr val="000000"/>
                          </a:solidFill>
                        </a:rPr>
                        <a:t>ette action est accompagnée d’un packaging  ornée d’une mascotte en tenue hivernale avec bonnet et écharpe.</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Les spots publicitaires mettent en avant la relation parent/enfants.</a:t>
                      </a:r>
                    </a:p>
                  </a:txBody>
                  <a:tcP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err="1" smtClean="0">
                          <a:solidFill>
                            <a:srgbClr val="000000"/>
                          </a:solidFill>
                        </a:rPr>
                        <a:t>Kellogg’s</a:t>
                      </a:r>
                      <a:r>
                        <a:rPr lang="fr-FR" sz="1050" dirty="0" smtClean="0">
                          <a:solidFill>
                            <a:srgbClr val="000000"/>
                          </a:solidFill>
                        </a:rPr>
                        <a:t> </a:t>
                      </a:r>
                      <a:r>
                        <a:rPr lang="fr-FR" sz="1050" baseline="0" dirty="0" smtClean="0">
                          <a:solidFill>
                            <a:srgbClr val="000000"/>
                          </a:solidFill>
                        </a:rPr>
                        <a:t> sait se</a:t>
                      </a:r>
                      <a:r>
                        <a:rPr lang="fr-FR" sz="1050" dirty="0" smtClean="0">
                          <a:solidFill>
                            <a:srgbClr val="000000"/>
                          </a:solidFill>
                        </a:rPr>
                        <a:t> différencier en s’engageant auprès de ces employés</a:t>
                      </a:r>
                      <a:r>
                        <a:rPr lang="fr-FR" sz="1050" baseline="0" dirty="0" smtClean="0">
                          <a:solidFill>
                            <a:srgbClr val="000000"/>
                          </a:solidFill>
                        </a:rPr>
                        <a:t> part leur f</a:t>
                      </a:r>
                      <a:r>
                        <a:rPr lang="fr-FR" sz="1050" dirty="0" smtClean="0">
                          <a:solidFill>
                            <a:srgbClr val="000000"/>
                          </a:solidFill>
                        </a:rPr>
                        <a:t>ormation et </a:t>
                      </a:r>
                      <a:r>
                        <a:rPr lang="fr-FR" sz="1050" baseline="0" dirty="0" smtClean="0">
                          <a:solidFill>
                            <a:srgbClr val="000000"/>
                          </a:solidFill>
                        </a:rPr>
                        <a:t>à leur </a:t>
                      </a:r>
                      <a:r>
                        <a:rPr lang="fr-FR" sz="1050" dirty="0" smtClean="0">
                          <a:solidFill>
                            <a:srgbClr val="000000"/>
                          </a:solidFill>
                        </a:rPr>
                        <a:t>sécurité.</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L'entreprise soutien également des causes humanitaires. Récemment, l'entreprise a fait un don aux victimes du tremblement de terre à Haïti.</a:t>
                      </a:r>
                    </a:p>
                    <a:p>
                      <a:pPr algn="l"/>
                      <a:endParaRPr lang="fr-FR" sz="1050" dirty="0">
                        <a:solidFill>
                          <a:srgbClr val="FF0000"/>
                        </a:solidFill>
                      </a:endParaRPr>
                    </a:p>
                  </a:txBody>
                  <a:tcP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50" dirty="0" smtClean="0">
                          <a:solidFill>
                            <a:schemeClr val="tx1"/>
                          </a:solidFill>
                        </a:rPr>
                        <a:t>Faire face à la concurrence du hard discount et surtout des MDD pose problème pour une marque comme</a:t>
                      </a:r>
                      <a:r>
                        <a:rPr lang="fr-FR" sz="1050" baseline="0" dirty="0" smtClean="0">
                          <a:solidFill>
                            <a:schemeClr val="tx1"/>
                          </a:solidFill>
                        </a:rPr>
                        <a:t> kellogg’s d’autant plus que ces marques </a:t>
                      </a:r>
                      <a:r>
                        <a:rPr lang="fr-FR" sz="1050" dirty="0" smtClean="0">
                          <a:solidFill>
                            <a:schemeClr val="tx1"/>
                          </a:solidFill>
                        </a:rPr>
                        <a:t>ne se contentent plus de copier des produits existants mais désormais innovent et proposent des produits similaires à moindre coût.</a:t>
                      </a:r>
                      <a:endParaRPr lang="fr-FR" sz="1050" dirty="0" smtClean="0">
                        <a:solidFill>
                          <a:srgbClr val="FF0000"/>
                        </a:solidFill>
                      </a:endParaRPr>
                    </a:p>
                    <a:p>
                      <a:pPr algn="l"/>
                      <a:endParaRPr lang="fr-FR" sz="1050" dirty="0">
                        <a:solidFill>
                          <a:srgbClr val="FF0000"/>
                        </a:solidFill>
                      </a:endParaRPr>
                    </a:p>
                  </a:txBody>
                  <a:tcP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r h="445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50" b="1" u="sng" dirty="0" smtClean="0">
                          <a:solidFill>
                            <a:schemeClr val="tx1"/>
                          </a:solidFill>
                        </a:rPr>
                        <a:t>Positionnement :</a:t>
                      </a:r>
                    </a:p>
                    <a:p>
                      <a:pPr algn="l"/>
                      <a:endParaRPr lang="fr-FR" sz="1050" dirty="0">
                        <a:solidFill>
                          <a:srgbClr val="FF0000"/>
                        </a:solidFill>
                      </a:endParaRPr>
                    </a:p>
                  </a:txBody>
                  <a:tcP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050" dirty="0" smtClean="0">
                          <a:solidFill>
                            <a:srgbClr val="000000"/>
                          </a:solidFill>
                        </a:rPr>
                        <a:t>Kellogg’s choisi l’agence Carat pour toute communication médiatique de ses produits</a:t>
                      </a:r>
                      <a:r>
                        <a:rPr lang="fr-FR" sz="1050" dirty="0" smtClean="0">
                          <a:solidFill>
                            <a:srgbClr val="FF0000"/>
                          </a:solidFill>
                        </a:rPr>
                        <a:t>.</a:t>
                      </a:r>
                      <a:endParaRPr lang="fr-FR" sz="1050" dirty="0" smtClean="0">
                        <a:solidFill>
                          <a:srgbClr val="000000"/>
                        </a:solidFill>
                      </a:endParaRPr>
                    </a:p>
                  </a:txBody>
                  <a:tcP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l"/>
                      <a:endParaRPr lang="fr-FR" sz="1050" dirty="0">
                        <a:solidFill>
                          <a:srgbClr val="FF0000"/>
                        </a:solidFill>
                      </a:endParaRPr>
                    </a:p>
                  </a:txBody>
                  <a:tcP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c>
                  <a:txBody>
                    <a:bodyPr/>
                    <a:lstStyle/>
                    <a:p>
                      <a:pPr algn="l"/>
                      <a:endParaRPr lang="fr-FR" sz="1050" dirty="0">
                        <a:solidFill>
                          <a:srgbClr val="FF0000"/>
                        </a:solidFill>
                      </a:endParaRPr>
                    </a:p>
                  </a:txBody>
                  <a:tcP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noFill/>
                  </a:tcPr>
                </a:tc>
              </a:tr>
            </a:tbl>
          </a:graphicData>
        </a:graphic>
      </p:graphicFrame>
      <p:sp>
        <p:nvSpPr>
          <p:cNvPr id="15" name="ZoneTexte 14"/>
          <p:cNvSpPr txBox="1"/>
          <p:nvPr/>
        </p:nvSpPr>
        <p:spPr>
          <a:xfrm>
            <a:off x="7500958" y="357166"/>
            <a:ext cx="1428760" cy="1384995"/>
          </a:xfrm>
          <a:prstGeom prst="rect">
            <a:avLst/>
          </a:prstGeom>
          <a:noFill/>
        </p:spPr>
        <p:txBody>
          <a:bodyPr wrap="square" rtlCol="0">
            <a:spAutoFit/>
          </a:bodyPr>
          <a:lstStyle/>
          <a:p>
            <a:endParaRPr lang="fr-FR" sz="1200" dirty="0" smtClean="0">
              <a:solidFill>
                <a:schemeClr val="tx1"/>
              </a:solidFill>
            </a:endParaRPr>
          </a:p>
          <a:p>
            <a:endParaRPr lang="fr-FR" sz="1200" dirty="0">
              <a:solidFill>
                <a:schemeClr val="tx1"/>
              </a:solidFill>
            </a:endParaRPr>
          </a:p>
          <a:p>
            <a:endParaRPr lang="fr-FR" sz="1200" dirty="0" smtClean="0">
              <a:solidFill>
                <a:schemeClr val="tx1"/>
              </a:solidFill>
            </a:endParaRPr>
          </a:p>
          <a:p>
            <a:endParaRPr lang="fr-FR" sz="1200" dirty="0">
              <a:solidFill>
                <a:schemeClr val="tx1"/>
              </a:solidFill>
            </a:endParaRPr>
          </a:p>
          <a:p>
            <a:endParaRPr lang="fr-FR" sz="1200" dirty="0" smtClean="0">
              <a:solidFill>
                <a:schemeClr val="tx1"/>
              </a:solidFill>
            </a:endParaRPr>
          </a:p>
          <a:p>
            <a:endParaRPr lang="fr-FR" sz="1200" dirty="0">
              <a:solidFill>
                <a:schemeClr val="tx1"/>
              </a:solidFill>
            </a:endParaRPr>
          </a:p>
          <a:p>
            <a:endParaRPr lang="fr-FR" sz="1200" dirty="0">
              <a:solidFill>
                <a:schemeClr val="tx1"/>
              </a:solidFill>
            </a:endParaRPr>
          </a:p>
        </p:txBody>
      </p:sp>
      <p:sp>
        <p:nvSpPr>
          <p:cNvPr id="5" name="Text Box 6"/>
          <p:cNvSpPr txBox="1">
            <a:spLocks noChangeArrowheads="1"/>
          </p:cNvSpPr>
          <p:nvPr/>
        </p:nvSpPr>
        <p:spPr bwMode="auto">
          <a:xfrm>
            <a:off x="214282" y="142852"/>
            <a:ext cx="1820627" cy="307777"/>
          </a:xfrm>
          <a:prstGeom prst="rect">
            <a:avLst/>
          </a:prstGeom>
          <a:noFill/>
          <a:ln w="9525">
            <a:noFill/>
            <a:miter lim="800000"/>
            <a:headEnd/>
            <a:tailEnd/>
          </a:ln>
          <a:effectLst/>
        </p:spPr>
        <p:txBody>
          <a:bodyPr wrap="none">
            <a:prstTxWarp prst="textNoShape">
              <a:avLst/>
            </a:prstTxWarp>
            <a:spAutoFit/>
          </a:bodyPr>
          <a:lstStyle/>
          <a:p>
            <a:r>
              <a:rPr lang="fr-FR" sz="1400" b="1" u="sng" dirty="0" smtClean="0">
                <a:solidFill>
                  <a:schemeClr val="tx1"/>
                </a:solidFill>
              </a:rPr>
              <a:t>Stratégie de Kellogg’s:</a:t>
            </a:r>
            <a:endParaRPr lang="fr-FR" sz="1400" b="1" u="sng"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Calibri"/>
        <a:ea typeface="ＭＳ Ｐゴシック"/>
        <a:cs typeface="ＭＳ Ｐゴシック"/>
      </a:majorFont>
      <a:minorFont>
        <a:latin typeface="Calibri"/>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charset="0"/>
          </a:defRPr>
        </a:defPPr>
      </a:lstStyle>
    </a:lnDef>
    <a:txDef>
      <a:spPr bwMode="auto">
        <a:solidFill>
          <a:srgbClr val="FF9900"/>
        </a:solidFill>
        <a:ln w="9525">
          <a:solidFill>
            <a:srgbClr val="C00000"/>
          </a:solidFill>
          <a:round/>
          <a:headEnd/>
          <a:tailEnd/>
        </a:ln>
        <a:effectLst/>
      </a:spPr>
      <a:bodyPr wrap="square" lIns="90000" tIns="46800" rIns="90000" bIns="46800">
        <a:spAutoFit/>
      </a:bodyPr>
      <a:lstStyle>
        <a:defPPr algn="ctr">
          <a:lnSpc>
            <a:spcPct val="100000"/>
          </a:lnSpc>
          <a:spcBef>
            <a:spcPts val="6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u="sng" dirty="0" smtClean="0">
            <a:solidFill>
              <a:schemeClr val="tx1"/>
            </a:solidFill>
          </a:defRPr>
        </a:defPPr>
      </a:lstStyle>
    </a:tx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1466</TotalTime>
  <Words>5275</Words>
  <Application>Microsoft Macintosh PowerPoint</Application>
  <PresentationFormat>Présentation à l'écran (4:3)</PresentationFormat>
  <Paragraphs>749</Paragraphs>
  <Slides>20</Slides>
  <Notes>10</Notes>
  <HiddenSlides>0</HiddenSlides>
  <MMClips>0</MMClips>
  <ScaleCrop>false</ScaleCrop>
  <HeadingPairs>
    <vt:vector size="4" baseType="variant">
      <vt:variant>
        <vt:lpstr>Modèle de conception</vt:lpstr>
      </vt:variant>
      <vt:variant>
        <vt:i4>1</vt:i4>
      </vt:variant>
      <vt:variant>
        <vt:lpstr>Titres des diapositives</vt:lpstr>
      </vt:variant>
      <vt:variant>
        <vt:i4>20</vt:i4>
      </vt:variant>
    </vt:vector>
  </HeadingPairs>
  <TitlesOfParts>
    <vt:vector size="21" baseType="lpstr">
      <vt:lpstr>Thème Office</vt:lpstr>
      <vt:lpstr>Diapositive 1</vt:lpstr>
      <vt:lpstr>Diapositive 2</vt:lpstr>
      <vt:lpstr>Diapositive 3</vt:lpstr>
      <vt:lpstr>Diapositive 4</vt:lpstr>
      <vt:lpstr>Diapositive 5</vt:lpstr>
      <vt:lpstr>Les acteurs</vt:lpstr>
      <vt:lpstr>Innovations</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Marion</dc:creator>
  <cp:lastModifiedBy>au tre</cp:lastModifiedBy>
  <cp:revision>205</cp:revision>
  <cp:lastPrinted>1601-01-01T00:00:00Z</cp:lastPrinted>
  <dcterms:created xsi:type="dcterms:W3CDTF">2010-02-03T07:10:35Z</dcterms:created>
  <dcterms:modified xsi:type="dcterms:W3CDTF">2010-02-03T07:15:26Z</dcterms:modified>
</cp:coreProperties>
</file>