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284" r:id="rId3"/>
    <p:sldId id="285" r:id="rId4"/>
    <p:sldId id="286" r:id="rId5"/>
    <p:sldId id="277" r:id="rId6"/>
    <p:sldId id="278" r:id="rId7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99"/>
    <a:srgbClr val="FFCC99"/>
    <a:srgbClr val="F22C04"/>
    <a:srgbClr val="FDA80F"/>
    <a:srgbClr val="34EE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6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ED43C8-C153-41A2-A0B1-799AF63CB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7"/>
            <a:ext cx="5829300" cy="19605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5EBAB-592E-4310-AD06-07791E196F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C8D8A-0C6C-42B1-920E-56BF703A20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717"/>
            <a:ext cx="1543050" cy="78009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7"/>
            <a:ext cx="4476750" cy="78009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39E5-9C90-431B-9D59-33500B2618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89B3-6C19-4E5C-89E2-C37B243383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9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0F9A0-4E9D-46A1-A2DF-E9EF53936D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0B48B-66B9-4475-AEC0-47D31E9A65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5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5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53395-D19D-4FA7-B668-9E98DCEA22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2811-4A7D-48BE-A95E-E8DE9B450E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4451B-03BD-4F9A-9512-766DC4FA8B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63541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41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19C2-AF7E-4463-892D-CFBF09789A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3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8385B-5088-4485-9581-240B37405F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2A4A33-ECE8-4F90-8ADC-2C1C3FDCA9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84538" y="611188"/>
            <a:ext cx="1728787" cy="8064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341438" y="611188"/>
            <a:ext cx="1871662" cy="8064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6858000" cy="3238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836613" y="0"/>
            <a:ext cx="6083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Faisabilité  Marketing Commerciale          &amp; technologique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0" y="2339975"/>
            <a:ext cx="1289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PROTOTYPE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1341438" y="611188"/>
            <a:ext cx="2016125" cy="871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/>
              <a:t>Relevé des linéaires + veille créative ( roue de créativité)</a:t>
            </a:r>
          </a:p>
          <a:p>
            <a:endParaRPr lang="fr-FR" sz="1000"/>
          </a:p>
          <a:p>
            <a:r>
              <a:rPr lang="fr-FR" sz="1000"/>
              <a:t>Méthodologies exploratoires</a:t>
            </a:r>
          </a:p>
          <a:p>
            <a:pPr>
              <a:buFontTx/>
              <a:buChar char="-"/>
            </a:pPr>
            <a:r>
              <a:rPr lang="fr-FR" sz="1000"/>
              <a:t>Focus group</a:t>
            </a:r>
          </a:p>
          <a:p>
            <a:pPr>
              <a:buFontTx/>
              <a:buChar char="-"/>
            </a:pPr>
            <a:r>
              <a:rPr lang="fr-FR" sz="1000"/>
              <a:t>Etude quali (entretiens)</a:t>
            </a:r>
          </a:p>
          <a:p>
            <a:pPr>
              <a:buFontTx/>
              <a:buChar char="-"/>
            </a:pPr>
            <a:r>
              <a:rPr lang="fr-FR" sz="1000" b="1"/>
              <a:t>--</a:t>
            </a:r>
            <a:r>
              <a:rPr lang="fr-FR" sz="1000" b="1">
                <a:sym typeface="Wingdings" pitchFamily="2" charset="2"/>
              </a:rPr>
              <a:t>création de valeur ( ou reduction cout, recherche de débouchés etc …)</a:t>
            </a:r>
          </a:p>
          <a:p>
            <a:pPr>
              <a:buFontTx/>
              <a:buChar char="-"/>
            </a:pPr>
            <a:endParaRPr lang="fr-FR" sz="1000"/>
          </a:p>
          <a:p>
            <a:endParaRPr lang="fr-FR" sz="1000"/>
          </a:p>
          <a:p>
            <a:endParaRPr lang="fr-FR" sz="1000"/>
          </a:p>
          <a:p>
            <a:pPr>
              <a:buFontTx/>
              <a:buChar char="-"/>
            </a:pPr>
            <a:r>
              <a:rPr lang="fr-FR" sz="1000" b="1"/>
              <a:t>Elaboration de la stratégie Marketing :</a:t>
            </a:r>
          </a:p>
          <a:p>
            <a:pPr>
              <a:buFontTx/>
              <a:buChar char="-"/>
            </a:pPr>
            <a:r>
              <a:rPr lang="fr-FR" sz="1000"/>
              <a:t>- Segmentation &amp; ciblage</a:t>
            </a:r>
          </a:p>
          <a:p>
            <a:pPr>
              <a:buFontTx/>
              <a:buChar char="-"/>
            </a:pPr>
            <a:r>
              <a:rPr lang="fr-FR" sz="1000"/>
              <a:t>- Positionnement</a:t>
            </a:r>
          </a:p>
          <a:p>
            <a:pPr>
              <a:buFontTx/>
              <a:buChar char="-"/>
            </a:pPr>
            <a:r>
              <a:rPr lang="fr-FR" sz="1000"/>
              <a:t>-Stratégie concurrentielle</a:t>
            </a:r>
          </a:p>
          <a:p>
            <a:pPr>
              <a:buFontTx/>
              <a:buChar char="-"/>
            </a:pPr>
            <a:r>
              <a:rPr lang="fr-FR" sz="1000"/>
              <a:t>- Faire ou faire faire (Sourcing Prestataires)</a:t>
            </a:r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 b="1"/>
              <a:t>- Elaboration du Mkg Opérationnel ( 1ere année)  Mkg Mix:</a:t>
            </a:r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/>
              <a:t>Contacts distribution</a:t>
            </a:r>
          </a:p>
          <a:p>
            <a:pPr lvl="1"/>
            <a:endParaRPr lang="fr-FR" sz="1000"/>
          </a:p>
          <a:p>
            <a:pPr>
              <a:buFontTx/>
              <a:buChar char="-"/>
            </a:pPr>
            <a:r>
              <a:rPr lang="fr-FR" sz="1000"/>
              <a:t>Benchmark « Bon Pack »</a:t>
            </a:r>
          </a:p>
          <a:p>
            <a:pPr>
              <a:buFontTx/>
              <a:buChar char="-"/>
            </a:pPr>
            <a:r>
              <a:rPr lang="fr-FR" sz="1000"/>
              <a:t>Délais, couts, etc…</a:t>
            </a:r>
          </a:p>
          <a:p>
            <a:endParaRPr lang="fr-FR" sz="1000"/>
          </a:p>
          <a:p>
            <a:pPr>
              <a:buFontTx/>
              <a:buChar char="-"/>
            </a:pPr>
            <a:r>
              <a:rPr lang="fr-FR" sz="1000"/>
              <a:t>Sélection circuits /cibles Contacts distribution</a:t>
            </a:r>
          </a:p>
          <a:p>
            <a:endParaRPr lang="fr-FR" sz="1000"/>
          </a:p>
          <a:p>
            <a:pPr>
              <a:buFontTx/>
              <a:buChar char="-"/>
            </a:pPr>
            <a:r>
              <a:rPr lang="fr-FR" sz="1000"/>
              <a:t>Axe de communication</a:t>
            </a:r>
          </a:p>
          <a:p>
            <a:pPr>
              <a:buFontTx/>
              <a:buChar char="-"/>
            </a:pPr>
            <a:r>
              <a:rPr lang="fr-FR" sz="1000"/>
              <a:t> marque</a:t>
            </a:r>
          </a:p>
          <a:p>
            <a:pPr>
              <a:buFontTx/>
              <a:buChar char="-"/>
            </a:pPr>
            <a:r>
              <a:rPr lang="fr-FR" sz="1000"/>
              <a:t> Moyens &amp; médias</a:t>
            </a:r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/>
            <a:endParaRPr lang="fr-FR" sz="1000"/>
          </a:p>
          <a:p>
            <a:pPr lvl="1"/>
            <a:endParaRPr lang="fr-FR" sz="1000"/>
          </a:p>
          <a:p>
            <a:r>
              <a:rPr lang="fr-FR" sz="1000"/>
              <a:t>Plans d’expérience packaging</a:t>
            </a:r>
          </a:p>
          <a:p>
            <a:r>
              <a:rPr lang="fr-FR" sz="1000" b="1"/>
              <a:t>Étiquetage /nutritionnel</a:t>
            </a:r>
          </a:p>
          <a:p>
            <a:endParaRPr lang="fr-FR" sz="1000"/>
          </a:p>
          <a:p>
            <a:r>
              <a:rPr lang="fr-FR" sz="1000" b="1"/>
              <a:t>Elaboration d’une Stratégie de conquête</a:t>
            </a:r>
          </a:p>
          <a:p>
            <a:pPr>
              <a:buFontTx/>
              <a:buChar char="-"/>
            </a:pPr>
            <a:r>
              <a:rPr lang="fr-FR" sz="1000"/>
              <a:t>Réduction des freins</a:t>
            </a:r>
          </a:p>
          <a:p>
            <a:pPr>
              <a:buFontTx/>
              <a:buChar char="-"/>
            </a:pPr>
            <a:r>
              <a:rPr lang="fr-FR" sz="1000"/>
              <a:t>Accélération de la pénétration du marché</a:t>
            </a:r>
          </a:p>
          <a:p>
            <a:pPr>
              <a:buFontTx/>
              <a:buChar char="-"/>
            </a:pPr>
            <a:r>
              <a:rPr lang="fr-FR" sz="1000"/>
              <a:t>-conquête de leadership</a:t>
            </a:r>
          </a:p>
          <a:p>
            <a:endParaRPr lang="fr-FR" sz="1000"/>
          </a:p>
          <a:p>
            <a:r>
              <a:rPr lang="fr-FR" sz="1000"/>
              <a:t>Briefs agences</a:t>
            </a:r>
          </a:p>
          <a:p>
            <a:r>
              <a:rPr lang="fr-FR" sz="1000"/>
              <a:t>pré-prospection, Argumentaire cial , Com &amp; documents ciaux</a:t>
            </a:r>
          </a:p>
          <a:p>
            <a:endParaRPr lang="fr-FR" sz="1000"/>
          </a:p>
          <a:p>
            <a:endParaRPr lang="fr-FR" sz="1000"/>
          </a:p>
          <a:p>
            <a:endParaRPr lang="fr-FR" sz="1000"/>
          </a:p>
        </p:txBody>
      </p:sp>
      <p:sp>
        <p:nvSpPr>
          <p:cNvPr id="23560" name="ZoneTexte 7"/>
          <p:cNvSpPr txBox="1">
            <a:spLocks noChangeArrowheads="1"/>
          </p:cNvSpPr>
          <p:nvPr/>
        </p:nvSpPr>
        <p:spPr bwMode="auto">
          <a:xfrm>
            <a:off x="1628775" y="323850"/>
            <a:ext cx="12684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000"/>
              <a:t>Conception Produit</a:t>
            </a:r>
          </a:p>
        </p:txBody>
      </p:sp>
      <p:sp>
        <p:nvSpPr>
          <p:cNvPr id="23561" name="ZoneTexte 8"/>
          <p:cNvSpPr txBox="1">
            <a:spLocks noChangeArrowheads="1"/>
          </p:cNvSpPr>
          <p:nvPr/>
        </p:nvSpPr>
        <p:spPr bwMode="auto">
          <a:xfrm>
            <a:off x="2997200" y="323850"/>
            <a:ext cx="2179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000"/>
              <a:t>Validation du Potentiel économique</a:t>
            </a:r>
          </a:p>
        </p:txBody>
      </p:sp>
      <p:sp>
        <p:nvSpPr>
          <p:cNvPr id="23562" name="Text Box 6"/>
          <p:cNvSpPr txBox="1">
            <a:spLocks noChangeArrowheads="1"/>
          </p:cNvSpPr>
          <p:nvPr/>
        </p:nvSpPr>
        <p:spPr bwMode="auto">
          <a:xfrm>
            <a:off x="3284538" y="684213"/>
            <a:ext cx="1728787" cy="901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/>
              <a:t>Etudes documentaires</a:t>
            </a:r>
          </a:p>
          <a:p>
            <a:endParaRPr lang="fr-FR" sz="1000"/>
          </a:p>
          <a:p>
            <a:r>
              <a:rPr lang="fr-FR" sz="1000"/>
              <a:t>- federations</a:t>
            </a:r>
          </a:p>
          <a:p>
            <a:pPr>
              <a:buFontTx/>
              <a:buChar char="-"/>
            </a:pPr>
            <a:r>
              <a:rPr lang="fr-FR" sz="1000"/>
              <a:t>Cabinets d’études</a:t>
            </a:r>
          </a:p>
          <a:p>
            <a:pPr>
              <a:buFontTx/>
              <a:buChar char="-"/>
            </a:pPr>
            <a:r>
              <a:rPr lang="fr-FR" sz="1000"/>
              <a:t>Sources panels de distribution</a:t>
            </a:r>
          </a:p>
          <a:p>
            <a:pPr>
              <a:buFontTx/>
              <a:buChar char="-"/>
            </a:pPr>
            <a:r>
              <a:rPr lang="fr-FR" sz="1000"/>
              <a:t>Estimation experts</a:t>
            </a:r>
          </a:p>
          <a:p>
            <a:pPr>
              <a:buFontTx/>
              <a:buChar char="-"/>
            </a:pPr>
            <a:endParaRPr lang="fr-FR" sz="1000"/>
          </a:p>
          <a:p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/>
              <a:t>Etudes Mkg quantitatives</a:t>
            </a:r>
          </a:p>
          <a:p>
            <a:pPr>
              <a:buFontTx/>
              <a:buChar char="-"/>
            </a:pPr>
            <a:r>
              <a:rPr lang="fr-FR" sz="1000"/>
              <a:t>/interêt du consommateur</a:t>
            </a:r>
          </a:p>
          <a:p>
            <a:pPr lvl="1">
              <a:buFontTx/>
              <a:buChar char="-"/>
            </a:pPr>
            <a:r>
              <a:rPr lang="fr-FR" sz="1000"/>
              <a:t>% ou Cpt</a:t>
            </a:r>
          </a:p>
          <a:p>
            <a:pPr lvl="1">
              <a:buFontTx/>
              <a:buChar char="-"/>
            </a:pPr>
            <a:r>
              <a:rPr lang="fr-FR" sz="1000"/>
              <a:t>Etude prix psycho</a:t>
            </a:r>
          </a:p>
          <a:p>
            <a:pPr lvl="1"/>
            <a:endParaRPr lang="fr-FR" sz="1000"/>
          </a:p>
          <a:p>
            <a:pPr lvl="1"/>
            <a:endParaRPr lang="fr-FR" sz="1000"/>
          </a:p>
          <a:p>
            <a:endParaRPr lang="fr-FR" sz="1000" b="1"/>
          </a:p>
          <a:p>
            <a:r>
              <a:rPr lang="fr-FR" sz="1000" b="1"/>
              <a:t>Calcul seuil de rentabilité</a:t>
            </a:r>
          </a:p>
          <a:p>
            <a:endParaRPr lang="fr-FR" sz="1000" b="1"/>
          </a:p>
          <a:p>
            <a:r>
              <a:rPr lang="fr-FR" sz="1000" b="1"/>
              <a:t>Fixation des objectifs </a:t>
            </a:r>
          </a:p>
          <a:p>
            <a:r>
              <a:rPr lang="fr-FR" sz="1000" b="1"/>
              <a:t>/ contraintes</a:t>
            </a:r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r>
              <a:rPr lang="fr-FR" sz="1000" b="1"/>
              <a:t>Prévision des Ventes</a:t>
            </a:r>
          </a:p>
          <a:p>
            <a:r>
              <a:rPr lang="fr-FR" sz="1000"/>
              <a:t>Marchés tests</a:t>
            </a:r>
          </a:p>
          <a:p>
            <a:r>
              <a:rPr lang="fr-FR" sz="1000"/>
              <a:t>Tests linéaires en ligne</a:t>
            </a:r>
          </a:p>
          <a:p>
            <a:r>
              <a:rPr lang="fr-FR" sz="1000"/>
              <a:t>Etudes sorties de magasin</a:t>
            </a:r>
          </a:p>
          <a:p>
            <a:endParaRPr lang="fr-FR" sz="1000"/>
          </a:p>
          <a:p>
            <a:endParaRPr lang="fr-FR" sz="1000"/>
          </a:p>
          <a:p>
            <a:r>
              <a:rPr lang="fr-FR" sz="1000"/>
              <a:t>Réexploitation</a:t>
            </a:r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 lvl="1"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</p:txBody>
      </p:sp>
      <p:sp>
        <p:nvSpPr>
          <p:cNvPr id="23563" name="Text Box 6"/>
          <p:cNvSpPr txBox="1">
            <a:spLocks noChangeArrowheads="1"/>
          </p:cNvSpPr>
          <p:nvPr/>
        </p:nvSpPr>
        <p:spPr bwMode="auto">
          <a:xfrm>
            <a:off x="0" y="2627313"/>
            <a:ext cx="1268413" cy="469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/>
              <a:t>Validation Cible &amp; Positionnement</a:t>
            </a:r>
          </a:p>
          <a:p>
            <a:endParaRPr lang="fr-FR" sz="1000" b="1"/>
          </a:p>
          <a:p>
            <a:r>
              <a:rPr lang="fr-FR" sz="1000" b="1"/>
              <a:t>Mix Mkg</a:t>
            </a:r>
          </a:p>
          <a:p>
            <a:r>
              <a:rPr lang="fr-FR" sz="1000" b="1"/>
              <a:t>Marque</a:t>
            </a:r>
          </a:p>
          <a:p>
            <a:r>
              <a:rPr lang="fr-FR" sz="1000" b="1"/>
              <a:t>Fixation Prix</a:t>
            </a:r>
          </a:p>
          <a:p>
            <a:pPr lvl="1"/>
            <a:r>
              <a:rPr lang="fr-FR" sz="1000"/>
              <a:t>par uvc</a:t>
            </a:r>
          </a:p>
          <a:p>
            <a:pPr lvl="1"/>
            <a:r>
              <a:rPr lang="fr-FR" sz="1000"/>
              <a:t>Par kg</a:t>
            </a:r>
          </a:p>
          <a:p>
            <a:pPr lvl="1"/>
            <a:r>
              <a:rPr lang="fr-FR" sz="1000"/>
              <a:t>Rapport qualité prix</a:t>
            </a:r>
          </a:p>
          <a:p>
            <a:pPr lvl="1"/>
            <a:r>
              <a:rPr lang="fr-FR" sz="1000"/>
              <a:t>Psycho, comptable</a:t>
            </a:r>
          </a:p>
          <a:p>
            <a:pPr lvl="1"/>
            <a:r>
              <a:rPr lang="fr-FR" sz="1000"/>
              <a:t>marché</a:t>
            </a:r>
          </a:p>
          <a:p>
            <a:endParaRPr lang="fr-FR" sz="1000"/>
          </a:p>
          <a:p>
            <a:r>
              <a:rPr lang="fr-FR" sz="1000" b="1"/>
              <a:t>Validation Produit</a:t>
            </a:r>
          </a:p>
          <a:p>
            <a:r>
              <a:rPr lang="fr-FR" sz="1000" b="1"/>
              <a:t>Packaging ( brief)</a:t>
            </a:r>
          </a:p>
          <a:p>
            <a:r>
              <a:rPr lang="fr-FR" sz="1000"/>
              <a:t>Validation praticité</a:t>
            </a:r>
          </a:p>
          <a:p>
            <a:endParaRPr lang="fr-FR" sz="1000"/>
          </a:p>
          <a:p>
            <a:r>
              <a:rPr lang="fr-FR" sz="1000" b="1"/>
              <a:t>Circuits de </a:t>
            </a:r>
            <a:r>
              <a:rPr lang="fr-FR" sz="900" b="1"/>
              <a:t>commercialisation</a:t>
            </a:r>
            <a:endParaRPr lang="fr-FR" sz="1000" b="1"/>
          </a:p>
          <a:p>
            <a:endParaRPr lang="fr-FR" sz="1000" b="1"/>
          </a:p>
          <a:p>
            <a:r>
              <a:rPr lang="fr-FR" sz="1000" b="1"/>
              <a:t>Politique de communication</a:t>
            </a:r>
          </a:p>
          <a:p>
            <a:endParaRPr lang="fr-FR" sz="1000"/>
          </a:p>
          <a:p>
            <a:endParaRPr lang="fr-FR" sz="1000"/>
          </a:p>
          <a:p>
            <a:endParaRPr lang="fr-FR" sz="1000"/>
          </a:p>
          <a:p>
            <a:endParaRPr lang="fr-FR" sz="1000"/>
          </a:p>
          <a:p>
            <a:endParaRPr lang="fr-FR" sz="1000"/>
          </a:p>
          <a:p>
            <a:endParaRPr lang="fr-FR" sz="1000"/>
          </a:p>
          <a:p>
            <a:endParaRPr lang="fr-FR" sz="1000"/>
          </a:p>
        </p:txBody>
      </p:sp>
      <p:sp>
        <p:nvSpPr>
          <p:cNvPr id="23564" name="Text Box 5"/>
          <p:cNvSpPr txBox="1">
            <a:spLocks noChangeArrowheads="1"/>
          </p:cNvSpPr>
          <p:nvPr/>
        </p:nvSpPr>
        <p:spPr bwMode="auto">
          <a:xfrm>
            <a:off x="0" y="1042988"/>
            <a:ext cx="1063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CONCEPT</a:t>
            </a:r>
          </a:p>
        </p:txBody>
      </p:sp>
      <p:sp>
        <p:nvSpPr>
          <p:cNvPr id="23565" name="Text Box 6"/>
          <p:cNvSpPr txBox="1">
            <a:spLocks noChangeArrowheads="1"/>
          </p:cNvSpPr>
          <p:nvPr/>
        </p:nvSpPr>
        <p:spPr bwMode="auto">
          <a:xfrm>
            <a:off x="0" y="1331913"/>
            <a:ext cx="1412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900" b="1"/>
              <a:t>Cahier des charges</a:t>
            </a:r>
          </a:p>
          <a:p>
            <a:r>
              <a:rPr lang="fr-FR" sz="900"/>
              <a:t>Brief</a:t>
            </a:r>
            <a:r>
              <a:rPr lang="fr-FR" sz="900">
                <a:sym typeface="Wingdings" pitchFamily="2" charset="2"/>
              </a:rPr>
              <a:t>  </a:t>
            </a:r>
            <a:r>
              <a:rPr lang="fr-FR" sz="900" b="1">
                <a:sym typeface="Wingdings" pitchFamily="2" charset="2"/>
              </a:rPr>
              <a:t>insight consommateur</a:t>
            </a:r>
            <a:endParaRPr lang="fr-FR" sz="900"/>
          </a:p>
          <a:p>
            <a:r>
              <a:rPr lang="fr-FR" sz="900"/>
              <a:t>Identification des </a:t>
            </a:r>
            <a:r>
              <a:rPr lang="fr-FR" sz="900" b="1"/>
              <a:t>freins</a:t>
            </a:r>
          </a:p>
          <a:p>
            <a:r>
              <a:rPr lang="fr-FR" sz="900" b="1"/>
              <a:t>Concurrence</a:t>
            </a:r>
          </a:p>
          <a:p>
            <a:r>
              <a:rPr lang="fr-FR" sz="900"/>
              <a:t>Ciblage</a:t>
            </a:r>
          </a:p>
          <a:p>
            <a:r>
              <a:rPr lang="fr-FR" sz="900"/>
              <a:t>positionnement</a:t>
            </a:r>
          </a:p>
          <a:p>
            <a:endParaRPr lang="fr-FR" sz="900"/>
          </a:p>
        </p:txBody>
      </p:sp>
      <p:sp>
        <p:nvSpPr>
          <p:cNvPr id="15" name="Rectangle 14"/>
          <p:cNvSpPr/>
          <p:nvPr/>
        </p:nvSpPr>
        <p:spPr>
          <a:xfrm>
            <a:off x="5129213" y="611188"/>
            <a:ext cx="1728787" cy="80645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3567" name="ZoneTexte 15"/>
          <p:cNvSpPr txBox="1">
            <a:spLocks noChangeArrowheads="1"/>
          </p:cNvSpPr>
          <p:nvPr/>
        </p:nvSpPr>
        <p:spPr bwMode="auto">
          <a:xfrm>
            <a:off x="5229225" y="395288"/>
            <a:ext cx="13081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000"/>
              <a:t>TECHNOLOGIQUE</a:t>
            </a:r>
          </a:p>
        </p:txBody>
      </p:sp>
      <p:sp>
        <p:nvSpPr>
          <p:cNvPr id="23568" name="Text Box 6"/>
          <p:cNvSpPr txBox="1">
            <a:spLocks noChangeArrowheads="1"/>
          </p:cNvSpPr>
          <p:nvPr/>
        </p:nvSpPr>
        <p:spPr bwMode="auto">
          <a:xfrm>
            <a:off x="5273675" y="684213"/>
            <a:ext cx="158432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/>
              <a:t>Formulation</a:t>
            </a:r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/>
              <a:t>Caractérisation &amp; tests</a:t>
            </a:r>
          </a:p>
          <a:p>
            <a:pPr>
              <a:buFontTx/>
              <a:buChar char="-"/>
            </a:pPr>
            <a:r>
              <a:rPr lang="fr-FR" sz="1000" b="1"/>
              <a:t>Evaluation sensorielle</a:t>
            </a:r>
          </a:p>
          <a:p>
            <a:pPr lvl="1">
              <a:buFontTx/>
              <a:buChar char="-"/>
            </a:pPr>
            <a:r>
              <a:rPr lang="fr-FR" sz="1000"/>
              <a:t>convenance</a:t>
            </a:r>
          </a:p>
          <a:p>
            <a:pPr lvl="1">
              <a:buFontTx/>
              <a:buChar char="-"/>
            </a:pPr>
            <a:r>
              <a:rPr lang="fr-FR" sz="1000"/>
              <a:t>Échantillon</a:t>
            </a:r>
          </a:p>
          <a:p>
            <a:pPr>
              <a:buFontTx/>
              <a:buChar char="-"/>
            </a:pPr>
            <a:endParaRPr lang="fr-FR" sz="1000"/>
          </a:p>
          <a:p>
            <a:endParaRPr lang="fr-FR" sz="1000"/>
          </a:p>
          <a:p>
            <a:r>
              <a:rPr lang="fr-FR" sz="1000" b="1"/>
              <a:t>Approvisionnement &amp; ordonnancement</a:t>
            </a:r>
          </a:p>
          <a:p>
            <a:pPr>
              <a:buFontTx/>
              <a:buChar char="-"/>
            </a:pPr>
            <a:r>
              <a:rPr lang="fr-FR" sz="1000"/>
              <a:t>Sourcing MP</a:t>
            </a:r>
          </a:p>
          <a:p>
            <a:pPr>
              <a:buFontTx/>
              <a:buChar char="-"/>
            </a:pPr>
            <a:r>
              <a:rPr lang="fr-FR" sz="1000"/>
              <a:t>Coût MP</a:t>
            </a:r>
          </a:p>
          <a:p>
            <a:pPr>
              <a:buFontTx/>
              <a:buChar char="-"/>
            </a:pPr>
            <a:r>
              <a:rPr lang="fr-FR" sz="1000"/>
              <a:t>Maîtrise réglementaire</a:t>
            </a:r>
          </a:p>
          <a:p>
            <a:endParaRPr lang="fr-FR" sz="1000"/>
          </a:p>
          <a:p>
            <a:endParaRPr lang="fr-FR" sz="1000"/>
          </a:p>
          <a:p>
            <a:r>
              <a:rPr lang="fr-FR" sz="1000" b="1"/>
              <a:t>Investissement</a:t>
            </a:r>
          </a:p>
          <a:p>
            <a:r>
              <a:rPr lang="fr-FR" sz="1000" b="1"/>
              <a:t>&amp; Financement</a:t>
            </a:r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/>
              <a:t>Compatibilité pack /ligne</a:t>
            </a:r>
          </a:p>
          <a:p>
            <a:pPr>
              <a:buFontTx/>
              <a:buChar char="-"/>
            </a:pPr>
            <a:r>
              <a:rPr lang="fr-FR" sz="1000" b="1"/>
              <a:t>Garanties</a:t>
            </a:r>
            <a:r>
              <a:rPr lang="fr-FR" sz="1000"/>
              <a:t> ( DLC, allergenes haccp) tracabilité, fraicheur, environnement, nutrition santé, allegations</a:t>
            </a:r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endParaRPr lang="fr-FR" sz="1000"/>
          </a:p>
          <a:p>
            <a:pPr>
              <a:buFontTx/>
              <a:buChar char="-"/>
            </a:pPr>
            <a:r>
              <a:rPr lang="fr-FR" sz="1000"/>
              <a:t>Tests sur Chaine pilote</a:t>
            </a:r>
          </a:p>
          <a:p>
            <a:pPr>
              <a:buFontTx/>
              <a:buChar char="-"/>
            </a:pPr>
            <a:endParaRPr lang="fr-FR" sz="1000"/>
          </a:p>
        </p:txBody>
      </p:sp>
      <p:sp>
        <p:nvSpPr>
          <p:cNvPr id="23569" name="Text Box 5"/>
          <p:cNvSpPr txBox="1">
            <a:spLocks noChangeArrowheads="1"/>
          </p:cNvSpPr>
          <p:nvPr/>
        </p:nvSpPr>
        <p:spPr bwMode="auto">
          <a:xfrm>
            <a:off x="0" y="6300788"/>
            <a:ext cx="17668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Pre-Industrialisation</a:t>
            </a:r>
          </a:p>
          <a:p>
            <a:r>
              <a:rPr lang="fr-FR" sz="1400"/>
              <a:t>&amp; lancement</a:t>
            </a:r>
          </a:p>
        </p:txBody>
      </p:sp>
      <p:sp>
        <p:nvSpPr>
          <p:cNvPr id="23570" name="Text Box 6"/>
          <p:cNvSpPr txBox="1">
            <a:spLocks noChangeArrowheads="1"/>
          </p:cNvSpPr>
          <p:nvPr/>
        </p:nvSpPr>
        <p:spPr bwMode="auto">
          <a:xfrm>
            <a:off x="0" y="5508625"/>
            <a:ext cx="126841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1000"/>
          </a:p>
          <a:p>
            <a:endParaRPr lang="fr-FR" sz="1000"/>
          </a:p>
          <a:p>
            <a:endParaRPr lang="fr-FR" sz="1000"/>
          </a:p>
        </p:txBody>
      </p:sp>
      <p:sp>
        <p:nvSpPr>
          <p:cNvPr id="23571" name="Text Box 6"/>
          <p:cNvSpPr txBox="1">
            <a:spLocks noChangeArrowheads="1"/>
          </p:cNvSpPr>
          <p:nvPr/>
        </p:nvSpPr>
        <p:spPr bwMode="auto">
          <a:xfrm>
            <a:off x="0" y="6875463"/>
            <a:ext cx="126841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/>
              <a:t>Validation ciale &amp;</a:t>
            </a:r>
          </a:p>
          <a:p>
            <a:r>
              <a:rPr lang="fr-FR" sz="1000" b="1"/>
              <a:t>Implantation</a:t>
            </a:r>
          </a:p>
          <a:p>
            <a:r>
              <a:rPr lang="fr-FR" sz="1000" b="1"/>
              <a:t>Linéaires</a:t>
            </a:r>
          </a:p>
          <a:p>
            <a:endParaRPr lang="fr-FR" sz="1000" b="1"/>
          </a:p>
          <a:p>
            <a:r>
              <a:rPr lang="fr-FR" sz="1000" b="1"/>
              <a:t>Elaboration stratégie   Conquête</a:t>
            </a:r>
          </a:p>
          <a:p>
            <a:r>
              <a:rPr lang="fr-FR" sz="1000"/>
              <a:t>lancement  distri &amp; consommateur final</a:t>
            </a:r>
          </a:p>
          <a:p>
            <a:endParaRPr lang="fr-FR" sz="1000"/>
          </a:p>
          <a:p>
            <a:endParaRPr lang="fr-FR" sz="1000"/>
          </a:p>
          <a:p>
            <a:endParaRPr lang="fr-FR" sz="1000"/>
          </a:p>
          <a:p>
            <a:endParaRPr lang="fr-FR" sz="1000"/>
          </a:p>
        </p:txBody>
      </p:sp>
      <p:sp>
        <p:nvSpPr>
          <p:cNvPr id="23572" name="ZoneTexte 20"/>
          <p:cNvSpPr txBox="1">
            <a:spLocks noChangeArrowheads="1"/>
          </p:cNvSpPr>
          <p:nvPr/>
        </p:nvSpPr>
        <p:spPr bwMode="auto">
          <a:xfrm>
            <a:off x="188913" y="8774113"/>
            <a:ext cx="62023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Check- list, chiffrages, sources,methodologies,planif, stop &amp;go, coûts, seuils</a:t>
            </a:r>
          </a:p>
        </p:txBody>
      </p:sp>
      <p:sp>
        <p:nvSpPr>
          <p:cNvPr id="23573" name="Text Box 5"/>
          <p:cNvSpPr txBox="1">
            <a:spLocks noChangeArrowheads="1"/>
          </p:cNvSpPr>
          <p:nvPr/>
        </p:nvSpPr>
        <p:spPr bwMode="auto">
          <a:xfrm>
            <a:off x="115888" y="395288"/>
            <a:ext cx="725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IDEES</a:t>
            </a:r>
          </a:p>
        </p:txBody>
      </p:sp>
      <p:sp>
        <p:nvSpPr>
          <p:cNvPr id="23574" name="Rectangle 21"/>
          <p:cNvSpPr>
            <a:spLocks noChangeArrowheads="1"/>
          </p:cNvSpPr>
          <p:nvPr/>
        </p:nvSpPr>
        <p:spPr bwMode="auto">
          <a:xfrm>
            <a:off x="0" y="684213"/>
            <a:ext cx="13049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900" b="1">
                <a:sym typeface="Wingdings" pitchFamily="2" charset="2"/>
              </a:rPr>
              <a:t> Filtrage des idées</a:t>
            </a:r>
            <a:endParaRPr lang="fr-FR" sz="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oneTexte 1"/>
          <p:cNvSpPr txBox="1">
            <a:spLocks noChangeArrowheads="1"/>
          </p:cNvSpPr>
          <p:nvPr/>
        </p:nvSpPr>
        <p:spPr bwMode="auto">
          <a:xfrm>
            <a:off x="1196975" y="179388"/>
            <a:ext cx="3941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Elaboration de la stratégie Marketing</a:t>
            </a:r>
          </a:p>
        </p:txBody>
      </p:sp>
      <p:sp>
        <p:nvSpPr>
          <p:cNvPr id="24579" name="ZoneTexte 2"/>
          <p:cNvSpPr txBox="1">
            <a:spLocks noChangeArrowheads="1"/>
          </p:cNvSpPr>
          <p:nvPr/>
        </p:nvSpPr>
        <p:spPr bwMode="auto">
          <a:xfrm>
            <a:off x="188913" y="539750"/>
            <a:ext cx="310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1) Segmentation &amp; Ciblage</a:t>
            </a:r>
          </a:p>
        </p:txBody>
      </p:sp>
      <p:sp>
        <p:nvSpPr>
          <p:cNvPr id="24580" name="ZoneTexte 3"/>
          <p:cNvSpPr txBox="1">
            <a:spLocks noChangeArrowheads="1"/>
          </p:cNvSpPr>
          <p:nvPr/>
        </p:nvSpPr>
        <p:spPr bwMode="auto">
          <a:xfrm>
            <a:off x="476250" y="900113"/>
            <a:ext cx="60483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Quels sont les différents segments du marché ? Quels sont ceux que vous choisissez de cibler ? Pourquoi ?</a:t>
            </a:r>
          </a:p>
          <a:p>
            <a:endParaRPr lang="fr-FR" sz="1200"/>
          </a:p>
          <a:p>
            <a:r>
              <a:rPr lang="fr-FR" sz="1200" b="1"/>
              <a:t>Evaluation des cibles selon les 3 critères </a:t>
            </a:r>
          </a:p>
          <a:p>
            <a:pPr>
              <a:buFontTx/>
              <a:buChar char="-"/>
            </a:pPr>
            <a:r>
              <a:rPr lang="fr-FR" sz="1200" b="1"/>
              <a:t>Intérêt </a:t>
            </a:r>
            <a:r>
              <a:rPr lang="fr-FR" sz="1200"/>
              <a:t>( potentiel, croissance, solvabilité etc)</a:t>
            </a:r>
          </a:p>
          <a:p>
            <a:pPr>
              <a:buFontTx/>
              <a:buChar char="-"/>
            </a:pPr>
            <a:r>
              <a:rPr lang="fr-FR" sz="1200" b="1"/>
              <a:t>Accessibilité</a:t>
            </a:r>
            <a:r>
              <a:rPr lang="fr-FR" sz="1200"/>
              <a:t> ( degre de concurrence, obstacles à surmonter </a:t>
            </a:r>
          </a:p>
          <a:p>
            <a:pPr>
              <a:buFontTx/>
              <a:buChar char="-"/>
            </a:pPr>
            <a:r>
              <a:rPr lang="fr-FR" sz="1200"/>
              <a:t>( réglementaire, physique, communication)</a:t>
            </a:r>
          </a:p>
          <a:p>
            <a:pPr>
              <a:buFontTx/>
              <a:buChar char="-"/>
            </a:pPr>
            <a:r>
              <a:rPr lang="fr-FR" sz="1200"/>
              <a:t>- </a:t>
            </a:r>
            <a:r>
              <a:rPr lang="fr-FR" sz="1200" b="1"/>
              <a:t>Criticité</a:t>
            </a:r>
            <a:r>
              <a:rPr lang="fr-FR" sz="1200"/>
              <a:t> (ou importance stratégique) :  cible dominante ou il faudra etre, niche rentable, cible pour image, cible d’entrée</a:t>
            </a:r>
          </a:p>
          <a:p>
            <a:pPr>
              <a:buFontTx/>
              <a:buChar char="-"/>
            </a:pPr>
            <a:endParaRPr lang="fr-FR" sz="1200"/>
          </a:p>
          <a:p>
            <a:r>
              <a:rPr lang="fr-FR" sz="1200" b="1"/>
              <a:t>Adaptation de l’offre selon la cible ? Gamme ?</a:t>
            </a:r>
          </a:p>
          <a:p>
            <a:r>
              <a:rPr lang="fr-FR" sz="1200" b="1"/>
              <a:t>Timing </a:t>
            </a:r>
            <a:r>
              <a:rPr lang="fr-FR" sz="1200"/>
              <a:t>( toutes les  cibles sont elles attaquées en meme temps ?)</a:t>
            </a:r>
          </a:p>
        </p:txBody>
      </p:sp>
      <p:sp>
        <p:nvSpPr>
          <p:cNvPr id="24581" name="ZoneTexte 4"/>
          <p:cNvSpPr txBox="1">
            <a:spLocks noChangeArrowheads="1"/>
          </p:cNvSpPr>
          <p:nvPr/>
        </p:nvSpPr>
        <p:spPr bwMode="auto">
          <a:xfrm>
            <a:off x="404813" y="3708400"/>
            <a:ext cx="218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2) Positionnement</a:t>
            </a:r>
          </a:p>
        </p:txBody>
      </p:sp>
      <p:sp>
        <p:nvSpPr>
          <p:cNvPr id="24582" name="ZoneTexte 5"/>
          <p:cNvSpPr txBox="1">
            <a:spLocks noChangeArrowheads="1"/>
          </p:cNvSpPr>
          <p:nvPr/>
        </p:nvSpPr>
        <p:spPr bwMode="auto">
          <a:xfrm>
            <a:off x="476250" y="4211638"/>
            <a:ext cx="60483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400"/>
              <a:t>Etablir le positionnement CATEGORIEL ( points de similitude avec une catégorie de produits)</a:t>
            </a:r>
          </a:p>
          <a:p>
            <a:pPr>
              <a:buFontTx/>
              <a:buChar char="-"/>
            </a:pPr>
            <a:r>
              <a:rPr lang="fr-FR" sz="1400"/>
              <a:t>  être légitime d’une catégorie existante ? Comment ?</a:t>
            </a:r>
          </a:p>
          <a:p>
            <a:pPr>
              <a:buFontTx/>
              <a:buChar char="-"/>
            </a:pPr>
            <a:r>
              <a:rPr lang="fr-FR" sz="1400"/>
              <a:t>-créer une nouvelle catégorie aux yeux du consommateur ? Comment ? ( rupture , design etc ..)</a:t>
            </a:r>
          </a:p>
          <a:p>
            <a:pPr>
              <a:buFontTx/>
              <a:buChar char="-"/>
            </a:pPr>
            <a:endParaRPr lang="fr-FR" sz="1400"/>
          </a:p>
          <a:p>
            <a:pPr>
              <a:buFontTx/>
              <a:buChar char="-"/>
            </a:pPr>
            <a:r>
              <a:rPr lang="fr-FR" sz="1400"/>
              <a:t>Communiquer sur le positionnement Marketing ( élements de différenciation, percus &amp; valorisés par le consommateur)  </a:t>
            </a:r>
          </a:p>
          <a:p>
            <a:pPr lvl="1">
              <a:buFontTx/>
              <a:buChar char="-"/>
            </a:pPr>
            <a:r>
              <a:rPr lang="fr-FR" sz="1400"/>
              <a:t>- y a-t-il un mapping concurrentiel à présenter ? Sur quelles sources de différenciation ?</a:t>
            </a:r>
          </a:p>
          <a:p>
            <a:pPr lvl="1">
              <a:buFontTx/>
              <a:buChar char="-"/>
            </a:pPr>
            <a:r>
              <a:rPr lang="fr-FR" sz="1400"/>
              <a:t>- quelle source de  différenciation ? Quel + produit ?</a:t>
            </a:r>
          </a:p>
          <a:p>
            <a:pPr lvl="1">
              <a:buFontTx/>
              <a:buChar char="-"/>
            </a:pPr>
            <a:r>
              <a:rPr lang="fr-FR" sz="1400"/>
              <a:t>-quels freins à réduire avant ?</a:t>
            </a:r>
          </a:p>
          <a:p>
            <a:pPr lvl="1">
              <a:buFontTx/>
              <a:buChar char="-"/>
            </a:pPr>
            <a:r>
              <a:rPr lang="fr-FR" sz="1400"/>
              <a:t>- est ce percu, valorisé, et défendable ? Source de valeur ?</a:t>
            </a:r>
          </a:p>
          <a:p>
            <a:pPr lvl="1">
              <a:buFontTx/>
              <a:buChar char="-"/>
            </a:pPr>
            <a:r>
              <a:rPr lang="fr-FR" sz="1400"/>
              <a:t>Est il CLAIR, SIMPLE  ?  Et non  multiple et complexe ?</a:t>
            </a:r>
          </a:p>
          <a:p>
            <a:pPr lvl="1">
              <a:buFontTx/>
              <a:buChar char="-"/>
            </a:pPr>
            <a:r>
              <a:rPr lang="fr-FR" sz="1400"/>
              <a:t>-comment communiquer dessus ( nom, baseline)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oneTexte 1"/>
          <p:cNvSpPr txBox="1">
            <a:spLocks noChangeArrowheads="1"/>
          </p:cNvSpPr>
          <p:nvPr/>
        </p:nvSpPr>
        <p:spPr bwMode="auto">
          <a:xfrm>
            <a:off x="1196975" y="179388"/>
            <a:ext cx="3941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Elaboration de la stratégie Marketing</a:t>
            </a:r>
          </a:p>
        </p:txBody>
      </p:sp>
      <p:sp>
        <p:nvSpPr>
          <p:cNvPr id="25603" name="ZoneTexte 2"/>
          <p:cNvSpPr txBox="1">
            <a:spLocks noChangeArrowheads="1"/>
          </p:cNvSpPr>
          <p:nvPr/>
        </p:nvSpPr>
        <p:spPr bwMode="auto">
          <a:xfrm>
            <a:off x="188913" y="539750"/>
            <a:ext cx="3159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3) Stratégie concurrentielle</a:t>
            </a:r>
          </a:p>
        </p:txBody>
      </p:sp>
      <p:sp>
        <p:nvSpPr>
          <p:cNvPr id="25604" name="ZoneTexte 3"/>
          <p:cNvSpPr txBox="1">
            <a:spLocks noChangeArrowheads="1"/>
          </p:cNvSpPr>
          <p:nvPr/>
        </p:nvSpPr>
        <p:spPr bwMode="auto">
          <a:xfrm>
            <a:off x="404813" y="900113"/>
            <a:ext cx="60483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Quel  acteur veut on être ? A-t-on une ambition conurrentielle ? </a:t>
            </a:r>
          </a:p>
          <a:p>
            <a:r>
              <a:rPr lang="fr-FR" sz="1200"/>
              <a:t>	Par rapport à quels  concurrents ? Mapping concurrentiel</a:t>
            </a:r>
          </a:p>
          <a:p>
            <a:pPr>
              <a:buFontTx/>
              <a:buChar char="-"/>
            </a:pPr>
            <a:r>
              <a:rPr lang="fr-FR" sz="1200" b="1"/>
              <a:t>Si l’on veut etre leader ? </a:t>
            </a:r>
          </a:p>
          <a:p>
            <a:pPr lvl="2">
              <a:buFontTx/>
              <a:buChar char="-"/>
            </a:pPr>
            <a:r>
              <a:rPr lang="fr-FR" sz="1200"/>
              <a:t>Objectif  MT &amp; LT : conquête de part de marché  + rentabilité LT </a:t>
            </a:r>
          </a:p>
          <a:p>
            <a:pPr lvl="2">
              <a:buFontTx/>
              <a:buChar char="-"/>
            </a:pPr>
            <a:r>
              <a:rPr lang="fr-FR" sz="1200"/>
              <a:t>Quel objectif chiffré ?</a:t>
            </a:r>
          </a:p>
          <a:p>
            <a:pPr lvl="2">
              <a:buFontTx/>
              <a:buChar char="-"/>
            </a:pPr>
            <a:r>
              <a:rPr lang="fr-FR" sz="1200"/>
              <a:t>- comment on mene une stratégie de leadership ?</a:t>
            </a:r>
          </a:p>
          <a:p>
            <a:pPr lvl="4">
              <a:buFontTx/>
              <a:buChar char="-"/>
            </a:pPr>
            <a:r>
              <a:rPr lang="fr-FR" sz="1200"/>
              <a:t>- stratégie de puissance   ( domination par les couts, couverture du marché, présence en com  &amp; distri)</a:t>
            </a:r>
          </a:p>
          <a:p>
            <a:pPr lvl="4">
              <a:buFontTx/>
              <a:buChar char="-"/>
            </a:pPr>
            <a:r>
              <a:rPr lang="fr-FR" sz="1200"/>
              <a:t>+ stratégie de verrouillage de marché </a:t>
            </a:r>
          </a:p>
          <a:p>
            <a:pPr lvl="4">
              <a:buFontTx/>
              <a:buChar char="-"/>
            </a:pPr>
            <a:endParaRPr lang="fr-FR" sz="1200"/>
          </a:p>
          <a:p>
            <a:pPr>
              <a:buFontTx/>
              <a:buChar char="-"/>
            </a:pPr>
            <a:r>
              <a:rPr lang="fr-FR" sz="1200" b="1"/>
              <a:t>- si l’on ne veut pas ou ne peut pas etre dans la course au leadership</a:t>
            </a:r>
          </a:p>
          <a:p>
            <a:pPr lvl="2">
              <a:buFontTx/>
              <a:buChar char="-"/>
            </a:pPr>
            <a:r>
              <a:rPr lang="fr-FR" sz="1200"/>
              <a:t>  objectif à CT : rentabilité à CT  / Trouver sa place &amp; coexister (</a:t>
            </a:r>
          </a:p>
          <a:p>
            <a:pPr lvl="2">
              <a:buFontTx/>
              <a:buChar char="-"/>
            </a:pPr>
            <a:r>
              <a:rPr lang="fr-FR" sz="1200"/>
              <a:t>  Quel objectif chiffré ?</a:t>
            </a:r>
          </a:p>
          <a:p>
            <a:pPr lvl="2">
              <a:buFontTx/>
              <a:buChar char="-"/>
            </a:pPr>
            <a:r>
              <a:rPr lang="fr-FR" sz="1200"/>
              <a:t>- Comment on mène une stratégie de rentabilité et de création de valeur, percue et valorisée par les consommateurs ?  cad stratégie de différenciation qui repose sur l’art du positionnement ..</a:t>
            </a:r>
          </a:p>
          <a:p>
            <a:pPr lvl="2">
              <a:buFontTx/>
              <a:buChar char="-"/>
            </a:pPr>
            <a:r>
              <a:rPr lang="fr-FR" sz="1200"/>
              <a:t>- Comment on defend son avantage concurrentiel  dans le temps ?</a:t>
            </a:r>
          </a:p>
          <a:p>
            <a:pPr lvl="4"/>
            <a:endParaRPr lang="fr-FR" sz="1200"/>
          </a:p>
        </p:txBody>
      </p:sp>
      <p:sp>
        <p:nvSpPr>
          <p:cNvPr id="25605" name="ZoneTexte 4"/>
          <p:cNvSpPr txBox="1">
            <a:spLocks noChangeArrowheads="1"/>
          </p:cNvSpPr>
          <p:nvPr/>
        </p:nvSpPr>
        <p:spPr bwMode="auto">
          <a:xfrm>
            <a:off x="476250" y="4643438"/>
            <a:ext cx="2711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4) Faire ou Faire faire ..</a:t>
            </a:r>
          </a:p>
        </p:txBody>
      </p:sp>
      <p:sp>
        <p:nvSpPr>
          <p:cNvPr id="25606" name="ZoneTexte 5"/>
          <p:cNvSpPr txBox="1">
            <a:spLocks noChangeArrowheads="1"/>
          </p:cNvSpPr>
          <p:nvPr/>
        </p:nvSpPr>
        <p:spPr bwMode="auto">
          <a:xfrm>
            <a:off x="476250" y="5148263"/>
            <a:ext cx="6048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400"/>
              <a:t>Sous traitance ou en interne  ?</a:t>
            </a:r>
          </a:p>
        </p:txBody>
      </p:sp>
      <p:sp>
        <p:nvSpPr>
          <p:cNvPr id="25607" name="ZoneTexte 6"/>
          <p:cNvSpPr txBox="1">
            <a:spLocks noChangeArrowheads="1"/>
          </p:cNvSpPr>
          <p:nvPr/>
        </p:nvSpPr>
        <p:spPr bwMode="auto">
          <a:xfrm>
            <a:off x="476250" y="5651500"/>
            <a:ext cx="422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5) Stratégie de conquête du marché..</a:t>
            </a:r>
          </a:p>
        </p:txBody>
      </p:sp>
      <p:sp>
        <p:nvSpPr>
          <p:cNvPr id="25608" name="ZoneTexte 7"/>
          <p:cNvSpPr txBox="1">
            <a:spLocks noChangeArrowheads="1"/>
          </p:cNvSpPr>
          <p:nvPr/>
        </p:nvSpPr>
        <p:spPr bwMode="auto">
          <a:xfrm>
            <a:off x="476250" y="6084888"/>
            <a:ext cx="60483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400"/>
              <a:t>Comment réduire les freins ?</a:t>
            </a:r>
          </a:p>
          <a:p>
            <a:pPr>
              <a:buFontTx/>
              <a:buChar char="-"/>
            </a:pPr>
            <a:r>
              <a:rPr lang="fr-FR" sz="1400"/>
              <a:t>Comment accélérer la pénétration du marché ?</a:t>
            </a:r>
          </a:p>
          <a:p>
            <a:pPr>
              <a:buFontTx/>
              <a:buChar char="-"/>
            </a:pPr>
            <a:r>
              <a:rPr lang="fr-FR" sz="1400"/>
              <a:t>Comment combattre réagir face  aux innovations concurrentes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oneTexte 1"/>
          <p:cNvSpPr txBox="1">
            <a:spLocks noChangeArrowheads="1"/>
          </p:cNvSpPr>
          <p:nvPr/>
        </p:nvSpPr>
        <p:spPr bwMode="auto">
          <a:xfrm>
            <a:off x="333375" y="250825"/>
            <a:ext cx="612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Elaboration du Marketing Mix ( mkg opérationnel sur 1 an)</a:t>
            </a:r>
          </a:p>
        </p:txBody>
      </p:sp>
      <p:sp>
        <p:nvSpPr>
          <p:cNvPr id="26627" name="ZoneTexte 2"/>
          <p:cNvSpPr txBox="1">
            <a:spLocks noChangeArrowheads="1"/>
          </p:cNvSpPr>
          <p:nvPr/>
        </p:nvSpPr>
        <p:spPr bwMode="auto">
          <a:xfrm>
            <a:off x="0" y="684213"/>
            <a:ext cx="399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1) Proposition d’un plan marketing</a:t>
            </a:r>
          </a:p>
        </p:txBody>
      </p:sp>
      <p:sp>
        <p:nvSpPr>
          <p:cNvPr id="26628" name="ZoneTexte 3"/>
          <p:cNvSpPr txBox="1">
            <a:spLocks noChangeArrowheads="1"/>
          </p:cNvSpPr>
          <p:nvPr/>
        </p:nvSpPr>
        <p:spPr bwMode="auto">
          <a:xfrm>
            <a:off x="765175" y="971550"/>
            <a:ext cx="58324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/>
              <a:t>Objectifs chiffrés      + Planning </a:t>
            </a:r>
            <a:r>
              <a:rPr lang="fr-FR" sz="1200"/>
              <a:t>de l’ensemble des actions </a:t>
            </a:r>
          </a:p>
          <a:p>
            <a:r>
              <a:rPr lang="fr-FR" sz="1200"/>
              <a:t>Budget ( % du CA ou montant ) &amp; répartition du budget entre  actions</a:t>
            </a:r>
          </a:p>
          <a:p>
            <a:r>
              <a:rPr lang="fr-FR" sz="1200"/>
              <a:t>Qui fait quoi ?</a:t>
            </a:r>
          </a:p>
          <a:p>
            <a:r>
              <a:rPr lang="fr-FR" sz="1200"/>
              <a:t>Objectifs &amp; prévisions des ventes  / seuil de rentabilité  </a:t>
            </a:r>
          </a:p>
          <a:p>
            <a:r>
              <a:rPr lang="fr-FR" sz="1200"/>
              <a:t>Contraintes techniques, réglementaires etc</a:t>
            </a:r>
          </a:p>
        </p:txBody>
      </p:sp>
      <p:sp>
        <p:nvSpPr>
          <p:cNvPr id="26629" name="ZoneTexte 4"/>
          <p:cNvSpPr txBox="1">
            <a:spLocks noChangeArrowheads="1"/>
          </p:cNvSpPr>
          <p:nvPr/>
        </p:nvSpPr>
        <p:spPr bwMode="auto">
          <a:xfrm>
            <a:off x="260350" y="3348038"/>
            <a:ext cx="2312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3) Politique  de prix</a:t>
            </a:r>
          </a:p>
        </p:txBody>
      </p:sp>
      <p:sp>
        <p:nvSpPr>
          <p:cNvPr id="26630" name="ZoneTexte 6"/>
          <p:cNvSpPr txBox="1">
            <a:spLocks noChangeArrowheads="1"/>
          </p:cNvSpPr>
          <p:nvPr/>
        </p:nvSpPr>
        <p:spPr bwMode="auto">
          <a:xfrm>
            <a:off x="549275" y="3635375"/>
            <a:ext cx="597535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200"/>
              <a:t>Fixation du prix du produit (</a:t>
            </a:r>
          </a:p>
          <a:p>
            <a:pPr lvl="1">
              <a:buFontTx/>
              <a:buChar char="-"/>
            </a:pPr>
            <a:r>
              <a:rPr lang="fr-FR" sz="1200"/>
              <a:t> prix psy ( consommateur) ,  prix de marché ( concurrence), prix comptable ( cout + marge) </a:t>
            </a:r>
          </a:p>
          <a:p>
            <a:pPr lvl="1">
              <a:buFontTx/>
              <a:buChar char="-"/>
            </a:pPr>
            <a:r>
              <a:rPr lang="fr-FR" sz="1200"/>
              <a:t>-prendre en compte la marge distributeur pour la fixation du prix final</a:t>
            </a:r>
          </a:p>
          <a:p>
            <a:pPr lvl="1">
              <a:buFontTx/>
              <a:buChar char="-"/>
            </a:pPr>
            <a:r>
              <a:rPr lang="fr-FR" sz="1200"/>
              <a:t>Prix de pénétration du marché  / écrémage ? Étude de prix ?</a:t>
            </a:r>
          </a:p>
          <a:p>
            <a:r>
              <a:rPr lang="fr-FR" sz="1200"/>
              <a:t>-Cconditions de Remise sur ventes  ( négociations sur volume etc ..)</a:t>
            </a:r>
          </a:p>
          <a:p>
            <a:pPr>
              <a:buFontTx/>
              <a:buChar char="-"/>
            </a:pPr>
            <a:r>
              <a:rPr lang="fr-FR" sz="1200"/>
              <a:t>Evolution du prix </a:t>
            </a:r>
          </a:p>
        </p:txBody>
      </p:sp>
      <p:sp>
        <p:nvSpPr>
          <p:cNvPr id="26631" name="ZoneTexte 7"/>
          <p:cNvSpPr txBox="1">
            <a:spLocks noChangeArrowheads="1"/>
          </p:cNvSpPr>
          <p:nvPr/>
        </p:nvSpPr>
        <p:spPr bwMode="auto">
          <a:xfrm>
            <a:off x="188913" y="5076825"/>
            <a:ext cx="3865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4) Stratégie de commercialisation</a:t>
            </a:r>
          </a:p>
        </p:txBody>
      </p:sp>
      <p:sp>
        <p:nvSpPr>
          <p:cNvPr id="26632" name="ZoneTexte 8"/>
          <p:cNvSpPr txBox="1">
            <a:spLocks noChangeArrowheads="1"/>
          </p:cNvSpPr>
          <p:nvPr/>
        </p:nvSpPr>
        <p:spPr bwMode="auto">
          <a:xfrm>
            <a:off x="620713" y="5364163"/>
            <a:ext cx="58324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200"/>
              <a:t>Choix des circuits de commercialisation</a:t>
            </a:r>
          </a:p>
          <a:p>
            <a:r>
              <a:rPr lang="fr-FR" sz="1200"/>
              <a:t>En fonction de accessibilité, compatibilité image , volume, logistique, degré de contrôle, dépendance ..)</a:t>
            </a:r>
          </a:p>
          <a:p>
            <a:pPr lvl="1">
              <a:buFontTx/>
              <a:buChar char="-"/>
            </a:pPr>
            <a:r>
              <a:rPr lang="fr-FR" sz="1200"/>
              <a:t> Référencement dans des circuits déjà structurés</a:t>
            </a:r>
          </a:p>
          <a:p>
            <a:pPr lvl="1">
              <a:buFontTx/>
              <a:buChar char="-"/>
            </a:pPr>
            <a:r>
              <a:rPr lang="fr-FR" sz="1200"/>
              <a:t> Démarche  de commercialisation directe</a:t>
            </a:r>
          </a:p>
          <a:p>
            <a:pPr lvl="1">
              <a:buFontTx/>
              <a:buChar char="-"/>
            </a:pPr>
            <a:r>
              <a:rPr lang="fr-FR" sz="1200"/>
              <a:t>- circuits courts / longs</a:t>
            </a:r>
          </a:p>
          <a:p>
            <a:r>
              <a:rPr lang="fr-FR" sz="1200"/>
              <a:t>-Argumentaire commercial</a:t>
            </a:r>
          </a:p>
          <a:p>
            <a:r>
              <a:rPr lang="fr-FR" sz="1200"/>
              <a:t>- Organisation de la prospection</a:t>
            </a:r>
          </a:p>
        </p:txBody>
      </p:sp>
      <p:sp>
        <p:nvSpPr>
          <p:cNvPr id="26633" name="ZoneTexte 11"/>
          <p:cNvSpPr txBox="1">
            <a:spLocks noChangeArrowheads="1"/>
          </p:cNvSpPr>
          <p:nvPr/>
        </p:nvSpPr>
        <p:spPr bwMode="auto">
          <a:xfrm>
            <a:off x="188913" y="2051050"/>
            <a:ext cx="2300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2) Politique Produit</a:t>
            </a:r>
          </a:p>
        </p:txBody>
      </p:sp>
      <p:sp>
        <p:nvSpPr>
          <p:cNvPr id="26634" name="ZoneTexte 12"/>
          <p:cNvSpPr txBox="1">
            <a:spLocks noChangeArrowheads="1"/>
          </p:cNvSpPr>
          <p:nvPr/>
        </p:nvSpPr>
        <p:spPr bwMode="auto">
          <a:xfrm>
            <a:off x="620713" y="2339975"/>
            <a:ext cx="58324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200"/>
              <a:t>Choix du  nom de marque </a:t>
            </a:r>
          </a:p>
          <a:p>
            <a:r>
              <a:rPr lang="fr-FR" sz="1200"/>
              <a:t>-Présentation du packaging, avec informations marketing, réglementaires, étiquetage nutritionnel</a:t>
            </a:r>
          </a:p>
          <a:p>
            <a:pPr>
              <a:buFontTx/>
              <a:buChar char="-"/>
            </a:pPr>
            <a:r>
              <a:rPr lang="fr-FR" sz="1200"/>
              <a:t>Services en +  ?</a:t>
            </a:r>
          </a:p>
          <a:p>
            <a:pPr>
              <a:buFontTx/>
              <a:buChar char="-"/>
            </a:pPr>
            <a:r>
              <a:rPr lang="fr-FR" sz="1200"/>
              <a:t>-assortiment &amp; gamme  ( nbre de références)</a:t>
            </a:r>
          </a:p>
        </p:txBody>
      </p:sp>
      <p:sp>
        <p:nvSpPr>
          <p:cNvPr id="26635" name="ZoneTexte 13"/>
          <p:cNvSpPr txBox="1">
            <a:spLocks noChangeArrowheads="1"/>
          </p:cNvSpPr>
          <p:nvPr/>
        </p:nvSpPr>
        <p:spPr bwMode="auto">
          <a:xfrm>
            <a:off x="260350" y="7092950"/>
            <a:ext cx="36083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5) Stratégie de communication </a:t>
            </a:r>
          </a:p>
        </p:txBody>
      </p:sp>
      <p:sp>
        <p:nvSpPr>
          <p:cNvPr id="26636" name="ZoneTexte 14"/>
          <p:cNvSpPr txBox="1">
            <a:spLocks noChangeArrowheads="1"/>
          </p:cNvSpPr>
          <p:nvPr/>
        </p:nvSpPr>
        <p:spPr bwMode="auto">
          <a:xfrm>
            <a:off x="620713" y="7380288"/>
            <a:ext cx="58324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1200"/>
              <a:t> Objectifs de communication ( notoriété, image de marques, éducation de la clientele, fidélisation etc..)</a:t>
            </a:r>
          </a:p>
          <a:p>
            <a:pPr>
              <a:buFontTx/>
              <a:buChar char="-"/>
            </a:pPr>
            <a:r>
              <a:rPr lang="fr-FR" sz="1200"/>
              <a:t>Identification de  la cible de communication ( cœur de cible)</a:t>
            </a:r>
          </a:p>
          <a:p>
            <a:pPr>
              <a:buFontTx/>
              <a:buChar char="-"/>
            </a:pPr>
            <a:r>
              <a:rPr lang="fr-FR" sz="1200"/>
              <a:t>Choix des Moyens de communication ( &amp; répartition du budget entre ) Médias ( Pub) / Hors média: RP, marketing viral, marketing direct  etc ..)</a:t>
            </a:r>
          </a:p>
          <a:p>
            <a:pPr>
              <a:buFontTx/>
              <a:buChar char="-"/>
            </a:pPr>
            <a:r>
              <a:rPr lang="fr-FR" sz="1200"/>
              <a:t>- Offres promotionnelles ( types d’offres, cout, )</a:t>
            </a:r>
          </a:p>
          <a:p>
            <a:pPr>
              <a:buFontTx/>
              <a:buChar char="-"/>
            </a:pPr>
            <a:r>
              <a:rPr lang="fr-FR" sz="1200"/>
              <a:t>Sélection &amp; planification des actions de communication</a:t>
            </a:r>
          </a:p>
          <a:p>
            <a:r>
              <a:rPr lang="fr-FR" sz="1200"/>
              <a:t>- Brief créatif ( messages de communication)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27651" name="Picture 4" descr="dist 001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46063"/>
            <a:ext cx="6858000" cy="6342062"/>
          </a:xfrm>
          <a:noFill/>
        </p:spPr>
      </p:pic>
      <p:sp>
        <p:nvSpPr>
          <p:cNvPr id="27652" name="ZoneTexte 3"/>
          <p:cNvSpPr txBox="1">
            <a:spLocks noChangeArrowheads="1"/>
          </p:cNvSpPr>
          <p:nvPr/>
        </p:nvSpPr>
        <p:spPr bwMode="auto">
          <a:xfrm>
            <a:off x="476250" y="6659563"/>
            <a:ext cx="61388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Quels sont les nouveaux circuits de commercialisation ?</a:t>
            </a:r>
          </a:p>
          <a:p>
            <a:pPr lvl="1">
              <a:buFont typeface="Arial" charset="0"/>
              <a:buChar char="•"/>
            </a:pPr>
            <a:r>
              <a:rPr lang="fr-FR" sz="1600"/>
              <a:t>Distribution alternative ( stations essence, gares, aéroports)</a:t>
            </a:r>
          </a:p>
          <a:p>
            <a:pPr lvl="1"/>
            <a:r>
              <a:rPr lang="fr-FR" sz="1600"/>
              <a:t>( sport, buraliste, loisirs créatifs, lieux polyvalents)</a:t>
            </a:r>
          </a:p>
          <a:p>
            <a:pPr lvl="1">
              <a:buFont typeface="Arial" charset="0"/>
              <a:buChar char="•"/>
            </a:pPr>
            <a:r>
              <a:rPr lang="fr-FR" sz="1600"/>
              <a:t>E-commerce ( propre site ou reseaux structurés)</a:t>
            </a:r>
          </a:p>
          <a:p>
            <a:pPr lvl="1">
              <a:buFont typeface="Arial" charset="0"/>
              <a:buChar char="•"/>
            </a:pPr>
            <a:r>
              <a:rPr lang="fr-FR" sz="1600"/>
              <a:t>Distribution automatique</a:t>
            </a:r>
          </a:p>
          <a:p>
            <a:pPr lvl="1">
              <a:buFont typeface="Arial" charset="0"/>
              <a:buChar char="•"/>
            </a:pPr>
            <a:r>
              <a:rPr lang="fr-FR" sz="1600"/>
              <a:t>Vente par cooptation ( tupperware)</a:t>
            </a:r>
          </a:p>
          <a:p>
            <a:pPr lvl="1">
              <a:buFont typeface="Arial" charset="0"/>
              <a:buChar char="•"/>
            </a:pPr>
            <a:r>
              <a:rPr lang="fr-FR" sz="1600"/>
              <a:t>Marchés, Magasins éphémères</a:t>
            </a:r>
          </a:p>
          <a:p>
            <a:pPr lvl="1">
              <a:buFont typeface="Arial" charset="0"/>
              <a:buChar char="•"/>
            </a:pPr>
            <a:r>
              <a:rPr lang="fr-FR" sz="1600"/>
              <a:t>Vente sur le lieu de travail( salariés, comités d’entreprise</a:t>
            </a:r>
            <a:r>
              <a:rPr lang="fr-FR"/>
              <a:t>)</a:t>
            </a:r>
          </a:p>
        </p:txBody>
      </p:sp>
      <p:sp>
        <p:nvSpPr>
          <p:cNvPr id="27653" name="ZoneTexte 4"/>
          <p:cNvSpPr txBox="1">
            <a:spLocks noChangeArrowheads="1"/>
          </p:cNvSpPr>
          <p:nvPr/>
        </p:nvSpPr>
        <p:spPr bwMode="auto">
          <a:xfrm>
            <a:off x="1125538" y="2700338"/>
            <a:ext cx="550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PAI</a:t>
            </a:r>
          </a:p>
        </p:txBody>
      </p:sp>
      <p:sp>
        <p:nvSpPr>
          <p:cNvPr id="27654" name="ZoneTexte 5"/>
          <p:cNvSpPr txBox="1">
            <a:spLocks noChangeArrowheads="1"/>
          </p:cNvSpPr>
          <p:nvPr/>
        </p:nvSpPr>
        <p:spPr bwMode="auto">
          <a:xfrm>
            <a:off x="6237288" y="2627313"/>
            <a:ext cx="287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7655" name="ZoneTexte 6"/>
          <p:cNvSpPr txBox="1">
            <a:spLocks noChangeArrowheads="1"/>
          </p:cNvSpPr>
          <p:nvPr/>
        </p:nvSpPr>
        <p:spPr bwMode="auto">
          <a:xfrm>
            <a:off x="5516563" y="7380288"/>
            <a:ext cx="2889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7656" name="ZoneTexte 7"/>
          <p:cNvSpPr txBox="1">
            <a:spLocks noChangeArrowheads="1"/>
          </p:cNvSpPr>
          <p:nvPr/>
        </p:nvSpPr>
        <p:spPr bwMode="auto">
          <a:xfrm>
            <a:off x="4292600" y="7812088"/>
            <a:ext cx="2889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7657" name="ZoneTexte 8"/>
          <p:cNvSpPr txBox="1">
            <a:spLocks noChangeArrowheads="1"/>
          </p:cNvSpPr>
          <p:nvPr/>
        </p:nvSpPr>
        <p:spPr bwMode="auto">
          <a:xfrm>
            <a:off x="4005263" y="8101013"/>
            <a:ext cx="287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00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7658" name="ZoneTexte 9"/>
          <p:cNvSpPr txBox="1">
            <a:spLocks noChangeArrowheads="1"/>
          </p:cNvSpPr>
          <p:nvPr/>
        </p:nvSpPr>
        <p:spPr bwMode="auto">
          <a:xfrm>
            <a:off x="6237288" y="8243888"/>
            <a:ext cx="287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000" b="1">
                <a:solidFill>
                  <a:srgbClr val="FF0000"/>
                </a:solidFill>
              </a:rPr>
              <a:t>*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28675" name="Picture 4" descr="com 001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92100"/>
            <a:ext cx="6858000" cy="8851900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</TotalTime>
  <Words>931</Words>
  <Application>Microsoft Office PowerPoint</Application>
  <PresentationFormat>Affichage à l'écran (4:3)</PresentationFormat>
  <Paragraphs>274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Wingdings</vt:lpstr>
      <vt:lpstr>Calibri</vt:lpstr>
      <vt:lpstr>Comic Sans MS</vt:lpstr>
      <vt:lpstr>Modèle par défaut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pgn</dc:creator>
  <cp:lastModifiedBy>iwallart</cp:lastModifiedBy>
  <cp:revision>150</cp:revision>
  <dcterms:created xsi:type="dcterms:W3CDTF">2010-06-25T08:21:00Z</dcterms:created>
  <dcterms:modified xsi:type="dcterms:W3CDTF">2013-11-09T06:11:04Z</dcterms:modified>
</cp:coreProperties>
</file>