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3" r:id="rId2"/>
  </p:sldIdLst>
  <p:sldSz cx="6858000" cy="9144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99"/>
    <a:srgbClr val="FFCC99"/>
    <a:srgbClr val="F22C04"/>
    <a:srgbClr val="FDA80F"/>
    <a:srgbClr val="34EE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6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05C952D-2D7B-4984-B14D-B11D5D92A3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7"/>
            <a:ext cx="5829300" cy="196056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D91E2-9DF4-47B4-A833-72D09BFCB3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1D0C8-3D7D-4E62-AC6D-B8D09CC759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717"/>
            <a:ext cx="1543050" cy="78009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7"/>
            <a:ext cx="4476750" cy="78009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035AF-C9E2-466C-8F16-2A697ED3D75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4F696-6245-435E-9B77-A7A5E41ACF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9"/>
            <a:ext cx="5829300" cy="200025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05FCF-BC67-456E-B30E-25FD97BAB82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4CE2A-3B1B-4BF3-B0FB-5A821ACD4E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5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5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B1D04-88FC-4AB0-9602-2908C3A82B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39F0D-10DB-4C5C-8B13-50F5AA09C5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3BA8B-6E06-426F-ABAD-44750F5713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9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9" y="363541"/>
            <a:ext cx="3833812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41"/>
            <a:ext cx="2255838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6E384-B9E1-457D-8DAF-610FA7DD0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3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DBBE2-91DE-4ADC-BB14-E4BADFD8B73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71EF417-E476-4330-B119-8495AD4CA8A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4"/>
          <p:cNvSpPr>
            <a:spLocks noChangeArrowheads="1"/>
          </p:cNvSpPr>
          <p:nvPr/>
        </p:nvSpPr>
        <p:spPr bwMode="auto">
          <a:xfrm>
            <a:off x="2078038" y="731838"/>
            <a:ext cx="2430462" cy="2041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754188" y="635000"/>
            <a:ext cx="3086100" cy="2381250"/>
          </a:xfrm>
        </p:spPr>
        <p:txBody>
          <a:bodyPr/>
          <a:lstStyle/>
          <a:p>
            <a:r>
              <a:rPr lang="fr-FR" sz="3600" smtClean="0">
                <a:solidFill>
                  <a:srgbClr val="FF0000"/>
                </a:solidFill>
              </a:rPr>
              <a:t>Créer de la valeur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3860800" y="3035300"/>
            <a:ext cx="1670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>
                <a:solidFill>
                  <a:schemeClr val="accent2"/>
                </a:solidFill>
              </a:rPr>
              <a:t>Emotionnelle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2506663" y="4284663"/>
            <a:ext cx="1554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000">
                <a:solidFill>
                  <a:schemeClr val="accent2"/>
                </a:solidFill>
              </a:rPr>
              <a:t>Sociale &amp;</a:t>
            </a:r>
          </a:p>
          <a:p>
            <a:pPr algn="ctr"/>
            <a:r>
              <a:rPr lang="fr-FR" sz="2000">
                <a:solidFill>
                  <a:schemeClr val="accent2"/>
                </a:solidFill>
              </a:rPr>
              <a:t> symbolique</a:t>
            </a: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1628775" y="3276600"/>
            <a:ext cx="1712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>
                <a:solidFill>
                  <a:schemeClr val="accent2"/>
                </a:solidFill>
              </a:rPr>
              <a:t>Fonctionnelle</a:t>
            </a: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5310188" y="2268538"/>
            <a:ext cx="15478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chemeClr val="accent2"/>
                </a:solidFill>
              </a:rPr>
              <a:t>Implication</a:t>
            </a:r>
          </a:p>
          <a:p>
            <a:r>
              <a:rPr lang="fr-FR" sz="1200">
                <a:solidFill>
                  <a:schemeClr val="accent2"/>
                </a:solidFill>
              </a:rPr>
              <a:t>Affective &amp; humaine</a:t>
            </a: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5661025" y="3492500"/>
            <a:ext cx="984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chemeClr val="accent2"/>
                </a:solidFill>
              </a:rPr>
              <a:t>Expérientiel</a:t>
            </a:r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3573463" y="5580063"/>
            <a:ext cx="12287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chemeClr val="accent2"/>
                </a:solidFill>
              </a:rPr>
              <a:t>Valeur d’estime</a:t>
            </a:r>
          </a:p>
        </p:txBody>
      </p:sp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2781300" y="6875463"/>
            <a:ext cx="1746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chemeClr val="accent2"/>
                </a:solidFill>
              </a:rPr>
              <a:t>Image de marque </a:t>
            </a:r>
          </a:p>
          <a:p>
            <a:r>
              <a:rPr lang="fr-FR" sz="1200">
                <a:solidFill>
                  <a:schemeClr val="accent2"/>
                </a:solidFill>
              </a:rPr>
              <a:t>Haut de gamme &amp; luxe</a:t>
            </a:r>
          </a:p>
        </p:txBody>
      </p:sp>
      <p:sp>
        <p:nvSpPr>
          <p:cNvPr id="6155" name="Text Box 12"/>
          <p:cNvSpPr txBox="1">
            <a:spLocks noChangeArrowheads="1"/>
          </p:cNvSpPr>
          <p:nvPr/>
        </p:nvSpPr>
        <p:spPr bwMode="auto">
          <a:xfrm>
            <a:off x="3198813" y="6807200"/>
            <a:ext cx="184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 sz="1200"/>
          </a:p>
        </p:txBody>
      </p: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5013325" y="5364163"/>
            <a:ext cx="11128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chemeClr val="accent2"/>
                </a:solidFill>
              </a:rPr>
              <a:t>Evènementiel</a:t>
            </a:r>
          </a:p>
        </p:txBody>
      </p:sp>
      <p:sp>
        <p:nvSpPr>
          <p:cNvPr id="6157" name="Text Box 14"/>
          <p:cNvSpPr txBox="1">
            <a:spLocks noChangeArrowheads="1"/>
          </p:cNvSpPr>
          <p:nvPr/>
        </p:nvSpPr>
        <p:spPr bwMode="auto">
          <a:xfrm>
            <a:off x="908050" y="6156325"/>
            <a:ext cx="6715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chemeClr val="accent2"/>
                </a:solidFill>
              </a:rPr>
              <a:t>Qualité</a:t>
            </a:r>
          </a:p>
        </p:txBody>
      </p:sp>
      <p:sp>
        <p:nvSpPr>
          <p:cNvPr id="6158" name="Text Box 15"/>
          <p:cNvSpPr txBox="1">
            <a:spLocks noChangeArrowheads="1"/>
          </p:cNvSpPr>
          <p:nvPr/>
        </p:nvSpPr>
        <p:spPr bwMode="auto">
          <a:xfrm>
            <a:off x="0" y="4859338"/>
            <a:ext cx="10033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chemeClr val="accent2"/>
                </a:solidFill>
              </a:rPr>
              <a:t>Architecture</a:t>
            </a:r>
          </a:p>
        </p:txBody>
      </p:sp>
      <p:sp>
        <p:nvSpPr>
          <p:cNvPr id="6159" name="Text Box 16"/>
          <p:cNvSpPr txBox="1">
            <a:spLocks noChangeArrowheads="1"/>
          </p:cNvSpPr>
          <p:nvPr/>
        </p:nvSpPr>
        <p:spPr bwMode="auto">
          <a:xfrm>
            <a:off x="0" y="3419475"/>
            <a:ext cx="9937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chemeClr val="accent2"/>
                </a:solidFill>
              </a:rPr>
              <a:t>Métaproduit</a:t>
            </a:r>
          </a:p>
        </p:txBody>
      </p:sp>
      <p:sp>
        <p:nvSpPr>
          <p:cNvPr id="6160" name="Text Box 17"/>
          <p:cNvSpPr txBox="1">
            <a:spLocks noChangeArrowheads="1"/>
          </p:cNvSpPr>
          <p:nvPr/>
        </p:nvSpPr>
        <p:spPr bwMode="auto">
          <a:xfrm>
            <a:off x="0" y="2700338"/>
            <a:ext cx="16843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chemeClr val="accent2"/>
                </a:solidFill>
              </a:rPr>
              <a:t>Perception Prix/valeur</a:t>
            </a:r>
          </a:p>
        </p:txBody>
      </p:sp>
      <p:sp>
        <p:nvSpPr>
          <p:cNvPr id="6161" name="Text Box 18"/>
          <p:cNvSpPr txBox="1">
            <a:spLocks noChangeArrowheads="1"/>
          </p:cNvSpPr>
          <p:nvPr/>
        </p:nvSpPr>
        <p:spPr bwMode="auto">
          <a:xfrm>
            <a:off x="1557338" y="7308850"/>
            <a:ext cx="9255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chemeClr val="accent2"/>
                </a:solidFill>
              </a:rPr>
              <a:t>Tendances</a:t>
            </a:r>
          </a:p>
          <a:p>
            <a:r>
              <a:rPr lang="fr-FR" sz="1200">
                <a:solidFill>
                  <a:schemeClr val="accent2"/>
                </a:solidFill>
              </a:rPr>
              <a:t>&amp; Modes</a:t>
            </a:r>
          </a:p>
        </p:txBody>
      </p:sp>
      <p:sp>
        <p:nvSpPr>
          <p:cNvPr id="6162" name="Line 31"/>
          <p:cNvSpPr>
            <a:spLocks noChangeShapeType="1"/>
          </p:cNvSpPr>
          <p:nvPr/>
        </p:nvSpPr>
        <p:spPr bwMode="auto">
          <a:xfrm flipH="1" flipV="1">
            <a:off x="1052513" y="3635375"/>
            <a:ext cx="1008062" cy="1444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63" name="Line 32"/>
          <p:cNvSpPr>
            <a:spLocks noChangeShapeType="1"/>
          </p:cNvSpPr>
          <p:nvPr/>
        </p:nvSpPr>
        <p:spPr bwMode="auto">
          <a:xfrm flipH="1" flipV="1">
            <a:off x="908050" y="2916238"/>
            <a:ext cx="1081088" cy="7921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64" name="Line 33"/>
          <p:cNvSpPr>
            <a:spLocks noChangeShapeType="1"/>
          </p:cNvSpPr>
          <p:nvPr/>
        </p:nvSpPr>
        <p:spPr bwMode="auto">
          <a:xfrm flipH="1">
            <a:off x="1123950" y="3779838"/>
            <a:ext cx="936625" cy="11525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65" name="Line 34"/>
          <p:cNvSpPr>
            <a:spLocks noChangeShapeType="1"/>
          </p:cNvSpPr>
          <p:nvPr/>
        </p:nvSpPr>
        <p:spPr bwMode="auto">
          <a:xfrm flipH="1">
            <a:off x="1268413" y="3779838"/>
            <a:ext cx="865187" cy="23764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66" name="Line 35"/>
          <p:cNvSpPr>
            <a:spLocks noChangeShapeType="1"/>
          </p:cNvSpPr>
          <p:nvPr/>
        </p:nvSpPr>
        <p:spPr bwMode="auto">
          <a:xfrm flipH="1">
            <a:off x="2133600" y="3851275"/>
            <a:ext cx="0" cy="324167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67" name="Line 36"/>
          <p:cNvSpPr>
            <a:spLocks noChangeShapeType="1"/>
          </p:cNvSpPr>
          <p:nvPr/>
        </p:nvSpPr>
        <p:spPr bwMode="auto">
          <a:xfrm flipH="1">
            <a:off x="2205038" y="5076825"/>
            <a:ext cx="792162" cy="2159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68" name="Line 37"/>
          <p:cNvSpPr>
            <a:spLocks noChangeShapeType="1"/>
          </p:cNvSpPr>
          <p:nvPr/>
        </p:nvSpPr>
        <p:spPr bwMode="auto">
          <a:xfrm flipH="1">
            <a:off x="3068638" y="5076825"/>
            <a:ext cx="73025" cy="179863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69" name="Line 38"/>
          <p:cNvSpPr>
            <a:spLocks noChangeShapeType="1"/>
          </p:cNvSpPr>
          <p:nvPr/>
        </p:nvSpPr>
        <p:spPr bwMode="auto">
          <a:xfrm>
            <a:off x="3141663" y="5076825"/>
            <a:ext cx="503237" cy="57467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70" name="Line 39"/>
          <p:cNvSpPr>
            <a:spLocks noChangeShapeType="1"/>
          </p:cNvSpPr>
          <p:nvPr/>
        </p:nvSpPr>
        <p:spPr bwMode="auto">
          <a:xfrm>
            <a:off x="3068638" y="5003800"/>
            <a:ext cx="1925637" cy="431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71" name="Line 40"/>
          <p:cNvSpPr>
            <a:spLocks noChangeShapeType="1"/>
          </p:cNvSpPr>
          <p:nvPr/>
        </p:nvSpPr>
        <p:spPr bwMode="auto">
          <a:xfrm flipH="1">
            <a:off x="5013325" y="3419475"/>
            <a:ext cx="90488" cy="177641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72" name="Line 41"/>
          <p:cNvSpPr>
            <a:spLocks noChangeShapeType="1"/>
          </p:cNvSpPr>
          <p:nvPr/>
        </p:nvSpPr>
        <p:spPr bwMode="auto">
          <a:xfrm>
            <a:off x="5157788" y="3348038"/>
            <a:ext cx="214312" cy="1920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73" name="Line 42"/>
          <p:cNvSpPr>
            <a:spLocks noChangeShapeType="1"/>
          </p:cNvSpPr>
          <p:nvPr/>
        </p:nvSpPr>
        <p:spPr bwMode="auto">
          <a:xfrm flipV="1">
            <a:off x="5157788" y="2771775"/>
            <a:ext cx="287337" cy="28733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74" name="Line 43"/>
          <p:cNvSpPr>
            <a:spLocks noChangeShapeType="1"/>
          </p:cNvSpPr>
          <p:nvPr/>
        </p:nvSpPr>
        <p:spPr bwMode="auto">
          <a:xfrm flipH="1">
            <a:off x="2619375" y="2940050"/>
            <a:ext cx="647700" cy="2873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75" name="Line 44"/>
          <p:cNvSpPr>
            <a:spLocks noChangeShapeType="1"/>
          </p:cNvSpPr>
          <p:nvPr/>
        </p:nvSpPr>
        <p:spPr bwMode="auto">
          <a:xfrm>
            <a:off x="3267075" y="2940050"/>
            <a:ext cx="233363" cy="13446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76" name="Line 45"/>
          <p:cNvSpPr>
            <a:spLocks noChangeShapeType="1"/>
          </p:cNvSpPr>
          <p:nvPr/>
        </p:nvSpPr>
        <p:spPr bwMode="auto">
          <a:xfrm>
            <a:off x="3267075" y="2940050"/>
            <a:ext cx="541338" cy="3825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77" name="ZoneTexte 44"/>
          <p:cNvSpPr txBox="1">
            <a:spLocks noChangeArrowheads="1"/>
          </p:cNvSpPr>
          <p:nvPr/>
        </p:nvSpPr>
        <p:spPr bwMode="auto">
          <a:xfrm>
            <a:off x="4981575" y="1331913"/>
            <a:ext cx="1876425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/>
              <a:t>-associer le consommateur</a:t>
            </a:r>
          </a:p>
          <a:p>
            <a:r>
              <a:rPr lang="fr-FR" sz="1100"/>
              <a:t>-humaniser le produit</a:t>
            </a:r>
          </a:p>
          <a:p>
            <a:r>
              <a:rPr lang="fr-FR" sz="1100"/>
              <a:t>       - forme</a:t>
            </a:r>
          </a:p>
          <a:p>
            <a:r>
              <a:rPr lang="fr-FR" sz="1100"/>
              <a:t>       - mascotte</a:t>
            </a:r>
          </a:p>
          <a:p>
            <a:r>
              <a:rPr lang="fr-FR" sz="1100"/>
              <a:t>- Personnaliser</a:t>
            </a:r>
          </a:p>
        </p:txBody>
      </p:sp>
      <p:sp>
        <p:nvSpPr>
          <p:cNvPr id="6178" name="ZoneTexte 45"/>
          <p:cNvSpPr txBox="1">
            <a:spLocks noChangeArrowheads="1"/>
          </p:cNvSpPr>
          <p:nvPr/>
        </p:nvSpPr>
        <p:spPr bwMode="auto">
          <a:xfrm>
            <a:off x="5157788" y="3851275"/>
            <a:ext cx="1700212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/>
              <a:t>-Mise en situation</a:t>
            </a:r>
          </a:p>
          <a:p>
            <a:r>
              <a:rPr lang="fr-FR" sz="1100"/>
              <a:t>-Exploiter le jeu –ludique</a:t>
            </a:r>
          </a:p>
          <a:p>
            <a:pPr>
              <a:buFontTx/>
              <a:buChar char="-"/>
            </a:pPr>
            <a:r>
              <a:rPr lang="fr-FR" sz="1100"/>
              <a:t>Nostalgie &amp; souvenirs d’enfance</a:t>
            </a:r>
          </a:p>
          <a:p>
            <a:pPr>
              <a:buFontTx/>
              <a:buChar char="-"/>
            </a:pPr>
            <a:r>
              <a:rPr lang="fr-FR" sz="1100"/>
              <a:t>- mise en avant des sens</a:t>
            </a:r>
          </a:p>
        </p:txBody>
      </p:sp>
      <p:sp>
        <p:nvSpPr>
          <p:cNvPr id="6179" name="ZoneTexte 46"/>
          <p:cNvSpPr txBox="1">
            <a:spLocks noChangeArrowheads="1"/>
          </p:cNvSpPr>
          <p:nvPr/>
        </p:nvSpPr>
        <p:spPr bwMode="auto">
          <a:xfrm>
            <a:off x="5157788" y="5580063"/>
            <a:ext cx="170021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/>
              <a:t>-Produit éphémère lié à un évenement</a:t>
            </a:r>
          </a:p>
          <a:p>
            <a:r>
              <a:rPr lang="fr-FR" sz="1100"/>
              <a:t> série limitée thématique</a:t>
            </a:r>
          </a:p>
          <a:p>
            <a:pPr>
              <a:buFontTx/>
              <a:buChar char="-"/>
            </a:pPr>
            <a:r>
              <a:rPr lang="fr-FR" sz="1100"/>
              <a:t>Ingrédients atypiques</a:t>
            </a:r>
          </a:p>
          <a:p>
            <a:pPr>
              <a:buFontTx/>
              <a:buChar char="-"/>
            </a:pPr>
            <a:r>
              <a:rPr lang="fr-FR" sz="1100"/>
              <a:t>- inscription dans un phénomène de mode</a:t>
            </a:r>
          </a:p>
        </p:txBody>
      </p:sp>
      <p:sp>
        <p:nvSpPr>
          <p:cNvPr id="6180" name="ZoneTexte 47"/>
          <p:cNvSpPr txBox="1">
            <a:spLocks noChangeArrowheads="1"/>
          </p:cNvSpPr>
          <p:nvPr/>
        </p:nvSpPr>
        <p:spPr bwMode="auto">
          <a:xfrm>
            <a:off x="3213100" y="5867400"/>
            <a:ext cx="194468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/>
              <a:t>-Exploiter les licences de produits dérivés</a:t>
            </a:r>
          </a:p>
          <a:p>
            <a:r>
              <a:rPr lang="fr-FR" sz="1100"/>
              <a:t>-Co-branding &amp; partenariats</a:t>
            </a:r>
          </a:p>
          <a:p>
            <a:r>
              <a:rPr lang="fr-FR" sz="1100"/>
              <a:t>-image de marque d’un tiers</a:t>
            </a:r>
          </a:p>
        </p:txBody>
      </p:sp>
      <p:sp>
        <p:nvSpPr>
          <p:cNvPr id="6181" name="ZoneTexte 48"/>
          <p:cNvSpPr txBox="1">
            <a:spLocks noChangeArrowheads="1"/>
          </p:cNvSpPr>
          <p:nvPr/>
        </p:nvSpPr>
        <p:spPr bwMode="auto">
          <a:xfrm>
            <a:off x="0" y="3708400"/>
            <a:ext cx="1628775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/>
              <a:t>-Services en +</a:t>
            </a:r>
          </a:p>
          <a:p>
            <a:r>
              <a:rPr lang="fr-FR" sz="1100"/>
              <a:t>-univers</a:t>
            </a:r>
          </a:p>
          <a:p>
            <a:r>
              <a:rPr lang="fr-FR" sz="1100"/>
              <a:t>-solution globale</a:t>
            </a:r>
          </a:p>
          <a:p>
            <a:r>
              <a:rPr lang="fr-FR" sz="1100"/>
              <a:t>(produits accessoires &amp; supports)</a:t>
            </a:r>
          </a:p>
        </p:txBody>
      </p:sp>
      <p:sp>
        <p:nvSpPr>
          <p:cNvPr id="6182" name="ZoneTexte 49"/>
          <p:cNvSpPr txBox="1">
            <a:spLocks noChangeArrowheads="1"/>
          </p:cNvSpPr>
          <p:nvPr/>
        </p:nvSpPr>
        <p:spPr bwMode="auto">
          <a:xfrm>
            <a:off x="260350" y="6372225"/>
            <a:ext cx="1701800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/>
              <a:t>-Matières premieres</a:t>
            </a:r>
          </a:p>
          <a:p>
            <a:pPr>
              <a:buFontTx/>
              <a:buChar char="-"/>
            </a:pPr>
            <a:r>
              <a:rPr lang="fr-FR" sz="1100"/>
              <a:t>Authenticité</a:t>
            </a:r>
          </a:p>
          <a:p>
            <a:pPr>
              <a:buFontTx/>
              <a:buChar char="-"/>
            </a:pPr>
            <a:r>
              <a:rPr lang="fr-FR" sz="1100"/>
              <a:t>- Made in</a:t>
            </a:r>
          </a:p>
          <a:p>
            <a:pPr>
              <a:buFontTx/>
              <a:buChar char="-"/>
            </a:pPr>
            <a:r>
              <a:rPr lang="fr-FR" sz="1100"/>
              <a:t>- Labels</a:t>
            </a:r>
          </a:p>
          <a:p>
            <a:pPr>
              <a:buFontTx/>
              <a:buChar char="-"/>
            </a:pPr>
            <a:r>
              <a:rPr lang="fr-FR" sz="1100"/>
              <a:t>Tracabilité</a:t>
            </a:r>
          </a:p>
          <a:p>
            <a:pPr>
              <a:buFontTx/>
              <a:buChar char="-"/>
            </a:pPr>
            <a:r>
              <a:rPr lang="fr-FR" sz="1100"/>
              <a:t>Process</a:t>
            </a:r>
          </a:p>
          <a:p>
            <a:endParaRPr lang="fr-FR" sz="1100"/>
          </a:p>
        </p:txBody>
      </p:sp>
      <p:sp>
        <p:nvSpPr>
          <p:cNvPr id="6183" name="ZoneTexte 50"/>
          <p:cNvSpPr txBox="1">
            <a:spLocks noChangeArrowheads="1"/>
          </p:cNvSpPr>
          <p:nvPr/>
        </p:nvSpPr>
        <p:spPr bwMode="auto">
          <a:xfrm>
            <a:off x="1125538" y="7812088"/>
            <a:ext cx="1511300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/>
              <a:t>-praticiité, plaisir, végétal, santé-bien-être, etc ..</a:t>
            </a:r>
          </a:p>
          <a:p>
            <a:r>
              <a:rPr lang="fr-FR" sz="1100"/>
              <a:t>30 tendances actuelles</a:t>
            </a:r>
          </a:p>
        </p:txBody>
      </p:sp>
      <p:sp>
        <p:nvSpPr>
          <p:cNvPr id="6184" name="ZoneTexte 51"/>
          <p:cNvSpPr txBox="1">
            <a:spLocks noChangeArrowheads="1"/>
          </p:cNvSpPr>
          <p:nvPr/>
        </p:nvSpPr>
        <p:spPr bwMode="auto">
          <a:xfrm>
            <a:off x="0" y="5076825"/>
            <a:ext cx="1484313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/>
              <a:t>-Fonctionnalités en +</a:t>
            </a:r>
          </a:p>
          <a:p>
            <a:r>
              <a:rPr lang="fr-FR" sz="1100"/>
              <a:t>-Packaging</a:t>
            </a:r>
          </a:p>
          <a:p>
            <a:r>
              <a:rPr lang="fr-FR" sz="1100"/>
              <a:t>-Fusion de catégories de produits</a:t>
            </a:r>
          </a:p>
        </p:txBody>
      </p:sp>
      <p:sp>
        <p:nvSpPr>
          <p:cNvPr id="6185" name="ZoneTexte 52"/>
          <p:cNvSpPr txBox="1">
            <a:spLocks noChangeArrowheads="1"/>
          </p:cNvSpPr>
          <p:nvPr/>
        </p:nvSpPr>
        <p:spPr bwMode="auto">
          <a:xfrm>
            <a:off x="2997200" y="7308850"/>
            <a:ext cx="92233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/>
              <a:t>-Luxe</a:t>
            </a:r>
          </a:p>
          <a:p>
            <a:r>
              <a:rPr lang="fr-FR" sz="1100"/>
              <a:t>-Rareté</a:t>
            </a:r>
          </a:p>
          <a:p>
            <a:r>
              <a:rPr lang="fr-FR" sz="1100"/>
              <a:t>-Millésimes</a:t>
            </a:r>
          </a:p>
          <a:p>
            <a:r>
              <a:rPr lang="fr-FR" sz="1100"/>
              <a:t>-Privilège</a:t>
            </a:r>
          </a:p>
          <a:p>
            <a:r>
              <a:rPr lang="fr-FR" sz="1100"/>
              <a:t>-Qualité</a:t>
            </a:r>
          </a:p>
          <a:p>
            <a:r>
              <a:rPr lang="fr-FR" sz="1100"/>
              <a:t>Authenticité</a:t>
            </a:r>
          </a:p>
        </p:txBody>
      </p:sp>
      <p:sp>
        <p:nvSpPr>
          <p:cNvPr id="6186" name="ZoneTexte 53"/>
          <p:cNvSpPr txBox="1">
            <a:spLocks noChangeArrowheads="1"/>
          </p:cNvSpPr>
          <p:nvPr/>
        </p:nvSpPr>
        <p:spPr bwMode="auto">
          <a:xfrm>
            <a:off x="0" y="2124075"/>
            <a:ext cx="1584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/>
              <a:t>-Situationnel</a:t>
            </a:r>
          </a:p>
          <a:p>
            <a:r>
              <a:rPr lang="fr-FR" sz="1100"/>
              <a:t>-analyse de la valeur</a:t>
            </a:r>
          </a:p>
          <a:p>
            <a:r>
              <a:rPr lang="fr-FR" sz="1100"/>
              <a:t>-re-segmentation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179</Words>
  <Application>Microsoft Office PowerPoint</Application>
  <PresentationFormat>Affichage à l'écran (4:3)</PresentationFormat>
  <Paragraphs>58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Wingdings</vt:lpstr>
      <vt:lpstr>Calibri</vt:lpstr>
      <vt:lpstr>Comic Sans MS</vt:lpstr>
      <vt:lpstr>Modèle par défaut</vt:lpstr>
      <vt:lpstr>Créer de la valeur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pgn</dc:creator>
  <cp:lastModifiedBy>iwallart</cp:lastModifiedBy>
  <cp:revision>150</cp:revision>
  <dcterms:created xsi:type="dcterms:W3CDTF">2010-06-25T08:21:00Z</dcterms:created>
  <dcterms:modified xsi:type="dcterms:W3CDTF">2013-11-09T06:38:09Z</dcterms:modified>
</cp:coreProperties>
</file>