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273" r:id="rId4"/>
    <p:sldId id="274" r:id="rId5"/>
    <p:sldId id="268" r:id="rId6"/>
    <p:sldId id="269" r:id="rId7"/>
    <p:sldId id="261" r:id="rId8"/>
    <p:sldId id="271" r:id="rId9"/>
    <p:sldId id="262" r:id="rId10"/>
    <p:sldId id="272" r:id="rId11"/>
    <p:sldId id="257" r:id="rId12"/>
    <p:sldId id="263" r:id="rId13"/>
    <p:sldId id="264" r:id="rId14"/>
    <p:sldId id="258" r:id="rId15"/>
    <p:sldId id="265" r:id="rId16"/>
    <p:sldId id="266" r:id="rId17"/>
    <p:sldId id="267" r:id="rId18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CC99"/>
    <a:srgbClr val="F22C04"/>
    <a:srgbClr val="FDA80F"/>
    <a:srgbClr val="34EE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ED43C8-C153-41A2-A0B1-799AF63CB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EBAB-592E-4310-AD06-07791E196F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8D8A-0C6C-42B1-920E-56BF703A20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7"/>
            <a:ext cx="1543050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7"/>
            <a:ext cx="4476750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39E5-9C90-431B-9D59-33500B2618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89B3-6C19-4E5C-89E2-C37B243383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0F9A0-4E9D-46A1-A2DF-E9EF53936D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B48B-66B9-4475-AEC0-47D31E9A6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3395-D19D-4FA7-B668-9E98DCEA22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2811-4A7D-48BE-A95E-E8DE9B450E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451B-03BD-4F9A-9512-766DC4FA8B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3541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41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19C2-AF7E-4463-892D-CFBF09789A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8385B-5088-4485-9581-240B37405F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2A4A33-ECE8-4F90-8ADC-2C1C3FDCA9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457450" y="444500"/>
            <a:ext cx="2557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Processus d’innovation</a:t>
            </a: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1646238" y="2076450"/>
            <a:ext cx="1350962" cy="585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 flipV="1">
            <a:off x="3644900" y="2076450"/>
            <a:ext cx="1566863" cy="585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1484313" y="2844800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1538288" y="4189413"/>
            <a:ext cx="3779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1989138" y="1835150"/>
            <a:ext cx="2185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générations d’idées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2133600" y="327660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1268413" y="5580063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faisabilité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3933825" y="2843213"/>
            <a:ext cx="1354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/>
              <a:t>- Caractère novateur</a:t>
            </a:r>
          </a:p>
          <a:p>
            <a:r>
              <a:rPr lang="fr-FR" sz="1000"/>
              <a:t>- risque</a:t>
            </a:r>
          </a:p>
          <a:p>
            <a:r>
              <a:rPr lang="fr-FR" sz="1000"/>
              <a:t>- potentiel</a:t>
            </a:r>
          </a:p>
          <a:p>
            <a:r>
              <a:rPr lang="fr-FR" sz="1000"/>
              <a:t>- Accessibilité</a:t>
            </a:r>
          </a:p>
          <a:p>
            <a:r>
              <a:rPr lang="fr-FR" sz="1000"/>
              <a:t>- Criticité</a:t>
            </a:r>
          </a:p>
          <a:p>
            <a:r>
              <a:rPr lang="fr-FR" sz="1000"/>
              <a:t>- Cohérence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1341438" y="6011863"/>
            <a:ext cx="16637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fr-FR" sz="1000"/>
              <a:t>Commercial  &amp; Marketing</a:t>
            </a:r>
          </a:p>
          <a:p>
            <a:pPr>
              <a:buFontTx/>
              <a:buChar char="-"/>
            </a:pPr>
            <a:r>
              <a:rPr lang="fr-FR" sz="1000"/>
              <a:t> Financière</a:t>
            </a:r>
          </a:p>
          <a:p>
            <a:pPr>
              <a:buFontTx/>
              <a:buChar char="-"/>
            </a:pPr>
            <a:r>
              <a:rPr lang="fr-FR" sz="1000"/>
              <a:t> Logistique  &amp;Qualité</a:t>
            </a:r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1970088" y="5916613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1" name="Rectangle 17"/>
          <p:cNvSpPr>
            <a:spLocks noChangeArrowheads="1"/>
          </p:cNvSpPr>
          <p:nvPr/>
        </p:nvSpPr>
        <p:spPr bwMode="auto">
          <a:xfrm>
            <a:off x="3429000" y="6084888"/>
            <a:ext cx="2303463" cy="1154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Pré-industrialisation</a:t>
            </a:r>
          </a:p>
          <a:p>
            <a:pPr algn="ctr"/>
            <a:r>
              <a:rPr lang="fr-FR"/>
              <a:t>Pré-commercialisation</a:t>
            </a:r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>
            <a:off x="2565400" y="7645400"/>
            <a:ext cx="1566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2420938" y="7740650"/>
            <a:ext cx="208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/>
              <a:t>Commercialisation</a:t>
            </a: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Exploitation</a:t>
            </a:r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>
            <a:off x="4076700" y="1763713"/>
            <a:ext cx="1627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fr-FR" sz="1000"/>
              <a:t> veille</a:t>
            </a:r>
          </a:p>
          <a:p>
            <a:pPr>
              <a:buFontTx/>
              <a:buChar char="-"/>
            </a:pPr>
            <a:r>
              <a:rPr lang="fr-FR" sz="1000"/>
              <a:t> salon, foire</a:t>
            </a:r>
          </a:p>
          <a:p>
            <a:pPr>
              <a:buFontTx/>
              <a:buChar char="-"/>
            </a:pPr>
            <a:r>
              <a:rPr lang="fr-FR" sz="1000"/>
              <a:t> remontées commerciale</a:t>
            </a:r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1916113" y="63722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066" name="Rectangle 22"/>
          <p:cNvSpPr>
            <a:spLocks noChangeArrowheads="1"/>
          </p:cNvSpPr>
          <p:nvPr/>
        </p:nvSpPr>
        <p:spPr bwMode="auto">
          <a:xfrm>
            <a:off x="3357563" y="5148263"/>
            <a:ext cx="14414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/>
              <a:t>Développement</a:t>
            </a:r>
          </a:p>
        </p:txBody>
      </p:sp>
      <p:sp>
        <p:nvSpPr>
          <p:cNvPr id="2067" name="Rectangle 22"/>
          <p:cNvSpPr>
            <a:spLocks noChangeArrowheads="1"/>
          </p:cNvSpPr>
          <p:nvPr/>
        </p:nvSpPr>
        <p:spPr bwMode="auto">
          <a:xfrm>
            <a:off x="2420938" y="4284663"/>
            <a:ext cx="14414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/>
              <a:t>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65400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115888" y="395288"/>
            <a:ext cx="1493837" cy="124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Potentiel</a:t>
            </a:r>
          </a:p>
          <a:p>
            <a:pPr algn="ctr"/>
            <a:r>
              <a:rPr lang="fr-FR"/>
              <a:t>de Marché</a:t>
            </a:r>
          </a:p>
          <a:p>
            <a:pPr algn="ctr"/>
            <a:r>
              <a:rPr lang="fr-FR"/>
              <a:t>2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989138" y="9715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844675" y="395288"/>
            <a:ext cx="424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Quel est l’enjeu de ce projet ? Quel type de marché ?</a:t>
            </a: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844675" y="1692275"/>
          <a:ext cx="4824413" cy="7367016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7367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achat Impulsif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consommation Régulière, possibilité de fidélisation, de renouvellement de marché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à forte rotation des ventes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Apéritif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Snacking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Quotidien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Consommation familiale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RHF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Demande d’un client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MDD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libre marée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Marée traditionnel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Capitalisable et compatible avec la marque « Coté Phare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son positionnement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Besoin de stimulation Promotionnelle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Consommation saisonnière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Barbecue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Pour  les Fêtes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portion individuelle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ciblage &amp; segmentation ( senior, enfants, femme active, célibataire, famille nombreuse , végétarien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Valorisation que en MDD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risque de  dilution de la lisibilité de « coté phare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Facing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linéaire sera insuffisant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éphémère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Traiteur de la mer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autres rayons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sauf si engagement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specifique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pour entrer dans ce rayon)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260350" y="176371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Situation</a:t>
            </a:r>
          </a:p>
          <a:p>
            <a:pPr algn="ctr"/>
            <a:r>
              <a:rPr lang="fr-FR"/>
              <a:t>d’achat</a:t>
            </a:r>
          </a:p>
        </p:txBody>
      </p:sp>
      <p:sp>
        <p:nvSpPr>
          <p:cNvPr id="15378" name="Rectangle 20"/>
          <p:cNvSpPr>
            <a:spLocks noChangeArrowheads="1"/>
          </p:cNvSpPr>
          <p:nvPr/>
        </p:nvSpPr>
        <p:spPr bwMode="auto">
          <a:xfrm>
            <a:off x="260350" y="34194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b="1"/>
              <a:t>Situation de</a:t>
            </a:r>
          </a:p>
          <a:p>
            <a:pPr algn="ctr"/>
            <a:r>
              <a:rPr lang="fr-FR" sz="1400" b="1"/>
              <a:t>consommation</a:t>
            </a:r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5380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5381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82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83" name="Text Box 25"/>
          <p:cNvSpPr txBox="1">
            <a:spLocks noChangeArrowheads="1"/>
          </p:cNvSpPr>
          <p:nvPr/>
        </p:nvSpPr>
        <p:spPr bwMode="auto">
          <a:xfrm>
            <a:off x="2132013" y="1258888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5384" name="Text Box 26"/>
          <p:cNvSpPr txBox="1">
            <a:spLocks noChangeArrowheads="1"/>
          </p:cNvSpPr>
          <p:nvPr/>
        </p:nvSpPr>
        <p:spPr bwMode="auto">
          <a:xfrm>
            <a:off x="3500438" y="12588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5385" name="Text Box 27"/>
          <p:cNvSpPr txBox="1">
            <a:spLocks noChangeArrowheads="1"/>
          </p:cNvSpPr>
          <p:nvPr/>
        </p:nvSpPr>
        <p:spPr bwMode="auto">
          <a:xfrm>
            <a:off x="3716338" y="1258888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5386" name="Text Box 28"/>
          <p:cNvSpPr txBox="1">
            <a:spLocks noChangeArrowheads="1"/>
          </p:cNvSpPr>
          <p:nvPr/>
        </p:nvSpPr>
        <p:spPr bwMode="auto">
          <a:xfrm>
            <a:off x="5156200" y="1258888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5387" name="Rectangle 30"/>
          <p:cNvSpPr>
            <a:spLocks noChangeArrowheads="1"/>
          </p:cNvSpPr>
          <p:nvPr/>
        </p:nvSpPr>
        <p:spPr bwMode="auto">
          <a:xfrm>
            <a:off x="333375" y="50038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Cible &amp; </a:t>
            </a:r>
          </a:p>
          <a:p>
            <a:pPr algn="ctr"/>
            <a:r>
              <a:rPr lang="fr-FR"/>
              <a:t>Solvabilité</a:t>
            </a:r>
          </a:p>
        </p:txBody>
      </p:sp>
      <p:sp>
        <p:nvSpPr>
          <p:cNvPr id="15388" name="Rectangle 30"/>
          <p:cNvSpPr>
            <a:spLocks noChangeArrowheads="1"/>
          </p:cNvSpPr>
          <p:nvPr/>
        </p:nvSpPr>
        <p:spPr bwMode="auto">
          <a:xfrm>
            <a:off x="404813" y="65881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Protectabilité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276475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188913" y="250825"/>
            <a:ext cx="1493837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Potentiel</a:t>
            </a:r>
          </a:p>
          <a:p>
            <a:pPr algn="ctr"/>
            <a:r>
              <a:rPr lang="fr-FR"/>
              <a:t>Technologique</a:t>
            </a:r>
          </a:p>
          <a:p>
            <a:pPr algn="ctr"/>
            <a:endParaRPr lang="fr-FR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989138" y="9715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3789363" y="1403350"/>
            <a:ext cx="271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graphicFrame>
        <p:nvGraphicFramePr>
          <p:cNvPr id="4131" name="Group 35"/>
          <p:cNvGraphicFramePr>
            <a:graphicFrameLocks noGrp="1"/>
          </p:cNvGraphicFramePr>
          <p:nvPr/>
        </p:nvGraphicFramePr>
        <p:xfrm>
          <a:off x="1916113" y="1763713"/>
          <a:ext cx="4824413" cy="7467600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746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Nouveau mais familier pour  VM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Maîtrise en interne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Technologie sûre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Difficilement imitable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délai  &gt; 2 ans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Maîtrisée par l’entreprise et pas par la concurrence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Possibilité d’avoir un avantage concurrentiel durable  technologique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Possibilité d’amélioration de rendement, productivité, marge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Possibilité de dépôt éventuel de brevet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Nouveau et maitrisé au sein du groupe, mais pas forcément par VM directement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-nécessite de faire appel à des compétences de partenaires existants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Risque de dysfonctionnements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Packaging imitable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Produit imitable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délais ? ( &lt; 6 mois, 1 an ? 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Maitrisée par l’entreprise et par la concurrence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Protection par partenariat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par partage des coûts  &amp; risque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(coût marginal)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Savoir-faire existant Pas nouveau pour l’entreprise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Nécessite de la R&amp;D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-nécessite de faire appel à des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compétrences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extéieures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inconnues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technologies &amp; Marchés non familiers pour VM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-Probabilité forte de dysfonctionnements et de pannes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Facilement imitable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Concurrence plus compétitive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Non maitrisée par l’entreprise mais par la concurrence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Risque de contrefaçon rapide/  Etre contrefacteur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6401" name="Rectangle 21"/>
          <p:cNvSpPr>
            <a:spLocks noChangeArrowheads="1"/>
          </p:cNvSpPr>
          <p:nvPr/>
        </p:nvSpPr>
        <p:spPr bwMode="auto">
          <a:xfrm>
            <a:off x="260350" y="1835150"/>
            <a:ext cx="12954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Caractère</a:t>
            </a:r>
          </a:p>
          <a:p>
            <a:pPr algn="ctr"/>
            <a:r>
              <a:rPr lang="fr-FR"/>
              <a:t>Novateur</a:t>
            </a:r>
          </a:p>
          <a:p>
            <a:pPr algn="ctr"/>
            <a:r>
              <a:rPr lang="fr-FR"/>
              <a:t>&amp; familiarité</a:t>
            </a:r>
          </a:p>
        </p:txBody>
      </p:sp>
      <p:sp>
        <p:nvSpPr>
          <p:cNvPr id="16402" name="Rectangle 23"/>
          <p:cNvSpPr>
            <a:spLocks noChangeArrowheads="1"/>
          </p:cNvSpPr>
          <p:nvPr/>
        </p:nvSpPr>
        <p:spPr bwMode="auto">
          <a:xfrm>
            <a:off x="260350" y="464343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Difficulté</a:t>
            </a:r>
          </a:p>
          <a:p>
            <a:pPr algn="ctr"/>
            <a:r>
              <a:rPr lang="fr-FR"/>
              <a:t>d’imitation</a:t>
            </a:r>
          </a:p>
        </p:txBody>
      </p:sp>
      <p:sp>
        <p:nvSpPr>
          <p:cNvPr id="16403" name="Rectangle 24"/>
          <p:cNvSpPr>
            <a:spLocks noChangeArrowheads="1"/>
          </p:cNvSpPr>
          <p:nvPr/>
        </p:nvSpPr>
        <p:spPr bwMode="auto">
          <a:xfrm>
            <a:off x="260350" y="52927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Supériorité</a:t>
            </a:r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188913" y="831691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6405" name="Oval 26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6406" name="Rectangle 28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407" name="Rectangle 29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408" name="Text Box 36"/>
          <p:cNvSpPr txBox="1">
            <a:spLocks noChangeArrowheads="1"/>
          </p:cNvSpPr>
          <p:nvPr/>
        </p:nvSpPr>
        <p:spPr bwMode="auto">
          <a:xfrm>
            <a:off x="2133600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6409" name="Text Box 37"/>
          <p:cNvSpPr txBox="1">
            <a:spLocks noChangeArrowheads="1"/>
          </p:cNvSpPr>
          <p:nvPr/>
        </p:nvSpPr>
        <p:spPr bwMode="auto">
          <a:xfrm>
            <a:off x="3502025" y="133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6410" name="Text Box 38"/>
          <p:cNvSpPr txBox="1">
            <a:spLocks noChangeArrowheads="1"/>
          </p:cNvSpPr>
          <p:nvPr/>
        </p:nvSpPr>
        <p:spPr bwMode="auto">
          <a:xfrm>
            <a:off x="3717925" y="1331913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6411" name="Text Box 39"/>
          <p:cNvSpPr txBox="1">
            <a:spLocks noChangeArrowheads="1"/>
          </p:cNvSpPr>
          <p:nvPr/>
        </p:nvSpPr>
        <p:spPr bwMode="auto">
          <a:xfrm>
            <a:off x="5157788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6412" name="Rectangle 45"/>
          <p:cNvSpPr>
            <a:spLocks noChangeArrowheads="1"/>
          </p:cNvSpPr>
          <p:nvPr/>
        </p:nvSpPr>
        <p:spPr bwMode="auto">
          <a:xfrm>
            <a:off x="260350" y="399573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Fiabilité</a:t>
            </a:r>
          </a:p>
        </p:txBody>
      </p:sp>
      <p:sp>
        <p:nvSpPr>
          <p:cNvPr id="16413" name="Rectangle 46"/>
          <p:cNvSpPr>
            <a:spLocks noChangeArrowheads="1"/>
          </p:cNvSpPr>
          <p:nvPr/>
        </p:nvSpPr>
        <p:spPr bwMode="auto">
          <a:xfrm>
            <a:off x="260350" y="716438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Protectabilité</a:t>
            </a:r>
          </a:p>
        </p:txBody>
      </p:sp>
      <p:sp>
        <p:nvSpPr>
          <p:cNvPr id="16414" name="ZoneTexte 32"/>
          <p:cNvSpPr txBox="1">
            <a:spLocks noChangeArrowheads="1"/>
          </p:cNvSpPr>
          <p:nvPr/>
        </p:nvSpPr>
        <p:spPr bwMode="auto">
          <a:xfrm>
            <a:off x="260350" y="2627313"/>
            <a:ext cx="141763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/>
              <a:t>Process ?</a:t>
            </a:r>
          </a:p>
          <a:p>
            <a:r>
              <a:rPr lang="fr-FR" sz="1000"/>
              <a:t>Filetage</a:t>
            </a:r>
          </a:p>
          <a:p>
            <a:r>
              <a:rPr lang="fr-FR" sz="1000"/>
              <a:t>Pelage</a:t>
            </a:r>
          </a:p>
          <a:p>
            <a:r>
              <a:rPr lang="fr-FR" sz="1000"/>
              <a:t>Découpe</a:t>
            </a:r>
          </a:p>
          <a:p>
            <a:r>
              <a:rPr lang="fr-FR" sz="1000"/>
              <a:t>Mise en barquette</a:t>
            </a:r>
          </a:p>
          <a:p>
            <a:r>
              <a:rPr lang="fr-FR" sz="1000"/>
              <a:t>conservation</a:t>
            </a:r>
          </a:p>
          <a:p>
            <a:r>
              <a:rPr lang="fr-FR" sz="1000"/>
              <a:t>Cuisson</a:t>
            </a:r>
          </a:p>
          <a:p>
            <a:r>
              <a:rPr lang="fr-FR" sz="1000"/>
              <a:t>Techno périphériques</a:t>
            </a:r>
          </a:p>
          <a:p>
            <a:endParaRPr lang="fr-FR" sz="1000"/>
          </a:p>
        </p:txBody>
      </p:sp>
      <p:sp>
        <p:nvSpPr>
          <p:cNvPr id="16415" name="Text Box 7"/>
          <p:cNvSpPr txBox="1">
            <a:spLocks noChangeArrowheads="1"/>
          </p:cNvSpPr>
          <p:nvPr/>
        </p:nvSpPr>
        <p:spPr bwMode="auto">
          <a:xfrm>
            <a:off x="1844675" y="395288"/>
            <a:ext cx="424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Quel est l’enjeu  Technologique de ce projet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492375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115888" y="250825"/>
            <a:ext cx="1493837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Potentiel</a:t>
            </a:r>
          </a:p>
          <a:p>
            <a:pPr algn="ctr"/>
            <a:r>
              <a:rPr lang="fr-FR"/>
              <a:t>Financier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916113" y="9001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989138" y="468313"/>
            <a:ext cx="446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Quel est l’enjeu financier de ce projet ??</a:t>
            </a:r>
          </a:p>
        </p:txBody>
      </p:sp>
      <p:graphicFrame>
        <p:nvGraphicFramePr>
          <p:cNvPr id="11272" name="Group 8"/>
          <p:cNvGraphicFramePr>
            <a:graphicFrameLocks noGrp="1"/>
          </p:cNvGraphicFramePr>
          <p:nvPr/>
        </p:nvGraphicFramePr>
        <p:xfrm>
          <a:off x="1844675" y="1763713"/>
          <a:ext cx="4824413" cy="5976963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597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20 % du 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Retombées possibles sur du LT ( durée de vie)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Rapide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X mois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Faible gain mais aussi Faible risque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 du 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Retombées possibles sur du MT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Moyen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gain possible mais fort risque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5% de 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Retombées possibles que sur du 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ROI lent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non assuré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Faible gain et faible ou fort risque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188913" y="19081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  <a:p>
            <a:pPr algn="ctr"/>
            <a:r>
              <a:rPr lang="fr-FR"/>
              <a:t>Contribution </a:t>
            </a:r>
          </a:p>
          <a:p>
            <a:pPr algn="ctr"/>
            <a:r>
              <a:rPr lang="fr-FR"/>
              <a:t>au CA</a:t>
            </a:r>
          </a:p>
          <a:p>
            <a:pPr algn="ctr"/>
            <a:endParaRPr lang="fr-FR"/>
          </a:p>
        </p:txBody>
      </p:sp>
      <p:sp>
        <p:nvSpPr>
          <p:cNvPr id="17426" name="Rectangle 19"/>
          <p:cNvSpPr>
            <a:spLocks noChangeArrowheads="1"/>
          </p:cNvSpPr>
          <p:nvPr/>
        </p:nvSpPr>
        <p:spPr bwMode="auto">
          <a:xfrm>
            <a:off x="188913" y="3851275"/>
            <a:ext cx="136842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/>
              <a:t>Retour sur</a:t>
            </a:r>
          </a:p>
          <a:p>
            <a:pPr algn="ctr"/>
            <a:r>
              <a:rPr lang="fr-FR" sz="1400"/>
              <a:t> Investissement</a:t>
            </a:r>
          </a:p>
          <a:p>
            <a:pPr algn="ctr"/>
            <a:r>
              <a:rPr lang="fr-FR" sz="1400"/>
              <a:t>ROI</a:t>
            </a:r>
          </a:p>
        </p:txBody>
      </p:sp>
      <p:sp>
        <p:nvSpPr>
          <p:cNvPr id="17427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7428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7429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30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31" name="Text Box 25"/>
          <p:cNvSpPr txBox="1">
            <a:spLocks noChangeArrowheads="1"/>
          </p:cNvSpPr>
          <p:nvPr/>
        </p:nvSpPr>
        <p:spPr bwMode="auto">
          <a:xfrm>
            <a:off x="1989138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7432" name="Text Box 26"/>
          <p:cNvSpPr txBox="1">
            <a:spLocks noChangeArrowheads="1"/>
          </p:cNvSpPr>
          <p:nvPr/>
        </p:nvSpPr>
        <p:spPr bwMode="auto">
          <a:xfrm>
            <a:off x="3357563" y="11160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7433" name="Text Box 27"/>
          <p:cNvSpPr txBox="1">
            <a:spLocks noChangeArrowheads="1"/>
          </p:cNvSpPr>
          <p:nvPr/>
        </p:nvSpPr>
        <p:spPr bwMode="auto">
          <a:xfrm>
            <a:off x="37893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7434" name="Text Box 28"/>
          <p:cNvSpPr txBox="1">
            <a:spLocks noChangeArrowheads="1"/>
          </p:cNvSpPr>
          <p:nvPr/>
        </p:nvSpPr>
        <p:spPr bwMode="auto">
          <a:xfrm>
            <a:off x="55165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7435" name="Rectangle 18"/>
          <p:cNvSpPr>
            <a:spLocks noChangeArrowheads="1"/>
          </p:cNvSpPr>
          <p:nvPr/>
        </p:nvSpPr>
        <p:spPr bwMode="auto">
          <a:xfrm>
            <a:off x="260350" y="54356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  <a:p>
            <a:pPr algn="ctr"/>
            <a:r>
              <a:rPr lang="fr-FR"/>
              <a:t>/Proba</a:t>
            </a:r>
          </a:p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492375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0" y="250825"/>
            <a:ext cx="1493838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Accessibilité</a:t>
            </a:r>
          </a:p>
          <a:p>
            <a:pPr algn="ctr"/>
            <a:r>
              <a:rPr lang="fr-FR"/>
              <a:t>du Marché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789363" y="1403350"/>
            <a:ext cx="271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graphicFrame>
        <p:nvGraphicFramePr>
          <p:cNvPr id="10248" name="Group 8"/>
          <p:cNvGraphicFramePr>
            <a:graphicFrameLocks noGrp="1"/>
          </p:cNvGraphicFramePr>
          <p:nvPr/>
        </p:nvGraphicFramePr>
        <p:xfrm>
          <a:off x="1844675" y="1692275"/>
          <a:ext cx="4824413" cy="7232904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7232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Concurrence peu ou pas encore présente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Territoire géo non couvert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VM a déjà montré qu’il savait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gerer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les contraintes nécessaires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 d’obstacles à surmonter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Circuits de distribution familiers ( avec des portes d’entrées facilitées)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extension vers d’autres enseignes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VM maîtrise les FCS nécessaires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Concurrence existante mais  VM reste compétitive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 en voie de concentration. Maintenant ou jamais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 contraintes &amp; obstacles à surmonter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RHF ( marché test)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Exportation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VM doit améliorer sa maîtrise de certains FCS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possible)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-Concurrence des MDD ou d’une grande marque nationale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-Marché déjà concentré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Présence de concurrents dominants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-saturation du marché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Beaucoup de contraintes &amp; obstacles à surmonter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notamment coté commercialisation)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Circuits de distribution non familiers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Internet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Correspondance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-Risque d’avoir un accueil défavorable de nos clients distributeurs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-VM  e un handicap ( ne maîtrise pas suffisamment  les FCS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260350" y="1763713"/>
            <a:ext cx="12954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Structure </a:t>
            </a:r>
          </a:p>
          <a:p>
            <a:pPr algn="ctr"/>
            <a:r>
              <a:rPr lang="fr-FR"/>
              <a:t>du marché</a:t>
            </a:r>
          </a:p>
          <a:p>
            <a:pPr algn="ctr"/>
            <a:r>
              <a:rPr lang="fr-FR"/>
              <a:t>Concurrence</a:t>
            </a:r>
          </a:p>
        </p:txBody>
      </p:sp>
      <p:sp>
        <p:nvSpPr>
          <p:cNvPr id="18449" name="Rectangle 19"/>
          <p:cNvSpPr>
            <a:spLocks noChangeArrowheads="1"/>
          </p:cNvSpPr>
          <p:nvPr/>
        </p:nvSpPr>
        <p:spPr bwMode="auto">
          <a:xfrm>
            <a:off x="260350" y="41402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Contraintes&amp;</a:t>
            </a:r>
          </a:p>
          <a:p>
            <a:pPr algn="ctr"/>
            <a:r>
              <a:rPr lang="fr-FR"/>
              <a:t>Obstacles</a:t>
            </a:r>
          </a:p>
        </p:txBody>
      </p:sp>
      <p:sp>
        <p:nvSpPr>
          <p:cNvPr id="18450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8451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8452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53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54" name="Rectangle 29"/>
          <p:cNvSpPr>
            <a:spLocks noChangeArrowheads="1"/>
          </p:cNvSpPr>
          <p:nvPr/>
        </p:nvSpPr>
        <p:spPr bwMode="auto">
          <a:xfrm>
            <a:off x="260350" y="644366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Circuit de</a:t>
            </a:r>
          </a:p>
          <a:p>
            <a:pPr algn="ctr"/>
            <a:r>
              <a:rPr lang="fr-FR"/>
              <a:t>distribution</a:t>
            </a:r>
          </a:p>
        </p:txBody>
      </p:sp>
      <p:sp>
        <p:nvSpPr>
          <p:cNvPr id="18455" name="Text Box 6"/>
          <p:cNvSpPr txBox="1">
            <a:spLocks noChangeArrowheads="1"/>
          </p:cNvSpPr>
          <p:nvPr/>
        </p:nvSpPr>
        <p:spPr bwMode="auto">
          <a:xfrm>
            <a:off x="1916113" y="9001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8456" name="Text Box 7"/>
          <p:cNvSpPr txBox="1">
            <a:spLocks noChangeArrowheads="1"/>
          </p:cNvSpPr>
          <p:nvPr/>
        </p:nvSpPr>
        <p:spPr bwMode="auto">
          <a:xfrm>
            <a:off x="1989138" y="468313"/>
            <a:ext cx="446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Ce marché est il accessible à VM ?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989138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357563" y="11160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7893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55165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8461" name="ZoneTexte 38"/>
          <p:cNvSpPr txBox="1">
            <a:spLocks noChangeArrowheads="1"/>
          </p:cNvSpPr>
          <p:nvPr/>
        </p:nvSpPr>
        <p:spPr bwMode="auto">
          <a:xfrm>
            <a:off x="188913" y="2700338"/>
            <a:ext cx="172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000"/>
              <a:t>Intensité &amp; taille de concurrence</a:t>
            </a:r>
          </a:p>
          <a:p>
            <a:pPr>
              <a:buFontTx/>
              <a:buChar char="-"/>
            </a:pPr>
            <a:r>
              <a:rPr lang="fr-FR" sz="1000"/>
              <a:t>Distribution géographique</a:t>
            </a:r>
          </a:p>
          <a:p>
            <a:pPr>
              <a:buFontTx/>
              <a:buChar char="-"/>
            </a:pPr>
            <a:r>
              <a:rPr lang="fr-FR" sz="1000"/>
              <a:t>Degré de concentration</a:t>
            </a:r>
          </a:p>
        </p:txBody>
      </p:sp>
      <p:sp>
        <p:nvSpPr>
          <p:cNvPr id="18462" name="ZoneTexte 39"/>
          <p:cNvSpPr txBox="1">
            <a:spLocks noChangeArrowheads="1"/>
          </p:cNvSpPr>
          <p:nvPr/>
        </p:nvSpPr>
        <p:spPr bwMode="auto">
          <a:xfrm>
            <a:off x="188913" y="4787900"/>
            <a:ext cx="1727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000"/>
              <a:t>Réglementations commerciales</a:t>
            </a:r>
          </a:p>
          <a:p>
            <a:pPr>
              <a:buFontTx/>
              <a:buChar char="-"/>
            </a:pPr>
            <a:r>
              <a:rPr lang="fr-FR" sz="1000"/>
              <a:t> comportement du consommateurs ( freins, communication, opérationnalité de prospection</a:t>
            </a:r>
          </a:p>
          <a:p>
            <a:pPr>
              <a:buFontTx/>
              <a:buChar char="-"/>
            </a:pPr>
            <a:r>
              <a:rPr lang="fr-FR" sz="1000"/>
              <a:t>Investissements</a:t>
            </a:r>
          </a:p>
          <a:p>
            <a:pPr>
              <a:buFontTx/>
              <a:buChar char="-"/>
            </a:pPr>
            <a:r>
              <a:rPr lang="fr-FR" sz="1000"/>
              <a:t>etc</a:t>
            </a:r>
          </a:p>
        </p:txBody>
      </p:sp>
      <p:sp>
        <p:nvSpPr>
          <p:cNvPr id="18463" name="Rectangle 29"/>
          <p:cNvSpPr>
            <a:spLocks noChangeArrowheads="1"/>
          </p:cNvSpPr>
          <p:nvPr/>
        </p:nvSpPr>
        <p:spPr bwMode="auto">
          <a:xfrm>
            <a:off x="260350" y="7164388"/>
            <a:ext cx="12954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Facteurs </a:t>
            </a:r>
          </a:p>
          <a:p>
            <a:pPr algn="ctr"/>
            <a:r>
              <a:rPr lang="fr-FR"/>
              <a:t>Clés </a:t>
            </a:r>
          </a:p>
          <a:p>
            <a:pPr algn="ctr"/>
            <a:r>
              <a:rPr lang="fr-FR"/>
              <a:t>de Succès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4"/>
          <p:cNvSpPr txBox="1">
            <a:spLocks noChangeArrowheads="1"/>
          </p:cNvSpPr>
          <p:nvPr/>
        </p:nvSpPr>
        <p:spPr bwMode="auto">
          <a:xfrm>
            <a:off x="115888" y="0"/>
            <a:ext cx="2005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9459" name="Text Box 56"/>
          <p:cNvSpPr txBox="1">
            <a:spLocks noChangeArrowheads="1"/>
          </p:cNvSpPr>
          <p:nvPr/>
        </p:nvSpPr>
        <p:spPr bwMode="auto">
          <a:xfrm>
            <a:off x="2420938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9460" name="Oval 57"/>
          <p:cNvSpPr>
            <a:spLocks noChangeArrowheads="1"/>
          </p:cNvSpPr>
          <p:nvPr/>
        </p:nvSpPr>
        <p:spPr bwMode="auto">
          <a:xfrm>
            <a:off x="188913" y="250825"/>
            <a:ext cx="1493837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Accessibilité</a:t>
            </a:r>
          </a:p>
          <a:p>
            <a:pPr algn="ctr"/>
            <a:r>
              <a:rPr lang="fr-FR"/>
              <a:t>technologique</a:t>
            </a:r>
          </a:p>
        </p:txBody>
      </p:sp>
      <p:graphicFrame>
        <p:nvGraphicFramePr>
          <p:cNvPr id="5238" name="Group 118"/>
          <p:cNvGraphicFramePr>
            <a:graphicFrameLocks noGrp="1"/>
          </p:cNvGraphicFramePr>
          <p:nvPr/>
        </p:nvGraphicFramePr>
        <p:xfrm>
          <a:off x="1844675" y="1763713"/>
          <a:ext cx="4572000" cy="6763512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6763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 bio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Les normes ISO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l’hygiène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Machines et mains d’œuvre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Aucun changement technologique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Au sein du groupe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BRC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MSC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Machines ou main d’œuvre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Nécessite l’achat d’une machine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Nécessite la formation du personnel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Chez un prestataire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Allergènes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Incompatible machine et main d’œuvre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Changement complet de technologie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9471" name="Rectangle 70"/>
          <p:cNvSpPr>
            <a:spLocks noChangeArrowheads="1"/>
          </p:cNvSpPr>
          <p:nvPr/>
        </p:nvSpPr>
        <p:spPr bwMode="auto">
          <a:xfrm>
            <a:off x="333375" y="161925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Contraintes</a:t>
            </a:r>
          </a:p>
        </p:txBody>
      </p:sp>
      <p:sp>
        <p:nvSpPr>
          <p:cNvPr id="19472" name="Rectangle 71"/>
          <p:cNvSpPr>
            <a:spLocks noChangeArrowheads="1"/>
          </p:cNvSpPr>
          <p:nvPr/>
        </p:nvSpPr>
        <p:spPr bwMode="auto">
          <a:xfrm>
            <a:off x="333375" y="38512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Compatibilité</a:t>
            </a:r>
          </a:p>
        </p:txBody>
      </p:sp>
      <p:sp>
        <p:nvSpPr>
          <p:cNvPr id="19473" name="Rectangle 72"/>
          <p:cNvSpPr>
            <a:spLocks noChangeArrowheads="1"/>
          </p:cNvSpPr>
          <p:nvPr/>
        </p:nvSpPr>
        <p:spPr bwMode="auto">
          <a:xfrm>
            <a:off x="333375" y="471646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/>
              <a:t>Contraintes</a:t>
            </a:r>
          </a:p>
          <a:p>
            <a:pPr algn="ctr"/>
            <a:r>
              <a:rPr lang="fr-FR" sz="1400"/>
              <a:t>de changement</a:t>
            </a:r>
          </a:p>
          <a:p>
            <a:pPr algn="ctr"/>
            <a:r>
              <a:rPr lang="fr-FR" sz="1400"/>
              <a:t>technologique</a:t>
            </a:r>
          </a:p>
        </p:txBody>
      </p:sp>
      <p:sp>
        <p:nvSpPr>
          <p:cNvPr id="19474" name="Text Box 73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9475" name="Oval 74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9476" name="Rectangle 75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77" name="Rectangle 76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78" name="Rectangle 116"/>
          <p:cNvSpPr>
            <a:spLocks noChangeArrowheads="1"/>
          </p:cNvSpPr>
          <p:nvPr/>
        </p:nvSpPr>
        <p:spPr bwMode="auto">
          <a:xfrm>
            <a:off x="333375" y="68040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/>
              <a:t>externalisation</a:t>
            </a:r>
          </a:p>
        </p:txBody>
      </p:sp>
      <p:sp>
        <p:nvSpPr>
          <p:cNvPr id="19479" name="Text Box 6"/>
          <p:cNvSpPr txBox="1">
            <a:spLocks noChangeArrowheads="1"/>
          </p:cNvSpPr>
          <p:nvPr/>
        </p:nvSpPr>
        <p:spPr bwMode="auto">
          <a:xfrm>
            <a:off x="1916113" y="9001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9480" name="Text Box 7"/>
          <p:cNvSpPr txBox="1">
            <a:spLocks noChangeArrowheads="1"/>
          </p:cNvSpPr>
          <p:nvPr/>
        </p:nvSpPr>
        <p:spPr bwMode="auto">
          <a:xfrm>
            <a:off x="1916113" y="395288"/>
            <a:ext cx="4465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La Technologie est elle accessible pour VM ??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989138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357563" y="11160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7893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55165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9485" name="ZoneTexte 38"/>
          <p:cNvSpPr txBox="1">
            <a:spLocks noChangeArrowheads="1"/>
          </p:cNvSpPr>
          <p:nvPr/>
        </p:nvSpPr>
        <p:spPr bwMode="auto">
          <a:xfrm>
            <a:off x="404813" y="2268538"/>
            <a:ext cx="13239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000"/>
              <a:t>Réglementations &amp; normes &amp; allégations nutritionnelles, allergènes …</a:t>
            </a:r>
          </a:p>
          <a:p>
            <a:pPr>
              <a:buFontTx/>
              <a:buChar char="-"/>
            </a:pPr>
            <a:r>
              <a:rPr lang="fr-FR" sz="1000"/>
              <a:t>Process</a:t>
            </a:r>
          </a:p>
          <a:p>
            <a:pPr>
              <a:buFontTx/>
              <a:buChar char="-"/>
            </a:pPr>
            <a:r>
              <a:rPr lang="fr-FR" sz="1000"/>
              <a:t>compétences</a:t>
            </a:r>
          </a:p>
          <a:p>
            <a:pPr>
              <a:buFontTx/>
              <a:buChar char="-"/>
            </a:pPr>
            <a:r>
              <a:rPr lang="fr-FR" sz="1000"/>
              <a:t>Investissements</a:t>
            </a:r>
          </a:p>
          <a:p>
            <a:pPr>
              <a:buFontTx/>
              <a:buChar char="-"/>
            </a:pPr>
            <a:r>
              <a:rPr lang="fr-FR" sz="1000"/>
              <a:t>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708275" y="0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</a:t>
            </a:r>
          </a:p>
        </p:txBody>
      </p:sp>
      <p:sp>
        <p:nvSpPr>
          <p:cNvPr id="20484" name="Oval 5"/>
          <p:cNvSpPr>
            <a:spLocks noChangeArrowheads="1"/>
          </p:cNvSpPr>
          <p:nvPr/>
        </p:nvSpPr>
        <p:spPr bwMode="auto">
          <a:xfrm>
            <a:off x="115888" y="250825"/>
            <a:ext cx="1493837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Accessibilité</a:t>
            </a:r>
          </a:p>
          <a:p>
            <a:pPr algn="ctr"/>
            <a:r>
              <a:rPr lang="fr-FR"/>
              <a:t>financière</a:t>
            </a:r>
          </a:p>
        </p:txBody>
      </p:sp>
      <p:graphicFrame>
        <p:nvGraphicFramePr>
          <p:cNvPr id="13320" name="Group 8"/>
          <p:cNvGraphicFramePr>
            <a:graphicFrameLocks noGrp="1"/>
          </p:cNvGraphicFramePr>
          <p:nvPr/>
        </p:nvGraphicFramePr>
        <p:xfrm>
          <a:off x="1844675" y="1835150"/>
          <a:ext cx="4824413" cy="5904955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5904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Correspond au seuil d’autonomie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Subventions possibles..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Lesquelles 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Oseo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Anvar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Région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Programmes européens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Pôles de compétitivité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Seuils 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Financement à coût partagé (réduit)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Autre entreprise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Centre de transfert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écoles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Investissement non envisageable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260350" y="1835150"/>
            <a:ext cx="12954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/>
              <a:t>Financement</a:t>
            </a:r>
          </a:p>
          <a:p>
            <a:pPr algn="ctr"/>
            <a:r>
              <a:rPr lang="fr-FR" sz="1400"/>
              <a:t>Investissement </a:t>
            </a:r>
          </a:p>
          <a:p>
            <a:pPr algn="ctr"/>
            <a:r>
              <a:rPr lang="fr-FR" sz="1400"/>
              <a:t>nécessaire</a:t>
            </a:r>
          </a:p>
          <a:p>
            <a:pPr algn="ctr"/>
            <a:endParaRPr lang="fr-FR" sz="1400"/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260350" y="334803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/>
              <a:t>Subventions</a:t>
            </a:r>
          </a:p>
          <a:p>
            <a:pPr algn="ctr"/>
            <a:r>
              <a:rPr lang="fr-FR" sz="1400"/>
              <a:t>&amp; sources </a:t>
            </a:r>
          </a:p>
          <a:p>
            <a:pPr algn="ctr"/>
            <a:r>
              <a:rPr lang="fr-FR" sz="1400"/>
              <a:t>de financement</a:t>
            </a:r>
          </a:p>
        </p:txBody>
      </p:sp>
      <p:sp>
        <p:nvSpPr>
          <p:cNvPr id="20497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20498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1" name="Text Box 6"/>
          <p:cNvSpPr txBox="1">
            <a:spLocks noChangeArrowheads="1"/>
          </p:cNvSpPr>
          <p:nvPr/>
        </p:nvSpPr>
        <p:spPr bwMode="auto">
          <a:xfrm>
            <a:off x="1916113" y="10429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20502" name="Text Box 7"/>
          <p:cNvSpPr txBox="1">
            <a:spLocks noChangeArrowheads="1"/>
          </p:cNvSpPr>
          <p:nvPr/>
        </p:nvSpPr>
        <p:spPr bwMode="auto">
          <a:xfrm>
            <a:off x="1989138" y="395288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Ce projet est il accessible financierement pour VM ??</a:t>
            </a:r>
          </a:p>
        </p:txBody>
      </p:sp>
      <p:sp>
        <p:nvSpPr>
          <p:cNvPr id="20503" name="Text Box 25"/>
          <p:cNvSpPr txBox="1">
            <a:spLocks noChangeArrowheads="1"/>
          </p:cNvSpPr>
          <p:nvPr/>
        </p:nvSpPr>
        <p:spPr bwMode="auto">
          <a:xfrm>
            <a:off x="1989138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20504" name="Text Box 26"/>
          <p:cNvSpPr txBox="1">
            <a:spLocks noChangeArrowheads="1"/>
          </p:cNvSpPr>
          <p:nvPr/>
        </p:nvSpPr>
        <p:spPr bwMode="auto">
          <a:xfrm>
            <a:off x="3357563" y="11160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0505" name="Text Box 27"/>
          <p:cNvSpPr txBox="1">
            <a:spLocks noChangeArrowheads="1"/>
          </p:cNvSpPr>
          <p:nvPr/>
        </p:nvSpPr>
        <p:spPr bwMode="auto">
          <a:xfrm>
            <a:off x="37893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20506" name="Text Box 28"/>
          <p:cNvSpPr txBox="1">
            <a:spLocks noChangeArrowheads="1"/>
          </p:cNvSpPr>
          <p:nvPr/>
        </p:nvSpPr>
        <p:spPr bwMode="auto">
          <a:xfrm>
            <a:off x="55165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20507" name="Rectangle 19"/>
          <p:cNvSpPr>
            <a:spLocks noChangeArrowheads="1"/>
          </p:cNvSpPr>
          <p:nvPr/>
        </p:nvSpPr>
        <p:spPr bwMode="auto">
          <a:xfrm>
            <a:off x="260350" y="5364163"/>
            <a:ext cx="12954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/>
              <a:t>Contraintes &amp; </a:t>
            </a:r>
          </a:p>
          <a:p>
            <a:pPr algn="ctr"/>
            <a:r>
              <a:rPr lang="fr-FR" sz="1400"/>
              <a:t>Obstacles de </a:t>
            </a:r>
          </a:p>
          <a:p>
            <a:pPr algn="ctr"/>
            <a:r>
              <a:rPr lang="fr-FR" sz="1400"/>
              <a:t>financement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188913" y="323850"/>
            <a:ext cx="1493837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Importance </a:t>
            </a:r>
          </a:p>
          <a:p>
            <a:pPr algn="ctr"/>
            <a:r>
              <a:rPr lang="fr-FR"/>
              <a:t>stratégique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789363" y="1403350"/>
            <a:ext cx="271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graphicFrame>
        <p:nvGraphicFramePr>
          <p:cNvPr id="14344" name="Group 8"/>
          <p:cNvGraphicFramePr>
            <a:graphicFrameLocks noGrp="1"/>
          </p:cNvGraphicFramePr>
          <p:nvPr/>
        </p:nvGraphicFramePr>
        <p:xfrm>
          <a:off x="1844675" y="1692275"/>
          <a:ext cx="4824413" cy="6964680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6964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de volume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dominant à terme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Exploitation d’une Technologie Clé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-Retombées positives sur d’autres produits/ Contrats/ clients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réexploitation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Filetage main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Découpe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Mise en barquette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Frais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Produit phare de développement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-projet de rentabilité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projet de vente additive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Construction d’une famille de produit, d’une gamme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complément de gamme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conforter une position de VM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d’entrée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Marché d’opportunité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d’image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Exploitation d’une Technologie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diffuse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émergente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sous vide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L’assemblage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-projet tactique face à la concurrence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projet de reconversion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accessoire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-marché éphémère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fresh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La cuisson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 « exceptionnel », sans articulation avec autres produits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 sans synergie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Éliminer un concurrent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21519" name="Rectangle 18"/>
          <p:cNvSpPr>
            <a:spLocks noChangeArrowheads="1"/>
          </p:cNvSpPr>
          <p:nvPr/>
        </p:nvSpPr>
        <p:spPr bwMode="auto">
          <a:xfrm>
            <a:off x="260350" y="176371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Criticité du</a:t>
            </a:r>
          </a:p>
          <a:p>
            <a:pPr algn="ctr"/>
            <a:r>
              <a:rPr lang="fr-FR"/>
              <a:t>marché</a:t>
            </a:r>
          </a:p>
        </p:txBody>
      </p:sp>
      <p:sp>
        <p:nvSpPr>
          <p:cNvPr id="21520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21521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21522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23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24" name="Rectangle 30"/>
          <p:cNvSpPr>
            <a:spLocks noChangeArrowheads="1"/>
          </p:cNvSpPr>
          <p:nvPr/>
        </p:nvSpPr>
        <p:spPr bwMode="auto">
          <a:xfrm>
            <a:off x="333375" y="70199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Objectif</a:t>
            </a:r>
          </a:p>
          <a:p>
            <a:pPr algn="ctr"/>
            <a:r>
              <a:rPr lang="fr-FR"/>
              <a:t>stratégique</a:t>
            </a:r>
          </a:p>
        </p:txBody>
      </p:sp>
      <p:sp>
        <p:nvSpPr>
          <p:cNvPr id="21525" name="Text Box 4"/>
          <p:cNvSpPr txBox="1">
            <a:spLocks noChangeArrowheads="1"/>
          </p:cNvSpPr>
          <p:nvPr/>
        </p:nvSpPr>
        <p:spPr bwMode="auto">
          <a:xfrm>
            <a:off x="2708275" y="0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</a:t>
            </a:r>
          </a:p>
        </p:txBody>
      </p:sp>
      <p:sp>
        <p:nvSpPr>
          <p:cNvPr id="21526" name="Text Box 6"/>
          <p:cNvSpPr txBox="1">
            <a:spLocks noChangeArrowheads="1"/>
          </p:cNvSpPr>
          <p:nvPr/>
        </p:nvSpPr>
        <p:spPr bwMode="auto">
          <a:xfrm>
            <a:off x="1916113" y="10429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21527" name="Text Box 7"/>
          <p:cNvSpPr txBox="1">
            <a:spLocks noChangeArrowheads="1"/>
          </p:cNvSpPr>
          <p:nvPr/>
        </p:nvSpPr>
        <p:spPr bwMode="auto">
          <a:xfrm>
            <a:off x="1989138" y="395288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Ce projet est il Stratégiquement important pour VM ??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1989138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3357563" y="11160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37893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55165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21532" name="Rectangle 18"/>
          <p:cNvSpPr>
            <a:spLocks noChangeArrowheads="1"/>
          </p:cNvSpPr>
          <p:nvPr/>
        </p:nvSpPr>
        <p:spPr bwMode="auto">
          <a:xfrm>
            <a:off x="333375" y="34194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Criticité </a:t>
            </a:r>
          </a:p>
          <a:p>
            <a:pPr algn="ctr"/>
            <a:r>
              <a:rPr lang="fr-FR"/>
              <a:t>Technologique</a:t>
            </a:r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333375" y="5219700"/>
            <a:ext cx="12954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Criticité </a:t>
            </a:r>
          </a:p>
          <a:p>
            <a:pPr algn="ctr"/>
            <a:r>
              <a:rPr lang="fr-FR"/>
              <a:t>Financière</a:t>
            </a:r>
            <a:endParaRPr lang="fr-FR" sz="1000"/>
          </a:p>
          <a:p>
            <a:pPr algn="ctr"/>
            <a:r>
              <a:rPr lang="fr-FR" sz="1000"/>
              <a:t>Rôle du produit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8" name="Group 8"/>
          <p:cNvGraphicFramePr>
            <a:graphicFrameLocks noGrp="1"/>
          </p:cNvGraphicFramePr>
          <p:nvPr/>
        </p:nvGraphicFramePr>
        <p:xfrm>
          <a:off x="1844675" y="1692275"/>
          <a:ext cx="4824413" cy="6048971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6048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Correspond aux compétences , à ce que l’on sait faire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Suite logique de notre portefeuille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-tendances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-déclinaison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lineaire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Implication de direction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Correspond à image de marque Coté Phare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Adapté en MDD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Positionnement Prix Marque Cial Cohérent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Accessible via des partenaires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Opportunité vers un autre marché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 autre techno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mais pas les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Risque d’incohérence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Mkg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 sort du cœur de métier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 à créer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Peut être une opportunité mais trop de diversité induite /portefeuille marché, techno, clients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22540" name="Rectangle 18"/>
          <p:cNvSpPr>
            <a:spLocks noChangeArrowheads="1"/>
          </p:cNvSpPr>
          <p:nvPr/>
        </p:nvSpPr>
        <p:spPr bwMode="auto">
          <a:xfrm>
            <a:off x="333375" y="197961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Savoir faire</a:t>
            </a:r>
          </a:p>
        </p:txBody>
      </p:sp>
      <p:sp>
        <p:nvSpPr>
          <p:cNvPr id="22541" name="Rectangle 19"/>
          <p:cNvSpPr>
            <a:spLocks noChangeArrowheads="1"/>
          </p:cNvSpPr>
          <p:nvPr/>
        </p:nvSpPr>
        <p:spPr bwMode="auto">
          <a:xfrm>
            <a:off x="333375" y="34925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/>
              <a:t>Engagement</a:t>
            </a:r>
          </a:p>
          <a:p>
            <a:pPr algn="ctr"/>
            <a:r>
              <a:rPr lang="fr-FR" sz="1600"/>
              <a:t>de la direction</a:t>
            </a:r>
          </a:p>
        </p:txBody>
      </p:sp>
      <p:sp>
        <p:nvSpPr>
          <p:cNvPr id="22542" name="Rectangle 20"/>
          <p:cNvSpPr>
            <a:spLocks noChangeArrowheads="1"/>
          </p:cNvSpPr>
          <p:nvPr/>
        </p:nvSpPr>
        <p:spPr bwMode="auto">
          <a:xfrm>
            <a:off x="333375" y="450056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Stratégie</a:t>
            </a:r>
          </a:p>
          <a:p>
            <a:pPr algn="ctr"/>
            <a:r>
              <a:rPr lang="fr-FR"/>
              <a:t>Commerciale</a:t>
            </a:r>
          </a:p>
          <a:p>
            <a:pPr algn="ctr"/>
            <a:r>
              <a:rPr lang="fr-FR"/>
              <a:t>&amp; Mix Mkg</a:t>
            </a:r>
          </a:p>
        </p:txBody>
      </p:sp>
      <p:sp>
        <p:nvSpPr>
          <p:cNvPr id="22543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22544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22545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2546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2547" name="Rectangle 29"/>
          <p:cNvSpPr>
            <a:spLocks noChangeArrowheads="1"/>
          </p:cNvSpPr>
          <p:nvPr/>
        </p:nvSpPr>
        <p:spPr bwMode="auto">
          <a:xfrm>
            <a:off x="260350" y="630078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Portefeuille</a:t>
            </a:r>
          </a:p>
          <a:p>
            <a:pPr algn="ctr"/>
            <a:r>
              <a:rPr lang="fr-FR"/>
              <a:t>clientèle</a:t>
            </a:r>
          </a:p>
        </p:txBody>
      </p:sp>
      <p:sp>
        <p:nvSpPr>
          <p:cNvPr id="22548" name="Rectangle 30"/>
          <p:cNvSpPr>
            <a:spLocks noChangeArrowheads="1"/>
          </p:cNvSpPr>
          <p:nvPr/>
        </p:nvSpPr>
        <p:spPr bwMode="auto">
          <a:xfrm>
            <a:off x="260350" y="716438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Intégration </a:t>
            </a:r>
          </a:p>
          <a:p>
            <a:pPr algn="ctr"/>
            <a:r>
              <a:rPr lang="fr-FR"/>
              <a:t>dans le </a:t>
            </a:r>
          </a:p>
          <a:p>
            <a:pPr algn="ctr"/>
            <a:r>
              <a:rPr lang="fr-FR"/>
              <a:t>portefeuille </a:t>
            </a:r>
          </a:p>
          <a:p>
            <a:pPr algn="ctr"/>
            <a:r>
              <a:rPr lang="fr-FR"/>
              <a:t>d’innovations</a:t>
            </a:r>
          </a:p>
        </p:txBody>
      </p:sp>
      <p:sp>
        <p:nvSpPr>
          <p:cNvPr id="22549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22550" name="Oval 5"/>
          <p:cNvSpPr>
            <a:spLocks noChangeArrowheads="1"/>
          </p:cNvSpPr>
          <p:nvPr/>
        </p:nvSpPr>
        <p:spPr bwMode="auto">
          <a:xfrm>
            <a:off x="188913" y="323850"/>
            <a:ext cx="1493837" cy="1249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Cohérence </a:t>
            </a:r>
          </a:p>
          <a:p>
            <a:pPr algn="ctr"/>
            <a:r>
              <a:rPr lang="fr-FR"/>
              <a:t>&amp; </a:t>
            </a:r>
          </a:p>
          <a:p>
            <a:pPr algn="ctr"/>
            <a:r>
              <a:rPr lang="fr-FR"/>
              <a:t>Equilibre</a:t>
            </a:r>
          </a:p>
          <a:p>
            <a:pPr algn="ctr"/>
            <a:r>
              <a:rPr lang="fr-FR"/>
              <a:t>Stratégie actuelle</a:t>
            </a:r>
          </a:p>
          <a:p>
            <a:pPr algn="ctr"/>
            <a:r>
              <a:rPr lang="fr-FR"/>
              <a:t>&amp; Future</a:t>
            </a:r>
          </a:p>
        </p:txBody>
      </p:sp>
      <p:sp>
        <p:nvSpPr>
          <p:cNvPr id="22551" name="Text Box 4"/>
          <p:cNvSpPr txBox="1">
            <a:spLocks noChangeArrowheads="1"/>
          </p:cNvSpPr>
          <p:nvPr/>
        </p:nvSpPr>
        <p:spPr bwMode="auto">
          <a:xfrm>
            <a:off x="2708275" y="0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</a:t>
            </a:r>
          </a:p>
        </p:txBody>
      </p:sp>
      <p:sp>
        <p:nvSpPr>
          <p:cNvPr id="22552" name="Text Box 6"/>
          <p:cNvSpPr txBox="1">
            <a:spLocks noChangeArrowheads="1"/>
          </p:cNvSpPr>
          <p:nvPr/>
        </p:nvSpPr>
        <p:spPr bwMode="auto">
          <a:xfrm>
            <a:off x="1916113" y="10429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22553" name="Text Box 7"/>
          <p:cNvSpPr txBox="1">
            <a:spLocks noChangeArrowheads="1"/>
          </p:cNvSpPr>
          <p:nvPr/>
        </p:nvSpPr>
        <p:spPr bwMode="auto">
          <a:xfrm>
            <a:off x="1989138" y="395288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Ce projet est il cohérent &amp;équilibré vis-à-vis des  SF de VM ??</a:t>
            </a:r>
          </a:p>
        </p:txBody>
      </p:sp>
      <p:sp>
        <p:nvSpPr>
          <p:cNvPr id="22554" name="Text Box 25"/>
          <p:cNvSpPr txBox="1">
            <a:spLocks noChangeArrowheads="1"/>
          </p:cNvSpPr>
          <p:nvPr/>
        </p:nvSpPr>
        <p:spPr bwMode="auto">
          <a:xfrm>
            <a:off x="1989138" y="1331913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22555" name="Text Box 26"/>
          <p:cNvSpPr txBox="1">
            <a:spLocks noChangeArrowheads="1"/>
          </p:cNvSpPr>
          <p:nvPr/>
        </p:nvSpPr>
        <p:spPr bwMode="auto">
          <a:xfrm>
            <a:off x="3357563" y="11160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37893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5516563" y="133191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1" descr="shutterstock_8788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143000"/>
            <a:ext cx="6500812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ectangle 94"/>
          <p:cNvSpPr/>
          <p:nvPr/>
        </p:nvSpPr>
        <p:spPr>
          <a:xfrm>
            <a:off x="642938" y="4857750"/>
            <a:ext cx="5643562" cy="3643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7172" name="Groupe 68"/>
          <p:cNvGrpSpPr>
            <a:grpSpLocks/>
          </p:cNvGrpSpPr>
          <p:nvPr/>
        </p:nvGrpSpPr>
        <p:grpSpPr bwMode="auto">
          <a:xfrm>
            <a:off x="2500313" y="5715000"/>
            <a:ext cx="2071687" cy="2071688"/>
            <a:chOff x="2357430" y="5929322"/>
            <a:chExt cx="2071702" cy="2071702"/>
          </a:xfrm>
        </p:grpSpPr>
        <p:sp>
          <p:nvSpPr>
            <p:cNvPr id="42" name="Ellipse 41"/>
            <p:cNvSpPr/>
            <p:nvPr/>
          </p:nvSpPr>
          <p:spPr>
            <a:xfrm>
              <a:off x="2357430" y="5929322"/>
              <a:ext cx="2071702" cy="20717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2428868" y="6000760"/>
              <a:ext cx="1928827" cy="192882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2500306" y="6072198"/>
              <a:ext cx="1785950" cy="1795475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2562218" y="6134111"/>
              <a:ext cx="1662125" cy="1671648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2643182" y="6215074"/>
              <a:ext cx="1500198" cy="1509723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714620" y="6286512"/>
              <a:ext cx="1357323" cy="13573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2808283" y="6380175"/>
              <a:ext cx="1169995" cy="1176346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901946" y="6473839"/>
              <a:ext cx="982670" cy="989019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3000372" y="6572264"/>
              <a:ext cx="785819" cy="785817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108322" y="6680215"/>
              <a:ext cx="569917" cy="57309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71" name="Connecteur droit 70"/>
          <p:cNvCxnSpPr/>
          <p:nvPr/>
        </p:nvCxnSpPr>
        <p:spPr bwMode="auto">
          <a:xfrm>
            <a:off x="2071688" y="6786563"/>
            <a:ext cx="29289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 bwMode="auto">
          <a:xfrm flipV="1">
            <a:off x="2143125" y="5715000"/>
            <a:ext cx="2571750" cy="2214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 bwMode="auto">
          <a:xfrm rot="16200000" flipH="1">
            <a:off x="2464595" y="5679281"/>
            <a:ext cx="2214562" cy="2143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ZoneTexte 85"/>
          <p:cNvSpPr txBox="1">
            <a:spLocks noChangeArrowheads="1"/>
          </p:cNvSpPr>
          <p:nvPr/>
        </p:nvSpPr>
        <p:spPr bwMode="auto">
          <a:xfrm>
            <a:off x="4714875" y="5429250"/>
            <a:ext cx="164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Potentiel du marché  ?</a:t>
            </a:r>
          </a:p>
        </p:txBody>
      </p:sp>
      <p:sp>
        <p:nvSpPr>
          <p:cNvPr id="7177" name="ZoneTexte 86"/>
          <p:cNvSpPr txBox="1">
            <a:spLocks noChangeArrowheads="1"/>
          </p:cNvSpPr>
          <p:nvPr/>
        </p:nvSpPr>
        <p:spPr bwMode="auto">
          <a:xfrm>
            <a:off x="4786313" y="6643688"/>
            <a:ext cx="16430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Potentiel  technologique ?</a:t>
            </a:r>
          </a:p>
        </p:txBody>
      </p:sp>
      <p:sp>
        <p:nvSpPr>
          <p:cNvPr id="7178" name="ZoneTexte 87"/>
          <p:cNvSpPr txBox="1">
            <a:spLocks noChangeArrowheads="1"/>
          </p:cNvSpPr>
          <p:nvPr/>
        </p:nvSpPr>
        <p:spPr bwMode="auto">
          <a:xfrm>
            <a:off x="2349500" y="4859338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rgbClr val="FF0000"/>
                </a:solidFill>
                <a:latin typeface="Calibri" pitchFamily="34" charset="0"/>
              </a:rPr>
              <a:t>Risque ? ( Nature &amp; Importance)</a:t>
            </a:r>
          </a:p>
        </p:txBody>
      </p:sp>
      <p:sp>
        <p:nvSpPr>
          <p:cNvPr id="7179" name="ZoneTexte 88"/>
          <p:cNvSpPr txBox="1">
            <a:spLocks noChangeArrowheads="1"/>
          </p:cNvSpPr>
          <p:nvPr/>
        </p:nvSpPr>
        <p:spPr bwMode="auto">
          <a:xfrm>
            <a:off x="857250" y="5357813"/>
            <a:ext cx="16430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Accessibilité Financière</a:t>
            </a:r>
          </a:p>
        </p:txBody>
      </p:sp>
      <p:sp>
        <p:nvSpPr>
          <p:cNvPr id="7180" name="ZoneTexte 89"/>
          <p:cNvSpPr txBox="1">
            <a:spLocks noChangeArrowheads="1"/>
          </p:cNvSpPr>
          <p:nvPr/>
        </p:nvSpPr>
        <p:spPr bwMode="auto">
          <a:xfrm>
            <a:off x="714375" y="6572250"/>
            <a:ext cx="1714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Accessibilité Technologique ?</a:t>
            </a:r>
          </a:p>
        </p:txBody>
      </p:sp>
      <p:sp>
        <p:nvSpPr>
          <p:cNvPr id="7181" name="ZoneTexte 90"/>
          <p:cNvSpPr txBox="1">
            <a:spLocks noChangeArrowheads="1"/>
          </p:cNvSpPr>
          <p:nvPr/>
        </p:nvSpPr>
        <p:spPr bwMode="auto">
          <a:xfrm>
            <a:off x="692150" y="7740650"/>
            <a:ext cx="164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Accessibilité du marché?</a:t>
            </a:r>
          </a:p>
        </p:txBody>
      </p:sp>
      <p:sp>
        <p:nvSpPr>
          <p:cNvPr id="7182" name="ZoneTexte 91"/>
          <p:cNvSpPr txBox="1">
            <a:spLocks noChangeArrowheads="1"/>
          </p:cNvSpPr>
          <p:nvPr/>
        </p:nvSpPr>
        <p:spPr bwMode="auto">
          <a:xfrm>
            <a:off x="3429000" y="8172450"/>
            <a:ext cx="164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rgbClr val="FF0000"/>
                </a:solidFill>
                <a:latin typeface="Calibri" pitchFamily="34" charset="0"/>
              </a:rPr>
              <a:t>Caractère Novateur ?</a:t>
            </a:r>
          </a:p>
        </p:txBody>
      </p:sp>
      <p:sp>
        <p:nvSpPr>
          <p:cNvPr id="7183" name="ZoneTexte 92"/>
          <p:cNvSpPr txBox="1">
            <a:spLocks noChangeArrowheads="1"/>
          </p:cNvSpPr>
          <p:nvPr/>
        </p:nvSpPr>
        <p:spPr bwMode="auto">
          <a:xfrm>
            <a:off x="4714875" y="7572375"/>
            <a:ext cx="164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Potentiel Financier ?</a:t>
            </a:r>
          </a:p>
        </p:txBody>
      </p:sp>
      <p:cxnSp>
        <p:nvCxnSpPr>
          <p:cNvPr id="67" name="Connecteur droit 66"/>
          <p:cNvCxnSpPr/>
          <p:nvPr/>
        </p:nvCxnSpPr>
        <p:spPr bwMode="auto">
          <a:xfrm rot="16200000" flipH="1">
            <a:off x="2240757" y="6407943"/>
            <a:ext cx="2736850" cy="792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ZoneTexte 104"/>
          <p:cNvSpPr txBox="1">
            <a:spLocks noChangeArrowheads="1"/>
          </p:cNvSpPr>
          <p:nvPr/>
        </p:nvSpPr>
        <p:spPr bwMode="auto">
          <a:xfrm>
            <a:off x="404813" y="323850"/>
            <a:ext cx="15843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Toutes les idées ne se valent pas …</a:t>
            </a:r>
          </a:p>
          <a:p>
            <a:r>
              <a:rPr lang="fr-FR" sz="1400">
                <a:latin typeface="Calibri" pitchFamily="34" charset="0"/>
              </a:rPr>
              <a:t>En termes de Risques /Potentiel</a:t>
            </a:r>
          </a:p>
          <a:p>
            <a:endParaRPr lang="fr-FR" sz="1400">
              <a:latin typeface="Calibri" pitchFamily="34" charset="0"/>
            </a:endParaRPr>
          </a:p>
          <a:p>
            <a:r>
              <a:rPr lang="fr-FR" sz="1200">
                <a:latin typeface="Calibri" pitchFamily="34" charset="0"/>
              </a:rPr>
              <a:t>1) Il vaut mieux avoir plusieurs idées qu’une seule.. Pour trouver la meilleure .. Peut être meme 500 idées pour un seul bon projet .. qui devienne un « classique » pour le marché !</a:t>
            </a:r>
          </a:p>
          <a:p>
            <a:endParaRPr lang="fr-FR" sz="1400">
              <a:latin typeface="Calibri" pitchFamily="34" charset="0"/>
            </a:endParaRPr>
          </a:p>
          <a:p>
            <a:r>
              <a:rPr lang="fr-FR" sz="1200">
                <a:latin typeface="Calibri" pitchFamily="34" charset="0"/>
              </a:rPr>
              <a:t>2) Filtrez vos idées… Comparez les sur une grille multi-dimensionnelle …</a:t>
            </a:r>
          </a:p>
        </p:txBody>
      </p:sp>
      <p:pic>
        <p:nvPicPr>
          <p:cNvPr id="7186" name="Image 68" descr="shutterstock_44897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113" y="468313"/>
            <a:ext cx="396081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103"/>
          <p:cNvSpPr>
            <a:spLocks noChangeArrowheads="1"/>
          </p:cNvSpPr>
          <p:nvPr/>
        </p:nvSpPr>
        <p:spPr bwMode="auto">
          <a:xfrm>
            <a:off x="3357563" y="684213"/>
            <a:ext cx="2208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i="1">
                <a:latin typeface="Comic Sans MS" pitchFamily="66" charset="0"/>
              </a:rPr>
              <a:t>« </a:t>
            </a:r>
            <a:r>
              <a:rPr lang="en-US" sz="1200">
                <a:latin typeface="Calibri" pitchFamily="34" charset="0"/>
              </a:rPr>
              <a:t> Innovation! One cannot be forever innovating. </a:t>
            </a:r>
          </a:p>
          <a:p>
            <a:pPr algn="ctr"/>
            <a:r>
              <a:rPr lang="en-US" sz="1200">
                <a:latin typeface="Calibri" pitchFamily="34" charset="0"/>
              </a:rPr>
              <a:t> I want to create classics.”</a:t>
            </a:r>
          </a:p>
          <a:p>
            <a:pPr algn="ctr"/>
            <a:r>
              <a:rPr lang="en-US" sz="1200">
                <a:latin typeface="Calibri" pitchFamily="34" charset="0"/>
              </a:rPr>
              <a:t>Coco Chanel</a:t>
            </a:r>
            <a:endParaRPr lang="fr-FR" sz="1200" i="1">
              <a:latin typeface="Comic Sans MS" pitchFamily="66" charset="0"/>
            </a:endParaRPr>
          </a:p>
        </p:txBody>
      </p:sp>
      <p:sp>
        <p:nvSpPr>
          <p:cNvPr id="7188" name="ZoneTexte 91"/>
          <p:cNvSpPr txBox="1">
            <a:spLocks noChangeArrowheads="1"/>
          </p:cNvSpPr>
          <p:nvPr/>
        </p:nvSpPr>
        <p:spPr bwMode="auto">
          <a:xfrm>
            <a:off x="1844675" y="8172450"/>
            <a:ext cx="164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rgbClr val="00B050"/>
                </a:solidFill>
                <a:latin typeface="Calibri" pitchFamily="34" charset="0"/>
              </a:rPr>
              <a:t>Cohérence Stratégique ?</a:t>
            </a:r>
          </a:p>
        </p:txBody>
      </p:sp>
      <p:sp>
        <p:nvSpPr>
          <p:cNvPr id="7189" name="ZoneTexte 91"/>
          <p:cNvSpPr txBox="1">
            <a:spLocks noChangeArrowheads="1"/>
          </p:cNvSpPr>
          <p:nvPr/>
        </p:nvSpPr>
        <p:spPr bwMode="auto">
          <a:xfrm>
            <a:off x="3644900" y="4932363"/>
            <a:ext cx="16430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rgbClr val="00B050"/>
                </a:solidFill>
                <a:latin typeface="Calibri" pitchFamily="34" charset="0"/>
              </a:rPr>
              <a:t>Importance  Stratégique ?</a:t>
            </a:r>
          </a:p>
        </p:txBody>
      </p:sp>
      <p:cxnSp>
        <p:nvCxnSpPr>
          <p:cNvPr id="37" name="Connecteur droit 36"/>
          <p:cNvCxnSpPr/>
          <p:nvPr/>
        </p:nvCxnSpPr>
        <p:spPr bwMode="auto">
          <a:xfrm rot="5400000">
            <a:off x="2132012" y="6227763"/>
            <a:ext cx="2665413" cy="108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 bwMode="auto">
          <a:xfrm>
            <a:off x="3357563" y="6572250"/>
            <a:ext cx="357187" cy="3571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7192" name="Image 39" descr="MB90043264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3825" y="24844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Image 40" descr="MB90040544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0663" y="2484438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4" name="ZoneTexte 43"/>
          <p:cNvSpPr txBox="1">
            <a:spLocks noChangeArrowheads="1"/>
          </p:cNvSpPr>
          <p:nvPr/>
        </p:nvSpPr>
        <p:spPr bwMode="auto">
          <a:xfrm>
            <a:off x="4724400" y="268605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0" y="0"/>
            <a:ext cx="6858000" cy="3238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052513" y="6227763"/>
            <a:ext cx="4392612" cy="1223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25538" y="792163"/>
            <a:ext cx="4391025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3" name="Pentagone 12"/>
          <p:cNvSpPr/>
          <p:nvPr/>
        </p:nvSpPr>
        <p:spPr>
          <a:xfrm>
            <a:off x="5516563" y="504825"/>
            <a:ext cx="1341437" cy="503238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Pentagone 13"/>
          <p:cNvSpPr/>
          <p:nvPr/>
        </p:nvSpPr>
        <p:spPr>
          <a:xfrm flipH="1">
            <a:off x="5489575" y="1512888"/>
            <a:ext cx="1368425" cy="574675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0" y="0"/>
            <a:ext cx="207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idées: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2924175" y="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d’innovation :</a:t>
            </a:r>
          </a:p>
        </p:txBody>
      </p:sp>
      <p:sp>
        <p:nvSpPr>
          <p:cNvPr id="8201" name="Oval 5"/>
          <p:cNvSpPr>
            <a:spLocks noChangeArrowheads="1"/>
          </p:cNvSpPr>
          <p:nvPr/>
        </p:nvSpPr>
        <p:spPr bwMode="auto">
          <a:xfrm>
            <a:off x="260350" y="504825"/>
            <a:ext cx="647700" cy="67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/>
              <a:t>Caractère</a:t>
            </a:r>
          </a:p>
          <a:p>
            <a:pPr algn="ctr"/>
            <a:r>
              <a:rPr lang="fr-FR" sz="1000"/>
              <a:t>Novateur</a:t>
            </a:r>
          </a:p>
        </p:txBody>
      </p:sp>
      <p:sp>
        <p:nvSpPr>
          <p:cNvPr id="8202" name="ZoneTexte 6"/>
          <p:cNvSpPr txBox="1">
            <a:spLocks noChangeArrowheads="1"/>
          </p:cNvSpPr>
          <p:nvPr/>
        </p:nvSpPr>
        <p:spPr bwMode="auto">
          <a:xfrm>
            <a:off x="115888" y="1223963"/>
            <a:ext cx="10810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/>
              <a:t>-Type d’innovation</a:t>
            </a:r>
          </a:p>
          <a:p>
            <a:r>
              <a:rPr lang="fr-FR" sz="800"/>
              <a:t>-Packaging</a:t>
            </a:r>
          </a:p>
          <a:p>
            <a:r>
              <a:rPr lang="fr-FR" sz="800"/>
              <a:t>-Tendance</a:t>
            </a:r>
          </a:p>
          <a:p>
            <a:r>
              <a:rPr lang="fr-FR" sz="800"/>
              <a:t>-Autres créations de Valeur</a:t>
            </a:r>
          </a:p>
          <a:p>
            <a:r>
              <a:rPr lang="fr-FR" sz="800"/>
              <a:t>-Plaisir</a:t>
            </a:r>
          </a:p>
        </p:txBody>
      </p:sp>
      <p:sp>
        <p:nvSpPr>
          <p:cNvPr id="8203" name="Oval 22"/>
          <p:cNvSpPr>
            <a:spLocks noChangeArrowheads="1"/>
          </p:cNvSpPr>
          <p:nvPr/>
        </p:nvSpPr>
        <p:spPr bwMode="auto">
          <a:xfrm>
            <a:off x="6165850" y="1008063"/>
            <a:ext cx="69215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8204" name="Rectangle 23"/>
          <p:cNvSpPr>
            <a:spLocks noChangeArrowheads="1"/>
          </p:cNvSpPr>
          <p:nvPr/>
        </p:nvSpPr>
        <p:spPr bwMode="auto">
          <a:xfrm>
            <a:off x="6381750" y="1368425"/>
            <a:ext cx="266700" cy="2968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5" name="Rectangle 24"/>
          <p:cNvSpPr>
            <a:spLocks noChangeArrowheads="1"/>
          </p:cNvSpPr>
          <p:nvPr/>
        </p:nvSpPr>
        <p:spPr bwMode="auto">
          <a:xfrm>
            <a:off x="6381750" y="863600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6" name="Rectangle 10"/>
          <p:cNvSpPr>
            <a:spLocks noChangeArrowheads="1"/>
          </p:cNvSpPr>
          <p:nvPr/>
        </p:nvSpPr>
        <p:spPr bwMode="auto">
          <a:xfrm>
            <a:off x="981075" y="43180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A quelle famille  dominante d’innovation appartient votre concept ? Découvrez les risques et les enjeux  Marketing correspondants ..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25538" y="2663825"/>
            <a:ext cx="4391025" cy="129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08" name="Oval 5"/>
          <p:cNvSpPr>
            <a:spLocks noChangeArrowheads="1"/>
          </p:cNvSpPr>
          <p:nvPr/>
        </p:nvSpPr>
        <p:spPr bwMode="auto">
          <a:xfrm>
            <a:off x="260350" y="2376488"/>
            <a:ext cx="647700" cy="67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/>
              <a:t>Risques</a:t>
            </a:r>
          </a:p>
        </p:txBody>
      </p:sp>
      <p:sp>
        <p:nvSpPr>
          <p:cNvPr id="8209" name="ZoneTexte 18"/>
          <p:cNvSpPr txBox="1">
            <a:spLocks noChangeArrowheads="1"/>
          </p:cNvSpPr>
          <p:nvPr/>
        </p:nvSpPr>
        <p:spPr bwMode="auto">
          <a:xfrm>
            <a:off x="115888" y="3095625"/>
            <a:ext cx="1081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/>
              <a:t>-Proba Succès/ échec</a:t>
            </a:r>
          </a:p>
          <a:p>
            <a:r>
              <a:rPr lang="fr-FR" sz="800"/>
              <a:t>-Time to market</a:t>
            </a:r>
          </a:p>
          <a:p>
            <a:r>
              <a:rPr lang="fr-FR" sz="800"/>
              <a:t>-Nature du risque</a:t>
            </a:r>
          </a:p>
          <a:p>
            <a:r>
              <a:rPr lang="fr-FR" sz="800"/>
              <a:t>- Impact</a:t>
            </a:r>
          </a:p>
        </p:txBody>
      </p:sp>
      <p:sp>
        <p:nvSpPr>
          <p:cNvPr id="8210" name="Rectangle 22"/>
          <p:cNvSpPr>
            <a:spLocks noChangeArrowheads="1"/>
          </p:cNvSpPr>
          <p:nvPr/>
        </p:nvSpPr>
        <p:spPr bwMode="auto">
          <a:xfrm>
            <a:off x="1125538" y="2484438"/>
            <a:ext cx="453548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Est-on capable de gérer ce risque ?</a:t>
            </a:r>
          </a:p>
        </p:txBody>
      </p:sp>
      <p:sp>
        <p:nvSpPr>
          <p:cNvPr id="8211" name="ZoneTexte 23"/>
          <p:cNvSpPr txBox="1">
            <a:spLocks noChangeArrowheads="1"/>
          </p:cNvSpPr>
          <p:nvPr/>
        </p:nvSpPr>
        <p:spPr bwMode="auto">
          <a:xfrm>
            <a:off x="5445125" y="1079500"/>
            <a:ext cx="8239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26" name="Pentagone 25"/>
          <p:cNvSpPr/>
          <p:nvPr/>
        </p:nvSpPr>
        <p:spPr>
          <a:xfrm>
            <a:off x="5516563" y="2376488"/>
            <a:ext cx="1341437" cy="503237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Pentagone 26"/>
          <p:cNvSpPr/>
          <p:nvPr/>
        </p:nvSpPr>
        <p:spPr>
          <a:xfrm flipH="1">
            <a:off x="5489575" y="3384550"/>
            <a:ext cx="1368425" cy="576263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6165850" y="2879725"/>
            <a:ext cx="69215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6381750" y="3240088"/>
            <a:ext cx="266700" cy="298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6381750" y="2736850"/>
            <a:ext cx="266700" cy="2968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7" name="ZoneTexte 30"/>
          <p:cNvSpPr txBox="1">
            <a:spLocks noChangeArrowheads="1"/>
          </p:cNvSpPr>
          <p:nvPr/>
        </p:nvSpPr>
        <p:spPr bwMode="auto">
          <a:xfrm>
            <a:off x="5445125" y="2952750"/>
            <a:ext cx="8239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125538" y="4537075"/>
            <a:ext cx="4391025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19" name="Oval 5"/>
          <p:cNvSpPr>
            <a:spLocks noChangeArrowheads="1"/>
          </p:cNvSpPr>
          <p:nvPr/>
        </p:nvSpPr>
        <p:spPr bwMode="auto">
          <a:xfrm>
            <a:off x="188913" y="4248150"/>
            <a:ext cx="719137" cy="67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/>
              <a:t>Potentiel</a:t>
            </a:r>
          </a:p>
        </p:txBody>
      </p:sp>
      <p:sp>
        <p:nvSpPr>
          <p:cNvPr id="8220" name="ZoneTexte 33"/>
          <p:cNvSpPr txBox="1">
            <a:spLocks noChangeArrowheads="1"/>
          </p:cNvSpPr>
          <p:nvPr/>
        </p:nvSpPr>
        <p:spPr bwMode="auto">
          <a:xfrm>
            <a:off x="115888" y="4968875"/>
            <a:ext cx="12255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FF0000"/>
                </a:solidFill>
              </a:rPr>
              <a:t>MARCHE</a:t>
            </a:r>
          </a:p>
          <a:p>
            <a:pPr>
              <a:buFontTx/>
              <a:buChar char="-"/>
            </a:pPr>
            <a:r>
              <a:rPr lang="fr-FR" sz="800"/>
              <a:t>Taille</a:t>
            </a:r>
          </a:p>
          <a:p>
            <a:pPr>
              <a:buFontTx/>
              <a:buChar char="-"/>
            </a:pPr>
            <a:r>
              <a:rPr lang="fr-FR" sz="800"/>
              <a:t>Croissance</a:t>
            </a:r>
          </a:p>
          <a:p>
            <a:pPr>
              <a:buFontTx/>
              <a:buChar char="-"/>
            </a:pPr>
            <a:r>
              <a:rPr lang="fr-FR" sz="800"/>
              <a:t> Situation d’achat</a:t>
            </a:r>
          </a:p>
          <a:p>
            <a:pPr>
              <a:buFontTx/>
              <a:buChar char="-"/>
            </a:pPr>
            <a:r>
              <a:rPr lang="fr-FR" sz="800"/>
              <a:t>Situation de consommation</a:t>
            </a:r>
          </a:p>
          <a:p>
            <a:pPr>
              <a:buFontTx/>
              <a:buChar char="-"/>
            </a:pPr>
            <a:r>
              <a:rPr lang="fr-FR" sz="800"/>
              <a:t>Cible &amp; Solvabilité</a:t>
            </a:r>
          </a:p>
          <a:p>
            <a:pPr>
              <a:buFontTx/>
              <a:buChar char="-"/>
            </a:pPr>
            <a:r>
              <a:rPr lang="fr-FR" sz="800"/>
              <a:t>Protectabilité</a:t>
            </a:r>
          </a:p>
        </p:txBody>
      </p:sp>
      <p:sp>
        <p:nvSpPr>
          <p:cNvPr id="8221" name="Rectangle 34"/>
          <p:cNvSpPr>
            <a:spLocks noChangeArrowheads="1"/>
          </p:cNvSpPr>
          <p:nvPr/>
        </p:nvSpPr>
        <p:spPr bwMode="auto">
          <a:xfrm>
            <a:off x="1125538" y="4356100"/>
            <a:ext cx="453548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Quel est l’Enjeu de cette Idée ? Y – a-t-il un  marché ?</a:t>
            </a:r>
          </a:p>
        </p:txBody>
      </p:sp>
      <p:sp>
        <p:nvSpPr>
          <p:cNvPr id="36" name="Pentagone 35"/>
          <p:cNvSpPr/>
          <p:nvPr/>
        </p:nvSpPr>
        <p:spPr>
          <a:xfrm>
            <a:off x="5516563" y="4248150"/>
            <a:ext cx="1341437" cy="504825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Pentagone 36"/>
          <p:cNvSpPr/>
          <p:nvPr/>
        </p:nvSpPr>
        <p:spPr>
          <a:xfrm flipH="1">
            <a:off x="5489575" y="5256213"/>
            <a:ext cx="1368425" cy="576262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24" name="Oval 22"/>
          <p:cNvSpPr>
            <a:spLocks noChangeArrowheads="1"/>
          </p:cNvSpPr>
          <p:nvPr/>
        </p:nvSpPr>
        <p:spPr bwMode="auto">
          <a:xfrm>
            <a:off x="6165850" y="4752975"/>
            <a:ext cx="692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8225" name="Rectangle 23"/>
          <p:cNvSpPr>
            <a:spLocks noChangeArrowheads="1"/>
          </p:cNvSpPr>
          <p:nvPr/>
        </p:nvSpPr>
        <p:spPr bwMode="auto">
          <a:xfrm>
            <a:off x="6381750" y="5113338"/>
            <a:ext cx="266700" cy="2968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6" name="Rectangle 24"/>
          <p:cNvSpPr>
            <a:spLocks noChangeArrowheads="1"/>
          </p:cNvSpPr>
          <p:nvPr/>
        </p:nvSpPr>
        <p:spPr bwMode="auto">
          <a:xfrm>
            <a:off x="6381750" y="4608513"/>
            <a:ext cx="266700" cy="2968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7" name="ZoneTexte 40"/>
          <p:cNvSpPr txBox="1">
            <a:spLocks noChangeArrowheads="1"/>
          </p:cNvSpPr>
          <p:nvPr/>
        </p:nvSpPr>
        <p:spPr bwMode="auto">
          <a:xfrm>
            <a:off x="5445125" y="4824413"/>
            <a:ext cx="8239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8228" name="ZoneTexte 41"/>
          <p:cNvSpPr txBox="1">
            <a:spLocks noChangeArrowheads="1"/>
          </p:cNvSpPr>
          <p:nvPr/>
        </p:nvSpPr>
        <p:spPr bwMode="auto">
          <a:xfrm>
            <a:off x="115888" y="6156325"/>
            <a:ext cx="1125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FF0000"/>
                </a:solidFill>
              </a:rPr>
              <a:t>TECHNO</a:t>
            </a:r>
          </a:p>
          <a:p>
            <a:pPr>
              <a:buFontTx/>
              <a:buChar char="-"/>
            </a:pPr>
            <a:r>
              <a:rPr lang="fr-FR" sz="800"/>
              <a:t>Caractère novateur &amp; familiarité</a:t>
            </a:r>
          </a:p>
          <a:p>
            <a:pPr>
              <a:buFontTx/>
              <a:buChar char="-"/>
            </a:pPr>
            <a:r>
              <a:rPr lang="fr-FR" sz="800"/>
              <a:t>Fiabilité</a:t>
            </a:r>
          </a:p>
          <a:p>
            <a:pPr>
              <a:buFontTx/>
              <a:buChar char="-"/>
            </a:pPr>
            <a:r>
              <a:rPr lang="fr-FR" sz="800"/>
              <a:t> Difficulté d’imitation</a:t>
            </a:r>
          </a:p>
          <a:p>
            <a:pPr>
              <a:buFontTx/>
              <a:buChar char="-"/>
            </a:pPr>
            <a:r>
              <a:rPr lang="fr-FR" sz="800"/>
              <a:t>Supériorité &amp; avantage concurrentiel</a:t>
            </a:r>
          </a:p>
          <a:p>
            <a:r>
              <a:rPr lang="fr-FR" sz="800"/>
              <a:t>-Protectabilité</a:t>
            </a:r>
          </a:p>
        </p:txBody>
      </p:sp>
      <p:sp>
        <p:nvSpPr>
          <p:cNvPr id="8229" name="ZoneTexte 42"/>
          <p:cNvSpPr txBox="1">
            <a:spLocks noChangeArrowheads="1"/>
          </p:cNvSpPr>
          <p:nvPr/>
        </p:nvSpPr>
        <p:spPr bwMode="auto">
          <a:xfrm>
            <a:off x="188913" y="7885113"/>
            <a:ext cx="86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FF0000"/>
                </a:solidFill>
              </a:rPr>
              <a:t>FINANCIER</a:t>
            </a:r>
          </a:p>
          <a:p>
            <a:pPr>
              <a:buFontTx/>
              <a:buChar char="-"/>
            </a:pPr>
            <a:r>
              <a:rPr lang="fr-FR" sz="800"/>
              <a:t>Contribution au CA</a:t>
            </a:r>
          </a:p>
          <a:p>
            <a:pPr>
              <a:buFontTx/>
              <a:buChar char="-"/>
            </a:pPr>
            <a:r>
              <a:rPr lang="fr-FR" sz="800"/>
              <a:t>ROI</a:t>
            </a:r>
          </a:p>
          <a:p>
            <a:pPr>
              <a:buFontTx/>
              <a:buChar char="-"/>
            </a:pPr>
            <a:r>
              <a:rPr lang="fr-FR" sz="800"/>
              <a:t>/Proba</a:t>
            </a:r>
          </a:p>
        </p:txBody>
      </p:sp>
      <p:sp>
        <p:nvSpPr>
          <p:cNvPr id="8230" name="Rectangle 48"/>
          <p:cNvSpPr>
            <a:spLocks noChangeArrowheads="1"/>
          </p:cNvSpPr>
          <p:nvPr/>
        </p:nvSpPr>
        <p:spPr bwMode="auto">
          <a:xfrm>
            <a:off x="1052513" y="6011863"/>
            <a:ext cx="45370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Quel est l’enjeu technologique ?</a:t>
            </a:r>
          </a:p>
        </p:txBody>
      </p:sp>
      <p:sp>
        <p:nvSpPr>
          <p:cNvPr id="50" name="Pentagone 49"/>
          <p:cNvSpPr/>
          <p:nvPr/>
        </p:nvSpPr>
        <p:spPr>
          <a:xfrm>
            <a:off x="5516563" y="5867400"/>
            <a:ext cx="1341437" cy="504825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Pentagone 50"/>
          <p:cNvSpPr/>
          <p:nvPr/>
        </p:nvSpPr>
        <p:spPr>
          <a:xfrm flipH="1">
            <a:off x="5489575" y="6875463"/>
            <a:ext cx="1368425" cy="576262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33" name="Oval 22"/>
          <p:cNvSpPr>
            <a:spLocks noChangeArrowheads="1"/>
          </p:cNvSpPr>
          <p:nvPr/>
        </p:nvSpPr>
        <p:spPr bwMode="auto">
          <a:xfrm>
            <a:off x="6165850" y="6372225"/>
            <a:ext cx="692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8234" name="Rectangle 23"/>
          <p:cNvSpPr>
            <a:spLocks noChangeArrowheads="1"/>
          </p:cNvSpPr>
          <p:nvPr/>
        </p:nvSpPr>
        <p:spPr bwMode="auto">
          <a:xfrm>
            <a:off x="6381750" y="6732588"/>
            <a:ext cx="266700" cy="2968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35" name="Rectangle 24"/>
          <p:cNvSpPr>
            <a:spLocks noChangeArrowheads="1"/>
          </p:cNvSpPr>
          <p:nvPr/>
        </p:nvSpPr>
        <p:spPr bwMode="auto">
          <a:xfrm>
            <a:off x="6381750" y="6227763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36" name="ZoneTexte 54"/>
          <p:cNvSpPr txBox="1">
            <a:spLocks noChangeArrowheads="1"/>
          </p:cNvSpPr>
          <p:nvPr/>
        </p:nvSpPr>
        <p:spPr bwMode="auto">
          <a:xfrm>
            <a:off x="5445125" y="6443663"/>
            <a:ext cx="8239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52513" y="7848600"/>
            <a:ext cx="4392612" cy="1044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38" name="Rectangle 56"/>
          <p:cNvSpPr>
            <a:spLocks noChangeArrowheads="1"/>
          </p:cNvSpPr>
          <p:nvPr/>
        </p:nvSpPr>
        <p:spPr bwMode="auto">
          <a:xfrm>
            <a:off x="1052513" y="7596188"/>
            <a:ext cx="45370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Quel est l’enjeu financier et stratégique ?</a:t>
            </a:r>
          </a:p>
        </p:txBody>
      </p:sp>
      <p:sp>
        <p:nvSpPr>
          <p:cNvPr id="58" name="Pentagone 57"/>
          <p:cNvSpPr/>
          <p:nvPr/>
        </p:nvSpPr>
        <p:spPr>
          <a:xfrm>
            <a:off x="5516563" y="7451725"/>
            <a:ext cx="1341437" cy="504825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Pentagone 58"/>
          <p:cNvSpPr/>
          <p:nvPr/>
        </p:nvSpPr>
        <p:spPr>
          <a:xfrm flipH="1">
            <a:off x="5489575" y="8459788"/>
            <a:ext cx="1368425" cy="576262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41" name="Oval 22"/>
          <p:cNvSpPr>
            <a:spLocks noChangeArrowheads="1"/>
          </p:cNvSpPr>
          <p:nvPr/>
        </p:nvSpPr>
        <p:spPr bwMode="auto">
          <a:xfrm>
            <a:off x="6165850" y="7956550"/>
            <a:ext cx="692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8242" name="Rectangle 23"/>
          <p:cNvSpPr>
            <a:spLocks noChangeArrowheads="1"/>
          </p:cNvSpPr>
          <p:nvPr/>
        </p:nvSpPr>
        <p:spPr bwMode="auto">
          <a:xfrm>
            <a:off x="6381750" y="8316913"/>
            <a:ext cx="266700" cy="2968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43" name="Rectangle 24"/>
          <p:cNvSpPr>
            <a:spLocks noChangeArrowheads="1"/>
          </p:cNvSpPr>
          <p:nvPr/>
        </p:nvSpPr>
        <p:spPr bwMode="auto">
          <a:xfrm>
            <a:off x="6381750" y="7812088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44" name="ZoneTexte 62"/>
          <p:cNvSpPr txBox="1">
            <a:spLocks noChangeArrowheads="1"/>
          </p:cNvSpPr>
          <p:nvPr/>
        </p:nvSpPr>
        <p:spPr bwMode="auto">
          <a:xfrm>
            <a:off x="5445125" y="8027988"/>
            <a:ext cx="8239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cxnSp>
        <p:nvCxnSpPr>
          <p:cNvPr id="84" name="Connecteur droit 83"/>
          <p:cNvCxnSpPr/>
          <p:nvPr/>
        </p:nvCxnSpPr>
        <p:spPr>
          <a:xfrm>
            <a:off x="1196975" y="1403350"/>
            <a:ext cx="42481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46" name="ZoneTexte 84"/>
          <p:cNvSpPr txBox="1">
            <a:spLocks noChangeArrowheads="1"/>
          </p:cNvSpPr>
          <p:nvPr/>
        </p:nvSpPr>
        <p:spPr bwMode="auto">
          <a:xfrm>
            <a:off x="1125538" y="8270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/>
              <a:t>+</a:t>
            </a:r>
          </a:p>
        </p:txBody>
      </p:sp>
      <p:sp>
        <p:nvSpPr>
          <p:cNvPr id="8247" name="ZoneTexte 85"/>
          <p:cNvSpPr txBox="1">
            <a:spLocks noChangeArrowheads="1"/>
          </p:cNvSpPr>
          <p:nvPr/>
        </p:nvSpPr>
        <p:spPr bwMode="auto">
          <a:xfrm>
            <a:off x="1196975" y="1476375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/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0" y="0"/>
            <a:ext cx="6858000" cy="3238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936625" y="2447925"/>
            <a:ext cx="4392613" cy="12239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08063" y="5724525"/>
            <a:ext cx="4392612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5400675" y="5435600"/>
            <a:ext cx="1341438" cy="504825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Pentagone 13"/>
          <p:cNvSpPr/>
          <p:nvPr/>
        </p:nvSpPr>
        <p:spPr>
          <a:xfrm flipH="1">
            <a:off x="5373688" y="6443663"/>
            <a:ext cx="1368425" cy="576262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0" y="0"/>
            <a:ext cx="207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idées:</a:t>
            </a: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2924175" y="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d’innovation :</a:t>
            </a:r>
          </a:p>
        </p:txBody>
      </p:sp>
      <p:sp>
        <p:nvSpPr>
          <p:cNvPr id="9225" name="Oval 5"/>
          <p:cNvSpPr>
            <a:spLocks noChangeArrowheads="1"/>
          </p:cNvSpPr>
          <p:nvPr/>
        </p:nvSpPr>
        <p:spPr bwMode="auto">
          <a:xfrm>
            <a:off x="0" y="5435600"/>
            <a:ext cx="836613" cy="67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/>
              <a:t>Importance </a:t>
            </a:r>
          </a:p>
          <a:p>
            <a:pPr algn="ctr"/>
            <a:r>
              <a:rPr lang="fr-FR" sz="1000"/>
              <a:t>stratégique</a:t>
            </a:r>
          </a:p>
        </p:txBody>
      </p:sp>
      <p:sp>
        <p:nvSpPr>
          <p:cNvPr id="9226" name="ZoneTexte 6"/>
          <p:cNvSpPr txBox="1">
            <a:spLocks noChangeArrowheads="1"/>
          </p:cNvSpPr>
          <p:nvPr/>
        </p:nvSpPr>
        <p:spPr bwMode="auto">
          <a:xfrm>
            <a:off x="0" y="6156325"/>
            <a:ext cx="1079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/>
              <a:t>-Criticité du marché</a:t>
            </a:r>
          </a:p>
          <a:p>
            <a:r>
              <a:rPr lang="fr-FR" sz="800"/>
              <a:t>Criticité techno</a:t>
            </a:r>
          </a:p>
          <a:p>
            <a:r>
              <a:rPr lang="fr-FR" sz="800"/>
              <a:t>Criticité financiere</a:t>
            </a:r>
          </a:p>
          <a:p>
            <a:r>
              <a:rPr lang="fr-FR" sz="800"/>
              <a:t>&amp; rôle du produit</a:t>
            </a:r>
          </a:p>
          <a:p>
            <a:r>
              <a:rPr lang="fr-FR" sz="800"/>
              <a:t>-Objectifs stratégiques</a:t>
            </a:r>
          </a:p>
        </p:txBody>
      </p:sp>
      <p:sp>
        <p:nvSpPr>
          <p:cNvPr id="9227" name="Oval 22"/>
          <p:cNvSpPr>
            <a:spLocks noChangeArrowheads="1"/>
          </p:cNvSpPr>
          <p:nvPr/>
        </p:nvSpPr>
        <p:spPr bwMode="auto">
          <a:xfrm>
            <a:off x="6048375" y="5940425"/>
            <a:ext cx="6937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9228" name="Rectangle 23"/>
          <p:cNvSpPr>
            <a:spLocks noChangeArrowheads="1"/>
          </p:cNvSpPr>
          <p:nvPr/>
        </p:nvSpPr>
        <p:spPr bwMode="auto">
          <a:xfrm>
            <a:off x="6264275" y="6300788"/>
            <a:ext cx="266700" cy="2968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29" name="Rectangle 24"/>
          <p:cNvSpPr>
            <a:spLocks noChangeArrowheads="1"/>
          </p:cNvSpPr>
          <p:nvPr/>
        </p:nvSpPr>
        <p:spPr bwMode="auto">
          <a:xfrm>
            <a:off x="6264275" y="5795963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30" name="Rectangle 10"/>
          <p:cNvSpPr>
            <a:spLocks noChangeArrowheads="1"/>
          </p:cNvSpPr>
          <p:nvPr/>
        </p:nvSpPr>
        <p:spPr bwMode="auto">
          <a:xfrm>
            <a:off x="908050" y="5435600"/>
            <a:ext cx="45370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Quelle est l’importance stratégique de ce projet potentiel 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08063" y="7596188"/>
            <a:ext cx="4392612" cy="12969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32" name="Oval 5"/>
          <p:cNvSpPr>
            <a:spLocks noChangeArrowheads="1"/>
          </p:cNvSpPr>
          <p:nvPr/>
        </p:nvSpPr>
        <p:spPr bwMode="auto">
          <a:xfrm>
            <a:off x="115888" y="7092950"/>
            <a:ext cx="765175" cy="67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/>
              <a:t>Cohérence &amp;</a:t>
            </a:r>
          </a:p>
          <a:p>
            <a:pPr algn="ctr"/>
            <a:r>
              <a:rPr lang="fr-FR" sz="1000"/>
              <a:t> Equilibre</a:t>
            </a:r>
          </a:p>
        </p:txBody>
      </p:sp>
      <p:sp>
        <p:nvSpPr>
          <p:cNvPr id="9233" name="ZoneTexte 18"/>
          <p:cNvSpPr txBox="1">
            <a:spLocks noChangeArrowheads="1"/>
          </p:cNvSpPr>
          <p:nvPr/>
        </p:nvSpPr>
        <p:spPr bwMode="auto">
          <a:xfrm>
            <a:off x="0" y="7812088"/>
            <a:ext cx="1412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/>
              <a:t>Stratégie actuelle &amp; future</a:t>
            </a:r>
          </a:p>
          <a:p>
            <a:pPr>
              <a:buFontTx/>
              <a:buChar char="-"/>
            </a:pPr>
            <a:r>
              <a:rPr lang="fr-FR" sz="800"/>
              <a:t>SF &amp; compétences équipe</a:t>
            </a:r>
          </a:p>
          <a:p>
            <a:pPr>
              <a:buFontTx/>
              <a:buChar char="-"/>
            </a:pPr>
            <a:r>
              <a:rPr lang="fr-FR" sz="800"/>
              <a:t>Synergies</a:t>
            </a:r>
          </a:p>
          <a:p>
            <a:pPr>
              <a:buFontTx/>
              <a:buChar char="-"/>
            </a:pPr>
            <a:r>
              <a:rPr lang="fr-FR" sz="800"/>
              <a:t>Engagement de la direction</a:t>
            </a:r>
          </a:p>
          <a:p>
            <a:pPr>
              <a:buFontTx/>
              <a:buChar char="-"/>
            </a:pPr>
            <a:r>
              <a:rPr lang="fr-FR" sz="800"/>
              <a:t>- Stratégie commerciale &amp; Mix Mkg</a:t>
            </a:r>
          </a:p>
          <a:p>
            <a:pPr>
              <a:buFontTx/>
              <a:buChar char="-"/>
            </a:pPr>
            <a:r>
              <a:rPr lang="fr-FR" sz="800"/>
              <a:t>Portefeuille de  projets</a:t>
            </a:r>
          </a:p>
        </p:txBody>
      </p:sp>
      <p:sp>
        <p:nvSpPr>
          <p:cNvPr id="9234" name="Rectangle 22"/>
          <p:cNvSpPr>
            <a:spLocks noChangeArrowheads="1"/>
          </p:cNvSpPr>
          <p:nvPr/>
        </p:nvSpPr>
        <p:spPr bwMode="auto">
          <a:xfrm>
            <a:off x="863600" y="7235825"/>
            <a:ext cx="453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Est-ce un projet cohérent , compatible avec les SF de VM ,  pour un portefeuille d’innovation équilibré ?</a:t>
            </a:r>
          </a:p>
        </p:txBody>
      </p:sp>
      <p:sp>
        <p:nvSpPr>
          <p:cNvPr id="9235" name="ZoneTexte 23"/>
          <p:cNvSpPr txBox="1">
            <a:spLocks noChangeArrowheads="1"/>
          </p:cNvSpPr>
          <p:nvPr/>
        </p:nvSpPr>
        <p:spPr bwMode="auto">
          <a:xfrm>
            <a:off x="5329238" y="6011863"/>
            <a:ext cx="823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26" name="Pentagone 25"/>
          <p:cNvSpPr/>
          <p:nvPr/>
        </p:nvSpPr>
        <p:spPr>
          <a:xfrm>
            <a:off x="5400675" y="7308850"/>
            <a:ext cx="1341438" cy="503238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Pentagone 26"/>
          <p:cNvSpPr/>
          <p:nvPr/>
        </p:nvSpPr>
        <p:spPr>
          <a:xfrm flipH="1">
            <a:off x="5373688" y="8316913"/>
            <a:ext cx="1368425" cy="576262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6048375" y="7812088"/>
            <a:ext cx="6937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6264275" y="8172450"/>
            <a:ext cx="266700" cy="2968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264275" y="7667625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41" name="ZoneTexte 30"/>
          <p:cNvSpPr txBox="1">
            <a:spLocks noChangeArrowheads="1"/>
          </p:cNvSpPr>
          <p:nvPr/>
        </p:nvSpPr>
        <p:spPr bwMode="auto">
          <a:xfrm>
            <a:off x="5329238" y="7885113"/>
            <a:ext cx="823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08063" y="755650"/>
            <a:ext cx="4392612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43" name="Oval 5"/>
          <p:cNvSpPr>
            <a:spLocks noChangeArrowheads="1"/>
          </p:cNvSpPr>
          <p:nvPr/>
        </p:nvSpPr>
        <p:spPr bwMode="auto">
          <a:xfrm>
            <a:off x="71438" y="468313"/>
            <a:ext cx="720725" cy="67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/>
              <a:t>Accessibilité</a:t>
            </a:r>
          </a:p>
        </p:txBody>
      </p:sp>
      <p:sp>
        <p:nvSpPr>
          <p:cNvPr id="9244" name="ZoneTexte 33"/>
          <p:cNvSpPr txBox="1">
            <a:spLocks noChangeArrowheads="1"/>
          </p:cNvSpPr>
          <p:nvPr/>
        </p:nvSpPr>
        <p:spPr bwMode="auto">
          <a:xfrm>
            <a:off x="0" y="1187450"/>
            <a:ext cx="12239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FF0000"/>
                </a:solidFill>
              </a:rPr>
              <a:t>MARCHE</a:t>
            </a:r>
          </a:p>
          <a:p>
            <a:pPr>
              <a:buFontTx/>
              <a:buChar char="-"/>
            </a:pPr>
            <a:r>
              <a:rPr lang="fr-FR" sz="800"/>
              <a:t>Structure du marché</a:t>
            </a:r>
          </a:p>
          <a:p>
            <a:r>
              <a:rPr lang="fr-FR" sz="800"/>
              <a:t> &amp;Concurrence</a:t>
            </a:r>
          </a:p>
          <a:p>
            <a:pPr>
              <a:buFontTx/>
              <a:buChar char="-"/>
            </a:pPr>
            <a:r>
              <a:rPr lang="fr-FR" sz="800"/>
              <a:t>Contraintes &amp; obstacles</a:t>
            </a:r>
          </a:p>
          <a:p>
            <a:pPr>
              <a:buFontTx/>
              <a:buChar char="-"/>
            </a:pPr>
            <a:r>
              <a:rPr lang="fr-FR" sz="800"/>
              <a:t>Circuits de distribution</a:t>
            </a:r>
          </a:p>
          <a:p>
            <a:pPr>
              <a:buFontTx/>
              <a:buChar char="-"/>
            </a:pPr>
            <a:r>
              <a:rPr lang="fr-FR" sz="800"/>
              <a:t>FCS</a:t>
            </a:r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863600" y="395288"/>
            <a:ext cx="45370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Le marché est il accessible pour VM ?..</a:t>
            </a:r>
          </a:p>
        </p:txBody>
      </p:sp>
      <p:sp>
        <p:nvSpPr>
          <p:cNvPr id="36" name="Pentagone 35"/>
          <p:cNvSpPr/>
          <p:nvPr/>
        </p:nvSpPr>
        <p:spPr>
          <a:xfrm>
            <a:off x="5400675" y="468313"/>
            <a:ext cx="1341438" cy="503237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Pentagone 36"/>
          <p:cNvSpPr/>
          <p:nvPr/>
        </p:nvSpPr>
        <p:spPr>
          <a:xfrm flipH="1">
            <a:off x="5373688" y="1476375"/>
            <a:ext cx="1368425" cy="574675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48" name="Oval 22"/>
          <p:cNvSpPr>
            <a:spLocks noChangeArrowheads="1"/>
          </p:cNvSpPr>
          <p:nvPr/>
        </p:nvSpPr>
        <p:spPr bwMode="auto">
          <a:xfrm>
            <a:off x="6048375" y="971550"/>
            <a:ext cx="6937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9249" name="Rectangle 23"/>
          <p:cNvSpPr>
            <a:spLocks noChangeArrowheads="1"/>
          </p:cNvSpPr>
          <p:nvPr/>
        </p:nvSpPr>
        <p:spPr bwMode="auto">
          <a:xfrm>
            <a:off x="6264275" y="1331913"/>
            <a:ext cx="266700" cy="2968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50" name="Rectangle 24"/>
          <p:cNvSpPr>
            <a:spLocks noChangeArrowheads="1"/>
          </p:cNvSpPr>
          <p:nvPr/>
        </p:nvSpPr>
        <p:spPr bwMode="auto">
          <a:xfrm>
            <a:off x="6264275" y="827088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51" name="ZoneTexte 40"/>
          <p:cNvSpPr txBox="1">
            <a:spLocks noChangeArrowheads="1"/>
          </p:cNvSpPr>
          <p:nvPr/>
        </p:nvSpPr>
        <p:spPr bwMode="auto">
          <a:xfrm>
            <a:off x="5329238" y="1042988"/>
            <a:ext cx="823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9252" name="ZoneTexte 41"/>
          <p:cNvSpPr txBox="1">
            <a:spLocks noChangeArrowheads="1"/>
          </p:cNvSpPr>
          <p:nvPr/>
        </p:nvSpPr>
        <p:spPr bwMode="auto">
          <a:xfrm>
            <a:off x="0" y="2374900"/>
            <a:ext cx="1125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FF0000"/>
                </a:solidFill>
              </a:rPr>
              <a:t>TECHNO</a:t>
            </a:r>
          </a:p>
          <a:p>
            <a:pPr>
              <a:buFontTx/>
              <a:buChar char="-"/>
            </a:pPr>
            <a:r>
              <a:rPr lang="fr-FR" sz="800"/>
              <a:t>Contraintes</a:t>
            </a:r>
          </a:p>
          <a:p>
            <a:pPr>
              <a:buFontTx/>
              <a:buChar char="-"/>
            </a:pPr>
            <a:r>
              <a:rPr lang="fr-FR" sz="800"/>
              <a:t>Compatibilité</a:t>
            </a:r>
          </a:p>
          <a:p>
            <a:pPr>
              <a:buFontTx/>
              <a:buChar char="-"/>
            </a:pPr>
            <a:r>
              <a:rPr lang="fr-FR" sz="800"/>
              <a:t>Changement</a:t>
            </a:r>
          </a:p>
          <a:p>
            <a:pPr>
              <a:buFontTx/>
              <a:buChar char="-"/>
            </a:pPr>
            <a:r>
              <a:rPr lang="fr-FR" sz="800"/>
              <a:t>Sourcing</a:t>
            </a:r>
          </a:p>
          <a:p>
            <a:pPr>
              <a:buFontTx/>
              <a:buChar char="-"/>
            </a:pPr>
            <a:r>
              <a:rPr lang="fr-FR" sz="800"/>
              <a:t>Externalisation</a:t>
            </a:r>
          </a:p>
        </p:txBody>
      </p:sp>
      <p:sp>
        <p:nvSpPr>
          <p:cNvPr id="9253" name="Rectangle 48"/>
          <p:cNvSpPr>
            <a:spLocks noChangeArrowheads="1"/>
          </p:cNvSpPr>
          <p:nvPr/>
        </p:nvSpPr>
        <p:spPr bwMode="auto">
          <a:xfrm>
            <a:off x="863600" y="2087563"/>
            <a:ext cx="45370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La technologie est elle maîtrisable et accessible pour VM ?</a:t>
            </a:r>
          </a:p>
        </p:txBody>
      </p:sp>
      <p:sp>
        <p:nvSpPr>
          <p:cNvPr id="50" name="Pentagone 49"/>
          <p:cNvSpPr/>
          <p:nvPr/>
        </p:nvSpPr>
        <p:spPr>
          <a:xfrm>
            <a:off x="5400675" y="2087563"/>
            <a:ext cx="1341438" cy="503237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Pentagone 50"/>
          <p:cNvSpPr/>
          <p:nvPr/>
        </p:nvSpPr>
        <p:spPr>
          <a:xfrm flipH="1">
            <a:off x="5373688" y="3095625"/>
            <a:ext cx="1368425" cy="576263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56" name="Oval 22"/>
          <p:cNvSpPr>
            <a:spLocks noChangeArrowheads="1"/>
          </p:cNvSpPr>
          <p:nvPr/>
        </p:nvSpPr>
        <p:spPr bwMode="auto">
          <a:xfrm>
            <a:off x="6048375" y="2590800"/>
            <a:ext cx="6937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9257" name="Rectangle 23"/>
          <p:cNvSpPr>
            <a:spLocks noChangeArrowheads="1"/>
          </p:cNvSpPr>
          <p:nvPr/>
        </p:nvSpPr>
        <p:spPr bwMode="auto">
          <a:xfrm>
            <a:off x="6264275" y="2951163"/>
            <a:ext cx="266700" cy="298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58" name="Rectangle 24"/>
          <p:cNvSpPr>
            <a:spLocks noChangeArrowheads="1"/>
          </p:cNvSpPr>
          <p:nvPr/>
        </p:nvSpPr>
        <p:spPr bwMode="auto">
          <a:xfrm>
            <a:off x="6264275" y="2447925"/>
            <a:ext cx="266700" cy="2968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59" name="ZoneTexte 54"/>
          <p:cNvSpPr txBox="1">
            <a:spLocks noChangeArrowheads="1"/>
          </p:cNvSpPr>
          <p:nvPr/>
        </p:nvSpPr>
        <p:spPr bwMode="auto">
          <a:xfrm>
            <a:off x="5329238" y="2663825"/>
            <a:ext cx="823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36625" y="4067175"/>
            <a:ext cx="4392613" cy="1044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61" name="Rectangle 56"/>
          <p:cNvSpPr>
            <a:spLocks noChangeArrowheads="1"/>
          </p:cNvSpPr>
          <p:nvPr/>
        </p:nvSpPr>
        <p:spPr bwMode="auto">
          <a:xfrm>
            <a:off x="908050" y="3851275"/>
            <a:ext cx="45370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rgbClr val="CC0000"/>
                </a:solidFill>
              </a:rPr>
              <a:t>Ce projet est il accessible financièrement pour VM ?</a:t>
            </a:r>
          </a:p>
        </p:txBody>
      </p:sp>
      <p:sp>
        <p:nvSpPr>
          <p:cNvPr id="58" name="Pentagone 57"/>
          <p:cNvSpPr/>
          <p:nvPr/>
        </p:nvSpPr>
        <p:spPr>
          <a:xfrm>
            <a:off x="5400675" y="3671888"/>
            <a:ext cx="1341438" cy="503237"/>
          </a:xfrm>
          <a:prstGeom prst="homePlat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Pentagone 58"/>
          <p:cNvSpPr/>
          <p:nvPr/>
        </p:nvSpPr>
        <p:spPr>
          <a:xfrm flipH="1">
            <a:off x="5373688" y="4679950"/>
            <a:ext cx="1368425" cy="576263"/>
          </a:xfrm>
          <a:prstGeom prst="homePlat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64" name="Oval 22"/>
          <p:cNvSpPr>
            <a:spLocks noChangeArrowheads="1"/>
          </p:cNvSpPr>
          <p:nvPr/>
        </p:nvSpPr>
        <p:spPr bwMode="auto">
          <a:xfrm>
            <a:off x="6048375" y="4175125"/>
            <a:ext cx="6937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000" b="1"/>
              <a:t>Stop/Go</a:t>
            </a:r>
          </a:p>
        </p:txBody>
      </p:sp>
      <p:sp>
        <p:nvSpPr>
          <p:cNvPr id="9265" name="Rectangle 23"/>
          <p:cNvSpPr>
            <a:spLocks noChangeArrowheads="1"/>
          </p:cNvSpPr>
          <p:nvPr/>
        </p:nvSpPr>
        <p:spPr bwMode="auto">
          <a:xfrm>
            <a:off x="6264275" y="4535488"/>
            <a:ext cx="266700" cy="2968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66" name="Rectangle 24"/>
          <p:cNvSpPr>
            <a:spLocks noChangeArrowheads="1"/>
          </p:cNvSpPr>
          <p:nvPr/>
        </p:nvSpPr>
        <p:spPr bwMode="auto">
          <a:xfrm>
            <a:off x="6264275" y="4030663"/>
            <a:ext cx="266700" cy="298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67" name="ZoneTexte 62"/>
          <p:cNvSpPr txBox="1">
            <a:spLocks noChangeArrowheads="1"/>
          </p:cNvSpPr>
          <p:nvPr/>
        </p:nvSpPr>
        <p:spPr bwMode="auto">
          <a:xfrm>
            <a:off x="5329238" y="4248150"/>
            <a:ext cx="823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b="1"/>
              <a:t>Note :      </a:t>
            </a:r>
            <a:r>
              <a:rPr lang="fr-FR" sz="1000" b="1"/>
              <a:t>/10</a:t>
            </a:r>
          </a:p>
        </p:txBody>
      </p:sp>
      <p:sp>
        <p:nvSpPr>
          <p:cNvPr id="9268" name="ZoneTexte 42"/>
          <p:cNvSpPr txBox="1">
            <a:spLocks noChangeArrowheads="1"/>
          </p:cNvSpPr>
          <p:nvPr/>
        </p:nvSpPr>
        <p:spPr bwMode="auto">
          <a:xfrm>
            <a:off x="71438" y="4103688"/>
            <a:ext cx="11255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FF0000"/>
                </a:solidFill>
              </a:rPr>
              <a:t>FINANCIER</a:t>
            </a:r>
          </a:p>
          <a:p>
            <a:pPr>
              <a:buFontTx/>
              <a:buChar char="-"/>
            </a:pPr>
            <a:r>
              <a:rPr lang="fr-FR" sz="800"/>
              <a:t>Investissements nécessaires</a:t>
            </a:r>
          </a:p>
          <a:p>
            <a:pPr>
              <a:buFontTx/>
              <a:buChar char="-"/>
            </a:pPr>
            <a:r>
              <a:rPr lang="fr-FR" sz="800"/>
              <a:t>Subventions &amp; Financement</a:t>
            </a:r>
          </a:p>
          <a:p>
            <a:pPr>
              <a:buFontTx/>
              <a:buChar char="-"/>
            </a:pPr>
            <a:r>
              <a:rPr lang="fr-FR" sz="800"/>
              <a:t>Contraintes &amp; obstacles de financement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636838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188913" y="395288"/>
            <a:ext cx="1493837" cy="124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Caractère</a:t>
            </a:r>
          </a:p>
          <a:p>
            <a:pPr algn="ctr"/>
            <a:r>
              <a:rPr lang="fr-FR"/>
              <a:t>Novateur</a:t>
            </a:r>
          </a:p>
          <a:p>
            <a:pPr algn="ctr"/>
            <a:r>
              <a:rPr lang="fr-FR"/>
              <a:t>1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916113" y="9715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graphicFrame>
        <p:nvGraphicFramePr>
          <p:cNvPr id="7205" name="Group 37"/>
          <p:cNvGraphicFramePr>
            <a:graphicFrameLocks noGrp="1"/>
          </p:cNvGraphicFramePr>
          <p:nvPr/>
        </p:nvGraphicFramePr>
        <p:xfrm>
          <a:off x="1412875" y="1908175"/>
          <a:ext cx="5256311" cy="6264696"/>
        </p:xfrm>
        <a:graphic>
          <a:graphicData uri="http://schemas.openxmlformats.org/drawingml/2006/table">
            <a:tbl>
              <a:tblPr/>
              <a:tblGrid>
                <a:gridCol w="2432249"/>
                <a:gridCol w="1456181"/>
                <a:gridCol w="1367881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Incrémentale</a:t>
                      </a:r>
                    </a:p>
                    <a:p>
                      <a:r>
                        <a:rPr lang="fr-FR" sz="800" b="1" dirty="0" smtClean="0"/>
                        <a:t>Exploitation</a:t>
                      </a:r>
                      <a:r>
                        <a:rPr lang="fr-FR" sz="800" b="1" baseline="0" dirty="0" smtClean="0"/>
                        <a:t> de </a:t>
                      </a:r>
                      <a:r>
                        <a:rPr lang="fr-FR" sz="800" b="1" dirty="0" smtClean="0"/>
                        <a:t>licences de produits dérivés ?</a:t>
                      </a:r>
                    </a:p>
                    <a:p>
                      <a:endParaRPr lang="fr-FR" sz="800" b="1" dirty="0" smtClean="0"/>
                    </a:p>
                    <a:p>
                      <a:r>
                        <a:rPr lang="fr-FR" sz="800" b="1" dirty="0" smtClean="0"/>
                        <a:t>-variation, déclinaison de produits existants (  changements d’aromes par exemple,)</a:t>
                      </a:r>
                    </a:p>
                    <a:p>
                      <a:endParaRPr lang="fr-FR" sz="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800" b="1" dirty="0" smtClean="0"/>
                        <a:t>évolution, qui s’enrichit ou s’</a:t>
                      </a:r>
                      <a:r>
                        <a:rPr lang="fr-FR" sz="800" b="1" dirty="0" err="1" smtClean="0"/>
                        <a:t>allege</a:t>
                      </a:r>
                      <a:r>
                        <a:rPr lang="fr-FR" sz="800" b="1" dirty="0" smtClean="0"/>
                        <a:t> ? Plus </a:t>
                      </a:r>
                      <a:r>
                        <a:rPr lang="fr-FR" sz="800" b="1" dirty="0" err="1" smtClean="0"/>
                        <a:t>plus</a:t>
                      </a:r>
                      <a:r>
                        <a:rPr lang="fr-FR" sz="800" b="1" dirty="0" smtClean="0"/>
                        <a:t> ? Ou moins </a:t>
                      </a:r>
                      <a:r>
                        <a:rPr lang="fr-FR" sz="800" b="1" dirty="0" err="1" smtClean="0"/>
                        <a:t>moins</a:t>
                      </a:r>
                      <a:r>
                        <a:rPr lang="fr-FR" sz="800" b="1" dirty="0" smtClean="0"/>
                        <a:t> 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800" b="1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sz="800" b="1" dirty="0" smtClean="0"/>
                        <a:t>amélioration, continue</a:t>
                      </a:r>
                      <a:r>
                        <a:rPr lang="fr-FR" sz="800" b="1" baseline="0" dirty="0" smtClean="0"/>
                        <a:t> ,</a:t>
                      </a:r>
                      <a:r>
                        <a:rPr lang="fr-FR" sz="800" b="1" dirty="0" smtClean="0"/>
                        <a:t> une optimisation d’une technologie existante ?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Architecturale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Modulaire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Radicale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0" y="176371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Type </a:t>
            </a:r>
          </a:p>
          <a:p>
            <a:pPr algn="ctr"/>
            <a:r>
              <a:rPr lang="fr-FR"/>
              <a:t>d’innovation</a:t>
            </a:r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0" y="81724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0258" name="Oval 22"/>
          <p:cNvSpPr>
            <a:spLocks noChangeArrowheads="1"/>
          </p:cNvSpPr>
          <p:nvPr/>
        </p:nvSpPr>
        <p:spPr bwMode="auto">
          <a:xfrm>
            <a:off x="4652963" y="820896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0259" name="Rectangle 23"/>
          <p:cNvSpPr>
            <a:spLocks noChangeArrowheads="1"/>
          </p:cNvSpPr>
          <p:nvPr/>
        </p:nvSpPr>
        <p:spPr bwMode="auto">
          <a:xfrm>
            <a:off x="4941888" y="8783638"/>
            <a:ext cx="3603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60" name="Rectangle 24"/>
          <p:cNvSpPr>
            <a:spLocks noChangeArrowheads="1"/>
          </p:cNvSpPr>
          <p:nvPr/>
        </p:nvSpPr>
        <p:spPr bwMode="auto">
          <a:xfrm>
            <a:off x="5661025" y="878363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61" name="Text Box 25"/>
          <p:cNvSpPr txBox="1">
            <a:spLocks noChangeArrowheads="1"/>
          </p:cNvSpPr>
          <p:nvPr/>
        </p:nvSpPr>
        <p:spPr bwMode="auto">
          <a:xfrm>
            <a:off x="1989138" y="1404938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0262" name="Text Box 26"/>
          <p:cNvSpPr txBox="1">
            <a:spLocks noChangeArrowheads="1"/>
          </p:cNvSpPr>
          <p:nvPr/>
        </p:nvSpPr>
        <p:spPr bwMode="auto">
          <a:xfrm>
            <a:off x="3357563" y="1404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263" name="Text Box 27"/>
          <p:cNvSpPr txBox="1">
            <a:spLocks noChangeArrowheads="1"/>
          </p:cNvSpPr>
          <p:nvPr/>
        </p:nvSpPr>
        <p:spPr bwMode="auto">
          <a:xfrm>
            <a:off x="3573463" y="1404938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0264" name="Text Box 28"/>
          <p:cNvSpPr txBox="1">
            <a:spLocks noChangeArrowheads="1"/>
          </p:cNvSpPr>
          <p:nvPr/>
        </p:nvSpPr>
        <p:spPr bwMode="auto">
          <a:xfrm>
            <a:off x="5013325" y="1404938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0265" name="Text Box 3"/>
          <p:cNvSpPr txBox="1">
            <a:spLocks noChangeArrowheads="1"/>
          </p:cNvSpPr>
          <p:nvPr/>
        </p:nvSpPr>
        <p:spPr bwMode="auto">
          <a:xfrm>
            <a:off x="1773238" y="395288"/>
            <a:ext cx="4248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solidFill>
                  <a:srgbClr val="CC0000"/>
                </a:solidFill>
              </a:rPr>
              <a:t>A quelle famille  dominante d’innovation appartient votre concept ? Découvrez les risques et les enjeux  Marketing correspondants ..</a:t>
            </a:r>
          </a:p>
          <a:p>
            <a:r>
              <a:rPr lang="fr-FR" sz="1000" b="1"/>
              <a:t>Aux yeux du consommateur, du client potentiel ..</a:t>
            </a:r>
          </a:p>
          <a:p>
            <a:endParaRPr lang="fr-FR" sz="1000" b="1">
              <a:solidFill>
                <a:srgbClr val="CC0000"/>
              </a:solidFill>
            </a:endParaRPr>
          </a:p>
        </p:txBody>
      </p:sp>
      <p:sp>
        <p:nvSpPr>
          <p:cNvPr id="10266" name="Text Box 10"/>
          <p:cNvSpPr txBox="1">
            <a:spLocks noChangeArrowheads="1"/>
          </p:cNvSpPr>
          <p:nvPr/>
        </p:nvSpPr>
        <p:spPr bwMode="auto">
          <a:xfrm>
            <a:off x="1484313" y="5795963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/>
              <a:t>L’innovation porte t elle sur le packaging ?</a:t>
            </a:r>
          </a:p>
        </p:txBody>
      </p:sp>
      <p:sp>
        <p:nvSpPr>
          <p:cNvPr id="10267" name="Text Box 11"/>
          <p:cNvSpPr txBox="1">
            <a:spLocks noChangeArrowheads="1"/>
          </p:cNvSpPr>
          <p:nvPr/>
        </p:nvSpPr>
        <p:spPr bwMode="auto">
          <a:xfrm>
            <a:off x="1412875" y="3924300"/>
            <a:ext cx="23764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/>
              <a:t>Y a-t-il une nouvelle combinatoire de fonctionnalités ? 2 ou 3 fonctions en 1?</a:t>
            </a:r>
          </a:p>
          <a:p>
            <a:endParaRPr lang="fr-FR" sz="800" b="1"/>
          </a:p>
          <a:p>
            <a:r>
              <a:rPr lang="fr-FR" sz="800" b="1"/>
              <a:t>Reconception de l’architecture et les liens entre les composants du produit ? </a:t>
            </a:r>
          </a:p>
          <a:p>
            <a:endParaRPr lang="fr-FR" sz="800" b="1"/>
          </a:p>
          <a:p>
            <a:r>
              <a:rPr lang="fr-FR" sz="800" b="1"/>
              <a:t> -nouveau module, un composant en moins ? Une miniaturisation ? Une ergonomie différentes des composants?</a:t>
            </a:r>
          </a:p>
          <a:p>
            <a:endParaRPr lang="fr-FR" sz="800" b="1"/>
          </a:p>
          <a:p>
            <a:r>
              <a:rPr lang="fr-FR" sz="800" b="1"/>
              <a:t>- fusion de 2 produits déjà existants ? </a:t>
            </a:r>
          </a:p>
          <a:p>
            <a:endParaRPr lang="fr-FR" sz="800" b="1"/>
          </a:p>
          <a:p>
            <a:r>
              <a:rPr lang="fr-FR" sz="800" b="1"/>
              <a:t>- technologie périphérique, ( capteurs, RFID …)</a:t>
            </a:r>
          </a:p>
          <a:p>
            <a:endParaRPr lang="fr-FR" sz="800" b="1"/>
          </a:p>
        </p:txBody>
      </p:sp>
      <p:sp>
        <p:nvSpPr>
          <p:cNvPr id="10268" name="Text Box 12"/>
          <p:cNvSpPr txBox="1">
            <a:spLocks noChangeArrowheads="1"/>
          </p:cNvSpPr>
          <p:nvPr/>
        </p:nvSpPr>
        <p:spPr bwMode="auto">
          <a:xfrm>
            <a:off x="5373688" y="2411413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b="1"/>
              <a:t>Y a t- il une rupture possible dans le comportement du consommateur ?</a:t>
            </a:r>
          </a:p>
        </p:txBody>
      </p:sp>
      <p:sp>
        <p:nvSpPr>
          <p:cNvPr id="10269" name="Text Box 13"/>
          <p:cNvSpPr txBox="1">
            <a:spLocks noChangeArrowheads="1"/>
          </p:cNvSpPr>
          <p:nvPr/>
        </p:nvSpPr>
        <p:spPr bwMode="auto">
          <a:xfrm>
            <a:off x="5373688" y="3132138"/>
            <a:ext cx="1223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/>
              <a:t>Est-ce  que cela peut dévenir une nouvelle catégorie de produits aux yeux du consommateur  ?</a:t>
            </a:r>
          </a:p>
        </p:txBody>
      </p:sp>
      <p:sp>
        <p:nvSpPr>
          <p:cNvPr id="10270" name="Rectangle 25"/>
          <p:cNvSpPr>
            <a:spLocks noChangeArrowheads="1"/>
          </p:cNvSpPr>
          <p:nvPr/>
        </p:nvSpPr>
        <p:spPr bwMode="auto">
          <a:xfrm>
            <a:off x="3860800" y="2268538"/>
            <a:ext cx="1512888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900" b="1"/>
          </a:p>
          <a:p>
            <a:r>
              <a:rPr lang="fr-FR" sz="900" b="1"/>
              <a:t>Y a-t-il une substitution technologique centrale ? </a:t>
            </a:r>
          </a:p>
          <a:p>
            <a:endParaRPr lang="fr-FR" sz="900" b="1"/>
          </a:p>
          <a:p>
            <a:r>
              <a:rPr lang="fr-FR" sz="900" b="1"/>
              <a:t>Y a-t-il  un changement de  Matière première Principale </a:t>
            </a:r>
            <a:endParaRPr lang="fr-FR" sz="900"/>
          </a:p>
        </p:txBody>
      </p:sp>
      <p:sp>
        <p:nvSpPr>
          <p:cNvPr id="10271" name="Text Box 11"/>
          <p:cNvSpPr txBox="1">
            <a:spLocks noChangeArrowheads="1"/>
          </p:cNvSpPr>
          <p:nvPr/>
        </p:nvSpPr>
        <p:spPr bwMode="auto">
          <a:xfrm>
            <a:off x="1484313" y="6227763"/>
            <a:ext cx="23050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800" b="1"/>
              <a:t>Ya  t’il création de valeur perçue aux yeux du consommateur ?</a:t>
            </a:r>
          </a:p>
          <a:p>
            <a:pPr>
              <a:buFontTx/>
              <a:buChar char="-"/>
            </a:pPr>
            <a:endParaRPr lang="fr-FR" sz="800" b="1"/>
          </a:p>
          <a:p>
            <a:pPr>
              <a:buFontTx/>
              <a:buChar char="-"/>
            </a:pPr>
            <a:r>
              <a:rPr lang="fr-FR" sz="800" b="1"/>
              <a:t>Nouvelles fonctionnalités</a:t>
            </a:r>
          </a:p>
          <a:p>
            <a:pPr>
              <a:buFontTx/>
              <a:buChar char="-"/>
            </a:pPr>
            <a:endParaRPr lang="fr-FR" sz="800" b="1"/>
          </a:p>
          <a:p>
            <a:pPr>
              <a:buFontTx/>
              <a:buChar char="-"/>
            </a:pPr>
            <a:r>
              <a:rPr lang="fr-FR" sz="800" b="1"/>
              <a:t>- esthétique      /    ergonomie</a:t>
            </a:r>
          </a:p>
          <a:p>
            <a:pPr>
              <a:buFontTx/>
              <a:buChar char="-"/>
            </a:pPr>
            <a:r>
              <a:rPr lang="fr-FR" sz="800" b="1"/>
              <a:t> un plus coté Praticité</a:t>
            </a:r>
          </a:p>
          <a:p>
            <a:pPr>
              <a:buFontTx/>
              <a:buChar char="-"/>
            </a:pPr>
            <a:r>
              <a:rPr lang="fr-FR" sz="800" b="1"/>
              <a:t>- un plus coté Distributeur ( implantation, stockage), logistique</a:t>
            </a:r>
          </a:p>
          <a:p>
            <a:pPr>
              <a:buFontTx/>
              <a:buChar char="-"/>
            </a:pPr>
            <a:r>
              <a:rPr lang="fr-FR" sz="800" b="1"/>
              <a:t>- un plus coté conservation</a:t>
            </a:r>
          </a:p>
          <a:p>
            <a:pPr>
              <a:buFontTx/>
              <a:buChar char="-"/>
            </a:pPr>
            <a:r>
              <a:rPr lang="fr-FR" sz="800" b="1"/>
              <a:t>- un plus coté merchandising</a:t>
            </a:r>
          </a:p>
          <a:p>
            <a:pPr>
              <a:buFontTx/>
              <a:buChar char="-"/>
            </a:pPr>
            <a:r>
              <a:rPr lang="fr-FR" sz="800" b="1"/>
              <a:t>- un plus coté lisibité, repérage, mémorisation</a:t>
            </a:r>
          </a:p>
          <a:p>
            <a:pPr>
              <a:buFontTx/>
              <a:buChar char="-"/>
            </a:pPr>
            <a:r>
              <a:rPr lang="fr-FR" sz="800" b="1"/>
              <a:t>- informationnel</a:t>
            </a:r>
          </a:p>
        </p:txBody>
      </p:sp>
      <p:sp>
        <p:nvSpPr>
          <p:cNvPr id="10272" name="Text Box 11"/>
          <p:cNvSpPr txBox="1">
            <a:spLocks noChangeArrowheads="1"/>
          </p:cNvSpPr>
          <p:nvPr/>
        </p:nvSpPr>
        <p:spPr bwMode="auto">
          <a:xfrm>
            <a:off x="3860800" y="6156325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800" b="1"/>
              <a:t>Entraine un surcoût aux yeux du  consommateur , perçu comme un frein ?</a:t>
            </a:r>
          </a:p>
          <a:p>
            <a:pPr>
              <a:buFontTx/>
              <a:buChar char="-"/>
            </a:pPr>
            <a:endParaRPr lang="fr-FR" sz="800" b="1"/>
          </a:p>
          <a:p>
            <a:pPr>
              <a:buFontTx/>
              <a:buChar char="-"/>
            </a:pPr>
            <a:r>
              <a:rPr lang="fr-FR" sz="800" b="1"/>
              <a:t>- un plus coté cuisson</a:t>
            </a:r>
          </a:p>
        </p:txBody>
      </p:sp>
      <p:sp>
        <p:nvSpPr>
          <p:cNvPr id="10273" name="Text Box 11"/>
          <p:cNvSpPr txBox="1">
            <a:spLocks noChangeArrowheads="1"/>
          </p:cNvSpPr>
          <p:nvPr/>
        </p:nvSpPr>
        <p:spPr bwMode="auto">
          <a:xfrm>
            <a:off x="5300663" y="6156325"/>
            <a:ext cx="14128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800" b="1"/>
              <a:t>Faut il éduquer le consommateur </a:t>
            </a:r>
          </a:p>
          <a:p>
            <a:pPr>
              <a:buFontTx/>
              <a:buChar char="-"/>
            </a:pPr>
            <a:r>
              <a:rPr lang="fr-FR" sz="800" b="1"/>
              <a:t>Au nouvel usage ?</a:t>
            </a:r>
          </a:p>
          <a:p>
            <a:r>
              <a:rPr lang="fr-FR" sz="800" b="1"/>
              <a:t>Expliquer etc …</a:t>
            </a:r>
          </a:p>
          <a:p>
            <a:endParaRPr lang="fr-FR" sz="800" b="1"/>
          </a:p>
          <a:p>
            <a:endParaRPr lang="fr-FR" sz="800" b="1"/>
          </a:p>
          <a:p>
            <a:r>
              <a:rPr lang="fr-FR" sz="800" b="1"/>
              <a:t>Indapté au rayon</a:t>
            </a:r>
          </a:p>
          <a:p>
            <a:endParaRPr lang="fr-FR" sz="800" b="1"/>
          </a:p>
          <a:p>
            <a:r>
              <a:rPr lang="fr-FR" sz="800" b="1"/>
              <a:t>Un moins coté.. Praticité, distributeur, stockage,</a:t>
            </a:r>
          </a:p>
          <a:p>
            <a:r>
              <a:rPr lang="fr-FR" sz="800" b="1"/>
              <a:t>Logistique, conservation,merchandising, etc …)</a:t>
            </a:r>
          </a:p>
        </p:txBody>
      </p:sp>
      <p:sp>
        <p:nvSpPr>
          <p:cNvPr id="10274" name="Rectangle 29"/>
          <p:cNvSpPr>
            <a:spLocks noChangeArrowheads="1"/>
          </p:cNvSpPr>
          <p:nvPr/>
        </p:nvSpPr>
        <p:spPr bwMode="auto">
          <a:xfrm>
            <a:off x="0" y="58674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packaging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636838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188913" y="395288"/>
            <a:ext cx="1493837" cy="124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Caractère</a:t>
            </a:r>
          </a:p>
          <a:p>
            <a:pPr algn="ctr"/>
            <a:r>
              <a:rPr lang="fr-FR"/>
              <a:t>Novateur</a:t>
            </a:r>
          </a:p>
          <a:p>
            <a:pPr algn="ctr"/>
            <a:r>
              <a:rPr lang="fr-FR"/>
              <a:t>2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916113" y="9715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graphicFrame>
        <p:nvGraphicFramePr>
          <p:cNvPr id="7205" name="Group 37"/>
          <p:cNvGraphicFramePr>
            <a:graphicFrameLocks noGrp="1"/>
          </p:cNvGraphicFramePr>
          <p:nvPr/>
        </p:nvGraphicFramePr>
        <p:xfrm>
          <a:off x="1412875" y="1908175"/>
          <a:ext cx="5256311" cy="6264696"/>
        </p:xfrm>
        <a:graphic>
          <a:graphicData uri="http://schemas.openxmlformats.org/drawingml/2006/table">
            <a:tbl>
              <a:tblPr/>
              <a:tblGrid>
                <a:gridCol w="2232246"/>
                <a:gridCol w="1656184"/>
                <a:gridCol w="1367881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Relève d’une des Tendances Phares pour l’entreprise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Praticité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Exotisme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Plaisir –Sophistication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Sécurité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 et bien-être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Nutritionnel &amp; Santé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fr-F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</a:t>
                      </a:r>
                      <a:endParaRPr kumimoji="0" 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Relève d’une nouvelle Tendance validée en Veille, autre que celles de l’entreprise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 relève pas d’une tendance confirmée..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Trop précoce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trop tardif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1280" name="Rectangle 18"/>
          <p:cNvSpPr>
            <a:spLocks noChangeArrowheads="1"/>
          </p:cNvSpPr>
          <p:nvPr/>
        </p:nvSpPr>
        <p:spPr bwMode="auto">
          <a:xfrm>
            <a:off x="0" y="176371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Tendance</a:t>
            </a:r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0" y="81724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1282" name="Oval 22"/>
          <p:cNvSpPr>
            <a:spLocks noChangeArrowheads="1"/>
          </p:cNvSpPr>
          <p:nvPr/>
        </p:nvSpPr>
        <p:spPr bwMode="auto">
          <a:xfrm>
            <a:off x="4652963" y="820896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1283" name="Rectangle 23"/>
          <p:cNvSpPr>
            <a:spLocks noChangeArrowheads="1"/>
          </p:cNvSpPr>
          <p:nvPr/>
        </p:nvSpPr>
        <p:spPr bwMode="auto">
          <a:xfrm>
            <a:off x="4941888" y="8783638"/>
            <a:ext cx="3603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84" name="Rectangle 24"/>
          <p:cNvSpPr>
            <a:spLocks noChangeArrowheads="1"/>
          </p:cNvSpPr>
          <p:nvPr/>
        </p:nvSpPr>
        <p:spPr bwMode="auto">
          <a:xfrm>
            <a:off x="5661025" y="878363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85" name="Text Box 25"/>
          <p:cNvSpPr txBox="1">
            <a:spLocks noChangeArrowheads="1"/>
          </p:cNvSpPr>
          <p:nvPr/>
        </p:nvSpPr>
        <p:spPr bwMode="auto">
          <a:xfrm>
            <a:off x="1989138" y="1404938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1286" name="Text Box 26"/>
          <p:cNvSpPr txBox="1">
            <a:spLocks noChangeArrowheads="1"/>
          </p:cNvSpPr>
          <p:nvPr/>
        </p:nvSpPr>
        <p:spPr bwMode="auto">
          <a:xfrm>
            <a:off x="3357563" y="1404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1287" name="Text Box 27"/>
          <p:cNvSpPr txBox="1">
            <a:spLocks noChangeArrowheads="1"/>
          </p:cNvSpPr>
          <p:nvPr/>
        </p:nvSpPr>
        <p:spPr bwMode="auto">
          <a:xfrm>
            <a:off x="3573463" y="1404938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1288" name="Text Box 28"/>
          <p:cNvSpPr txBox="1">
            <a:spLocks noChangeArrowheads="1"/>
          </p:cNvSpPr>
          <p:nvPr/>
        </p:nvSpPr>
        <p:spPr bwMode="auto">
          <a:xfrm>
            <a:off x="5013325" y="1404938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1289" name="Text Box 3"/>
          <p:cNvSpPr txBox="1">
            <a:spLocks noChangeArrowheads="1"/>
          </p:cNvSpPr>
          <p:nvPr/>
        </p:nvSpPr>
        <p:spPr bwMode="auto">
          <a:xfrm>
            <a:off x="1773238" y="395288"/>
            <a:ext cx="4248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solidFill>
                  <a:srgbClr val="CC0000"/>
                </a:solidFill>
              </a:rPr>
              <a:t>A quelle famille  dominante d’innovation appartient votre concept ? Découvrez les risques et les enjeux  Marketing correspondants ..</a:t>
            </a:r>
          </a:p>
          <a:p>
            <a:r>
              <a:rPr lang="fr-FR" sz="1000" b="1"/>
              <a:t>Aux yeux du consommateur, du client potentiel ..</a:t>
            </a:r>
          </a:p>
          <a:p>
            <a:endParaRPr lang="fr-FR" sz="1000" b="1">
              <a:solidFill>
                <a:srgbClr val="CC0000"/>
              </a:solidFill>
            </a:endParaRPr>
          </a:p>
        </p:txBody>
      </p:sp>
      <p:sp>
        <p:nvSpPr>
          <p:cNvPr id="11290" name="Text Box 10"/>
          <p:cNvSpPr txBox="1">
            <a:spLocks noChangeArrowheads="1"/>
          </p:cNvSpPr>
          <p:nvPr/>
        </p:nvSpPr>
        <p:spPr bwMode="auto">
          <a:xfrm>
            <a:off x="1484313" y="5795963"/>
            <a:ext cx="16573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/>
              <a:t>VISUEL ?</a:t>
            </a:r>
          </a:p>
          <a:p>
            <a:endParaRPr lang="fr-FR" sz="1000" b="1"/>
          </a:p>
          <a:p>
            <a:endParaRPr lang="fr-FR" sz="1000" b="1"/>
          </a:p>
          <a:p>
            <a:endParaRPr lang="fr-FR" sz="1000" b="1"/>
          </a:p>
          <a:p>
            <a:r>
              <a:rPr lang="fr-FR" sz="1000" b="1"/>
              <a:t>SAVEURS &amp; OLFACTIF</a:t>
            </a:r>
          </a:p>
          <a:p>
            <a:endParaRPr lang="fr-FR" sz="1000" b="1"/>
          </a:p>
          <a:p>
            <a:endParaRPr lang="fr-FR" sz="1000" b="1"/>
          </a:p>
          <a:p>
            <a:endParaRPr lang="fr-FR" sz="1000" b="1"/>
          </a:p>
          <a:p>
            <a:r>
              <a:rPr lang="fr-FR" sz="1000" b="1"/>
              <a:t>TEXTURE  &amp; TOUCHER</a:t>
            </a:r>
          </a:p>
          <a:p>
            <a:endParaRPr lang="fr-FR" sz="1000" b="1"/>
          </a:p>
        </p:txBody>
      </p:sp>
      <p:sp>
        <p:nvSpPr>
          <p:cNvPr id="11291" name="Text Box 11"/>
          <p:cNvSpPr txBox="1">
            <a:spLocks noChangeArrowheads="1"/>
          </p:cNvSpPr>
          <p:nvPr/>
        </p:nvSpPr>
        <p:spPr bwMode="auto">
          <a:xfrm>
            <a:off x="1700213" y="5940425"/>
            <a:ext cx="1512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800" b="1"/>
              <a:t>Explication de cuisson</a:t>
            </a:r>
          </a:p>
          <a:p>
            <a:pPr>
              <a:buFontTx/>
              <a:buChar char="-"/>
            </a:pPr>
            <a:r>
              <a:rPr lang="fr-FR" sz="800" b="1"/>
              <a:t>Manchon avec photo</a:t>
            </a:r>
          </a:p>
          <a:p>
            <a:pPr>
              <a:buFontTx/>
              <a:buChar char="-"/>
            </a:pPr>
            <a:r>
              <a:rPr lang="fr-FR" sz="800" b="1"/>
              <a:t>coloré</a:t>
            </a:r>
          </a:p>
        </p:txBody>
      </p:sp>
      <p:sp>
        <p:nvSpPr>
          <p:cNvPr id="11292" name="Text Box 11"/>
          <p:cNvSpPr txBox="1">
            <a:spLocks noChangeArrowheads="1"/>
          </p:cNvSpPr>
          <p:nvPr/>
        </p:nvSpPr>
        <p:spPr bwMode="auto">
          <a:xfrm>
            <a:off x="1628775" y="6588125"/>
            <a:ext cx="1412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800" b="1"/>
              <a:t>Exotisme</a:t>
            </a:r>
          </a:p>
          <a:p>
            <a:pPr>
              <a:buFontTx/>
              <a:buChar char="-"/>
            </a:pPr>
            <a:r>
              <a:rPr lang="fr-FR" sz="800" b="1"/>
              <a:t>-odeur agréable</a:t>
            </a:r>
          </a:p>
          <a:p>
            <a:endParaRPr lang="fr-FR" sz="800" b="1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0" y="58674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Plaisir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0" y="4067175"/>
            <a:ext cx="1341438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Autres </a:t>
            </a:r>
          </a:p>
          <a:p>
            <a:pPr algn="ctr"/>
            <a:r>
              <a:rPr lang="fr-FR"/>
              <a:t>créations </a:t>
            </a:r>
          </a:p>
          <a:p>
            <a:pPr algn="ctr"/>
            <a:r>
              <a:rPr lang="fr-FR"/>
              <a:t>de valeur</a:t>
            </a:r>
          </a:p>
          <a:p>
            <a:pPr algn="ctr">
              <a:buFontTx/>
              <a:buChar char="-"/>
            </a:pPr>
            <a:r>
              <a:rPr lang="fr-FR" sz="900"/>
              <a:t>Services</a:t>
            </a:r>
          </a:p>
          <a:p>
            <a:pPr algn="ctr">
              <a:buFontTx/>
              <a:buChar char="-"/>
            </a:pPr>
            <a:r>
              <a:rPr lang="fr-FR" sz="900"/>
              <a:t>-organisationnel</a:t>
            </a:r>
          </a:p>
          <a:p>
            <a:pPr algn="ctr">
              <a:buFontTx/>
              <a:buChar char="-"/>
            </a:pPr>
            <a:r>
              <a:rPr lang="fr-FR" sz="900"/>
              <a:t>-stratégique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6540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404813" y="539750"/>
            <a:ext cx="99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Origine: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2420938" y="539750"/>
            <a:ext cx="172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</a:t>
            </a:r>
          </a:p>
          <a:p>
            <a:r>
              <a:rPr lang="fr-FR"/>
              <a:t>descriptif</a:t>
            </a: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404813" y="1258888"/>
            <a:ext cx="1493837" cy="124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Risques</a:t>
            </a:r>
          </a:p>
          <a:p>
            <a:pPr algn="ctr"/>
            <a:r>
              <a:rPr lang="fr-FR"/>
              <a:t>1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060575" y="16192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789363" y="1403350"/>
            <a:ext cx="271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Est-on capable de gérer ce risque?</a:t>
            </a:r>
          </a:p>
        </p:txBody>
      </p:sp>
      <p:graphicFrame>
        <p:nvGraphicFramePr>
          <p:cNvPr id="9226" name="Group 10"/>
          <p:cNvGraphicFramePr>
            <a:graphicFrameLocks noGrp="1"/>
          </p:cNvGraphicFramePr>
          <p:nvPr/>
        </p:nvGraphicFramePr>
        <p:xfrm>
          <a:off x="1844675" y="3059113"/>
          <a:ext cx="4824413" cy="4882896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4882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 sait faire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 a déjà mené avec succès ce type de projet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 de type « perle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 de type « Pain &amp; beurre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Moins d’ 1 an de 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Devlpt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et facilement adaptable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déjà un client 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rupture avec ce que l’on sait faire d’un point de vue Techno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 de type « Huitre » : Risques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Entre 1 an et 2 ans de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Devlpt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rupture avec ce que l’on sait faire d’un point de vue commercial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 consommateur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 de type « éléphant « .. Peu de retombées éventuelles et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bcp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risques..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Multiplication des risques ( conso, fi, etc..)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 de 2 ans de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Dvlpt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Avec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bcp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d’incertitudes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260350" y="2916238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Probabilité</a:t>
            </a:r>
          </a:p>
          <a:p>
            <a:pPr algn="ctr"/>
            <a:r>
              <a:rPr lang="fr-FR"/>
              <a:t>Succès /Echec</a:t>
            </a:r>
          </a:p>
        </p:txBody>
      </p:sp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260350" y="6156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Time to </a:t>
            </a:r>
          </a:p>
          <a:p>
            <a:pPr algn="ctr"/>
            <a:r>
              <a:rPr lang="fr-FR"/>
              <a:t>market</a:t>
            </a:r>
          </a:p>
        </p:txBody>
      </p:sp>
      <p:sp>
        <p:nvSpPr>
          <p:cNvPr id="12308" name="Text Box 23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2309" name="Oval 24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2310" name="Rectangle 25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11" name="Rectangle 26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12" name="Text Box 27"/>
          <p:cNvSpPr txBox="1">
            <a:spLocks noChangeArrowheads="1"/>
          </p:cNvSpPr>
          <p:nvPr/>
        </p:nvSpPr>
        <p:spPr bwMode="auto">
          <a:xfrm>
            <a:off x="2205038" y="2484438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2313" name="Text Box 28"/>
          <p:cNvSpPr txBox="1">
            <a:spLocks noChangeArrowheads="1"/>
          </p:cNvSpPr>
          <p:nvPr/>
        </p:nvSpPr>
        <p:spPr bwMode="auto">
          <a:xfrm>
            <a:off x="3573463" y="2484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314" name="Text Box 29"/>
          <p:cNvSpPr txBox="1">
            <a:spLocks noChangeArrowheads="1"/>
          </p:cNvSpPr>
          <p:nvPr/>
        </p:nvSpPr>
        <p:spPr bwMode="auto">
          <a:xfrm>
            <a:off x="3789363" y="2484438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2315" name="Text Box 30"/>
          <p:cNvSpPr txBox="1">
            <a:spLocks noChangeArrowheads="1"/>
          </p:cNvSpPr>
          <p:nvPr/>
        </p:nvSpPr>
        <p:spPr bwMode="auto">
          <a:xfrm>
            <a:off x="5229225" y="2484438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6540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04813" y="539750"/>
            <a:ext cx="99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Origine: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420938" y="539750"/>
            <a:ext cx="172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</a:t>
            </a:r>
          </a:p>
          <a:p>
            <a:r>
              <a:rPr lang="fr-FR"/>
              <a:t>descriptif</a:t>
            </a:r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404813" y="1258888"/>
            <a:ext cx="1493837" cy="124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Risques</a:t>
            </a:r>
          </a:p>
          <a:p>
            <a:pPr algn="ctr"/>
            <a:r>
              <a:rPr lang="fr-FR"/>
              <a:t>2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060575" y="16192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789363" y="1403350"/>
            <a:ext cx="271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Est-on capable de gérer ce risque?</a:t>
            </a:r>
          </a:p>
        </p:txBody>
      </p:sp>
      <p:graphicFrame>
        <p:nvGraphicFramePr>
          <p:cNvPr id="9226" name="Group 10"/>
          <p:cNvGraphicFramePr>
            <a:graphicFrameLocks noGrp="1"/>
          </p:cNvGraphicFramePr>
          <p:nvPr/>
        </p:nvGraphicFramePr>
        <p:xfrm>
          <a:off x="1412875" y="3059113"/>
          <a:ext cx="5256312" cy="4681539"/>
        </p:xfrm>
        <a:graphic>
          <a:graphicData uri="http://schemas.openxmlformats.org/drawingml/2006/table">
            <a:tbl>
              <a:tblPr/>
              <a:tblGrid>
                <a:gridCol w="2040037"/>
                <a:gridCol w="1608137"/>
                <a:gridCol w="1608138"/>
              </a:tblGrid>
              <a:tr h="4681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Demande de MDD, appel d’offres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Existences de freins pour le consommateur… à éduquer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sauf si on a le budget et le temps)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Risque de  diversité du portefeuille trop important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Existence de freins pour le consommateur… à éduquer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sauf si on a le budget et le temps)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rupture du comportement de consommateur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même si nouvelle catégorie)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Nécessité de changer d’implantation  rayon linéaire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Un concurrent dominant existe déjà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3330" name="Rectangle 20"/>
          <p:cNvSpPr>
            <a:spLocks noChangeArrowheads="1"/>
          </p:cNvSpPr>
          <p:nvPr/>
        </p:nvSpPr>
        <p:spPr bwMode="auto">
          <a:xfrm>
            <a:off x="0" y="29876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Nature</a:t>
            </a:r>
          </a:p>
        </p:txBody>
      </p:sp>
      <p:sp>
        <p:nvSpPr>
          <p:cNvPr id="13331" name="Rectangle 22"/>
          <p:cNvSpPr>
            <a:spLocks noChangeArrowheads="1"/>
          </p:cNvSpPr>
          <p:nvPr/>
        </p:nvSpPr>
        <p:spPr bwMode="auto">
          <a:xfrm>
            <a:off x="0" y="6156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Impact</a:t>
            </a:r>
          </a:p>
        </p:txBody>
      </p:sp>
      <p:sp>
        <p:nvSpPr>
          <p:cNvPr id="13332" name="Text Box 23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3333" name="Oval 24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3334" name="Rectangle 25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35" name="Rectangle 26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36" name="Text Box 27"/>
          <p:cNvSpPr txBox="1">
            <a:spLocks noChangeArrowheads="1"/>
          </p:cNvSpPr>
          <p:nvPr/>
        </p:nvSpPr>
        <p:spPr bwMode="auto">
          <a:xfrm>
            <a:off x="2205038" y="2484438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3337" name="Text Box 28"/>
          <p:cNvSpPr txBox="1">
            <a:spLocks noChangeArrowheads="1"/>
          </p:cNvSpPr>
          <p:nvPr/>
        </p:nvSpPr>
        <p:spPr bwMode="auto">
          <a:xfrm>
            <a:off x="3573463" y="2484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3338" name="Text Box 29"/>
          <p:cNvSpPr txBox="1">
            <a:spLocks noChangeArrowheads="1"/>
          </p:cNvSpPr>
          <p:nvPr/>
        </p:nvSpPr>
        <p:spPr bwMode="auto">
          <a:xfrm>
            <a:off x="3789363" y="2484438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3339" name="Text Box 30"/>
          <p:cNvSpPr txBox="1">
            <a:spLocks noChangeArrowheads="1"/>
          </p:cNvSpPr>
          <p:nvPr/>
        </p:nvSpPr>
        <p:spPr bwMode="auto">
          <a:xfrm>
            <a:off x="5229225" y="2484438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3340" name="ZoneTexte 21"/>
          <p:cNvSpPr txBox="1">
            <a:spLocks noChangeArrowheads="1"/>
          </p:cNvSpPr>
          <p:nvPr/>
        </p:nvSpPr>
        <p:spPr bwMode="auto">
          <a:xfrm>
            <a:off x="115888" y="3779838"/>
            <a:ext cx="1333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/>
              <a:t>Financier</a:t>
            </a:r>
          </a:p>
          <a:p>
            <a:r>
              <a:rPr lang="fr-FR" sz="1200"/>
              <a:t>Distribution</a:t>
            </a:r>
          </a:p>
          <a:p>
            <a:r>
              <a:rPr lang="fr-FR" sz="1200"/>
              <a:t>Consommateur</a:t>
            </a:r>
          </a:p>
          <a:p>
            <a:r>
              <a:rPr lang="fr-FR" sz="1200"/>
              <a:t>Concurrentiel</a:t>
            </a:r>
          </a:p>
          <a:p>
            <a:r>
              <a:rPr lang="fr-FR" sz="1200"/>
              <a:t>Technologique</a:t>
            </a:r>
          </a:p>
          <a:p>
            <a:r>
              <a:rPr lang="fr-FR" sz="1200"/>
              <a:t>Qualité &amp; </a:t>
            </a:r>
          </a:p>
          <a:p>
            <a:r>
              <a:rPr lang="fr-FR" sz="1200"/>
              <a:t>Réglementations</a:t>
            </a:r>
          </a:p>
        </p:txBody>
      </p:sp>
      <p:sp>
        <p:nvSpPr>
          <p:cNvPr id="13341" name="ZoneTexte 22"/>
          <p:cNvSpPr txBox="1">
            <a:spLocks noChangeArrowheads="1"/>
          </p:cNvSpPr>
          <p:nvPr/>
        </p:nvSpPr>
        <p:spPr bwMode="auto">
          <a:xfrm>
            <a:off x="115888" y="6732588"/>
            <a:ext cx="1438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/>
              <a:t>Financier</a:t>
            </a:r>
          </a:p>
          <a:p>
            <a:r>
              <a:rPr lang="fr-FR" sz="1200"/>
              <a:t>Stratégique</a:t>
            </a:r>
          </a:p>
          <a:p>
            <a:r>
              <a:rPr lang="fr-FR" sz="1200"/>
              <a:t>Image /Réputation</a:t>
            </a:r>
          </a:p>
          <a:p>
            <a:r>
              <a:rPr lang="fr-FR" sz="1200"/>
              <a:t>Qualité</a:t>
            </a:r>
          </a:p>
        </p:txBody>
      </p:sp>
      <p:sp>
        <p:nvSpPr>
          <p:cNvPr id="13342" name="ZoneTexte 23"/>
          <p:cNvSpPr txBox="1">
            <a:spLocks noChangeArrowheads="1"/>
          </p:cNvSpPr>
          <p:nvPr/>
        </p:nvSpPr>
        <p:spPr bwMode="auto">
          <a:xfrm>
            <a:off x="1557338" y="6227763"/>
            <a:ext cx="19573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/>
              <a:t>Espérance de Retombées</a:t>
            </a:r>
          </a:p>
          <a:p>
            <a:r>
              <a:rPr lang="fr-FR" sz="1200"/>
              <a:t>Financieres positives</a:t>
            </a:r>
          </a:p>
          <a:p>
            <a:endParaRPr lang="fr-FR" sz="1200"/>
          </a:p>
          <a:p>
            <a:pPr>
              <a:buFontTx/>
              <a:buChar char="-"/>
            </a:pPr>
            <a:r>
              <a:rPr lang="fr-FR" sz="1200"/>
              <a:t>Sur d’autres produits</a:t>
            </a:r>
          </a:p>
          <a:p>
            <a:pPr>
              <a:buFontTx/>
              <a:buChar char="-"/>
            </a:pPr>
            <a:r>
              <a:rPr lang="fr-FR" sz="1200"/>
              <a:t>Et/ou construction</a:t>
            </a:r>
          </a:p>
          <a:p>
            <a:r>
              <a:rPr lang="fr-FR" sz="1200"/>
              <a:t>D’une famille de produits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Filtrage des idées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565400" y="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Idée de produit :</a:t>
            </a:r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115888" y="395288"/>
            <a:ext cx="1493837" cy="124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Potentiel</a:t>
            </a:r>
          </a:p>
          <a:p>
            <a:pPr algn="ctr"/>
            <a:r>
              <a:rPr lang="fr-FR"/>
              <a:t>de Marché</a:t>
            </a:r>
          </a:p>
          <a:p>
            <a:pPr algn="ctr"/>
            <a:r>
              <a:rPr lang="fr-FR"/>
              <a:t>1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989138" y="9715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Note=	/10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844675" y="395288"/>
            <a:ext cx="424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Quel est l’enjeu de ce projet ? Y a-t-il un marché ?</a:t>
            </a: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844675" y="1692275"/>
          <a:ext cx="4824413" cy="6394704"/>
        </p:xfrm>
        <a:graphic>
          <a:graphicData uri="http://schemas.openxmlformats.org/drawingml/2006/table">
            <a:tbl>
              <a:tblPr/>
              <a:tblGrid>
                <a:gridCol w="1608138"/>
                <a:gridCol w="1608137"/>
                <a:gridCol w="1608138"/>
              </a:tblGrid>
              <a:tr h="6394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de Masse &amp; Volume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10 % /an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Permettrait de relancer une croissance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 phase de Croissance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 phase  Maturité si MDD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E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Marché  Segmenté ou Niche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risque de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sur-évaluation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du potentiel de marché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5% /an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phase d’émergence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même si pas encore de concurrent) car trop d’effort  de communication à fournir pou développer le marché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Risque de sous évaluation des délais de pénétration du marché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5 % /an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stagnant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phase de maturité et ou déclin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 si concurrent dominant présent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2C04"/>
                    </a:solidFill>
                  </a:tcPr>
                </a:tc>
              </a:tr>
            </a:tbl>
          </a:graphicData>
        </a:graphic>
      </p:graphicFrame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333375" y="1763713"/>
            <a:ext cx="1295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/>
              <a:t>Taille du </a:t>
            </a:r>
          </a:p>
          <a:p>
            <a:pPr algn="ctr"/>
            <a:r>
              <a:rPr lang="fr-FR" b="1"/>
              <a:t>Marché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333375" y="79565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Commentaires:</a:t>
            </a:r>
          </a:p>
        </p:txBody>
      </p:sp>
      <p:sp>
        <p:nvSpPr>
          <p:cNvPr id="14355" name="Oval 22"/>
          <p:cNvSpPr>
            <a:spLocks noChangeArrowheads="1"/>
          </p:cNvSpPr>
          <p:nvPr/>
        </p:nvSpPr>
        <p:spPr bwMode="auto">
          <a:xfrm>
            <a:off x="4652963" y="7885113"/>
            <a:ext cx="1655762" cy="827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Stop/Go</a:t>
            </a:r>
          </a:p>
        </p:txBody>
      </p:sp>
      <p:sp>
        <p:nvSpPr>
          <p:cNvPr id="14356" name="Rectangle 23"/>
          <p:cNvSpPr>
            <a:spLocks noChangeArrowheads="1"/>
          </p:cNvSpPr>
          <p:nvPr/>
        </p:nvSpPr>
        <p:spPr bwMode="auto">
          <a:xfrm>
            <a:off x="4941888" y="8459788"/>
            <a:ext cx="360362" cy="468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57" name="Rectangle 24"/>
          <p:cNvSpPr>
            <a:spLocks noChangeArrowheads="1"/>
          </p:cNvSpPr>
          <p:nvPr/>
        </p:nvSpPr>
        <p:spPr bwMode="auto">
          <a:xfrm>
            <a:off x="5661025" y="8459788"/>
            <a:ext cx="360363" cy="468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2132013" y="1258888"/>
            <a:ext cx="81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</a:t>
            </a:r>
            <a:r>
              <a:rPr lang="fr-FR">
                <a:sym typeface="Wingdings" pitchFamily="2" charset="2"/>
              </a:rPr>
              <a:t>10</a:t>
            </a:r>
            <a:endParaRPr lang="fr-FR"/>
          </a:p>
        </p:txBody>
      </p:sp>
      <p:sp>
        <p:nvSpPr>
          <p:cNvPr id="14359" name="Text Box 26"/>
          <p:cNvSpPr txBox="1">
            <a:spLocks noChangeArrowheads="1"/>
          </p:cNvSpPr>
          <p:nvPr/>
        </p:nvSpPr>
        <p:spPr bwMode="auto">
          <a:xfrm>
            <a:off x="3500438" y="12588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4360" name="Text Box 27"/>
          <p:cNvSpPr txBox="1">
            <a:spLocks noChangeArrowheads="1"/>
          </p:cNvSpPr>
          <p:nvPr/>
        </p:nvSpPr>
        <p:spPr bwMode="auto">
          <a:xfrm>
            <a:off x="3716338" y="1258888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</a:t>
            </a:r>
            <a:r>
              <a:rPr lang="fr-FR">
                <a:sym typeface="Wingdings" pitchFamily="2" charset="2"/>
              </a:rPr>
              <a:t>7</a:t>
            </a:r>
            <a:endParaRPr lang="fr-FR"/>
          </a:p>
        </p:txBody>
      </p:sp>
      <p:sp>
        <p:nvSpPr>
          <p:cNvPr id="14361" name="Text Box 28"/>
          <p:cNvSpPr txBox="1">
            <a:spLocks noChangeArrowheads="1"/>
          </p:cNvSpPr>
          <p:nvPr/>
        </p:nvSpPr>
        <p:spPr bwMode="auto">
          <a:xfrm>
            <a:off x="5156200" y="1258888"/>
            <a:ext cx="687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</a:t>
            </a:r>
            <a:r>
              <a:rPr lang="fr-FR">
                <a:sym typeface="Wingdings" pitchFamily="2" charset="2"/>
              </a:rPr>
              <a:t>3</a:t>
            </a:r>
            <a:endParaRPr lang="fr-FR"/>
          </a:p>
        </p:txBody>
      </p:sp>
      <p:sp>
        <p:nvSpPr>
          <p:cNvPr id="14362" name="ZoneTexte 32"/>
          <p:cNvSpPr txBox="1">
            <a:spLocks noChangeArrowheads="1"/>
          </p:cNvSpPr>
          <p:nvPr/>
        </p:nvSpPr>
        <p:spPr bwMode="auto">
          <a:xfrm>
            <a:off x="188913" y="2411413"/>
            <a:ext cx="17272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000"/>
              <a:t>Nombre de consommateurs potentiels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Nbre UCV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Tonnage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CA potentiel</a:t>
            </a:r>
          </a:p>
          <a:p>
            <a:pPr lvl="1">
              <a:buFontTx/>
              <a:buChar char="-"/>
            </a:pPr>
            <a:r>
              <a:rPr lang="fr-FR" sz="1000"/>
              <a:t>1 an</a:t>
            </a:r>
          </a:p>
          <a:p>
            <a:pPr lvl="1"/>
            <a:endParaRPr lang="fr-FR" sz="1000"/>
          </a:p>
          <a:p>
            <a:pPr lvl="1">
              <a:buFontTx/>
              <a:buChar char="-"/>
            </a:pPr>
            <a:r>
              <a:rPr lang="fr-FR" sz="1000"/>
              <a:t>3 ans</a:t>
            </a:r>
          </a:p>
        </p:txBody>
      </p:sp>
      <p:sp>
        <p:nvSpPr>
          <p:cNvPr id="14363" name="Rectangle 19"/>
          <p:cNvSpPr>
            <a:spLocks noChangeArrowheads="1"/>
          </p:cNvSpPr>
          <p:nvPr/>
        </p:nvSpPr>
        <p:spPr bwMode="auto">
          <a:xfrm>
            <a:off x="260350" y="52927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Croissance</a:t>
            </a:r>
          </a:p>
          <a:p>
            <a:pPr algn="ctr"/>
            <a:r>
              <a:rPr lang="fr-FR"/>
              <a:t>Du marché</a:t>
            </a:r>
          </a:p>
        </p:txBody>
      </p:sp>
      <p:sp>
        <p:nvSpPr>
          <p:cNvPr id="14364" name="ZoneTexte 34"/>
          <p:cNvSpPr txBox="1">
            <a:spLocks noChangeArrowheads="1"/>
          </p:cNvSpPr>
          <p:nvPr/>
        </p:nvSpPr>
        <p:spPr bwMode="auto">
          <a:xfrm>
            <a:off x="0" y="5867400"/>
            <a:ext cx="1728788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000"/>
              <a:t>% de croissance /an</a:t>
            </a:r>
          </a:p>
          <a:p>
            <a:pPr>
              <a:buFontTx/>
              <a:buChar char="-"/>
            </a:pPr>
            <a:r>
              <a:rPr lang="fr-FR" sz="1000"/>
              <a:t>- 3 dernieres années</a:t>
            </a:r>
          </a:p>
          <a:p>
            <a:pPr>
              <a:buFontTx/>
              <a:buChar char="-"/>
            </a:pPr>
            <a:r>
              <a:rPr lang="fr-FR" sz="1000"/>
              <a:t>- 3 prochaines années</a:t>
            </a:r>
          </a:p>
          <a:p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Niveau de développement</a:t>
            </a:r>
          </a:p>
          <a:p>
            <a:pPr>
              <a:buFontTx/>
              <a:buChar char="-"/>
            </a:pPr>
            <a:r>
              <a:rPr lang="fr-FR" sz="1000"/>
              <a:t>Du marché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2502</Words>
  <Application>Microsoft Office PowerPoint</Application>
  <PresentationFormat>Affichage à l'écran (4:3)</PresentationFormat>
  <Paragraphs>1195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pgn</dc:creator>
  <cp:lastModifiedBy>iwallart</cp:lastModifiedBy>
  <cp:revision>150</cp:revision>
  <dcterms:created xsi:type="dcterms:W3CDTF">2010-06-25T08:21:00Z</dcterms:created>
  <dcterms:modified xsi:type="dcterms:W3CDTF">2013-11-09T06:25:11Z</dcterms:modified>
</cp:coreProperties>
</file>