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F87C1-7C80-4501-BAD3-0E9222C77319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2DD9B-4DCC-41A1-97FF-7097D91DF60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37ADB-1618-4F0D-9ADC-C30C276A1376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299CB-F0D3-4262-8484-F255087A8DAC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BFA4-CC80-4FD1-8D78-37AFB25E9775}" type="datetimeFigureOut">
              <a:rPr lang="fr-FR" smtClean="0"/>
              <a:t>09/11/2013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9380-EC23-4D71-A8B2-317144A876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723467" cy="296466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La fiche concept  : mode d’emploi</a:t>
            </a:r>
          </a:p>
        </p:txBody>
      </p:sp>
      <p:sp>
        <p:nvSpPr>
          <p:cNvPr id="4099" name="ZoneTexte 6"/>
          <p:cNvSpPr txBox="1">
            <a:spLocks noChangeArrowheads="1"/>
          </p:cNvSpPr>
          <p:nvPr/>
        </p:nvSpPr>
        <p:spPr bwMode="auto">
          <a:xfrm>
            <a:off x="3923928" y="332656"/>
            <a:ext cx="5581651" cy="64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</a:rPr>
              <a:t>La petite phrase issue du consommateur qui exprime un PROBLEME, MANQUE, ENVIE, BESOIN</a:t>
            </a:r>
          </a:p>
          <a:p>
            <a:r>
              <a:rPr lang="fr-FR" sz="1200" dirty="0">
                <a:solidFill>
                  <a:srgbClr val="FF0000"/>
                </a:solidFill>
              </a:rPr>
              <a:t>( simple, pertinente, facile à comprendre, comme une évidence</a:t>
            </a:r>
          </a:p>
        </p:txBody>
      </p:sp>
      <p:sp>
        <p:nvSpPr>
          <p:cNvPr id="4100" name="ZoneTexte 10"/>
          <p:cNvSpPr txBox="1">
            <a:spLocks noChangeArrowheads="1"/>
          </p:cNvSpPr>
          <p:nvPr/>
        </p:nvSpPr>
        <p:spPr bwMode="auto">
          <a:xfrm>
            <a:off x="347133" y="1107282"/>
            <a:ext cx="4224867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/>
              <a:t>Ex</a:t>
            </a:r>
            <a:r>
              <a:rPr lang="fr-FR" sz="1100"/>
              <a:t> : « parfois, c’est sympa de savourer un repas léger sans etre à table. J’adore des « fingerfoods » qui sont à la fois nourrissants mais aussi amusants, que je peux manger seul ou  en partageant avec la famille .. »</a:t>
            </a:r>
            <a:endParaRPr lang="fr-FR" sz="1600"/>
          </a:p>
        </p:txBody>
      </p:sp>
      <p:sp>
        <p:nvSpPr>
          <p:cNvPr id="4101" name="ZoneTexte 11"/>
          <p:cNvSpPr txBox="1">
            <a:spLocks noChangeArrowheads="1"/>
          </p:cNvSpPr>
          <p:nvPr/>
        </p:nvSpPr>
        <p:spPr bwMode="auto">
          <a:xfrm>
            <a:off x="347134" y="2025254"/>
            <a:ext cx="14923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PROPOSITION  :</a:t>
            </a:r>
          </a:p>
        </p:txBody>
      </p:sp>
      <p:sp>
        <p:nvSpPr>
          <p:cNvPr id="4102" name="ZoneTexte 13"/>
          <p:cNvSpPr txBox="1">
            <a:spLocks noChangeArrowheads="1"/>
          </p:cNvSpPr>
          <p:nvPr/>
        </p:nvSpPr>
        <p:spPr bwMode="auto">
          <a:xfrm>
            <a:off x="4874684" y="981075"/>
            <a:ext cx="17032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NOM du concept :</a:t>
            </a:r>
          </a:p>
        </p:txBody>
      </p:sp>
      <p:sp>
        <p:nvSpPr>
          <p:cNvPr id="4103" name="ZoneTexte 14"/>
          <p:cNvSpPr txBox="1">
            <a:spLocks noChangeArrowheads="1"/>
          </p:cNvSpPr>
          <p:nvPr/>
        </p:nvSpPr>
        <p:spPr bwMode="auto">
          <a:xfrm>
            <a:off x="251884" y="3069431"/>
            <a:ext cx="38862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Description sommaire de la proposition</a:t>
            </a:r>
          </a:p>
        </p:txBody>
      </p:sp>
      <p:sp>
        <p:nvSpPr>
          <p:cNvPr id="4104" name="ZoneTexte 15"/>
          <p:cNvSpPr txBox="1">
            <a:spLocks noChangeArrowheads="1"/>
          </p:cNvSpPr>
          <p:nvPr/>
        </p:nvSpPr>
        <p:spPr bwMode="auto">
          <a:xfrm>
            <a:off x="444501" y="944166"/>
            <a:ext cx="9733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FF0000"/>
                </a:solidFill>
              </a:rPr>
              <a:t>INSIGHT :</a:t>
            </a:r>
          </a:p>
        </p:txBody>
      </p:sp>
      <p:sp>
        <p:nvSpPr>
          <p:cNvPr id="4105" name="ZoneTexte 16"/>
          <p:cNvSpPr txBox="1">
            <a:spLocks noChangeArrowheads="1"/>
          </p:cNvSpPr>
          <p:nvPr/>
        </p:nvSpPr>
        <p:spPr bwMode="auto">
          <a:xfrm>
            <a:off x="4946651" y="1988344"/>
            <a:ext cx="15401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Photo /dessin:</a:t>
            </a:r>
          </a:p>
        </p:txBody>
      </p:sp>
      <p:sp>
        <p:nvSpPr>
          <p:cNvPr id="4106" name="ZoneTexte 19"/>
          <p:cNvSpPr txBox="1">
            <a:spLocks noChangeArrowheads="1"/>
          </p:cNvSpPr>
          <p:nvPr/>
        </p:nvSpPr>
        <p:spPr bwMode="auto">
          <a:xfrm>
            <a:off x="338667" y="3500438"/>
            <a:ext cx="2290371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-- </a:t>
            </a:r>
            <a:r>
              <a:rPr lang="fr-FR">
                <a:solidFill>
                  <a:srgbClr val="FF0000"/>
                </a:solidFill>
              </a:rPr>
              <a:t>BENEFICES</a:t>
            </a:r>
            <a:r>
              <a:rPr lang="fr-FR" sz="2000"/>
              <a:t> </a:t>
            </a:r>
            <a:r>
              <a:rPr lang="fr-FR" sz="1600"/>
              <a:t>( VALEUR) </a:t>
            </a:r>
          </a:p>
          <a:p>
            <a:r>
              <a:rPr lang="fr-FR" sz="1600">
                <a:solidFill>
                  <a:srgbClr val="FF0000"/>
                </a:solidFill>
              </a:rPr>
              <a:t>FONCTIONNELS</a:t>
            </a:r>
          </a:p>
          <a:p>
            <a:pPr>
              <a:buFontTx/>
              <a:buChar char="-"/>
            </a:pPr>
            <a:r>
              <a:rPr lang="fr-FR" sz="1400"/>
              <a:t>POURQUOI</a:t>
            </a:r>
          </a:p>
          <a:p>
            <a:pPr>
              <a:buFontTx/>
              <a:buChar char="-"/>
            </a:pPr>
            <a:r>
              <a:rPr lang="fr-FR" sz="1400"/>
              <a:t>Quelles fonctions ? </a:t>
            </a:r>
          </a:p>
          <a:p>
            <a:pPr>
              <a:buFontTx/>
              <a:buChar char="-"/>
            </a:pPr>
            <a:r>
              <a:rPr lang="fr-FR" sz="1400"/>
              <a:t>A quoi ca sert ?</a:t>
            </a:r>
          </a:p>
          <a:p>
            <a:pPr>
              <a:buFontTx/>
              <a:buChar char="-"/>
            </a:pPr>
            <a:r>
              <a:rPr lang="fr-FR" sz="1400" i="1"/>
              <a:t>Abstrait</a:t>
            </a:r>
          </a:p>
        </p:txBody>
      </p:sp>
      <p:sp>
        <p:nvSpPr>
          <p:cNvPr id="4107" name="ZoneTexte 20"/>
          <p:cNvSpPr txBox="1">
            <a:spLocks noChangeArrowheads="1"/>
          </p:cNvSpPr>
          <p:nvPr/>
        </p:nvSpPr>
        <p:spPr bwMode="auto">
          <a:xfrm>
            <a:off x="4955118" y="3429000"/>
            <a:ext cx="2617191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 </a:t>
            </a:r>
            <a:r>
              <a:rPr lang="fr-FR" sz="1600"/>
              <a:t>LA PREUVE  (</a:t>
            </a:r>
            <a:r>
              <a:rPr lang="fr-FR" sz="1600" i="1"/>
              <a:t>Concret) </a:t>
            </a:r>
          </a:p>
          <a:p>
            <a:r>
              <a:rPr lang="fr-FR" sz="1600" i="1"/>
              <a:t>ou Reason to believe</a:t>
            </a:r>
            <a:endParaRPr lang="fr-FR" sz="1600"/>
          </a:p>
          <a:p>
            <a:pPr>
              <a:buFontTx/>
              <a:buChar char="-"/>
            </a:pPr>
            <a:r>
              <a:rPr lang="fr-FR" sz="1200"/>
              <a:t>COMMENT (Comment ca fonctionne ?</a:t>
            </a:r>
          </a:p>
          <a:p>
            <a:pPr>
              <a:buFontTx/>
              <a:buChar char="-"/>
            </a:pPr>
            <a:r>
              <a:rPr lang="fr-FR" sz="1200"/>
              <a:t>En quoi c’est fait ?</a:t>
            </a:r>
          </a:p>
        </p:txBody>
      </p:sp>
      <p:sp>
        <p:nvSpPr>
          <p:cNvPr id="4108" name="ZoneTexte 21"/>
          <p:cNvSpPr txBox="1">
            <a:spLocks noChangeArrowheads="1"/>
          </p:cNvSpPr>
          <p:nvPr/>
        </p:nvSpPr>
        <p:spPr bwMode="auto">
          <a:xfrm>
            <a:off x="266700" y="5085160"/>
            <a:ext cx="432011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FF0000"/>
                </a:solidFill>
              </a:rPr>
              <a:t>VALEUR EMOTIONNELLE </a:t>
            </a:r>
          </a:p>
          <a:p>
            <a:r>
              <a:rPr lang="fr-FR" sz="1600">
                <a:solidFill>
                  <a:srgbClr val="FF0000"/>
                </a:solidFill>
              </a:rPr>
              <a:t>( ou SOCIALE &amp; SYMBOLIQUE)</a:t>
            </a:r>
          </a:p>
          <a:p>
            <a:r>
              <a:rPr lang="fr-FR" sz="1400"/>
              <a:t>Quels bienfaits, </a:t>
            </a:r>
          </a:p>
          <a:p>
            <a:r>
              <a:rPr lang="fr-FR" sz="1400"/>
              <a:t>quels sentiments </a:t>
            </a:r>
          </a:p>
          <a:p>
            <a:r>
              <a:rPr lang="fr-FR" sz="1400"/>
              <a:t>cela m’apporte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667" y="1988344"/>
            <a:ext cx="4464051" cy="108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46651" y="1052513"/>
            <a:ext cx="3888316" cy="7917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7133" y="916782"/>
            <a:ext cx="4464051" cy="937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46651" y="1988344"/>
            <a:ext cx="3888316" cy="108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66700" y="3500438"/>
            <a:ext cx="4464051" cy="1513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31833" y="3429000"/>
            <a:ext cx="4083051" cy="26646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66700" y="5085160"/>
            <a:ext cx="4464051" cy="1152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 flipH="1">
            <a:off x="3611034" y="728663"/>
            <a:ext cx="192617" cy="378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7" name="ZoneTexte 32"/>
          <p:cNvSpPr txBox="1">
            <a:spLocks noChangeArrowheads="1"/>
          </p:cNvSpPr>
          <p:nvPr/>
        </p:nvSpPr>
        <p:spPr bwMode="auto">
          <a:xfrm>
            <a:off x="539751" y="2078832"/>
            <a:ext cx="41042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dirty="0"/>
              <a:t>                            Ex</a:t>
            </a:r>
            <a:r>
              <a:rPr lang="fr-FR" sz="1100" dirty="0"/>
              <a:t>  </a:t>
            </a:r>
            <a:r>
              <a:rPr lang="fr-FR" sz="1100" dirty="0" err="1" smtClean="0"/>
              <a:t>Batonnets</a:t>
            </a:r>
            <a:endParaRPr lang="fr-FR" sz="1100" dirty="0"/>
          </a:p>
          <a:p>
            <a:r>
              <a:rPr lang="fr-FR" sz="1100" dirty="0"/>
              <a:t>: </a:t>
            </a:r>
            <a:r>
              <a:rPr lang="fr-FR" sz="1100" dirty="0" err="1"/>
              <a:t>Fingerfood</a:t>
            </a:r>
            <a:r>
              <a:rPr lang="fr-FR" sz="1100" dirty="0"/>
              <a:t> qui peuvent </a:t>
            </a:r>
            <a:r>
              <a:rPr lang="fr-FR" sz="1100" dirty="0" err="1"/>
              <a:t>etre</a:t>
            </a:r>
            <a:r>
              <a:rPr lang="fr-FR" sz="1100" dirty="0"/>
              <a:t> partagés ou mangés en solo . Suffisamment petit pour </a:t>
            </a:r>
            <a:r>
              <a:rPr lang="fr-FR" sz="1100" dirty="0" err="1"/>
              <a:t>etre</a:t>
            </a:r>
            <a:r>
              <a:rPr lang="fr-FR" sz="1100" dirty="0"/>
              <a:t> mangé en 1 seule bouchée . Boite de plusieurs  bouchées, avec un gout savoureux et une texture croustillante »</a:t>
            </a:r>
            <a:endParaRPr lang="fr-FR" sz="1600" dirty="0"/>
          </a:p>
        </p:txBody>
      </p:sp>
      <p:sp>
        <p:nvSpPr>
          <p:cNvPr id="4118" name="ZoneTexte 33"/>
          <p:cNvSpPr txBox="1">
            <a:spLocks noChangeArrowheads="1"/>
          </p:cNvSpPr>
          <p:nvPr/>
        </p:nvSpPr>
        <p:spPr bwMode="auto">
          <a:xfrm>
            <a:off x="3635896" y="5373216"/>
            <a:ext cx="5820833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dirty="0"/>
              <a:t>Ex</a:t>
            </a:r>
            <a:r>
              <a:rPr lang="fr-FR" sz="1100" dirty="0"/>
              <a:t> : ludique,                   &lt;&lt;&lt; forme décalée  + 1 blague</a:t>
            </a:r>
          </a:p>
          <a:p>
            <a:r>
              <a:rPr lang="fr-FR" sz="1100" dirty="0"/>
              <a:t>       convivial                      - présenté sur un plateau  pour </a:t>
            </a:r>
            <a:r>
              <a:rPr lang="fr-FR" sz="1100" dirty="0" err="1"/>
              <a:t>apero</a:t>
            </a:r>
            <a:endParaRPr lang="fr-FR" sz="1100" dirty="0"/>
          </a:p>
          <a:p>
            <a:endParaRPr lang="fr-FR" sz="1600" dirty="0"/>
          </a:p>
        </p:txBody>
      </p:sp>
      <p:sp>
        <p:nvSpPr>
          <p:cNvPr id="4119" name="ZoneTexte 34"/>
          <p:cNvSpPr txBox="1">
            <a:spLocks noChangeArrowheads="1"/>
          </p:cNvSpPr>
          <p:nvPr/>
        </p:nvSpPr>
        <p:spPr bwMode="auto">
          <a:xfrm>
            <a:off x="3203848" y="4365104"/>
            <a:ext cx="484081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dirty="0"/>
              <a:t>Ex</a:t>
            </a:r>
            <a:r>
              <a:rPr lang="fr-FR" sz="1100" dirty="0"/>
              <a:t> : nourrissant,                            </a:t>
            </a:r>
            <a:r>
              <a:rPr lang="fr-FR" sz="1100" dirty="0">
                <a:sym typeface="Wingdings" pitchFamily="2" charset="2"/>
              </a:rPr>
              <a:t> à base de riz</a:t>
            </a:r>
            <a:r>
              <a:rPr lang="fr-FR" sz="1100" dirty="0"/>
              <a:t> </a:t>
            </a:r>
          </a:p>
          <a:p>
            <a:r>
              <a:rPr lang="fr-FR" sz="1100" dirty="0"/>
              <a:t>Pratique                                          -</a:t>
            </a:r>
            <a:r>
              <a:rPr lang="fr-FR" sz="1100" dirty="0">
                <a:sym typeface="Wingdings" pitchFamily="2" charset="2"/>
              </a:rPr>
              <a:t> Micro </a:t>
            </a:r>
            <a:r>
              <a:rPr lang="fr-FR" sz="1100" dirty="0" err="1">
                <a:sym typeface="Wingdings" pitchFamily="2" charset="2"/>
              </a:rPr>
              <a:t>ondable</a:t>
            </a:r>
            <a:endParaRPr lang="fr-FR" sz="1100" dirty="0"/>
          </a:p>
          <a:p>
            <a:r>
              <a:rPr lang="fr-FR" sz="1100" dirty="0"/>
              <a:t>Diversité de gout»                           &gt;&gt; 3 recettes</a:t>
            </a:r>
            <a:endParaRPr lang="fr-FR" sz="1600" dirty="0"/>
          </a:p>
        </p:txBody>
      </p:sp>
      <p:sp>
        <p:nvSpPr>
          <p:cNvPr id="4120" name="ZoneTexte 35"/>
          <p:cNvSpPr txBox="1">
            <a:spLocks noChangeArrowheads="1"/>
          </p:cNvSpPr>
          <p:nvPr/>
        </p:nvSpPr>
        <p:spPr bwMode="auto">
          <a:xfrm>
            <a:off x="2747434" y="3861197"/>
            <a:ext cx="2161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solidFill>
                  <a:srgbClr val="FF0000"/>
                </a:solidFill>
              </a:rPr>
              <a:t>Comment le produit va répondre aux besoins</a:t>
            </a:r>
          </a:p>
        </p:txBody>
      </p:sp>
      <p:sp>
        <p:nvSpPr>
          <p:cNvPr id="4121" name="ZoneTexte 36"/>
          <p:cNvSpPr txBox="1">
            <a:spLocks noChangeArrowheads="1"/>
          </p:cNvSpPr>
          <p:nvPr/>
        </p:nvSpPr>
        <p:spPr bwMode="auto">
          <a:xfrm>
            <a:off x="7488768" y="4185047"/>
            <a:ext cx="165523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solidFill>
                  <a:srgbClr val="FF0000"/>
                </a:solidFill>
              </a:rPr>
              <a:t>Fournir les arguments qui assurent que les benefices vont etre apportés</a:t>
            </a:r>
          </a:p>
        </p:txBody>
      </p:sp>
      <p:sp>
        <p:nvSpPr>
          <p:cNvPr id="4122" name="ZoneTexte 37"/>
          <p:cNvSpPr txBox="1">
            <a:spLocks noChangeArrowheads="1"/>
          </p:cNvSpPr>
          <p:nvPr/>
        </p:nvSpPr>
        <p:spPr bwMode="auto">
          <a:xfrm>
            <a:off x="251885" y="6291263"/>
            <a:ext cx="44640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BASELINE:  </a:t>
            </a:r>
            <a:r>
              <a:rPr lang="fr-FR" sz="1400"/>
              <a:t>phrase d’accroche synthétique sui résume la promesse</a:t>
            </a:r>
            <a:endParaRPr lang="fr-FR"/>
          </a:p>
        </p:txBody>
      </p:sp>
      <p:sp>
        <p:nvSpPr>
          <p:cNvPr id="4123" name="ZoneTexte 38"/>
          <p:cNvSpPr txBox="1">
            <a:spLocks noChangeArrowheads="1"/>
          </p:cNvSpPr>
          <p:nvPr/>
        </p:nvSpPr>
        <p:spPr bwMode="auto">
          <a:xfrm>
            <a:off x="323851" y="332185"/>
            <a:ext cx="27707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solidFill>
                  <a:srgbClr val="FF0000"/>
                </a:solidFill>
              </a:rPr>
              <a:t>1 seule idée simple et claire </a:t>
            </a:r>
          </a:p>
        </p:txBody>
      </p:sp>
      <p:sp>
        <p:nvSpPr>
          <p:cNvPr id="4124" name="ZoneTexte 39"/>
          <p:cNvSpPr txBox="1">
            <a:spLocks noChangeArrowheads="1"/>
          </p:cNvSpPr>
          <p:nvPr/>
        </p:nvSpPr>
        <p:spPr bwMode="auto">
          <a:xfrm>
            <a:off x="4764617" y="6344841"/>
            <a:ext cx="4595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solidFill>
                  <a:srgbClr val="FF0000"/>
                </a:solidFill>
              </a:rPr>
              <a:t>1 source réelle de différenciation /ce qui existe .. Doit etre clairement exprimée dans la baseline </a:t>
            </a:r>
          </a:p>
        </p:txBody>
      </p:sp>
      <p:cxnSp>
        <p:nvCxnSpPr>
          <p:cNvPr id="42" name="Connecteur droit avec flèche 41"/>
          <p:cNvCxnSpPr/>
          <p:nvPr/>
        </p:nvCxnSpPr>
        <p:spPr>
          <a:xfrm flipH="1">
            <a:off x="3995936" y="6669360"/>
            <a:ext cx="719667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211960" cy="4048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000" b="1" dirty="0" smtClean="0"/>
              <a:t>La </a:t>
            </a:r>
            <a:r>
              <a:rPr lang="fr-FR" sz="2400" b="1" dirty="0" smtClean="0"/>
              <a:t>fiche</a:t>
            </a:r>
            <a:r>
              <a:rPr lang="fr-FR" sz="2000" b="1" dirty="0" smtClean="0"/>
              <a:t> concept  : mode d’emploi</a:t>
            </a:r>
          </a:p>
        </p:txBody>
      </p:sp>
      <p:sp>
        <p:nvSpPr>
          <p:cNvPr id="5123" name="ZoneTexte 11"/>
          <p:cNvSpPr txBox="1">
            <a:spLocks noChangeArrowheads="1"/>
          </p:cNvSpPr>
          <p:nvPr/>
        </p:nvSpPr>
        <p:spPr bwMode="auto">
          <a:xfrm>
            <a:off x="444501" y="2025254"/>
            <a:ext cx="14923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PROPOSITION  :</a:t>
            </a:r>
          </a:p>
        </p:txBody>
      </p:sp>
      <p:sp>
        <p:nvSpPr>
          <p:cNvPr id="5124" name="ZoneTexte 13"/>
          <p:cNvSpPr txBox="1">
            <a:spLocks noChangeArrowheads="1"/>
          </p:cNvSpPr>
          <p:nvPr/>
        </p:nvSpPr>
        <p:spPr bwMode="auto">
          <a:xfrm>
            <a:off x="4931834" y="620317"/>
            <a:ext cx="1813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NOM du </a:t>
            </a:r>
            <a:r>
              <a:rPr lang="fr-FR" sz="1600"/>
              <a:t>concept</a:t>
            </a:r>
            <a:r>
              <a:rPr lang="fr-FR"/>
              <a:t> :</a:t>
            </a:r>
          </a:p>
        </p:txBody>
      </p:sp>
      <p:sp>
        <p:nvSpPr>
          <p:cNvPr id="5125" name="ZoneTexte 14"/>
          <p:cNvSpPr txBox="1">
            <a:spLocks noChangeArrowheads="1"/>
          </p:cNvSpPr>
          <p:nvPr/>
        </p:nvSpPr>
        <p:spPr bwMode="auto">
          <a:xfrm>
            <a:off x="347134" y="3267076"/>
            <a:ext cx="30640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Description sommaire de la proposition</a:t>
            </a:r>
          </a:p>
        </p:txBody>
      </p:sp>
      <p:sp>
        <p:nvSpPr>
          <p:cNvPr id="5126" name="ZoneTexte 15"/>
          <p:cNvSpPr txBox="1">
            <a:spLocks noChangeArrowheads="1"/>
          </p:cNvSpPr>
          <p:nvPr/>
        </p:nvSpPr>
        <p:spPr bwMode="auto">
          <a:xfrm>
            <a:off x="444501" y="675085"/>
            <a:ext cx="9733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FF0000"/>
                </a:solidFill>
              </a:rPr>
              <a:t>INSIGHT :</a:t>
            </a:r>
          </a:p>
        </p:txBody>
      </p:sp>
      <p:sp>
        <p:nvSpPr>
          <p:cNvPr id="5127" name="ZoneTexte 16"/>
          <p:cNvSpPr txBox="1">
            <a:spLocks noChangeArrowheads="1"/>
          </p:cNvSpPr>
          <p:nvPr/>
        </p:nvSpPr>
        <p:spPr bwMode="auto">
          <a:xfrm>
            <a:off x="4946651" y="1988344"/>
            <a:ext cx="15401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Photo /dessin:</a:t>
            </a:r>
          </a:p>
        </p:txBody>
      </p:sp>
      <p:sp>
        <p:nvSpPr>
          <p:cNvPr id="5128" name="ZoneTexte 19"/>
          <p:cNvSpPr txBox="1">
            <a:spLocks noChangeArrowheads="1"/>
          </p:cNvSpPr>
          <p:nvPr/>
        </p:nvSpPr>
        <p:spPr bwMode="auto">
          <a:xfrm>
            <a:off x="338667" y="3500438"/>
            <a:ext cx="21271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-- </a:t>
            </a:r>
            <a:r>
              <a:rPr lang="fr-FR" sz="1600">
                <a:solidFill>
                  <a:srgbClr val="FF0000"/>
                </a:solidFill>
              </a:rPr>
              <a:t>BENEFICES</a:t>
            </a:r>
            <a:r>
              <a:rPr lang="fr-FR" sz="1600"/>
              <a:t> ( VALEUR)</a:t>
            </a:r>
          </a:p>
          <a:p>
            <a:r>
              <a:rPr lang="fr-FR" sz="1600"/>
              <a:t> </a:t>
            </a:r>
            <a:r>
              <a:rPr lang="fr-FR" sz="1600">
                <a:solidFill>
                  <a:srgbClr val="FF0000"/>
                </a:solidFill>
              </a:rPr>
              <a:t>FONCTIONNELS</a:t>
            </a:r>
          </a:p>
        </p:txBody>
      </p:sp>
      <p:sp>
        <p:nvSpPr>
          <p:cNvPr id="5129" name="ZoneTexte 20"/>
          <p:cNvSpPr txBox="1">
            <a:spLocks noChangeArrowheads="1"/>
          </p:cNvSpPr>
          <p:nvPr/>
        </p:nvSpPr>
        <p:spPr bwMode="auto">
          <a:xfrm>
            <a:off x="4933951" y="3429000"/>
            <a:ext cx="205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 LA PREUVE  (</a:t>
            </a:r>
            <a:r>
              <a:rPr lang="fr-FR" sz="1600" i="1"/>
              <a:t>Concret) </a:t>
            </a:r>
          </a:p>
          <a:p>
            <a:r>
              <a:rPr lang="fr-FR" sz="1600" i="1"/>
              <a:t>ou Reason to believe</a:t>
            </a:r>
            <a:endParaRPr lang="fr-FR" sz="1600"/>
          </a:p>
        </p:txBody>
      </p:sp>
      <p:sp>
        <p:nvSpPr>
          <p:cNvPr id="5130" name="ZoneTexte 21"/>
          <p:cNvSpPr txBox="1">
            <a:spLocks noChangeArrowheads="1"/>
          </p:cNvSpPr>
          <p:nvPr/>
        </p:nvSpPr>
        <p:spPr bwMode="auto">
          <a:xfrm>
            <a:off x="251885" y="5085160"/>
            <a:ext cx="46079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FF0000"/>
                </a:solidFill>
              </a:rPr>
              <a:t>VALEUR EMOTIONNELLE </a:t>
            </a:r>
          </a:p>
          <a:p>
            <a:r>
              <a:rPr lang="fr-FR" sz="1600">
                <a:solidFill>
                  <a:srgbClr val="FF0000"/>
                </a:solidFill>
              </a:rPr>
              <a:t>( ou SOCIALE &amp; SYMBOLIQUE)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667" y="1988344"/>
            <a:ext cx="4464051" cy="108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31834" y="620316"/>
            <a:ext cx="3816351" cy="1223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7133" y="620316"/>
            <a:ext cx="4464051" cy="1233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46651" y="1988344"/>
            <a:ext cx="3888316" cy="108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66700" y="3500438"/>
            <a:ext cx="4464051" cy="1513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31833" y="3429000"/>
            <a:ext cx="4083051" cy="2808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66700" y="5085160"/>
            <a:ext cx="4464051" cy="1152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38" name="ZoneTexte 37"/>
          <p:cNvSpPr txBox="1">
            <a:spLocks noChangeArrowheads="1"/>
          </p:cNvSpPr>
          <p:nvPr/>
        </p:nvSpPr>
        <p:spPr bwMode="auto">
          <a:xfrm>
            <a:off x="251885" y="6211491"/>
            <a:ext cx="44640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FF0000"/>
                </a:solidFill>
              </a:rPr>
              <a:t>BASELINE:</a:t>
            </a:r>
            <a:endParaRPr lang="fr-FR" sz="1600"/>
          </a:p>
        </p:txBody>
      </p:sp>
      <p:cxnSp>
        <p:nvCxnSpPr>
          <p:cNvPr id="44" name="Connecteur droit avec flèche 43"/>
          <p:cNvCxnSpPr/>
          <p:nvPr/>
        </p:nvCxnSpPr>
        <p:spPr>
          <a:xfrm flipH="1">
            <a:off x="4572001" y="4149328"/>
            <a:ext cx="5037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4500034" y="5517356"/>
            <a:ext cx="5757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285</Words>
  <Application>Microsoft Office PowerPoint</Application>
  <PresentationFormat>Affichage à l'écran (4:3)</PresentationFormat>
  <Paragraphs>51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La fiche concept  : mode d’emploi</vt:lpstr>
      <vt:lpstr>La fiche concept  : mode d’emploi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fiche concept  : mode d’emploi</dc:title>
  <dc:creator>iwallart</dc:creator>
  <cp:lastModifiedBy>iwallart</cp:lastModifiedBy>
  <cp:revision>1</cp:revision>
  <dcterms:created xsi:type="dcterms:W3CDTF">2013-11-09T05:51:30Z</dcterms:created>
  <dcterms:modified xsi:type="dcterms:W3CDTF">2013-11-09T05:55:08Z</dcterms:modified>
</cp:coreProperties>
</file>