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20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CBFC79-9637-460C-AA17-F243A391CF6D}" type="datetimeFigureOut">
              <a:rPr lang="fr-FR" smtClean="0"/>
              <a:pPr/>
              <a:t>08/11/2013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5CE4D-845B-432A-8B5E-D006325A72F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532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4A05B4-B2ED-4720-9440-F8DFB8BB71F2}" type="slidenum">
              <a:rPr lang="fr-FR" smtClean="0"/>
              <a:pPr/>
              <a:t>1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532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4A05B4-B2ED-4720-9440-F8DFB8BB71F2}" type="slidenum">
              <a:rPr lang="fr-FR" smtClean="0"/>
              <a:pPr/>
              <a:t>2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20FB-061D-495E-8C13-925B969E9C62}" type="datetimeFigureOut">
              <a:rPr lang="fr-FR" smtClean="0"/>
              <a:pPr/>
              <a:t>08/11/2013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6771-BCC6-4C35-9C7E-278D454F19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20FB-061D-495E-8C13-925B969E9C62}" type="datetimeFigureOut">
              <a:rPr lang="fr-FR" smtClean="0"/>
              <a:pPr/>
              <a:t>08/11/2013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6771-BCC6-4C35-9C7E-278D454F19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1" cy="78009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20FB-061D-495E-8C13-925B969E9C62}" type="datetimeFigureOut">
              <a:rPr lang="fr-FR" smtClean="0"/>
              <a:pPr/>
              <a:t>08/11/2013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6771-BCC6-4C35-9C7E-278D454F19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20FB-061D-495E-8C13-925B969E9C62}" type="datetimeFigureOut">
              <a:rPr lang="fr-FR" smtClean="0"/>
              <a:pPr/>
              <a:t>08/11/2013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6771-BCC6-4C35-9C7E-278D454F19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20FB-061D-495E-8C13-925B969E9C62}" type="datetimeFigureOut">
              <a:rPr lang="fr-FR" smtClean="0"/>
              <a:pPr/>
              <a:t>08/11/2013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6771-BCC6-4C35-9C7E-278D454F19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20FB-061D-495E-8C13-925B969E9C62}" type="datetimeFigureOut">
              <a:rPr lang="fr-FR" smtClean="0"/>
              <a:pPr/>
              <a:t>08/11/2013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6771-BCC6-4C35-9C7E-278D454F19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20FB-061D-495E-8C13-925B969E9C62}" type="datetimeFigureOut">
              <a:rPr lang="fr-FR" smtClean="0"/>
              <a:pPr/>
              <a:t>08/11/2013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6771-BCC6-4C35-9C7E-278D454F19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20FB-061D-495E-8C13-925B969E9C62}" type="datetimeFigureOut">
              <a:rPr lang="fr-FR" smtClean="0"/>
              <a:pPr/>
              <a:t>08/11/2013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6771-BCC6-4C35-9C7E-278D454F19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20FB-061D-495E-8C13-925B969E9C62}" type="datetimeFigureOut">
              <a:rPr lang="fr-FR" smtClean="0"/>
              <a:pPr/>
              <a:t>08/11/2013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6771-BCC6-4C35-9C7E-278D454F19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20FB-061D-495E-8C13-925B969E9C62}" type="datetimeFigureOut">
              <a:rPr lang="fr-FR" smtClean="0"/>
              <a:pPr/>
              <a:t>08/11/2013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6771-BCC6-4C35-9C7E-278D454F19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520FB-061D-495E-8C13-925B969E9C62}" type="datetimeFigureOut">
              <a:rPr lang="fr-FR" smtClean="0"/>
              <a:pPr/>
              <a:t>08/11/2013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6771-BCC6-4C35-9C7E-278D454F19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520FB-061D-495E-8C13-925B969E9C62}" type="datetimeFigureOut">
              <a:rPr lang="fr-FR" smtClean="0"/>
              <a:pPr/>
              <a:t>08/11/2013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86771-BCC6-4C35-9C7E-278D454F19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3563888" cy="404664"/>
          </a:xfrm>
        </p:spPr>
        <p:txBody>
          <a:bodyPr>
            <a:normAutofit/>
          </a:bodyPr>
          <a:lstStyle/>
          <a:p>
            <a:r>
              <a:rPr lang="fr-FR" sz="1800" b="1" dirty="0" smtClean="0"/>
              <a:t>La fiche concept </a:t>
            </a:r>
            <a:r>
              <a:rPr lang="fr-FR" sz="1800" b="1" dirty="0" smtClean="0"/>
              <a:t> : </a:t>
            </a:r>
            <a:r>
              <a:rPr lang="fr-FR" sz="1800" b="1" dirty="0" smtClean="0"/>
              <a:t>mode d’emploi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563888" y="0"/>
            <a:ext cx="5580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La petite phrase issue du consommateur qui exprime un PROBLEME, MANQUE, ENVIE, BESOIN</a:t>
            </a:r>
          </a:p>
          <a:p>
            <a:r>
              <a:rPr lang="fr-FR" sz="1600" dirty="0" smtClean="0">
                <a:solidFill>
                  <a:srgbClr val="FF0000"/>
                </a:solidFill>
              </a:rPr>
              <a:t>( simple, pertinente, facile à comprendre, comme une évidence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38885" y="2132856"/>
            <a:ext cx="3888432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Ex</a:t>
            </a:r>
            <a:r>
              <a:rPr lang="fr-FR" sz="1100" dirty="0" smtClean="0"/>
              <a:t> : « parfois, c’est sympa de savourer un repas léger sans </a:t>
            </a:r>
            <a:r>
              <a:rPr lang="fr-FR" sz="1100" dirty="0" err="1" smtClean="0"/>
              <a:t>etre</a:t>
            </a:r>
            <a:r>
              <a:rPr lang="fr-FR" sz="1100" dirty="0" smtClean="0"/>
              <a:t> à table. J’adore des « </a:t>
            </a:r>
            <a:r>
              <a:rPr lang="fr-FR" sz="1100" dirty="0" err="1" smtClean="0"/>
              <a:t>fingerfoods</a:t>
            </a:r>
            <a:r>
              <a:rPr lang="fr-FR" sz="1100" dirty="0" smtClean="0"/>
              <a:t> » qui sont à la fois nourrissants mais aussi amusants, que je peux manger seul ou  en partageant avec la famille .. »</a:t>
            </a:r>
            <a:endParaRPr lang="fr-FR" sz="1600" dirty="0"/>
          </a:p>
        </p:txBody>
      </p:sp>
      <p:sp>
        <p:nvSpPr>
          <p:cNvPr id="12" name="ZoneTexte 11"/>
          <p:cNvSpPr txBox="1"/>
          <p:nvPr/>
        </p:nvSpPr>
        <p:spPr>
          <a:xfrm>
            <a:off x="266877" y="908720"/>
            <a:ext cx="1652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PROPOSITION  :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4875389" y="980728"/>
            <a:ext cx="1898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NOM du concept :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251520" y="3068960"/>
            <a:ext cx="3886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Description sommaire de la proposition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10893" y="1916832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INSIGHT :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947397" y="1988840"/>
            <a:ext cx="1540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Photo /dessin: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338885" y="3501008"/>
            <a:ext cx="388164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-- </a:t>
            </a:r>
            <a:r>
              <a:rPr lang="fr-FR" dirty="0" smtClean="0">
                <a:solidFill>
                  <a:srgbClr val="FF0000"/>
                </a:solidFill>
              </a:rPr>
              <a:t>BENEFICES</a:t>
            </a:r>
            <a:r>
              <a:rPr lang="fr-FR" dirty="0" smtClean="0"/>
              <a:t> ( VALEUR) </a:t>
            </a:r>
            <a:r>
              <a:rPr lang="fr-FR" dirty="0" smtClean="0">
                <a:solidFill>
                  <a:srgbClr val="FF0000"/>
                </a:solidFill>
              </a:rPr>
              <a:t>FONCTIONNELS</a:t>
            </a:r>
          </a:p>
          <a:p>
            <a:pPr>
              <a:buFontTx/>
              <a:buChar char="-"/>
            </a:pPr>
            <a:r>
              <a:rPr lang="fr-FR" dirty="0" smtClean="0"/>
              <a:t>POURQUOI</a:t>
            </a:r>
          </a:p>
          <a:p>
            <a:pPr>
              <a:buFontTx/>
              <a:buChar char="-"/>
            </a:pPr>
            <a:r>
              <a:rPr lang="fr-FR" dirty="0" smtClean="0"/>
              <a:t>Quelles fonctions ? </a:t>
            </a:r>
          </a:p>
          <a:p>
            <a:pPr>
              <a:buFontTx/>
              <a:buChar char="-"/>
            </a:pPr>
            <a:r>
              <a:rPr lang="fr-FR" dirty="0" smtClean="0"/>
              <a:t>A quoi ca sert ?</a:t>
            </a:r>
          </a:p>
          <a:p>
            <a:pPr>
              <a:buFontTx/>
              <a:buChar char="-"/>
            </a:pPr>
            <a:r>
              <a:rPr lang="fr-FR" i="1" dirty="0" smtClean="0"/>
              <a:t>Abstrait</a:t>
            </a:r>
            <a:endParaRPr lang="fr-FR" i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5307437" y="3501008"/>
            <a:ext cx="42098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 LA PREUVE  (</a:t>
            </a:r>
            <a:r>
              <a:rPr lang="fr-FR" i="1" dirty="0" smtClean="0"/>
              <a:t>Concret) ou </a:t>
            </a:r>
            <a:r>
              <a:rPr lang="fr-FR" i="1" dirty="0" err="1" smtClean="0"/>
              <a:t>Reason</a:t>
            </a:r>
            <a:r>
              <a:rPr lang="fr-FR" i="1" dirty="0" smtClean="0"/>
              <a:t> to </a:t>
            </a:r>
            <a:r>
              <a:rPr lang="fr-FR" i="1" dirty="0" err="1" smtClean="0"/>
              <a:t>believe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COMMENT (Comment ca fonctionne ?</a:t>
            </a:r>
          </a:p>
          <a:p>
            <a:pPr>
              <a:buFontTx/>
              <a:buChar char="-"/>
            </a:pPr>
            <a:r>
              <a:rPr lang="fr-FR" dirty="0" smtClean="0"/>
              <a:t>En quoi c’est fait ?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266878" y="5085184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VALEUR EMOTIONNELLE 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( ou SOCIALE &amp; SYMBOLIQUE)</a:t>
            </a:r>
          </a:p>
          <a:p>
            <a:r>
              <a:rPr lang="fr-FR" dirty="0" smtClean="0"/>
              <a:t>Quels bienfaits, quels sentiments </a:t>
            </a:r>
          </a:p>
          <a:p>
            <a:r>
              <a:rPr lang="fr-FR" dirty="0" smtClean="0"/>
              <a:t>cela m’apporte 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338885" y="1988840"/>
            <a:ext cx="4464496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4947397" y="1052736"/>
            <a:ext cx="388843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347269" y="917104"/>
            <a:ext cx="4464496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4947397" y="1988840"/>
            <a:ext cx="3888432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266877" y="3501008"/>
            <a:ext cx="4464496" cy="1512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4932040" y="3429000"/>
            <a:ext cx="4083301" cy="26642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266877" y="5085184"/>
            <a:ext cx="446449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avec flèche 31"/>
          <p:cNvCxnSpPr/>
          <p:nvPr/>
        </p:nvCxnSpPr>
        <p:spPr>
          <a:xfrm flipH="1">
            <a:off x="2499125" y="764704"/>
            <a:ext cx="2664296" cy="129614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338885" y="980728"/>
            <a:ext cx="4104456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                            Ex</a:t>
            </a:r>
            <a:r>
              <a:rPr lang="fr-FR" sz="1100" dirty="0" smtClean="0"/>
              <a:t>  </a:t>
            </a:r>
            <a:r>
              <a:rPr lang="fr-FR" sz="1100" dirty="0" err="1" smtClean="0"/>
              <a:t>Battonets</a:t>
            </a:r>
            <a:endParaRPr lang="fr-FR" sz="1100" dirty="0" smtClean="0"/>
          </a:p>
          <a:p>
            <a:r>
              <a:rPr lang="fr-FR" sz="1100" dirty="0" smtClean="0"/>
              <a:t>: </a:t>
            </a:r>
            <a:r>
              <a:rPr lang="fr-FR" sz="1100" dirty="0" err="1" smtClean="0"/>
              <a:t>Fingerfood</a:t>
            </a:r>
            <a:r>
              <a:rPr lang="fr-FR" sz="1100" dirty="0" smtClean="0"/>
              <a:t> qui peut </a:t>
            </a:r>
            <a:r>
              <a:rPr lang="fr-FR" sz="1100" dirty="0" err="1" smtClean="0"/>
              <a:t>etre</a:t>
            </a:r>
            <a:r>
              <a:rPr lang="fr-FR" sz="1100" dirty="0" smtClean="0"/>
              <a:t> partagé ou mangé en solo . Suffisamment petit pour </a:t>
            </a:r>
            <a:r>
              <a:rPr lang="fr-FR" sz="1100" dirty="0" err="1" smtClean="0"/>
              <a:t>etre</a:t>
            </a:r>
            <a:r>
              <a:rPr lang="fr-FR" sz="1100" dirty="0" smtClean="0"/>
              <a:t> mangé en 1 seule bouchée . Boite de plusieurs  bouchées, avec un gout savoureux et une texture croustillante »</a:t>
            </a:r>
            <a:endParaRPr lang="fr-FR" sz="1600" dirty="0"/>
          </a:p>
        </p:txBody>
      </p:sp>
      <p:sp>
        <p:nvSpPr>
          <p:cNvPr id="34" name="ZoneTexte 33"/>
          <p:cNvSpPr txBox="1"/>
          <p:nvPr/>
        </p:nvSpPr>
        <p:spPr>
          <a:xfrm>
            <a:off x="3491880" y="5157192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Ex</a:t>
            </a:r>
            <a:r>
              <a:rPr lang="fr-FR" sz="1100" dirty="0" smtClean="0"/>
              <a:t> : ludique,                                 &lt;&lt;&lt; forme décalée  + 1 blague</a:t>
            </a:r>
          </a:p>
          <a:p>
            <a:r>
              <a:rPr lang="fr-FR" sz="1100" dirty="0" smtClean="0"/>
              <a:t> convivial                                        --- présenté sur un plateau </a:t>
            </a:r>
          </a:p>
          <a:p>
            <a:r>
              <a:rPr lang="fr-FR" sz="1100" dirty="0" smtClean="0"/>
              <a:t> </a:t>
            </a:r>
            <a:r>
              <a:rPr lang="fr-FR" sz="1100" dirty="0" smtClean="0"/>
              <a:t>                                                        pour </a:t>
            </a:r>
            <a:r>
              <a:rPr lang="fr-FR" sz="1100" dirty="0" err="1" smtClean="0"/>
              <a:t>apero</a:t>
            </a:r>
            <a:endParaRPr lang="fr-FR" sz="1100" dirty="0" smtClean="0"/>
          </a:p>
          <a:p>
            <a:endParaRPr lang="fr-FR" sz="1600" dirty="0"/>
          </a:p>
        </p:txBody>
      </p:sp>
      <p:sp>
        <p:nvSpPr>
          <p:cNvPr id="35" name="ZoneTexte 34"/>
          <p:cNvSpPr txBox="1"/>
          <p:nvPr/>
        </p:nvSpPr>
        <p:spPr>
          <a:xfrm>
            <a:off x="3435229" y="4365104"/>
            <a:ext cx="39604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Ex</a:t>
            </a:r>
            <a:r>
              <a:rPr lang="fr-FR" sz="1100" dirty="0" smtClean="0"/>
              <a:t> : nourrissant,                            </a:t>
            </a:r>
            <a:r>
              <a:rPr lang="fr-FR" sz="1100" dirty="0" smtClean="0">
                <a:sym typeface="Wingdings" pitchFamily="2" charset="2"/>
              </a:rPr>
              <a:t> à base der riz</a:t>
            </a:r>
            <a:r>
              <a:rPr lang="fr-FR" sz="1100" dirty="0" smtClean="0"/>
              <a:t> </a:t>
            </a:r>
          </a:p>
          <a:p>
            <a:r>
              <a:rPr lang="fr-FR" sz="1100" dirty="0" smtClean="0"/>
              <a:t>Pratique                                          -</a:t>
            </a:r>
            <a:r>
              <a:rPr lang="fr-FR" sz="1100" dirty="0" smtClean="0">
                <a:sym typeface="Wingdings" pitchFamily="2" charset="2"/>
              </a:rPr>
              <a:t> Micro </a:t>
            </a:r>
            <a:r>
              <a:rPr lang="fr-FR" sz="1100" dirty="0" err="1" smtClean="0">
                <a:sym typeface="Wingdings" pitchFamily="2" charset="2"/>
              </a:rPr>
              <a:t>ondable</a:t>
            </a:r>
            <a:endParaRPr lang="fr-FR" sz="1100" dirty="0" smtClean="0"/>
          </a:p>
          <a:p>
            <a:r>
              <a:rPr lang="fr-FR" sz="1100" dirty="0" smtClean="0"/>
              <a:t>Diversité de gout»                           &gt;&gt; 3 recettes</a:t>
            </a:r>
            <a:endParaRPr lang="fr-FR" sz="1600" dirty="0"/>
          </a:p>
        </p:txBody>
      </p:sp>
      <p:sp>
        <p:nvSpPr>
          <p:cNvPr id="36" name="ZoneTexte 35"/>
          <p:cNvSpPr txBox="1"/>
          <p:nvPr/>
        </p:nvSpPr>
        <p:spPr>
          <a:xfrm>
            <a:off x="2555776" y="3789040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Comment le produit va répondre aux besoins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7308304" y="4293096"/>
            <a:ext cx="16561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Fournir les arguments qui assurent que les </a:t>
            </a:r>
            <a:r>
              <a:rPr lang="fr-FR" sz="1600" dirty="0" err="1" smtClean="0">
                <a:solidFill>
                  <a:srgbClr val="FF0000"/>
                </a:solidFill>
              </a:rPr>
              <a:t>benefices</a:t>
            </a:r>
            <a:r>
              <a:rPr lang="fr-FR" sz="1600" dirty="0" smtClean="0">
                <a:solidFill>
                  <a:srgbClr val="FF0000"/>
                </a:solidFill>
              </a:rPr>
              <a:t> vont </a:t>
            </a:r>
            <a:r>
              <a:rPr lang="fr-FR" sz="1600" dirty="0" err="1" smtClean="0">
                <a:solidFill>
                  <a:srgbClr val="FF0000"/>
                </a:solidFill>
              </a:rPr>
              <a:t>etre</a:t>
            </a:r>
            <a:r>
              <a:rPr lang="fr-FR" sz="1600" dirty="0" smtClean="0">
                <a:solidFill>
                  <a:srgbClr val="FF0000"/>
                </a:solidFill>
              </a:rPr>
              <a:t> apportés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251520" y="6211669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BASELINE:  </a:t>
            </a:r>
            <a:r>
              <a:rPr lang="fr-FR" dirty="0" smtClean="0"/>
              <a:t>phrase d’accroche synthétique sui résume la promesse</a:t>
            </a:r>
            <a:endParaRPr lang="fr-FR" dirty="0"/>
          </a:p>
        </p:txBody>
      </p:sp>
      <p:sp>
        <p:nvSpPr>
          <p:cNvPr id="39" name="ZoneTexte 38"/>
          <p:cNvSpPr txBox="1"/>
          <p:nvPr/>
        </p:nvSpPr>
        <p:spPr>
          <a:xfrm>
            <a:off x="323528" y="332656"/>
            <a:ext cx="27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1 seule idée simple et claire 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4860032" y="6273225"/>
            <a:ext cx="4499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1 source réelle de différenciation /ce qui existe .. Doit </a:t>
            </a:r>
            <a:r>
              <a:rPr lang="fr-FR" sz="1600" dirty="0" err="1" smtClean="0">
                <a:solidFill>
                  <a:srgbClr val="FF0000"/>
                </a:solidFill>
              </a:rPr>
              <a:t>etre</a:t>
            </a:r>
            <a:r>
              <a:rPr lang="fr-FR" sz="1600" dirty="0" smtClean="0">
                <a:solidFill>
                  <a:srgbClr val="FF0000"/>
                </a:solidFill>
              </a:rPr>
              <a:t> clairement exprimée dans la </a:t>
            </a:r>
            <a:r>
              <a:rPr lang="fr-FR" sz="1600" dirty="0" err="1" smtClean="0">
                <a:solidFill>
                  <a:srgbClr val="FF0000"/>
                </a:solidFill>
              </a:rPr>
              <a:t>baseline</a:t>
            </a:r>
            <a:r>
              <a:rPr lang="fr-FR" sz="1600" dirty="0" smtClean="0">
                <a:solidFill>
                  <a:srgbClr val="FF0000"/>
                </a:solidFill>
              </a:rPr>
              <a:t> </a:t>
            </a:r>
            <a:endParaRPr lang="fr-FR" sz="1600" dirty="0">
              <a:solidFill>
                <a:srgbClr val="FF0000"/>
              </a:solidFill>
            </a:endParaRPr>
          </a:p>
        </p:txBody>
      </p:sp>
      <p:cxnSp>
        <p:nvCxnSpPr>
          <p:cNvPr id="42" name="Connecteur droit avec flèche 41"/>
          <p:cNvCxnSpPr/>
          <p:nvPr/>
        </p:nvCxnSpPr>
        <p:spPr>
          <a:xfrm flipH="1">
            <a:off x="4427984" y="6669360"/>
            <a:ext cx="72008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3563888" cy="404664"/>
          </a:xfrm>
        </p:spPr>
        <p:txBody>
          <a:bodyPr>
            <a:normAutofit/>
          </a:bodyPr>
          <a:lstStyle/>
          <a:p>
            <a:r>
              <a:rPr lang="fr-FR" sz="1800" b="1" dirty="0" smtClean="0"/>
              <a:t>La fiche concept </a:t>
            </a:r>
            <a:r>
              <a:rPr lang="fr-FR" sz="1800" b="1" dirty="0" smtClean="0"/>
              <a:t> : </a:t>
            </a:r>
            <a:r>
              <a:rPr lang="fr-FR" sz="1800" b="1" dirty="0" smtClean="0"/>
              <a:t>mode d’emploi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95536" y="692696"/>
            <a:ext cx="1652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PROPOSITION  :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4932040" y="620688"/>
            <a:ext cx="1898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NOM du concept :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251520" y="3068960"/>
            <a:ext cx="3886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Description sommaire de la proposition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10893" y="1916832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INSIGHT :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947397" y="1988840"/>
            <a:ext cx="1540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Photo /dessin: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338885" y="3501008"/>
            <a:ext cx="3881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-- </a:t>
            </a:r>
            <a:r>
              <a:rPr lang="fr-FR" dirty="0" smtClean="0">
                <a:solidFill>
                  <a:srgbClr val="FF0000"/>
                </a:solidFill>
              </a:rPr>
              <a:t>BENEFICES</a:t>
            </a:r>
            <a:r>
              <a:rPr lang="fr-FR" dirty="0" smtClean="0"/>
              <a:t> ( VALEUR) </a:t>
            </a:r>
            <a:r>
              <a:rPr lang="fr-FR" dirty="0" smtClean="0">
                <a:solidFill>
                  <a:srgbClr val="FF0000"/>
                </a:solidFill>
              </a:rPr>
              <a:t>FONCTIONNELS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934130" y="3429000"/>
            <a:ext cx="4209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 LA PREUVE  (</a:t>
            </a:r>
            <a:r>
              <a:rPr lang="fr-FR" i="1" dirty="0" smtClean="0"/>
              <a:t>Concret) ou </a:t>
            </a:r>
            <a:r>
              <a:rPr lang="fr-FR" i="1" dirty="0" err="1" smtClean="0"/>
              <a:t>Reason</a:t>
            </a:r>
            <a:r>
              <a:rPr lang="fr-FR" i="1" dirty="0" smtClean="0"/>
              <a:t> to </a:t>
            </a:r>
            <a:r>
              <a:rPr lang="fr-FR" i="1" dirty="0" err="1" smtClean="0"/>
              <a:t>believe</a:t>
            </a:r>
            <a:endParaRPr lang="fr-FR" dirty="0" smtClean="0"/>
          </a:p>
        </p:txBody>
      </p:sp>
      <p:sp>
        <p:nvSpPr>
          <p:cNvPr id="22" name="ZoneTexte 21"/>
          <p:cNvSpPr txBox="1"/>
          <p:nvPr/>
        </p:nvSpPr>
        <p:spPr>
          <a:xfrm>
            <a:off x="266878" y="5085184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VALEUR EMOTIONNELLE 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( ou SOCIALE &amp; SYMBOLIQUE)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38885" y="1988840"/>
            <a:ext cx="4464496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4932040" y="620688"/>
            <a:ext cx="3816424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347269" y="620688"/>
            <a:ext cx="4464496" cy="1232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4947397" y="1988840"/>
            <a:ext cx="3888432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266877" y="3501008"/>
            <a:ext cx="4464496" cy="1512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4932040" y="3429000"/>
            <a:ext cx="4083301" cy="2808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266877" y="5085184"/>
            <a:ext cx="4464496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251520" y="6211669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BASELINE:</a:t>
            </a:r>
            <a:endParaRPr lang="fr-FR" dirty="0"/>
          </a:p>
        </p:txBody>
      </p:sp>
      <p:cxnSp>
        <p:nvCxnSpPr>
          <p:cNvPr id="44" name="Connecteur droit avec flèche 43"/>
          <p:cNvCxnSpPr/>
          <p:nvPr/>
        </p:nvCxnSpPr>
        <p:spPr>
          <a:xfrm flipH="1">
            <a:off x="4572000" y="414908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>
            <a:off x="4499992" y="551723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285</Words>
  <Application>Microsoft Office PowerPoint</Application>
  <PresentationFormat>Affichage à l'écran (4:3)</PresentationFormat>
  <Paragraphs>47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La fiche concept  : mode d’emploi</vt:lpstr>
      <vt:lpstr>La fiche concept  : mode d’emploi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fiche concept : mode d’emploi</dc:title>
  <dc:creator>iwallart</dc:creator>
  <cp:lastModifiedBy>iwallart</cp:lastModifiedBy>
  <cp:revision>8</cp:revision>
  <dcterms:created xsi:type="dcterms:W3CDTF">2013-03-13T16:20:23Z</dcterms:created>
  <dcterms:modified xsi:type="dcterms:W3CDTF">2013-11-08T06:47:55Z</dcterms:modified>
</cp:coreProperties>
</file>