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256" r:id="rId2"/>
    <p:sldId id="397" r:id="rId3"/>
    <p:sldId id="340" r:id="rId4"/>
    <p:sldId id="258" r:id="rId5"/>
    <p:sldId id="317" r:id="rId6"/>
    <p:sldId id="329" r:id="rId7"/>
    <p:sldId id="330" r:id="rId8"/>
    <p:sldId id="341" r:id="rId9"/>
    <p:sldId id="318" r:id="rId10"/>
    <p:sldId id="332" r:id="rId11"/>
    <p:sldId id="398" r:id="rId12"/>
    <p:sldId id="257" r:id="rId13"/>
    <p:sldId id="333" r:id="rId14"/>
    <p:sldId id="336" r:id="rId15"/>
    <p:sldId id="363" r:id="rId16"/>
    <p:sldId id="334" r:id="rId17"/>
    <p:sldId id="364" r:id="rId18"/>
    <p:sldId id="399" r:id="rId19"/>
    <p:sldId id="259" r:id="rId20"/>
    <p:sldId id="337" r:id="rId21"/>
    <p:sldId id="350" r:id="rId22"/>
    <p:sldId id="400" r:id="rId23"/>
    <p:sldId id="401" r:id="rId24"/>
    <p:sldId id="387" r:id="rId25"/>
    <p:sldId id="348" r:id="rId26"/>
    <p:sldId id="386" r:id="rId27"/>
    <p:sldId id="367" r:id="rId28"/>
    <p:sldId id="385" r:id="rId29"/>
    <p:sldId id="370" r:id="rId30"/>
    <p:sldId id="369" r:id="rId31"/>
    <p:sldId id="384" r:id="rId32"/>
    <p:sldId id="352" r:id="rId33"/>
    <p:sldId id="351" r:id="rId34"/>
    <p:sldId id="383" r:id="rId35"/>
    <p:sldId id="271" r:id="rId36"/>
    <p:sldId id="372" r:id="rId37"/>
    <p:sldId id="391" r:id="rId38"/>
    <p:sldId id="344" r:id="rId39"/>
    <p:sldId id="345" r:id="rId40"/>
    <p:sldId id="362" r:id="rId41"/>
    <p:sldId id="371" r:id="rId42"/>
    <p:sldId id="360" r:id="rId43"/>
    <p:sldId id="322" r:id="rId44"/>
    <p:sldId id="358" r:id="rId45"/>
    <p:sldId id="326" r:id="rId46"/>
    <p:sldId id="382" r:id="rId47"/>
    <p:sldId id="356" r:id="rId48"/>
    <p:sldId id="295" r:id="rId49"/>
    <p:sldId id="366" r:id="rId50"/>
    <p:sldId id="368" r:id="rId51"/>
    <p:sldId id="315" r:id="rId52"/>
    <p:sldId id="380" r:id="rId53"/>
    <p:sldId id="396" r:id="rId54"/>
    <p:sldId id="381" r:id="rId55"/>
    <p:sldId id="294" r:id="rId56"/>
    <p:sldId id="379" r:id="rId57"/>
    <p:sldId id="293" r:id="rId58"/>
    <p:sldId id="346" r:id="rId59"/>
    <p:sldId id="313" r:id="rId60"/>
    <p:sldId id="325" r:id="rId61"/>
    <p:sldId id="378" r:id="rId62"/>
    <p:sldId id="338" r:id="rId63"/>
    <p:sldId id="269" r:id="rId64"/>
    <p:sldId id="270" r:id="rId65"/>
    <p:sldId id="312" r:id="rId66"/>
    <p:sldId id="354" r:id="rId67"/>
    <p:sldId id="389" r:id="rId68"/>
    <p:sldId id="377" r:id="rId69"/>
    <p:sldId id="268" r:id="rId70"/>
    <p:sldId id="376" r:id="rId71"/>
    <p:sldId id="359" r:id="rId72"/>
    <p:sldId id="267" r:id="rId73"/>
    <p:sldId id="355" r:id="rId74"/>
    <p:sldId id="373" r:id="rId75"/>
    <p:sldId id="339" r:id="rId76"/>
    <p:sldId id="375" r:id="rId77"/>
    <p:sldId id="286" r:id="rId78"/>
    <p:sldId id="287" r:id="rId79"/>
    <p:sldId id="374" r:id="rId80"/>
    <p:sldId id="285" r:id="rId81"/>
    <p:sldId id="393" r:id="rId82"/>
    <p:sldId id="273" r:id="rId83"/>
    <p:sldId id="274" r:id="rId84"/>
    <p:sldId id="275" r:id="rId85"/>
    <p:sldId id="276" r:id="rId86"/>
    <p:sldId id="394" r:id="rId87"/>
    <p:sldId id="277" r:id="rId88"/>
    <p:sldId id="278" r:id="rId89"/>
    <p:sldId id="279" r:id="rId90"/>
    <p:sldId id="390" r:id="rId91"/>
    <p:sldId id="395" r:id="rId92"/>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33"/>
    <a:srgbClr val="FF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5" autoAdjust="0"/>
    <p:restoredTop sz="97324" autoAdjust="0"/>
  </p:normalViewPr>
  <p:slideViewPr>
    <p:cSldViewPr>
      <p:cViewPr>
        <p:scale>
          <a:sx n="70" d="100"/>
          <a:sy n="70" d="100"/>
        </p:scale>
        <p:origin x="-1482" y="-240"/>
      </p:cViewPr>
      <p:guideLst>
        <p:guide orient="horz" pos="2160"/>
        <p:guide pos="2880"/>
      </p:guideLst>
    </p:cSldViewPr>
  </p:slideViewPr>
  <p:outlineViewPr>
    <p:cViewPr>
      <p:scale>
        <a:sx n="33" d="100"/>
        <a:sy n="33" d="100"/>
      </p:scale>
      <p:origin x="0" y="1632"/>
    </p:cViewPr>
  </p:outlineViewPr>
  <p:notesTextViewPr>
    <p:cViewPr>
      <p:scale>
        <a:sx n="100" d="100"/>
        <a:sy n="100" d="100"/>
      </p:scale>
      <p:origin x="0" y="0"/>
    </p:cViewPr>
  </p:notesTextViewPr>
  <p:sorterViewPr>
    <p:cViewPr>
      <p:scale>
        <a:sx n="40" d="100"/>
        <a:sy n="40" d="100"/>
      </p:scale>
      <p:origin x="0" y="114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28A35853-A37E-41FA-8AB8-7B2BCBDF2995}" type="datetimeFigureOut">
              <a:rPr lang="fr-FR" smtClean="0"/>
              <a:pPr/>
              <a:t>12/09/2012</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fr-FR"/>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4083A262-799D-4714-99D0-C0D0EDCADBCB}"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1AC4E1CD-AE88-4134-9B5B-4C4D03E94EFA}" type="datetimeFigureOut">
              <a:rPr lang="fr-FR" smtClean="0"/>
              <a:pPr/>
              <a:t>12/09/2012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622A1B6-F19D-4D3F-9D3B-A111080F55CC}"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AC4E1CD-AE88-4134-9B5B-4C4D03E94EFA}" type="datetimeFigureOut">
              <a:rPr lang="fr-FR" smtClean="0"/>
              <a:pPr/>
              <a:t>12/09/2012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622A1B6-F19D-4D3F-9D3B-A111080F55CC}"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AC4E1CD-AE88-4134-9B5B-4C4D03E94EFA}" type="datetimeFigureOut">
              <a:rPr lang="fr-FR" smtClean="0"/>
              <a:pPr/>
              <a:t>12/09/2012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622A1B6-F19D-4D3F-9D3B-A111080F55CC}"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AC4E1CD-AE88-4134-9B5B-4C4D03E94EFA}" type="datetimeFigureOut">
              <a:rPr lang="fr-FR" smtClean="0"/>
              <a:pPr/>
              <a:t>12/09/2012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622A1B6-F19D-4D3F-9D3B-A111080F55CC}"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1AC4E1CD-AE88-4134-9B5B-4C4D03E94EFA}" type="datetimeFigureOut">
              <a:rPr lang="fr-FR" smtClean="0"/>
              <a:pPr/>
              <a:t>12/09/2012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622A1B6-F19D-4D3F-9D3B-A111080F55CC}"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AC4E1CD-AE88-4134-9B5B-4C4D03E94EFA}" type="datetimeFigureOut">
              <a:rPr lang="fr-FR" smtClean="0"/>
              <a:pPr/>
              <a:t>12/09/2012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622A1B6-F19D-4D3F-9D3B-A111080F55CC}"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AC4E1CD-AE88-4134-9B5B-4C4D03E94EFA}" type="datetimeFigureOut">
              <a:rPr lang="fr-FR" smtClean="0"/>
              <a:pPr/>
              <a:t>12/09/2012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622A1B6-F19D-4D3F-9D3B-A111080F55CC}"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1AC4E1CD-AE88-4134-9B5B-4C4D03E94EFA}" type="datetimeFigureOut">
              <a:rPr lang="fr-FR" smtClean="0"/>
              <a:pPr/>
              <a:t>12/09/2012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622A1B6-F19D-4D3F-9D3B-A111080F55CC}"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AC4E1CD-AE88-4134-9B5B-4C4D03E94EFA}" type="datetimeFigureOut">
              <a:rPr lang="fr-FR" smtClean="0"/>
              <a:pPr/>
              <a:t>12/09/2012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622A1B6-F19D-4D3F-9D3B-A111080F55CC}"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1AC4E1CD-AE88-4134-9B5B-4C4D03E94EFA}" type="datetimeFigureOut">
              <a:rPr lang="fr-FR" smtClean="0"/>
              <a:pPr/>
              <a:t>12/09/2012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622A1B6-F19D-4D3F-9D3B-A111080F55CC}"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1AC4E1CD-AE88-4134-9B5B-4C4D03E94EFA}" type="datetimeFigureOut">
              <a:rPr lang="fr-FR" smtClean="0"/>
              <a:pPr/>
              <a:t>12/09/2012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622A1B6-F19D-4D3F-9D3B-A111080F55CC}"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C4E1CD-AE88-4134-9B5B-4C4D03E94EFA}" type="datetimeFigureOut">
              <a:rPr lang="fr-FR" smtClean="0"/>
              <a:pPr/>
              <a:t>12/09/2012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2A1B6-F19D-4D3F-9D3B-A111080F55CC}"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gif"/><Relationship Id="rId3" Type="http://schemas.openxmlformats.org/officeDocument/2006/relationships/hyperlink" Target="mailto:Isabelle.Wallart@polytech-lille.fr" TargetMode="External"/><Relationship Id="rId7" Type="http://schemas.openxmlformats.org/officeDocument/2006/relationships/image" Target="../media/image4.png"/><Relationship Id="rId12"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5" Type="http://schemas.openxmlformats.org/officeDocument/2006/relationships/image" Target="../media/image12.jpeg"/><Relationship Id="rId10" Type="http://schemas.openxmlformats.org/officeDocument/2006/relationships/image" Target="../media/image7.jpeg"/><Relationship Id="rId4" Type="http://schemas.openxmlformats.org/officeDocument/2006/relationships/hyperlink" Target="http://www.marketing4innovation.com/" TargetMode="External"/><Relationship Id="rId9" Type="http://schemas.openxmlformats.org/officeDocument/2006/relationships/image" Target="../media/image6.jpeg"/><Relationship Id="rId14" Type="http://schemas.openxmlformats.org/officeDocument/2006/relationships/image" Target="../media/image11.gif"/></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marketing4innovation.com/" TargetMode="External"/><Relationship Id="rId2" Type="http://schemas.openxmlformats.org/officeDocument/2006/relationships/hyperlink" Target="mailto:Isabelle.Wallart@polytech-lille.fr" TargetMode="Externa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theinnovation.eu/article/42"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marketing4innovation.com/" TargetMode="External"/><Relationship Id="rId2" Type="http://schemas.openxmlformats.org/officeDocument/2006/relationships/hyperlink" Target="mailto:Isabelle.Wallart@polytech-lille.fr" TargetMode="Externa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gif"/></Relationships>
</file>

<file path=ppt/slides/_rels/slide19.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76.xml"/><Relationship Id="rId18" Type="http://schemas.openxmlformats.org/officeDocument/2006/relationships/slide" Target="slide80.xml"/><Relationship Id="rId26" Type="http://schemas.openxmlformats.org/officeDocument/2006/relationships/hyperlink" Target="mailto:Isabelle.Wallart@polytech-lille.fr" TargetMode="External"/><Relationship Id="rId3" Type="http://schemas.openxmlformats.org/officeDocument/2006/relationships/image" Target="../media/image18.jpeg"/><Relationship Id="rId21" Type="http://schemas.openxmlformats.org/officeDocument/2006/relationships/slide" Target="slide86.xml"/><Relationship Id="rId7" Type="http://schemas.openxmlformats.org/officeDocument/2006/relationships/audio" Target="../media/audio1.wav"/><Relationship Id="rId12" Type="http://schemas.openxmlformats.org/officeDocument/2006/relationships/slide" Target="slide70.xml"/><Relationship Id="rId17" Type="http://schemas.openxmlformats.org/officeDocument/2006/relationships/slide" Target="slide36.xml"/><Relationship Id="rId25" Type="http://schemas.openxmlformats.org/officeDocument/2006/relationships/slide" Target="slide59.xml"/><Relationship Id="rId2" Type="http://schemas.openxmlformats.org/officeDocument/2006/relationships/image" Target="../media/image17.jpeg"/><Relationship Id="rId16" Type="http://schemas.openxmlformats.org/officeDocument/2006/relationships/slide" Target="slide28.xml"/><Relationship Id="rId20" Type="http://schemas.openxmlformats.org/officeDocument/2006/relationships/slide" Target="slide61.xml"/><Relationship Id="rId1" Type="http://schemas.openxmlformats.org/officeDocument/2006/relationships/slideLayout" Target="../slideLayouts/slideLayout2.xml"/><Relationship Id="rId6" Type="http://schemas.openxmlformats.org/officeDocument/2006/relationships/slide" Target="slide27.xml"/><Relationship Id="rId11" Type="http://schemas.openxmlformats.org/officeDocument/2006/relationships/slide" Target="slide69.xml"/><Relationship Id="rId24" Type="http://schemas.openxmlformats.org/officeDocument/2006/relationships/slide" Target="slide25.xml"/><Relationship Id="rId5" Type="http://schemas.openxmlformats.org/officeDocument/2006/relationships/audio" Target="../media/audio2.wav"/><Relationship Id="rId15" Type="http://schemas.openxmlformats.org/officeDocument/2006/relationships/slide" Target="slide57.xml"/><Relationship Id="rId23" Type="http://schemas.openxmlformats.org/officeDocument/2006/relationships/slide" Target="slide53.xml"/><Relationship Id="rId28" Type="http://schemas.openxmlformats.org/officeDocument/2006/relationships/image" Target="../media/image19.jpeg"/><Relationship Id="rId10" Type="http://schemas.openxmlformats.org/officeDocument/2006/relationships/slide" Target="slide35.xml"/><Relationship Id="rId19" Type="http://schemas.openxmlformats.org/officeDocument/2006/relationships/slide" Target="slide75.xml"/><Relationship Id="rId4" Type="http://schemas.openxmlformats.org/officeDocument/2006/relationships/slide" Target="slide33.xml"/><Relationship Id="rId9" Type="http://schemas.openxmlformats.org/officeDocument/2006/relationships/slide" Target="slide31.xml"/><Relationship Id="rId14" Type="http://schemas.openxmlformats.org/officeDocument/2006/relationships/slide" Target="slide58.xml"/><Relationship Id="rId22" Type="http://schemas.openxmlformats.org/officeDocument/2006/relationships/slide" Target="slide81.xml"/><Relationship Id="rId27" Type="http://schemas.openxmlformats.org/officeDocument/2006/relationships/hyperlink" Target="http://www.marketing4innovation.com/"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marketing4innovation.com/" TargetMode="External"/><Relationship Id="rId2" Type="http://schemas.openxmlformats.org/officeDocument/2006/relationships/hyperlink" Target="mailto:Isabelle.Wallart@polytech-lille.fr" TargetMode="Externa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hyperlink" Target="http://www.marketing4innovation.com/" TargetMode="External"/><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hyperlink" Target="http://www.qualimapa.com/" TargetMode="External"/><Relationship Id="rId4" Type="http://schemas.openxmlformats.org/officeDocument/2006/relationships/hyperlink" Target="http://www.polytech-lille.fr/"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marketing4innovation.com/" TargetMode="External"/><Relationship Id="rId2" Type="http://schemas.openxmlformats.org/officeDocument/2006/relationships/hyperlink" Target="mailto:Isabelle.Wallart@polytech-lille.fr" TargetMode="Externa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slide" Target="slide19.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slide" Target="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slide" Target="slide7.xml"/><Relationship Id="rId10" Type="http://schemas.openxmlformats.org/officeDocument/2006/relationships/slide" Target="slide11.xml"/><Relationship Id="rId4" Type="http://schemas.openxmlformats.org/officeDocument/2006/relationships/slide" Target="slide6.xml"/><Relationship Id="rId9" Type="http://schemas.openxmlformats.org/officeDocument/2006/relationships/slide" Target="slide10.xml"/></Relationships>
</file>

<file path=ppt/slides/_rels/slide3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hyperlink" Target="http://owni.fr/2011/09/23/leroy-merlin-se-paye-les-labos-citoyens/" TargetMode="External"/><Relationship Id="rId13" Type="http://schemas.openxmlformats.org/officeDocument/2006/relationships/slide" Target="slide19.xml"/><Relationship Id="rId3" Type="http://schemas.openxmlformats.org/officeDocument/2006/relationships/hyperlink" Target="http://owni.fr/2011/05/29/les-fab-labs-ou-le-neo-artisanat/" TargetMode="External"/><Relationship Id="rId7" Type="http://schemas.openxmlformats.org/officeDocument/2006/relationships/hyperlink" Target="http://fablabsquared.org/" TargetMode="External"/><Relationship Id="rId12" Type="http://schemas.openxmlformats.org/officeDocument/2006/relationships/image" Target="../media/image36.jpeg"/><Relationship Id="rId2" Type="http://schemas.openxmlformats.org/officeDocument/2006/relationships/hyperlink" Target="http://owni.fr/author/sabineblanc/" TargetMode="External"/><Relationship Id="rId1" Type="http://schemas.openxmlformats.org/officeDocument/2006/relationships/slideLayout" Target="../slideLayouts/slideLayout7.xml"/><Relationship Id="rId6" Type="http://schemas.openxmlformats.org/officeDocument/2006/relationships/hyperlink" Target="http://fing.org/?page=evenement&amp;id=250" TargetMode="External"/><Relationship Id="rId11" Type="http://schemas.openxmlformats.org/officeDocument/2006/relationships/hyperlink" Target="http://fablabtruck.nl/" TargetMode="External"/><Relationship Id="rId5" Type="http://schemas.openxmlformats.org/officeDocument/2006/relationships/hyperlink" Target="http://fing.org/" TargetMode="External"/><Relationship Id="rId10" Type="http://schemas.openxmlformats.org/officeDocument/2006/relationships/hyperlink" Target="http://www.protospace.nl/" TargetMode="External"/><Relationship Id="rId4" Type="http://schemas.openxmlformats.org/officeDocument/2006/relationships/hyperlink" Target="http://www.groupe-adeo.com/" TargetMode="External"/><Relationship Id="rId9" Type="http://schemas.openxmlformats.org/officeDocument/2006/relationships/hyperlink" Target="http://fablab.waag.org/" TargetMode="External"/><Relationship Id="rId14" Type="http://schemas.openxmlformats.org/officeDocument/2006/relationships/audio" Target="../media/audio1.wav"/></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8.jpeg"/><Relationship Id="rId7" Type="http://schemas.openxmlformats.org/officeDocument/2006/relationships/slide" Target="slide19.xm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 Target="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 Target="slide1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www.e-marketing.fr/Definitions-Glossaire-Marketing/Marketing-5766.htm" TargetMode="External"/><Relationship Id="rId7" Type="http://schemas.openxmlformats.org/officeDocument/2006/relationships/audio" Target="../media/audio1.wav"/><Relationship Id="rId2" Type="http://schemas.openxmlformats.org/officeDocument/2006/relationships/hyperlink" Target="http://www.e-marketing.fr/Definitions-Glossaire-Marketing/Marque-5813.htm" TargetMode="Externa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image" Target="../media/image65.jpeg"/><Relationship Id="rId4" Type="http://schemas.openxmlformats.org/officeDocument/2006/relationships/hyperlink" Target="http://www.e-marketing.fr/Tags/Digital/8121/1"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slide" Target="slide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audio" Target="../media/audio1.wav"/><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image" Target="../media/image70.jpeg"/><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audio" Target="../media/audio1.wav"/><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image" Target="../media/image73.jpeg"/><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slide" Target="slide19.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hyperlink" Target="http://www.chocri.de/" TargetMode="Externa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slide" Target="slide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slide" Target="slide19.xml"/><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hyperlink" Target="http://www.e-marketing.fr/Breves/Les-Fran-ais-et-les-medias-sociaux-le-moment-de-verite-47218.htm" TargetMode="External"/><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7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slide" Target="slide19.xml"/><Relationship Id="rId4" Type="http://schemas.openxmlformats.org/officeDocument/2006/relationships/image" Target="../media/image10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80.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audio" Target="../media/audio1.wav"/><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image" Target="../media/image103.jpeg"/><Relationship Id="rId4" Type="http://schemas.openxmlformats.org/officeDocument/2006/relationships/image" Target="../media/image102.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118.png"/><Relationship Id="rId18" Type="http://schemas.openxmlformats.org/officeDocument/2006/relationships/image" Target="../media/image98.jpeg"/><Relationship Id="rId26" Type="http://schemas.openxmlformats.org/officeDocument/2006/relationships/image" Target="../media/image122.jpeg"/><Relationship Id="rId3" Type="http://schemas.openxmlformats.org/officeDocument/2006/relationships/audio" Target="../media/audio2.wav"/><Relationship Id="rId21" Type="http://schemas.openxmlformats.org/officeDocument/2006/relationships/image" Target="../media/image68.jpeg"/><Relationship Id="rId7" Type="http://schemas.openxmlformats.org/officeDocument/2006/relationships/image" Target="../media/image114.jpeg"/><Relationship Id="rId12" Type="http://schemas.openxmlformats.org/officeDocument/2006/relationships/image" Target="../media/image117.png"/><Relationship Id="rId17" Type="http://schemas.openxmlformats.org/officeDocument/2006/relationships/image" Target="../media/image102.jpeg"/><Relationship Id="rId25" Type="http://schemas.openxmlformats.org/officeDocument/2006/relationships/image" Target="../media/image80.png"/><Relationship Id="rId33" Type="http://schemas.openxmlformats.org/officeDocument/2006/relationships/image" Target="../media/image127.jpeg"/><Relationship Id="rId2" Type="http://schemas.openxmlformats.org/officeDocument/2006/relationships/slide" Target="slide33.xml"/><Relationship Id="rId16" Type="http://schemas.openxmlformats.org/officeDocument/2006/relationships/image" Target="../media/image121.jpeg"/><Relationship Id="rId20" Type="http://schemas.openxmlformats.org/officeDocument/2006/relationships/image" Target="../media/image72.jpeg"/><Relationship Id="rId29"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113.jpeg"/><Relationship Id="rId11" Type="http://schemas.openxmlformats.org/officeDocument/2006/relationships/image" Target="../media/image116.png"/><Relationship Id="rId24" Type="http://schemas.openxmlformats.org/officeDocument/2006/relationships/image" Target="../media/image18.jpeg"/><Relationship Id="rId32" Type="http://schemas.openxmlformats.org/officeDocument/2006/relationships/image" Target="../media/image77.png"/><Relationship Id="rId5" Type="http://schemas.openxmlformats.org/officeDocument/2006/relationships/image" Target="../media/image82.png"/><Relationship Id="rId15" Type="http://schemas.openxmlformats.org/officeDocument/2006/relationships/image" Target="../media/image120.png"/><Relationship Id="rId23" Type="http://schemas.openxmlformats.org/officeDocument/2006/relationships/image" Target="../media/image17.jpeg"/><Relationship Id="rId28" Type="http://schemas.openxmlformats.org/officeDocument/2006/relationships/image" Target="../media/image124.jpeg"/><Relationship Id="rId10" Type="http://schemas.openxmlformats.org/officeDocument/2006/relationships/image" Target="../media/image115.png"/><Relationship Id="rId19" Type="http://schemas.openxmlformats.org/officeDocument/2006/relationships/image" Target="../media/image99.jpeg"/><Relationship Id="rId31" Type="http://schemas.openxmlformats.org/officeDocument/2006/relationships/image" Target="../media/image126.jpeg"/><Relationship Id="rId4" Type="http://schemas.openxmlformats.org/officeDocument/2006/relationships/image" Target="../media/image112.png"/><Relationship Id="rId9" Type="http://schemas.openxmlformats.org/officeDocument/2006/relationships/image" Target="../media/image104.png"/><Relationship Id="rId14" Type="http://schemas.openxmlformats.org/officeDocument/2006/relationships/image" Target="../media/image119.png"/><Relationship Id="rId22" Type="http://schemas.openxmlformats.org/officeDocument/2006/relationships/image" Target="../media/image59.png"/><Relationship Id="rId27" Type="http://schemas.openxmlformats.org/officeDocument/2006/relationships/image" Target="../media/image123.jpeg"/><Relationship Id="rId30" Type="http://schemas.openxmlformats.org/officeDocument/2006/relationships/image" Target="../media/image1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L-orDIY-Fujitsu--Thumb48126-0.jpg"/>
          <p:cNvPicPr>
            <a:picLocks noChangeAspect="1"/>
          </p:cNvPicPr>
          <p:nvPr/>
        </p:nvPicPr>
        <p:blipFill>
          <a:blip r:embed="rId2" cstate="print"/>
          <a:stretch>
            <a:fillRect/>
          </a:stretch>
        </p:blipFill>
        <p:spPr>
          <a:xfrm>
            <a:off x="539552" y="1124744"/>
            <a:ext cx="1584176" cy="2030995"/>
          </a:xfrm>
          <a:prstGeom prst="rect">
            <a:avLst/>
          </a:prstGeom>
        </p:spPr>
      </p:pic>
      <p:sp>
        <p:nvSpPr>
          <p:cNvPr id="2" name="Titre 1"/>
          <p:cNvSpPr>
            <a:spLocks noGrp="1"/>
          </p:cNvSpPr>
          <p:nvPr>
            <p:ph type="ctrTitle"/>
          </p:nvPr>
        </p:nvSpPr>
        <p:spPr>
          <a:xfrm>
            <a:off x="1403648" y="764704"/>
            <a:ext cx="6192688" cy="1470025"/>
          </a:xfrm>
        </p:spPr>
        <p:txBody>
          <a:bodyPr>
            <a:noAutofit/>
          </a:bodyPr>
          <a:lstStyle/>
          <a:p>
            <a:r>
              <a:rPr lang="fr-FR" sz="4000" b="1" dirty="0" smtClean="0">
                <a:solidFill>
                  <a:srgbClr val="C00000"/>
                </a:solidFill>
              </a:rPr>
              <a:t>L’open Innovation </a:t>
            </a:r>
            <a:br>
              <a:rPr lang="fr-FR" sz="4000" b="1" dirty="0" smtClean="0">
                <a:solidFill>
                  <a:srgbClr val="C00000"/>
                </a:solidFill>
              </a:rPr>
            </a:br>
            <a:r>
              <a:rPr lang="fr-FR" sz="4000" b="1" dirty="0" smtClean="0">
                <a:solidFill>
                  <a:srgbClr val="C00000"/>
                </a:solidFill>
              </a:rPr>
              <a:t>comme réponse au besoin </a:t>
            </a:r>
            <a:br>
              <a:rPr lang="fr-FR" sz="4000" b="1" dirty="0" smtClean="0">
                <a:solidFill>
                  <a:srgbClr val="C00000"/>
                </a:solidFill>
              </a:rPr>
            </a:br>
            <a:r>
              <a:rPr lang="fr-FR" sz="4000" b="1" dirty="0" smtClean="0">
                <a:solidFill>
                  <a:srgbClr val="C00000"/>
                </a:solidFill>
              </a:rPr>
              <a:t>de Personnalisation</a:t>
            </a:r>
            <a:br>
              <a:rPr lang="fr-FR" sz="4000" b="1" dirty="0" smtClean="0">
                <a:solidFill>
                  <a:srgbClr val="C00000"/>
                </a:solidFill>
              </a:rPr>
            </a:br>
            <a:r>
              <a:rPr lang="fr-FR" sz="4000" b="1" dirty="0">
                <a:solidFill>
                  <a:srgbClr val="C00000"/>
                </a:solidFill>
              </a:rPr>
              <a:t/>
            </a:r>
            <a:br>
              <a:rPr lang="fr-FR" sz="4000" b="1" dirty="0">
                <a:solidFill>
                  <a:srgbClr val="C00000"/>
                </a:solidFill>
              </a:rPr>
            </a:br>
            <a:endParaRPr lang="fr-FR" sz="4000" b="1" dirty="0">
              <a:solidFill>
                <a:srgbClr val="C00000"/>
              </a:solidFill>
            </a:endParaRPr>
          </a:p>
        </p:txBody>
      </p:sp>
      <p:sp>
        <p:nvSpPr>
          <p:cNvPr id="8" name="ZoneTexte 7"/>
          <p:cNvSpPr txBox="1"/>
          <p:nvPr/>
        </p:nvSpPr>
        <p:spPr>
          <a:xfrm>
            <a:off x="2843808" y="2852936"/>
            <a:ext cx="3248390" cy="1200329"/>
          </a:xfrm>
          <a:prstGeom prst="rect">
            <a:avLst/>
          </a:prstGeom>
          <a:noFill/>
        </p:spPr>
        <p:txBody>
          <a:bodyPr wrap="none" rtlCol="0">
            <a:spAutoFit/>
          </a:bodyPr>
          <a:lstStyle/>
          <a:p>
            <a:r>
              <a:rPr lang="fr-FR" dirty="0" smtClean="0">
                <a:hlinkClick r:id="rId3"/>
              </a:rPr>
              <a:t>Isabelle.Wallart@polytech-lille.fr</a:t>
            </a:r>
            <a:endParaRPr lang="fr-FR" dirty="0" smtClean="0"/>
          </a:p>
          <a:p>
            <a:endParaRPr lang="fr-FR" dirty="0" smtClean="0"/>
          </a:p>
          <a:p>
            <a:r>
              <a:rPr lang="fr-FR" dirty="0" smtClean="0">
                <a:hlinkClick r:id="rId4"/>
              </a:rPr>
              <a:t>www.marketing4innovation.com</a:t>
            </a:r>
            <a:endParaRPr lang="fr-FR" dirty="0" smtClean="0"/>
          </a:p>
          <a:p>
            <a:endParaRPr lang="fr-FR" dirty="0"/>
          </a:p>
        </p:txBody>
      </p:sp>
      <p:pic>
        <p:nvPicPr>
          <p:cNvPr id="9" name="Image 8" descr="Para185117.jpg"/>
          <p:cNvPicPr>
            <a:picLocks noChangeAspect="1"/>
          </p:cNvPicPr>
          <p:nvPr/>
        </p:nvPicPr>
        <p:blipFill>
          <a:blip r:embed="rId5" cstate="print"/>
          <a:stretch>
            <a:fillRect/>
          </a:stretch>
        </p:blipFill>
        <p:spPr>
          <a:xfrm>
            <a:off x="6300192" y="3789040"/>
            <a:ext cx="1679338" cy="1584176"/>
          </a:xfrm>
          <a:prstGeom prst="rect">
            <a:avLst/>
          </a:prstGeom>
        </p:spPr>
      </p:pic>
      <p:pic>
        <p:nvPicPr>
          <p:cNvPr id="10" name="Image 9" descr="Encadre57167.jpg"/>
          <p:cNvPicPr>
            <a:picLocks noChangeAspect="1"/>
          </p:cNvPicPr>
          <p:nvPr/>
        </p:nvPicPr>
        <p:blipFill>
          <a:blip r:embed="rId6" cstate="print"/>
          <a:stretch>
            <a:fillRect/>
          </a:stretch>
        </p:blipFill>
        <p:spPr>
          <a:xfrm>
            <a:off x="1259632" y="4077072"/>
            <a:ext cx="1069179" cy="1268760"/>
          </a:xfrm>
          <a:prstGeom prst="rect">
            <a:avLst/>
          </a:prstGeom>
        </p:spPr>
      </p:pic>
      <p:pic>
        <p:nvPicPr>
          <p:cNvPr id="11" name="Image 10" descr="danette.png"/>
          <p:cNvPicPr>
            <a:picLocks noChangeAspect="1"/>
          </p:cNvPicPr>
          <p:nvPr/>
        </p:nvPicPr>
        <p:blipFill>
          <a:blip r:embed="rId7" cstate="print"/>
          <a:stretch>
            <a:fillRect/>
          </a:stretch>
        </p:blipFill>
        <p:spPr>
          <a:xfrm>
            <a:off x="5796136" y="5445224"/>
            <a:ext cx="1365498" cy="654882"/>
          </a:xfrm>
          <a:prstGeom prst="rect">
            <a:avLst/>
          </a:prstGeom>
        </p:spPr>
      </p:pic>
      <p:pic>
        <p:nvPicPr>
          <p:cNvPr id="12" name="Image 11" descr="imagesCA66SU0H.jpg"/>
          <p:cNvPicPr>
            <a:picLocks noChangeAspect="1"/>
          </p:cNvPicPr>
          <p:nvPr/>
        </p:nvPicPr>
        <p:blipFill>
          <a:blip r:embed="rId8" cstate="print"/>
          <a:stretch>
            <a:fillRect/>
          </a:stretch>
        </p:blipFill>
        <p:spPr>
          <a:xfrm>
            <a:off x="755576" y="3068960"/>
            <a:ext cx="1080120" cy="841983"/>
          </a:xfrm>
          <a:prstGeom prst="rect">
            <a:avLst/>
          </a:prstGeom>
        </p:spPr>
      </p:pic>
      <p:pic>
        <p:nvPicPr>
          <p:cNvPr id="13" name="Image 12" descr="imagesCAGQZ6NK.jpg"/>
          <p:cNvPicPr>
            <a:picLocks noChangeAspect="1"/>
          </p:cNvPicPr>
          <p:nvPr/>
        </p:nvPicPr>
        <p:blipFill>
          <a:blip r:embed="rId9" cstate="print"/>
          <a:stretch>
            <a:fillRect/>
          </a:stretch>
        </p:blipFill>
        <p:spPr>
          <a:xfrm>
            <a:off x="7668344" y="2852936"/>
            <a:ext cx="648072" cy="1217111"/>
          </a:xfrm>
          <a:prstGeom prst="rect">
            <a:avLst/>
          </a:prstGeom>
        </p:spPr>
      </p:pic>
      <p:pic>
        <p:nvPicPr>
          <p:cNvPr id="14" name="Image 13" descr="imagesCALZ3ILA.jpg"/>
          <p:cNvPicPr>
            <a:picLocks noChangeAspect="1"/>
          </p:cNvPicPr>
          <p:nvPr/>
        </p:nvPicPr>
        <p:blipFill>
          <a:blip r:embed="rId10" cstate="print"/>
          <a:stretch>
            <a:fillRect/>
          </a:stretch>
        </p:blipFill>
        <p:spPr>
          <a:xfrm>
            <a:off x="2411760" y="5085184"/>
            <a:ext cx="1152127" cy="1147006"/>
          </a:xfrm>
          <a:prstGeom prst="rect">
            <a:avLst/>
          </a:prstGeom>
        </p:spPr>
      </p:pic>
      <p:pic>
        <p:nvPicPr>
          <p:cNvPr id="15" name="Image 14" descr="imagesCATMIT3D.jpg"/>
          <p:cNvPicPr>
            <a:picLocks noChangeAspect="1"/>
          </p:cNvPicPr>
          <p:nvPr/>
        </p:nvPicPr>
        <p:blipFill>
          <a:blip r:embed="rId11" cstate="print"/>
          <a:stretch>
            <a:fillRect/>
          </a:stretch>
        </p:blipFill>
        <p:spPr>
          <a:xfrm>
            <a:off x="6876256" y="1556792"/>
            <a:ext cx="1872208" cy="1241355"/>
          </a:xfrm>
          <a:prstGeom prst="rect">
            <a:avLst/>
          </a:prstGeom>
        </p:spPr>
      </p:pic>
      <p:pic>
        <p:nvPicPr>
          <p:cNvPr id="16" name="Image 15" descr="reprap-fablab-flickr.jpg"/>
          <p:cNvPicPr>
            <a:picLocks noChangeAspect="1"/>
          </p:cNvPicPr>
          <p:nvPr/>
        </p:nvPicPr>
        <p:blipFill>
          <a:blip r:embed="rId12" cstate="print"/>
          <a:stretch>
            <a:fillRect/>
          </a:stretch>
        </p:blipFill>
        <p:spPr>
          <a:xfrm>
            <a:off x="3779912" y="5772402"/>
            <a:ext cx="1618528" cy="1085598"/>
          </a:xfrm>
          <a:prstGeom prst="rect">
            <a:avLst/>
          </a:prstGeom>
        </p:spPr>
      </p:pic>
      <p:pic>
        <p:nvPicPr>
          <p:cNvPr id="19" name="Image 18" descr="logo_ustl.gif"/>
          <p:cNvPicPr>
            <a:picLocks noChangeAspect="1"/>
          </p:cNvPicPr>
          <p:nvPr/>
        </p:nvPicPr>
        <p:blipFill>
          <a:blip r:embed="rId13" cstate="print"/>
          <a:stretch>
            <a:fillRect/>
          </a:stretch>
        </p:blipFill>
        <p:spPr>
          <a:xfrm>
            <a:off x="5004048" y="2204864"/>
            <a:ext cx="828675" cy="285750"/>
          </a:xfrm>
          <a:prstGeom prst="rect">
            <a:avLst/>
          </a:prstGeom>
        </p:spPr>
      </p:pic>
      <p:pic>
        <p:nvPicPr>
          <p:cNvPr id="20" name="Image 19" descr="logoqualimapa.gif"/>
          <p:cNvPicPr>
            <a:picLocks noChangeAspect="1"/>
          </p:cNvPicPr>
          <p:nvPr/>
        </p:nvPicPr>
        <p:blipFill>
          <a:blip r:embed="rId14" cstate="print"/>
          <a:stretch>
            <a:fillRect/>
          </a:stretch>
        </p:blipFill>
        <p:spPr>
          <a:xfrm>
            <a:off x="4211960" y="3861048"/>
            <a:ext cx="936104" cy="967307"/>
          </a:xfrm>
          <a:prstGeom prst="rect">
            <a:avLst/>
          </a:prstGeom>
        </p:spPr>
      </p:pic>
      <p:pic>
        <p:nvPicPr>
          <p:cNvPr id="21" name="Image 20" descr="logo-polytech.jpg"/>
          <p:cNvPicPr>
            <a:picLocks noChangeAspect="1"/>
          </p:cNvPicPr>
          <p:nvPr/>
        </p:nvPicPr>
        <p:blipFill>
          <a:blip r:embed="rId15" cstate="print"/>
          <a:stretch>
            <a:fillRect/>
          </a:stretch>
        </p:blipFill>
        <p:spPr>
          <a:xfrm>
            <a:off x="3851920" y="2060848"/>
            <a:ext cx="1296144" cy="77768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07504" y="1700808"/>
            <a:ext cx="3312368" cy="489654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67544" y="188640"/>
            <a:ext cx="8435280" cy="504056"/>
          </a:xfrm>
        </p:spPr>
        <p:txBody>
          <a:bodyPr>
            <a:noAutofit/>
          </a:bodyPr>
          <a:lstStyle/>
          <a:p>
            <a:r>
              <a:rPr lang="fr-FR" sz="2800" dirty="0" smtClean="0"/>
              <a:t>Evolutions sociétales, économiques et consuméristes</a:t>
            </a:r>
            <a:endParaRPr lang="fr-FR" sz="2800" dirty="0"/>
          </a:p>
        </p:txBody>
      </p:sp>
      <p:sp>
        <p:nvSpPr>
          <p:cNvPr id="7" name="ZoneTexte 6"/>
          <p:cNvSpPr txBox="1"/>
          <p:nvPr/>
        </p:nvSpPr>
        <p:spPr>
          <a:xfrm>
            <a:off x="323528" y="3429000"/>
            <a:ext cx="2880320" cy="3262432"/>
          </a:xfrm>
          <a:prstGeom prst="rect">
            <a:avLst/>
          </a:prstGeom>
          <a:noFill/>
        </p:spPr>
        <p:txBody>
          <a:bodyPr wrap="square" rtlCol="0">
            <a:spAutoFit/>
          </a:bodyPr>
          <a:lstStyle/>
          <a:p>
            <a:r>
              <a:rPr lang="fr-FR" b="1" dirty="0" smtClean="0"/>
              <a:t>Affective &amp; Emotionnelle :</a:t>
            </a:r>
          </a:p>
          <a:p>
            <a:r>
              <a:rPr lang="fr-FR" dirty="0" smtClean="0"/>
              <a:t>-</a:t>
            </a:r>
            <a:r>
              <a:rPr lang="fr-FR" b="1" dirty="0" smtClean="0">
                <a:solidFill>
                  <a:srgbClr val="C00000"/>
                </a:solidFill>
              </a:rPr>
              <a:t>Implication humaine</a:t>
            </a:r>
          </a:p>
          <a:p>
            <a:r>
              <a:rPr lang="fr-FR" sz="1400" dirty="0" smtClean="0">
                <a:solidFill>
                  <a:srgbClr val="C00000"/>
                </a:solidFill>
              </a:rPr>
              <a:t>(humanisation, association du consommateur, personnalisation)</a:t>
            </a:r>
          </a:p>
          <a:p>
            <a:endParaRPr lang="fr-FR" sz="1400" dirty="0" smtClean="0">
              <a:solidFill>
                <a:srgbClr val="C00000"/>
              </a:solidFill>
            </a:endParaRPr>
          </a:p>
          <a:p>
            <a:r>
              <a:rPr lang="fr-FR" dirty="0" smtClean="0"/>
              <a:t>-Evènementiel (</a:t>
            </a:r>
            <a:r>
              <a:rPr lang="fr-FR" sz="1400" dirty="0" err="1" smtClean="0"/>
              <a:t>éphémèrisation</a:t>
            </a:r>
            <a:r>
              <a:rPr lang="fr-FR" sz="1400" dirty="0" smtClean="0"/>
              <a:t>, série limitée,  composants atypiques, mode et tendances)</a:t>
            </a:r>
          </a:p>
          <a:p>
            <a:endParaRPr lang="fr-FR" dirty="0" smtClean="0"/>
          </a:p>
          <a:p>
            <a:r>
              <a:rPr lang="fr-FR" dirty="0" smtClean="0"/>
              <a:t>-</a:t>
            </a:r>
            <a:r>
              <a:rPr lang="fr-FR" b="1" dirty="0" smtClean="0">
                <a:solidFill>
                  <a:srgbClr val="C00000"/>
                </a:solidFill>
              </a:rPr>
              <a:t>EXPERIENTIELLE</a:t>
            </a:r>
          </a:p>
          <a:p>
            <a:r>
              <a:rPr lang="fr-FR" sz="1400" b="1" dirty="0" smtClean="0">
                <a:solidFill>
                  <a:srgbClr val="C00000"/>
                </a:solidFill>
              </a:rPr>
              <a:t>( mise en situation, nostalgie, régression ludique, sensoriel …)</a:t>
            </a:r>
          </a:p>
          <a:p>
            <a:endParaRPr lang="fr-FR" dirty="0"/>
          </a:p>
        </p:txBody>
      </p:sp>
      <p:sp>
        <p:nvSpPr>
          <p:cNvPr id="14" name="ZoneTexte 13"/>
          <p:cNvSpPr txBox="1"/>
          <p:nvPr/>
        </p:nvSpPr>
        <p:spPr>
          <a:xfrm>
            <a:off x="323528" y="1340768"/>
            <a:ext cx="2251963" cy="646331"/>
          </a:xfrm>
          <a:prstGeom prst="rect">
            <a:avLst/>
          </a:prstGeom>
          <a:noFill/>
        </p:spPr>
        <p:txBody>
          <a:bodyPr wrap="square" rtlCol="0">
            <a:spAutoFit/>
          </a:bodyPr>
          <a:lstStyle/>
          <a:p>
            <a:r>
              <a:rPr lang="fr-FR" dirty="0" smtClean="0"/>
              <a:t>Création de Valeur</a:t>
            </a:r>
          </a:p>
          <a:p>
            <a:endParaRPr lang="fr-FR" dirty="0"/>
          </a:p>
        </p:txBody>
      </p:sp>
      <p:sp>
        <p:nvSpPr>
          <p:cNvPr id="32" name="ZoneTexte 31"/>
          <p:cNvSpPr txBox="1"/>
          <p:nvPr/>
        </p:nvSpPr>
        <p:spPr>
          <a:xfrm>
            <a:off x="395536" y="1844824"/>
            <a:ext cx="2251963" cy="646331"/>
          </a:xfrm>
          <a:prstGeom prst="rect">
            <a:avLst/>
          </a:prstGeom>
          <a:noFill/>
        </p:spPr>
        <p:txBody>
          <a:bodyPr wrap="square" rtlCol="0">
            <a:spAutoFit/>
          </a:bodyPr>
          <a:lstStyle/>
          <a:p>
            <a:r>
              <a:rPr lang="fr-FR" dirty="0" smtClean="0"/>
              <a:t>Fonctionnelle</a:t>
            </a:r>
          </a:p>
          <a:p>
            <a:endParaRPr lang="fr-FR" dirty="0"/>
          </a:p>
        </p:txBody>
      </p:sp>
      <p:sp>
        <p:nvSpPr>
          <p:cNvPr id="33" name="ZoneTexte 32"/>
          <p:cNvSpPr txBox="1"/>
          <p:nvPr/>
        </p:nvSpPr>
        <p:spPr>
          <a:xfrm>
            <a:off x="395536" y="2708920"/>
            <a:ext cx="2251963" cy="369332"/>
          </a:xfrm>
          <a:prstGeom prst="rect">
            <a:avLst/>
          </a:prstGeom>
          <a:noFill/>
        </p:spPr>
        <p:txBody>
          <a:bodyPr wrap="square" rtlCol="0">
            <a:spAutoFit/>
          </a:bodyPr>
          <a:lstStyle/>
          <a:p>
            <a:r>
              <a:rPr lang="fr-FR" dirty="0" smtClean="0"/>
              <a:t>Sociale &amp; Symbolique</a:t>
            </a:r>
            <a:endParaRPr lang="fr-FR" dirty="0"/>
          </a:p>
        </p:txBody>
      </p:sp>
      <p:sp>
        <p:nvSpPr>
          <p:cNvPr id="17" name="Rectangle 16"/>
          <p:cNvSpPr/>
          <p:nvPr/>
        </p:nvSpPr>
        <p:spPr>
          <a:xfrm>
            <a:off x="3851920" y="4797152"/>
            <a:ext cx="4572000" cy="1384995"/>
          </a:xfrm>
          <a:prstGeom prst="rect">
            <a:avLst/>
          </a:prstGeom>
        </p:spPr>
        <p:txBody>
          <a:bodyPr>
            <a:spAutoFit/>
          </a:bodyPr>
          <a:lstStyle/>
          <a:p>
            <a:r>
              <a:rPr lang="fr-FR" sz="1200" dirty="0" smtClean="0"/>
              <a:t>Quel bénéfice le client tire-t-il de la customisation d'un produit? </a:t>
            </a:r>
            <a:r>
              <a:rPr lang="fr-FR" sz="1200" i="1" dirty="0" smtClean="0"/>
              <a:t>« Les différents travaux montrent que le consommateur accorde de la valeur d 'une part au produit customisé, et d'autre part à l'expérience de </a:t>
            </a:r>
            <a:r>
              <a:rPr lang="fr-FR" sz="1200" i="1" dirty="0" err="1" smtClean="0"/>
              <a:t>codesign</a:t>
            </a:r>
            <a:r>
              <a:rPr lang="fr-FR" sz="1200" i="1" dirty="0" smtClean="0"/>
              <a:t> »,</a:t>
            </a:r>
            <a:r>
              <a:rPr lang="fr-FR" sz="1200" dirty="0" smtClean="0"/>
              <a:t> souligne Aurélie Merle. Il apprécie le fait de posséder un objet adapté à ses goûts et besoins, qui lui permet d'exprimer sa différence. De plus, cette expérience créative l'amuse et lui procure une certaine fierté.</a:t>
            </a:r>
            <a:endParaRPr lang="fr-FR" sz="1200" dirty="0"/>
          </a:p>
        </p:txBody>
      </p:sp>
      <p:sp>
        <p:nvSpPr>
          <p:cNvPr id="18" name="Rectangle 17"/>
          <p:cNvSpPr/>
          <p:nvPr/>
        </p:nvSpPr>
        <p:spPr>
          <a:xfrm>
            <a:off x="3923928" y="2204864"/>
            <a:ext cx="4572000" cy="1569660"/>
          </a:xfrm>
          <a:prstGeom prst="rect">
            <a:avLst/>
          </a:prstGeom>
        </p:spPr>
        <p:txBody>
          <a:bodyPr>
            <a:spAutoFit/>
          </a:bodyPr>
          <a:lstStyle/>
          <a:p>
            <a:r>
              <a:rPr lang="fr-FR" sz="1200" dirty="0" smtClean="0"/>
              <a:t>La customisation de masse peut s'appliquer à différentes catégories de produits. Mais, selon Aurélie Merle, </a:t>
            </a:r>
            <a:r>
              <a:rPr lang="fr-FR" sz="1200" i="1" dirty="0" smtClean="0"/>
              <a:t>« compte tenu des bénéfices identitaires recherchés, il semble toutefois préférable que le produit revête une valeur symbolique, en plus de sa valeur fonctionnelle. Ceux qui impliquent limage de l'utilisateur devraient posséder un plus fort potentiel, même s ils sont consommés en privé. »</a:t>
            </a:r>
            <a:r>
              <a:rPr lang="fr-FR" sz="1200" dirty="0" smtClean="0"/>
              <a:t> C'est le cas des chaussures, des vêtements, des accessoires, du parfum, de l'automobile ou de l'habitat. </a:t>
            </a:r>
            <a:endParaRPr lang="fr-FR" sz="1200" dirty="0"/>
          </a:p>
        </p:txBody>
      </p:sp>
      <p:sp>
        <p:nvSpPr>
          <p:cNvPr id="20" name="Rectangle 19"/>
          <p:cNvSpPr/>
          <p:nvPr/>
        </p:nvSpPr>
        <p:spPr>
          <a:xfrm>
            <a:off x="3635896" y="1988840"/>
            <a:ext cx="5528437" cy="369332"/>
          </a:xfrm>
          <a:prstGeom prst="rect">
            <a:avLst/>
          </a:prstGeom>
        </p:spPr>
        <p:txBody>
          <a:bodyPr wrap="none">
            <a:spAutoFit/>
          </a:bodyPr>
          <a:lstStyle/>
          <a:p>
            <a:r>
              <a:rPr lang="fr-FR" b="1" dirty="0" smtClean="0"/>
              <a:t>Des produits à dominante symbolique ( ou ostentatoire)</a:t>
            </a:r>
          </a:p>
        </p:txBody>
      </p:sp>
      <p:sp>
        <p:nvSpPr>
          <p:cNvPr id="22" name="Rectangle 21"/>
          <p:cNvSpPr/>
          <p:nvPr/>
        </p:nvSpPr>
        <p:spPr>
          <a:xfrm>
            <a:off x="3635896" y="4365104"/>
            <a:ext cx="2729080" cy="369332"/>
          </a:xfrm>
          <a:prstGeom prst="rect">
            <a:avLst/>
          </a:prstGeom>
        </p:spPr>
        <p:txBody>
          <a:bodyPr wrap="none">
            <a:spAutoFit/>
          </a:bodyPr>
          <a:lstStyle/>
          <a:p>
            <a:r>
              <a:rPr lang="fr-FR" b="1" dirty="0" smtClean="0"/>
              <a:t>Renforcement Expérientiel</a:t>
            </a:r>
          </a:p>
        </p:txBody>
      </p:sp>
      <p:sp>
        <p:nvSpPr>
          <p:cNvPr id="16" name="Rectangle 15"/>
          <p:cNvSpPr/>
          <p:nvPr/>
        </p:nvSpPr>
        <p:spPr>
          <a:xfrm>
            <a:off x="899592" y="620688"/>
            <a:ext cx="7920880" cy="369332"/>
          </a:xfrm>
          <a:prstGeom prst="rect">
            <a:avLst/>
          </a:prstGeom>
        </p:spPr>
        <p:txBody>
          <a:bodyPr wrap="square">
            <a:spAutoFit/>
          </a:bodyPr>
          <a:lstStyle/>
          <a:p>
            <a:r>
              <a:rPr lang="fr-FR" b="1" dirty="0" smtClean="0">
                <a:solidFill>
                  <a:srgbClr val="0070C0"/>
                </a:solidFill>
              </a:rPr>
              <a:t>2) Evolutions  de la création de Valeur : vers la valeur affective et EXPERIENTIELLE</a:t>
            </a:r>
            <a:endParaRPr lang="fr-FR" dirty="0"/>
          </a:p>
        </p:txBody>
      </p:sp>
      <p:sp>
        <p:nvSpPr>
          <p:cNvPr id="13" name="Bouton d'action : Suivant 12">
            <a:hlinkClick r:id="rId2" action="ppaction://hlinksldjump" highlightClick="1">
              <a:snd r:embed="rId3" name="click.wav"/>
            </a:hlinkClick>
          </p:cNvPr>
          <p:cNvSpPr/>
          <p:nvPr/>
        </p:nvSpPr>
        <p:spPr>
          <a:xfrm>
            <a:off x="8676456" y="404664"/>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avec flèche 18"/>
          <p:cNvCxnSpPr/>
          <p:nvPr/>
        </p:nvCxnSpPr>
        <p:spPr>
          <a:xfrm>
            <a:off x="323528" y="1916832"/>
            <a:ext cx="0" cy="17281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p:txBody>
      </p:sp>
      <p:sp>
        <p:nvSpPr>
          <p:cNvPr id="3" name="Titre 1"/>
          <p:cNvSpPr txBox="1">
            <a:spLocks/>
          </p:cNvSpPr>
          <p:nvPr/>
        </p:nvSpPr>
        <p:spPr>
          <a:xfrm>
            <a:off x="1403648" y="548680"/>
            <a:ext cx="6192688" cy="1470025"/>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1" i="0" u="none" strike="noStrike" kern="1200" cap="none" spc="0" normalizeH="0" baseline="0" noProof="0" smtClean="0">
                <a:ln>
                  <a:noFill/>
                </a:ln>
                <a:solidFill>
                  <a:srgbClr val="C00000"/>
                </a:solidFill>
                <a:effectLst/>
                <a:uLnTx/>
                <a:uFillTx/>
                <a:latin typeface="+mj-lt"/>
                <a:ea typeface="+mj-ea"/>
                <a:cs typeface="+mj-cs"/>
              </a:rPr>
              <a:t>L’open Innovation </a:t>
            </a:r>
            <a:br>
              <a:rPr kumimoji="0" lang="fr-FR" sz="4000" b="1" i="0" u="none" strike="noStrike" kern="1200" cap="none" spc="0" normalizeH="0" baseline="0" noProof="0" smtClean="0">
                <a:ln>
                  <a:noFill/>
                </a:ln>
                <a:solidFill>
                  <a:srgbClr val="C00000"/>
                </a:solidFill>
                <a:effectLst/>
                <a:uLnTx/>
                <a:uFillTx/>
                <a:latin typeface="+mj-lt"/>
                <a:ea typeface="+mj-ea"/>
                <a:cs typeface="+mj-cs"/>
              </a:rPr>
            </a:br>
            <a:r>
              <a:rPr kumimoji="0" lang="fr-FR" sz="4000" b="1" i="0" u="none" strike="noStrike" kern="1200" cap="none" spc="0" normalizeH="0" baseline="0" noProof="0" smtClean="0">
                <a:ln>
                  <a:noFill/>
                </a:ln>
                <a:solidFill>
                  <a:srgbClr val="C00000"/>
                </a:solidFill>
                <a:effectLst/>
                <a:uLnTx/>
                <a:uFillTx/>
                <a:latin typeface="+mj-lt"/>
                <a:ea typeface="+mj-ea"/>
                <a:cs typeface="+mj-cs"/>
              </a:rPr>
              <a:t>comme réponse au besoin </a:t>
            </a:r>
            <a:br>
              <a:rPr kumimoji="0" lang="fr-FR" sz="4000" b="1" i="0" u="none" strike="noStrike" kern="1200" cap="none" spc="0" normalizeH="0" baseline="0" noProof="0" smtClean="0">
                <a:ln>
                  <a:noFill/>
                </a:ln>
                <a:solidFill>
                  <a:srgbClr val="C00000"/>
                </a:solidFill>
                <a:effectLst/>
                <a:uLnTx/>
                <a:uFillTx/>
                <a:latin typeface="+mj-lt"/>
                <a:ea typeface="+mj-ea"/>
                <a:cs typeface="+mj-cs"/>
              </a:rPr>
            </a:br>
            <a:r>
              <a:rPr kumimoji="0" lang="fr-FR" sz="4000" b="1" i="0" u="none" strike="noStrike" kern="1200" cap="none" spc="0" normalizeH="0" baseline="0" noProof="0" smtClean="0">
                <a:ln>
                  <a:noFill/>
                </a:ln>
                <a:solidFill>
                  <a:srgbClr val="C00000"/>
                </a:solidFill>
                <a:effectLst/>
                <a:uLnTx/>
                <a:uFillTx/>
                <a:latin typeface="+mj-lt"/>
                <a:ea typeface="+mj-ea"/>
                <a:cs typeface="+mj-cs"/>
              </a:rPr>
              <a:t>de Personnalisation</a:t>
            </a:r>
            <a:br>
              <a:rPr kumimoji="0" lang="fr-FR" sz="4000" b="1" i="0" u="none" strike="noStrike" kern="1200" cap="none" spc="0" normalizeH="0" baseline="0" noProof="0" smtClean="0">
                <a:ln>
                  <a:noFill/>
                </a:ln>
                <a:solidFill>
                  <a:srgbClr val="C00000"/>
                </a:solidFill>
                <a:effectLst/>
                <a:uLnTx/>
                <a:uFillTx/>
                <a:latin typeface="+mj-lt"/>
                <a:ea typeface="+mj-ea"/>
                <a:cs typeface="+mj-cs"/>
              </a:rPr>
            </a:br>
            <a:r>
              <a:rPr kumimoji="0" lang="fr-FR" sz="4000" b="1" i="0" u="none" strike="noStrike" kern="1200" cap="none" spc="0" normalizeH="0" baseline="0" noProof="0" smtClean="0">
                <a:ln>
                  <a:noFill/>
                </a:ln>
                <a:solidFill>
                  <a:srgbClr val="C00000"/>
                </a:solidFill>
                <a:effectLst/>
                <a:uLnTx/>
                <a:uFillTx/>
                <a:latin typeface="+mj-lt"/>
                <a:ea typeface="+mj-ea"/>
                <a:cs typeface="+mj-cs"/>
              </a:rPr>
              <a:t/>
            </a:r>
            <a:br>
              <a:rPr kumimoji="0" lang="fr-FR" sz="4000" b="1" i="0" u="none" strike="noStrike" kern="1200" cap="none" spc="0" normalizeH="0" baseline="0" noProof="0" smtClean="0">
                <a:ln>
                  <a:noFill/>
                </a:ln>
                <a:solidFill>
                  <a:srgbClr val="C00000"/>
                </a:solidFill>
                <a:effectLst/>
                <a:uLnTx/>
                <a:uFillTx/>
                <a:latin typeface="+mj-lt"/>
                <a:ea typeface="+mj-ea"/>
                <a:cs typeface="+mj-cs"/>
              </a:rPr>
            </a:br>
            <a:endParaRPr kumimoji="0" lang="fr-FR" sz="4000" b="1" i="0" u="none" strike="noStrike" kern="1200" cap="none" spc="0" normalizeH="0" baseline="0" noProof="0" dirty="0">
              <a:ln>
                <a:noFill/>
              </a:ln>
              <a:solidFill>
                <a:srgbClr val="C00000"/>
              </a:solidFill>
              <a:effectLst/>
              <a:uLnTx/>
              <a:uFillTx/>
              <a:latin typeface="+mj-lt"/>
              <a:ea typeface="+mj-ea"/>
              <a:cs typeface="+mj-cs"/>
            </a:endParaRPr>
          </a:p>
        </p:txBody>
      </p:sp>
      <p:sp>
        <p:nvSpPr>
          <p:cNvPr id="4" name="Rectangle 3"/>
          <p:cNvSpPr/>
          <p:nvPr/>
        </p:nvSpPr>
        <p:spPr>
          <a:xfrm>
            <a:off x="971600" y="3068960"/>
            <a:ext cx="7200800" cy="1754326"/>
          </a:xfrm>
          <a:prstGeom prst="rect">
            <a:avLst/>
          </a:prstGeom>
        </p:spPr>
        <p:txBody>
          <a:bodyPr wrap="square">
            <a:spAutoFit/>
          </a:bodyPr>
          <a:lstStyle/>
          <a:p>
            <a:pPr algn="ctr"/>
            <a:r>
              <a:rPr lang="fr-FR" sz="2000" b="1" dirty="0" smtClean="0">
                <a:solidFill>
                  <a:schemeClr val="bg1">
                    <a:lumMod val="95000"/>
                  </a:schemeClr>
                </a:solidFill>
              </a:rPr>
              <a:t>I-  Les Evolutions sociétales, économiques et consuméristes</a:t>
            </a:r>
          </a:p>
          <a:p>
            <a:pPr algn="ctr"/>
            <a:endParaRPr lang="fr-FR" sz="2000" b="1" dirty="0" smtClean="0"/>
          </a:p>
          <a:p>
            <a:pPr algn="ctr"/>
            <a:r>
              <a:rPr lang="fr-FR" sz="2800" b="1" dirty="0" smtClean="0"/>
              <a:t>II- Avantages &amp; Limites de la Personnalisation</a:t>
            </a:r>
          </a:p>
          <a:p>
            <a:pPr algn="ctr"/>
            <a:endParaRPr lang="fr-FR" sz="2000" b="1" dirty="0" smtClean="0">
              <a:solidFill>
                <a:schemeClr val="bg1">
                  <a:lumMod val="95000"/>
                </a:schemeClr>
              </a:solidFill>
            </a:endParaRPr>
          </a:p>
          <a:p>
            <a:pPr algn="ctr"/>
            <a:r>
              <a:rPr lang="fr-FR" sz="2000" b="1" dirty="0" smtClean="0">
                <a:solidFill>
                  <a:schemeClr val="bg1">
                    <a:lumMod val="95000"/>
                  </a:schemeClr>
                </a:solidFill>
              </a:rPr>
              <a:t>III- Panorama des moyens de personnalisation/customisation</a:t>
            </a:r>
            <a:endParaRPr lang="fr-FR" sz="2000" b="1" dirty="0">
              <a:solidFill>
                <a:schemeClr val="bg1">
                  <a:lumMod val="95000"/>
                </a:schemeClr>
              </a:solidFill>
            </a:endParaRPr>
          </a:p>
        </p:txBody>
      </p:sp>
      <p:sp>
        <p:nvSpPr>
          <p:cNvPr id="5" name="ZoneTexte 4"/>
          <p:cNvSpPr txBox="1"/>
          <p:nvPr/>
        </p:nvSpPr>
        <p:spPr>
          <a:xfrm>
            <a:off x="539552" y="5661248"/>
            <a:ext cx="8424936" cy="646331"/>
          </a:xfrm>
          <a:prstGeom prst="rect">
            <a:avLst/>
          </a:prstGeom>
          <a:solidFill>
            <a:schemeClr val="bg1"/>
          </a:solidFill>
        </p:spPr>
        <p:txBody>
          <a:bodyPr wrap="square" rtlCol="0">
            <a:spAutoFit/>
          </a:bodyPr>
          <a:lstStyle/>
          <a:p>
            <a:r>
              <a:rPr lang="fr-FR" dirty="0" smtClean="0">
                <a:hlinkClick r:id="rId2"/>
              </a:rPr>
              <a:t>Isabelle.Wallart@polytech-lille.fr</a:t>
            </a:r>
            <a:r>
              <a:rPr lang="fr-FR" dirty="0" smtClean="0"/>
              <a:t>                                         </a:t>
            </a:r>
            <a:r>
              <a:rPr lang="fr-FR" dirty="0" smtClean="0">
                <a:hlinkClick r:id="rId3"/>
              </a:rPr>
              <a:t>www.marketing4innovation.com</a:t>
            </a:r>
            <a:endParaRPr lang="fr-FR" dirty="0" smtClean="0"/>
          </a:p>
          <a:p>
            <a:endParaRPr lang="fr-FR" dirty="0"/>
          </a:p>
        </p:txBody>
      </p:sp>
      <p:pic>
        <p:nvPicPr>
          <p:cNvPr id="6" name="Image 5" descr="logoqualimapa.gif"/>
          <p:cNvPicPr>
            <a:picLocks noChangeAspect="1"/>
          </p:cNvPicPr>
          <p:nvPr/>
        </p:nvPicPr>
        <p:blipFill>
          <a:blip r:embed="rId4" cstate="print"/>
          <a:stretch>
            <a:fillRect/>
          </a:stretch>
        </p:blipFill>
        <p:spPr>
          <a:xfrm>
            <a:off x="4932040" y="5661249"/>
            <a:ext cx="627167" cy="648072"/>
          </a:xfrm>
          <a:prstGeom prst="rect">
            <a:avLst/>
          </a:prstGeom>
        </p:spPr>
      </p:pic>
      <p:pic>
        <p:nvPicPr>
          <p:cNvPr id="7" name="Image 6" descr="logo-polytech.jpg"/>
          <p:cNvPicPr>
            <a:picLocks noChangeAspect="1"/>
          </p:cNvPicPr>
          <p:nvPr/>
        </p:nvPicPr>
        <p:blipFill>
          <a:blip r:embed="rId5" cstate="print"/>
          <a:stretch>
            <a:fillRect/>
          </a:stretch>
        </p:blipFill>
        <p:spPr>
          <a:xfrm>
            <a:off x="3851920" y="5661248"/>
            <a:ext cx="1080121" cy="64807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0"/>
            <a:ext cx="7725544" cy="764704"/>
          </a:xfrm>
        </p:spPr>
        <p:txBody>
          <a:bodyPr>
            <a:normAutofit/>
          </a:bodyPr>
          <a:lstStyle/>
          <a:p>
            <a:r>
              <a:rPr lang="fr-FR" sz="2800" dirty="0" smtClean="0"/>
              <a:t>Avantages /limites : </a:t>
            </a:r>
            <a:r>
              <a:rPr lang="fr-FR" sz="2800" dirty="0" smtClean="0">
                <a:solidFill>
                  <a:srgbClr val="0070C0"/>
                </a:solidFill>
              </a:rPr>
              <a:t>Dimension Financière</a:t>
            </a:r>
            <a:endParaRPr lang="fr-FR" sz="2800" dirty="0">
              <a:solidFill>
                <a:srgbClr val="0070C0"/>
              </a:solidFill>
            </a:endParaRPr>
          </a:p>
        </p:txBody>
      </p:sp>
      <p:sp>
        <p:nvSpPr>
          <p:cNvPr id="5" name="ZoneTexte 4"/>
          <p:cNvSpPr txBox="1"/>
          <p:nvPr/>
        </p:nvSpPr>
        <p:spPr>
          <a:xfrm>
            <a:off x="251520" y="2276872"/>
            <a:ext cx="3456384" cy="1200329"/>
          </a:xfrm>
          <a:prstGeom prst="rect">
            <a:avLst/>
          </a:prstGeom>
          <a:noFill/>
        </p:spPr>
        <p:txBody>
          <a:bodyPr wrap="square" rtlCol="0">
            <a:spAutoFit/>
          </a:bodyPr>
          <a:lstStyle/>
          <a:p>
            <a:r>
              <a:rPr lang="fr-FR" sz="1200" b="1" dirty="0" smtClean="0"/>
              <a:t>Création de valeur  Immatérielle supplémentaire </a:t>
            </a:r>
          </a:p>
          <a:p>
            <a:r>
              <a:rPr lang="fr-FR" sz="1200" dirty="0" smtClean="0"/>
              <a:t>- Expérientiel le &amp; </a:t>
            </a:r>
            <a:r>
              <a:rPr lang="fr-FR" sz="1200" dirty="0" err="1" smtClean="0"/>
              <a:t>emotionnelle</a:t>
            </a:r>
            <a:r>
              <a:rPr lang="fr-FR" sz="1200" dirty="0" smtClean="0"/>
              <a:t>,</a:t>
            </a:r>
          </a:p>
          <a:p>
            <a:r>
              <a:rPr lang="fr-FR" sz="1200" dirty="0" smtClean="0"/>
              <a:t> - + de marge</a:t>
            </a:r>
          </a:p>
          <a:p>
            <a:r>
              <a:rPr lang="fr-FR" sz="1200" dirty="0" smtClean="0"/>
              <a:t>- « + de sens »</a:t>
            </a:r>
          </a:p>
          <a:p>
            <a:endParaRPr lang="fr-FR" sz="1200" dirty="0"/>
          </a:p>
          <a:p>
            <a:endParaRPr lang="fr-FR" sz="1200" dirty="0"/>
          </a:p>
        </p:txBody>
      </p:sp>
      <p:sp>
        <p:nvSpPr>
          <p:cNvPr id="8" name="Rectangle 7"/>
          <p:cNvSpPr/>
          <p:nvPr/>
        </p:nvSpPr>
        <p:spPr>
          <a:xfrm>
            <a:off x="251520" y="4797152"/>
            <a:ext cx="3960440" cy="1569660"/>
          </a:xfrm>
          <a:prstGeom prst="rect">
            <a:avLst/>
          </a:prstGeom>
        </p:spPr>
        <p:txBody>
          <a:bodyPr wrap="square">
            <a:spAutoFit/>
          </a:bodyPr>
          <a:lstStyle/>
          <a:p>
            <a:pPr>
              <a:defRPr/>
            </a:pPr>
            <a:r>
              <a:rPr lang="fr-FR" sz="1200" b="1" dirty="0"/>
              <a:t>Réduire l’immobilisation financière et les surproductions.</a:t>
            </a:r>
            <a:r>
              <a:rPr lang="fr-FR" sz="1050" dirty="0"/>
              <a:t/>
            </a:r>
            <a:br>
              <a:rPr lang="fr-FR" sz="1050" dirty="0"/>
            </a:br>
            <a:r>
              <a:rPr lang="fr-FR" sz="1050" dirty="0" smtClean="0"/>
              <a:t>- La </a:t>
            </a:r>
            <a:r>
              <a:rPr lang="fr-FR" sz="1050" dirty="0"/>
              <a:t>production est commandée par le besoin plus que les prévisions qui induisent le stockage. </a:t>
            </a:r>
            <a:endParaRPr lang="fr-FR" sz="1050" dirty="0" smtClean="0"/>
          </a:p>
          <a:p>
            <a:pPr>
              <a:defRPr/>
            </a:pPr>
            <a:r>
              <a:rPr lang="fr-FR" sz="1050" dirty="0" smtClean="0"/>
              <a:t>- Le DIY permet de réduire les coûts.</a:t>
            </a:r>
          </a:p>
          <a:p>
            <a:pPr>
              <a:buFontTx/>
              <a:buChar char="-"/>
              <a:defRPr/>
            </a:pPr>
            <a:r>
              <a:rPr lang="fr-FR" sz="1050" dirty="0" smtClean="0"/>
              <a:t>Oubliés </a:t>
            </a:r>
            <a:r>
              <a:rPr lang="fr-FR" sz="1050" dirty="0"/>
              <a:t>les déstockages sous formes de soldes à faibles marges commerciales … </a:t>
            </a:r>
            <a:endParaRPr lang="fr-FR" sz="1050" dirty="0" smtClean="0"/>
          </a:p>
          <a:p>
            <a:pPr>
              <a:buFontTx/>
              <a:buChar char="-"/>
              <a:defRPr/>
            </a:pPr>
            <a:r>
              <a:rPr lang="fr-FR" sz="1050" dirty="0" smtClean="0"/>
              <a:t>- Et </a:t>
            </a:r>
            <a:r>
              <a:rPr lang="fr-FR" sz="1050" dirty="0"/>
              <a:t>comme ces entreprises vendent sur internet, elles économisent les marges des intermédiaires de vente </a:t>
            </a:r>
            <a:r>
              <a:rPr lang="fr-FR" sz="1050" dirty="0" smtClean="0"/>
              <a:t>…</a:t>
            </a:r>
          </a:p>
          <a:p>
            <a:pPr>
              <a:buFontTx/>
              <a:buChar char="-"/>
              <a:defRPr/>
            </a:pPr>
            <a:r>
              <a:rPr lang="fr-FR" sz="1050" dirty="0" smtClean="0"/>
              <a:t>Etudes </a:t>
            </a:r>
            <a:r>
              <a:rPr lang="fr-FR" sz="1050" dirty="0" err="1" smtClean="0"/>
              <a:t>matketing</a:t>
            </a:r>
            <a:r>
              <a:rPr lang="fr-FR" sz="1050" dirty="0" smtClean="0"/>
              <a:t> à </a:t>
            </a:r>
            <a:r>
              <a:rPr lang="fr-FR" sz="1050" dirty="0" err="1" smtClean="0"/>
              <a:t>moinddre</a:t>
            </a:r>
            <a:r>
              <a:rPr lang="fr-FR" sz="1050" dirty="0" smtClean="0"/>
              <a:t> cout</a:t>
            </a:r>
            <a:endParaRPr lang="fr-FR" sz="1050" dirty="0"/>
          </a:p>
        </p:txBody>
      </p:sp>
      <p:sp>
        <p:nvSpPr>
          <p:cNvPr id="9" name="Rectangle 8"/>
          <p:cNvSpPr/>
          <p:nvPr/>
        </p:nvSpPr>
        <p:spPr>
          <a:xfrm>
            <a:off x="4572000" y="1556792"/>
            <a:ext cx="4572000" cy="2677656"/>
          </a:xfrm>
          <a:prstGeom prst="rect">
            <a:avLst/>
          </a:prstGeom>
        </p:spPr>
        <p:txBody>
          <a:bodyPr wrap="square">
            <a:spAutoFit/>
          </a:bodyPr>
          <a:lstStyle/>
          <a:p>
            <a:r>
              <a:rPr lang="fr-FR" sz="1200" b="1" dirty="0" smtClean="0"/>
              <a:t>Le coût de la personnalisation : trop cher ? Réservé au Luxe ?</a:t>
            </a:r>
          </a:p>
          <a:p>
            <a:r>
              <a:rPr lang="fr-FR" sz="1200" dirty="0" smtClean="0"/>
              <a:t>Jusqu'où peut-on pousser cette logique de personnalisation des produits et des services? Peut-on imaginer qu'un jour, tous les consommateurs puissent acheter des produits ou services totalement uniques, imaginés par eux et pour eux? Pas si simple...</a:t>
            </a:r>
          </a:p>
          <a:p>
            <a:endParaRPr lang="fr-FR" sz="1200" dirty="0" smtClean="0"/>
          </a:p>
          <a:p>
            <a:pPr algn="ctr"/>
            <a:r>
              <a:rPr lang="fr-FR" sz="1200" dirty="0" smtClean="0"/>
              <a:t> </a:t>
            </a:r>
            <a:r>
              <a:rPr lang="fr-FR" sz="1400" i="1" dirty="0" smtClean="0"/>
              <a:t>«Entre les possibilités actuelles et la généralisation du concept, il y a un écart. Tout pousse à la personnalisation d'un point de vue sociologique et technologique, mais économiquement parlant, qui dit personnalisation dit aussi rareté et donc prix plus élevé»</a:t>
            </a:r>
          </a:p>
          <a:p>
            <a:pPr algn="r"/>
            <a:r>
              <a:rPr lang="fr-FR" sz="1400" i="1" dirty="0" smtClean="0"/>
              <a:t> </a:t>
            </a:r>
            <a:r>
              <a:rPr lang="fr-FR" sz="1200" dirty="0" smtClean="0"/>
              <a:t>R. </a:t>
            </a:r>
            <a:r>
              <a:rPr lang="fr-FR" sz="1200" dirty="0" err="1" smtClean="0"/>
              <a:t>Oudghiri</a:t>
            </a:r>
            <a:r>
              <a:rPr lang="fr-FR" sz="1200" dirty="0" smtClean="0"/>
              <a:t>, directeur du département Prospectives chez Ipsos. </a:t>
            </a:r>
          </a:p>
          <a:p>
            <a:endParaRPr lang="fr-FR" sz="1200" b="1" dirty="0" smtClean="0"/>
          </a:p>
        </p:txBody>
      </p:sp>
      <p:sp>
        <p:nvSpPr>
          <p:cNvPr id="10" name="Rectangle 9"/>
          <p:cNvSpPr/>
          <p:nvPr/>
        </p:nvSpPr>
        <p:spPr>
          <a:xfrm>
            <a:off x="251520" y="836712"/>
            <a:ext cx="4032448" cy="1292662"/>
          </a:xfrm>
          <a:prstGeom prst="rect">
            <a:avLst/>
          </a:prstGeom>
          <a:solidFill>
            <a:schemeClr val="accent1">
              <a:lumMod val="20000"/>
              <a:lumOff val="80000"/>
            </a:schemeClr>
          </a:solidFill>
        </p:spPr>
        <p:txBody>
          <a:bodyPr wrap="square">
            <a:spAutoFit/>
          </a:bodyPr>
          <a:lstStyle/>
          <a:p>
            <a:pPr algn="ctr">
              <a:buFont typeface="Wingdings" pitchFamily="2" charset="2"/>
              <a:buNone/>
              <a:defRPr/>
            </a:pPr>
            <a:r>
              <a:rPr kumimoji="1" lang="fr-FR" sz="1400" b="1" dirty="0">
                <a:solidFill>
                  <a:srgbClr val="C00000"/>
                </a:solidFill>
                <a:cs typeface="Arial" charset="0"/>
              </a:rPr>
              <a:t>La personnalisation doit d’ abord être validée sur le plan économique</a:t>
            </a:r>
            <a:r>
              <a:rPr kumimoji="1" lang="fr-FR" sz="1400" b="1" dirty="0" smtClean="0">
                <a:solidFill>
                  <a:srgbClr val="C00000"/>
                </a:solidFill>
                <a:cs typeface="Arial" charset="0"/>
              </a:rPr>
              <a:t>.</a:t>
            </a:r>
          </a:p>
          <a:p>
            <a:pPr algn="ctr">
              <a:buFont typeface="Wingdings" pitchFamily="2" charset="2"/>
              <a:buNone/>
              <a:defRPr/>
            </a:pPr>
            <a:endParaRPr kumimoji="1" lang="fr-FR" sz="1400" b="1" dirty="0">
              <a:solidFill>
                <a:srgbClr val="C00000"/>
              </a:solidFill>
              <a:effectLst>
                <a:outerShdw blurRad="38100" dist="38100" dir="2700000" algn="tl">
                  <a:srgbClr val="000000"/>
                </a:outerShdw>
              </a:effectLst>
              <a:cs typeface="Arial" charset="0"/>
            </a:endParaRPr>
          </a:p>
          <a:p>
            <a:pPr algn="ctr">
              <a:buFont typeface="Wingdings" pitchFamily="2" charset="2"/>
              <a:buNone/>
              <a:defRPr/>
            </a:pPr>
            <a:r>
              <a:rPr kumimoji="1" lang="fr-FR" sz="1200" dirty="0">
                <a:effectLst>
                  <a:outerShdw blurRad="38100" dist="38100" dir="2700000" algn="tl">
                    <a:srgbClr val="FFFFFF"/>
                  </a:outerShdw>
                </a:effectLst>
                <a:cs typeface="Arial" charset="0"/>
              </a:rPr>
              <a:t>L’entreprise doit avant tout évaluer si les clients génèrent une </a:t>
            </a:r>
          </a:p>
          <a:p>
            <a:pPr algn="ctr">
              <a:buFont typeface="Wingdings" pitchFamily="2" charset="2"/>
              <a:buNone/>
              <a:defRPr/>
            </a:pPr>
            <a:r>
              <a:rPr kumimoji="1" lang="fr-FR" sz="1200" dirty="0">
                <a:effectLst>
                  <a:outerShdw blurRad="38100" dist="38100" dir="2700000" algn="tl">
                    <a:srgbClr val="FFFFFF"/>
                  </a:outerShdw>
                </a:effectLst>
                <a:cs typeface="Arial" charset="0"/>
              </a:rPr>
              <a:t>profitabilité suffisante et une valeur potentielle pour justifier </a:t>
            </a:r>
          </a:p>
          <a:p>
            <a:pPr algn="ctr">
              <a:buFont typeface="Wingdings" pitchFamily="2" charset="2"/>
              <a:buNone/>
              <a:defRPr/>
            </a:pPr>
            <a:r>
              <a:rPr kumimoji="1" lang="fr-FR" sz="1200" dirty="0">
                <a:effectLst>
                  <a:outerShdw blurRad="38100" dist="38100" dir="2700000" algn="tl">
                    <a:srgbClr val="FFFFFF"/>
                  </a:outerShdw>
                </a:effectLst>
                <a:cs typeface="Arial" charset="0"/>
              </a:rPr>
              <a:t>l’ investissement en service et en personnalisation.</a:t>
            </a:r>
          </a:p>
        </p:txBody>
      </p:sp>
      <p:sp>
        <p:nvSpPr>
          <p:cNvPr id="11" name="Rectangle 10"/>
          <p:cNvSpPr/>
          <p:nvPr/>
        </p:nvSpPr>
        <p:spPr>
          <a:xfrm>
            <a:off x="5076056" y="4077072"/>
            <a:ext cx="3816424" cy="523220"/>
          </a:xfrm>
          <a:prstGeom prst="rect">
            <a:avLst/>
          </a:prstGeom>
          <a:solidFill>
            <a:srgbClr val="FFC000"/>
          </a:solidFill>
        </p:spPr>
        <p:txBody>
          <a:bodyPr wrap="square">
            <a:spAutoFit/>
          </a:bodyPr>
          <a:lstStyle/>
          <a:p>
            <a:pPr algn="ctr"/>
            <a:r>
              <a:rPr lang="fr-FR" sz="1400" i="1" dirty="0" smtClean="0"/>
              <a:t>Acheter des M&amp;M's personnalisés sur Internet coûte ainsi cinq fois plus qu'en magasin.</a:t>
            </a:r>
          </a:p>
        </p:txBody>
      </p:sp>
      <p:sp>
        <p:nvSpPr>
          <p:cNvPr id="12" name="Rectangle 11"/>
          <p:cNvSpPr/>
          <p:nvPr/>
        </p:nvSpPr>
        <p:spPr>
          <a:xfrm>
            <a:off x="4572000" y="4797152"/>
            <a:ext cx="4572000" cy="1754326"/>
          </a:xfrm>
          <a:prstGeom prst="rect">
            <a:avLst/>
          </a:prstGeom>
        </p:spPr>
        <p:txBody>
          <a:bodyPr>
            <a:spAutoFit/>
          </a:bodyPr>
          <a:lstStyle/>
          <a:p>
            <a:r>
              <a:rPr lang="fr-FR" sz="1200" b="1" dirty="0" smtClean="0"/>
              <a:t>Maitrise des Coûts / personnalisation de masse</a:t>
            </a:r>
          </a:p>
          <a:p>
            <a:r>
              <a:rPr lang="fr-FR" sz="1200" b="1" dirty="0" smtClean="0"/>
              <a:t>+ coûts cachés  entreprise : coûts de gestion de l’information, de gestion des commandes </a:t>
            </a:r>
            <a:r>
              <a:rPr lang="fr-FR" sz="1200" b="1" dirty="0" err="1" smtClean="0"/>
              <a:t>etc</a:t>
            </a:r>
            <a:r>
              <a:rPr lang="fr-FR" sz="1200" b="1" dirty="0" smtClean="0"/>
              <a:t> … </a:t>
            </a:r>
          </a:p>
          <a:p>
            <a:r>
              <a:rPr lang="fr-FR" sz="1200" b="1" dirty="0" smtClean="0"/>
              <a:t>+ coûts cognitif et social pour le consommateur </a:t>
            </a:r>
          </a:p>
          <a:p>
            <a:r>
              <a:rPr lang="fr-FR" sz="1200" dirty="0" smtClean="0"/>
              <a:t>Outre l'aspect financier,  il ne faut pas négliger le coût cognitif et social. Customiser un article grâce à un logiciel prend du temps et demande un minimum de compétences. Certaines personnes ont peur d'effectuer de mauvais choix et de voir leur entourage réagir négativement.</a:t>
            </a:r>
          </a:p>
        </p:txBody>
      </p:sp>
      <p:sp>
        <p:nvSpPr>
          <p:cNvPr id="13" name="Rectangle 12"/>
          <p:cNvSpPr/>
          <p:nvPr/>
        </p:nvSpPr>
        <p:spPr>
          <a:xfrm>
            <a:off x="4572000" y="908720"/>
            <a:ext cx="4572000" cy="646331"/>
          </a:xfrm>
          <a:prstGeom prst="rect">
            <a:avLst/>
          </a:prstGeom>
        </p:spPr>
        <p:txBody>
          <a:bodyPr>
            <a:spAutoFit/>
          </a:bodyPr>
          <a:lstStyle/>
          <a:p>
            <a:r>
              <a:rPr lang="fr-FR" sz="1200" b="1" dirty="0" smtClean="0"/>
              <a:t>Est-ce un modèle économique rentable ?</a:t>
            </a:r>
          </a:p>
          <a:p>
            <a:r>
              <a:rPr lang="fr-FR" sz="1200" b="1" dirty="0" smtClean="0"/>
              <a:t> </a:t>
            </a:r>
            <a:r>
              <a:rPr lang="fr-FR" sz="1200" b="1" i="1" dirty="0" smtClean="0">
                <a:solidFill>
                  <a:srgbClr val="C00000"/>
                </a:solidFill>
              </a:rPr>
              <a:t>«Le modèle économique de la personnalisation n ' a pas encore été trouvé, sauf dans le domaine du luxe» </a:t>
            </a:r>
            <a:r>
              <a:rPr lang="fr-FR" sz="1200" b="1" dirty="0" smtClean="0">
                <a:solidFill>
                  <a:srgbClr val="C00000"/>
                </a:solidFill>
              </a:rPr>
              <a:t> </a:t>
            </a:r>
            <a:r>
              <a:rPr lang="fr-FR" sz="1100" dirty="0" err="1" smtClean="0"/>
              <a:t>R.Oudghiri</a:t>
            </a:r>
            <a:r>
              <a:rPr lang="fr-FR" sz="1100" dirty="0" smtClean="0"/>
              <a:t>. </a:t>
            </a:r>
          </a:p>
        </p:txBody>
      </p:sp>
      <p:sp>
        <p:nvSpPr>
          <p:cNvPr id="14" name="Rectangle 13"/>
          <p:cNvSpPr/>
          <p:nvPr/>
        </p:nvSpPr>
        <p:spPr>
          <a:xfrm>
            <a:off x="251520" y="3212976"/>
            <a:ext cx="3528392" cy="1384995"/>
          </a:xfrm>
          <a:prstGeom prst="rect">
            <a:avLst/>
          </a:prstGeom>
        </p:spPr>
        <p:txBody>
          <a:bodyPr wrap="square">
            <a:spAutoFit/>
          </a:bodyPr>
          <a:lstStyle/>
          <a:p>
            <a:r>
              <a:rPr lang="fr-FR" sz="1200" b="1" dirty="0" smtClean="0"/>
              <a:t>Possibilité  d’inversion du Flux Financier</a:t>
            </a:r>
          </a:p>
          <a:p>
            <a:r>
              <a:rPr lang="fr-FR" sz="1200" dirty="0" smtClean="0"/>
              <a:t>Paiement avant fabrication</a:t>
            </a:r>
          </a:p>
          <a:p>
            <a:endParaRPr lang="fr-FR" sz="1200" dirty="0" smtClean="0"/>
          </a:p>
          <a:p>
            <a:endParaRPr lang="fr-FR" sz="1200" dirty="0" smtClean="0"/>
          </a:p>
          <a:p>
            <a:r>
              <a:rPr lang="fr-FR" sz="1200" b="1" dirty="0" smtClean="0"/>
              <a:t>La Personnalisation,  seule exception juridique au droit de rétractation du consommateur</a:t>
            </a:r>
          </a:p>
          <a:p>
            <a:endParaRPr lang="fr-FR" sz="1200" dirty="0" smtClean="0"/>
          </a:p>
        </p:txBody>
      </p:sp>
      <p:sp>
        <p:nvSpPr>
          <p:cNvPr id="16" name="Ellipse 15"/>
          <p:cNvSpPr/>
          <p:nvPr/>
        </p:nvSpPr>
        <p:spPr>
          <a:xfrm>
            <a:off x="4427984" y="9807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4427984" y="486916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4427984" y="162880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179512" y="234888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179512" y="328498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179512" y="407707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179512" y="47971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95536" y="2780928"/>
            <a:ext cx="4176464" cy="1985159"/>
          </a:xfrm>
          <a:prstGeom prst="rect">
            <a:avLst/>
          </a:prstGeom>
        </p:spPr>
        <p:txBody>
          <a:bodyPr wrap="square">
            <a:spAutoFit/>
          </a:bodyPr>
          <a:lstStyle/>
          <a:p>
            <a:pPr>
              <a:defRPr/>
            </a:pPr>
            <a:r>
              <a:rPr lang="fr-FR" sz="1200" b="1" dirty="0" smtClean="0"/>
              <a:t>Création d’un lien relationnel ( et plus transactionnel)</a:t>
            </a:r>
          </a:p>
          <a:p>
            <a:pPr>
              <a:buFontTx/>
              <a:buChar char="-"/>
              <a:defRPr/>
            </a:pPr>
            <a:r>
              <a:rPr lang="fr-FR" sz="1400" dirty="0" smtClean="0"/>
              <a:t>Retombées positives sur la notoriété et l’image + création d’une proximité marque</a:t>
            </a:r>
          </a:p>
          <a:p>
            <a:pPr>
              <a:buFontTx/>
              <a:buChar char="-"/>
              <a:defRPr/>
            </a:pPr>
            <a:r>
              <a:rPr lang="fr-FR" sz="1400" dirty="0" smtClean="0"/>
              <a:t>Au-delà  du produit</a:t>
            </a:r>
          </a:p>
          <a:p>
            <a:pPr>
              <a:defRPr/>
            </a:pPr>
            <a:r>
              <a:rPr lang="fr-FR" sz="1400" dirty="0" smtClean="0"/>
              <a:t>- Fidélisation</a:t>
            </a:r>
            <a:r>
              <a:rPr lang="fr-FR" sz="1100" dirty="0"/>
              <a:t/>
            </a:r>
            <a:br>
              <a:rPr lang="fr-FR" sz="1100" dirty="0"/>
            </a:br>
            <a:r>
              <a:rPr lang="fr-FR" sz="1100" dirty="0"/>
              <a:t>La marque connaît son client individuellement. Il est donc plus facile pour elle d’interagir directement avec lui et d’établir un relationnel fort. Lui proposer des promotions, lui donner des rendez-vous à des événements, l’amuser avec des applications qu’il fera suivre à son réseau d’amis. En fait créer sa communauté.</a:t>
            </a:r>
          </a:p>
        </p:txBody>
      </p:sp>
      <p:sp>
        <p:nvSpPr>
          <p:cNvPr id="12" name="Rectangle 11"/>
          <p:cNvSpPr/>
          <p:nvPr/>
        </p:nvSpPr>
        <p:spPr>
          <a:xfrm>
            <a:off x="395536" y="836712"/>
            <a:ext cx="3888432" cy="1723549"/>
          </a:xfrm>
          <a:prstGeom prst="rect">
            <a:avLst/>
          </a:prstGeom>
        </p:spPr>
        <p:txBody>
          <a:bodyPr wrap="square">
            <a:spAutoFit/>
          </a:bodyPr>
          <a:lstStyle/>
          <a:p>
            <a:pPr>
              <a:defRPr/>
            </a:pPr>
            <a:r>
              <a:rPr lang="fr-FR" sz="1200" b="1" dirty="0" smtClean="0"/>
              <a:t>L’impact de la création de Valeur ?</a:t>
            </a:r>
          </a:p>
          <a:p>
            <a:pPr>
              <a:defRPr/>
            </a:pPr>
            <a:endParaRPr lang="fr-FR" sz="1200" b="1" dirty="0" smtClean="0"/>
          </a:p>
          <a:p>
            <a:pPr>
              <a:defRPr/>
            </a:pPr>
            <a:r>
              <a:rPr lang="fr-FR" sz="1200" b="1" dirty="0" smtClean="0"/>
              <a:t>Le marché devient Exclusif ..</a:t>
            </a:r>
          </a:p>
          <a:p>
            <a:pPr>
              <a:defRPr/>
            </a:pPr>
            <a:endParaRPr lang="fr-FR" sz="1400" b="1" dirty="0" smtClean="0"/>
          </a:p>
          <a:p>
            <a:pPr>
              <a:defRPr/>
            </a:pPr>
            <a:r>
              <a:rPr lang="fr-FR" sz="1200" b="1" dirty="0" smtClean="0"/>
              <a:t>Le </a:t>
            </a:r>
            <a:r>
              <a:rPr lang="fr-FR" sz="1200" b="1" dirty="0"/>
              <a:t>shopping devient « Expérience ».</a:t>
            </a:r>
            <a:r>
              <a:rPr lang="fr-FR" sz="1100" dirty="0"/>
              <a:t/>
            </a:r>
            <a:br>
              <a:rPr lang="fr-FR" sz="1100" dirty="0"/>
            </a:br>
            <a:r>
              <a:rPr lang="fr-FR" sz="1100" dirty="0"/>
              <a:t>Prendre la main sur la conception d’un produit est un exercice excitant. Devenir designer … S’approprier le produit…. Autant d’expériences positives qui donnent envie de s’identifier encore un peu plus à la marque…</a:t>
            </a:r>
          </a:p>
        </p:txBody>
      </p:sp>
      <p:sp>
        <p:nvSpPr>
          <p:cNvPr id="13" name="Espace réservé du contenu 2"/>
          <p:cNvSpPr txBox="1">
            <a:spLocks/>
          </p:cNvSpPr>
          <p:nvPr/>
        </p:nvSpPr>
        <p:spPr>
          <a:xfrm>
            <a:off x="3131840" y="5085184"/>
            <a:ext cx="6012160" cy="1152128"/>
          </a:xfrm>
          <a:prstGeom prst="rect">
            <a:avLst/>
          </a:prstGeom>
        </p:spPr>
        <p:txBody>
          <a:bodyPr vert="horz" lIns="91440" tIns="45720" rIns="91440" bIns="45720" rtlCol="0">
            <a:no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lang="fr-FR" sz="1000" dirty="0" smtClean="0"/>
          </a:p>
          <a:p>
            <a:pPr marL="342900" marR="0" lvl="0" indent="-342900" defTabSz="914400" rtl="0" eaLnBrk="1" fontAlgn="auto" latinLnBrk="0" hangingPunct="1">
              <a:lnSpc>
                <a:spcPct val="100000"/>
              </a:lnSpc>
              <a:spcBef>
                <a:spcPct val="20000"/>
              </a:spcBef>
              <a:spcAft>
                <a:spcPts val="0"/>
              </a:spcAft>
              <a:buClrTx/>
              <a:buSzTx/>
              <a:tabLst/>
              <a:defRPr/>
            </a:pPr>
            <a:r>
              <a:rPr kumimoji="0" lang="fr-FR" sz="1000" b="0" i="1" u="none" strike="noStrike" kern="1200" cap="none" spc="0" normalizeH="0" baseline="0" noProof="0" dirty="0" smtClean="0">
                <a:ln>
                  <a:noFill/>
                </a:ln>
                <a:solidFill>
                  <a:schemeClr val="tx1"/>
                </a:solidFill>
                <a:effectLst/>
                <a:uLnTx/>
                <a:uFillTx/>
                <a:latin typeface="+mn-lt"/>
                <a:ea typeface="+mn-ea"/>
                <a:cs typeface="+mn-cs"/>
              </a:rPr>
              <a:t>« Je pense que la </a:t>
            </a:r>
            <a:r>
              <a:rPr kumimoji="0" lang="fr-FR" sz="1000" b="0" i="1" u="none" strike="noStrike" kern="1200" cap="none" spc="0" normalizeH="0" baseline="0" noProof="0" dirty="0" err="1" smtClean="0">
                <a:ln>
                  <a:noFill/>
                </a:ln>
                <a:solidFill>
                  <a:schemeClr val="tx1"/>
                </a:solidFill>
                <a:effectLst/>
                <a:uLnTx/>
                <a:uFillTx/>
                <a:latin typeface="+mn-lt"/>
                <a:ea typeface="+mn-ea"/>
                <a:cs typeface="+mn-cs"/>
              </a:rPr>
              <a:t>cocréation</a:t>
            </a:r>
            <a:r>
              <a:rPr kumimoji="0" lang="fr-FR" sz="1000" b="0" i="1" u="none" strike="noStrike" kern="1200" cap="none" spc="0" normalizeH="0" baseline="0" noProof="0" dirty="0" smtClean="0">
                <a:ln>
                  <a:noFill/>
                </a:ln>
                <a:solidFill>
                  <a:schemeClr val="tx1"/>
                </a:solidFill>
                <a:effectLst/>
                <a:uLnTx/>
                <a:uFillTx/>
                <a:latin typeface="+mn-lt"/>
                <a:ea typeface="+mn-ea"/>
                <a:cs typeface="+mn-cs"/>
              </a:rPr>
              <a:t> ne fonctionne pas sans un minimum de </a:t>
            </a:r>
            <a:r>
              <a:rPr kumimoji="0" lang="fr-FR" sz="1000" b="0" i="1" u="none" strike="noStrike" kern="1200" cap="none" spc="0" normalizeH="0" baseline="0" noProof="0" dirty="0" err="1" smtClean="0">
                <a:ln>
                  <a:noFill/>
                </a:ln>
                <a:solidFill>
                  <a:schemeClr val="tx1"/>
                </a:solidFill>
                <a:effectLst/>
                <a:uLnTx/>
                <a:uFillTx/>
                <a:latin typeface="+mn-lt"/>
                <a:ea typeface="+mn-ea"/>
                <a:cs typeface="+mn-cs"/>
              </a:rPr>
              <a:t>prérequis</a:t>
            </a:r>
            <a:r>
              <a:rPr kumimoji="0" lang="fr-FR" sz="1000" b="0" i="1" u="none" strike="noStrike" kern="1200" cap="none" spc="0" normalizeH="0" baseline="0" noProof="0" dirty="0" smtClean="0">
                <a:ln>
                  <a:noFill/>
                </a:ln>
                <a:solidFill>
                  <a:schemeClr val="tx1"/>
                </a:solidFill>
                <a:effectLst/>
                <a:uLnTx/>
                <a:uFillTx/>
                <a:latin typeface="+mn-lt"/>
                <a:ea typeface="+mn-ea"/>
                <a:cs typeface="+mn-cs"/>
              </a:rPr>
              <a:t>, comme le capital sympathie. Il faut d abord que les gens aient envie de participer à l'histoire de la marque »</a:t>
            </a:r>
            <a:r>
              <a:rPr kumimoji="0" lang="fr-FR" sz="1000" b="0" i="1" u="none" strike="noStrike" kern="1200" cap="none" spc="0" normalizeH="0" noProof="0" dirty="0" smtClean="0">
                <a:ln>
                  <a:noFill/>
                </a:ln>
                <a:solidFill>
                  <a:schemeClr val="tx1"/>
                </a:solidFill>
                <a:effectLst/>
                <a:uLnTx/>
                <a:uFillTx/>
                <a:latin typeface="+mn-lt"/>
                <a:ea typeface="+mn-ea"/>
                <a:cs typeface="+mn-cs"/>
              </a:rPr>
              <a:t>  </a:t>
            </a:r>
            <a:r>
              <a:rPr kumimoji="0" lang="fr-FR" sz="1000" b="0" i="0" u="none" strike="noStrike" kern="1200" cap="none" spc="0" normalizeH="0" baseline="0" noProof="0" dirty="0" err="1" smtClean="0">
                <a:ln>
                  <a:noFill/>
                </a:ln>
                <a:solidFill>
                  <a:schemeClr val="tx1"/>
                </a:solidFill>
                <a:effectLst/>
                <a:uLnTx/>
                <a:uFillTx/>
                <a:latin typeface="+mn-lt"/>
                <a:ea typeface="+mn-ea"/>
                <a:cs typeface="+mn-cs"/>
              </a:rPr>
              <a:t>L.Laforge</a:t>
            </a:r>
            <a:r>
              <a:rPr kumimoji="0" lang="fr-FR" sz="1000" b="0" i="0" u="none" strike="noStrike" kern="1200" cap="none" spc="0" normalizeH="0" baseline="0" noProof="0" dirty="0" smtClean="0">
                <a:ln>
                  <a:noFill/>
                </a:ln>
                <a:solidFill>
                  <a:schemeClr val="tx1"/>
                </a:solidFill>
                <a:effectLst/>
                <a:uLnTx/>
                <a:uFillTx/>
                <a:latin typeface="+mn-lt"/>
                <a:ea typeface="+mn-ea"/>
                <a:cs typeface="+mn-cs"/>
              </a:rPr>
              <a:t>, président de l'agence Mode d'emploi. </a:t>
            </a: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1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4" name="Titre 1"/>
          <p:cNvSpPr txBox="1">
            <a:spLocks/>
          </p:cNvSpPr>
          <p:nvPr/>
        </p:nvSpPr>
        <p:spPr>
          <a:xfrm>
            <a:off x="0" y="0"/>
            <a:ext cx="8913168" cy="764704"/>
          </a:xfrm>
          <a:prstGeom prst="rect">
            <a:avLst/>
          </a:prstGeom>
        </p:spPr>
        <p:txBody>
          <a:bodyPr vert="horz" lIns="91440" tIns="45720" rIns="91440" bIns="45720" rtlCol="0" anchor="ct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0" i="0" u="none" strike="noStrike" kern="1200" cap="none" spc="0" normalizeH="0" baseline="0" noProof="0" dirty="0" smtClean="0">
                <a:ln>
                  <a:noFill/>
                </a:ln>
                <a:solidFill>
                  <a:schemeClr val="tx1"/>
                </a:solidFill>
                <a:effectLst/>
                <a:uLnTx/>
                <a:uFillTx/>
                <a:latin typeface="+mj-lt"/>
                <a:ea typeface="+mj-ea"/>
                <a:cs typeface="+mj-cs"/>
              </a:rPr>
              <a:t>Avantages /limites :  </a:t>
            </a:r>
            <a:r>
              <a:rPr kumimoji="0" lang="fr-FR" sz="3400" b="0" i="0" u="none" strike="noStrike" kern="1200" cap="none" spc="0" normalizeH="0" baseline="0" noProof="0" dirty="0" smtClean="0">
                <a:ln>
                  <a:noFill/>
                </a:ln>
                <a:solidFill>
                  <a:srgbClr val="0070C0"/>
                </a:solidFill>
                <a:effectLst/>
                <a:uLnTx/>
                <a:uFillTx/>
                <a:latin typeface="+mj-lt"/>
                <a:ea typeface="+mj-ea"/>
                <a:cs typeface="+mj-cs"/>
              </a:rPr>
              <a:t>Dimension Relationnelle</a:t>
            </a:r>
            <a:r>
              <a:rPr kumimoji="0" lang="fr-FR" sz="3400" b="0" i="0" u="none" strike="noStrike" kern="1200" cap="none" spc="0" normalizeH="0" noProof="0" dirty="0" smtClean="0">
                <a:ln>
                  <a:noFill/>
                </a:ln>
                <a:solidFill>
                  <a:srgbClr val="0070C0"/>
                </a:solidFill>
                <a:effectLst/>
                <a:uLnTx/>
                <a:uFillTx/>
                <a:latin typeface="+mj-lt"/>
                <a:ea typeface="+mj-ea"/>
                <a:cs typeface="+mj-cs"/>
              </a:rPr>
              <a:t> &amp; Capital Marque</a:t>
            </a:r>
            <a:endParaRPr kumimoji="0" lang="fr-FR" sz="3600" b="0" i="0" u="none" strike="noStrike" kern="1200" cap="none" spc="0" normalizeH="0" baseline="0" noProof="0" dirty="0">
              <a:ln>
                <a:noFill/>
              </a:ln>
              <a:solidFill>
                <a:srgbClr val="0070C0"/>
              </a:solidFill>
              <a:effectLst/>
              <a:uLnTx/>
              <a:uFillTx/>
              <a:latin typeface="+mj-lt"/>
              <a:ea typeface="+mj-ea"/>
              <a:cs typeface="+mj-cs"/>
            </a:endParaRPr>
          </a:p>
        </p:txBody>
      </p:sp>
      <p:sp>
        <p:nvSpPr>
          <p:cNvPr id="16" name="Rectangle 15"/>
          <p:cNvSpPr/>
          <p:nvPr/>
        </p:nvSpPr>
        <p:spPr>
          <a:xfrm>
            <a:off x="4860032" y="620688"/>
            <a:ext cx="4032448" cy="4524315"/>
          </a:xfrm>
          <a:prstGeom prst="rect">
            <a:avLst/>
          </a:prstGeom>
        </p:spPr>
        <p:txBody>
          <a:bodyPr wrap="square">
            <a:spAutoFit/>
          </a:bodyPr>
          <a:lstStyle/>
          <a:p>
            <a:r>
              <a:rPr lang="fr-FR" sz="1200" b="1" dirty="0" smtClean="0"/>
              <a:t>La  Part de la Marque ?</a:t>
            </a:r>
          </a:p>
          <a:p>
            <a:endParaRPr lang="fr-FR" sz="1200" b="1" dirty="0" smtClean="0"/>
          </a:p>
          <a:p>
            <a:pPr>
              <a:buFontTx/>
              <a:buChar char="-"/>
            </a:pPr>
            <a:r>
              <a:rPr lang="fr-FR" sz="1200" b="1" dirty="0" smtClean="0"/>
              <a:t>La marque peut elle être « dévorée » par la contribution du consommateur ?  Par le C to C ?</a:t>
            </a:r>
          </a:p>
          <a:p>
            <a:pPr>
              <a:buFontTx/>
              <a:buChar char="-"/>
            </a:pPr>
            <a:endParaRPr lang="fr-FR" sz="1200" dirty="0" smtClean="0"/>
          </a:p>
          <a:p>
            <a:pPr>
              <a:buFontTx/>
              <a:buChar char="-"/>
            </a:pPr>
            <a:r>
              <a:rPr lang="fr-FR" sz="1200" b="1" dirty="0" smtClean="0"/>
              <a:t> Identité Collective et Individuelle</a:t>
            </a:r>
          </a:p>
          <a:p>
            <a:r>
              <a:rPr lang="fr-FR" sz="1200" dirty="0" smtClean="0"/>
              <a:t>Nous voulons nous singulariser tout en cherchant à appartenir à un groupe. Le but étant d'être différent, mais pas trop. Tout le monde n'est pas Lady Gaga...</a:t>
            </a:r>
          </a:p>
          <a:p>
            <a:endParaRPr lang="fr-FR" sz="1200" dirty="0" smtClean="0"/>
          </a:p>
          <a:p>
            <a:r>
              <a:rPr lang="fr-FR" sz="1200" dirty="0" smtClean="0"/>
              <a:t> </a:t>
            </a:r>
            <a:r>
              <a:rPr lang="fr-FR" sz="1200" i="1" dirty="0" smtClean="0"/>
              <a:t>« Les codes que l'on montre doivent être signifiants pour la communauté dans laquelle on veut s 'inscrire. On ne peut pas, par exemple, mettre n'importe quelle sonnerie sur son téléphone professionnel »,</a:t>
            </a:r>
            <a:r>
              <a:rPr lang="fr-FR" sz="1200" dirty="0" smtClean="0"/>
              <a:t> C. </a:t>
            </a:r>
            <a:r>
              <a:rPr lang="fr-FR" sz="1200" dirty="0" err="1" smtClean="0"/>
              <a:t>Lejealle</a:t>
            </a:r>
            <a:r>
              <a:rPr lang="fr-FR" sz="1200" dirty="0" smtClean="0"/>
              <a:t>, docteur en sociologie. </a:t>
            </a:r>
          </a:p>
          <a:p>
            <a:endParaRPr lang="fr-FR" sz="1200" dirty="0" smtClean="0"/>
          </a:p>
          <a:p>
            <a:r>
              <a:rPr lang="fr-FR" sz="1200" dirty="0" smtClean="0"/>
              <a:t>Alors comment concilier ces deux désirs contradictoires? </a:t>
            </a:r>
          </a:p>
          <a:p>
            <a:endParaRPr lang="fr-FR" sz="1200" dirty="0" smtClean="0"/>
          </a:p>
          <a:p>
            <a:r>
              <a:rPr lang="fr-FR" sz="1200" i="1" dirty="0" smtClean="0"/>
              <a:t>« Le génie des marques consiste à proposer une base commune de référence, qui permet de fonder une identité collective, puis des systèmes de personnalisation, qui produisent de la petite différence »</a:t>
            </a:r>
            <a:r>
              <a:rPr lang="fr-FR" sz="1200" dirty="0" smtClean="0"/>
              <a:t> B. </a:t>
            </a:r>
            <a:r>
              <a:rPr lang="fr-FR" sz="1200" dirty="0" err="1" smtClean="0"/>
              <a:t>Helbrunn</a:t>
            </a:r>
            <a:r>
              <a:rPr lang="fr-FR" sz="1200" dirty="0" smtClean="0"/>
              <a:t>.</a:t>
            </a:r>
          </a:p>
          <a:p>
            <a:endParaRPr lang="fr-FR" sz="1200" dirty="0" smtClean="0"/>
          </a:p>
          <a:p>
            <a:r>
              <a:rPr lang="fr-FR" sz="1200" b="1" dirty="0" smtClean="0"/>
              <a:t>- Nécessité d’un Capital Sympathie pour que le consommateur s’implique ?</a:t>
            </a:r>
          </a:p>
        </p:txBody>
      </p:sp>
      <p:sp>
        <p:nvSpPr>
          <p:cNvPr id="18" name="Ellipse 17"/>
          <p:cNvSpPr/>
          <p:nvPr/>
        </p:nvSpPr>
        <p:spPr>
          <a:xfrm>
            <a:off x="179512" y="126876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179512" y="170080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179512" y="285293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4644008" y="11967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4644008" y="177281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a:off x="4644008" y="486916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4355976" y="5657671"/>
            <a:ext cx="4572000" cy="1015663"/>
          </a:xfrm>
          <a:prstGeom prst="rect">
            <a:avLst/>
          </a:prstGeom>
        </p:spPr>
        <p:txBody>
          <a:bodyPr>
            <a:spAutoFit/>
          </a:bodyPr>
          <a:lstStyle/>
          <a:p>
            <a:endParaRPr lang="fr-FR" sz="1200" dirty="0" smtClean="0"/>
          </a:p>
          <a:p>
            <a:r>
              <a:rPr lang="fr-FR" sz="1200" dirty="0" smtClean="0"/>
              <a:t>Leur objectif? </a:t>
            </a:r>
            <a:r>
              <a:rPr lang="fr-FR" sz="1200" i="1" dirty="0" smtClean="0"/>
              <a:t>« Les créateurs amateurs peuvent gagner de l'argent mais je pense surtout qu'ils désirent être entendus et faire partie d'une communauté. Ils veulent que la marque s'identifie à eux et non le contraire. La clé, c'est l'authenticité ». </a:t>
            </a:r>
            <a:r>
              <a:rPr lang="fr-FR" sz="1200" dirty="0" smtClean="0"/>
              <a:t>Ludovic </a:t>
            </a:r>
            <a:r>
              <a:rPr lang="fr-FR" sz="1200" dirty="0" err="1" smtClean="0"/>
              <a:t>Delaherche</a:t>
            </a:r>
            <a:r>
              <a:rPr lang="fr-FR" sz="1200" dirty="0" smtClean="0"/>
              <a:t> (</a:t>
            </a:r>
            <a:r>
              <a:rPr lang="fr-FR" sz="1200" dirty="0" err="1" smtClean="0"/>
              <a:t>Eyeka</a:t>
            </a:r>
            <a:r>
              <a:rPr lang="fr-FR" sz="1200" dirty="0" smtClean="0"/>
              <a:t>) . </a:t>
            </a:r>
            <a:endParaRPr lang="fr-FR" sz="1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755576" y="1268760"/>
            <a:ext cx="4248472" cy="646331"/>
          </a:xfrm>
          <a:prstGeom prst="rect">
            <a:avLst/>
          </a:prstGeom>
          <a:noFill/>
        </p:spPr>
        <p:txBody>
          <a:bodyPr wrap="square" rtlCol="0">
            <a:spAutoFit/>
          </a:bodyPr>
          <a:lstStyle/>
          <a:p>
            <a:endParaRPr lang="fr-FR" dirty="0" smtClean="0"/>
          </a:p>
          <a:p>
            <a:endParaRPr lang="fr-FR" dirty="0"/>
          </a:p>
        </p:txBody>
      </p:sp>
      <p:sp>
        <p:nvSpPr>
          <p:cNvPr id="13" name="Rectangle 12"/>
          <p:cNvSpPr/>
          <p:nvPr/>
        </p:nvSpPr>
        <p:spPr>
          <a:xfrm>
            <a:off x="323528" y="5519172"/>
            <a:ext cx="4427984" cy="1338828"/>
          </a:xfrm>
          <a:prstGeom prst="rect">
            <a:avLst/>
          </a:prstGeom>
        </p:spPr>
        <p:txBody>
          <a:bodyPr wrap="square">
            <a:spAutoFit/>
          </a:bodyPr>
          <a:lstStyle/>
          <a:p>
            <a:pPr>
              <a:defRPr/>
            </a:pPr>
            <a:r>
              <a:rPr lang="fr-FR" sz="1200" b="1" dirty="0" smtClean="0"/>
              <a:t>Valorisation du Capital Client</a:t>
            </a:r>
          </a:p>
          <a:p>
            <a:pPr>
              <a:buFontTx/>
              <a:buChar char="-"/>
              <a:defRPr/>
            </a:pPr>
            <a:r>
              <a:rPr lang="fr-FR" sz="1200" dirty="0" smtClean="0"/>
              <a:t>Identification des clients à la +  forte VA</a:t>
            </a:r>
          </a:p>
          <a:p>
            <a:pPr>
              <a:defRPr/>
            </a:pPr>
            <a:r>
              <a:rPr lang="fr-FR" sz="1200" dirty="0" smtClean="0"/>
              <a:t>- Exploitation du cœur de cible et des </a:t>
            </a:r>
            <a:r>
              <a:rPr lang="fr-FR" sz="1050" dirty="0" smtClean="0"/>
              <a:t>« </a:t>
            </a:r>
            <a:r>
              <a:rPr lang="fr-FR" sz="1050" dirty="0" err="1"/>
              <a:t>influenceurs</a:t>
            </a:r>
            <a:r>
              <a:rPr lang="fr-FR" sz="1050" dirty="0"/>
              <a:t> » qui vont répercuter leurs achats aux plus nombreux (</a:t>
            </a:r>
            <a:r>
              <a:rPr lang="fr-FR" sz="1050" dirty="0">
                <a:hlinkClick r:id="rId2"/>
              </a:rPr>
              <a:t>Théorie marketing de </a:t>
            </a:r>
            <a:r>
              <a:rPr lang="fr-FR" sz="1050" dirty="0" err="1">
                <a:hlinkClick r:id="rId2"/>
              </a:rPr>
              <a:t>von</a:t>
            </a:r>
            <a:r>
              <a:rPr lang="fr-FR" sz="1050" dirty="0">
                <a:hlinkClick r:id="rId2"/>
              </a:rPr>
              <a:t> </a:t>
            </a:r>
            <a:r>
              <a:rPr lang="fr-FR" sz="1050" dirty="0" err="1">
                <a:hlinkClick r:id="rId2"/>
              </a:rPr>
              <a:t>Hippel</a:t>
            </a:r>
            <a:r>
              <a:rPr lang="fr-FR" sz="1050" dirty="0" smtClean="0"/>
              <a:t>).</a:t>
            </a:r>
          </a:p>
          <a:p>
            <a:pPr>
              <a:buFontTx/>
              <a:buChar char="-"/>
              <a:defRPr/>
            </a:pPr>
            <a:r>
              <a:rPr lang="fr-FR" sz="1200" dirty="0" smtClean="0"/>
              <a:t>Meilleure  connaissance des clients . </a:t>
            </a:r>
            <a:r>
              <a:rPr lang="fr-FR" sz="1200" dirty="0" err="1" smtClean="0"/>
              <a:t>Syst</a:t>
            </a:r>
            <a:r>
              <a:rPr lang="fr-FR" sz="1200" dirty="0" smtClean="0"/>
              <a:t> d’information</a:t>
            </a:r>
          </a:p>
          <a:p>
            <a:pPr>
              <a:buFontTx/>
              <a:buChar char="-"/>
              <a:defRPr/>
            </a:pPr>
            <a:r>
              <a:rPr lang="fr-FR" sz="1200" dirty="0" smtClean="0"/>
              <a:t>Fidélisation . </a:t>
            </a:r>
            <a:r>
              <a:rPr lang="fr-FR" sz="1050" dirty="0" smtClean="0"/>
              <a:t>: Le client est plus fidèle et le taux de réclamation se voit réduit puisqu’il est lui-même impliqué dans la finition de son bien.</a:t>
            </a:r>
            <a:endParaRPr lang="fr-FR" sz="1050" dirty="0"/>
          </a:p>
        </p:txBody>
      </p:sp>
      <p:sp>
        <p:nvSpPr>
          <p:cNvPr id="15" name="Titre 1"/>
          <p:cNvSpPr txBox="1">
            <a:spLocks/>
          </p:cNvSpPr>
          <p:nvPr/>
        </p:nvSpPr>
        <p:spPr>
          <a:xfrm>
            <a:off x="0" y="0"/>
            <a:ext cx="8913168" cy="764704"/>
          </a:xfrm>
          <a:prstGeom prst="rect">
            <a:avLst/>
          </a:prstGeom>
        </p:spPr>
        <p:txBody>
          <a:bodyPr vert="horz" lIns="91440" tIns="45720" rIns="91440" bIns="45720" rtlCol="0" anchor="ct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0" i="0" u="none" strike="noStrike" kern="1200" cap="none" spc="0" normalizeH="0" baseline="0" noProof="0" dirty="0" smtClean="0">
                <a:ln>
                  <a:noFill/>
                </a:ln>
                <a:solidFill>
                  <a:schemeClr val="tx1"/>
                </a:solidFill>
                <a:effectLst/>
                <a:uLnTx/>
                <a:uFillTx/>
                <a:latin typeface="+mj-lt"/>
                <a:ea typeface="+mj-ea"/>
                <a:cs typeface="+mj-cs"/>
              </a:rPr>
              <a:t>Avantages /limites :  </a:t>
            </a:r>
            <a:r>
              <a:rPr kumimoji="0" lang="fr-FR" sz="3400" b="0" i="0" u="none" strike="noStrike" kern="1200" cap="none" spc="0" normalizeH="0" baseline="0" noProof="0" dirty="0" smtClean="0">
                <a:ln>
                  <a:noFill/>
                </a:ln>
                <a:solidFill>
                  <a:srgbClr val="0070C0"/>
                </a:solidFill>
                <a:effectLst/>
                <a:uLnTx/>
                <a:uFillTx/>
                <a:latin typeface="+mj-lt"/>
                <a:ea typeface="+mj-ea"/>
                <a:cs typeface="+mj-cs"/>
              </a:rPr>
              <a:t>Dimension Concurrentielle &amp; Stratégique</a:t>
            </a:r>
            <a:endParaRPr kumimoji="0" lang="fr-FR" sz="3600" b="0" i="0" u="none" strike="noStrike" kern="1200" cap="none" spc="0" normalizeH="0" baseline="0" noProof="0" dirty="0">
              <a:ln>
                <a:noFill/>
              </a:ln>
              <a:solidFill>
                <a:srgbClr val="0070C0"/>
              </a:solidFill>
              <a:effectLst/>
              <a:uLnTx/>
              <a:uFillTx/>
              <a:latin typeface="+mj-lt"/>
              <a:ea typeface="+mj-ea"/>
              <a:cs typeface="+mj-cs"/>
            </a:endParaRPr>
          </a:p>
        </p:txBody>
      </p:sp>
      <p:sp>
        <p:nvSpPr>
          <p:cNvPr id="17" name="Rectangle 16"/>
          <p:cNvSpPr/>
          <p:nvPr/>
        </p:nvSpPr>
        <p:spPr>
          <a:xfrm>
            <a:off x="323528" y="692696"/>
            <a:ext cx="4032448" cy="1754326"/>
          </a:xfrm>
          <a:prstGeom prst="rect">
            <a:avLst/>
          </a:prstGeom>
        </p:spPr>
        <p:txBody>
          <a:bodyPr wrap="square">
            <a:spAutoFit/>
          </a:bodyPr>
          <a:lstStyle/>
          <a:p>
            <a:r>
              <a:rPr lang="fr-FR" sz="1200" b="1" dirty="0" smtClean="0"/>
              <a:t>Protection vis-à-vis de la Concurrence</a:t>
            </a:r>
            <a:r>
              <a:rPr lang="fr-FR" sz="1200" dirty="0" smtClean="0"/>
              <a:t> </a:t>
            </a:r>
          </a:p>
          <a:p>
            <a:pPr>
              <a:buFontTx/>
              <a:buChar char="-"/>
            </a:pPr>
            <a:r>
              <a:rPr lang="fr-FR" sz="1200" i="1" dirty="0" smtClean="0"/>
              <a:t>L’entreprise devient UNIQUE :</a:t>
            </a:r>
            <a:r>
              <a:rPr lang="fr-FR" sz="1200" dirty="0" smtClean="0">
                <a:sym typeface="Wingdings" pitchFamily="2" charset="2"/>
              </a:rPr>
              <a:t>Donner aux produits une empreinte personnelle permet </a:t>
            </a:r>
            <a:r>
              <a:rPr lang="fr-FR" sz="1200" b="1" dirty="0" smtClean="0">
                <a:sym typeface="Wingdings" pitchFamily="2" charset="2"/>
              </a:rPr>
              <a:t>de rendre l’ entreprise unique</a:t>
            </a:r>
          </a:p>
          <a:p>
            <a:pPr>
              <a:buFontTx/>
              <a:buChar char="-"/>
            </a:pPr>
            <a:r>
              <a:rPr lang="fr-FR" sz="1200" b="1" dirty="0" smtClean="0">
                <a:sym typeface="Wingdings" pitchFamily="2" charset="2"/>
              </a:rPr>
              <a:t>Exclusivité de l’offre</a:t>
            </a:r>
          </a:p>
          <a:p>
            <a:pPr>
              <a:buFontTx/>
              <a:buChar char="-"/>
            </a:pPr>
            <a:r>
              <a:rPr lang="fr-FR" sz="1200" dirty="0" smtClean="0">
                <a:sym typeface="Wingdings" pitchFamily="2" charset="2"/>
              </a:rPr>
              <a:t> la personnalisation fausse la comparaison de perception des prix .</a:t>
            </a:r>
          </a:p>
          <a:p>
            <a:pPr>
              <a:buFontTx/>
              <a:buChar char="-"/>
            </a:pPr>
            <a:r>
              <a:rPr lang="fr-FR" sz="1200" dirty="0" smtClean="0">
                <a:sym typeface="Wingdings" pitchFamily="2" charset="2"/>
              </a:rPr>
              <a:t>Limitation du risque de copie . Car la personnalisation permet de mettre en avant et en valeur  davantage le SF  que le produit</a:t>
            </a:r>
          </a:p>
        </p:txBody>
      </p:sp>
      <p:sp>
        <p:nvSpPr>
          <p:cNvPr id="18" name="Ellipse 17"/>
          <p:cNvSpPr/>
          <p:nvPr/>
        </p:nvSpPr>
        <p:spPr>
          <a:xfrm>
            <a:off x="179512" y="76470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179512" y="558924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5220072" y="476672"/>
            <a:ext cx="3744416" cy="1754326"/>
          </a:xfrm>
          <a:prstGeom prst="rect">
            <a:avLst/>
          </a:prstGeom>
        </p:spPr>
        <p:txBody>
          <a:bodyPr wrap="square">
            <a:spAutoFit/>
          </a:bodyPr>
          <a:lstStyle/>
          <a:p>
            <a:pPr>
              <a:defRPr/>
            </a:pPr>
            <a:r>
              <a:rPr lang="fr-FR" sz="1200" b="1" dirty="0" smtClean="0"/>
              <a:t>Business Model ?</a:t>
            </a:r>
          </a:p>
          <a:p>
            <a:pPr>
              <a:buFontTx/>
              <a:buChar char="-"/>
              <a:defRPr/>
            </a:pPr>
            <a:r>
              <a:rPr lang="fr-FR" sz="1200" dirty="0" smtClean="0"/>
              <a:t>Rentabilité ?</a:t>
            </a:r>
          </a:p>
          <a:p>
            <a:pPr>
              <a:buFontTx/>
              <a:buChar char="-"/>
              <a:defRPr/>
            </a:pPr>
            <a:r>
              <a:rPr lang="fr-FR" sz="1200" dirty="0" smtClean="0"/>
              <a:t>La logique d’économie d’échelle est substituée à la valeur ajoutée de la satisfaction client</a:t>
            </a:r>
          </a:p>
          <a:p>
            <a:pPr>
              <a:buFontTx/>
              <a:buChar char="-"/>
              <a:defRPr/>
            </a:pPr>
            <a:r>
              <a:rPr lang="fr-FR" sz="1200" dirty="0" smtClean="0"/>
              <a:t> Stratégie Novatrice ? Fondée sur les réseaux ?</a:t>
            </a:r>
          </a:p>
          <a:p>
            <a:pPr>
              <a:buFontTx/>
              <a:buChar char="-"/>
              <a:defRPr/>
            </a:pPr>
            <a:r>
              <a:rPr lang="fr-FR" sz="1200" dirty="0" smtClean="0"/>
              <a:t>Equilibre à trouver entre le pur Marketing de Masse et ses économies d’échelle &amp; le One to One </a:t>
            </a:r>
          </a:p>
          <a:p>
            <a:pPr>
              <a:buFontTx/>
              <a:buChar char="-"/>
              <a:defRPr/>
            </a:pPr>
            <a:r>
              <a:rPr lang="fr-FR" sz="1200" dirty="0" smtClean="0"/>
              <a:t> Quid de la concurrence </a:t>
            </a:r>
            <a:r>
              <a:rPr lang="fr-FR" sz="1200" dirty="0" err="1" smtClean="0"/>
              <a:t>CtoC</a:t>
            </a:r>
            <a:r>
              <a:rPr lang="fr-FR" sz="1200" dirty="0" smtClean="0"/>
              <a:t> ? De la revente des produits ?</a:t>
            </a:r>
          </a:p>
        </p:txBody>
      </p:sp>
      <p:sp>
        <p:nvSpPr>
          <p:cNvPr id="25" name="Ellipse 24"/>
          <p:cNvSpPr/>
          <p:nvPr/>
        </p:nvSpPr>
        <p:spPr>
          <a:xfrm>
            <a:off x="5076056" y="620688"/>
            <a:ext cx="121784" cy="1633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5148064" y="2132856"/>
            <a:ext cx="3744416" cy="1754326"/>
          </a:xfrm>
          <a:prstGeom prst="rect">
            <a:avLst/>
          </a:prstGeom>
        </p:spPr>
        <p:txBody>
          <a:bodyPr wrap="square">
            <a:spAutoFit/>
          </a:bodyPr>
          <a:lstStyle/>
          <a:p>
            <a:pPr>
              <a:defRPr/>
            </a:pPr>
            <a:r>
              <a:rPr lang="fr-FR" sz="1200" b="1" dirty="0" smtClean="0"/>
              <a:t>Capacité d’innovation  à LT ?</a:t>
            </a:r>
          </a:p>
          <a:p>
            <a:pPr>
              <a:buFontTx/>
              <a:buChar char="-"/>
              <a:defRPr/>
            </a:pPr>
            <a:r>
              <a:rPr lang="fr-FR" sz="1200" dirty="0" smtClean="0"/>
              <a:t>Incompétence des consommateurs  à innover . Créativité  réelle ? Participation réelle de la  foule ?</a:t>
            </a:r>
          </a:p>
          <a:p>
            <a:pPr>
              <a:buFontTx/>
              <a:buChar char="-"/>
              <a:defRPr/>
            </a:pPr>
            <a:r>
              <a:rPr lang="fr-FR" sz="1200" dirty="0" smtClean="0"/>
              <a:t>Personnaliser pour son propre compte des produits déjà existants est possible, mais concevoir des objets ou services totalement nouveaux pour le plus grand nombre s'avère plus difficile. </a:t>
            </a:r>
          </a:p>
          <a:p>
            <a:pPr>
              <a:buFontTx/>
              <a:buChar char="-"/>
              <a:defRPr/>
            </a:pPr>
            <a:endParaRPr lang="fr-FR" sz="1200" dirty="0" smtClean="0"/>
          </a:p>
          <a:p>
            <a:pPr>
              <a:buFontTx/>
              <a:buChar char="-"/>
              <a:defRPr/>
            </a:pPr>
            <a:r>
              <a:rPr lang="fr-FR" sz="1200" dirty="0" err="1" smtClean="0"/>
              <a:t>Probleme</a:t>
            </a:r>
            <a:r>
              <a:rPr lang="fr-FR" sz="1200" dirty="0" smtClean="0"/>
              <a:t> de confidentialité</a:t>
            </a:r>
          </a:p>
        </p:txBody>
      </p:sp>
      <p:sp>
        <p:nvSpPr>
          <p:cNvPr id="28" name="Ellipse 27"/>
          <p:cNvSpPr/>
          <p:nvPr/>
        </p:nvSpPr>
        <p:spPr>
          <a:xfrm>
            <a:off x="5004048" y="2204864"/>
            <a:ext cx="121784" cy="1633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323528" y="3861048"/>
            <a:ext cx="4248472" cy="1384995"/>
          </a:xfrm>
          <a:prstGeom prst="rect">
            <a:avLst/>
          </a:prstGeom>
        </p:spPr>
        <p:txBody>
          <a:bodyPr wrap="square">
            <a:spAutoFit/>
          </a:bodyPr>
          <a:lstStyle/>
          <a:p>
            <a:pPr>
              <a:defRPr/>
            </a:pPr>
            <a:r>
              <a:rPr lang="fr-FR" sz="1200" b="1" dirty="0" smtClean="0"/>
              <a:t>Capacité d’innovation  à CT ?</a:t>
            </a:r>
          </a:p>
          <a:p>
            <a:pPr>
              <a:buFontTx/>
              <a:buChar char="-"/>
              <a:defRPr/>
            </a:pPr>
            <a:r>
              <a:rPr lang="fr-FR" sz="1200" dirty="0" smtClean="0"/>
              <a:t>Beaucoup d’innovations architecturales, créatrices de VA </a:t>
            </a:r>
            <a:r>
              <a:rPr lang="fr-FR" sz="1200" dirty="0" err="1" smtClean="0"/>
              <a:t>percue</a:t>
            </a:r>
            <a:r>
              <a:rPr lang="fr-FR" sz="1200" dirty="0" smtClean="0"/>
              <a:t> par le consommateur, sur des marchés porteurs</a:t>
            </a:r>
          </a:p>
          <a:p>
            <a:pPr>
              <a:buFontTx/>
              <a:buChar char="-"/>
              <a:defRPr/>
            </a:pPr>
            <a:r>
              <a:rPr lang="fr-FR" sz="1200" dirty="0" smtClean="0"/>
              <a:t> Les consommateurs , source de Pertinence (idées venant du marché) = réduction des risques commerciaux</a:t>
            </a:r>
          </a:p>
          <a:p>
            <a:pPr>
              <a:buFontTx/>
              <a:buChar char="-"/>
              <a:defRPr/>
            </a:pPr>
            <a:r>
              <a:rPr lang="fr-FR" sz="1200" dirty="0" smtClean="0"/>
              <a:t>Développement du Marché de l’offre globale / marché de renouvellement</a:t>
            </a:r>
          </a:p>
        </p:txBody>
      </p:sp>
      <p:sp>
        <p:nvSpPr>
          <p:cNvPr id="31" name="Espace réservé du contenu 2"/>
          <p:cNvSpPr txBox="1">
            <a:spLocks/>
          </p:cNvSpPr>
          <p:nvPr/>
        </p:nvSpPr>
        <p:spPr>
          <a:xfrm>
            <a:off x="4967536" y="3429000"/>
            <a:ext cx="4176464" cy="648072"/>
          </a:xfrm>
          <a:prstGeom prst="rect">
            <a:avLst/>
          </a:prstGeom>
          <a:solidFill>
            <a:srgbClr val="FFC000"/>
          </a:solidFill>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fr-FR" sz="1050" b="0" i="1" u="none" strike="noStrike" kern="1200" cap="none" spc="0" normalizeH="0" baseline="0" noProof="0" dirty="0" smtClean="0">
                <a:ln>
                  <a:noFill/>
                </a:ln>
                <a:solidFill>
                  <a:schemeClr val="tx1"/>
                </a:solidFill>
                <a:effectLst/>
                <a:uLnTx/>
                <a:uFillTx/>
                <a:latin typeface="+mn-lt"/>
                <a:ea typeface="+mn-ea"/>
                <a:cs typeface="+mn-cs"/>
              </a:rPr>
              <a:t>« La coproduction est un mythe développé par les marques pour donner de l'importance aux consommateurs. Mais j'en ai rarement vu proposer des idées innovantes »</a:t>
            </a:r>
            <a:r>
              <a:rPr kumimoji="0" lang="fr-FR" sz="1050" b="0" i="1" u="none" strike="noStrike" kern="1200" cap="none" spc="0" normalizeH="0" noProof="0" dirty="0" smtClean="0">
                <a:ln>
                  <a:noFill/>
                </a:ln>
                <a:solidFill>
                  <a:schemeClr val="tx1"/>
                </a:solidFill>
                <a:effectLst/>
                <a:uLnTx/>
                <a:uFillTx/>
                <a:latin typeface="+mn-lt"/>
                <a:ea typeface="+mn-ea"/>
                <a:cs typeface="+mn-cs"/>
              </a:rPr>
              <a:t> .</a:t>
            </a:r>
            <a:r>
              <a:rPr kumimoji="0" lang="fr-FR" sz="1050" b="0" i="0" u="none" strike="noStrike" kern="1200" cap="none" spc="0" normalizeH="0" baseline="0" noProof="0" dirty="0" err="1" smtClean="0">
                <a:ln>
                  <a:noFill/>
                </a:ln>
                <a:solidFill>
                  <a:schemeClr val="tx1"/>
                </a:solidFill>
                <a:effectLst/>
                <a:uLnTx/>
                <a:uFillTx/>
                <a:latin typeface="+mn-lt"/>
                <a:ea typeface="+mn-ea"/>
                <a:cs typeface="+mn-cs"/>
              </a:rPr>
              <a:t>B.Helbrunn</a:t>
            </a:r>
            <a:r>
              <a:rPr kumimoji="0" lang="fr-FR" sz="105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fr-FR" sz="1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32" name="Rectangle 31"/>
          <p:cNvSpPr/>
          <p:nvPr/>
        </p:nvSpPr>
        <p:spPr>
          <a:xfrm>
            <a:off x="4716016" y="4869160"/>
            <a:ext cx="4427984" cy="738664"/>
          </a:xfrm>
          <a:prstGeom prst="rect">
            <a:avLst/>
          </a:prstGeom>
          <a:solidFill>
            <a:srgbClr val="FFC000"/>
          </a:solidFill>
        </p:spPr>
        <p:txBody>
          <a:bodyPr wrap="square">
            <a:spAutoFit/>
          </a:bodyPr>
          <a:lstStyle/>
          <a:p>
            <a:pPr marL="342900" lvl="0" indent="-342900">
              <a:spcBef>
                <a:spcPct val="20000"/>
              </a:spcBef>
              <a:defRPr/>
            </a:pPr>
            <a:r>
              <a:rPr lang="fr-FR" sz="1050" i="1" dirty="0" smtClean="0"/>
              <a:t>« Le produit du siècle ne sera sans doute pas inventé par les consommateurs mais ils peuvent imaginer de nouvelles fonctionnalités. Si la créativité reste du domaine des agences, les consommateurs, apportent de la pertinence. » </a:t>
            </a:r>
            <a:r>
              <a:rPr lang="fr-FR" sz="1050" dirty="0" err="1" smtClean="0"/>
              <a:t>L.Delaherche</a:t>
            </a:r>
            <a:r>
              <a:rPr lang="fr-FR" sz="1050" dirty="0" smtClean="0"/>
              <a:t> </a:t>
            </a:r>
            <a:r>
              <a:rPr lang="fr-FR" sz="1050" i="1" dirty="0" smtClean="0"/>
              <a:t>(</a:t>
            </a:r>
            <a:r>
              <a:rPr lang="fr-FR" sz="1050" i="1" dirty="0" err="1" smtClean="0"/>
              <a:t>Eyeka</a:t>
            </a:r>
            <a:r>
              <a:rPr lang="fr-FR" sz="1050" i="1" dirty="0" smtClean="0"/>
              <a:t>)</a:t>
            </a:r>
            <a:endParaRPr lang="fr-FR" sz="1050" dirty="0" smtClean="0"/>
          </a:p>
        </p:txBody>
      </p:sp>
      <p:sp>
        <p:nvSpPr>
          <p:cNvPr id="33" name="Rectangle 32"/>
          <p:cNvSpPr/>
          <p:nvPr/>
        </p:nvSpPr>
        <p:spPr>
          <a:xfrm>
            <a:off x="323528" y="2420888"/>
            <a:ext cx="4572000" cy="1408078"/>
          </a:xfrm>
          <a:prstGeom prst="rect">
            <a:avLst/>
          </a:prstGeom>
        </p:spPr>
        <p:txBody>
          <a:bodyPr>
            <a:spAutoFit/>
          </a:bodyPr>
          <a:lstStyle/>
          <a:p>
            <a:pPr>
              <a:buFontTx/>
              <a:buChar char="-"/>
              <a:defRPr/>
            </a:pPr>
            <a:r>
              <a:rPr lang="fr-FR" sz="1200" dirty="0" smtClean="0"/>
              <a:t>Une </a:t>
            </a:r>
            <a:r>
              <a:rPr lang="fr-FR" sz="1200" dirty="0"/>
              <a:t>différenciation  </a:t>
            </a:r>
            <a:r>
              <a:rPr lang="fr-FR" sz="1200" dirty="0" smtClean="0"/>
              <a:t>par </a:t>
            </a:r>
            <a:r>
              <a:rPr lang="fr-FR" sz="1200" dirty="0"/>
              <a:t>« l’individualité ».</a:t>
            </a:r>
            <a:r>
              <a:rPr lang="fr-FR" sz="1100" dirty="0"/>
              <a:t/>
            </a:r>
            <a:br>
              <a:rPr lang="fr-FR" sz="1100" dirty="0"/>
            </a:br>
            <a:r>
              <a:rPr lang="fr-FR" sz="1050" dirty="0"/>
              <a:t>En donnant la possibilité à ses clients de personnaliser ses produits, la marque se différencie de ses concurrents et freine la logique de lutte sur les prix imposés et par la production de masse et ses dérives vers la main d’œuvre la moins chère. En effet, la customisation implique une parfaite maîtrise de ses flux d’informations, une flexibilité de ses outils de production et une proximité géographique avec son client pour respecter des délais courts malgré cette exigence du one to one. </a:t>
            </a:r>
            <a:endParaRPr lang="fr-FR" sz="1100" dirty="0"/>
          </a:p>
        </p:txBody>
      </p:sp>
      <p:sp>
        <p:nvSpPr>
          <p:cNvPr id="35" name="Ellipse 34"/>
          <p:cNvSpPr/>
          <p:nvPr/>
        </p:nvSpPr>
        <p:spPr>
          <a:xfrm>
            <a:off x="179512" y="393305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p:cNvSpPr txBox="1"/>
          <p:nvPr/>
        </p:nvSpPr>
        <p:spPr>
          <a:xfrm>
            <a:off x="5111552" y="4005064"/>
            <a:ext cx="4032448" cy="369332"/>
          </a:xfrm>
          <a:prstGeom prst="rect">
            <a:avLst/>
          </a:prstGeom>
          <a:noFill/>
        </p:spPr>
        <p:txBody>
          <a:bodyPr wrap="square" rtlCol="0">
            <a:spAutoFit/>
          </a:bodyPr>
          <a:lstStyle/>
          <a:p>
            <a:r>
              <a:rPr lang="fr-FR" sz="900" dirty="0" smtClean="0"/>
              <a:t>La loi de </a:t>
            </a:r>
            <a:r>
              <a:rPr lang="fr-FR" sz="900" dirty="0" err="1" smtClean="0"/>
              <a:t>sturgeon</a:t>
            </a:r>
            <a:r>
              <a:rPr lang="fr-FR" sz="900" dirty="0" smtClean="0"/>
              <a:t> : 90% de ce qui est créé est mauvais, 10% ne l’est pas et même un plus petit % est suffisamment bon pour être exploité</a:t>
            </a:r>
            <a:endParaRPr lang="fr-FR" sz="900" dirty="0"/>
          </a:p>
        </p:txBody>
      </p:sp>
      <p:pic>
        <p:nvPicPr>
          <p:cNvPr id="30" name="Image 29" descr="image015_r2_c2.png"/>
          <p:cNvPicPr>
            <a:picLocks noChangeAspect="1"/>
          </p:cNvPicPr>
          <p:nvPr/>
        </p:nvPicPr>
        <p:blipFill>
          <a:blip r:embed="rId3" cstate="print"/>
          <a:stretch>
            <a:fillRect/>
          </a:stretch>
        </p:blipFill>
        <p:spPr>
          <a:xfrm>
            <a:off x="5076056" y="4365104"/>
            <a:ext cx="3851920" cy="462676"/>
          </a:xfrm>
          <a:prstGeom prst="rect">
            <a:avLst/>
          </a:prstGeom>
        </p:spPr>
      </p:pic>
      <p:sp>
        <p:nvSpPr>
          <p:cNvPr id="36" name="Rectangle 35"/>
          <p:cNvSpPr/>
          <p:nvPr/>
        </p:nvSpPr>
        <p:spPr>
          <a:xfrm>
            <a:off x="4716016" y="5534561"/>
            <a:ext cx="4427984" cy="1323439"/>
          </a:xfrm>
          <a:prstGeom prst="rect">
            <a:avLst/>
          </a:prstGeom>
        </p:spPr>
        <p:txBody>
          <a:bodyPr wrap="square">
            <a:spAutoFit/>
          </a:bodyPr>
          <a:lstStyle/>
          <a:p>
            <a:r>
              <a:rPr lang="fr-FR" sz="1000" dirty="0" smtClean="0"/>
              <a:t>Qui participe? 1 % des consommateurs, selon la règle des 1-9-90 de Jakob Nielsen ( conception des sites web)</a:t>
            </a:r>
          </a:p>
          <a:p>
            <a:r>
              <a:rPr lang="fr-FR" sz="1000" dirty="0" smtClean="0"/>
              <a:t> (1%  des visiteurs internautes créent quelque chose, 9 %  </a:t>
            </a:r>
            <a:r>
              <a:rPr lang="fr-FR" sz="1000" dirty="0" err="1" smtClean="0"/>
              <a:t>votent,s’</a:t>
            </a:r>
            <a:r>
              <a:rPr lang="fr-FR" sz="1000" dirty="0" smtClean="0"/>
              <a:t>expriment ou modèrent ces contenus et 90 % se contentent de les lire et de consommer la création).</a:t>
            </a:r>
          </a:p>
          <a:p>
            <a:r>
              <a:rPr lang="fr-FR" sz="1000" dirty="0" smtClean="0"/>
              <a:t>Selon </a:t>
            </a:r>
            <a:r>
              <a:rPr lang="fr-FR" sz="1000" dirty="0" err="1" smtClean="0"/>
              <a:t>Hitwise</a:t>
            </a:r>
            <a:r>
              <a:rPr lang="fr-FR" sz="1000" dirty="0" smtClean="0"/>
              <a:t> (USA) en 2007, 0,16 % des visiteurs de </a:t>
            </a:r>
            <a:r>
              <a:rPr lang="fr-FR" sz="1000" dirty="0" err="1" smtClean="0"/>
              <a:t>Youtube</a:t>
            </a:r>
            <a:r>
              <a:rPr lang="fr-FR" sz="1000" dirty="0" smtClean="0"/>
              <a:t> déposaient des vidéos, 0,2% des visiteurs de </a:t>
            </a:r>
            <a:r>
              <a:rPr lang="fr-FR" sz="1000" dirty="0" err="1" smtClean="0"/>
              <a:t>Flickr</a:t>
            </a:r>
            <a:r>
              <a:rPr lang="fr-FR" sz="1000" dirty="0" smtClean="0"/>
              <a:t> y laissaient des photos . 9% des contributeurs les + assidus seraient crédités de 80% des contenus générés</a:t>
            </a:r>
          </a:p>
        </p:txBody>
      </p:sp>
      <p:sp>
        <p:nvSpPr>
          <p:cNvPr id="37" name="Rectangle 36"/>
          <p:cNvSpPr/>
          <p:nvPr/>
        </p:nvSpPr>
        <p:spPr>
          <a:xfrm>
            <a:off x="3851920" y="-507832"/>
            <a:ext cx="7704856" cy="1015663"/>
          </a:xfrm>
          <a:prstGeom prst="rect">
            <a:avLst/>
          </a:prstGeom>
        </p:spPr>
        <p:txBody>
          <a:bodyPr wrap="square">
            <a:spAutoFit/>
          </a:bodyPr>
          <a:lstStyle/>
          <a:p>
            <a:r>
              <a:rPr lang="fr-FR" sz="1200" dirty="0" smtClean="0"/>
              <a:t>Personnaliser pour son propre compte des produits déjà existants est possible, mais concevoir des objets ou services totalement nouveaux pour le plus grand nombre s'avère plus difficile. </a:t>
            </a:r>
          </a:p>
          <a:p>
            <a:endParaRPr lang="fr-FR" sz="1200" dirty="0" smtClean="0"/>
          </a:p>
          <a:p>
            <a:endParaRPr lang="fr-FR" sz="1200" dirty="0" smtClean="0"/>
          </a:p>
          <a:p>
            <a:endParaRPr lang="fr-FR" sz="1200"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23728" y="1196752"/>
            <a:ext cx="5472608" cy="472514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2627784" y="1484784"/>
            <a:ext cx="5184576" cy="1477328"/>
          </a:xfrm>
          <a:prstGeom prst="rect">
            <a:avLst/>
          </a:prstGeom>
        </p:spPr>
        <p:txBody>
          <a:bodyPr wrap="square">
            <a:spAutoFit/>
          </a:bodyPr>
          <a:lstStyle/>
          <a:p>
            <a:pPr>
              <a:defRPr/>
            </a:pPr>
            <a:r>
              <a:rPr lang="fr-FR" b="1" dirty="0" smtClean="0"/>
              <a:t>Stratégie adaptée </a:t>
            </a:r>
          </a:p>
          <a:p>
            <a:pPr>
              <a:buFontTx/>
              <a:buChar char="-"/>
              <a:defRPr/>
            </a:pPr>
            <a:r>
              <a:rPr lang="fr-FR" dirty="0" smtClean="0"/>
              <a:t>En période de croissance ET de crise</a:t>
            </a:r>
          </a:p>
          <a:p>
            <a:pPr>
              <a:buFontTx/>
              <a:buChar char="-"/>
              <a:defRPr/>
            </a:pPr>
            <a:r>
              <a:rPr lang="fr-FR" dirty="0" smtClean="0"/>
              <a:t>Réponse à la versatilité croissante  de la demande</a:t>
            </a:r>
          </a:p>
          <a:p>
            <a:pPr>
              <a:buFontTx/>
              <a:buChar char="-"/>
              <a:defRPr/>
            </a:pPr>
            <a:r>
              <a:rPr lang="fr-FR" dirty="0" smtClean="0"/>
              <a:t>Aux mutations du consommateur  &amp; technologies</a:t>
            </a:r>
          </a:p>
          <a:p>
            <a:pPr>
              <a:buFontTx/>
              <a:buChar char="-"/>
              <a:defRPr/>
            </a:pPr>
            <a:r>
              <a:rPr lang="fr-FR" dirty="0" smtClean="0"/>
              <a:t>aux produits &amp; services</a:t>
            </a:r>
          </a:p>
        </p:txBody>
      </p:sp>
      <p:sp>
        <p:nvSpPr>
          <p:cNvPr id="5" name="Ellipse 4"/>
          <p:cNvSpPr/>
          <p:nvPr/>
        </p:nvSpPr>
        <p:spPr>
          <a:xfrm>
            <a:off x="2339752" y="162880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555776" y="3573016"/>
            <a:ext cx="4608512" cy="1754326"/>
          </a:xfrm>
          <a:prstGeom prst="rect">
            <a:avLst/>
          </a:prstGeom>
        </p:spPr>
        <p:txBody>
          <a:bodyPr wrap="square">
            <a:spAutoFit/>
          </a:bodyPr>
          <a:lstStyle/>
          <a:p>
            <a:pPr>
              <a:defRPr/>
            </a:pPr>
            <a:r>
              <a:rPr lang="fr-FR" b="1" dirty="0" smtClean="0"/>
              <a:t>Stratégie limitée ?</a:t>
            </a:r>
          </a:p>
          <a:p>
            <a:pPr>
              <a:buFontTx/>
              <a:buChar char="-"/>
              <a:defRPr/>
            </a:pPr>
            <a:r>
              <a:rPr lang="fr-FR" dirty="0" smtClean="0"/>
              <a:t>À certaines catégories de produits ? Aux projets périphériques  ou complémentaires  ?</a:t>
            </a:r>
          </a:p>
          <a:p>
            <a:pPr>
              <a:buFontTx/>
              <a:buChar char="-"/>
              <a:defRPr/>
            </a:pPr>
            <a:r>
              <a:rPr lang="fr-FR" dirty="0" smtClean="0"/>
              <a:t>Aux industries du Luxe ?</a:t>
            </a:r>
          </a:p>
          <a:p>
            <a:pPr>
              <a:buFontTx/>
              <a:buChar char="-"/>
              <a:defRPr/>
            </a:pPr>
            <a:r>
              <a:rPr lang="fr-FR" dirty="0" smtClean="0"/>
              <a:t> aux industriels ? Quelles possibilités pour le distributeur ?</a:t>
            </a:r>
          </a:p>
        </p:txBody>
      </p:sp>
      <p:sp>
        <p:nvSpPr>
          <p:cNvPr id="7" name="Ellipse 6"/>
          <p:cNvSpPr/>
          <p:nvPr/>
        </p:nvSpPr>
        <p:spPr>
          <a:xfrm>
            <a:off x="2339752" y="371703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5364088" y="1268760"/>
            <a:ext cx="3600400" cy="5170646"/>
          </a:xfrm>
          <a:prstGeom prst="rect">
            <a:avLst/>
          </a:prstGeom>
          <a:noFill/>
        </p:spPr>
        <p:txBody>
          <a:bodyPr wrap="square" rtlCol="0">
            <a:spAutoFit/>
          </a:bodyPr>
          <a:lstStyle/>
          <a:p>
            <a:pPr algn="ctr"/>
            <a:r>
              <a:rPr lang="fr-FR" sz="1600" b="1" u="sng" dirty="0" smtClean="0">
                <a:solidFill>
                  <a:srgbClr val="0070C0"/>
                </a:solidFill>
              </a:rPr>
              <a:t>Conditions  </a:t>
            </a:r>
          </a:p>
          <a:p>
            <a:pPr algn="ctr"/>
            <a:endParaRPr lang="fr-FR" sz="1600" dirty="0" smtClean="0"/>
          </a:p>
          <a:p>
            <a:pPr algn="ctr"/>
            <a:r>
              <a:rPr lang="fr-FR" sz="1400" dirty="0" smtClean="0"/>
              <a:t>Optimisation  de conception</a:t>
            </a:r>
          </a:p>
          <a:p>
            <a:pPr algn="ctr"/>
            <a:endParaRPr lang="fr-FR" sz="1600" dirty="0" smtClean="0"/>
          </a:p>
          <a:p>
            <a:pPr algn="ctr"/>
            <a:r>
              <a:rPr lang="fr-FR" sz="1400" dirty="0" smtClean="0"/>
              <a:t>Automatisation</a:t>
            </a:r>
          </a:p>
          <a:p>
            <a:pPr algn="ctr"/>
            <a:r>
              <a:rPr lang="fr-FR" sz="1400" dirty="0" smtClean="0"/>
              <a:t>Flexibilité </a:t>
            </a:r>
          </a:p>
          <a:p>
            <a:pPr algn="ctr"/>
            <a:endParaRPr lang="fr-FR" sz="1400" dirty="0" smtClean="0"/>
          </a:p>
          <a:p>
            <a:pPr algn="ctr"/>
            <a:r>
              <a:rPr lang="fr-FR" sz="1400" dirty="0" smtClean="0"/>
              <a:t>Interface internet</a:t>
            </a:r>
          </a:p>
          <a:p>
            <a:pPr algn="ctr"/>
            <a:r>
              <a:rPr lang="fr-FR" sz="1400" dirty="0" err="1" smtClean="0"/>
              <a:t>Bdd</a:t>
            </a:r>
            <a:r>
              <a:rPr lang="fr-FR" sz="1400" dirty="0" smtClean="0"/>
              <a:t> Infos Client</a:t>
            </a:r>
          </a:p>
          <a:p>
            <a:pPr algn="ctr"/>
            <a:endParaRPr lang="fr-FR" sz="1400" dirty="0" smtClean="0"/>
          </a:p>
          <a:p>
            <a:pPr algn="ctr"/>
            <a:r>
              <a:rPr lang="fr-FR" sz="1400" dirty="0" err="1" smtClean="0"/>
              <a:t>Syst</a:t>
            </a:r>
            <a:r>
              <a:rPr lang="fr-FR" sz="1400" dirty="0" smtClean="0"/>
              <a:t> logistique performant</a:t>
            </a:r>
          </a:p>
          <a:p>
            <a:pPr algn="ctr"/>
            <a:r>
              <a:rPr lang="fr-FR" sz="1400" dirty="0" smtClean="0"/>
              <a:t>Flux tendu / </a:t>
            </a:r>
            <a:r>
              <a:rPr lang="fr-FR" sz="1400" dirty="0" err="1" smtClean="0"/>
              <a:t>Syst</a:t>
            </a:r>
            <a:r>
              <a:rPr lang="fr-FR" sz="1400" dirty="0" smtClean="0"/>
              <a:t> de gestion des stocks ?</a:t>
            </a:r>
          </a:p>
          <a:p>
            <a:pPr algn="ctr"/>
            <a:endParaRPr lang="fr-FR" sz="1400" dirty="0" smtClean="0"/>
          </a:p>
          <a:p>
            <a:pPr algn="ctr"/>
            <a:r>
              <a:rPr lang="fr-FR" sz="1400" dirty="0" smtClean="0"/>
              <a:t>Externalisation &amp; réseaux </a:t>
            </a:r>
          </a:p>
          <a:p>
            <a:pPr algn="ctr"/>
            <a:endParaRPr lang="fr-FR" sz="1400" dirty="0" smtClean="0"/>
          </a:p>
          <a:p>
            <a:pPr algn="ctr"/>
            <a:endParaRPr lang="fr-FR" sz="1400" dirty="0" smtClean="0"/>
          </a:p>
          <a:p>
            <a:pPr algn="ctr"/>
            <a:r>
              <a:rPr lang="fr-FR" sz="1400" dirty="0" smtClean="0"/>
              <a:t>Circuit de distribution court ( internet)</a:t>
            </a:r>
          </a:p>
          <a:p>
            <a:pPr algn="ctr"/>
            <a:r>
              <a:rPr lang="fr-FR" sz="1400" dirty="0" smtClean="0"/>
              <a:t> ou vente directe</a:t>
            </a:r>
          </a:p>
          <a:p>
            <a:pPr algn="ctr"/>
            <a:r>
              <a:rPr lang="fr-FR" sz="1400" dirty="0" smtClean="0"/>
              <a:t> ( pas de circuit trop long)</a:t>
            </a:r>
          </a:p>
          <a:p>
            <a:pPr algn="ctr"/>
            <a:endParaRPr lang="fr-FR" sz="1400" dirty="0" smtClean="0"/>
          </a:p>
          <a:p>
            <a:pPr algn="ctr"/>
            <a:r>
              <a:rPr lang="fr-FR" sz="1400" dirty="0" smtClean="0"/>
              <a:t>Intégration d’un poste CRM d’animation de communautés et de gestion de la marque sur le web</a:t>
            </a:r>
          </a:p>
        </p:txBody>
      </p:sp>
      <p:sp>
        <p:nvSpPr>
          <p:cNvPr id="11" name="Rectangle 10"/>
          <p:cNvSpPr/>
          <p:nvPr/>
        </p:nvSpPr>
        <p:spPr>
          <a:xfrm>
            <a:off x="179512" y="1988840"/>
            <a:ext cx="4572000" cy="1938992"/>
          </a:xfrm>
          <a:prstGeom prst="rect">
            <a:avLst/>
          </a:prstGeom>
        </p:spPr>
        <p:txBody>
          <a:bodyPr>
            <a:spAutoFit/>
          </a:bodyPr>
          <a:lstStyle/>
          <a:p>
            <a:pPr algn="ctr">
              <a:defRPr/>
            </a:pPr>
            <a:r>
              <a:rPr lang="fr-FR" sz="1200" b="1" dirty="0"/>
              <a:t>L’un des facteurs essentiels de la réussite ou de l’échec d’une </a:t>
            </a:r>
            <a:r>
              <a:rPr lang="fr-FR" sz="1200" b="1" dirty="0" smtClean="0"/>
              <a:t>entreprise est </a:t>
            </a:r>
            <a:r>
              <a:rPr lang="fr-FR" sz="1200" b="1" dirty="0"/>
              <a:t>sa capacité à exploiter l’information.</a:t>
            </a:r>
          </a:p>
          <a:p>
            <a:pPr algn="ctr">
              <a:defRPr/>
            </a:pPr>
            <a:endParaRPr lang="fr-FR" sz="1200" b="1" dirty="0"/>
          </a:p>
          <a:p>
            <a:pPr algn="ctr">
              <a:defRPr/>
            </a:pPr>
            <a:r>
              <a:rPr lang="fr-FR" sz="1200" b="1" dirty="0"/>
              <a:t>L’outil incontournable pour la maîtrise de l’information client est le</a:t>
            </a:r>
          </a:p>
          <a:p>
            <a:pPr algn="ctr">
              <a:defRPr/>
            </a:pPr>
            <a:r>
              <a:rPr lang="fr-FR" sz="1200" b="1" dirty="0"/>
              <a:t>Data </a:t>
            </a:r>
            <a:r>
              <a:rPr lang="fr-FR" sz="1200" b="1" dirty="0" err="1"/>
              <a:t>warehouse</a:t>
            </a:r>
            <a:r>
              <a:rPr lang="fr-FR" sz="1200" b="1" dirty="0"/>
              <a:t>. Il permet de poser de nouvelles questions et </a:t>
            </a:r>
            <a:r>
              <a:rPr lang="fr-FR" sz="1200" b="1" dirty="0" smtClean="0"/>
              <a:t>d’apporter de </a:t>
            </a:r>
            <a:r>
              <a:rPr lang="fr-FR" sz="1200" b="1" dirty="0"/>
              <a:t>nouvelles réponses aux attentes du client.</a:t>
            </a:r>
          </a:p>
          <a:p>
            <a:pPr algn="ctr">
              <a:defRPr/>
            </a:pPr>
            <a:endParaRPr lang="fr-FR" sz="1200" b="1" dirty="0"/>
          </a:p>
          <a:p>
            <a:pPr algn="ctr">
              <a:defRPr/>
            </a:pPr>
            <a:r>
              <a:rPr lang="fr-FR" sz="1200" b="1" dirty="0"/>
              <a:t>Le facteur clé de succès réside alors dans la capacité à poser les </a:t>
            </a:r>
          </a:p>
          <a:p>
            <a:pPr algn="ctr">
              <a:defRPr/>
            </a:pPr>
            <a:r>
              <a:rPr lang="fr-FR" sz="1200" b="1" dirty="0"/>
              <a:t>questions pertinentes et à transformer les réponses en stratégies et </a:t>
            </a:r>
            <a:r>
              <a:rPr lang="fr-FR" sz="1200" b="1" dirty="0" smtClean="0"/>
              <a:t>en actions</a:t>
            </a:r>
            <a:r>
              <a:rPr lang="fr-FR" sz="1200" b="1" dirty="0"/>
              <a:t>.</a:t>
            </a:r>
            <a:endParaRPr lang="fr-FR" sz="1200" b="1" i="1" dirty="0">
              <a:effectLst>
                <a:outerShdw blurRad="38100" dist="38100" dir="2700000" algn="tl">
                  <a:srgbClr val="FFFFFF"/>
                </a:outerShdw>
              </a:effectLst>
            </a:endParaRPr>
          </a:p>
        </p:txBody>
      </p:sp>
      <p:sp>
        <p:nvSpPr>
          <p:cNvPr id="12" name="Rectangle 11"/>
          <p:cNvSpPr/>
          <p:nvPr/>
        </p:nvSpPr>
        <p:spPr>
          <a:xfrm>
            <a:off x="323528" y="908720"/>
            <a:ext cx="4248472" cy="738664"/>
          </a:xfrm>
          <a:prstGeom prst="rect">
            <a:avLst/>
          </a:prstGeom>
          <a:solidFill>
            <a:srgbClr val="FFC000"/>
          </a:solidFill>
        </p:spPr>
        <p:txBody>
          <a:bodyPr wrap="square">
            <a:spAutoFit/>
          </a:bodyPr>
          <a:lstStyle/>
          <a:p>
            <a:pPr algn="ctr">
              <a:buFont typeface="Wingdings" pitchFamily="2" charset="2"/>
              <a:buNone/>
              <a:defRPr/>
            </a:pPr>
            <a:r>
              <a:rPr kumimoji="1" lang="fr-FR" sz="1400" b="1" dirty="0">
                <a:cs typeface="Arial" charset="0"/>
              </a:rPr>
              <a:t>La personnalisation des offres </a:t>
            </a:r>
            <a:r>
              <a:rPr kumimoji="1" lang="fr-FR" sz="1400" b="1" dirty="0" smtClean="0">
                <a:cs typeface="Arial" charset="0"/>
              </a:rPr>
              <a:t>aux </a:t>
            </a:r>
            <a:r>
              <a:rPr kumimoji="1" lang="fr-FR" sz="1400" b="1" dirty="0">
                <a:cs typeface="Arial" charset="0"/>
              </a:rPr>
              <a:t>clients individuels est une </a:t>
            </a:r>
            <a:r>
              <a:rPr kumimoji="1" lang="fr-FR" sz="1400" b="1" dirty="0" smtClean="0">
                <a:cs typeface="Arial" charset="0"/>
              </a:rPr>
              <a:t>stratégie complexe </a:t>
            </a:r>
            <a:r>
              <a:rPr kumimoji="1" lang="fr-FR" sz="1400" b="1" dirty="0">
                <a:cs typeface="Arial" charset="0"/>
              </a:rPr>
              <a:t>dans sa mise en œuvre et très perturbante dans </a:t>
            </a:r>
            <a:r>
              <a:rPr kumimoji="1" lang="fr-FR" sz="1400" b="1" dirty="0" smtClean="0">
                <a:cs typeface="Arial" charset="0"/>
              </a:rPr>
              <a:t>l’organisation </a:t>
            </a:r>
            <a:r>
              <a:rPr kumimoji="1" lang="fr-FR" sz="1400" b="1" dirty="0">
                <a:cs typeface="Arial" charset="0"/>
              </a:rPr>
              <a:t>des processus.</a:t>
            </a:r>
          </a:p>
        </p:txBody>
      </p:sp>
      <p:sp>
        <p:nvSpPr>
          <p:cNvPr id="13" name="Titre 1"/>
          <p:cNvSpPr txBox="1">
            <a:spLocks/>
          </p:cNvSpPr>
          <p:nvPr/>
        </p:nvSpPr>
        <p:spPr>
          <a:xfrm>
            <a:off x="0" y="0"/>
            <a:ext cx="8913168" cy="764704"/>
          </a:xfrm>
          <a:prstGeom prst="rect">
            <a:avLst/>
          </a:prstGeom>
        </p:spPr>
        <p:txBody>
          <a:bodyPr vert="horz" lIns="91440" tIns="45720" rIns="91440" bIns="45720" rtlCol="0" anchor="ct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0" i="0" u="none" strike="noStrike" kern="1200" cap="none" spc="0" normalizeH="0" baseline="0" noProof="0" dirty="0" smtClean="0">
                <a:ln>
                  <a:noFill/>
                </a:ln>
                <a:solidFill>
                  <a:schemeClr val="tx1"/>
                </a:solidFill>
                <a:effectLst/>
                <a:uLnTx/>
                <a:uFillTx/>
                <a:latin typeface="+mj-lt"/>
                <a:ea typeface="+mj-ea"/>
                <a:cs typeface="+mj-cs"/>
              </a:rPr>
              <a:t>Avantages /limites :  </a:t>
            </a:r>
            <a:r>
              <a:rPr kumimoji="0" lang="fr-FR" sz="3400" b="0" i="0" u="none" strike="noStrike" kern="1200" cap="none" spc="0" normalizeH="0" baseline="0" noProof="0" dirty="0" smtClean="0">
                <a:ln>
                  <a:noFill/>
                </a:ln>
                <a:solidFill>
                  <a:srgbClr val="0070C0"/>
                </a:solidFill>
                <a:effectLst/>
                <a:uLnTx/>
                <a:uFillTx/>
                <a:latin typeface="+mj-lt"/>
                <a:ea typeface="+mj-ea"/>
                <a:cs typeface="+mj-cs"/>
              </a:rPr>
              <a:t>Dimension </a:t>
            </a:r>
            <a:r>
              <a:rPr kumimoji="0" lang="fr-FR" sz="3400" b="0" i="0" u="none" strike="noStrike" kern="1200" cap="none" spc="0" normalizeH="0" baseline="0" noProof="0" dirty="0" err="1" smtClean="0">
                <a:ln>
                  <a:noFill/>
                </a:ln>
                <a:solidFill>
                  <a:srgbClr val="0070C0"/>
                </a:solidFill>
                <a:effectLst/>
                <a:uLnTx/>
                <a:uFillTx/>
                <a:latin typeface="+mj-lt"/>
                <a:ea typeface="+mj-ea"/>
                <a:cs typeface="+mj-cs"/>
              </a:rPr>
              <a:t>Organisationelle</a:t>
            </a:r>
            <a:endParaRPr kumimoji="0" lang="fr-FR" sz="3600" b="0" i="0" u="none" strike="noStrike" kern="1200" cap="none" spc="0" normalizeH="0" baseline="0" noProof="0" dirty="0">
              <a:ln>
                <a:noFill/>
              </a:ln>
              <a:solidFill>
                <a:srgbClr val="0070C0"/>
              </a:solidFill>
              <a:effectLst/>
              <a:uLnTx/>
              <a:uFillTx/>
              <a:latin typeface="+mj-lt"/>
              <a:ea typeface="+mj-ea"/>
              <a:cs typeface="+mj-cs"/>
            </a:endParaRPr>
          </a:p>
        </p:txBody>
      </p:sp>
      <p:sp>
        <p:nvSpPr>
          <p:cNvPr id="7" name="Rectangle 6"/>
          <p:cNvSpPr/>
          <p:nvPr/>
        </p:nvSpPr>
        <p:spPr>
          <a:xfrm>
            <a:off x="179512" y="4293096"/>
            <a:ext cx="4968552" cy="2462213"/>
          </a:xfrm>
          <a:prstGeom prst="rect">
            <a:avLst/>
          </a:prstGeom>
        </p:spPr>
        <p:txBody>
          <a:bodyPr wrap="square">
            <a:spAutoFit/>
          </a:bodyPr>
          <a:lstStyle/>
          <a:p>
            <a:r>
              <a:rPr lang="fr-FR" sz="1400" dirty="0" smtClean="0"/>
              <a:t>. </a:t>
            </a:r>
            <a:r>
              <a:rPr lang="fr-FR" sz="1400" i="1" dirty="0" smtClean="0"/>
              <a:t>« Sans la montée en puissance continue des systèmes et des réseaux, la customisation comme alternative à la production de masse n'est pas envisageable</a:t>
            </a:r>
            <a:r>
              <a:rPr lang="fr-FR" sz="1400" dirty="0" smtClean="0"/>
              <a:t>. </a:t>
            </a:r>
            <a:r>
              <a:rPr lang="fr-FR" sz="1400" i="1" dirty="0" smtClean="0"/>
              <a:t>La customisation, par les outils sur lesquels elle s 'appuie et sans lesquels elle n'existerait pas, nous mène aux limites de l'interaction entre monde virtuel et monde réel. Je crée une chose immatérielle, et je reçois un produit bien réel. »</a:t>
            </a:r>
          </a:p>
          <a:p>
            <a:endParaRPr lang="fr-FR" sz="1400" dirty="0" smtClean="0"/>
          </a:p>
          <a:p>
            <a:r>
              <a:rPr lang="fr-FR" sz="1400" dirty="0" smtClean="0"/>
              <a:t>André </a:t>
            </a:r>
            <a:r>
              <a:rPr lang="fr-FR" sz="1400" dirty="0" err="1" smtClean="0"/>
              <a:t>Beirnaert</a:t>
            </a:r>
            <a:r>
              <a:rPr lang="fr-FR" sz="1400" dirty="0" smtClean="0"/>
              <a:t>, vice-président de l'Institut français de la mode et créateur de </a:t>
            </a:r>
            <a:r>
              <a:rPr lang="fr-FR" sz="1400" dirty="0" err="1" smtClean="0"/>
              <a:t>Capcusto</a:t>
            </a:r>
            <a:r>
              <a:rPr lang="fr-FR" sz="1400" dirty="0" smtClean="0"/>
              <a:t>, une start-up dédiée à la personnalisation des vêtements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age017_r2_c2.png"/>
          <p:cNvPicPr>
            <a:picLocks noChangeAspect="1"/>
          </p:cNvPicPr>
          <p:nvPr/>
        </p:nvPicPr>
        <p:blipFill>
          <a:blip r:embed="rId2" cstate="print"/>
          <a:stretch>
            <a:fillRect/>
          </a:stretch>
        </p:blipFill>
        <p:spPr>
          <a:xfrm>
            <a:off x="323528" y="692696"/>
            <a:ext cx="4114286" cy="4628572"/>
          </a:xfrm>
          <a:prstGeom prst="rect">
            <a:avLst/>
          </a:prstGeom>
        </p:spPr>
      </p:pic>
      <p:pic>
        <p:nvPicPr>
          <p:cNvPr id="3" name="Image 2" descr="image017x_r2_c2.png"/>
          <p:cNvPicPr>
            <a:picLocks noChangeAspect="1"/>
          </p:cNvPicPr>
          <p:nvPr/>
        </p:nvPicPr>
        <p:blipFill>
          <a:blip r:embed="rId3" cstate="print"/>
          <a:stretch>
            <a:fillRect/>
          </a:stretch>
        </p:blipFill>
        <p:spPr>
          <a:xfrm>
            <a:off x="4489714" y="1844824"/>
            <a:ext cx="4654286" cy="290571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p:txBody>
      </p:sp>
      <p:sp>
        <p:nvSpPr>
          <p:cNvPr id="3" name="Titre 1"/>
          <p:cNvSpPr txBox="1">
            <a:spLocks/>
          </p:cNvSpPr>
          <p:nvPr/>
        </p:nvSpPr>
        <p:spPr>
          <a:xfrm>
            <a:off x="1403648" y="548680"/>
            <a:ext cx="6192688" cy="1470025"/>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1" i="0" u="none" strike="noStrike" kern="1200" cap="none" spc="0" normalizeH="0" baseline="0" noProof="0" smtClean="0">
                <a:ln>
                  <a:noFill/>
                </a:ln>
                <a:solidFill>
                  <a:srgbClr val="C00000"/>
                </a:solidFill>
                <a:effectLst/>
                <a:uLnTx/>
                <a:uFillTx/>
                <a:latin typeface="+mj-lt"/>
                <a:ea typeface="+mj-ea"/>
                <a:cs typeface="+mj-cs"/>
              </a:rPr>
              <a:t>L’open Innovation </a:t>
            </a:r>
            <a:br>
              <a:rPr kumimoji="0" lang="fr-FR" sz="4000" b="1" i="0" u="none" strike="noStrike" kern="1200" cap="none" spc="0" normalizeH="0" baseline="0" noProof="0" smtClean="0">
                <a:ln>
                  <a:noFill/>
                </a:ln>
                <a:solidFill>
                  <a:srgbClr val="C00000"/>
                </a:solidFill>
                <a:effectLst/>
                <a:uLnTx/>
                <a:uFillTx/>
                <a:latin typeface="+mj-lt"/>
                <a:ea typeface="+mj-ea"/>
                <a:cs typeface="+mj-cs"/>
              </a:rPr>
            </a:br>
            <a:r>
              <a:rPr kumimoji="0" lang="fr-FR" sz="4000" b="1" i="0" u="none" strike="noStrike" kern="1200" cap="none" spc="0" normalizeH="0" baseline="0" noProof="0" smtClean="0">
                <a:ln>
                  <a:noFill/>
                </a:ln>
                <a:solidFill>
                  <a:srgbClr val="C00000"/>
                </a:solidFill>
                <a:effectLst/>
                <a:uLnTx/>
                <a:uFillTx/>
                <a:latin typeface="+mj-lt"/>
                <a:ea typeface="+mj-ea"/>
                <a:cs typeface="+mj-cs"/>
              </a:rPr>
              <a:t>comme réponse au besoin </a:t>
            </a:r>
            <a:br>
              <a:rPr kumimoji="0" lang="fr-FR" sz="4000" b="1" i="0" u="none" strike="noStrike" kern="1200" cap="none" spc="0" normalizeH="0" baseline="0" noProof="0" smtClean="0">
                <a:ln>
                  <a:noFill/>
                </a:ln>
                <a:solidFill>
                  <a:srgbClr val="C00000"/>
                </a:solidFill>
                <a:effectLst/>
                <a:uLnTx/>
                <a:uFillTx/>
                <a:latin typeface="+mj-lt"/>
                <a:ea typeface="+mj-ea"/>
                <a:cs typeface="+mj-cs"/>
              </a:rPr>
            </a:br>
            <a:r>
              <a:rPr kumimoji="0" lang="fr-FR" sz="4000" b="1" i="0" u="none" strike="noStrike" kern="1200" cap="none" spc="0" normalizeH="0" baseline="0" noProof="0" smtClean="0">
                <a:ln>
                  <a:noFill/>
                </a:ln>
                <a:solidFill>
                  <a:srgbClr val="C00000"/>
                </a:solidFill>
                <a:effectLst/>
                <a:uLnTx/>
                <a:uFillTx/>
                <a:latin typeface="+mj-lt"/>
                <a:ea typeface="+mj-ea"/>
                <a:cs typeface="+mj-cs"/>
              </a:rPr>
              <a:t>de Personnalisation</a:t>
            </a:r>
            <a:br>
              <a:rPr kumimoji="0" lang="fr-FR" sz="4000" b="1" i="0" u="none" strike="noStrike" kern="1200" cap="none" spc="0" normalizeH="0" baseline="0" noProof="0" smtClean="0">
                <a:ln>
                  <a:noFill/>
                </a:ln>
                <a:solidFill>
                  <a:srgbClr val="C00000"/>
                </a:solidFill>
                <a:effectLst/>
                <a:uLnTx/>
                <a:uFillTx/>
                <a:latin typeface="+mj-lt"/>
                <a:ea typeface="+mj-ea"/>
                <a:cs typeface="+mj-cs"/>
              </a:rPr>
            </a:br>
            <a:r>
              <a:rPr kumimoji="0" lang="fr-FR" sz="4000" b="1" i="0" u="none" strike="noStrike" kern="1200" cap="none" spc="0" normalizeH="0" baseline="0" noProof="0" smtClean="0">
                <a:ln>
                  <a:noFill/>
                </a:ln>
                <a:solidFill>
                  <a:srgbClr val="C00000"/>
                </a:solidFill>
                <a:effectLst/>
                <a:uLnTx/>
                <a:uFillTx/>
                <a:latin typeface="+mj-lt"/>
                <a:ea typeface="+mj-ea"/>
                <a:cs typeface="+mj-cs"/>
              </a:rPr>
              <a:t/>
            </a:r>
            <a:br>
              <a:rPr kumimoji="0" lang="fr-FR" sz="4000" b="1" i="0" u="none" strike="noStrike" kern="1200" cap="none" spc="0" normalizeH="0" baseline="0" noProof="0" smtClean="0">
                <a:ln>
                  <a:noFill/>
                </a:ln>
                <a:solidFill>
                  <a:srgbClr val="C00000"/>
                </a:solidFill>
                <a:effectLst/>
                <a:uLnTx/>
                <a:uFillTx/>
                <a:latin typeface="+mj-lt"/>
                <a:ea typeface="+mj-ea"/>
                <a:cs typeface="+mj-cs"/>
              </a:rPr>
            </a:br>
            <a:endParaRPr kumimoji="0" lang="fr-FR" sz="4000" b="1" i="0" u="none" strike="noStrike" kern="1200" cap="none" spc="0" normalizeH="0" baseline="0" noProof="0" dirty="0">
              <a:ln>
                <a:noFill/>
              </a:ln>
              <a:solidFill>
                <a:srgbClr val="C00000"/>
              </a:solidFill>
              <a:effectLst/>
              <a:uLnTx/>
              <a:uFillTx/>
              <a:latin typeface="+mj-lt"/>
              <a:ea typeface="+mj-ea"/>
              <a:cs typeface="+mj-cs"/>
            </a:endParaRPr>
          </a:p>
        </p:txBody>
      </p:sp>
      <p:sp>
        <p:nvSpPr>
          <p:cNvPr id="4" name="Rectangle 3"/>
          <p:cNvSpPr/>
          <p:nvPr/>
        </p:nvSpPr>
        <p:spPr>
          <a:xfrm>
            <a:off x="323528" y="3068960"/>
            <a:ext cx="8568952" cy="2185214"/>
          </a:xfrm>
          <a:prstGeom prst="rect">
            <a:avLst/>
          </a:prstGeom>
        </p:spPr>
        <p:txBody>
          <a:bodyPr wrap="square">
            <a:spAutoFit/>
          </a:bodyPr>
          <a:lstStyle/>
          <a:p>
            <a:pPr algn="ctr"/>
            <a:r>
              <a:rPr lang="fr-FR" sz="2000" b="1" dirty="0" smtClean="0">
                <a:solidFill>
                  <a:schemeClr val="bg1">
                    <a:lumMod val="95000"/>
                  </a:schemeClr>
                </a:solidFill>
              </a:rPr>
              <a:t>I-  Les Evolutions sociétales, économiques et consuméristes</a:t>
            </a:r>
          </a:p>
          <a:p>
            <a:pPr algn="ctr"/>
            <a:endParaRPr lang="fr-FR" sz="2000" b="1" dirty="0" smtClean="0"/>
          </a:p>
          <a:p>
            <a:pPr algn="ctr"/>
            <a:r>
              <a:rPr lang="fr-FR" sz="2000" b="1" dirty="0" smtClean="0">
                <a:solidFill>
                  <a:schemeClr val="bg1"/>
                </a:solidFill>
              </a:rPr>
              <a:t>II- Avantages &amp; Limites de la Personnalisation</a:t>
            </a:r>
          </a:p>
          <a:p>
            <a:pPr algn="ctr"/>
            <a:endParaRPr lang="fr-FR" sz="2000" b="1" dirty="0" smtClean="0">
              <a:solidFill>
                <a:schemeClr val="bg1">
                  <a:lumMod val="95000"/>
                </a:schemeClr>
              </a:solidFill>
            </a:endParaRPr>
          </a:p>
          <a:p>
            <a:pPr algn="ctr"/>
            <a:r>
              <a:rPr lang="fr-FR" sz="2800" b="1" dirty="0" smtClean="0"/>
              <a:t>III- Panorama des moyens de personnalisation/customisation</a:t>
            </a:r>
            <a:endParaRPr lang="fr-FR" sz="2800" b="1" dirty="0"/>
          </a:p>
        </p:txBody>
      </p:sp>
      <p:sp>
        <p:nvSpPr>
          <p:cNvPr id="5" name="ZoneTexte 4"/>
          <p:cNvSpPr txBox="1"/>
          <p:nvPr/>
        </p:nvSpPr>
        <p:spPr>
          <a:xfrm>
            <a:off x="539552" y="5661248"/>
            <a:ext cx="8424936" cy="646331"/>
          </a:xfrm>
          <a:prstGeom prst="rect">
            <a:avLst/>
          </a:prstGeom>
          <a:solidFill>
            <a:schemeClr val="bg1"/>
          </a:solidFill>
        </p:spPr>
        <p:txBody>
          <a:bodyPr wrap="square" rtlCol="0">
            <a:spAutoFit/>
          </a:bodyPr>
          <a:lstStyle/>
          <a:p>
            <a:r>
              <a:rPr lang="fr-FR" dirty="0" smtClean="0">
                <a:hlinkClick r:id="rId2"/>
              </a:rPr>
              <a:t>Isabelle.Wallart@polytech-lille.fr</a:t>
            </a:r>
            <a:r>
              <a:rPr lang="fr-FR" dirty="0" smtClean="0"/>
              <a:t>                                         </a:t>
            </a:r>
            <a:r>
              <a:rPr lang="fr-FR" dirty="0" smtClean="0">
                <a:hlinkClick r:id="rId3"/>
              </a:rPr>
              <a:t>www.marketing4innovation.com</a:t>
            </a:r>
            <a:endParaRPr lang="fr-FR" dirty="0" smtClean="0"/>
          </a:p>
          <a:p>
            <a:endParaRPr lang="fr-FR" dirty="0"/>
          </a:p>
        </p:txBody>
      </p:sp>
      <p:pic>
        <p:nvPicPr>
          <p:cNvPr id="6" name="Image 5" descr="logoqualimapa.gif"/>
          <p:cNvPicPr>
            <a:picLocks noChangeAspect="1"/>
          </p:cNvPicPr>
          <p:nvPr/>
        </p:nvPicPr>
        <p:blipFill>
          <a:blip r:embed="rId4" cstate="print"/>
          <a:stretch>
            <a:fillRect/>
          </a:stretch>
        </p:blipFill>
        <p:spPr>
          <a:xfrm>
            <a:off x="4932040" y="5661249"/>
            <a:ext cx="627167" cy="648072"/>
          </a:xfrm>
          <a:prstGeom prst="rect">
            <a:avLst/>
          </a:prstGeom>
        </p:spPr>
      </p:pic>
      <p:pic>
        <p:nvPicPr>
          <p:cNvPr id="7" name="Image 6" descr="logo-polytech.jpg"/>
          <p:cNvPicPr>
            <a:picLocks noChangeAspect="1"/>
          </p:cNvPicPr>
          <p:nvPr/>
        </p:nvPicPr>
        <p:blipFill>
          <a:blip r:embed="rId5" cstate="print"/>
          <a:stretch>
            <a:fillRect/>
          </a:stretch>
        </p:blipFill>
        <p:spPr>
          <a:xfrm>
            <a:off x="3851920" y="5661248"/>
            <a:ext cx="1080121" cy="64807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9" name="Connecteur droit 198"/>
          <p:cNvCxnSpPr/>
          <p:nvPr/>
        </p:nvCxnSpPr>
        <p:spPr>
          <a:xfrm flipH="1">
            <a:off x="8532440" y="620688"/>
            <a:ext cx="72008" cy="4824536"/>
          </a:xfrm>
          <a:prstGeom prst="line">
            <a:avLst/>
          </a:prstGeom>
          <a:ln w="381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4" name="Triangle isocèle 193"/>
          <p:cNvSpPr/>
          <p:nvPr/>
        </p:nvSpPr>
        <p:spPr>
          <a:xfrm>
            <a:off x="6012160" y="5589240"/>
            <a:ext cx="1512168" cy="576064"/>
          </a:xfrm>
          <a:prstGeom prst="triangle">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rgbClr val="FF0000"/>
              </a:solidFill>
            </a:endParaRPr>
          </a:p>
        </p:txBody>
      </p:sp>
      <p:sp>
        <p:nvSpPr>
          <p:cNvPr id="193" name="Triangle isocèle 192"/>
          <p:cNvSpPr/>
          <p:nvPr/>
        </p:nvSpPr>
        <p:spPr>
          <a:xfrm>
            <a:off x="7956376" y="5373216"/>
            <a:ext cx="1187624" cy="864096"/>
          </a:xfrm>
          <a:prstGeom prst="triangle">
            <a:avLst>
              <a:gd name="adj" fmla="val 48000"/>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rgbClr val="FF0000"/>
              </a:solidFill>
            </a:endParaRPr>
          </a:p>
        </p:txBody>
      </p:sp>
      <p:sp>
        <p:nvSpPr>
          <p:cNvPr id="191" name="Triangle isocèle 190"/>
          <p:cNvSpPr/>
          <p:nvPr/>
        </p:nvSpPr>
        <p:spPr>
          <a:xfrm>
            <a:off x="7919864" y="0"/>
            <a:ext cx="1224136" cy="576064"/>
          </a:xfrm>
          <a:prstGeom prst="triangle">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rgbClr val="FF0000"/>
                </a:solidFill>
              </a:rPr>
              <a:t>+ Vente </a:t>
            </a:r>
            <a:endParaRPr lang="fr-FR" sz="1100" dirty="0">
              <a:solidFill>
                <a:srgbClr val="FF0000"/>
              </a:solidFill>
            </a:endParaRPr>
          </a:p>
        </p:txBody>
      </p:sp>
      <p:sp>
        <p:nvSpPr>
          <p:cNvPr id="183" name="Rectangle 182"/>
          <p:cNvSpPr/>
          <p:nvPr/>
        </p:nvSpPr>
        <p:spPr>
          <a:xfrm>
            <a:off x="0" y="6309320"/>
            <a:ext cx="9144000" cy="548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Ellipse 164"/>
          <p:cNvSpPr/>
          <p:nvPr/>
        </p:nvSpPr>
        <p:spPr>
          <a:xfrm>
            <a:off x="1403648" y="836712"/>
            <a:ext cx="6480720" cy="4968552"/>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rot="20979474">
            <a:off x="1559230" y="3695015"/>
            <a:ext cx="1382110" cy="253916"/>
          </a:xfrm>
          <a:prstGeom prst="rect">
            <a:avLst/>
          </a:prstGeom>
          <a:noFill/>
        </p:spPr>
        <p:txBody>
          <a:bodyPr wrap="none" rtlCol="0">
            <a:spAutoFit/>
          </a:bodyPr>
          <a:lstStyle/>
          <a:p>
            <a:r>
              <a:rPr lang="fr-FR" sz="1050" dirty="0" smtClean="0"/>
              <a:t>Fabriquer puis vendre</a:t>
            </a:r>
            <a:endParaRPr lang="fr-FR" sz="1050" dirty="0"/>
          </a:p>
        </p:txBody>
      </p:sp>
      <p:cxnSp>
        <p:nvCxnSpPr>
          <p:cNvPr id="7" name="Connecteur droit avec flèche 6"/>
          <p:cNvCxnSpPr/>
          <p:nvPr/>
        </p:nvCxnSpPr>
        <p:spPr>
          <a:xfrm flipV="1">
            <a:off x="1619672" y="2636912"/>
            <a:ext cx="6048672" cy="1224136"/>
          </a:xfrm>
          <a:prstGeom prst="straightConnector1">
            <a:avLst/>
          </a:prstGeom>
          <a:ln w="76200">
            <a:prstDash val="solid"/>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V="1">
            <a:off x="3779912" y="836712"/>
            <a:ext cx="0" cy="4608512"/>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7631832" y="2132856"/>
            <a:ext cx="1512168" cy="646331"/>
          </a:xfrm>
          <a:prstGeom prst="rect">
            <a:avLst/>
          </a:prstGeom>
          <a:noFill/>
        </p:spPr>
        <p:txBody>
          <a:bodyPr wrap="square" rtlCol="0">
            <a:spAutoFit/>
          </a:bodyPr>
          <a:lstStyle/>
          <a:p>
            <a:r>
              <a:rPr lang="fr-FR" sz="1200" b="1" dirty="0" smtClean="0">
                <a:solidFill>
                  <a:srgbClr val="C00000"/>
                </a:solidFill>
              </a:rPr>
              <a:t>( Customisation) Implication</a:t>
            </a:r>
          </a:p>
          <a:p>
            <a:r>
              <a:rPr lang="fr-FR" sz="1200" b="1" dirty="0" smtClean="0">
                <a:solidFill>
                  <a:srgbClr val="C00000"/>
                </a:solidFill>
              </a:rPr>
              <a:t>Du consommateur</a:t>
            </a:r>
            <a:endParaRPr lang="fr-FR" sz="1200" b="1" dirty="0">
              <a:solidFill>
                <a:srgbClr val="C00000"/>
              </a:solidFill>
            </a:endParaRPr>
          </a:p>
        </p:txBody>
      </p:sp>
      <p:sp>
        <p:nvSpPr>
          <p:cNvPr id="11" name="ZoneTexte 10"/>
          <p:cNvSpPr txBox="1"/>
          <p:nvPr/>
        </p:nvSpPr>
        <p:spPr>
          <a:xfrm>
            <a:off x="3059832" y="476672"/>
            <a:ext cx="1584176" cy="461665"/>
          </a:xfrm>
          <a:prstGeom prst="rect">
            <a:avLst/>
          </a:prstGeom>
          <a:noFill/>
        </p:spPr>
        <p:txBody>
          <a:bodyPr wrap="square" rtlCol="0">
            <a:spAutoFit/>
          </a:bodyPr>
          <a:lstStyle/>
          <a:p>
            <a:r>
              <a:rPr lang="fr-FR" sz="1200" b="1" dirty="0" smtClean="0">
                <a:solidFill>
                  <a:srgbClr val="C00000"/>
                </a:solidFill>
              </a:rPr>
              <a:t>Intervention  en aval du processus</a:t>
            </a:r>
            <a:endParaRPr lang="fr-FR" sz="1200" b="1" dirty="0">
              <a:solidFill>
                <a:srgbClr val="C00000"/>
              </a:solidFill>
            </a:endParaRPr>
          </a:p>
        </p:txBody>
      </p:sp>
      <p:sp>
        <p:nvSpPr>
          <p:cNvPr id="13" name="Ellipse 12"/>
          <p:cNvSpPr/>
          <p:nvPr/>
        </p:nvSpPr>
        <p:spPr>
          <a:xfrm>
            <a:off x="5004048" y="2780928"/>
            <a:ext cx="972616" cy="504056"/>
          </a:xfrm>
          <a:prstGeom prst="ellipse">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rgbClr val="FFC000"/>
                </a:solidFill>
              </a:rPr>
              <a:t>Do It </a:t>
            </a:r>
            <a:r>
              <a:rPr lang="fr-FR" sz="1000" b="1" dirty="0" err="1" smtClean="0">
                <a:solidFill>
                  <a:srgbClr val="FFC000"/>
                </a:solidFill>
              </a:rPr>
              <a:t>Yourself</a:t>
            </a:r>
            <a:r>
              <a:rPr lang="fr-FR" sz="1000" b="1" dirty="0" smtClean="0">
                <a:solidFill>
                  <a:srgbClr val="FFC000"/>
                </a:solidFill>
              </a:rPr>
              <a:t> Seul</a:t>
            </a:r>
            <a:endParaRPr lang="fr-FR" sz="1000" b="1" dirty="0">
              <a:solidFill>
                <a:srgbClr val="FFC000"/>
              </a:solidFill>
            </a:endParaRPr>
          </a:p>
        </p:txBody>
      </p:sp>
      <p:sp>
        <p:nvSpPr>
          <p:cNvPr id="14" name="Ellipse 13"/>
          <p:cNvSpPr/>
          <p:nvPr/>
        </p:nvSpPr>
        <p:spPr>
          <a:xfrm>
            <a:off x="6516216" y="620688"/>
            <a:ext cx="1044624" cy="72008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dirty="0" smtClean="0">
                <a:solidFill>
                  <a:srgbClr val="FFC000"/>
                </a:solidFill>
              </a:rPr>
              <a:t>Do It </a:t>
            </a:r>
            <a:r>
              <a:rPr lang="fr-FR" sz="1050" b="1" dirty="0" err="1" smtClean="0">
                <a:solidFill>
                  <a:srgbClr val="FFC000"/>
                </a:solidFill>
              </a:rPr>
              <a:t>Yourself</a:t>
            </a:r>
            <a:r>
              <a:rPr lang="fr-FR" sz="1050" b="1" dirty="0" smtClean="0">
                <a:solidFill>
                  <a:srgbClr val="FFC000"/>
                </a:solidFill>
              </a:rPr>
              <a:t> </a:t>
            </a:r>
            <a:r>
              <a:rPr lang="fr-FR" sz="1050" b="1" dirty="0" err="1" smtClean="0">
                <a:solidFill>
                  <a:srgbClr val="FFC000"/>
                </a:solidFill>
              </a:rPr>
              <a:t>Tertiarisé</a:t>
            </a:r>
            <a:endParaRPr lang="fr-FR" sz="1050" b="1" dirty="0" smtClean="0">
              <a:solidFill>
                <a:srgbClr val="FFC000"/>
              </a:solidFill>
            </a:endParaRPr>
          </a:p>
        </p:txBody>
      </p:sp>
      <p:sp>
        <p:nvSpPr>
          <p:cNvPr id="18" name="Ellipse 17"/>
          <p:cNvSpPr/>
          <p:nvPr/>
        </p:nvSpPr>
        <p:spPr>
          <a:xfrm>
            <a:off x="2267744" y="4437112"/>
            <a:ext cx="936104" cy="504056"/>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rgbClr val="0070C0"/>
                </a:solidFill>
              </a:rPr>
              <a:t>Format dosette</a:t>
            </a:r>
            <a:endParaRPr lang="fr-FR" sz="1000" b="1" dirty="0">
              <a:solidFill>
                <a:srgbClr val="0070C0"/>
              </a:solidFill>
            </a:endParaRPr>
          </a:p>
        </p:txBody>
      </p:sp>
      <p:sp>
        <p:nvSpPr>
          <p:cNvPr id="19" name="Ellipse 18"/>
          <p:cNvSpPr/>
          <p:nvPr/>
        </p:nvSpPr>
        <p:spPr>
          <a:xfrm>
            <a:off x="2627784" y="4149080"/>
            <a:ext cx="1296144" cy="43204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smtClean="0">
                <a:solidFill>
                  <a:srgbClr val="0070C0"/>
                </a:solidFill>
              </a:rPr>
              <a:t>Packaging </a:t>
            </a:r>
            <a:r>
              <a:rPr lang="fr-FR" sz="1000" b="1" dirty="0" err="1" smtClean="0">
                <a:solidFill>
                  <a:srgbClr val="0070C0"/>
                </a:solidFill>
              </a:rPr>
              <a:t>portionnable</a:t>
            </a:r>
            <a:endParaRPr lang="fr-FR" sz="1100" b="1" dirty="0">
              <a:solidFill>
                <a:srgbClr val="0070C0"/>
              </a:solidFill>
            </a:endParaRPr>
          </a:p>
        </p:txBody>
      </p:sp>
      <p:sp>
        <p:nvSpPr>
          <p:cNvPr id="20" name="Ellipse 19"/>
          <p:cNvSpPr/>
          <p:nvPr/>
        </p:nvSpPr>
        <p:spPr>
          <a:xfrm>
            <a:off x="2915816" y="3212976"/>
            <a:ext cx="1296144" cy="43204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err="1" smtClean="0">
                <a:solidFill>
                  <a:srgbClr val="0070C0"/>
                </a:solidFill>
              </a:rPr>
              <a:t>Portionnable</a:t>
            </a:r>
            <a:r>
              <a:rPr lang="fr-FR" sz="1000" b="1" dirty="0" smtClean="0">
                <a:solidFill>
                  <a:srgbClr val="0070C0"/>
                </a:solidFill>
              </a:rPr>
              <a:t> à volonté</a:t>
            </a:r>
            <a:endParaRPr lang="fr-FR" sz="1000" b="1" dirty="0">
              <a:solidFill>
                <a:srgbClr val="0070C0"/>
              </a:solidFill>
            </a:endParaRPr>
          </a:p>
        </p:txBody>
      </p:sp>
      <p:sp>
        <p:nvSpPr>
          <p:cNvPr id="36" name="Ellipse 35"/>
          <p:cNvSpPr/>
          <p:nvPr/>
        </p:nvSpPr>
        <p:spPr>
          <a:xfrm>
            <a:off x="3131840" y="1988840"/>
            <a:ext cx="1368152" cy="429234"/>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solidFill>
                  <a:srgbClr val="00B050"/>
                </a:solidFill>
              </a:rPr>
              <a:t>Différenciation retardée</a:t>
            </a:r>
            <a:endParaRPr lang="fr-FR" sz="1000" dirty="0">
              <a:solidFill>
                <a:srgbClr val="00B050"/>
              </a:solidFill>
            </a:endParaRPr>
          </a:p>
        </p:txBody>
      </p:sp>
      <p:sp>
        <p:nvSpPr>
          <p:cNvPr id="37" name="Ellipse 36"/>
          <p:cNvSpPr/>
          <p:nvPr/>
        </p:nvSpPr>
        <p:spPr>
          <a:xfrm>
            <a:off x="4427984" y="4725144"/>
            <a:ext cx="1584176" cy="504056"/>
          </a:xfrm>
          <a:prstGeom prst="ellipse">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rgbClr val="92D050"/>
                </a:solidFill>
              </a:rPr>
              <a:t>Personnalisation combinatoire anticipée</a:t>
            </a:r>
            <a:endParaRPr lang="fr-FR" sz="1000" b="1" dirty="0">
              <a:solidFill>
                <a:srgbClr val="92D050"/>
              </a:solidFill>
            </a:endParaRPr>
          </a:p>
        </p:txBody>
      </p:sp>
      <p:sp>
        <p:nvSpPr>
          <p:cNvPr id="38" name="Ellipse 37"/>
          <p:cNvSpPr/>
          <p:nvPr/>
        </p:nvSpPr>
        <p:spPr>
          <a:xfrm>
            <a:off x="4499992" y="1340768"/>
            <a:ext cx="1656184" cy="576064"/>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solidFill>
                  <a:srgbClr val="00B050"/>
                </a:solidFill>
              </a:rPr>
              <a:t>Assemblage combinatoire  en fin de </a:t>
            </a:r>
            <a:r>
              <a:rPr lang="fr-FR" sz="1000" dirty="0" err="1" smtClean="0">
                <a:solidFill>
                  <a:srgbClr val="00B050"/>
                </a:solidFill>
              </a:rPr>
              <a:t>process</a:t>
            </a:r>
            <a:endParaRPr lang="fr-FR" sz="1000" dirty="0">
              <a:solidFill>
                <a:srgbClr val="00B050"/>
              </a:solidFill>
            </a:endParaRPr>
          </a:p>
        </p:txBody>
      </p:sp>
      <p:sp>
        <p:nvSpPr>
          <p:cNvPr id="39" name="Ellipse 38"/>
          <p:cNvSpPr/>
          <p:nvPr/>
        </p:nvSpPr>
        <p:spPr>
          <a:xfrm>
            <a:off x="6084168" y="4293096"/>
            <a:ext cx="1143744" cy="432048"/>
          </a:xfrm>
          <a:prstGeom prst="ellipse">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rgbClr val="92D050"/>
                </a:solidFill>
              </a:rPr>
              <a:t>Sur mesure</a:t>
            </a:r>
            <a:endParaRPr lang="fr-FR" sz="1000" b="1" dirty="0">
              <a:solidFill>
                <a:srgbClr val="92D050"/>
              </a:solidFill>
            </a:endParaRPr>
          </a:p>
        </p:txBody>
      </p:sp>
      <p:sp>
        <p:nvSpPr>
          <p:cNvPr id="56" name="ZoneTexte 55"/>
          <p:cNvSpPr txBox="1"/>
          <p:nvPr/>
        </p:nvSpPr>
        <p:spPr>
          <a:xfrm>
            <a:off x="1115616" y="3933056"/>
            <a:ext cx="1259632" cy="430887"/>
          </a:xfrm>
          <a:prstGeom prst="rect">
            <a:avLst/>
          </a:prstGeom>
          <a:noFill/>
        </p:spPr>
        <p:txBody>
          <a:bodyPr wrap="square" rtlCol="0">
            <a:spAutoFit/>
          </a:bodyPr>
          <a:lstStyle/>
          <a:p>
            <a:r>
              <a:rPr lang="fr-FR" sz="1100" b="1" dirty="0" smtClean="0">
                <a:solidFill>
                  <a:srgbClr val="C00000"/>
                </a:solidFill>
              </a:rPr>
              <a:t>Personnalisation</a:t>
            </a:r>
          </a:p>
          <a:p>
            <a:r>
              <a:rPr lang="fr-FR" sz="1100" b="1" dirty="0" smtClean="0">
                <a:solidFill>
                  <a:srgbClr val="C00000"/>
                </a:solidFill>
              </a:rPr>
              <a:t>Par le producteur</a:t>
            </a:r>
            <a:endParaRPr lang="fr-FR" sz="1100" b="1" dirty="0">
              <a:solidFill>
                <a:srgbClr val="C00000"/>
              </a:solidFill>
            </a:endParaRPr>
          </a:p>
        </p:txBody>
      </p:sp>
      <p:sp>
        <p:nvSpPr>
          <p:cNvPr id="78" name="ZoneTexte 77"/>
          <p:cNvSpPr txBox="1"/>
          <p:nvPr/>
        </p:nvSpPr>
        <p:spPr>
          <a:xfrm>
            <a:off x="0" y="4077072"/>
            <a:ext cx="1547664" cy="553998"/>
          </a:xfrm>
          <a:prstGeom prst="rect">
            <a:avLst/>
          </a:prstGeom>
          <a:noFill/>
        </p:spPr>
        <p:txBody>
          <a:bodyPr wrap="square" rtlCol="0">
            <a:spAutoFit/>
          </a:bodyPr>
          <a:lstStyle/>
          <a:p>
            <a:r>
              <a:rPr lang="fr-FR" sz="1000" dirty="0" smtClean="0"/>
              <a:t>VPC- </a:t>
            </a:r>
            <a:r>
              <a:rPr lang="fr-FR" sz="1000" dirty="0" err="1" smtClean="0"/>
              <a:t>Mkg</a:t>
            </a:r>
            <a:r>
              <a:rPr lang="fr-FR" sz="1000" dirty="0" smtClean="0"/>
              <a:t> direct</a:t>
            </a:r>
          </a:p>
          <a:p>
            <a:r>
              <a:rPr lang="fr-FR" sz="1000" dirty="0" smtClean="0"/>
              <a:t>Publipostage</a:t>
            </a:r>
          </a:p>
          <a:p>
            <a:r>
              <a:rPr lang="fr-FR" sz="1000" dirty="0" smtClean="0"/>
              <a:t>Coupons promotionnels</a:t>
            </a:r>
          </a:p>
        </p:txBody>
      </p:sp>
      <p:sp>
        <p:nvSpPr>
          <p:cNvPr id="79" name="Étoile à 5 branches 78"/>
          <p:cNvSpPr/>
          <p:nvPr/>
        </p:nvSpPr>
        <p:spPr>
          <a:xfrm>
            <a:off x="7380312" y="692696"/>
            <a:ext cx="216024" cy="216024"/>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Étoile à 5 branches 80"/>
          <p:cNvSpPr/>
          <p:nvPr/>
        </p:nvSpPr>
        <p:spPr>
          <a:xfrm>
            <a:off x="5796136" y="1700808"/>
            <a:ext cx="216024" cy="216024"/>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Étoile à 5 branches 81"/>
          <p:cNvSpPr/>
          <p:nvPr/>
        </p:nvSpPr>
        <p:spPr>
          <a:xfrm>
            <a:off x="4283968" y="1988840"/>
            <a:ext cx="216024" cy="216024"/>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Étoile à 5 branches 82"/>
          <p:cNvSpPr/>
          <p:nvPr/>
        </p:nvSpPr>
        <p:spPr>
          <a:xfrm>
            <a:off x="6876256" y="4221088"/>
            <a:ext cx="216024" cy="216024"/>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Étoile à 5 branches 84"/>
          <p:cNvSpPr/>
          <p:nvPr/>
        </p:nvSpPr>
        <p:spPr>
          <a:xfrm>
            <a:off x="5796136" y="4797152"/>
            <a:ext cx="216024" cy="216024"/>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p:cNvSpPr/>
          <p:nvPr/>
        </p:nvSpPr>
        <p:spPr>
          <a:xfrm>
            <a:off x="0" y="3429000"/>
            <a:ext cx="1043608" cy="64807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chemeClr val="bg1"/>
                </a:solidFill>
              </a:rPr>
              <a:t>Implicite-hors ligne</a:t>
            </a:r>
          </a:p>
          <a:p>
            <a:pPr algn="ctr"/>
            <a:r>
              <a:rPr lang="fr-FR" sz="1000" b="1" dirty="0" smtClean="0">
                <a:solidFill>
                  <a:schemeClr val="bg1"/>
                </a:solidFill>
              </a:rPr>
              <a:t>(offre </a:t>
            </a:r>
            <a:r>
              <a:rPr lang="fr-FR" sz="1000" b="1" dirty="0" err="1" smtClean="0">
                <a:solidFill>
                  <a:schemeClr val="bg1"/>
                </a:solidFill>
              </a:rPr>
              <a:t>ciale</a:t>
            </a:r>
            <a:r>
              <a:rPr lang="fr-FR" sz="1000" b="1" dirty="0" smtClean="0">
                <a:solidFill>
                  <a:schemeClr val="bg1"/>
                </a:solidFill>
              </a:rPr>
              <a:t>)</a:t>
            </a:r>
            <a:endParaRPr lang="fr-FR" sz="1000" b="1" dirty="0">
              <a:solidFill>
                <a:schemeClr val="bg1"/>
              </a:solidFill>
            </a:endParaRPr>
          </a:p>
        </p:txBody>
      </p:sp>
      <p:sp>
        <p:nvSpPr>
          <p:cNvPr id="132" name="Ellipse 131"/>
          <p:cNvSpPr/>
          <p:nvPr/>
        </p:nvSpPr>
        <p:spPr>
          <a:xfrm>
            <a:off x="7236296" y="4005064"/>
            <a:ext cx="864096" cy="432048"/>
          </a:xfrm>
          <a:prstGeom prst="ellipse">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err="1" smtClean="0">
                <a:solidFill>
                  <a:srgbClr val="92D050"/>
                </a:solidFill>
              </a:rPr>
              <a:t>FabLabs</a:t>
            </a:r>
            <a:endParaRPr lang="fr-FR" sz="1000" b="1" dirty="0">
              <a:solidFill>
                <a:srgbClr val="92D050"/>
              </a:solidFill>
            </a:endParaRPr>
          </a:p>
        </p:txBody>
      </p:sp>
      <p:sp>
        <p:nvSpPr>
          <p:cNvPr id="133" name="Étoile à 5 branches 132"/>
          <p:cNvSpPr/>
          <p:nvPr/>
        </p:nvSpPr>
        <p:spPr>
          <a:xfrm>
            <a:off x="7740352" y="3933056"/>
            <a:ext cx="216024" cy="216024"/>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Ellipse 137"/>
          <p:cNvSpPr/>
          <p:nvPr/>
        </p:nvSpPr>
        <p:spPr>
          <a:xfrm>
            <a:off x="2627784" y="3717032"/>
            <a:ext cx="1152128" cy="429234"/>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solidFill>
                  <a:srgbClr val="00B050"/>
                </a:solidFill>
              </a:rPr>
              <a:t>Automatisation Flexible</a:t>
            </a:r>
            <a:endParaRPr lang="fr-FR" sz="1000" dirty="0">
              <a:solidFill>
                <a:srgbClr val="00B050"/>
              </a:solidFill>
            </a:endParaRPr>
          </a:p>
        </p:txBody>
      </p:sp>
      <p:sp>
        <p:nvSpPr>
          <p:cNvPr id="139" name="Ellipse 138"/>
          <p:cNvSpPr/>
          <p:nvPr/>
        </p:nvSpPr>
        <p:spPr>
          <a:xfrm>
            <a:off x="2195736" y="4941168"/>
            <a:ext cx="1296144" cy="360040"/>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solidFill>
                  <a:srgbClr val="00B050"/>
                </a:solidFill>
              </a:rPr>
              <a:t>Hyper -segmentation</a:t>
            </a:r>
            <a:endParaRPr lang="fr-FR" sz="1000" dirty="0">
              <a:solidFill>
                <a:srgbClr val="00B050"/>
              </a:solidFill>
            </a:endParaRPr>
          </a:p>
        </p:txBody>
      </p:sp>
      <p:sp>
        <p:nvSpPr>
          <p:cNvPr id="84" name="Étoile à 5 branches 83"/>
          <p:cNvSpPr/>
          <p:nvPr/>
        </p:nvSpPr>
        <p:spPr>
          <a:xfrm>
            <a:off x="2699792" y="4005064"/>
            <a:ext cx="216024" cy="216024"/>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p:cNvSpPr/>
          <p:nvPr/>
        </p:nvSpPr>
        <p:spPr>
          <a:xfrm>
            <a:off x="4211960" y="3140968"/>
            <a:ext cx="720080" cy="504056"/>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rgbClr val="FFC000"/>
                </a:solidFill>
              </a:rPr>
              <a:t>Kits</a:t>
            </a:r>
            <a:endParaRPr lang="fr-FR" sz="1000" b="1" dirty="0">
              <a:solidFill>
                <a:srgbClr val="FFC000"/>
              </a:solidFill>
            </a:endParaRPr>
          </a:p>
        </p:txBody>
      </p:sp>
      <p:sp>
        <p:nvSpPr>
          <p:cNvPr id="146" name="ZoneTexte 145"/>
          <p:cNvSpPr txBox="1"/>
          <p:nvPr/>
        </p:nvSpPr>
        <p:spPr>
          <a:xfrm>
            <a:off x="0" y="1628800"/>
            <a:ext cx="1187624" cy="769441"/>
          </a:xfrm>
          <a:prstGeom prst="rect">
            <a:avLst/>
          </a:prstGeom>
          <a:noFill/>
        </p:spPr>
        <p:txBody>
          <a:bodyPr wrap="square" rtlCol="0">
            <a:spAutoFit/>
          </a:bodyPr>
          <a:lstStyle/>
          <a:p>
            <a:r>
              <a:rPr lang="fr-FR" sz="1100" dirty="0" smtClean="0"/>
              <a:t>Communication</a:t>
            </a:r>
          </a:p>
          <a:p>
            <a:r>
              <a:rPr lang="fr-FR" sz="1100" dirty="0" smtClean="0"/>
              <a:t>- </a:t>
            </a:r>
            <a:r>
              <a:rPr lang="fr-FR" sz="1100" dirty="0" err="1" smtClean="0"/>
              <a:t>Profiling</a:t>
            </a:r>
            <a:r>
              <a:rPr lang="fr-FR" sz="1100" dirty="0" smtClean="0"/>
              <a:t> web</a:t>
            </a:r>
          </a:p>
          <a:p>
            <a:r>
              <a:rPr lang="fr-FR" sz="1100" dirty="0" smtClean="0"/>
              <a:t>-exposition </a:t>
            </a:r>
            <a:r>
              <a:rPr lang="fr-FR" sz="1100" dirty="0" err="1" smtClean="0"/>
              <a:t>bannieres</a:t>
            </a:r>
            <a:endParaRPr lang="fr-FR" sz="1100" dirty="0"/>
          </a:p>
        </p:txBody>
      </p:sp>
      <p:sp>
        <p:nvSpPr>
          <p:cNvPr id="147" name="ZoneTexte 146"/>
          <p:cNvSpPr txBox="1"/>
          <p:nvPr/>
        </p:nvSpPr>
        <p:spPr>
          <a:xfrm>
            <a:off x="3203848" y="5445224"/>
            <a:ext cx="1584176" cy="461665"/>
          </a:xfrm>
          <a:prstGeom prst="rect">
            <a:avLst/>
          </a:prstGeom>
          <a:noFill/>
        </p:spPr>
        <p:txBody>
          <a:bodyPr wrap="square" rtlCol="0">
            <a:spAutoFit/>
          </a:bodyPr>
          <a:lstStyle/>
          <a:p>
            <a:r>
              <a:rPr lang="fr-FR" sz="1200" b="1" dirty="0" smtClean="0">
                <a:solidFill>
                  <a:srgbClr val="C00000"/>
                </a:solidFill>
              </a:rPr>
              <a:t>Intervention amont dans le processus</a:t>
            </a:r>
            <a:endParaRPr lang="fr-FR" sz="1200" b="1" dirty="0">
              <a:solidFill>
                <a:srgbClr val="C00000"/>
              </a:solidFill>
            </a:endParaRPr>
          </a:p>
        </p:txBody>
      </p:sp>
      <p:sp>
        <p:nvSpPr>
          <p:cNvPr id="152" name="Étoile à 5 branches 151"/>
          <p:cNvSpPr/>
          <p:nvPr/>
        </p:nvSpPr>
        <p:spPr>
          <a:xfrm>
            <a:off x="8388424" y="5517232"/>
            <a:ext cx="216024" cy="216024"/>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ZoneTexte 153"/>
          <p:cNvSpPr txBox="1"/>
          <p:nvPr/>
        </p:nvSpPr>
        <p:spPr>
          <a:xfrm>
            <a:off x="1391773" y="1183365"/>
            <a:ext cx="1051891" cy="769441"/>
          </a:xfrm>
          <a:prstGeom prst="rect">
            <a:avLst/>
          </a:prstGeom>
          <a:noFill/>
        </p:spPr>
        <p:txBody>
          <a:bodyPr wrap="none" rtlCol="0">
            <a:spAutoFit/>
          </a:bodyPr>
          <a:lstStyle/>
          <a:p>
            <a:r>
              <a:rPr lang="fr-FR" sz="1100" dirty="0" smtClean="0"/>
              <a:t>Newsletter</a:t>
            </a:r>
          </a:p>
          <a:p>
            <a:r>
              <a:rPr lang="fr-FR" sz="1100" dirty="0" smtClean="0"/>
              <a:t>E-magazine</a:t>
            </a:r>
          </a:p>
          <a:p>
            <a:r>
              <a:rPr lang="fr-FR" sz="1100" dirty="0" smtClean="0"/>
              <a:t>Bons promo</a:t>
            </a:r>
          </a:p>
          <a:p>
            <a:r>
              <a:rPr lang="fr-FR" sz="1100" dirty="0" smtClean="0"/>
              <a:t>Interactivité FB</a:t>
            </a:r>
            <a:endParaRPr lang="fr-FR" sz="1100" dirty="0"/>
          </a:p>
        </p:txBody>
      </p:sp>
      <p:sp>
        <p:nvSpPr>
          <p:cNvPr id="155" name="Rectangle 154"/>
          <p:cNvSpPr/>
          <p:nvPr/>
        </p:nvSpPr>
        <p:spPr>
          <a:xfrm>
            <a:off x="1403648" y="620688"/>
            <a:ext cx="1115616" cy="57606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chemeClr val="bg1"/>
                </a:solidFill>
              </a:rPr>
              <a:t>Explicite-en ligne</a:t>
            </a:r>
          </a:p>
          <a:p>
            <a:pPr algn="ctr"/>
            <a:r>
              <a:rPr lang="fr-FR" sz="1000" b="1" dirty="0" smtClean="0">
                <a:solidFill>
                  <a:schemeClr val="bg1"/>
                </a:solidFill>
              </a:rPr>
              <a:t>(offre </a:t>
            </a:r>
            <a:r>
              <a:rPr lang="fr-FR" sz="1000" b="1" dirty="0" err="1" smtClean="0">
                <a:solidFill>
                  <a:schemeClr val="bg1"/>
                </a:solidFill>
              </a:rPr>
              <a:t>ciale</a:t>
            </a:r>
            <a:r>
              <a:rPr lang="fr-FR" sz="1000" b="1" dirty="0" smtClean="0">
                <a:solidFill>
                  <a:schemeClr val="bg1"/>
                </a:solidFill>
              </a:rPr>
              <a:t>)</a:t>
            </a:r>
            <a:endParaRPr lang="fr-FR" sz="1000" b="1" dirty="0">
              <a:solidFill>
                <a:schemeClr val="bg1"/>
              </a:solidFill>
            </a:endParaRPr>
          </a:p>
        </p:txBody>
      </p:sp>
      <p:sp>
        <p:nvSpPr>
          <p:cNvPr id="156" name="Rectangle 155"/>
          <p:cNvSpPr/>
          <p:nvPr/>
        </p:nvSpPr>
        <p:spPr>
          <a:xfrm>
            <a:off x="0" y="1052736"/>
            <a:ext cx="1080120" cy="57606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chemeClr val="bg1"/>
                </a:solidFill>
              </a:rPr>
              <a:t>Implicite-en ligne</a:t>
            </a:r>
          </a:p>
          <a:p>
            <a:pPr algn="ctr"/>
            <a:r>
              <a:rPr lang="fr-FR" sz="1000" b="1" dirty="0" smtClean="0">
                <a:solidFill>
                  <a:schemeClr val="bg1"/>
                </a:solidFill>
              </a:rPr>
              <a:t>(offre </a:t>
            </a:r>
            <a:r>
              <a:rPr lang="fr-FR" sz="1000" b="1" dirty="0" err="1" smtClean="0">
                <a:solidFill>
                  <a:schemeClr val="bg1"/>
                </a:solidFill>
              </a:rPr>
              <a:t>ciale</a:t>
            </a:r>
            <a:r>
              <a:rPr lang="fr-FR" sz="1000" b="1" dirty="0" smtClean="0">
                <a:solidFill>
                  <a:schemeClr val="bg1"/>
                </a:solidFill>
              </a:rPr>
              <a:t>)</a:t>
            </a:r>
            <a:endParaRPr lang="fr-FR" sz="1000" b="1" dirty="0">
              <a:solidFill>
                <a:schemeClr val="bg1"/>
              </a:solidFill>
            </a:endParaRPr>
          </a:p>
        </p:txBody>
      </p:sp>
      <p:sp>
        <p:nvSpPr>
          <p:cNvPr id="159" name="Rectangle 158"/>
          <p:cNvSpPr/>
          <p:nvPr/>
        </p:nvSpPr>
        <p:spPr>
          <a:xfrm>
            <a:off x="0" y="5373216"/>
            <a:ext cx="1115616" cy="57606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chemeClr val="bg1"/>
                </a:solidFill>
              </a:rPr>
              <a:t>Explicite- hors ligne</a:t>
            </a:r>
          </a:p>
          <a:p>
            <a:pPr algn="ctr"/>
            <a:r>
              <a:rPr lang="fr-FR" sz="1000" b="1" dirty="0" smtClean="0">
                <a:solidFill>
                  <a:schemeClr val="bg1"/>
                </a:solidFill>
              </a:rPr>
              <a:t>(offre </a:t>
            </a:r>
            <a:r>
              <a:rPr lang="fr-FR" sz="1000" b="1" dirty="0" err="1" smtClean="0">
                <a:solidFill>
                  <a:schemeClr val="bg1"/>
                </a:solidFill>
              </a:rPr>
              <a:t>ciale</a:t>
            </a:r>
            <a:r>
              <a:rPr lang="fr-FR" sz="1000" b="1" dirty="0" smtClean="0">
                <a:solidFill>
                  <a:schemeClr val="bg1"/>
                </a:solidFill>
              </a:rPr>
              <a:t>)</a:t>
            </a:r>
            <a:endParaRPr lang="fr-FR" sz="1000" b="1" dirty="0">
              <a:solidFill>
                <a:schemeClr val="bg1"/>
              </a:solidFill>
            </a:endParaRPr>
          </a:p>
        </p:txBody>
      </p:sp>
      <p:sp>
        <p:nvSpPr>
          <p:cNvPr id="160" name="Rectangle 159"/>
          <p:cNvSpPr/>
          <p:nvPr/>
        </p:nvSpPr>
        <p:spPr>
          <a:xfrm>
            <a:off x="0" y="5949280"/>
            <a:ext cx="1019831" cy="246221"/>
          </a:xfrm>
          <a:prstGeom prst="rect">
            <a:avLst/>
          </a:prstGeom>
        </p:spPr>
        <p:txBody>
          <a:bodyPr wrap="none">
            <a:spAutoFit/>
          </a:bodyPr>
          <a:lstStyle/>
          <a:p>
            <a:r>
              <a:rPr lang="fr-FR" sz="1000" dirty="0" smtClean="0"/>
              <a:t>Carte de fidélité</a:t>
            </a:r>
          </a:p>
        </p:txBody>
      </p:sp>
      <p:sp>
        <p:nvSpPr>
          <p:cNvPr id="161" name="ZoneTexte 160"/>
          <p:cNvSpPr txBox="1"/>
          <p:nvPr/>
        </p:nvSpPr>
        <p:spPr>
          <a:xfrm>
            <a:off x="2339752" y="1916832"/>
            <a:ext cx="1152127" cy="707886"/>
          </a:xfrm>
          <a:prstGeom prst="rect">
            <a:avLst/>
          </a:prstGeom>
          <a:noFill/>
        </p:spPr>
        <p:txBody>
          <a:bodyPr wrap="square" rtlCol="0">
            <a:spAutoFit/>
          </a:bodyPr>
          <a:lstStyle/>
          <a:p>
            <a:r>
              <a:rPr lang="fr-FR" sz="1000" dirty="0" smtClean="0"/>
              <a:t>- Etape retardée </a:t>
            </a:r>
          </a:p>
          <a:p>
            <a:r>
              <a:rPr lang="fr-FR" sz="1000" dirty="0" smtClean="0"/>
              <a:t>Ou finale</a:t>
            </a:r>
          </a:p>
          <a:p>
            <a:pPr>
              <a:buFontTx/>
              <a:buChar char="-"/>
            </a:pPr>
            <a:r>
              <a:rPr lang="fr-FR" sz="1000" dirty="0" smtClean="0"/>
              <a:t>Packagings variés</a:t>
            </a:r>
          </a:p>
          <a:p>
            <a:pPr>
              <a:buFontTx/>
              <a:buChar char="-"/>
            </a:pPr>
            <a:r>
              <a:rPr lang="fr-FR" sz="1000" dirty="0" smtClean="0"/>
              <a:t>-création libre</a:t>
            </a:r>
            <a:endParaRPr lang="fr-FR" sz="1000" dirty="0"/>
          </a:p>
        </p:txBody>
      </p:sp>
      <p:sp>
        <p:nvSpPr>
          <p:cNvPr id="162" name="ZoneTexte 161"/>
          <p:cNvSpPr txBox="1"/>
          <p:nvPr/>
        </p:nvSpPr>
        <p:spPr>
          <a:xfrm>
            <a:off x="5076056" y="2276872"/>
            <a:ext cx="864096" cy="553998"/>
          </a:xfrm>
          <a:prstGeom prst="rect">
            <a:avLst/>
          </a:prstGeom>
          <a:noFill/>
        </p:spPr>
        <p:txBody>
          <a:bodyPr wrap="square" rtlCol="0">
            <a:spAutoFit/>
          </a:bodyPr>
          <a:lstStyle/>
          <a:p>
            <a:r>
              <a:rPr lang="fr-FR" sz="1000" dirty="0" smtClean="0"/>
              <a:t>Produit basique + offre globale</a:t>
            </a:r>
          </a:p>
        </p:txBody>
      </p:sp>
      <p:sp>
        <p:nvSpPr>
          <p:cNvPr id="164" name="ZoneTexte 163"/>
          <p:cNvSpPr txBox="1"/>
          <p:nvPr/>
        </p:nvSpPr>
        <p:spPr>
          <a:xfrm>
            <a:off x="6876256" y="1340768"/>
            <a:ext cx="944489" cy="400110"/>
          </a:xfrm>
          <a:prstGeom prst="rect">
            <a:avLst/>
          </a:prstGeom>
          <a:noFill/>
        </p:spPr>
        <p:txBody>
          <a:bodyPr wrap="none" rtlCol="0">
            <a:spAutoFit/>
          </a:bodyPr>
          <a:lstStyle/>
          <a:p>
            <a:r>
              <a:rPr lang="fr-FR" sz="1000" dirty="0" smtClean="0"/>
              <a:t>Cours-Services</a:t>
            </a:r>
          </a:p>
          <a:p>
            <a:r>
              <a:rPr lang="fr-FR" sz="1000" dirty="0" smtClean="0"/>
              <a:t>Abonnement</a:t>
            </a:r>
          </a:p>
        </p:txBody>
      </p:sp>
      <p:sp>
        <p:nvSpPr>
          <p:cNvPr id="175" name="Cœur 174"/>
          <p:cNvSpPr/>
          <p:nvPr/>
        </p:nvSpPr>
        <p:spPr>
          <a:xfrm>
            <a:off x="7524328" y="980728"/>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6" name="Cœur 175"/>
          <p:cNvSpPr/>
          <p:nvPr/>
        </p:nvSpPr>
        <p:spPr>
          <a:xfrm>
            <a:off x="7956376" y="4077072"/>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Cœur 176"/>
          <p:cNvSpPr/>
          <p:nvPr/>
        </p:nvSpPr>
        <p:spPr>
          <a:xfrm>
            <a:off x="8460432" y="5373216"/>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8" name="Cœur 177"/>
          <p:cNvSpPr/>
          <p:nvPr/>
        </p:nvSpPr>
        <p:spPr>
          <a:xfrm>
            <a:off x="7092280" y="4365104"/>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9" name="Cœur 178"/>
          <p:cNvSpPr/>
          <p:nvPr/>
        </p:nvSpPr>
        <p:spPr>
          <a:xfrm>
            <a:off x="5796136" y="2780928"/>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0" name="Cœur 179"/>
          <p:cNvSpPr/>
          <p:nvPr/>
        </p:nvSpPr>
        <p:spPr>
          <a:xfrm>
            <a:off x="5724128" y="5013176"/>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1" name="Cœur 180"/>
          <p:cNvSpPr/>
          <p:nvPr/>
        </p:nvSpPr>
        <p:spPr>
          <a:xfrm>
            <a:off x="7020272" y="5661248"/>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2" name="Cœur 181"/>
          <p:cNvSpPr/>
          <p:nvPr/>
        </p:nvSpPr>
        <p:spPr>
          <a:xfrm>
            <a:off x="4644008" y="3573016"/>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4" name="ZoneTexte 183"/>
          <p:cNvSpPr txBox="1"/>
          <p:nvPr/>
        </p:nvSpPr>
        <p:spPr>
          <a:xfrm>
            <a:off x="0" y="6519446"/>
            <a:ext cx="888256" cy="338554"/>
          </a:xfrm>
          <a:prstGeom prst="rect">
            <a:avLst/>
          </a:prstGeom>
          <a:noFill/>
        </p:spPr>
        <p:txBody>
          <a:bodyPr wrap="none" rtlCol="0">
            <a:spAutoFit/>
          </a:bodyPr>
          <a:lstStyle/>
          <a:p>
            <a:r>
              <a:rPr lang="fr-FR" sz="1600" b="1" u="sng" dirty="0" smtClean="0">
                <a:solidFill>
                  <a:schemeClr val="bg1"/>
                </a:solidFill>
              </a:rPr>
              <a:t>Légende</a:t>
            </a:r>
            <a:endParaRPr lang="fr-FR" sz="1600" b="1" u="sng" dirty="0">
              <a:solidFill>
                <a:schemeClr val="bg1"/>
              </a:solidFill>
            </a:endParaRPr>
          </a:p>
        </p:txBody>
      </p:sp>
      <p:sp>
        <p:nvSpPr>
          <p:cNvPr id="185" name="Cœur 184"/>
          <p:cNvSpPr/>
          <p:nvPr/>
        </p:nvSpPr>
        <p:spPr>
          <a:xfrm>
            <a:off x="1187624" y="6381328"/>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6" name="Étoile à 5 branches 185"/>
          <p:cNvSpPr/>
          <p:nvPr/>
        </p:nvSpPr>
        <p:spPr>
          <a:xfrm>
            <a:off x="1187624" y="6597352"/>
            <a:ext cx="216024" cy="144016"/>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Étoile à 5 branches 186"/>
          <p:cNvSpPr/>
          <p:nvPr/>
        </p:nvSpPr>
        <p:spPr>
          <a:xfrm>
            <a:off x="8532440" y="0"/>
            <a:ext cx="216024" cy="216024"/>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9" name="ZoneTexte 188"/>
          <p:cNvSpPr txBox="1"/>
          <p:nvPr/>
        </p:nvSpPr>
        <p:spPr>
          <a:xfrm>
            <a:off x="1475656" y="6309320"/>
            <a:ext cx="2504725" cy="276999"/>
          </a:xfrm>
          <a:prstGeom prst="rect">
            <a:avLst/>
          </a:prstGeom>
          <a:noFill/>
        </p:spPr>
        <p:txBody>
          <a:bodyPr wrap="none" rtlCol="0">
            <a:spAutoFit/>
          </a:bodyPr>
          <a:lstStyle/>
          <a:p>
            <a:r>
              <a:rPr lang="fr-FR" sz="1200" b="1" dirty="0" smtClean="0">
                <a:solidFill>
                  <a:schemeClr val="bg1"/>
                </a:solidFill>
              </a:rPr>
              <a:t>Valeur émotionnelle / expérientielle</a:t>
            </a:r>
            <a:endParaRPr lang="fr-FR" sz="1200" b="1" dirty="0">
              <a:solidFill>
                <a:schemeClr val="bg1"/>
              </a:solidFill>
            </a:endParaRPr>
          </a:p>
        </p:txBody>
      </p:sp>
      <p:sp>
        <p:nvSpPr>
          <p:cNvPr id="190" name="ZoneTexte 189"/>
          <p:cNvSpPr txBox="1"/>
          <p:nvPr/>
        </p:nvSpPr>
        <p:spPr>
          <a:xfrm>
            <a:off x="1475656" y="6581001"/>
            <a:ext cx="2892330" cy="276999"/>
          </a:xfrm>
          <a:prstGeom prst="rect">
            <a:avLst/>
          </a:prstGeom>
          <a:noFill/>
        </p:spPr>
        <p:txBody>
          <a:bodyPr wrap="none" rtlCol="0">
            <a:spAutoFit/>
          </a:bodyPr>
          <a:lstStyle/>
          <a:p>
            <a:r>
              <a:rPr lang="fr-FR" sz="1200" b="1" dirty="0" smtClean="0">
                <a:solidFill>
                  <a:schemeClr val="bg1"/>
                </a:solidFill>
              </a:rPr>
              <a:t>Paiement sur commande avant fabrication</a:t>
            </a:r>
            <a:endParaRPr lang="fr-FR" sz="1200" b="1" dirty="0">
              <a:solidFill>
                <a:schemeClr val="bg1"/>
              </a:solidFill>
            </a:endParaRPr>
          </a:p>
        </p:txBody>
      </p:sp>
      <p:sp>
        <p:nvSpPr>
          <p:cNvPr id="195" name="ZoneTexte 194"/>
          <p:cNvSpPr txBox="1"/>
          <p:nvPr/>
        </p:nvSpPr>
        <p:spPr>
          <a:xfrm>
            <a:off x="8135888" y="5661248"/>
            <a:ext cx="1008112" cy="553998"/>
          </a:xfrm>
          <a:prstGeom prst="rect">
            <a:avLst/>
          </a:prstGeom>
          <a:noFill/>
        </p:spPr>
        <p:txBody>
          <a:bodyPr wrap="square" rtlCol="0">
            <a:spAutoFit/>
          </a:bodyPr>
          <a:lstStyle/>
          <a:p>
            <a:r>
              <a:rPr lang="fr-FR" sz="1000" b="1" dirty="0" smtClean="0">
                <a:solidFill>
                  <a:srgbClr val="FF0000"/>
                </a:solidFill>
              </a:rPr>
              <a:t>Financement</a:t>
            </a:r>
          </a:p>
          <a:p>
            <a:r>
              <a:rPr lang="fr-FR" sz="1000" b="1" dirty="0" smtClean="0">
                <a:solidFill>
                  <a:srgbClr val="FF0000"/>
                </a:solidFill>
              </a:rPr>
              <a:t>Participatif &amp; </a:t>
            </a:r>
            <a:r>
              <a:rPr lang="fr-FR" sz="1000" b="1" dirty="0" err="1" smtClean="0">
                <a:solidFill>
                  <a:srgbClr val="FF0000"/>
                </a:solidFill>
              </a:rPr>
              <a:t>Co-édition</a:t>
            </a:r>
            <a:endParaRPr lang="fr-FR" sz="1000" b="1" dirty="0" smtClean="0">
              <a:solidFill>
                <a:srgbClr val="FF0000"/>
              </a:solidFill>
            </a:endParaRPr>
          </a:p>
        </p:txBody>
      </p:sp>
      <p:sp>
        <p:nvSpPr>
          <p:cNvPr id="196" name="ZoneTexte 195"/>
          <p:cNvSpPr txBox="1"/>
          <p:nvPr/>
        </p:nvSpPr>
        <p:spPr>
          <a:xfrm>
            <a:off x="6156176" y="5445224"/>
            <a:ext cx="1296144" cy="707886"/>
          </a:xfrm>
          <a:prstGeom prst="rect">
            <a:avLst/>
          </a:prstGeom>
          <a:noFill/>
        </p:spPr>
        <p:txBody>
          <a:bodyPr wrap="square" rtlCol="0">
            <a:spAutoFit/>
          </a:bodyPr>
          <a:lstStyle/>
          <a:p>
            <a:pPr algn="ctr"/>
            <a:r>
              <a:rPr lang="fr-FR" sz="1000" b="1" dirty="0" smtClean="0">
                <a:solidFill>
                  <a:srgbClr val="FF0000"/>
                </a:solidFill>
              </a:rPr>
              <a:t>Sondages,</a:t>
            </a:r>
          </a:p>
          <a:p>
            <a:pPr algn="ctr"/>
            <a:r>
              <a:rPr lang="fr-FR" sz="1000" b="1" dirty="0" smtClean="0">
                <a:solidFill>
                  <a:srgbClr val="FF0000"/>
                </a:solidFill>
              </a:rPr>
              <a:t>Vote,  sélection produits </a:t>
            </a:r>
            <a:r>
              <a:rPr lang="fr-FR" sz="1000" b="1" dirty="0" err="1" smtClean="0">
                <a:solidFill>
                  <a:srgbClr val="FF0000"/>
                </a:solidFill>
              </a:rPr>
              <a:t>crowdsourcing</a:t>
            </a:r>
            <a:endParaRPr lang="fr-FR" sz="1000" b="1" dirty="0">
              <a:solidFill>
                <a:srgbClr val="FF0000"/>
              </a:solidFill>
            </a:endParaRPr>
          </a:p>
        </p:txBody>
      </p:sp>
      <p:sp>
        <p:nvSpPr>
          <p:cNvPr id="197" name="Rectangle 196"/>
          <p:cNvSpPr/>
          <p:nvPr/>
        </p:nvSpPr>
        <p:spPr>
          <a:xfrm>
            <a:off x="2843808" y="0"/>
            <a:ext cx="1115616" cy="47667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chemeClr val="bg1"/>
                </a:solidFill>
              </a:rPr>
              <a:t>Communication</a:t>
            </a:r>
          </a:p>
          <a:p>
            <a:pPr algn="ctr"/>
            <a:r>
              <a:rPr lang="fr-FR" sz="1000" b="1" dirty="0" smtClean="0">
                <a:solidFill>
                  <a:schemeClr val="bg1"/>
                </a:solidFill>
              </a:rPr>
              <a:t>(Publicité</a:t>
            </a:r>
            <a:endParaRPr lang="fr-FR" sz="1000" b="1" dirty="0">
              <a:solidFill>
                <a:schemeClr val="bg1"/>
              </a:solidFill>
            </a:endParaRPr>
          </a:p>
        </p:txBody>
      </p:sp>
      <p:sp>
        <p:nvSpPr>
          <p:cNvPr id="200" name="ZoneTexte 199"/>
          <p:cNvSpPr txBox="1"/>
          <p:nvPr/>
        </p:nvSpPr>
        <p:spPr>
          <a:xfrm rot="16200000">
            <a:off x="8466205" y="3855275"/>
            <a:ext cx="553485" cy="276999"/>
          </a:xfrm>
          <a:prstGeom prst="rect">
            <a:avLst/>
          </a:prstGeom>
          <a:noFill/>
        </p:spPr>
        <p:txBody>
          <a:bodyPr wrap="none" rtlCol="0">
            <a:spAutoFit/>
          </a:bodyPr>
          <a:lstStyle/>
          <a:p>
            <a:r>
              <a:rPr lang="fr-FR" sz="1200" b="1" dirty="0" smtClean="0">
                <a:solidFill>
                  <a:srgbClr val="FF0000"/>
                </a:solidFill>
              </a:rPr>
              <a:t>C to C</a:t>
            </a:r>
            <a:endParaRPr lang="fr-FR" sz="1200" b="1" dirty="0">
              <a:solidFill>
                <a:srgbClr val="FF0000"/>
              </a:solidFill>
            </a:endParaRPr>
          </a:p>
        </p:txBody>
      </p:sp>
      <p:cxnSp>
        <p:nvCxnSpPr>
          <p:cNvPr id="201" name="Connecteur droit 200"/>
          <p:cNvCxnSpPr/>
          <p:nvPr/>
        </p:nvCxnSpPr>
        <p:spPr>
          <a:xfrm>
            <a:off x="8100392" y="4221088"/>
            <a:ext cx="432048" cy="0"/>
          </a:xfrm>
          <a:prstGeom prst="line">
            <a:avLst/>
          </a:prstGeom>
          <a:ln w="381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4" name="Connecteur droit 203"/>
          <p:cNvCxnSpPr/>
          <p:nvPr/>
        </p:nvCxnSpPr>
        <p:spPr>
          <a:xfrm>
            <a:off x="7452320" y="1196752"/>
            <a:ext cx="1152128" cy="0"/>
          </a:xfrm>
          <a:prstGeom prst="line">
            <a:avLst/>
          </a:prstGeom>
          <a:ln w="381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20" name="ZoneTexte 219"/>
          <p:cNvSpPr txBox="1"/>
          <p:nvPr/>
        </p:nvSpPr>
        <p:spPr>
          <a:xfrm>
            <a:off x="5004048" y="3356992"/>
            <a:ext cx="1152128" cy="400110"/>
          </a:xfrm>
          <a:prstGeom prst="rect">
            <a:avLst/>
          </a:prstGeom>
          <a:noFill/>
        </p:spPr>
        <p:txBody>
          <a:bodyPr wrap="square" rtlCol="0">
            <a:spAutoFit/>
          </a:bodyPr>
          <a:lstStyle/>
          <a:p>
            <a:r>
              <a:rPr lang="fr-FR" sz="1000" dirty="0" err="1" smtClean="0"/>
              <a:t>In’experiencing</a:t>
            </a:r>
            <a:endParaRPr lang="fr-FR" sz="1000" dirty="0" smtClean="0"/>
          </a:p>
          <a:p>
            <a:endParaRPr lang="fr-FR" sz="1000" dirty="0"/>
          </a:p>
        </p:txBody>
      </p:sp>
      <p:sp>
        <p:nvSpPr>
          <p:cNvPr id="224" name="ZoneTexte 223"/>
          <p:cNvSpPr txBox="1"/>
          <p:nvPr/>
        </p:nvSpPr>
        <p:spPr>
          <a:xfrm>
            <a:off x="3923928" y="2780928"/>
            <a:ext cx="792088" cy="553998"/>
          </a:xfrm>
          <a:prstGeom prst="rect">
            <a:avLst/>
          </a:prstGeom>
          <a:noFill/>
        </p:spPr>
        <p:txBody>
          <a:bodyPr wrap="square" rtlCol="0">
            <a:spAutoFit/>
          </a:bodyPr>
          <a:lstStyle/>
          <a:p>
            <a:r>
              <a:rPr lang="fr-FR" sz="1000" dirty="0" smtClean="0"/>
              <a:t>Mise à disposition</a:t>
            </a:r>
          </a:p>
          <a:p>
            <a:endParaRPr lang="fr-FR" sz="1000" dirty="0"/>
          </a:p>
        </p:txBody>
      </p:sp>
      <p:sp>
        <p:nvSpPr>
          <p:cNvPr id="231" name="Cœur 230"/>
          <p:cNvSpPr/>
          <p:nvPr/>
        </p:nvSpPr>
        <p:spPr>
          <a:xfrm>
            <a:off x="5796136" y="1340768"/>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2" name="Espace réservé du contenu 3" descr="MB900343941.JPG"/>
          <p:cNvPicPr>
            <a:picLocks noGrp="1" noChangeAspect="1"/>
          </p:cNvPicPr>
          <p:nvPr>
            <p:ph idx="1"/>
          </p:nvPr>
        </p:nvPicPr>
        <p:blipFill>
          <a:blip r:embed="rId2" cstate="print"/>
          <a:stretch>
            <a:fillRect/>
          </a:stretch>
        </p:blipFill>
        <p:spPr>
          <a:xfrm>
            <a:off x="7524328" y="5805264"/>
            <a:ext cx="504056" cy="504056"/>
          </a:xfrm>
        </p:spPr>
      </p:pic>
      <p:pic>
        <p:nvPicPr>
          <p:cNvPr id="233" name="Espace réservé du contenu 3" descr="MB900343941.JPG"/>
          <p:cNvPicPr>
            <a:picLocks noChangeAspect="1"/>
          </p:cNvPicPr>
          <p:nvPr/>
        </p:nvPicPr>
        <p:blipFill>
          <a:blip r:embed="rId3" cstate="print"/>
          <a:stretch>
            <a:fillRect/>
          </a:stretch>
        </p:blipFill>
        <p:spPr>
          <a:xfrm>
            <a:off x="7308304" y="1124744"/>
            <a:ext cx="288032" cy="288032"/>
          </a:xfrm>
          <a:prstGeom prst="rect">
            <a:avLst/>
          </a:prstGeom>
        </p:spPr>
      </p:pic>
      <p:pic>
        <p:nvPicPr>
          <p:cNvPr id="234" name="Espace réservé du contenu 3" descr="MB900343941.JPG"/>
          <p:cNvPicPr>
            <a:picLocks noChangeAspect="1"/>
          </p:cNvPicPr>
          <p:nvPr/>
        </p:nvPicPr>
        <p:blipFill>
          <a:blip r:embed="rId3" cstate="print"/>
          <a:stretch>
            <a:fillRect/>
          </a:stretch>
        </p:blipFill>
        <p:spPr>
          <a:xfrm>
            <a:off x="4355976" y="4941168"/>
            <a:ext cx="288032" cy="288032"/>
          </a:xfrm>
          <a:prstGeom prst="rect">
            <a:avLst/>
          </a:prstGeom>
        </p:spPr>
      </p:pic>
      <p:pic>
        <p:nvPicPr>
          <p:cNvPr id="235" name="Espace réservé du contenu 3" descr="MB900343941.JPG"/>
          <p:cNvPicPr>
            <a:picLocks noChangeAspect="1"/>
          </p:cNvPicPr>
          <p:nvPr/>
        </p:nvPicPr>
        <p:blipFill>
          <a:blip r:embed="rId3" cstate="print"/>
          <a:stretch>
            <a:fillRect/>
          </a:stretch>
        </p:blipFill>
        <p:spPr>
          <a:xfrm>
            <a:off x="5868144" y="1484784"/>
            <a:ext cx="288032" cy="288032"/>
          </a:xfrm>
          <a:prstGeom prst="rect">
            <a:avLst/>
          </a:prstGeom>
        </p:spPr>
      </p:pic>
      <p:pic>
        <p:nvPicPr>
          <p:cNvPr id="236" name="Espace réservé du contenu 3" descr="MB900343941.JPG"/>
          <p:cNvPicPr>
            <a:picLocks noChangeAspect="1"/>
          </p:cNvPicPr>
          <p:nvPr/>
        </p:nvPicPr>
        <p:blipFill>
          <a:blip r:embed="rId3" cstate="print"/>
          <a:stretch>
            <a:fillRect/>
          </a:stretch>
        </p:blipFill>
        <p:spPr>
          <a:xfrm>
            <a:off x="4644008" y="6381328"/>
            <a:ext cx="288032" cy="288032"/>
          </a:xfrm>
          <a:prstGeom prst="rect">
            <a:avLst/>
          </a:prstGeom>
        </p:spPr>
      </p:pic>
      <p:pic>
        <p:nvPicPr>
          <p:cNvPr id="237" name="Espace réservé du contenu 3" descr="MB900343941.JPG"/>
          <p:cNvPicPr>
            <a:picLocks noChangeAspect="1"/>
          </p:cNvPicPr>
          <p:nvPr/>
        </p:nvPicPr>
        <p:blipFill>
          <a:blip r:embed="rId3" cstate="print"/>
          <a:stretch>
            <a:fillRect/>
          </a:stretch>
        </p:blipFill>
        <p:spPr>
          <a:xfrm>
            <a:off x="8028384" y="116632"/>
            <a:ext cx="288032" cy="288032"/>
          </a:xfrm>
          <a:prstGeom prst="rect">
            <a:avLst/>
          </a:prstGeom>
        </p:spPr>
      </p:pic>
      <p:pic>
        <p:nvPicPr>
          <p:cNvPr id="238" name="Espace réservé du contenu 3" descr="MB900343941.JPG"/>
          <p:cNvPicPr>
            <a:picLocks noChangeAspect="1"/>
          </p:cNvPicPr>
          <p:nvPr/>
        </p:nvPicPr>
        <p:blipFill>
          <a:blip r:embed="rId3" cstate="print"/>
          <a:stretch>
            <a:fillRect/>
          </a:stretch>
        </p:blipFill>
        <p:spPr>
          <a:xfrm>
            <a:off x="4860032" y="2780928"/>
            <a:ext cx="288032" cy="288032"/>
          </a:xfrm>
          <a:prstGeom prst="rect">
            <a:avLst/>
          </a:prstGeom>
        </p:spPr>
      </p:pic>
      <p:sp>
        <p:nvSpPr>
          <p:cNvPr id="239" name="ZoneTexte 238"/>
          <p:cNvSpPr txBox="1"/>
          <p:nvPr/>
        </p:nvSpPr>
        <p:spPr>
          <a:xfrm>
            <a:off x="4067944" y="0"/>
            <a:ext cx="1452642" cy="430887"/>
          </a:xfrm>
          <a:prstGeom prst="rect">
            <a:avLst/>
          </a:prstGeom>
          <a:noFill/>
        </p:spPr>
        <p:txBody>
          <a:bodyPr wrap="none" rtlCol="0">
            <a:spAutoFit/>
          </a:bodyPr>
          <a:lstStyle/>
          <a:p>
            <a:r>
              <a:rPr lang="fr-FR" sz="1100" dirty="0" smtClean="0"/>
              <a:t>Mise en situation</a:t>
            </a:r>
            <a:endParaRPr lang="fr-FR" sz="1100" dirty="0"/>
          </a:p>
          <a:p>
            <a:r>
              <a:rPr lang="fr-FR" sz="1100" dirty="0" smtClean="0"/>
              <a:t>Conditions </a:t>
            </a:r>
            <a:r>
              <a:rPr lang="fr-FR" sz="1100" dirty="0" err="1" smtClean="0"/>
              <a:t>financieres</a:t>
            </a:r>
            <a:endParaRPr lang="fr-FR" sz="1100" dirty="0"/>
          </a:p>
        </p:txBody>
      </p:sp>
      <p:sp>
        <p:nvSpPr>
          <p:cNvPr id="240" name="Cœur 239"/>
          <p:cNvSpPr/>
          <p:nvPr/>
        </p:nvSpPr>
        <p:spPr>
          <a:xfrm>
            <a:off x="5220072" y="0"/>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1" name="Cœur 240"/>
          <p:cNvSpPr/>
          <p:nvPr/>
        </p:nvSpPr>
        <p:spPr>
          <a:xfrm>
            <a:off x="8108776" y="4229472"/>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4" name="Bouton d'action : Personnalisé 243">
            <a:hlinkClick r:id="" action="ppaction://noaction" highlightClick="1"/>
          </p:cNvPr>
          <p:cNvSpPr/>
          <p:nvPr/>
        </p:nvSpPr>
        <p:spPr>
          <a:xfrm>
            <a:off x="10044608" y="1988840"/>
            <a:ext cx="1042416" cy="72008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Rectangle 139"/>
          <p:cNvSpPr/>
          <p:nvPr/>
        </p:nvSpPr>
        <p:spPr>
          <a:xfrm>
            <a:off x="7452320" y="4941168"/>
            <a:ext cx="1526380" cy="415498"/>
          </a:xfrm>
          <a:prstGeom prst="rect">
            <a:avLst/>
          </a:prstGeom>
        </p:spPr>
        <p:txBody>
          <a:bodyPr wrap="none">
            <a:spAutoFit/>
          </a:bodyPr>
          <a:lstStyle/>
          <a:p>
            <a:r>
              <a:rPr lang="fr-FR" sz="1050" b="1" dirty="0" smtClean="0">
                <a:solidFill>
                  <a:srgbClr val="FF0000"/>
                </a:solidFill>
              </a:rPr>
              <a:t>Co-innovation rétribuée</a:t>
            </a:r>
          </a:p>
          <a:p>
            <a:r>
              <a:rPr lang="fr-FR" sz="1050" b="1" dirty="0" smtClean="0">
                <a:solidFill>
                  <a:srgbClr val="FF0000"/>
                </a:solidFill>
              </a:rPr>
              <a:t>Co-innovation</a:t>
            </a:r>
            <a:endParaRPr lang="fr-FR" sz="1050" b="1" dirty="0">
              <a:solidFill>
                <a:srgbClr val="FF0000"/>
              </a:solidFill>
            </a:endParaRPr>
          </a:p>
        </p:txBody>
      </p:sp>
      <p:sp>
        <p:nvSpPr>
          <p:cNvPr id="141" name="Rectangle 140"/>
          <p:cNvSpPr/>
          <p:nvPr/>
        </p:nvSpPr>
        <p:spPr>
          <a:xfrm>
            <a:off x="5508104" y="0"/>
            <a:ext cx="1657826" cy="253916"/>
          </a:xfrm>
          <a:prstGeom prst="rect">
            <a:avLst/>
          </a:prstGeom>
        </p:spPr>
        <p:txBody>
          <a:bodyPr wrap="none">
            <a:spAutoFit/>
          </a:bodyPr>
          <a:lstStyle/>
          <a:p>
            <a:r>
              <a:rPr lang="fr-FR" sz="1050" b="1" dirty="0" smtClean="0">
                <a:solidFill>
                  <a:srgbClr val="FF0000"/>
                </a:solidFill>
              </a:rPr>
              <a:t>Implication  Co-promotion</a:t>
            </a:r>
            <a:endParaRPr lang="fr-FR" sz="1050" b="1" dirty="0">
              <a:solidFill>
                <a:srgbClr val="FF0000"/>
              </a:solidFill>
            </a:endParaRPr>
          </a:p>
        </p:txBody>
      </p:sp>
      <p:sp>
        <p:nvSpPr>
          <p:cNvPr id="142" name="Rectangle 141"/>
          <p:cNvSpPr/>
          <p:nvPr/>
        </p:nvSpPr>
        <p:spPr>
          <a:xfrm>
            <a:off x="7236296" y="5373216"/>
            <a:ext cx="1080120" cy="577081"/>
          </a:xfrm>
          <a:prstGeom prst="rect">
            <a:avLst/>
          </a:prstGeom>
        </p:spPr>
        <p:txBody>
          <a:bodyPr wrap="square">
            <a:spAutoFit/>
          </a:bodyPr>
          <a:lstStyle/>
          <a:p>
            <a:r>
              <a:rPr lang="fr-FR" sz="1050" b="1" dirty="0" smtClean="0">
                <a:solidFill>
                  <a:srgbClr val="FF0000"/>
                </a:solidFill>
              </a:rPr>
              <a:t>Réponse à une sollicitation</a:t>
            </a:r>
          </a:p>
          <a:p>
            <a:r>
              <a:rPr lang="fr-FR" sz="1050" b="1" dirty="0" smtClean="0">
                <a:solidFill>
                  <a:srgbClr val="FF0000"/>
                </a:solidFill>
              </a:rPr>
              <a:t>suggestion</a:t>
            </a:r>
            <a:endParaRPr lang="fr-FR" sz="1050" b="1" dirty="0">
              <a:solidFill>
                <a:srgbClr val="FF0000"/>
              </a:solidFill>
            </a:endParaRPr>
          </a:p>
        </p:txBody>
      </p:sp>
      <p:sp>
        <p:nvSpPr>
          <p:cNvPr id="143" name="Titre 142"/>
          <p:cNvSpPr>
            <a:spLocks noGrp="1"/>
          </p:cNvSpPr>
          <p:nvPr>
            <p:ph type="title"/>
          </p:nvPr>
        </p:nvSpPr>
        <p:spPr>
          <a:xfrm>
            <a:off x="-468560" y="6295926"/>
            <a:ext cx="2016224" cy="373434"/>
          </a:xfrm>
        </p:spPr>
        <p:txBody>
          <a:bodyPr>
            <a:noAutofit/>
          </a:bodyPr>
          <a:lstStyle/>
          <a:p>
            <a:r>
              <a:rPr lang="fr-FR" sz="2000" dirty="0" err="1" smtClean="0"/>
              <a:t>mapping</a:t>
            </a:r>
            <a:endParaRPr lang="fr-FR" sz="2000" dirty="0"/>
          </a:p>
        </p:txBody>
      </p:sp>
      <p:sp>
        <p:nvSpPr>
          <p:cNvPr id="144" name="Rectangle 143">
            <a:hlinkClick r:id="rId4" action="ppaction://hlinksldjump">
              <a:snd r:embed="rId5" name="arrow.wav"/>
            </a:hlinkClick>
          </p:cNvPr>
          <p:cNvSpPr/>
          <p:nvPr/>
        </p:nvSpPr>
        <p:spPr bwMode="auto">
          <a:xfrm>
            <a:off x="9900592" y="3573016"/>
            <a:ext cx="648072" cy="464815"/>
          </a:xfrm>
          <a:prstGeom prst="wedgeRectCallout">
            <a:avLst>
              <a:gd name="adj1" fmla="val -34122"/>
              <a:gd name="adj2" fmla="val 8185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5" name="Rectangle 204"/>
          <p:cNvSpPr/>
          <p:nvPr/>
        </p:nvSpPr>
        <p:spPr>
          <a:xfrm>
            <a:off x="5220072" y="4365104"/>
            <a:ext cx="936104" cy="400110"/>
          </a:xfrm>
          <a:prstGeom prst="rect">
            <a:avLst/>
          </a:prstGeom>
        </p:spPr>
        <p:txBody>
          <a:bodyPr wrap="square">
            <a:spAutoFit/>
          </a:bodyPr>
          <a:lstStyle/>
          <a:p>
            <a:r>
              <a:rPr lang="fr-FR" sz="1000" dirty="0" smtClean="0"/>
              <a:t>6 étapes à optimiser</a:t>
            </a:r>
            <a:endParaRPr lang="fr-FR" sz="1000" dirty="0"/>
          </a:p>
        </p:txBody>
      </p:sp>
      <p:sp>
        <p:nvSpPr>
          <p:cNvPr id="59" name="ZoneTexte 58"/>
          <p:cNvSpPr txBox="1"/>
          <p:nvPr/>
        </p:nvSpPr>
        <p:spPr>
          <a:xfrm>
            <a:off x="4499993" y="4509121"/>
            <a:ext cx="720080" cy="338554"/>
          </a:xfrm>
          <a:prstGeom prst="rect">
            <a:avLst/>
          </a:prstGeom>
          <a:noFill/>
        </p:spPr>
        <p:txBody>
          <a:bodyPr wrap="square" rtlCol="0">
            <a:spAutoFit/>
          </a:bodyPr>
          <a:lstStyle/>
          <a:p>
            <a:r>
              <a:rPr lang="fr-FR" sz="800" dirty="0" smtClean="0"/>
              <a:t>mat 1</a:t>
            </a:r>
            <a:r>
              <a:rPr lang="fr-FR" sz="800" baseline="30000" dirty="0" smtClean="0"/>
              <a:t>ère</a:t>
            </a:r>
            <a:r>
              <a:rPr lang="fr-FR" sz="800" dirty="0" smtClean="0"/>
              <a:t>  1/3 – 5/100</a:t>
            </a:r>
          </a:p>
        </p:txBody>
      </p:sp>
      <p:sp>
        <p:nvSpPr>
          <p:cNvPr id="246" name="Bouton d'action : Suivant 245">
            <a:hlinkClick r:id="rId6" action="ppaction://hlinksldjump" highlightClick="1">
              <a:snd r:embed="rId7" name="click.wav"/>
            </a:hlinkClick>
          </p:cNvPr>
          <p:cNvSpPr/>
          <p:nvPr/>
        </p:nvSpPr>
        <p:spPr>
          <a:xfrm>
            <a:off x="8172400" y="620688"/>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7" name="Bouton d'action : Suivant 246">
            <a:hlinkClick r:id="rId8" action="ppaction://hlinksldjump" highlightClick="1">
              <a:snd r:embed="rId7" name="click.wav"/>
            </a:hlinkClick>
          </p:cNvPr>
          <p:cNvSpPr/>
          <p:nvPr/>
        </p:nvSpPr>
        <p:spPr>
          <a:xfrm>
            <a:off x="6228184" y="908720"/>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8" name="Bouton d'action : Suivant 247">
            <a:hlinkClick r:id="rId9" action="ppaction://hlinksldjump" highlightClick="1">
              <a:snd r:embed="rId7" name="click.wav"/>
            </a:hlinkClick>
          </p:cNvPr>
          <p:cNvSpPr/>
          <p:nvPr/>
        </p:nvSpPr>
        <p:spPr>
          <a:xfrm>
            <a:off x="7740352" y="4437112"/>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9" name="Bouton d'action : Suivant 248">
            <a:hlinkClick r:id="rId10" action="ppaction://hlinksldjump" highlightClick="1">
              <a:snd r:embed="rId7" name="click.wav"/>
            </a:hlinkClick>
          </p:cNvPr>
          <p:cNvSpPr/>
          <p:nvPr/>
        </p:nvSpPr>
        <p:spPr>
          <a:xfrm>
            <a:off x="6660232" y="4725144"/>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0" name="Bouton d'action : Suivant 249">
            <a:hlinkClick r:id="rId11" action="ppaction://hlinksldjump" highlightClick="1">
              <a:snd r:embed="rId7" name="click.wav"/>
            </a:hlinkClick>
          </p:cNvPr>
          <p:cNvSpPr/>
          <p:nvPr/>
        </p:nvSpPr>
        <p:spPr>
          <a:xfrm>
            <a:off x="4788024" y="1124744"/>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1" name="Bouton d'action : Suivant 250">
            <a:hlinkClick r:id="rId12" action="ppaction://hlinksldjump" highlightClick="1">
              <a:snd r:embed="rId7" name="click.wav"/>
            </a:hlinkClick>
          </p:cNvPr>
          <p:cNvSpPr/>
          <p:nvPr/>
        </p:nvSpPr>
        <p:spPr>
          <a:xfrm>
            <a:off x="3347864" y="1772816"/>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2" name="Bouton d'action : Suivant 251">
            <a:hlinkClick r:id="rId13" action="ppaction://hlinksldjump" highlightClick="1">
              <a:snd r:embed="rId7" name="click.wav"/>
            </a:hlinkClick>
          </p:cNvPr>
          <p:cNvSpPr/>
          <p:nvPr/>
        </p:nvSpPr>
        <p:spPr>
          <a:xfrm>
            <a:off x="3131840" y="2924944"/>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3" name="Bouton d'action : Suivant 252">
            <a:hlinkClick r:id="rId14" action="ppaction://hlinksldjump" highlightClick="1">
              <a:snd r:embed="rId7" name="click.wav"/>
            </a:hlinkClick>
          </p:cNvPr>
          <p:cNvSpPr/>
          <p:nvPr/>
        </p:nvSpPr>
        <p:spPr>
          <a:xfrm>
            <a:off x="4427984" y="3717032"/>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4" name="Bouton d'action : Suivant 253">
            <a:hlinkClick r:id="rId15" action="ppaction://hlinksldjump" highlightClick="1">
              <a:snd r:embed="rId7" name="click.wav"/>
            </a:hlinkClick>
          </p:cNvPr>
          <p:cNvSpPr/>
          <p:nvPr/>
        </p:nvSpPr>
        <p:spPr>
          <a:xfrm>
            <a:off x="6012160" y="3356992"/>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5" name="Bouton d'action : Suivant 254">
            <a:hlinkClick r:id="rId16" action="ppaction://hlinksldjump" highlightClick="1">
              <a:snd r:embed="rId7" name="click.wav"/>
            </a:hlinkClick>
          </p:cNvPr>
          <p:cNvSpPr/>
          <p:nvPr/>
        </p:nvSpPr>
        <p:spPr>
          <a:xfrm>
            <a:off x="8676456" y="5301208"/>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6" name="Bouton d'action : Suivant 255">
            <a:hlinkClick r:id="rId17" action="ppaction://hlinksldjump" highlightClick="1">
              <a:snd r:embed="rId7" name="click.wav"/>
            </a:hlinkClick>
          </p:cNvPr>
          <p:cNvSpPr/>
          <p:nvPr/>
        </p:nvSpPr>
        <p:spPr>
          <a:xfrm>
            <a:off x="5868144" y="5805264"/>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8" name="Bouton d'action : Suivant 257">
            <a:hlinkClick r:id="rId18" action="ppaction://hlinksldjump" highlightClick="1">
              <a:snd r:embed="rId7" name="click.wav"/>
            </a:hlinkClick>
          </p:cNvPr>
          <p:cNvSpPr/>
          <p:nvPr/>
        </p:nvSpPr>
        <p:spPr>
          <a:xfrm>
            <a:off x="2051720" y="4509120"/>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9" name="Bouton d'action : Suivant 258">
            <a:hlinkClick r:id="rId19" action="ppaction://hlinksldjump" highlightClick="1">
              <a:snd r:embed="rId7" name="click.wav"/>
            </a:hlinkClick>
          </p:cNvPr>
          <p:cNvSpPr/>
          <p:nvPr/>
        </p:nvSpPr>
        <p:spPr>
          <a:xfrm>
            <a:off x="2555776" y="5301208"/>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0" name="Bouton d'action : Suivant 259">
            <a:hlinkClick r:id="rId20" action="ppaction://hlinksldjump" highlightClick="1">
              <a:snd r:embed="rId7" name="click.wav"/>
            </a:hlinkClick>
          </p:cNvPr>
          <p:cNvSpPr/>
          <p:nvPr/>
        </p:nvSpPr>
        <p:spPr>
          <a:xfrm>
            <a:off x="5148064" y="5229200"/>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1" name="Bouton d'action : Suivant 260">
            <a:hlinkClick r:id="rId21" action="ppaction://hlinksldjump" highlightClick="1">
              <a:snd r:embed="rId7" name="click.wav"/>
            </a:hlinkClick>
          </p:cNvPr>
          <p:cNvSpPr/>
          <p:nvPr/>
        </p:nvSpPr>
        <p:spPr>
          <a:xfrm>
            <a:off x="1547664" y="332656"/>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2" name="Bouton d'action : Suivant 261">
            <a:hlinkClick r:id="rId22" action="ppaction://hlinksldjump" highlightClick="1">
              <a:snd r:embed="rId7" name="click.wav"/>
            </a:hlinkClick>
          </p:cNvPr>
          <p:cNvSpPr/>
          <p:nvPr/>
        </p:nvSpPr>
        <p:spPr>
          <a:xfrm>
            <a:off x="179512" y="3140968"/>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3" name="Bouton d'action : Suivant 262">
            <a:hlinkClick r:id="rId23" action="ppaction://hlinksldjump" highlightClick="1">
              <a:snd r:embed="rId7" name="click.wav"/>
            </a:hlinkClick>
          </p:cNvPr>
          <p:cNvSpPr/>
          <p:nvPr/>
        </p:nvSpPr>
        <p:spPr>
          <a:xfrm>
            <a:off x="5724128" y="2420888"/>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4" name="Bouton d'action : Suivant 263">
            <a:hlinkClick r:id="rId24" action="ppaction://hlinksldjump" highlightClick="1">
              <a:snd r:embed="rId7" name="click.wav"/>
            </a:hlinkClick>
          </p:cNvPr>
          <p:cNvSpPr/>
          <p:nvPr/>
        </p:nvSpPr>
        <p:spPr>
          <a:xfrm>
            <a:off x="5724128" y="332656"/>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5" name="Bouton d'action : Suivant 264">
            <a:hlinkClick r:id="rId25" action="ppaction://hlinksldjump" highlightClick="1">
              <a:snd r:embed="rId7" name="click.wav"/>
            </a:hlinkClick>
          </p:cNvPr>
          <p:cNvSpPr/>
          <p:nvPr/>
        </p:nvSpPr>
        <p:spPr>
          <a:xfrm>
            <a:off x="4427984" y="2708920"/>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6" name="ZoneTexte 265"/>
          <p:cNvSpPr txBox="1"/>
          <p:nvPr/>
        </p:nvSpPr>
        <p:spPr>
          <a:xfrm>
            <a:off x="1403648" y="5949280"/>
            <a:ext cx="4464496" cy="415498"/>
          </a:xfrm>
          <a:prstGeom prst="rect">
            <a:avLst/>
          </a:prstGeom>
          <a:solidFill>
            <a:schemeClr val="bg1"/>
          </a:solidFill>
        </p:spPr>
        <p:txBody>
          <a:bodyPr wrap="square" rtlCol="0">
            <a:spAutoFit/>
          </a:bodyPr>
          <a:lstStyle/>
          <a:p>
            <a:r>
              <a:rPr lang="fr-FR" sz="1050" dirty="0" smtClean="0">
                <a:hlinkClick r:id="rId26"/>
              </a:rPr>
              <a:t>Isabelle.Wallart@polytech-lille.fr</a:t>
            </a:r>
            <a:r>
              <a:rPr lang="fr-FR" sz="1050" dirty="0" smtClean="0"/>
              <a:t>                       </a:t>
            </a:r>
            <a:r>
              <a:rPr lang="fr-FR" sz="1050" dirty="0" smtClean="0">
                <a:hlinkClick r:id="rId27"/>
              </a:rPr>
              <a:t>www.marketing4innovation.com</a:t>
            </a:r>
            <a:endParaRPr lang="fr-FR" sz="1050" dirty="0" smtClean="0"/>
          </a:p>
          <a:p>
            <a:endParaRPr lang="fr-FR" sz="1050" dirty="0"/>
          </a:p>
        </p:txBody>
      </p:sp>
      <p:pic>
        <p:nvPicPr>
          <p:cNvPr id="268" name="Image 267" descr="logo-polytech.jpg"/>
          <p:cNvPicPr>
            <a:picLocks noChangeAspect="1"/>
          </p:cNvPicPr>
          <p:nvPr/>
        </p:nvPicPr>
        <p:blipFill>
          <a:blip r:embed="rId28" cstate="print"/>
          <a:stretch>
            <a:fillRect/>
          </a:stretch>
        </p:blipFill>
        <p:spPr>
          <a:xfrm>
            <a:off x="3347864" y="5949280"/>
            <a:ext cx="600067" cy="360040"/>
          </a:xfrm>
          <a:prstGeom prst="rect">
            <a:avLst/>
          </a:prstGeom>
        </p:spPr>
      </p:pic>
      <p:sp>
        <p:nvSpPr>
          <p:cNvPr id="269" name="ZoneTexte 268"/>
          <p:cNvSpPr txBox="1"/>
          <p:nvPr/>
        </p:nvSpPr>
        <p:spPr>
          <a:xfrm>
            <a:off x="5004048" y="6381328"/>
            <a:ext cx="987193" cy="276999"/>
          </a:xfrm>
          <a:prstGeom prst="rect">
            <a:avLst/>
          </a:prstGeom>
          <a:noFill/>
        </p:spPr>
        <p:txBody>
          <a:bodyPr wrap="none" rtlCol="0">
            <a:spAutoFit/>
          </a:bodyPr>
          <a:lstStyle/>
          <a:p>
            <a:r>
              <a:rPr lang="fr-FR" sz="1200" b="1" dirty="0" smtClean="0">
                <a:solidFill>
                  <a:schemeClr val="bg1"/>
                </a:solidFill>
              </a:rPr>
              <a:t>Rentabilité ?</a:t>
            </a:r>
            <a:endParaRPr lang="fr-FR" sz="1200" b="1"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p:txBody>
      </p:sp>
      <p:sp>
        <p:nvSpPr>
          <p:cNvPr id="3" name="Titre 1"/>
          <p:cNvSpPr txBox="1">
            <a:spLocks/>
          </p:cNvSpPr>
          <p:nvPr/>
        </p:nvSpPr>
        <p:spPr>
          <a:xfrm>
            <a:off x="1403648" y="548680"/>
            <a:ext cx="6192688" cy="1470025"/>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1" i="0" u="none" strike="noStrike" kern="1200" cap="none" spc="0" normalizeH="0" baseline="0" noProof="0" smtClean="0">
                <a:ln>
                  <a:noFill/>
                </a:ln>
                <a:solidFill>
                  <a:srgbClr val="C00000"/>
                </a:solidFill>
                <a:effectLst/>
                <a:uLnTx/>
                <a:uFillTx/>
                <a:latin typeface="+mj-lt"/>
                <a:ea typeface="+mj-ea"/>
                <a:cs typeface="+mj-cs"/>
              </a:rPr>
              <a:t>L’open Innovation </a:t>
            </a:r>
            <a:br>
              <a:rPr kumimoji="0" lang="fr-FR" sz="4000" b="1" i="0" u="none" strike="noStrike" kern="1200" cap="none" spc="0" normalizeH="0" baseline="0" noProof="0" smtClean="0">
                <a:ln>
                  <a:noFill/>
                </a:ln>
                <a:solidFill>
                  <a:srgbClr val="C00000"/>
                </a:solidFill>
                <a:effectLst/>
                <a:uLnTx/>
                <a:uFillTx/>
                <a:latin typeface="+mj-lt"/>
                <a:ea typeface="+mj-ea"/>
                <a:cs typeface="+mj-cs"/>
              </a:rPr>
            </a:br>
            <a:r>
              <a:rPr kumimoji="0" lang="fr-FR" sz="4000" b="1" i="0" u="none" strike="noStrike" kern="1200" cap="none" spc="0" normalizeH="0" baseline="0" noProof="0" smtClean="0">
                <a:ln>
                  <a:noFill/>
                </a:ln>
                <a:solidFill>
                  <a:srgbClr val="C00000"/>
                </a:solidFill>
                <a:effectLst/>
                <a:uLnTx/>
                <a:uFillTx/>
                <a:latin typeface="+mj-lt"/>
                <a:ea typeface="+mj-ea"/>
                <a:cs typeface="+mj-cs"/>
              </a:rPr>
              <a:t>comme réponse au besoin </a:t>
            </a:r>
            <a:br>
              <a:rPr kumimoji="0" lang="fr-FR" sz="4000" b="1" i="0" u="none" strike="noStrike" kern="1200" cap="none" spc="0" normalizeH="0" baseline="0" noProof="0" smtClean="0">
                <a:ln>
                  <a:noFill/>
                </a:ln>
                <a:solidFill>
                  <a:srgbClr val="C00000"/>
                </a:solidFill>
                <a:effectLst/>
                <a:uLnTx/>
                <a:uFillTx/>
                <a:latin typeface="+mj-lt"/>
                <a:ea typeface="+mj-ea"/>
                <a:cs typeface="+mj-cs"/>
              </a:rPr>
            </a:br>
            <a:r>
              <a:rPr kumimoji="0" lang="fr-FR" sz="4000" b="1" i="0" u="none" strike="noStrike" kern="1200" cap="none" spc="0" normalizeH="0" baseline="0" noProof="0" smtClean="0">
                <a:ln>
                  <a:noFill/>
                </a:ln>
                <a:solidFill>
                  <a:srgbClr val="C00000"/>
                </a:solidFill>
                <a:effectLst/>
                <a:uLnTx/>
                <a:uFillTx/>
                <a:latin typeface="+mj-lt"/>
                <a:ea typeface="+mj-ea"/>
                <a:cs typeface="+mj-cs"/>
              </a:rPr>
              <a:t>de Personnalisation</a:t>
            </a:r>
            <a:br>
              <a:rPr kumimoji="0" lang="fr-FR" sz="4000" b="1" i="0" u="none" strike="noStrike" kern="1200" cap="none" spc="0" normalizeH="0" baseline="0" noProof="0" smtClean="0">
                <a:ln>
                  <a:noFill/>
                </a:ln>
                <a:solidFill>
                  <a:srgbClr val="C00000"/>
                </a:solidFill>
                <a:effectLst/>
                <a:uLnTx/>
                <a:uFillTx/>
                <a:latin typeface="+mj-lt"/>
                <a:ea typeface="+mj-ea"/>
                <a:cs typeface="+mj-cs"/>
              </a:rPr>
            </a:br>
            <a:r>
              <a:rPr kumimoji="0" lang="fr-FR" sz="4000" b="1" i="0" u="none" strike="noStrike" kern="1200" cap="none" spc="0" normalizeH="0" baseline="0" noProof="0" smtClean="0">
                <a:ln>
                  <a:noFill/>
                </a:ln>
                <a:solidFill>
                  <a:srgbClr val="C00000"/>
                </a:solidFill>
                <a:effectLst/>
                <a:uLnTx/>
                <a:uFillTx/>
                <a:latin typeface="+mj-lt"/>
                <a:ea typeface="+mj-ea"/>
                <a:cs typeface="+mj-cs"/>
              </a:rPr>
              <a:t/>
            </a:r>
            <a:br>
              <a:rPr kumimoji="0" lang="fr-FR" sz="4000" b="1" i="0" u="none" strike="noStrike" kern="1200" cap="none" spc="0" normalizeH="0" baseline="0" noProof="0" smtClean="0">
                <a:ln>
                  <a:noFill/>
                </a:ln>
                <a:solidFill>
                  <a:srgbClr val="C00000"/>
                </a:solidFill>
                <a:effectLst/>
                <a:uLnTx/>
                <a:uFillTx/>
                <a:latin typeface="+mj-lt"/>
                <a:ea typeface="+mj-ea"/>
                <a:cs typeface="+mj-cs"/>
              </a:rPr>
            </a:br>
            <a:endParaRPr kumimoji="0" lang="fr-FR" sz="4000" b="1" i="0" u="none" strike="noStrike" kern="1200" cap="none" spc="0" normalizeH="0" baseline="0" noProof="0" dirty="0">
              <a:ln>
                <a:noFill/>
              </a:ln>
              <a:solidFill>
                <a:srgbClr val="C00000"/>
              </a:solidFill>
              <a:effectLst/>
              <a:uLnTx/>
              <a:uFillTx/>
              <a:latin typeface="+mj-lt"/>
              <a:ea typeface="+mj-ea"/>
              <a:cs typeface="+mj-cs"/>
            </a:endParaRPr>
          </a:p>
        </p:txBody>
      </p:sp>
      <p:sp>
        <p:nvSpPr>
          <p:cNvPr id="4" name="Rectangle 3"/>
          <p:cNvSpPr/>
          <p:nvPr/>
        </p:nvSpPr>
        <p:spPr>
          <a:xfrm>
            <a:off x="971600" y="3068960"/>
            <a:ext cx="7200800" cy="2185214"/>
          </a:xfrm>
          <a:prstGeom prst="rect">
            <a:avLst/>
          </a:prstGeom>
        </p:spPr>
        <p:txBody>
          <a:bodyPr wrap="square">
            <a:spAutoFit/>
          </a:bodyPr>
          <a:lstStyle/>
          <a:p>
            <a:pPr algn="ctr"/>
            <a:r>
              <a:rPr lang="fr-FR" sz="2800" b="1" dirty="0" smtClean="0"/>
              <a:t>I-  Les Evolutions sociétales, économiques et consuméristes</a:t>
            </a:r>
          </a:p>
          <a:p>
            <a:pPr algn="ctr"/>
            <a:endParaRPr lang="fr-FR" sz="2000" b="1" dirty="0" smtClean="0"/>
          </a:p>
          <a:p>
            <a:pPr algn="ctr"/>
            <a:r>
              <a:rPr lang="fr-FR" sz="2000" b="1" dirty="0" smtClean="0">
                <a:solidFill>
                  <a:schemeClr val="bg1">
                    <a:lumMod val="95000"/>
                  </a:schemeClr>
                </a:solidFill>
              </a:rPr>
              <a:t>II- Avantages &amp; Limites de la Personnalisation</a:t>
            </a:r>
          </a:p>
          <a:p>
            <a:pPr algn="ctr"/>
            <a:endParaRPr lang="fr-FR" sz="2000" b="1" dirty="0" smtClean="0">
              <a:solidFill>
                <a:schemeClr val="bg1">
                  <a:lumMod val="95000"/>
                </a:schemeClr>
              </a:solidFill>
            </a:endParaRPr>
          </a:p>
          <a:p>
            <a:pPr algn="ctr"/>
            <a:r>
              <a:rPr lang="fr-FR" sz="2000" b="1" dirty="0" smtClean="0">
                <a:solidFill>
                  <a:schemeClr val="bg1">
                    <a:lumMod val="95000"/>
                  </a:schemeClr>
                </a:solidFill>
              </a:rPr>
              <a:t>III- Panorama des moyens de personnalisation/customisation</a:t>
            </a:r>
            <a:endParaRPr lang="fr-FR" sz="2000" b="1" dirty="0">
              <a:solidFill>
                <a:schemeClr val="bg1">
                  <a:lumMod val="95000"/>
                </a:schemeClr>
              </a:solidFill>
            </a:endParaRPr>
          </a:p>
        </p:txBody>
      </p:sp>
      <p:sp>
        <p:nvSpPr>
          <p:cNvPr id="5" name="ZoneTexte 4"/>
          <p:cNvSpPr txBox="1"/>
          <p:nvPr/>
        </p:nvSpPr>
        <p:spPr>
          <a:xfrm>
            <a:off x="539552" y="5661248"/>
            <a:ext cx="8424936" cy="646331"/>
          </a:xfrm>
          <a:prstGeom prst="rect">
            <a:avLst/>
          </a:prstGeom>
          <a:solidFill>
            <a:schemeClr val="bg1"/>
          </a:solidFill>
        </p:spPr>
        <p:txBody>
          <a:bodyPr wrap="square" rtlCol="0">
            <a:spAutoFit/>
          </a:bodyPr>
          <a:lstStyle/>
          <a:p>
            <a:r>
              <a:rPr lang="fr-FR" dirty="0" smtClean="0">
                <a:hlinkClick r:id="rId2"/>
              </a:rPr>
              <a:t>Isabelle.Wallart@polytech-lille.fr</a:t>
            </a:r>
            <a:r>
              <a:rPr lang="fr-FR" dirty="0" smtClean="0"/>
              <a:t>                                         </a:t>
            </a:r>
            <a:r>
              <a:rPr lang="fr-FR" dirty="0" smtClean="0">
                <a:hlinkClick r:id="rId3"/>
              </a:rPr>
              <a:t>www.marketing4innovation.com</a:t>
            </a:r>
            <a:endParaRPr lang="fr-FR" dirty="0" smtClean="0"/>
          </a:p>
          <a:p>
            <a:endParaRPr lang="fr-FR" dirty="0"/>
          </a:p>
        </p:txBody>
      </p:sp>
      <p:pic>
        <p:nvPicPr>
          <p:cNvPr id="6" name="Image 5" descr="logoqualimapa.gif"/>
          <p:cNvPicPr>
            <a:picLocks noChangeAspect="1"/>
          </p:cNvPicPr>
          <p:nvPr/>
        </p:nvPicPr>
        <p:blipFill>
          <a:blip r:embed="rId4" cstate="print"/>
          <a:stretch>
            <a:fillRect/>
          </a:stretch>
        </p:blipFill>
        <p:spPr>
          <a:xfrm>
            <a:off x="4932040" y="5661249"/>
            <a:ext cx="627167" cy="648072"/>
          </a:xfrm>
          <a:prstGeom prst="rect">
            <a:avLst/>
          </a:prstGeom>
        </p:spPr>
      </p:pic>
      <p:pic>
        <p:nvPicPr>
          <p:cNvPr id="7" name="Image 6" descr="logo-polytech.jpg"/>
          <p:cNvPicPr>
            <a:picLocks noChangeAspect="1"/>
          </p:cNvPicPr>
          <p:nvPr/>
        </p:nvPicPr>
        <p:blipFill>
          <a:blip r:embed="rId5" cstate="print"/>
          <a:stretch>
            <a:fillRect/>
          </a:stretch>
        </p:blipFill>
        <p:spPr>
          <a:xfrm>
            <a:off x="3851920" y="5661248"/>
            <a:ext cx="1080121" cy="64807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Connecteur droit avec flèche 37"/>
          <p:cNvCxnSpPr/>
          <p:nvPr/>
        </p:nvCxnSpPr>
        <p:spPr>
          <a:xfrm>
            <a:off x="2123728" y="3501008"/>
            <a:ext cx="4248472" cy="151216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a:off x="3707904" y="548680"/>
            <a:ext cx="1584176" cy="1656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Ellipse 1"/>
          <p:cNvSpPr/>
          <p:nvPr/>
        </p:nvSpPr>
        <p:spPr>
          <a:xfrm>
            <a:off x="1907704" y="1844824"/>
            <a:ext cx="2160240"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smtClean="0"/>
              <a:t>Portionnable</a:t>
            </a:r>
            <a:endParaRPr lang="fr-FR" sz="1400" b="1" dirty="0" smtClean="0"/>
          </a:p>
          <a:p>
            <a:pPr algn="ctr"/>
            <a:r>
              <a:rPr lang="fr-FR" sz="1400" b="1" dirty="0" smtClean="0"/>
              <a:t>Formats individuels</a:t>
            </a:r>
            <a:endParaRPr lang="fr-FR" sz="1400" b="1" dirty="0"/>
          </a:p>
        </p:txBody>
      </p:sp>
      <p:sp>
        <p:nvSpPr>
          <p:cNvPr id="3" name="ZoneTexte 2"/>
          <p:cNvSpPr txBox="1"/>
          <p:nvPr/>
        </p:nvSpPr>
        <p:spPr>
          <a:xfrm>
            <a:off x="1907704" y="188640"/>
            <a:ext cx="5447453" cy="369332"/>
          </a:xfrm>
          <a:prstGeom prst="rect">
            <a:avLst/>
          </a:prstGeom>
          <a:noFill/>
        </p:spPr>
        <p:txBody>
          <a:bodyPr wrap="none" rtlCol="0">
            <a:spAutoFit/>
          </a:bodyPr>
          <a:lstStyle/>
          <a:p>
            <a:r>
              <a:rPr lang="fr-FR" b="1" dirty="0" smtClean="0"/>
              <a:t>Comment répondre à la diversité des consommateurs ?</a:t>
            </a:r>
            <a:endParaRPr lang="fr-FR" b="1" dirty="0"/>
          </a:p>
        </p:txBody>
      </p:sp>
      <p:sp>
        <p:nvSpPr>
          <p:cNvPr id="4" name="Rectangle 3"/>
          <p:cNvSpPr/>
          <p:nvPr/>
        </p:nvSpPr>
        <p:spPr>
          <a:xfrm>
            <a:off x="179512" y="3534013"/>
            <a:ext cx="2411760" cy="3108543"/>
          </a:xfrm>
          <a:prstGeom prst="rect">
            <a:avLst/>
          </a:prstGeom>
        </p:spPr>
        <p:txBody>
          <a:bodyPr wrap="square">
            <a:spAutoFit/>
          </a:bodyPr>
          <a:lstStyle/>
          <a:p>
            <a:pPr>
              <a:defRPr/>
            </a:pPr>
            <a:r>
              <a:rPr lang="fr-FR" sz="1400" b="1" dirty="0" smtClean="0"/>
              <a:t>Investissements lourds</a:t>
            </a:r>
            <a:endParaRPr lang="fr-FR" sz="1400" b="1" dirty="0"/>
          </a:p>
          <a:p>
            <a:pPr>
              <a:defRPr/>
            </a:pPr>
            <a:r>
              <a:rPr lang="fr-FR" sz="1400" dirty="0" smtClean="0"/>
              <a:t>-Multiplication </a:t>
            </a:r>
            <a:r>
              <a:rPr lang="fr-FR" sz="1400" dirty="0"/>
              <a:t>des formats en </a:t>
            </a:r>
            <a:r>
              <a:rPr lang="fr-FR" sz="1400" dirty="0" smtClean="0"/>
              <a:t>production,</a:t>
            </a:r>
          </a:p>
          <a:p>
            <a:pPr>
              <a:defRPr/>
            </a:pPr>
            <a:endParaRPr lang="fr-FR" sz="1400" dirty="0" smtClean="0"/>
          </a:p>
          <a:p>
            <a:pPr>
              <a:defRPr/>
            </a:pPr>
            <a:r>
              <a:rPr lang="fr-FR" sz="1400" dirty="0" smtClean="0"/>
              <a:t>-fabrication avant la vente</a:t>
            </a:r>
          </a:p>
          <a:p>
            <a:pPr>
              <a:defRPr/>
            </a:pPr>
            <a:endParaRPr lang="fr-FR" sz="1400" dirty="0" smtClean="0"/>
          </a:p>
          <a:p>
            <a:pPr>
              <a:defRPr/>
            </a:pPr>
            <a:r>
              <a:rPr lang="fr-FR" sz="1400" dirty="0" smtClean="0"/>
              <a:t>-</a:t>
            </a:r>
            <a:r>
              <a:rPr lang="fr-FR" sz="1400" dirty="0"/>
              <a:t>Aspect du produit fini après recomposition</a:t>
            </a:r>
          </a:p>
          <a:p>
            <a:pPr>
              <a:defRPr/>
            </a:pPr>
            <a:r>
              <a:rPr lang="fr-FR" sz="1400" dirty="0"/>
              <a:t>-Homogénéité de la quantité de chaque </a:t>
            </a:r>
            <a:r>
              <a:rPr lang="fr-FR" sz="1400" dirty="0" smtClean="0"/>
              <a:t>composant</a:t>
            </a:r>
          </a:p>
          <a:p>
            <a:pPr>
              <a:defRPr/>
            </a:pPr>
            <a:endParaRPr lang="fr-FR" sz="1400" dirty="0" smtClean="0"/>
          </a:p>
          <a:p>
            <a:pPr>
              <a:buFontTx/>
              <a:buChar char="-"/>
              <a:defRPr/>
            </a:pPr>
            <a:r>
              <a:rPr lang="fr-FR" sz="1400" dirty="0" smtClean="0"/>
              <a:t>Coûts de R&amp;D élevés</a:t>
            </a:r>
          </a:p>
          <a:p>
            <a:pPr>
              <a:buFontTx/>
              <a:buChar char="-"/>
              <a:defRPr/>
            </a:pPr>
            <a:r>
              <a:rPr lang="fr-FR" sz="1400" dirty="0"/>
              <a:t>C</a:t>
            </a:r>
            <a:r>
              <a:rPr lang="fr-FR" sz="1400" dirty="0" smtClean="0"/>
              <a:t>oûts en packaging + élevés</a:t>
            </a:r>
          </a:p>
          <a:p>
            <a:pPr>
              <a:defRPr/>
            </a:pPr>
            <a:endParaRPr lang="fr-FR" sz="1400" dirty="0"/>
          </a:p>
        </p:txBody>
      </p:sp>
      <p:sp>
        <p:nvSpPr>
          <p:cNvPr id="6" name="Rectangle 5"/>
          <p:cNvSpPr/>
          <p:nvPr/>
        </p:nvSpPr>
        <p:spPr>
          <a:xfrm>
            <a:off x="2411760" y="5949280"/>
            <a:ext cx="3923928" cy="738664"/>
          </a:xfrm>
          <a:prstGeom prst="rect">
            <a:avLst/>
          </a:prstGeom>
          <a:solidFill>
            <a:srgbClr val="FFC000"/>
          </a:solidFill>
        </p:spPr>
        <p:txBody>
          <a:bodyPr wrap="square">
            <a:spAutoFit/>
          </a:bodyPr>
          <a:lstStyle/>
          <a:p>
            <a:pPr>
              <a:defRPr/>
            </a:pPr>
            <a:r>
              <a:rPr lang="fr-FR" sz="1400" b="1" dirty="0" smtClean="0"/>
              <a:t>Praticité, Nomadisme, Individuel, Emotionnel, Expérientiel, DIY, Communauté … </a:t>
            </a:r>
            <a:endParaRPr lang="fr-FR" sz="1400" b="1" dirty="0"/>
          </a:p>
          <a:p>
            <a:pPr>
              <a:defRPr/>
            </a:pPr>
            <a:endParaRPr lang="fr-FR" sz="1400" dirty="0"/>
          </a:p>
        </p:txBody>
      </p:sp>
      <p:sp>
        <p:nvSpPr>
          <p:cNvPr id="7" name="Ellipse 6"/>
          <p:cNvSpPr/>
          <p:nvPr/>
        </p:nvSpPr>
        <p:spPr>
          <a:xfrm>
            <a:off x="3779912" y="1052736"/>
            <a:ext cx="1368152" cy="7920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2"/>
                </a:solidFill>
              </a:rPr>
              <a:t>Do </a:t>
            </a:r>
            <a:r>
              <a:rPr lang="fr-FR" sz="1400" b="1" dirty="0" err="1" smtClean="0">
                <a:solidFill>
                  <a:schemeClr val="tx2"/>
                </a:solidFill>
              </a:rPr>
              <a:t>it</a:t>
            </a:r>
            <a:r>
              <a:rPr lang="fr-FR" sz="1400" b="1" dirty="0" smtClean="0">
                <a:solidFill>
                  <a:schemeClr val="tx2"/>
                </a:solidFill>
              </a:rPr>
              <a:t> </a:t>
            </a:r>
            <a:r>
              <a:rPr lang="fr-FR" sz="1400" b="1" dirty="0" err="1" smtClean="0">
                <a:solidFill>
                  <a:schemeClr val="tx2"/>
                </a:solidFill>
              </a:rPr>
              <a:t>yourself</a:t>
            </a:r>
            <a:endParaRPr lang="fr-FR" sz="1400" b="1" dirty="0">
              <a:solidFill>
                <a:schemeClr val="tx2"/>
              </a:solidFill>
            </a:endParaRPr>
          </a:p>
        </p:txBody>
      </p:sp>
      <p:sp>
        <p:nvSpPr>
          <p:cNvPr id="9" name="Ellipse 8"/>
          <p:cNvSpPr/>
          <p:nvPr/>
        </p:nvSpPr>
        <p:spPr>
          <a:xfrm>
            <a:off x="5436096" y="1052736"/>
            <a:ext cx="2016224" cy="57606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2"/>
                </a:solidFill>
              </a:rPr>
              <a:t>personnalisation</a:t>
            </a:r>
            <a:endParaRPr lang="fr-FR" sz="1600" b="1" dirty="0">
              <a:solidFill>
                <a:schemeClr val="tx2"/>
              </a:solidFill>
            </a:endParaRPr>
          </a:p>
        </p:txBody>
      </p:sp>
      <p:sp>
        <p:nvSpPr>
          <p:cNvPr id="10" name="Ellipse 9"/>
          <p:cNvSpPr/>
          <p:nvPr/>
        </p:nvSpPr>
        <p:spPr>
          <a:xfrm>
            <a:off x="4067944" y="2204864"/>
            <a:ext cx="2160240" cy="50405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2"/>
                </a:solidFill>
              </a:rPr>
              <a:t>Customisation</a:t>
            </a:r>
            <a:endParaRPr lang="fr-FR" sz="1400" b="1" dirty="0">
              <a:solidFill>
                <a:schemeClr val="tx2"/>
              </a:solidFill>
            </a:endParaRPr>
          </a:p>
        </p:txBody>
      </p:sp>
      <p:sp>
        <p:nvSpPr>
          <p:cNvPr id="11" name="Triangle isocèle 10"/>
          <p:cNvSpPr/>
          <p:nvPr/>
        </p:nvSpPr>
        <p:spPr>
          <a:xfrm>
            <a:off x="7452320" y="980728"/>
            <a:ext cx="1512168" cy="576064"/>
          </a:xfrm>
          <a:prstGeom prst="triangle">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rgbClr val="FF0000"/>
              </a:solidFill>
            </a:endParaRPr>
          </a:p>
        </p:txBody>
      </p:sp>
      <p:sp>
        <p:nvSpPr>
          <p:cNvPr id="12" name="ZoneTexte 11"/>
          <p:cNvSpPr txBox="1"/>
          <p:nvPr/>
        </p:nvSpPr>
        <p:spPr>
          <a:xfrm>
            <a:off x="7596336" y="1196752"/>
            <a:ext cx="1296144" cy="307777"/>
          </a:xfrm>
          <a:prstGeom prst="rect">
            <a:avLst/>
          </a:prstGeom>
          <a:noFill/>
        </p:spPr>
        <p:txBody>
          <a:bodyPr wrap="square" rtlCol="0">
            <a:spAutoFit/>
          </a:bodyPr>
          <a:lstStyle/>
          <a:p>
            <a:pPr algn="ctr"/>
            <a:r>
              <a:rPr lang="fr-FR" sz="1400" b="1" dirty="0" err="1" smtClean="0">
                <a:solidFill>
                  <a:srgbClr val="FF0000"/>
                </a:solidFill>
              </a:rPr>
              <a:t>crowdsourcing</a:t>
            </a:r>
            <a:endParaRPr lang="fr-FR" sz="1400" b="1" dirty="0">
              <a:solidFill>
                <a:srgbClr val="FF0000"/>
              </a:solidFill>
            </a:endParaRPr>
          </a:p>
        </p:txBody>
      </p:sp>
      <p:sp>
        <p:nvSpPr>
          <p:cNvPr id="13" name="Rectangle 12"/>
          <p:cNvSpPr/>
          <p:nvPr/>
        </p:nvSpPr>
        <p:spPr>
          <a:xfrm>
            <a:off x="6300192" y="4826675"/>
            <a:ext cx="2592288" cy="2031325"/>
          </a:xfrm>
          <a:prstGeom prst="rect">
            <a:avLst/>
          </a:prstGeom>
        </p:spPr>
        <p:txBody>
          <a:bodyPr wrap="square">
            <a:spAutoFit/>
          </a:bodyPr>
          <a:lstStyle/>
          <a:p>
            <a:pPr>
              <a:defRPr/>
            </a:pPr>
            <a:r>
              <a:rPr lang="fr-FR" sz="1400" b="1" dirty="0"/>
              <a:t>Capacité d’innover </a:t>
            </a:r>
          </a:p>
          <a:p>
            <a:pPr>
              <a:defRPr/>
            </a:pPr>
            <a:r>
              <a:rPr lang="fr-FR" sz="1400" dirty="0"/>
              <a:t>-Compétences créatives  du </a:t>
            </a:r>
            <a:r>
              <a:rPr lang="fr-FR" sz="1400" dirty="0" smtClean="0"/>
              <a:t>consommateur</a:t>
            </a:r>
          </a:p>
          <a:p>
            <a:pPr>
              <a:defRPr/>
            </a:pPr>
            <a:r>
              <a:rPr lang="fr-FR" sz="1400" dirty="0" smtClean="0"/>
              <a:t>- Produit support /offre globale /services </a:t>
            </a:r>
            <a:endParaRPr lang="fr-FR" sz="1400" dirty="0"/>
          </a:p>
          <a:p>
            <a:pPr>
              <a:buFontTx/>
              <a:buChar char="-"/>
              <a:defRPr/>
            </a:pPr>
            <a:r>
              <a:rPr lang="fr-FR" sz="1400" dirty="0" smtClean="0"/>
              <a:t>Rapidité de production / post achat</a:t>
            </a:r>
          </a:p>
          <a:p>
            <a:pPr>
              <a:buFontTx/>
              <a:buChar char="-"/>
              <a:defRPr/>
            </a:pPr>
            <a:r>
              <a:rPr lang="fr-FR" sz="1400" dirty="0" smtClean="0"/>
              <a:t>- Répartition de la VA / coûts entre marque et consommateur</a:t>
            </a:r>
            <a:endParaRPr lang="fr-FR" sz="1400" dirty="0"/>
          </a:p>
        </p:txBody>
      </p:sp>
      <p:sp>
        <p:nvSpPr>
          <p:cNvPr id="15" name="Rectangle 14"/>
          <p:cNvSpPr/>
          <p:nvPr/>
        </p:nvSpPr>
        <p:spPr>
          <a:xfrm>
            <a:off x="3131840" y="4365104"/>
            <a:ext cx="3096344" cy="1169551"/>
          </a:xfrm>
          <a:prstGeom prst="rect">
            <a:avLst/>
          </a:prstGeom>
        </p:spPr>
        <p:txBody>
          <a:bodyPr wrap="square">
            <a:spAutoFit/>
          </a:bodyPr>
          <a:lstStyle/>
          <a:p>
            <a:pPr>
              <a:defRPr/>
            </a:pPr>
            <a:r>
              <a:rPr lang="fr-FR" sz="1400" b="1" dirty="0" smtClean="0"/>
              <a:t>Modularité</a:t>
            </a:r>
            <a:endParaRPr lang="fr-FR" sz="1400" b="1" dirty="0"/>
          </a:p>
          <a:p>
            <a:pPr>
              <a:defRPr/>
            </a:pPr>
            <a:r>
              <a:rPr lang="fr-FR" sz="1400" dirty="0" smtClean="0"/>
              <a:t>-Optimisation des combinaisons</a:t>
            </a:r>
          </a:p>
          <a:p>
            <a:pPr>
              <a:buFontTx/>
              <a:buChar char="-"/>
              <a:defRPr/>
            </a:pPr>
            <a:r>
              <a:rPr lang="fr-FR" sz="1400" dirty="0" smtClean="0"/>
              <a:t>Gestion des stocks &amp; flux tendus</a:t>
            </a:r>
          </a:p>
          <a:p>
            <a:pPr>
              <a:buFontTx/>
              <a:buChar char="-"/>
              <a:defRPr/>
            </a:pPr>
            <a:r>
              <a:rPr lang="fr-FR" sz="1400" dirty="0" smtClean="0"/>
              <a:t>communauté des besoins</a:t>
            </a:r>
            <a:endParaRPr lang="fr-FR" sz="1400" dirty="0"/>
          </a:p>
          <a:p>
            <a:pPr>
              <a:defRPr/>
            </a:pPr>
            <a:r>
              <a:rPr lang="fr-FR" sz="1400" dirty="0"/>
              <a:t>-</a:t>
            </a:r>
          </a:p>
        </p:txBody>
      </p:sp>
      <p:sp>
        <p:nvSpPr>
          <p:cNvPr id="16" name="Ellipse 15"/>
          <p:cNvSpPr/>
          <p:nvPr/>
        </p:nvSpPr>
        <p:spPr>
          <a:xfrm>
            <a:off x="251520" y="1124744"/>
            <a:ext cx="1872208" cy="576064"/>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rgbClr val="00B050"/>
                </a:solidFill>
              </a:rPr>
              <a:t>Hyper -segmentation</a:t>
            </a:r>
            <a:endParaRPr lang="fr-FR" sz="1400" b="1" dirty="0">
              <a:solidFill>
                <a:srgbClr val="00B050"/>
              </a:solidFill>
            </a:endParaRPr>
          </a:p>
        </p:txBody>
      </p:sp>
      <p:sp>
        <p:nvSpPr>
          <p:cNvPr id="17" name="Rectangle 16"/>
          <p:cNvSpPr/>
          <p:nvPr/>
        </p:nvSpPr>
        <p:spPr>
          <a:xfrm>
            <a:off x="323528" y="1844824"/>
            <a:ext cx="1800200" cy="79208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bg1"/>
                </a:solidFill>
              </a:rPr>
              <a:t>Offre Commerciale </a:t>
            </a:r>
          </a:p>
          <a:p>
            <a:pPr algn="ctr"/>
            <a:r>
              <a:rPr lang="fr-FR" sz="1400" b="1" dirty="0" smtClean="0">
                <a:solidFill>
                  <a:schemeClr val="bg1"/>
                </a:solidFill>
              </a:rPr>
              <a:t>Implicite /Explicite-</a:t>
            </a:r>
          </a:p>
          <a:p>
            <a:pPr algn="ctr"/>
            <a:r>
              <a:rPr lang="fr-FR" sz="1400" b="1" dirty="0" smtClean="0">
                <a:solidFill>
                  <a:schemeClr val="bg1"/>
                </a:solidFill>
              </a:rPr>
              <a:t>en ligne ou hors ligne </a:t>
            </a:r>
          </a:p>
        </p:txBody>
      </p:sp>
      <p:cxnSp>
        <p:nvCxnSpPr>
          <p:cNvPr id="19" name="Connecteur droit avec flèche 18"/>
          <p:cNvCxnSpPr/>
          <p:nvPr/>
        </p:nvCxnSpPr>
        <p:spPr>
          <a:xfrm flipH="1">
            <a:off x="2051720" y="476672"/>
            <a:ext cx="1656184"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a:off x="3707904" y="476672"/>
            <a:ext cx="288032"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3779912" y="548680"/>
            <a:ext cx="1872208"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a:off x="3707904" y="476672"/>
            <a:ext cx="4248472"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flipH="1">
            <a:off x="3275856" y="476672"/>
            <a:ext cx="432048" cy="1152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H="1">
            <a:off x="2123728" y="476672"/>
            <a:ext cx="1584176" cy="1368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4" name="Object 1"/>
          <p:cNvPicPr>
            <a:picLocks noChangeArrowheads="1"/>
          </p:cNvPicPr>
          <p:nvPr/>
        </p:nvPicPr>
        <p:blipFill>
          <a:blip r:embed="rId2" cstate="print"/>
          <a:srcRect l="-1431" t="-2277" r="-2415" b="-1703"/>
          <a:stretch>
            <a:fillRect/>
          </a:stretch>
        </p:blipFill>
        <p:spPr bwMode="auto">
          <a:xfrm>
            <a:off x="5292527" y="2204864"/>
            <a:ext cx="3851473" cy="2592834"/>
          </a:xfrm>
          <a:prstGeom prst="rect">
            <a:avLst/>
          </a:prstGeom>
          <a:noFill/>
          <a:ln w="9525">
            <a:noFill/>
            <a:miter lim="800000"/>
            <a:headEnd/>
            <a:tailEnd/>
          </a:ln>
        </p:spPr>
      </p:pic>
      <p:sp>
        <p:nvSpPr>
          <p:cNvPr id="28" name="ZoneTexte 27"/>
          <p:cNvSpPr txBox="1"/>
          <p:nvPr/>
        </p:nvSpPr>
        <p:spPr>
          <a:xfrm>
            <a:off x="5724128" y="1772816"/>
            <a:ext cx="581762" cy="369332"/>
          </a:xfrm>
          <a:prstGeom prst="rect">
            <a:avLst/>
          </a:prstGeom>
          <a:noFill/>
        </p:spPr>
        <p:txBody>
          <a:bodyPr wrap="none" rtlCol="0">
            <a:spAutoFit/>
          </a:bodyPr>
          <a:lstStyle/>
          <a:p>
            <a:r>
              <a:rPr lang="fr-FR" dirty="0" smtClean="0"/>
              <a:t>CO -</a:t>
            </a:r>
            <a:endParaRPr lang="fr-F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re 1"/>
          <p:cNvSpPr>
            <a:spLocks noGrp="1"/>
          </p:cNvSpPr>
          <p:nvPr>
            <p:ph type="title"/>
          </p:nvPr>
        </p:nvSpPr>
        <p:spPr>
          <a:xfrm>
            <a:off x="457200" y="274638"/>
            <a:ext cx="8435280" cy="922114"/>
          </a:xfrm>
        </p:spPr>
        <p:txBody>
          <a:bodyPr>
            <a:normAutofit/>
          </a:bodyPr>
          <a:lstStyle/>
          <a:p>
            <a:pPr fontAlgn="auto">
              <a:spcAft>
                <a:spcPts val="0"/>
              </a:spcAft>
              <a:defRPr/>
            </a:pPr>
            <a:r>
              <a:rPr lang="fr-FR" sz="2000" b="1" dirty="0" smtClean="0"/>
              <a:t>Les attitudes des entreprises face à la créativité des consommateurs  </a:t>
            </a:r>
          </a:p>
        </p:txBody>
      </p:sp>
      <p:graphicFrame>
        <p:nvGraphicFramePr>
          <p:cNvPr id="24610" name="Group 34"/>
          <p:cNvGraphicFramePr>
            <a:graphicFrameLocks noGrp="1"/>
          </p:cNvGraphicFramePr>
          <p:nvPr/>
        </p:nvGraphicFramePr>
        <p:xfrm>
          <a:off x="1835150" y="1700213"/>
          <a:ext cx="6913563" cy="4465638"/>
        </p:xfrm>
        <a:graphic>
          <a:graphicData uri="http://schemas.openxmlformats.org/drawingml/2006/table">
            <a:tbl>
              <a:tblPr/>
              <a:tblGrid>
                <a:gridCol w="392113"/>
                <a:gridCol w="3281362"/>
                <a:gridCol w="3240088"/>
              </a:tblGrid>
              <a:tr h="2160588">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rgbClr val="000000"/>
                          </a:solidFill>
                          <a:effectLst/>
                          <a:latin typeface="Arial" charset="0"/>
                        </a:rPr>
                        <a:t>ACT</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rgbClr val="000000"/>
                          </a:solidFill>
                          <a:effectLst/>
                          <a:latin typeface="Arial" charset="0"/>
                        </a:rPr>
                        <a:t>I</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rgbClr val="000000"/>
                          </a:solidFill>
                          <a:effectLst/>
                          <a:latin typeface="Arial" charset="0"/>
                        </a:rPr>
                        <a:t>F</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smtClean="0">
                        <a:ln>
                          <a:noFill/>
                        </a:ln>
                        <a:solidFill>
                          <a:srgbClr val="000000"/>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rgbClr val="000000"/>
                          </a:solidFill>
                          <a:effectLst/>
                          <a:latin typeface="Arial" charset="0"/>
                        </a:rPr>
                        <a:t>PASS</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rgbClr val="000000"/>
                          </a:solidFill>
                          <a:effectLst/>
                          <a:latin typeface="Arial" charset="0"/>
                        </a:rPr>
                        <a:t>I</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rgbClr val="000000"/>
                          </a:solidFill>
                          <a:effectLst/>
                          <a:latin typeface="Arial" charset="0"/>
                        </a:rPr>
                        <a:t>F</a:t>
                      </a:r>
                    </a:p>
                  </a:txBody>
                  <a:tcPr anchor="ctr"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rgbClr val="000000"/>
                          </a:solidFill>
                          <a:effectLst/>
                          <a:latin typeface="Arial" charset="0"/>
                        </a:rPr>
                        <a:t>RESISTER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smtClean="0">
                        <a:ln>
                          <a:noFill/>
                        </a:ln>
                        <a:solidFill>
                          <a:srgbClr val="000000"/>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rgbClr val="000000"/>
                          </a:solidFill>
                          <a:effectLst/>
                          <a:latin typeface="Arial" charset="0"/>
                        </a:rPr>
                        <a:t>Restreindre activement la créativité des consommateurs</a:t>
                      </a:r>
                    </a:p>
                  </a:txBody>
                  <a:tcPr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rgbClr val="000000"/>
                          </a:solidFill>
                          <a:effectLst/>
                          <a:latin typeface="Arial" charset="0"/>
                        </a:rPr>
                        <a:t>FACILITER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rgbClr val="000000"/>
                          </a:solidFill>
                          <a:effectLst/>
                          <a:latin typeface="Arial" charset="0"/>
                        </a:rPr>
                        <a:t>Aider activement les inventions des consommateurs </a:t>
                      </a:r>
                    </a:p>
                  </a:txBody>
                  <a:tcPr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DCE6F2"/>
                    </a:solidFill>
                  </a:tcPr>
                </a:tc>
              </a:tr>
              <a:tr h="2305050">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rgbClr val="000000"/>
                          </a:solidFill>
                          <a:effectLst/>
                          <a:latin typeface="Arial" charset="0"/>
                        </a:rPr>
                        <a:t>DESAPPROUVER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smtClean="0">
                        <a:ln>
                          <a:noFill/>
                        </a:ln>
                        <a:solidFill>
                          <a:srgbClr val="000000"/>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rgbClr val="000000"/>
                          </a:solidFill>
                          <a:effectLst/>
                          <a:latin typeface="Arial" charset="0"/>
                        </a:rPr>
                        <a:t>Critiquer tout en tolérant la créativité des consommateurs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rgbClr val="000000"/>
                        </a:solidFill>
                        <a:effectLst/>
                        <a:latin typeface="Arial" charset="0"/>
                      </a:endParaRPr>
                    </a:p>
                  </a:txBody>
                  <a:tcPr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rgbClr val="000000"/>
                          </a:solidFill>
                          <a:effectLst/>
                          <a:latin typeface="Arial" charset="0"/>
                        </a:rPr>
                        <a:t>APPROUVER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rgbClr val="000000"/>
                          </a:solidFill>
                          <a:effectLst/>
                          <a:latin typeface="Arial" charset="0"/>
                        </a:rPr>
                        <a:t>Reconnaître tout en ne facilitant pas la créativité des consommateurs</a:t>
                      </a:r>
                    </a:p>
                  </a:txBody>
                  <a:tcPr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DCE6F2"/>
                    </a:solidFill>
                  </a:tcPr>
                </a:tc>
              </a:tr>
            </a:tbl>
          </a:graphicData>
        </a:graphic>
      </p:graphicFrame>
      <p:sp>
        <p:nvSpPr>
          <p:cNvPr id="20496" name="Line 54"/>
          <p:cNvSpPr>
            <a:spLocks noChangeShapeType="1"/>
          </p:cNvSpPr>
          <p:nvPr/>
        </p:nvSpPr>
        <p:spPr bwMode="auto">
          <a:xfrm>
            <a:off x="1835150" y="3644900"/>
            <a:ext cx="433388" cy="0"/>
          </a:xfrm>
          <a:prstGeom prst="line">
            <a:avLst/>
          </a:prstGeom>
          <a:noFill/>
          <a:ln w="9525">
            <a:solidFill>
              <a:schemeClr val="tx1"/>
            </a:solidFill>
            <a:round/>
            <a:headEnd/>
            <a:tailEnd/>
          </a:ln>
        </p:spPr>
        <p:txBody>
          <a:bodyPr/>
          <a:lstStyle/>
          <a:p>
            <a:endParaRPr lang="fr-FR"/>
          </a:p>
        </p:txBody>
      </p:sp>
      <p:sp>
        <p:nvSpPr>
          <p:cNvPr id="20497" name="Text Box 55"/>
          <p:cNvSpPr txBox="1">
            <a:spLocks noChangeArrowheads="1"/>
          </p:cNvSpPr>
          <p:nvPr/>
        </p:nvSpPr>
        <p:spPr bwMode="auto">
          <a:xfrm>
            <a:off x="0" y="3068638"/>
            <a:ext cx="1944688" cy="641350"/>
          </a:xfrm>
          <a:prstGeom prst="rect">
            <a:avLst/>
          </a:prstGeom>
          <a:noFill/>
          <a:ln w="9525">
            <a:noFill/>
            <a:miter lim="800000"/>
            <a:headEnd/>
            <a:tailEnd/>
          </a:ln>
        </p:spPr>
        <p:txBody>
          <a:bodyPr>
            <a:spAutoFit/>
          </a:bodyPr>
          <a:lstStyle/>
          <a:p>
            <a:pPr>
              <a:spcBef>
                <a:spcPct val="50000"/>
              </a:spcBef>
            </a:pPr>
            <a:r>
              <a:rPr lang="fr-FR" b="1"/>
              <a:t>Comportement de l’entreprise</a:t>
            </a:r>
          </a:p>
        </p:txBody>
      </p:sp>
      <p:sp>
        <p:nvSpPr>
          <p:cNvPr id="20498" name="Rectangle 56"/>
          <p:cNvSpPr>
            <a:spLocks noChangeArrowheads="1"/>
          </p:cNvSpPr>
          <p:nvPr/>
        </p:nvSpPr>
        <p:spPr bwMode="auto">
          <a:xfrm>
            <a:off x="2195513" y="5949950"/>
            <a:ext cx="6553200" cy="358775"/>
          </a:xfrm>
          <a:prstGeom prst="rect">
            <a:avLst/>
          </a:prstGeom>
          <a:solidFill>
            <a:srgbClr val="92B1D6"/>
          </a:solidFill>
          <a:ln w="9525">
            <a:solidFill>
              <a:schemeClr val="tx1"/>
            </a:solidFill>
            <a:miter lim="800000"/>
            <a:headEnd/>
            <a:tailEnd/>
          </a:ln>
        </p:spPr>
        <p:txBody>
          <a:bodyPr wrap="none" anchor="ctr"/>
          <a:lstStyle/>
          <a:p>
            <a:pPr algn="ctr"/>
            <a:r>
              <a:rPr lang="fr-FR"/>
              <a:t>NEGATIVE                             POSITIVE</a:t>
            </a:r>
          </a:p>
        </p:txBody>
      </p:sp>
      <p:sp>
        <p:nvSpPr>
          <p:cNvPr id="20499" name="Text Box 57"/>
          <p:cNvSpPr txBox="1">
            <a:spLocks noChangeArrowheads="1"/>
          </p:cNvSpPr>
          <p:nvPr/>
        </p:nvSpPr>
        <p:spPr bwMode="auto">
          <a:xfrm>
            <a:off x="3851275" y="6446838"/>
            <a:ext cx="3313113" cy="366712"/>
          </a:xfrm>
          <a:prstGeom prst="rect">
            <a:avLst/>
          </a:prstGeom>
          <a:noFill/>
          <a:ln w="9525">
            <a:noFill/>
            <a:miter lim="800000"/>
            <a:headEnd/>
            <a:tailEnd/>
          </a:ln>
        </p:spPr>
        <p:txBody>
          <a:bodyPr>
            <a:spAutoFit/>
          </a:bodyPr>
          <a:lstStyle/>
          <a:p>
            <a:pPr>
              <a:spcBef>
                <a:spcPct val="50000"/>
              </a:spcBef>
            </a:pPr>
            <a:r>
              <a:rPr lang="fr-FR" b="1"/>
              <a:t>Attitude de l’entreprise</a:t>
            </a:r>
          </a:p>
        </p:txBody>
      </p:sp>
      <p:sp>
        <p:nvSpPr>
          <p:cNvPr id="20500" name="Line 21"/>
          <p:cNvSpPr>
            <a:spLocks noChangeShapeType="1"/>
          </p:cNvSpPr>
          <p:nvPr/>
        </p:nvSpPr>
        <p:spPr bwMode="auto">
          <a:xfrm>
            <a:off x="5508625" y="6021388"/>
            <a:ext cx="0" cy="287337"/>
          </a:xfrm>
          <a:prstGeom prst="line">
            <a:avLst/>
          </a:prstGeom>
          <a:noFill/>
          <a:ln w="9525">
            <a:solidFill>
              <a:schemeClr val="tx1"/>
            </a:solidFill>
            <a:round/>
            <a:headEnd/>
            <a:tailEnd/>
          </a:ln>
        </p:spPr>
        <p:txBody>
          <a:bodyPr/>
          <a:lstStyle/>
          <a:p>
            <a:endParaRPr lang="fr-FR"/>
          </a:p>
        </p:txBody>
      </p:sp>
      <p:pic>
        <p:nvPicPr>
          <p:cNvPr id="20501" name="Picture 5" descr="logo+NUTELLA+Ferrero"/>
          <p:cNvPicPr>
            <a:picLocks noChangeAspect="1" noChangeArrowheads="1"/>
          </p:cNvPicPr>
          <p:nvPr/>
        </p:nvPicPr>
        <p:blipFill>
          <a:blip r:embed="rId2" cstate="print"/>
          <a:srcRect/>
          <a:stretch>
            <a:fillRect/>
          </a:stretch>
        </p:blipFill>
        <p:spPr bwMode="auto">
          <a:xfrm>
            <a:off x="3683000" y="3068638"/>
            <a:ext cx="1752600" cy="509587"/>
          </a:xfrm>
          <a:prstGeom prst="rect">
            <a:avLst/>
          </a:prstGeom>
          <a:noFill/>
          <a:ln w="9525">
            <a:noFill/>
            <a:miter lim="800000"/>
            <a:headEnd/>
            <a:tailEnd/>
          </a:ln>
        </p:spPr>
      </p:pic>
      <p:pic>
        <p:nvPicPr>
          <p:cNvPr id="20502" name="Picture 7" descr="sony-playstation"/>
          <p:cNvPicPr>
            <a:picLocks noChangeAspect="1" noChangeArrowheads="1"/>
          </p:cNvPicPr>
          <p:nvPr/>
        </p:nvPicPr>
        <p:blipFill>
          <a:blip r:embed="rId3" cstate="print"/>
          <a:srcRect/>
          <a:stretch>
            <a:fillRect/>
          </a:stretch>
        </p:blipFill>
        <p:spPr bwMode="auto">
          <a:xfrm>
            <a:off x="4140200" y="4724400"/>
            <a:ext cx="1152525" cy="1152525"/>
          </a:xfrm>
          <a:prstGeom prst="rect">
            <a:avLst/>
          </a:prstGeom>
          <a:noFill/>
          <a:ln w="9525">
            <a:noFill/>
            <a:miter lim="800000"/>
            <a:headEnd/>
            <a:tailEnd/>
          </a:ln>
        </p:spPr>
      </p:pic>
      <p:pic>
        <p:nvPicPr>
          <p:cNvPr id="20503" name="Picture 29" descr="ipod-nano"/>
          <p:cNvPicPr>
            <a:picLocks noChangeAspect="1" noChangeArrowheads="1"/>
          </p:cNvPicPr>
          <p:nvPr/>
        </p:nvPicPr>
        <p:blipFill>
          <a:blip r:embed="rId4" cstate="print"/>
          <a:srcRect/>
          <a:stretch>
            <a:fillRect/>
          </a:stretch>
        </p:blipFill>
        <p:spPr bwMode="auto">
          <a:xfrm>
            <a:off x="6732588" y="4941888"/>
            <a:ext cx="931862" cy="998537"/>
          </a:xfrm>
          <a:prstGeom prst="rect">
            <a:avLst/>
          </a:prstGeom>
          <a:noFill/>
          <a:ln w="9525">
            <a:noFill/>
            <a:miter lim="800000"/>
            <a:headEnd/>
            <a:tailEnd/>
          </a:ln>
        </p:spPr>
      </p:pic>
      <p:pic>
        <p:nvPicPr>
          <p:cNvPr id="20504" name="Picture 31" descr="Mentos to Launch Geyser Video Contest - Ideas Grande"/>
          <p:cNvPicPr>
            <a:picLocks noChangeAspect="1" noChangeArrowheads="1"/>
          </p:cNvPicPr>
          <p:nvPr/>
        </p:nvPicPr>
        <p:blipFill>
          <a:blip r:embed="rId5" cstate="print">
            <a:lum bright="-6000"/>
          </a:blip>
          <a:srcRect l="11797" t="12268"/>
          <a:stretch>
            <a:fillRect/>
          </a:stretch>
        </p:blipFill>
        <p:spPr bwMode="auto">
          <a:xfrm>
            <a:off x="6300788" y="2852738"/>
            <a:ext cx="1568450" cy="903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11760" y="620688"/>
            <a:ext cx="3945247" cy="523220"/>
          </a:xfrm>
          <a:prstGeom prst="rect">
            <a:avLst/>
          </a:prstGeom>
          <a:noFill/>
        </p:spPr>
        <p:txBody>
          <a:bodyPr wrap="none" rtlCol="0">
            <a:spAutoFit/>
          </a:bodyPr>
          <a:lstStyle/>
          <a:p>
            <a:r>
              <a:rPr lang="fr-FR" sz="2800" dirty="0" smtClean="0"/>
              <a:t>Merci de votre attention !</a:t>
            </a:r>
            <a:endParaRPr lang="fr-FR" sz="2800" dirty="0"/>
          </a:p>
        </p:txBody>
      </p:sp>
      <p:pic>
        <p:nvPicPr>
          <p:cNvPr id="3" name="Image 2" descr="logo-polytech.jpg"/>
          <p:cNvPicPr>
            <a:picLocks noChangeAspect="1"/>
          </p:cNvPicPr>
          <p:nvPr/>
        </p:nvPicPr>
        <p:blipFill>
          <a:blip r:embed="rId2" cstate="print"/>
          <a:stretch>
            <a:fillRect/>
          </a:stretch>
        </p:blipFill>
        <p:spPr>
          <a:xfrm>
            <a:off x="2195736" y="1124744"/>
            <a:ext cx="4080456" cy="2448272"/>
          </a:xfrm>
          <a:prstGeom prst="rect">
            <a:avLst/>
          </a:prstGeom>
        </p:spPr>
      </p:pic>
      <p:sp>
        <p:nvSpPr>
          <p:cNvPr id="4" name="ZoneTexte 3"/>
          <p:cNvSpPr txBox="1"/>
          <p:nvPr/>
        </p:nvSpPr>
        <p:spPr>
          <a:xfrm>
            <a:off x="583253" y="3861048"/>
            <a:ext cx="7428380" cy="2031325"/>
          </a:xfrm>
          <a:prstGeom prst="rect">
            <a:avLst/>
          </a:prstGeom>
          <a:noFill/>
        </p:spPr>
        <p:txBody>
          <a:bodyPr wrap="none" rtlCol="0">
            <a:spAutoFit/>
          </a:bodyPr>
          <a:lstStyle/>
          <a:p>
            <a:pPr algn="ctr"/>
            <a:r>
              <a:rPr lang="fr-FR" dirty="0" smtClean="0"/>
              <a:t>Venez découvrir les travaux des étudiants ingénieurs &amp; master </a:t>
            </a:r>
            <a:r>
              <a:rPr lang="fr-FR" dirty="0" err="1" smtClean="0"/>
              <a:t>Qualimapa</a:t>
            </a:r>
            <a:r>
              <a:rPr lang="fr-FR" dirty="0" smtClean="0"/>
              <a:t> sur</a:t>
            </a:r>
          </a:p>
          <a:p>
            <a:pPr algn="ctr"/>
            <a:r>
              <a:rPr lang="fr-FR" dirty="0" smtClean="0"/>
              <a:t> </a:t>
            </a:r>
            <a:r>
              <a:rPr lang="fr-FR" dirty="0" smtClean="0">
                <a:hlinkClick r:id="rId3"/>
              </a:rPr>
              <a:t>www.marketing4innovation.com</a:t>
            </a:r>
            <a:endParaRPr lang="fr-FR" dirty="0" smtClean="0"/>
          </a:p>
          <a:p>
            <a:pPr algn="ctr"/>
            <a:endParaRPr lang="fr-FR" dirty="0" smtClean="0"/>
          </a:p>
          <a:p>
            <a:pPr algn="ctr">
              <a:buFontTx/>
              <a:buChar char="-"/>
            </a:pPr>
            <a:r>
              <a:rPr lang="fr-FR" dirty="0" smtClean="0"/>
              <a:t>Plus de 70 dossiers d’analyses ( tendances, problématiques stratégiques)</a:t>
            </a:r>
          </a:p>
          <a:p>
            <a:pPr algn="ctr">
              <a:buFontTx/>
              <a:buChar char="-"/>
            </a:pPr>
            <a:r>
              <a:rPr lang="fr-FR" dirty="0" smtClean="0"/>
              <a:t>Plus de 50 cibles marketing</a:t>
            </a:r>
          </a:p>
          <a:p>
            <a:pPr algn="ctr">
              <a:buFontTx/>
              <a:buChar char="-"/>
            </a:pPr>
            <a:r>
              <a:rPr lang="fr-FR" dirty="0" smtClean="0"/>
              <a:t>plus de 350 sites web</a:t>
            </a:r>
          </a:p>
          <a:p>
            <a:pPr algn="ctr">
              <a:buFontTx/>
              <a:buChar char="-"/>
            </a:pPr>
            <a:r>
              <a:rPr lang="fr-FR" dirty="0" err="1" smtClean="0"/>
              <a:t>etc</a:t>
            </a:r>
            <a:endParaRPr lang="fr-FR" dirty="0"/>
          </a:p>
        </p:txBody>
      </p:sp>
      <p:sp>
        <p:nvSpPr>
          <p:cNvPr id="5" name="ZoneTexte 4"/>
          <p:cNvSpPr txBox="1"/>
          <p:nvPr/>
        </p:nvSpPr>
        <p:spPr>
          <a:xfrm>
            <a:off x="1907704" y="6211669"/>
            <a:ext cx="4865434" cy="646331"/>
          </a:xfrm>
          <a:prstGeom prst="rect">
            <a:avLst/>
          </a:prstGeom>
          <a:noFill/>
        </p:spPr>
        <p:txBody>
          <a:bodyPr wrap="none" rtlCol="0">
            <a:spAutoFit/>
          </a:bodyPr>
          <a:lstStyle/>
          <a:p>
            <a:r>
              <a:rPr lang="fr-FR" dirty="0" smtClean="0">
                <a:hlinkClick r:id="rId4"/>
              </a:rPr>
              <a:t>www.polytech-lille.fr</a:t>
            </a:r>
            <a:r>
              <a:rPr lang="fr-FR" dirty="0" smtClean="0"/>
              <a:t>              </a:t>
            </a:r>
            <a:r>
              <a:rPr lang="fr-FR" dirty="0" smtClean="0">
                <a:hlinkClick r:id="rId5"/>
              </a:rPr>
              <a:t>www.qualimapa.com</a:t>
            </a:r>
            <a:endParaRPr lang="fr-FR" dirty="0" smtClean="0"/>
          </a:p>
          <a:p>
            <a:endParaRPr lang="fr-F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p:txBody>
      </p:sp>
      <p:sp>
        <p:nvSpPr>
          <p:cNvPr id="3" name="Titre 1"/>
          <p:cNvSpPr txBox="1">
            <a:spLocks/>
          </p:cNvSpPr>
          <p:nvPr/>
        </p:nvSpPr>
        <p:spPr>
          <a:xfrm>
            <a:off x="1403648" y="548680"/>
            <a:ext cx="6192688" cy="1470025"/>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1" i="0" u="none" strike="noStrike" kern="1200" cap="none" spc="0" normalizeH="0" baseline="0" noProof="0" smtClean="0">
                <a:ln>
                  <a:noFill/>
                </a:ln>
                <a:solidFill>
                  <a:srgbClr val="C00000"/>
                </a:solidFill>
                <a:effectLst/>
                <a:uLnTx/>
                <a:uFillTx/>
                <a:latin typeface="+mj-lt"/>
                <a:ea typeface="+mj-ea"/>
                <a:cs typeface="+mj-cs"/>
              </a:rPr>
              <a:t>L’open Innovation </a:t>
            </a:r>
            <a:br>
              <a:rPr kumimoji="0" lang="fr-FR" sz="4000" b="1" i="0" u="none" strike="noStrike" kern="1200" cap="none" spc="0" normalizeH="0" baseline="0" noProof="0" smtClean="0">
                <a:ln>
                  <a:noFill/>
                </a:ln>
                <a:solidFill>
                  <a:srgbClr val="C00000"/>
                </a:solidFill>
                <a:effectLst/>
                <a:uLnTx/>
                <a:uFillTx/>
                <a:latin typeface="+mj-lt"/>
                <a:ea typeface="+mj-ea"/>
                <a:cs typeface="+mj-cs"/>
              </a:rPr>
            </a:br>
            <a:r>
              <a:rPr kumimoji="0" lang="fr-FR" sz="4000" b="1" i="0" u="none" strike="noStrike" kern="1200" cap="none" spc="0" normalizeH="0" baseline="0" noProof="0" smtClean="0">
                <a:ln>
                  <a:noFill/>
                </a:ln>
                <a:solidFill>
                  <a:srgbClr val="C00000"/>
                </a:solidFill>
                <a:effectLst/>
                <a:uLnTx/>
                <a:uFillTx/>
                <a:latin typeface="+mj-lt"/>
                <a:ea typeface="+mj-ea"/>
                <a:cs typeface="+mj-cs"/>
              </a:rPr>
              <a:t>comme réponse au besoin </a:t>
            </a:r>
            <a:br>
              <a:rPr kumimoji="0" lang="fr-FR" sz="4000" b="1" i="0" u="none" strike="noStrike" kern="1200" cap="none" spc="0" normalizeH="0" baseline="0" noProof="0" smtClean="0">
                <a:ln>
                  <a:noFill/>
                </a:ln>
                <a:solidFill>
                  <a:srgbClr val="C00000"/>
                </a:solidFill>
                <a:effectLst/>
                <a:uLnTx/>
                <a:uFillTx/>
                <a:latin typeface="+mj-lt"/>
                <a:ea typeface="+mj-ea"/>
                <a:cs typeface="+mj-cs"/>
              </a:rPr>
            </a:br>
            <a:r>
              <a:rPr kumimoji="0" lang="fr-FR" sz="4000" b="1" i="0" u="none" strike="noStrike" kern="1200" cap="none" spc="0" normalizeH="0" baseline="0" noProof="0" smtClean="0">
                <a:ln>
                  <a:noFill/>
                </a:ln>
                <a:solidFill>
                  <a:srgbClr val="C00000"/>
                </a:solidFill>
                <a:effectLst/>
                <a:uLnTx/>
                <a:uFillTx/>
                <a:latin typeface="+mj-lt"/>
                <a:ea typeface="+mj-ea"/>
                <a:cs typeface="+mj-cs"/>
              </a:rPr>
              <a:t>de Personnalisation</a:t>
            </a:r>
            <a:br>
              <a:rPr kumimoji="0" lang="fr-FR" sz="4000" b="1" i="0" u="none" strike="noStrike" kern="1200" cap="none" spc="0" normalizeH="0" baseline="0" noProof="0" smtClean="0">
                <a:ln>
                  <a:noFill/>
                </a:ln>
                <a:solidFill>
                  <a:srgbClr val="C00000"/>
                </a:solidFill>
                <a:effectLst/>
                <a:uLnTx/>
                <a:uFillTx/>
                <a:latin typeface="+mj-lt"/>
                <a:ea typeface="+mj-ea"/>
                <a:cs typeface="+mj-cs"/>
              </a:rPr>
            </a:br>
            <a:r>
              <a:rPr kumimoji="0" lang="fr-FR" sz="4000" b="1" i="0" u="none" strike="noStrike" kern="1200" cap="none" spc="0" normalizeH="0" baseline="0" noProof="0" smtClean="0">
                <a:ln>
                  <a:noFill/>
                </a:ln>
                <a:solidFill>
                  <a:srgbClr val="C00000"/>
                </a:solidFill>
                <a:effectLst/>
                <a:uLnTx/>
                <a:uFillTx/>
                <a:latin typeface="+mj-lt"/>
                <a:ea typeface="+mj-ea"/>
                <a:cs typeface="+mj-cs"/>
              </a:rPr>
              <a:t/>
            </a:r>
            <a:br>
              <a:rPr kumimoji="0" lang="fr-FR" sz="4000" b="1" i="0" u="none" strike="noStrike" kern="1200" cap="none" spc="0" normalizeH="0" baseline="0" noProof="0" smtClean="0">
                <a:ln>
                  <a:noFill/>
                </a:ln>
                <a:solidFill>
                  <a:srgbClr val="C00000"/>
                </a:solidFill>
                <a:effectLst/>
                <a:uLnTx/>
                <a:uFillTx/>
                <a:latin typeface="+mj-lt"/>
                <a:ea typeface="+mj-ea"/>
                <a:cs typeface="+mj-cs"/>
              </a:rPr>
            </a:br>
            <a:endParaRPr kumimoji="0" lang="fr-FR" sz="4000" b="1" i="0" u="none" strike="noStrike" kern="1200" cap="none" spc="0" normalizeH="0" baseline="0" noProof="0" dirty="0">
              <a:ln>
                <a:noFill/>
              </a:ln>
              <a:solidFill>
                <a:srgbClr val="C00000"/>
              </a:solidFill>
              <a:effectLst/>
              <a:uLnTx/>
              <a:uFillTx/>
              <a:latin typeface="+mj-lt"/>
              <a:ea typeface="+mj-ea"/>
              <a:cs typeface="+mj-cs"/>
            </a:endParaRPr>
          </a:p>
        </p:txBody>
      </p:sp>
      <p:sp>
        <p:nvSpPr>
          <p:cNvPr id="4" name="Rectangle 3"/>
          <p:cNvSpPr/>
          <p:nvPr/>
        </p:nvSpPr>
        <p:spPr>
          <a:xfrm>
            <a:off x="323528" y="3068960"/>
            <a:ext cx="8568952" cy="2616101"/>
          </a:xfrm>
          <a:prstGeom prst="rect">
            <a:avLst/>
          </a:prstGeom>
        </p:spPr>
        <p:txBody>
          <a:bodyPr wrap="square">
            <a:spAutoFit/>
          </a:bodyPr>
          <a:lstStyle/>
          <a:p>
            <a:pPr algn="ctr"/>
            <a:r>
              <a:rPr lang="fr-FR" sz="2000" b="1" dirty="0" smtClean="0">
                <a:solidFill>
                  <a:schemeClr val="bg1">
                    <a:lumMod val="95000"/>
                  </a:schemeClr>
                </a:solidFill>
              </a:rPr>
              <a:t>I-  Les Evolutions sociétales, économiques et consuméristes</a:t>
            </a:r>
          </a:p>
          <a:p>
            <a:pPr algn="ctr"/>
            <a:endParaRPr lang="fr-FR" sz="2000" b="1" dirty="0" smtClean="0"/>
          </a:p>
          <a:p>
            <a:pPr algn="ctr"/>
            <a:r>
              <a:rPr lang="fr-FR" sz="2000" b="1" dirty="0" smtClean="0">
                <a:solidFill>
                  <a:schemeClr val="bg1"/>
                </a:solidFill>
              </a:rPr>
              <a:t>II- Avantages &amp; Limites de la Personnalisation</a:t>
            </a:r>
          </a:p>
          <a:p>
            <a:pPr algn="ctr"/>
            <a:endParaRPr lang="fr-FR" sz="2000" b="1" dirty="0" smtClean="0">
              <a:solidFill>
                <a:schemeClr val="bg1">
                  <a:lumMod val="95000"/>
                </a:schemeClr>
              </a:solidFill>
            </a:endParaRPr>
          </a:p>
          <a:p>
            <a:pPr algn="ctr"/>
            <a:r>
              <a:rPr lang="fr-FR" sz="2800" b="1" dirty="0" smtClean="0"/>
              <a:t>III- Panorama des moyens de personnalisation/customisation</a:t>
            </a:r>
          </a:p>
          <a:p>
            <a:pPr algn="ctr"/>
            <a:r>
              <a:rPr lang="fr-FR" sz="2800" b="1" dirty="0" smtClean="0"/>
              <a:t>exemples</a:t>
            </a:r>
            <a:endParaRPr lang="fr-FR" sz="2800" b="1" dirty="0"/>
          </a:p>
        </p:txBody>
      </p:sp>
      <p:sp>
        <p:nvSpPr>
          <p:cNvPr id="5" name="ZoneTexte 4"/>
          <p:cNvSpPr txBox="1"/>
          <p:nvPr/>
        </p:nvSpPr>
        <p:spPr>
          <a:xfrm>
            <a:off x="539552" y="5661248"/>
            <a:ext cx="8424936" cy="646331"/>
          </a:xfrm>
          <a:prstGeom prst="rect">
            <a:avLst/>
          </a:prstGeom>
          <a:solidFill>
            <a:schemeClr val="bg1"/>
          </a:solidFill>
        </p:spPr>
        <p:txBody>
          <a:bodyPr wrap="square" rtlCol="0">
            <a:spAutoFit/>
          </a:bodyPr>
          <a:lstStyle/>
          <a:p>
            <a:r>
              <a:rPr lang="fr-FR" dirty="0" smtClean="0">
                <a:hlinkClick r:id="rId2"/>
              </a:rPr>
              <a:t>Isabelle.Wallart@polytech-lille.fr</a:t>
            </a:r>
            <a:r>
              <a:rPr lang="fr-FR" dirty="0" smtClean="0"/>
              <a:t>                                         </a:t>
            </a:r>
            <a:r>
              <a:rPr lang="fr-FR" dirty="0" smtClean="0">
                <a:hlinkClick r:id="rId3"/>
              </a:rPr>
              <a:t>www.marketing4innovation.com</a:t>
            </a:r>
            <a:endParaRPr lang="fr-FR" dirty="0" smtClean="0"/>
          </a:p>
          <a:p>
            <a:endParaRPr lang="fr-FR" dirty="0"/>
          </a:p>
        </p:txBody>
      </p:sp>
      <p:pic>
        <p:nvPicPr>
          <p:cNvPr id="6" name="Image 5" descr="logoqualimapa.gif"/>
          <p:cNvPicPr>
            <a:picLocks noChangeAspect="1"/>
          </p:cNvPicPr>
          <p:nvPr/>
        </p:nvPicPr>
        <p:blipFill>
          <a:blip r:embed="rId4" cstate="print"/>
          <a:stretch>
            <a:fillRect/>
          </a:stretch>
        </p:blipFill>
        <p:spPr>
          <a:xfrm>
            <a:off x="4932040" y="5661249"/>
            <a:ext cx="627167" cy="648072"/>
          </a:xfrm>
          <a:prstGeom prst="rect">
            <a:avLst/>
          </a:prstGeom>
        </p:spPr>
      </p:pic>
      <p:pic>
        <p:nvPicPr>
          <p:cNvPr id="7" name="Image 6" descr="logo-polytech.jpg"/>
          <p:cNvPicPr>
            <a:picLocks noChangeAspect="1"/>
          </p:cNvPicPr>
          <p:nvPr/>
        </p:nvPicPr>
        <p:blipFill>
          <a:blip r:embed="rId5" cstate="print"/>
          <a:stretch>
            <a:fillRect/>
          </a:stretch>
        </p:blipFill>
        <p:spPr>
          <a:xfrm>
            <a:off x="3851920" y="5661248"/>
            <a:ext cx="1080121" cy="64807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r>
              <a:rPr lang="fr-FR" dirty="0" smtClean="0"/>
              <a:t>Co-promotion</a:t>
            </a:r>
            <a:endParaRPr lang="fr-FR" dirty="0"/>
          </a:p>
        </p:txBody>
      </p:sp>
      <p:sp>
        <p:nvSpPr>
          <p:cNvPr id="3" name="Ellipse 2"/>
          <p:cNvSpPr/>
          <p:nvPr/>
        </p:nvSpPr>
        <p:spPr>
          <a:xfrm>
            <a:off x="2627784" y="1988840"/>
            <a:ext cx="4248472" cy="33843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contenu 2"/>
          <p:cNvSpPr>
            <a:spLocks noGrp="1"/>
          </p:cNvSpPr>
          <p:nvPr>
            <p:ph idx="1"/>
          </p:nvPr>
        </p:nvSpPr>
        <p:spPr>
          <a:xfrm>
            <a:off x="457200" y="428625"/>
            <a:ext cx="4042792" cy="5697538"/>
          </a:xfrm>
        </p:spPr>
        <p:txBody>
          <a:bodyPr>
            <a:normAutofit/>
          </a:bodyPr>
          <a:lstStyle/>
          <a:p>
            <a:pPr>
              <a:buFontTx/>
              <a:buNone/>
            </a:pPr>
            <a:r>
              <a:rPr lang="fr-FR" sz="2800" u="sng" dirty="0" smtClean="0"/>
              <a:t>Co-promotion</a:t>
            </a:r>
            <a:r>
              <a:rPr lang="fr-FR" sz="2800" dirty="0" smtClean="0"/>
              <a:t>:</a:t>
            </a:r>
          </a:p>
          <a:p>
            <a:pPr>
              <a:buFontTx/>
              <a:buChar char="-"/>
            </a:pPr>
            <a:r>
              <a:rPr lang="fr-FR" sz="2400" dirty="0" smtClean="0"/>
              <a:t>Travail inconscient de promotion publicitaire dans son entourage.</a:t>
            </a:r>
          </a:p>
          <a:p>
            <a:pPr>
              <a:buFontTx/>
              <a:buChar char="-"/>
            </a:pPr>
            <a:endParaRPr lang="fr-FR" sz="2400" dirty="0" smtClean="0"/>
          </a:p>
        </p:txBody>
      </p:sp>
      <p:pic>
        <p:nvPicPr>
          <p:cNvPr id="18435" name="Picture 3" descr="ralph-lauren-magazine-and-qr-code-L-1-175x130"/>
          <p:cNvPicPr>
            <a:picLocks noChangeAspect="1" noChangeArrowheads="1"/>
          </p:cNvPicPr>
          <p:nvPr/>
        </p:nvPicPr>
        <p:blipFill>
          <a:blip r:embed="rId2" cstate="print"/>
          <a:srcRect/>
          <a:stretch>
            <a:fillRect/>
          </a:stretch>
        </p:blipFill>
        <p:spPr bwMode="auto">
          <a:xfrm>
            <a:off x="395536" y="2204864"/>
            <a:ext cx="3167062" cy="2352675"/>
          </a:xfrm>
          <a:prstGeom prst="rect">
            <a:avLst/>
          </a:prstGeom>
          <a:noFill/>
          <a:ln w="9525">
            <a:noFill/>
            <a:miter lim="800000"/>
            <a:headEnd/>
            <a:tailEnd/>
          </a:ln>
        </p:spPr>
      </p:pic>
      <p:sp>
        <p:nvSpPr>
          <p:cNvPr id="4" name="Espace réservé du contenu 2"/>
          <p:cNvSpPr txBox="1">
            <a:spLocks/>
          </p:cNvSpPr>
          <p:nvPr/>
        </p:nvSpPr>
        <p:spPr>
          <a:xfrm>
            <a:off x="4644008" y="764705"/>
            <a:ext cx="4104456" cy="129614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fr-FR" sz="2800" b="0" i="0" u="none" strike="noStrike" kern="1200" cap="none" spc="0" normalizeH="0" baseline="0" noProof="0" smtClean="0">
                <a:ln>
                  <a:noFill/>
                </a:ln>
                <a:solidFill>
                  <a:schemeClr val="tx1"/>
                </a:solidFill>
                <a:effectLst/>
                <a:uLnTx/>
                <a:uFillTx/>
                <a:latin typeface="+mn-lt"/>
                <a:ea typeface="+mn-ea"/>
                <a:cs typeface="+mn-cs"/>
              </a:rPr>
              <a:t>- </a:t>
            </a:r>
            <a:r>
              <a:rPr kumimoji="0" lang="fr-FR" sz="2400" b="0" i="0" u="none" strike="noStrike" kern="1200" cap="none" spc="0" normalizeH="0" baseline="0" noProof="0" smtClean="0">
                <a:ln>
                  <a:noFill/>
                </a:ln>
                <a:solidFill>
                  <a:schemeClr val="tx1"/>
                </a:solidFill>
                <a:effectLst/>
                <a:uLnTx/>
                <a:uFillTx/>
                <a:latin typeface="+mn-lt"/>
                <a:ea typeface="+mn-ea"/>
                <a:cs typeface="+mn-cs"/>
              </a:rPr>
              <a:t>Réalisation d’une partie du travail des agences de publicités.</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fr-FR" sz="2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5" name="Picture 2" descr="D:\FLORENCE\MAE\Marketing\Nouveau dossier\kindercasting.jpg"/>
          <p:cNvPicPr>
            <a:picLocks noChangeAspect="1" noChangeArrowheads="1"/>
          </p:cNvPicPr>
          <p:nvPr/>
        </p:nvPicPr>
        <p:blipFill>
          <a:blip r:embed="rId3" cstate="print"/>
          <a:srcRect/>
          <a:stretch>
            <a:fillRect/>
          </a:stretch>
        </p:blipFill>
        <p:spPr bwMode="auto">
          <a:xfrm>
            <a:off x="4283968" y="2132856"/>
            <a:ext cx="2705100" cy="3600450"/>
          </a:xfrm>
          <a:prstGeom prst="rect">
            <a:avLst/>
          </a:prstGeom>
          <a:noFill/>
          <a:ln w="9525">
            <a:noFill/>
            <a:miter lim="800000"/>
            <a:headEnd/>
            <a:tailEnd/>
          </a:ln>
        </p:spPr>
      </p:pic>
      <p:pic>
        <p:nvPicPr>
          <p:cNvPr id="6" name="Picture 2" descr="D:\FLORENCE\MAE\Marketing\Nouveau dossier\zen_classic_logo.jpg"/>
          <p:cNvPicPr>
            <a:picLocks noChangeAspect="1" noChangeArrowheads="1"/>
          </p:cNvPicPr>
          <p:nvPr/>
        </p:nvPicPr>
        <p:blipFill>
          <a:blip r:embed="rId4" cstate="print"/>
          <a:srcRect/>
          <a:stretch>
            <a:fillRect/>
          </a:stretch>
        </p:blipFill>
        <p:spPr bwMode="auto">
          <a:xfrm>
            <a:off x="4860032" y="5791358"/>
            <a:ext cx="3816424" cy="1066642"/>
          </a:xfrm>
          <a:prstGeom prst="rect">
            <a:avLst/>
          </a:prstGeom>
          <a:noFill/>
          <a:ln w="9525">
            <a:noFill/>
            <a:miter lim="800000"/>
            <a:headEnd/>
            <a:tailEnd/>
          </a:ln>
        </p:spPr>
      </p:pic>
      <p:sp>
        <p:nvSpPr>
          <p:cNvPr id="7" name="Bouton d'action : Suivant 6">
            <a:hlinkClick r:id="rId5" action="ppaction://hlinksldjump" highlightClick="1">
              <a:snd r:embed="rId6" name="click.wav"/>
            </a:hlinkClick>
          </p:cNvPr>
          <p:cNvSpPr/>
          <p:nvPr/>
        </p:nvSpPr>
        <p:spPr>
          <a:xfrm>
            <a:off x="7812360" y="332656"/>
            <a:ext cx="504056" cy="432048"/>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r>
              <a:rPr lang="fr-FR" dirty="0" smtClean="0"/>
              <a:t>Co-commercialisation</a:t>
            </a:r>
            <a:endParaRPr lang="fr-FR" dirty="0"/>
          </a:p>
        </p:txBody>
      </p:sp>
      <p:sp>
        <p:nvSpPr>
          <p:cNvPr id="3" name="Ellipse 2"/>
          <p:cNvSpPr/>
          <p:nvPr/>
        </p:nvSpPr>
        <p:spPr>
          <a:xfrm>
            <a:off x="2627784" y="1988840"/>
            <a:ext cx="4248472" cy="33843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age025_r2_c2.png"/>
          <p:cNvPicPr>
            <a:picLocks noChangeAspect="1"/>
          </p:cNvPicPr>
          <p:nvPr/>
        </p:nvPicPr>
        <p:blipFill>
          <a:blip r:embed="rId2" cstate="print"/>
          <a:stretch>
            <a:fillRect/>
          </a:stretch>
        </p:blipFill>
        <p:spPr>
          <a:xfrm>
            <a:off x="0" y="926338"/>
            <a:ext cx="9144000" cy="5005323"/>
          </a:xfrm>
          <a:prstGeom prst="rect">
            <a:avLst/>
          </a:prstGeom>
        </p:spPr>
      </p:pic>
      <p:pic>
        <p:nvPicPr>
          <p:cNvPr id="3" name="Image 2" descr="image025v_r2_c2.png"/>
          <p:cNvPicPr>
            <a:picLocks noChangeAspect="1"/>
          </p:cNvPicPr>
          <p:nvPr/>
        </p:nvPicPr>
        <p:blipFill>
          <a:blip r:embed="rId3" cstate="print"/>
          <a:stretch>
            <a:fillRect/>
          </a:stretch>
        </p:blipFill>
        <p:spPr>
          <a:xfrm>
            <a:off x="0" y="0"/>
            <a:ext cx="1697143" cy="745714"/>
          </a:xfrm>
          <a:prstGeom prst="rect">
            <a:avLst/>
          </a:prstGeom>
        </p:spPr>
      </p:pic>
      <p:sp>
        <p:nvSpPr>
          <p:cNvPr id="4" name="Titre 3"/>
          <p:cNvSpPr>
            <a:spLocks noGrp="1"/>
          </p:cNvSpPr>
          <p:nvPr>
            <p:ph type="title" idx="4294967295"/>
          </p:nvPr>
        </p:nvSpPr>
        <p:spPr>
          <a:xfrm>
            <a:off x="395536" y="0"/>
            <a:ext cx="8229600" cy="1143000"/>
          </a:xfrm>
        </p:spPr>
        <p:txBody>
          <a:bodyPr/>
          <a:lstStyle/>
          <a:p>
            <a:r>
              <a:rPr lang="fr-FR" dirty="0" smtClean="0"/>
              <a:t>Co-commercialisation</a:t>
            </a:r>
            <a:endParaRPr lang="fr-FR" dirty="0"/>
          </a:p>
        </p:txBody>
      </p:sp>
      <p:sp>
        <p:nvSpPr>
          <p:cNvPr id="5" name="Bouton d'action : Suivant 4">
            <a:hlinkClick r:id="rId4" action="ppaction://hlinksldjump" highlightClick="1">
              <a:snd r:embed="rId5" name="click.wav"/>
            </a:hlinkClick>
          </p:cNvPr>
          <p:cNvSpPr/>
          <p:nvPr/>
        </p:nvSpPr>
        <p:spPr>
          <a:xfrm>
            <a:off x="7812360" y="332656"/>
            <a:ext cx="504056" cy="432048"/>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normAutofit fontScale="90000"/>
          </a:bodyPr>
          <a:lstStyle/>
          <a:p>
            <a:r>
              <a:rPr lang="fr-FR" dirty="0" smtClean="0"/>
              <a:t>Co </a:t>
            </a:r>
            <a:r>
              <a:rPr lang="fr-FR" dirty="0" err="1" smtClean="0"/>
              <a:t>edition</a:t>
            </a:r>
            <a:r>
              <a:rPr lang="fr-FR" dirty="0" smtClean="0"/>
              <a:t> &amp; financement participatif</a:t>
            </a:r>
            <a:endParaRPr lang="fr-FR" dirty="0"/>
          </a:p>
        </p:txBody>
      </p:sp>
      <p:sp>
        <p:nvSpPr>
          <p:cNvPr id="3" name="Ellipse 2"/>
          <p:cNvSpPr/>
          <p:nvPr/>
        </p:nvSpPr>
        <p:spPr>
          <a:xfrm>
            <a:off x="2627784" y="1988840"/>
            <a:ext cx="4248472" cy="33843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037_r2_c2.png"/>
          <p:cNvPicPr>
            <a:picLocks noChangeAspect="1"/>
          </p:cNvPicPr>
          <p:nvPr/>
        </p:nvPicPr>
        <p:blipFill>
          <a:blip r:embed="rId2" cstate="print"/>
          <a:stretch>
            <a:fillRect/>
          </a:stretch>
        </p:blipFill>
        <p:spPr>
          <a:xfrm>
            <a:off x="5940152" y="0"/>
            <a:ext cx="3060000" cy="3150000"/>
          </a:xfrm>
          <a:prstGeom prst="rect">
            <a:avLst/>
          </a:prstGeom>
        </p:spPr>
      </p:pic>
      <p:pic>
        <p:nvPicPr>
          <p:cNvPr id="4" name="Image 3" descr="c_r2_c2.png"/>
          <p:cNvPicPr>
            <a:picLocks noChangeAspect="1"/>
          </p:cNvPicPr>
          <p:nvPr/>
        </p:nvPicPr>
        <p:blipFill>
          <a:blip r:embed="rId3" cstate="print"/>
          <a:stretch>
            <a:fillRect/>
          </a:stretch>
        </p:blipFill>
        <p:spPr>
          <a:xfrm>
            <a:off x="0" y="188640"/>
            <a:ext cx="6017143" cy="1902857"/>
          </a:xfrm>
          <a:prstGeom prst="rect">
            <a:avLst/>
          </a:prstGeom>
        </p:spPr>
      </p:pic>
      <p:pic>
        <p:nvPicPr>
          <p:cNvPr id="5" name="Image 4" descr="cv_r2_c2.png"/>
          <p:cNvPicPr>
            <a:picLocks noChangeAspect="1"/>
          </p:cNvPicPr>
          <p:nvPr/>
        </p:nvPicPr>
        <p:blipFill>
          <a:blip r:embed="rId4" cstate="print"/>
          <a:stretch>
            <a:fillRect/>
          </a:stretch>
        </p:blipFill>
        <p:spPr>
          <a:xfrm>
            <a:off x="0" y="2832454"/>
            <a:ext cx="9144000" cy="402554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3419872" y="980728"/>
            <a:ext cx="2016224" cy="14401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00B050"/>
                </a:solidFill>
              </a:rPr>
              <a:t>Personnalisation</a:t>
            </a:r>
            <a:endParaRPr lang="fr-FR" sz="1400" dirty="0">
              <a:solidFill>
                <a:srgbClr val="00B050"/>
              </a:solidFill>
            </a:endParaRPr>
          </a:p>
        </p:txBody>
      </p:sp>
      <p:sp>
        <p:nvSpPr>
          <p:cNvPr id="3" name="Ellipse 2"/>
          <p:cNvSpPr/>
          <p:nvPr/>
        </p:nvSpPr>
        <p:spPr>
          <a:xfrm>
            <a:off x="1331640" y="1844824"/>
            <a:ext cx="1800200" cy="108012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chemeClr val="tx1"/>
                </a:solidFill>
              </a:rPr>
              <a:t>Contexte économique</a:t>
            </a:r>
            <a:endParaRPr lang="fr-FR" sz="1400" dirty="0">
              <a:solidFill>
                <a:schemeClr val="tx1"/>
              </a:solidFill>
            </a:endParaRPr>
          </a:p>
        </p:txBody>
      </p:sp>
      <p:sp>
        <p:nvSpPr>
          <p:cNvPr id="4" name="Ellipse 3"/>
          <p:cNvSpPr/>
          <p:nvPr/>
        </p:nvSpPr>
        <p:spPr>
          <a:xfrm>
            <a:off x="3419872" y="3429000"/>
            <a:ext cx="1800200" cy="108012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chemeClr val="tx1"/>
                </a:solidFill>
              </a:rPr>
              <a:t>Nouveaux schémas de consommation</a:t>
            </a:r>
            <a:endParaRPr lang="fr-FR" sz="1400" dirty="0">
              <a:solidFill>
                <a:schemeClr val="tx1"/>
              </a:solidFill>
            </a:endParaRPr>
          </a:p>
        </p:txBody>
      </p:sp>
      <p:sp>
        <p:nvSpPr>
          <p:cNvPr id="5" name="Ellipse 4"/>
          <p:cNvSpPr/>
          <p:nvPr/>
        </p:nvSpPr>
        <p:spPr>
          <a:xfrm>
            <a:off x="5580112" y="1844824"/>
            <a:ext cx="1800200" cy="108012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chemeClr val="tx1"/>
                </a:solidFill>
              </a:rPr>
              <a:t>Nouvelle Création de valeur</a:t>
            </a:r>
            <a:endParaRPr lang="fr-FR" sz="1400" dirty="0">
              <a:solidFill>
                <a:schemeClr val="tx1"/>
              </a:solidFill>
            </a:endParaRPr>
          </a:p>
        </p:txBody>
      </p:sp>
      <p:sp>
        <p:nvSpPr>
          <p:cNvPr id="6" name="ZoneTexte 5"/>
          <p:cNvSpPr txBox="1"/>
          <p:nvPr/>
        </p:nvSpPr>
        <p:spPr>
          <a:xfrm>
            <a:off x="179512" y="1412776"/>
            <a:ext cx="2391039" cy="307777"/>
          </a:xfrm>
          <a:prstGeom prst="rect">
            <a:avLst/>
          </a:prstGeom>
          <a:noFill/>
        </p:spPr>
        <p:txBody>
          <a:bodyPr wrap="none" rtlCol="0">
            <a:spAutoFit/>
          </a:bodyPr>
          <a:lstStyle/>
          <a:p>
            <a:r>
              <a:rPr lang="fr-FR" sz="1400" dirty="0" smtClean="0"/>
              <a:t>Marchés concentrés &amp; saturés</a:t>
            </a:r>
            <a:endParaRPr lang="fr-FR" sz="1400" dirty="0"/>
          </a:p>
        </p:txBody>
      </p:sp>
      <p:sp>
        <p:nvSpPr>
          <p:cNvPr id="7" name="ZoneTexte 6"/>
          <p:cNvSpPr txBox="1"/>
          <p:nvPr/>
        </p:nvSpPr>
        <p:spPr>
          <a:xfrm>
            <a:off x="323528" y="2924944"/>
            <a:ext cx="1496051" cy="307777"/>
          </a:xfrm>
          <a:prstGeom prst="rect">
            <a:avLst/>
          </a:prstGeom>
          <a:noFill/>
        </p:spPr>
        <p:txBody>
          <a:bodyPr wrap="none" rtlCol="0">
            <a:spAutoFit/>
          </a:bodyPr>
          <a:lstStyle/>
          <a:p>
            <a:r>
              <a:rPr lang="fr-FR" sz="1400" dirty="0" smtClean="0"/>
              <a:t>Crise économique</a:t>
            </a:r>
            <a:endParaRPr lang="fr-FR" sz="1400" dirty="0"/>
          </a:p>
        </p:txBody>
      </p:sp>
      <p:sp>
        <p:nvSpPr>
          <p:cNvPr id="8" name="ZoneTexte 7"/>
          <p:cNvSpPr txBox="1"/>
          <p:nvPr/>
        </p:nvSpPr>
        <p:spPr>
          <a:xfrm>
            <a:off x="827584" y="4581128"/>
            <a:ext cx="3082639" cy="523220"/>
          </a:xfrm>
          <a:prstGeom prst="rect">
            <a:avLst/>
          </a:prstGeom>
          <a:noFill/>
        </p:spPr>
        <p:txBody>
          <a:bodyPr wrap="none" rtlCol="0">
            <a:spAutoFit/>
          </a:bodyPr>
          <a:lstStyle/>
          <a:p>
            <a:r>
              <a:rPr lang="fr-FR" sz="1400" dirty="0" smtClean="0"/>
              <a:t>Culture de consommation </a:t>
            </a:r>
          </a:p>
          <a:p>
            <a:r>
              <a:rPr lang="fr-FR" sz="1400" dirty="0" smtClean="0"/>
              <a:t>&amp; Responsabilisation du consommateur</a:t>
            </a:r>
            <a:endParaRPr lang="fr-FR" sz="1400" dirty="0"/>
          </a:p>
        </p:txBody>
      </p:sp>
      <p:sp>
        <p:nvSpPr>
          <p:cNvPr id="9" name="ZoneTexte 8"/>
          <p:cNvSpPr txBox="1"/>
          <p:nvPr/>
        </p:nvSpPr>
        <p:spPr>
          <a:xfrm>
            <a:off x="3419872" y="5301208"/>
            <a:ext cx="2165529" cy="307777"/>
          </a:xfrm>
          <a:prstGeom prst="rect">
            <a:avLst/>
          </a:prstGeom>
          <a:noFill/>
        </p:spPr>
        <p:txBody>
          <a:bodyPr wrap="none" rtlCol="0">
            <a:spAutoFit/>
          </a:bodyPr>
          <a:lstStyle/>
          <a:p>
            <a:r>
              <a:rPr lang="fr-FR" sz="1400" dirty="0" smtClean="0"/>
              <a:t>Individualisation &amp; Identité</a:t>
            </a:r>
            <a:endParaRPr lang="fr-FR" sz="1400" dirty="0"/>
          </a:p>
        </p:txBody>
      </p:sp>
      <p:sp>
        <p:nvSpPr>
          <p:cNvPr id="10" name="ZoneTexte 9"/>
          <p:cNvSpPr txBox="1"/>
          <p:nvPr/>
        </p:nvSpPr>
        <p:spPr>
          <a:xfrm>
            <a:off x="5292080" y="4725144"/>
            <a:ext cx="2853602" cy="307777"/>
          </a:xfrm>
          <a:prstGeom prst="rect">
            <a:avLst/>
          </a:prstGeom>
          <a:noFill/>
        </p:spPr>
        <p:txBody>
          <a:bodyPr wrap="none" rtlCol="0">
            <a:spAutoFit/>
          </a:bodyPr>
          <a:lstStyle/>
          <a:p>
            <a:r>
              <a:rPr lang="fr-FR" sz="1400" dirty="0" smtClean="0"/>
              <a:t>Interpénétration vie pro &amp; vie privée</a:t>
            </a:r>
            <a:endParaRPr lang="fr-FR" sz="1400" dirty="0"/>
          </a:p>
        </p:txBody>
      </p:sp>
      <p:sp>
        <p:nvSpPr>
          <p:cNvPr id="11" name="ZoneTexte 10"/>
          <p:cNvSpPr txBox="1"/>
          <p:nvPr/>
        </p:nvSpPr>
        <p:spPr>
          <a:xfrm>
            <a:off x="6516216" y="1484784"/>
            <a:ext cx="1839543" cy="307777"/>
          </a:xfrm>
          <a:prstGeom prst="rect">
            <a:avLst/>
          </a:prstGeom>
          <a:noFill/>
        </p:spPr>
        <p:txBody>
          <a:bodyPr wrap="none" rtlCol="0">
            <a:spAutoFit/>
          </a:bodyPr>
          <a:lstStyle/>
          <a:p>
            <a:r>
              <a:rPr lang="fr-FR" sz="1400" dirty="0" smtClean="0"/>
              <a:t>Tertiarisation de l’offre</a:t>
            </a:r>
            <a:endParaRPr lang="fr-FR" sz="1400" dirty="0"/>
          </a:p>
        </p:txBody>
      </p:sp>
      <p:sp>
        <p:nvSpPr>
          <p:cNvPr id="12" name="ZoneTexte 11"/>
          <p:cNvSpPr txBox="1"/>
          <p:nvPr/>
        </p:nvSpPr>
        <p:spPr>
          <a:xfrm>
            <a:off x="6300192" y="3140968"/>
            <a:ext cx="2716706" cy="307777"/>
          </a:xfrm>
          <a:prstGeom prst="rect">
            <a:avLst/>
          </a:prstGeom>
          <a:noFill/>
        </p:spPr>
        <p:txBody>
          <a:bodyPr wrap="none" rtlCol="0">
            <a:spAutoFit/>
          </a:bodyPr>
          <a:lstStyle/>
          <a:p>
            <a:r>
              <a:rPr lang="fr-FR" sz="1400" dirty="0" smtClean="0"/>
              <a:t>Valeur affective et EXPERIENTIELLE</a:t>
            </a:r>
            <a:endParaRPr lang="fr-FR" sz="1400" dirty="0"/>
          </a:p>
        </p:txBody>
      </p:sp>
      <p:cxnSp>
        <p:nvCxnSpPr>
          <p:cNvPr id="21" name="Connecteur droit avec flèche 20"/>
          <p:cNvCxnSpPr/>
          <p:nvPr/>
        </p:nvCxnSpPr>
        <p:spPr>
          <a:xfrm flipH="1" flipV="1">
            <a:off x="1259632" y="1772816"/>
            <a:ext cx="216024"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H="1">
            <a:off x="1259632" y="2708920"/>
            <a:ext cx="216024"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H="1">
            <a:off x="3275856" y="4437112"/>
            <a:ext cx="288032"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a:off x="4283968" y="4653136"/>
            <a:ext cx="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a:off x="5004048" y="4509120"/>
            <a:ext cx="288032"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a:endCxn id="11" idx="2"/>
          </p:cNvCxnSpPr>
          <p:nvPr/>
        </p:nvCxnSpPr>
        <p:spPr>
          <a:xfrm flipV="1">
            <a:off x="7236296" y="1792561"/>
            <a:ext cx="199692" cy="1962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a:off x="7236296" y="2780928"/>
            <a:ext cx="216024"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itre 1"/>
          <p:cNvSpPr txBox="1">
            <a:spLocks/>
          </p:cNvSpPr>
          <p:nvPr/>
        </p:nvSpPr>
        <p:spPr>
          <a:xfrm>
            <a:off x="467544" y="188640"/>
            <a:ext cx="8435280" cy="50405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smtClean="0">
                <a:ln>
                  <a:noFill/>
                </a:ln>
                <a:solidFill>
                  <a:schemeClr val="tx1"/>
                </a:solidFill>
                <a:effectLst/>
                <a:uLnTx/>
                <a:uFillTx/>
                <a:latin typeface="+mj-lt"/>
                <a:ea typeface="+mj-ea"/>
                <a:cs typeface="+mj-cs"/>
              </a:rPr>
              <a:t>Evolutions sociétales, économiques et consuméristes</a:t>
            </a:r>
            <a:endParaRPr kumimoji="0" lang="fr-FR" sz="2800" b="0" i="0" u="none" strike="noStrike" kern="1200" cap="none" spc="0" normalizeH="0" baseline="0" noProof="0" dirty="0">
              <a:ln>
                <a:noFill/>
              </a:ln>
              <a:solidFill>
                <a:schemeClr val="tx1"/>
              </a:solidFill>
              <a:effectLst/>
              <a:uLnTx/>
              <a:uFillTx/>
              <a:latin typeface="+mj-lt"/>
              <a:ea typeface="+mj-ea"/>
              <a:cs typeface="+mj-cs"/>
            </a:endParaRPr>
          </a:p>
        </p:txBody>
      </p:sp>
      <p:cxnSp>
        <p:nvCxnSpPr>
          <p:cNvPr id="41" name="Connecteur droit avec flèche 40"/>
          <p:cNvCxnSpPr/>
          <p:nvPr/>
        </p:nvCxnSpPr>
        <p:spPr>
          <a:xfrm flipV="1">
            <a:off x="4355976" y="2564904"/>
            <a:ext cx="0"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flipH="1" flipV="1">
            <a:off x="5508104" y="1844824"/>
            <a:ext cx="360040"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flipV="1">
            <a:off x="3131840" y="1916832"/>
            <a:ext cx="216024"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251520" y="3717032"/>
            <a:ext cx="2479846" cy="523220"/>
          </a:xfrm>
          <a:prstGeom prst="rect">
            <a:avLst/>
          </a:prstGeom>
          <a:noFill/>
        </p:spPr>
        <p:txBody>
          <a:bodyPr wrap="none" rtlCol="0">
            <a:spAutoFit/>
          </a:bodyPr>
          <a:lstStyle/>
          <a:p>
            <a:r>
              <a:rPr lang="fr-FR" sz="1400" dirty="0" smtClean="0"/>
              <a:t>Eloignement du consommateur</a:t>
            </a:r>
          </a:p>
          <a:p>
            <a:r>
              <a:rPr lang="fr-FR" sz="1400" dirty="0" smtClean="0"/>
              <a:t>Vis-à-vis de la marque</a:t>
            </a:r>
            <a:endParaRPr lang="fr-FR" sz="1400" dirty="0"/>
          </a:p>
        </p:txBody>
      </p:sp>
      <p:cxnSp>
        <p:nvCxnSpPr>
          <p:cNvPr id="28" name="Connecteur droit avec flèche 27"/>
          <p:cNvCxnSpPr>
            <a:stCxn id="4" idx="2"/>
            <a:endCxn id="24" idx="3"/>
          </p:cNvCxnSpPr>
          <p:nvPr/>
        </p:nvCxnSpPr>
        <p:spPr>
          <a:xfrm flipH="1">
            <a:off x="2731366" y="3969060"/>
            <a:ext cx="688506" cy="95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Bouton d'action : Suivant 31">
            <a:hlinkClick r:id="rId2" action="ppaction://hlinksldjump" highlightClick="1">
              <a:snd r:embed="rId3" name="click.wav"/>
            </a:hlinkClick>
          </p:cNvPr>
          <p:cNvSpPr/>
          <p:nvPr/>
        </p:nvSpPr>
        <p:spPr>
          <a:xfrm>
            <a:off x="1763688" y="5157192"/>
            <a:ext cx="216024" cy="216024"/>
          </a:xfrm>
          <a:prstGeom prst="actionButtonForwardNex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Bouton d'action : Suivant 34">
            <a:hlinkClick r:id="rId4" action="ppaction://hlinksldjump" highlightClick="1">
              <a:snd r:embed="rId3" name="click.wav"/>
            </a:hlinkClick>
          </p:cNvPr>
          <p:cNvSpPr/>
          <p:nvPr/>
        </p:nvSpPr>
        <p:spPr>
          <a:xfrm>
            <a:off x="4139952" y="5589240"/>
            <a:ext cx="216024" cy="216024"/>
          </a:xfrm>
          <a:prstGeom prst="actionButtonForwardNex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Bouton d'action : Suivant 35">
            <a:hlinkClick r:id="rId5" action="ppaction://hlinksldjump" highlightClick="1">
              <a:snd r:embed="rId3" name="click.wav"/>
            </a:hlinkClick>
          </p:cNvPr>
          <p:cNvSpPr/>
          <p:nvPr/>
        </p:nvSpPr>
        <p:spPr>
          <a:xfrm>
            <a:off x="6300192" y="5085184"/>
            <a:ext cx="216024" cy="216024"/>
          </a:xfrm>
          <a:prstGeom prst="actionButtonForwardNex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Bouton d'action : Suivant 36">
            <a:hlinkClick r:id="rId6" action="ppaction://hlinksldjump" highlightClick="1">
              <a:snd r:embed="rId3" name="click.wav"/>
            </a:hlinkClick>
          </p:cNvPr>
          <p:cNvSpPr/>
          <p:nvPr/>
        </p:nvSpPr>
        <p:spPr>
          <a:xfrm>
            <a:off x="539552" y="4293096"/>
            <a:ext cx="216024" cy="216024"/>
          </a:xfrm>
          <a:prstGeom prst="actionButtonForwardNex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Bouton d'action : Suivant 37">
            <a:hlinkClick r:id="rId7" action="ppaction://hlinksldjump" highlightClick="1">
              <a:snd r:embed="rId3" name="click.wav"/>
            </a:hlinkClick>
          </p:cNvPr>
          <p:cNvSpPr/>
          <p:nvPr/>
        </p:nvSpPr>
        <p:spPr>
          <a:xfrm>
            <a:off x="683568" y="2204864"/>
            <a:ext cx="216024" cy="216024"/>
          </a:xfrm>
          <a:prstGeom prst="actionButtonForwardNex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Bouton d'action : Suivant 38">
            <a:hlinkClick r:id="rId8" action="ppaction://hlinksldjump" highlightClick="1">
              <a:snd r:embed="rId3" name="click.wav"/>
            </a:hlinkClick>
          </p:cNvPr>
          <p:cNvSpPr/>
          <p:nvPr/>
        </p:nvSpPr>
        <p:spPr>
          <a:xfrm>
            <a:off x="8460432" y="1556792"/>
            <a:ext cx="216024" cy="216024"/>
          </a:xfrm>
          <a:prstGeom prst="actionButtonForwardNex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Bouton d'action : Suivant 39">
            <a:hlinkClick r:id="rId9" action="ppaction://hlinksldjump" highlightClick="1">
              <a:snd r:embed="rId3" name="click.wav"/>
            </a:hlinkClick>
          </p:cNvPr>
          <p:cNvSpPr/>
          <p:nvPr/>
        </p:nvSpPr>
        <p:spPr>
          <a:xfrm>
            <a:off x="8532440" y="3501008"/>
            <a:ext cx="216024" cy="216024"/>
          </a:xfrm>
          <a:prstGeom prst="actionButtonForwardNex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Bouton d'action : Suivant 41">
            <a:hlinkClick r:id="rId10" action="ppaction://hlinksldjump" highlightClick="1">
              <a:snd r:embed="rId3" name="click.wav"/>
            </a:hlinkClick>
          </p:cNvPr>
          <p:cNvSpPr/>
          <p:nvPr/>
        </p:nvSpPr>
        <p:spPr>
          <a:xfrm>
            <a:off x="4355976" y="1844824"/>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age031_r2_c2.png"/>
          <p:cNvPicPr>
            <a:picLocks noChangeAspect="1"/>
          </p:cNvPicPr>
          <p:nvPr/>
        </p:nvPicPr>
        <p:blipFill>
          <a:blip r:embed="rId2" cstate="print"/>
          <a:stretch>
            <a:fillRect/>
          </a:stretch>
        </p:blipFill>
        <p:spPr>
          <a:xfrm>
            <a:off x="0" y="1268760"/>
            <a:ext cx="9144000" cy="3603153"/>
          </a:xfrm>
          <a:prstGeom prst="rect">
            <a:avLst/>
          </a:prstGeom>
        </p:spPr>
      </p:pic>
      <p:sp>
        <p:nvSpPr>
          <p:cNvPr id="5" name="Titre 4"/>
          <p:cNvSpPr>
            <a:spLocks noGrp="1"/>
          </p:cNvSpPr>
          <p:nvPr>
            <p:ph type="title" idx="4294967295"/>
          </p:nvPr>
        </p:nvSpPr>
        <p:spPr/>
        <p:txBody>
          <a:bodyPr/>
          <a:lstStyle/>
          <a:p>
            <a:r>
              <a:rPr lang="fr-FR" dirty="0" err="1" smtClean="0"/>
              <a:t>Co-edition</a:t>
            </a:r>
            <a:endParaRPr lang="fr-FR" dirty="0"/>
          </a:p>
        </p:txBody>
      </p:sp>
      <p:sp>
        <p:nvSpPr>
          <p:cNvPr id="6" name="Bouton d'action : Suivant 5">
            <a:hlinkClick r:id="rId3" action="ppaction://hlinksldjump" highlightClick="1">
              <a:snd r:embed="rId4" name="click.wav"/>
            </a:hlinkClick>
          </p:cNvPr>
          <p:cNvSpPr/>
          <p:nvPr/>
        </p:nvSpPr>
        <p:spPr>
          <a:xfrm>
            <a:off x="7812360" y="332656"/>
            <a:ext cx="504056" cy="432048"/>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r>
              <a:rPr lang="fr-FR" dirty="0" err="1" smtClean="0"/>
              <a:t>Fab</a:t>
            </a:r>
            <a:r>
              <a:rPr lang="fr-FR" dirty="0" smtClean="0"/>
              <a:t> </a:t>
            </a:r>
            <a:r>
              <a:rPr lang="fr-FR" dirty="0" err="1" smtClean="0"/>
              <a:t>labs</a:t>
            </a:r>
            <a:endParaRPr lang="fr-FR" dirty="0"/>
          </a:p>
        </p:txBody>
      </p:sp>
      <p:sp>
        <p:nvSpPr>
          <p:cNvPr id="3" name="Ellipse 2"/>
          <p:cNvSpPr/>
          <p:nvPr/>
        </p:nvSpPr>
        <p:spPr>
          <a:xfrm>
            <a:off x="2627784" y="1988840"/>
            <a:ext cx="4248472" cy="33843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9952" y="3429000"/>
            <a:ext cx="4572000" cy="954107"/>
          </a:xfrm>
          <a:prstGeom prst="rect">
            <a:avLst/>
          </a:prstGeom>
        </p:spPr>
        <p:txBody>
          <a:bodyPr>
            <a:spAutoFit/>
          </a:bodyPr>
          <a:lstStyle/>
          <a:p>
            <a:r>
              <a:rPr lang="fr-FR" sz="1400" b="1" dirty="0" smtClean="0"/>
              <a:t>Les imprimantes 3D, c'est-à-dire des machines capables de fabriquer des objets, intéressent désormais de puissants investisseurs. Tel l'un des fondateurs d'Amazon. La démocratisation de ces machines ne relève plus de l'utopie.</a:t>
            </a:r>
            <a:endParaRPr lang="fr-FR" sz="1400" dirty="0"/>
          </a:p>
        </p:txBody>
      </p:sp>
      <p:sp>
        <p:nvSpPr>
          <p:cNvPr id="3" name="Rectangle 2"/>
          <p:cNvSpPr/>
          <p:nvPr/>
        </p:nvSpPr>
        <p:spPr>
          <a:xfrm>
            <a:off x="4572000" y="4293096"/>
            <a:ext cx="4572000" cy="276999"/>
          </a:xfrm>
          <a:prstGeom prst="rect">
            <a:avLst/>
          </a:prstGeom>
        </p:spPr>
        <p:txBody>
          <a:bodyPr>
            <a:spAutoFit/>
          </a:bodyPr>
          <a:lstStyle/>
          <a:p>
            <a:r>
              <a:rPr lang="fr-FR" sz="1200" dirty="0" smtClean="0"/>
              <a:t>http://owni.fr/2011/09/15/imprimer-le-reel-a-portee-de-main/</a:t>
            </a:r>
            <a:endParaRPr lang="fr-FR" sz="1200" dirty="0"/>
          </a:p>
        </p:txBody>
      </p:sp>
      <p:sp>
        <p:nvSpPr>
          <p:cNvPr id="4" name="Rectangle 3"/>
          <p:cNvSpPr/>
          <p:nvPr/>
        </p:nvSpPr>
        <p:spPr>
          <a:xfrm>
            <a:off x="4427984" y="4581128"/>
            <a:ext cx="4572000" cy="307777"/>
          </a:xfrm>
          <a:prstGeom prst="rect">
            <a:avLst/>
          </a:prstGeom>
        </p:spPr>
        <p:txBody>
          <a:bodyPr>
            <a:spAutoFit/>
          </a:bodyPr>
          <a:lstStyle/>
          <a:p>
            <a:r>
              <a:rPr lang="fr-FR" sz="1400" dirty="0" smtClean="0"/>
              <a:t>http://owni.fr/2011/05/29/les-fab-labs-ou-le-neo-artisanat/</a:t>
            </a:r>
            <a:endParaRPr lang="fr-FR" sz="1400" dirty="0"/>
          </a:p>
        </p:txBody>
      </p:sp>
      <p:sp>
        <p:nvSpPr>
          <p:cNvPr id="5" name="Rectangle 4"/>
          <p:cNvSpPr/>
          <p:nvPr/>
        </p:nvSpPr>
        <p:spPr>
          <a:xfrm>
            <a:off x="5004048" y="5877272"/>
            <a:ext cx="1696362" cy="369332"/>
          </a:xfrm>
          <a:prstGeom prst="rect">
            <a:avLst/>
          </a:prstGeom>
        </p:spPr>
        <p:txBody>
          <a:bodyPr wrap="none">
            <a:spAutoFit/>
          </a:bodyPr>
          <a:lstStyle/>
          <a:p>
            <a:r>
              <a:rPr lang="fr-FR" dirty="0" smtClean="0"/>
              <a:t>http://fablab.fr/</a:t>
            </a:r>
            <a:endParaRPr lang="fr-FR" dirty="0"/>
          </a:p>
        </p:txBody>
      </p:sp>
      <p:sp>
        <p:nvSpPr>
          <p:cNvPr id="6" name="Rectangle 5"/>
          <p:cNvSpPr/>
          <p:nvPr/>
        </p:nvSpPr>
        <p:spPr>
          <a:xfrm>
            <a:off x="179512" y="4653136"/>
            <a:ext cx="4572000" cy="1754326"/>
          </a:xfrm>
          <a:prstGeom prst="rect">
            <a:avLst/>
          </a:prstGeom>
        </p:spPr>
        <p:txBody>
          <a:bodyPr>
            <a:spAutoFit/>
          </a:bodyPr>
          <a:lstStyle/>
          <a:p>
            <a:r>
              <a:rPr lang="fr-FR" dirty="0" err="1" smtClean="0"/>
              <a:t>Pod</a:t>
            </a:r>
            <a:r>
              <a:rPr lang="fr-FR" dirty="0" smtClean="0"/>
              <a:t> est un tabouret réalisable dans un </a:t>
            </a:r>
            <a:r>
              <a:rPr lang="fr-FR" dirty="0" err="1" smtClean="0"/>
              <a:t>Fab</a:t>
            </a:r>
            <a:r>
              <a:rPr lang="fr-FR" dirty="0" smtClean="0"/>
              <a:t> Lab. Son design rompt avec "l'esthétique" fabrication numérique afin de démontrer la qualité de finition possible d'un objet made in </a:t>
            </a:r>
            <a:r>
              <a:rPr lang="fr-FR" dirty="0" err="1" smtClean="0"/>
              <a:t>Fab</a:t>
            </a:r>
            <a:r>
              <a:rPr lang="fr-FR" dirty="0" smtClean="0"/>
              <a:t> Lab. C'est un objet do </a:t>
            </a:r>
            <a:r>
              <a:rPr lang="fr-FR" dirty="0" err="1" smtClean="0"/>
              <a:t>it</a:t>
            </a:r>
            <a:r>
              <a:rPr lang="fr-FR" dirty="0" smtClean="0"/>
              <a:t> </a:t>
            </a:r>
            <a:r>
              <a:rPr lang="fr-FR" dirty="0" err="1" smtClean="0"/>
              <a:t>yourself</a:t>
            </a:r>
            <a:r>
              <a:rPr lang="fr-FR" dirty="0" smtClean="0"/>
              <a:t> et c'est sous licence libre! </a:t>
            </a:r>
            <a:r>
              <a:rPr lang="fr-FR" b="1" dirty="0" smtClean="0"/>
              <a:t>le tabouret </a:t>
            </a:r>
            <a:r>
              <a:rPr lang="fr-FR" b="1" dirty="0" err="1" smtClean="0"/>
              <a:t>opensource</a:t>
            </a:r>
            <a:endParaRPr lang="fr-FR" dirty="0"/>
          </a:p>
        </p:txBody>
      </p:sp>
      <p:pic>
        <p:nvPicPr>
          <p:cNvPr id="7" name="Image 6" descr="humhum_jpg_40x40_q85.jpg"/>
          <p:cNvPicPr>
            <a:picLocks noChangeAspect="1"/>
          </p:cNvPicPr>
          <p:nvPr/>
        </p:nvPicPr>
        <p:blipFill>
          <a:blip r:embed="rId2" cstate="print"/>
          <a:stretch>
            <a:fillRect/>
          </a:stretch>
        </p:blipFill>
        <p:spPr>
          <a:xfrm>
            <a:off x="755576" y="2852936"/>
            <a:ext cx="1584176" cy="1584176"/>
          </a:xfrm>
          <a:prstGeom prst="rect">
            <a:avLst/>
          </a:prstGeom>
        </p:spPr>
      </p:pic>
      <p:pic>
        <p:nvPicPr>
          <p:cNvPr id="8" name="Image 7" descr="makerbot-3d-flickr.jpg"/>
          <p:cNvPicPr>
            <a:picLocks noChangeAspect="1"/>
          </p:cNvPicPr>
          <p:nvPr/>
        </p:nvPicPr>
        <p:blipFill>
          <a:blip r:embed="rId3" cstate="print"/>
          <a:stretch>
            <a:fillRect/>
          </a:stretch>
        </p:blipFill>
        <p:spPr>
          <a:xfrm>
            <a:off x="4281456" y="188640"/>
            <a:ext cx="4862544" cy="3123816"/>
          </a:xfrm>
          <a:prstGeom prst="rect">
            <a:avLst/>
          </a:prstGeom>
        </p:spPr>
      </p:pic>
      <p:sp>
        <p:nvSpPr>
          <p:cNvPr id="9" name="Titre 8"/>
          <p:cNvSpPr>
            <a:spLocks noGrp="1"/>
          </p:cNvSpPr>
          <p:nvPr>
            <p:ph type="title" idx="4294967295"/>
          </p:nvPr>
        </p:nvSpPr>
        <p:spPr>
          <a:xfrm>
            <a:off x="-2268760" y="0"/>
            <a:ext cx="8229600" cy="1143000"/>
          </a:xfrm>
        </p:spPr>
        <p:txBody>
          <a:bodyPr/>
          <a:lstStyle/>
          <a:p>
            <a:r>
              <a:rPr lang="fr-FR" dirty="0" err="1" smtClean="0"/>
              <a:t>Fablabs</a:t>
            </a:r>
            <a:endParaRPr lang="fr-F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Rectangle 2"/>
          <p:cNvSpPr/>
          <p:nvPr/>
        </p:nvSpPr>
        <p:spPr>
          <a:xfrm>
            <a:off x="179512" y="548680"/>
            <a:ext cx="4320480" cy="1200329"/>
          </a:xfrm>
          <a:prstGeom prst="rect">
            <a:avLst/>
          </a:prstGeom>
        </p:spPr>
        <p:txBody>
          <a:bodyPr wrap="square">
            <a:spAutoFit/>
          </a:bodyPr>
          <a:lstStyle/>
          <a:p>
            <a:r>
              <a:rPr lang="fr-FR" sz="1200" b="1" dirty="0" smtClean="0"/>
              <a:t>labos citoyens</a:t>
            </a:r>
          </a:p>
          <a:p>
            <a:r>
              <a:rPr lang="fr-FR" sz="1200" b="1" dirty="0" smtClean="0"/>
              <a:t>Le 23 septembre 2011 </a:t>
            </a:r>
            <a:r>
              <a:rPr lang="fr-FR" sz="1200" b="1" dirty="0" smtClean="0">
                <a:hlinkClick r:id="rId2" tooltip="Sabine Blanc"/>
              </a:rPr>
              <a:t>Sabine Blanc</a:t>
            </a:r>
            <a:endParaRPr lang="fr-FR" sz="1200" b="1" dirty="0" smtClean="0"/>
          </a:p>
          <a:p>
            <a:r>
              <a:rPr lang="fr-FR" sz="1200" b="1" dirty="0" smtClean="0"/>
              <a:t>Leroy-Merlin se passionne pour le phénomène des </a:t>
            </a:r>
            <a:r>
              <a:rPr lang="fr-FR" sz="1200" b="1" dirty="0" err="1" smtClean="0"/>
              <a:t>fab</a:t>
            </a:r>
            <a:r>
              <a:rPr lang="fr-FR" sz="1200" b="1" dirty="0" smtClean="0"/>
              <a:t> </a:t>
            </a:r>
            <a:r>
              <a:rPr lang="fr-FR" sz="1200" b="1" dirty="0" err="1" smtClean="0"/>
              <a:t>labs</a:t>
            </a:r>
            <a:r>
              <a:rPr lang="fr-FR" sz="1200" b="1" dirty="0" smtClean="0"/>
              <a:t>, ces lieux citoyens dédiés au partage d'outils de fabrication et de production. Par pur amour du client et de son développement (financier) durable. </a:t>
            </a:r>
            <a:endParaRPr lang="fr-FR" sz="1200" dirty="0"/>
          </a:p>
        </p:txBody>
      </p:sp>
      <p:sp>
        <p:nvSpPr>
          <p:cNvPr id="4" name="Rectangle 3"/>
          <p:cNvSpPr/>
          <p:nvPr/>
        </p:nvSpPr>
        <p:spPr>
          <a:xfrm>
            <a:off x="0" y="2204864"/>
            <a:ext cx="4572000" cy="4401205"/>
          </a:xfrm>
          <a:prstGeom prst="rect">
            <a:avLst/>
          </a:prstGeom>
        </p:spPr>
        <p:txBody>
          <a:bodyPr>
            <a:spAutoFit/>
          </a:bodyPr>
          <a:lstStyle/>
          <a:p>
            <a:r>
              <a:rPr lang="fr-FR" sz="1400" dirty="0" smtClean="0"/>
              <a:t>Imaginons : il s’appelle Jean, il pousse les portes de son Leroy-Merlin avec en tête un plan de bibliothèque spéciale bandes dessinées. Direction </a:t>
            </a:r>
            <a:r>
              <a:rPr lang="fr-FR" sz="1400" dirty="0" smtClean="0">
                <a:hlinkClick r:id="rId3"/>
              </a:rPr>
              <a:t>le </a:t>
            </a:r>
            <a:r>
              <a:rPr lang="fr-FR" sz="1400" i="1" dirty="0" err="1" smtClean="0">
                <a:hlinkClick r:id="rId3"/>
              </a:rPr>
              <a:t>fab</a:t>
            </a:r>
            <a:r>
              <a:rPr lang="fr-FR" sz="1400" i="1" dirty="0" smtClean="0">
                <a:hlinkClick r:id="rId3"/>
              </a:rPr>
              <a:t> </a:t>
            </a:r>
            <a:r>
              <a:rPr lang="fr-FR" sz="1400" i="1" dirty="0" err="1" smtClean="0">
                <a:hlinkClick r:id="rId3"/>
              </a:rPr>
              <a:t>lab</a:t>
            </a:r>
            <a:r>
              <a:rPr lang="fr-FR" sz="1400" dirty="0" smtClean="0"/>
              <a:t> (pour </a:t>
            </a:r>
            <a:r>
              <a:rPr lang="fr-FR" sz="1400" i="1" dirty="0" smtClean="0"/>
              <a:t>fabrication </a:t>
            </a:r>
            <a:r>
              <a:rPr lang="fr-FR" sz="1400" i="1" dirty="0" err="1" smtClean="0"/>
              <a:t>laboratory</a:t>
            </a:r>
            <a:r>
              <a:rPr lang="fr-FR" sz="1400" dirty="0" smtClean="0"/>
              <a:t>, c’est-à-dire un lieu citoyen ou universitaire, non lucratif, dédié aux fabrications d’objets). Dans cette mini-usine, une équipe dédiée l’accueille et met à sa disposition des machines-outils assistées par ordinateur. Dimension, matériau, elle l’aide à modéliser le meuble de ses rêves grâce à un logiciel de Conception assistée par ordinateur (CAO). Puis fraiseuse à commande numérique (CNC dans le jargon pour </a:t>
            </a:r>
            <a:r>
              <a:rPr lang="fr-FR" sz="1400" i="1" dirty="0" smtClean="0"/>
              <a:t>computer </a:t>
            </a:r>
            <a:r>
              <a:rPr lang="fr-FR" sz="1400" i="1" dirty="0" err="1" smtClean="0"/>
              <a:t>numerically</a:t>
            </a:r>
            <a:r>
              <a:rPr lang="fr-FR" sz="1400" i="1" dirty="0" smtClean="0"/>
              <a:t> </a:t>
            </a:r>
            <a:r>
              <a:rPr lang="fr-FR" sz="1400" i="1" dirty="0" err="1" smtClean="0"/>
              <a:t>controlled</a:t>
            </a:r>
            <a:r>
              <a:rPr lang="fr-FR" sz="1400" dirty="0" smtClean="0"/>
              <a:t>), tournevis et autre marteau entrent en action. À la fin de la journée, Jean ressort tout fier avec son meuble.</a:t>
            </a:r>
          </a:p>
          <a:p>
            <a:r>
              <a:rPr lang="fr-FR" sz="1400" dirty="0" smtClean="0"/>
              <a:t>Pour l’heure, Leroy-Merlin ne dispose pas encore de</a:t>
            </a:r>
            <a:r>
              <a:rPr lang="fr-FR" sz="1400" i="1" dirty="0" smtClean="0"/>
              <a:t> </a:t>
            </a:r>
            <a:r>
              <a:rPr lang="fr-FR" sz="1400" i="1" dirty="0" err="1" smtClean="0"/>
              <a:t>fab</a:t>
            </a:r>
            <a:r>
              <a:rPr lang="fr-FR" sz="1400" i="1" dirty="0" smtClean="0"/>
              <a:t> </a:t>
            </a:r>
            <a:r>
              <a:rPr lang="fr-FR" sz="1400" i="1" dirty="0" err="1" smtClean="0"/>
              <a:t>lab</a:t>
            </a:r>
            <a:r>
              <a:rPr lang="fr-FR" sz="1400" dirty="0" smtClean="0"/>
              <a:t>, l’idée intéresse de plus en plus le </a:t>
            </a:r>
            <a:r>
              <a:rPr lang="fr-FR" sz="1400" dirty="0" smtClean="0">
                <a:hlinkClick r:id="rId4"/>
              </a:rPr>
              <a:t>groupe </a:t>
            </a:r>
            <a:r>
              <a:rPr lang="fr-FR" sz="1400" dirty="0" err="1" smtClean="0">
                <a:hlinkClick r:id="rId4"/>
              </a:rPr>
              <a:t>Adeo</a:t>
            </a:r>
            <a:r>
              <a:rPr lang="fr-FR" sz="1400" dirty="0" smtClean="0"/>
              <a:t>, dont la chaîne de magasins de bricolage fait partie. </a:t>
            </a:r>
            <a:r>
              <a:rPr lang="fr-FR" sz="1400" i="1" dirty="0" smtClean="0"/>
              <a:t>« Nous avons mis un petit groupe de travail dessus »</a:t>
            </a:r>
            <a:r>
              <a:rPr lang="fr-FR" sz="1400" dirty="0" smtClean="0"/>
              <a:t>, explique Michel </a:t>
            </a:r>
            <a:r>
              <a:rPr lang="fr-FR" sz="1400" dirty="0" err="1" smtClean="0"/>
              <a:t>Fargeon</a:t>
            </a:r>
            <a:r>
              <a:rPr lang="fr-FR" sz="1400" dirty="0" smtClean="0"/>
              <a:t>, directeur métier en charge des Produits et Achats et de la </a:t>
            </a:r>
            <a:r>
              <a:rPr lang="fr-FR" sz="1400" dirty="0" err="1" smtClean="0"/>
              <a:t>Supply</a:t>
            </a:r>
            <a:r>
              <a:rPr lang="fr-FR" sz="1400" dirty="0" smtClean="0"/>
              <a:t> Chain de ce groupe fort de 80.000 salariés dans 24 entreprises, présents dans onze pays.</a:t>
            </a:r>
            <a:endParaRPr lang="fr-FR" sz="1400" dirty="0"/>
          </a:p>
        </p:txBody>
      </p:sp>
      <p:sp>
        <p:nvSpPr>
          <p:cNvPr id="5" name="Rectangle 4"/>
          <p:cNvSpPr/>
          <p:nvPr/>
        </p:nvSpPr>
        <p:spPr>
          <a:xfrm>
            <a:off x="4572000" y="2276872"/>
            <a:ext cx="4572000" cy="4401205"/>
          </a:xfrm>
          <a:prstGeom prst="rect">
            <a:avLst/>
          </a:prstGeom>
        </p:spPr>
        <p:txBody>
          <a:bodyPr>
            <a:spAutoFit/>
          </a:bodyPr>
          <a:lstStyle/>
          <a:p>
            <a:r>
              <a:rPr lang="fr-FR" sz="1400" b="1" dirty="0" smtClean="0"/>
              <a:t>Le comité de direction emmené en visite</a:t>
            </a:r>
          </a:p>
          <a:p>
            <a:r>
              <a:rPr lang="fr-FR" sz="1400" dirty="0" smtClean="0"/>
              <a:t>Le manager a découvert ce concept à l’occasion d’une discussion avec Jean-Michel Cornu, directeur scientifique de la </a:t>
            </a:r>
            <a:r>
              <a:rPr lang="fr-FR" sz="1400" dirty="0" err="1" smtClean="0">
                <a:hlinkClick r:id="rId5"/>
              </a:rPr>
              <a:t>Fing</a:t>
            </a:r>
            <a:r>
              <a:rPr lang="fr-FR" sz="1400" dirty="0" smtClean="0"/>
              <a:t> (Fondation Internet Nouvelle génération) : </a:t>
            </a:r>
            <a:r>
              <a:rPr lang="fr-FR" sz="1400" i="1" dirty="0" smtClean="0"/>
              <a:t>« cela m’avait intéressé, je m’étais fait une petite recherche à titre personnel, j’avais compris ce qu’il y avait derrière. Puis Jean-Michel Cornu, avec qui j’avais continué la discussion, m’avait invité à </a:t>
            </a:r>
            <a:r>
              <a:rPr lang="fr-FR" sz="1400" i="1" dirty="0" smtClean="0">
                <a:hlinkClick r:id="rId6"/>
              </a:rPr>
              <a:t>une réunion à la Cité des Sciences</a:t>
            </a:r>
            <a:r>
              <a:rPr lang="fr-FR" sz="1400" i="1" dirty="0" smtClean="0"/>
              <a:t> en décembre dernier pour promouvoir en France les </a:t>
            </a:r>
            <a:r>
              <a:rPr lang="fr-FR" sz="1400" i="1" dirty="0" err="1" smtClean="0"/>
              <a:t>fab</a:t>
            </a:r>
            <a:r>
              <a:rPr lang="fr-FR" sz="1400" i="1" dirty="0" smtClean="0"/>
              <a:t> </a:t>
            </a:r>
            <a:r>
              <a:rPr lang="fr-FR" sz="1400" i="1" dirty="0" err="1" smtClean="0"/>
              <a:t>labs</a:t>
            </a:r>
            <a:r>
              <a:rPr lang="fr-FR" sz="1400" i="1" dirty="0" smtClean="0"/>
              <a:t>, le projet </a:t>
            </a:r>
            <a:r>
              <a:rPr lang="fr-FR" sz="1400" i="1" dirty="0" err="1" smtClean="0">
                <a:hlinkClick r:id="rId7"/>
              </a:rPr>
              <a:t>Fab</a:t>
            </a:r>
            <a:r>
              <a:rPr lang="fr-FR" sz="1400" i="1" dirty="0" smtClean="0">
                <a:hlinkClick r:id="rId7"/>
              </a:rPr>
              <a:t> </a:t>
            </a:r>
            <a:r>
              <a:rPr lang="fr-FR" sz="1400" i="1" dirty="0" err="1" smtClean="0">
                <a:hlinkClick r:id="rId7"/>
              </a:rPr>
              <a:t>Lab</a:t>
            </a:r>
            <a:r>
              <a:rPr lang="fr-FR" sz="1400" i="1" dirty="0" smtClean="0">
                <a:hlinkClick r:id="rId7"/>
              </a:rPr>
              <a:t> </a:t>
            </a:r>
            <a:r>
              <a:rPr lang="fr-FR" sz="1400" i="1" dirty="0" err="1" smtClean="0">
                <a:hlinkClick r:id="rId7"/>
              </a:rPr>
              <a:t>Squared</a:t>
            </a:r>
            <a:r>
              <a:rPr lang="fr-FR" sz="1400" i="1" dirty="0" smtClean="0"/>
              <a:t> de la Fing</a:t>
            </a:r>
            <a:r>
              <a:rPr lang="fr-FR" sz="1400" i="1" baseline="30000" dirty="0" smtClean="0">
                <a:hlinkClick r:id="rId8" tooltip="prototype qui a pour objet de créer la “matrice” technique, servicielle et organisationnelle des futurs Fab Labs qui pourront s’installer dans des universités, des campus d’entreprises ou incubateurs, des lieux associatifs et culturels"/>
              </a:rPr>
              <a:t>1</a:t>
            </a:r>
            <a:r>
              <a:rPr lang="fr-FR" sz="1400" i="1" dirty="0" smtClean="0"/>
              <a:t>, et d’autres personnes. »</a:t>
            </a:r>
            <a:endParaRPr lang="fr-FR" sz="1400" dirty="0" smtClean="0"/>
          </a:p>
          <a:p>
            <a:r>
              <a:rPr lang="fr-FR" sz="1400" dirty="0" smtClean="0"/>
              <a:t>En juin dernier, son comité de direction s’est rendu en Hollande, pour visiter le </a:t>
            </a:r>
            <a:r>
              <a:rPr lang="fr-FR" sz="1400" dirty="0" err="1" smtClean="0"/>
              <a:t>FabLab</a:t>
            </a:r>
            <a:r>
              <a:rPr lang="fr-FR" sz="1400" dirty="0" smtClean="0"/>
              <a:t> d’</a:t>
            </a:r>
            <a:r>
              <a:rPr lang="fr-FR" sz="1400" dirty="0" smtClean="0">
                <a:hlinkClick r:id="rId9"/>
              </a:rPr>
              <a:t>Amsterdam</a:t>
            </a:r>
            <a:r>
              <a:rPr lang="fr-FR" sz="1400" dirty="0" smtClean="0"/>
              <a:t>, le </a:t>
            </a:r>
            <a:r>
              <a:rPr lang="fr-FR" sz="1400" dirty="0" err="1" smtClean="0"/>
              <a:t>Protospace</a:t>
            </a:r>
            <a:r>
              <a:rPr lang="fr-FR" sz="1400" dirty="0" smtClean="0"/>
              <a:t> d’</a:t>
            </a:r>
            <a:r>
              <a:rPr lang="fr-FR" sz="1400" dirty="0" smtClean="0">
                <a:hlinkClick r:id="rId10"/>
              </a:rPr>
              <a:t>Utrecht</a:t>
            </a:r>
            <a:r>
              <a:rPr lang="fr-FR" sz="1400" dirty="0" smtClean="0"/>
              <a:t> et le </a:t>
            </a:r>
            <a:r>
              <a:rPr lang="fr-FR" sz="1400" dirty="0" err="1" smtClean="0">
                <a:hlinkClick r:id="rId11"/>
              </a:rPr>
              <a:t>FabLab</a:t>
            </a:r>
            <a:r>
              <a:rPr lang="fr-FR" sz="1400" dirty="0" smtClean="0">
                <a:hlinkClick r:id="rId11"/>
              </a:rPr>
              <a:t> truck</a:t>
            </a:r>
            <a:r>
              <a:rPr lang="fr-FR" sz="1400" dirty="0" smtClean="0"/>
              <a:t> qui, comme son nom l’indique, transporte dans un camion tout le matériel nécessaire.</a:t>
            </a:r>
          </a:p>
          <a:p>
            <a:r>
              <a:rPr lang="fr-FR" sz="1400" dirty="0" smtClean="0"/>
              <a:t>Puis en septembre, </a:t>
            </a:r>
            <a:r>
              <a:rPr lang="fr-FR" sz="1400" dirty="0" err="1" smtClean="0"/>
              <a:t>Fab</a:t>
            </a:r>
            <a:r>
              <a:rPr lang="fr-FR" sz="1400" dirty="0" smtClean="0"/>
              <a:t> </a:t>
            </a:r>
            <a:r>
              <a:rPr lang="fr-FR" sz="1400" dirty="0" err="1" smtClean="0"/>
              <a:t>Lab</a:t>
            </a:r>
            <a:r>
              <a:rPr lang="fr-FR" sz="1400" dirty="0" smtClean="0"/>
              <a:t> </a:t>
            </a:r>
            <a:r>
              <a:rPr lang="fr-FR" sz="1400" dirty="0" err="1" smtClean="0"/>
              <a:t>Squared</a:t>
            </a:r>
            <a:r>
              <a:rPr lang="fr-FR" sz="1400" dirty="0" smtClean="0"/>
              <a:t> et la </a:t>
            </a:r>
            <a:r>
              <a:rPr lang="fr-FR" sz="1400" dirty="0" err="1" smtClean="0"/>
              <a:t>Fing</a:t>
            </a:r>
            <a:r>
              <a:rPr lang="fr-FR" sz="1400" dirty="0" smtClean="0"/>
              <a:t> ont longuement présenté les </a:t>
            </a:r>
            <a:r>
              <a:rPr lang="fr-FR" sz="1400" i="1" dirty="0" err="1" smtClean="0"/>
              <a:t>fab</a:t>
            </a:r>
            <a:r>
              <a:rPr lang="fr-FR" sz="1400" i="1" dirty="0" smtClean="0"/>
              <a:t> </a:t>
            </a:r>
            <a:r>
              <a:rPr lang="fr-FR" sz="1400" i="1" dirty="0" err="1" smtClean="0"/>
              <a:t>labs</a:t>
            </a:r>
            <a:r>
              <a:rPr lang="fr-FR" sz="1400" dirty="0" smtClean="0"/>
              <a:t> aux cadres du groupe, raconte Michel </a:t>
            </a:r>
            <a:r>
              <a:rPr lang="fr-FR" sz="1400" dirty="0" err="1" smtClean="0"/>
              <a:t>Fargeon</a:t>
            </a:r>
            <a:r>
              <a:rPr lang="fr-FR" sz="1400" dirty="0" smtClean="0"/>
              <a:t>, pour qu’ils </a:t>
            </a:r>
            <a:r>
              <a:rPr lang="fr-FR" sz="1400" i="1" dirty="0" smtClean="0"/>
              <a:t>« sachent ce que c’est, soit pour s’y intéresser à titre personnel, soit pour voir ce qu’on pourrait en faire à titre marketing, et pas uniquement marketing, à titre professionnel dans le groupe. »</a:t>
            </a:r>
            <a:endParaRPr lang="fr-FR" sz="1400" dirty="0"/>
          </a:p>
        </p:txBody>
      </p:sp>
      <p:sp>
        <p:nvSpPr>
          <p:cNvPr id="6" name="Rectangle 5"/>
          <p:cNvSpPr/>
          <p:nvPr/>
        </p:nvSpPr>
        <p:spPr>
          <a:xfrm>
            <a:off x="251520" y="6581001"/>
            <a:ext cx="4572000" cy="276999"/>
          </a:xfrm>
          <a:prstGeom prst="rect">
            <a:avLst/>
          </a:prstGeom>
        </p:spPr>
        <p:txBody>
          <a:bodyPr>
            <a:spAutoFit/>
          </a:bodyPr>
          <a:lstStyle/>
          <a:p>
            <a:r>
              <a:rPr lang="fr-FR" sz="1200" dirty="0" smtClean="0"/>
              <a:t>http://owni.fr/2011/09/23/leroy-merlin-se-paye-les-labos-citoyens/</a:t>
            </a:r>
            <a:endParaRPr lang="fr-FR" sz="1200" dirty="0"/>
          </a:p>
        </p:txBody>
      </p:sp>
      <p:pic>
        <p:nvPicPr>
          <p:cNvPr id="8" name="Image 7" descr="reprap-fablab-flickr.jpg"/>
          <p:cNvPicPr>
            <a:picLocks noChangeAspect="1"/>
          </p:cNvPicPr>
          <p:nvPr/>
        </p:nvPicPr>
        <p:blipFill>
          <a:blip r:embed="rId12" cstate="print"/>
          <a:stretch>
            <a:fillRect/>
          </a:stretch>
        </p:blipFill>
        <p:spPr>
          <a:xfrm>
            <a:off x="4572000" y="-71960"/>
            <a:ext cx="3384376" cy="2270008"/>
          </a:xfrm>
          <a:prstGeom prst="rect">
            <a:avLst/>
          </a:prstGeom>
        </p:spPr>
      </p:pic>
      <p:sp>
        <p:nvSpPr>
          <p:cNvPr id="11" name="Bouton d'action : Suivant 10">
            <a:hlinkClick r:id="rId13" action="ppaction://hlinksldjump" highlightClick="1">
              <a:snd r:embed="rId14" name="click.wav"/>
            </a:hlinkClick>
          </p:cNvPr>
          <p:cNvSpPr/>
          <p:nvPr/>
        </p:nvSpPr>
        <p:spPr>
          <a:xfrm>
            <a:off x="8244408" y="548680"/>
            <a:ext cx="504056" cy="432048"/>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r>
              <a:rPr lang="fr-FR" dirty="0" smtClean="0"/>
              <a:t>Sur mesure</a:t>
            </a:r>
            <a:endParaRPr lang="fr-FR" dirty="0"/>
          </a:p>
        </p:txBody>
      </p:sp>
      <p:sp>
        <p:nvSpPr>
          <p:cNvPr id="3" name="Ellipse 2"/>
          <p:cNvSpPr/>
          <p:nvPr/>
        </p:nvSpPr>
        <p:spPr>
          <a:xfrm>
            <a:off x="2627784" y="1988840"/>
            <a:ext cx="4248472" cy="33843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0" y="6021388"/>
            <a:ext cx="9144000" cy="954087"/>
          </a:xfrm>
          <a:prstGeom prst="rect">
            <a:avLst/>
          </a:prstGeom>
          <a:ln/>
        </p:spPr>
        <p:style>
          <a:lnRef idx="1">
            <a:schemeClr val="accent4"/>
          </a:lnRef>
          <a:fillRef idx="2">
            <a:schemeClr val="accent4"/>
          </a:fillRef>
          <a:effectRef idx="1">
            <a:schemeClr val="accent4"/>
          </a:effectRef>
          <a:fontRef idx="minor">
            <a:schemeClr val="dk1"/>
          </a:fontRef>
        </p:style>
        <p:txBody>
          <a:bodyPr>
            <a:spAutoFit/>
          </a:bodyPr>
          <a:lstStyle/>
          <a:p>
            <a:pPr>
              <a:defRPr/>
            </a:pPr>
            <a:r>
              <a:rPr lang="fr-FR" sz="1400" b="1" i="1" dirty="0"/>
              <a:t>Avantage : </a:t>
            </a:r>
            <a:r>
              <a:rPr lang="fr-FR" sz="1400" dirty="0"/>
              <a:t>Avec ce type de customisation, la perception de personnalisation par le client est totale mais la production est différente pour chaque produit que se soit les matières premières, les couleurs, les formes et la complexité du produit. C’est probablement pour cela que le produit est fait main afin de donner un cachet supplémentaire au produit  et de facilité la gestion de la production.</a:t>
            </a:r>
          </a:p>
        </p:txBody>
      </p:sp>
      <p:sp>
        <p:nvSpPr>
          <p:cNvPr id="10" name="Espace réservé du contenu 2"/>
          <p:cNvSpPr txBox="1">
            <a:spLocks/>
          </p:cNvSpPr>
          <p:nvPr/>
        </p:nvSpPr>
        <p:spPr>
          <a:xfrm>
            <a:off x="457200" y="1196975"/>
            <a:ext cx="8229600" cy="1295400"/>
          </a:xfrm>
          <a:prstGeom prst="rect">
            <a:avLst/>
          </a:prstGeom>
        </p:spPr>
        <p:txBody>
          <a:bodyPr>
            <a:normAutofit/>
          </a:bodyPr>
          <a:lstStyle/>
          <a:p>
            <a:pPr marL="342900" indent="-342900" fontAlgn="auto">
              <a:spcBef>
                <a:spcPct val="20000"/>
              </a:spcBef>
              <a:spcAft>
                <a:spcPts val="0"/>
              </a:spcAft>
              <a:buFont typeface="Arial" pitchFamily="34" charset="0"/>
              <a:buChar char="•"/>
              <a:defRPr/>
            </a:pPr>
            <a:r>
              <a:rPr lang="fr-FR" sz="2400" b="1" dirty="0">
                <a:solidFill>
                  <a:srgbClr val="FF0000"/>
                </a:solidFill>
                <a:latin typeface="+mn-lt"/>
                <a:cs typeface="+mn-cs"/>
              </a:rPr>
              <a:t>Personnalisation sur-mesure </a:t>
            </a:r>
            <a:r>
              <a:rPr lang="fr-FR" sz="2400" b="1" dirty="0">
                <a:latin typeface="+mn-lt"/>
                <a:cs typeface="+mn-cs"/>
              </a:rPr>
              <a:t>: </a:t>
            </a:r>
          </a:p>
          <a:p>
            <a:pPr marL="342900" indent="-342900" fontAlgn="auto">
              <a:spcBef>
                <a:spcPct val="20000"/>
              </a:spcBef>
              <a:spcAft>
                <a:spcPts val="0"/>
              </a:spcAft>
              <a:buFont typeface="Arial" pitchFamily="34" charset="0"/>
              <a:buNone/>
              <a:defRPr/>
            </a:pPr>
            <a:r>
              <a:rPr lang="fr-FR" sz="1300" dirty="0"/>
              <a:t>Cette customisation permet de créer un produit sur mesure au client. En termes de production, chaque produit est unique et fait sur commande</a:t>
            </a:r>
            <a:endParaRPr lang="fr-FR" sz="1300" dirty="0">
              <a:latin typeface="+mn-lt"/>
              <a:cs typeface="+mn-cs"/>
            </a:endParaRPr>
          </a:p>
          <a:p>
            <a:pPr marL="342900" indent="-342900" fontAlgn="auto">
              <a:spcBef>
                <a:spcPct val="20000"/>
              </a:spcBef>
              <a:spcAft>
                <a:spcPts val="0"/>
              </a:spcAft>
              <a:buFont typeface="Arial" pitchFamily="34" charset="0"/>
              <a:buNone/>
              <a:defRPr/>
            </a:pPr>
            <a:endParaRPr lang="fr-FR" sz="3200" dirty="0">
              <a:latin typeface="+mn-lt"/>
              <a:cs typeface="+mn-cs"/>
            </a:endParaRPr>
          </a:p>
          <a:p>
            <a:pPr marL="342900" indent="-342900" fontAlgn="auto">
              <a:spcBef>
                <a:spcPct val="20000"/>
              </a:spcBef>
              <a:spcAft>
                <a:spcPts val="0"/>
              </a:spcAft>
              <a:buFont typeface="Arial" pitchFamily="34" charset="0"/>
              <a:buChar char="•"/>
              <a:defRPr/>
            </a:pPr>
            <a:endParaRPr lang="fr-FR" sz="3200" dirty="0">
              <a:latin typeface="+mn-lt"/>
              <a:cs typeface="+mn-cs"/>
            </a:endParaRPr>
          </a:p>
        </p:txBody>
      </p:sp>
      <p:pic>
        <p:nvPicPr>
          <p:cNvPr id="13317" name="Picture 9" descr="Mr Cactus"/>
          <p:cNvPicPr>
            <a:picLocks noChangeAspect="1" noChangeArrowheads="1"/>
          </p:cNvPicPr>
          <p:nvPr/>
        </p:nvPicPr>
        <p:blipFill>
          <a:blip r:embed="rId2" cstate="print"/>
          <a:srcRect/>
          <a:stretch>
            <a:fillRect/>
          </a:stretch>
        </p:blipFill>
        <p:spPr bwMode="auto">
          <a:xfrm>
            <a:off x="539750" y="4149725"/>
            <a:ext cx="1254125" cy="1054100"/>
          </a:xfrm>
          <a:prstGeom prst="rect">
            <a:avLst/>
          </a:prstGeom>
          <a:noFill/>
          <a:ln w="9525">
            <a:noFill/>
            <a:miter lim="800000"/>
            <a:headEnd/>
            <a:tailEnd/>
          </a:ln>
        </p:spPr>
      </p:pic>
      <p:pic>
        <p:nvPicPr>
          <p:cNvPr id="13318" name="Picture 11" descr="http://www.lucymoose.com/images/imagestore/Lucymoose/pageheaders/commissions.jpg"/>
          <p:cNvPicPr>
            <a:picLocks noChangeAspect="1" noChangeArrowheads="1"/>
          </p:cNvPicPr>
          <p:nvPr/>
        </p:nvPicPr>
        <p:blipFill>
          <a:blip r:embed="rId3" cstate="print"/>
          <a:srcRect/>
          <a:stretch>
            <a:fillRect/>
          </a:stretch>
        </p:blipFill>
        <p:spPr bwMode="auto">
          <a:xfrm>
            <a:off x="1547813" y="2781300"/>
            <a:ext cx="3455987" cy="1360488"/>
          </a:xfrm>
          <a:prstGeom prst="rect">
            <a:avLst/>
          </a:prstGeom>
          <a:noFill/>
          <a:ln w="9525">
            <a:noFill/>
            <a:miter lim="800000"/>
            <a:headEnd/>
            <a:tailEnd/>
          </a:ln>
        </p:spPr>
      </p:pic>
      <p:pic>
        <p:nvPicPr>
          <p:cNvPr id="13319" name="Picture 13" descr="Visit Lucymoose.com"/>
          <p:cNvPicPr>
            <a:picLocks noChangeAspect="1" noChangeArrowheads="1"/>
          </p:cNvPicPr>
          <p:nvPr/>
        </p:nvPicPr>
        <p:blipFill>
          <a:blip r:embed="rId4" cstate="print"/>
          <a:srcRect l="23625" t="3937" r="23219" b="75391"/>
          <a:stretch>
            <a:fillRect/>
          </a:stretch>
        </p:blipFill>
        <p:spPr bwMode="auto">
          <a:xfrm>
            <a:off x="250825" y="2276475"/>
            <a:ext cx="1976438" cy="576263"/>
          </a:xfrm>
          <a:prstGeom prst="rect">
            <a:avLst/>
          </a:prstGeom>
          <a:noFill/>
          <a:ln w="9525">
            <a:noFill/>
            <a:miter lim="800000"/>
            <a:headEnd/>
            <a:tailEnd/>
          </a:ln>
        </p:spPr>
      </p:pic>
      <p:pic>
        <p:nvPicPr>
          <p:cNvPr id="13320" name="Image 10" descr="doudoudessin2.jpg"/>
          <p:cNvPicPr>
            <a:picLocks noChangeAspect="1"/>
          </p:cNvPicPr>
          <p:nvPr/>
        </p:nvPicPr>
        <p:blipFill>
          <a:blip r:embed="rId5" cstate="print"/>
          <a:srcRect t="49510"/>
          <a:stretch>
            <a:fillRect/>
          </a:stretch>
        </p:blipFill>
        <p:spPr bwMode="auto">
          <a:xfrm>
            <a:off x="1403350" y="5229225"/>
            <a:ext cx="1439863" cy="727075"/>
          </a:xfrm>
          <a:prstGeom prst="rect">
            <a:avLst/>
          </a:prstGeom>
          <a:noFill/>
          <a:ln w="9525">
            <a:noFill/>
            <a:miter lim="800000"/>
            <a:headEnd/>
            <a:tailEnd/>
          </a:ln>
        </p:spPr>
      </p:pic>
      <p:pic>
        <p:nvPicPr>
          <p:cNvPr id="13321" name="Image 11" descr="doudoudessin3.jpg"/>
          <p:cNvPicPr>
            <a:picLocks noChangeAspect="1"/>
          </p:cNvPicPr>
          <p:nvPr/>
        </p:nvPicPr>
        <p:blipFill>
          <a:blip r:embed="rId6" cstate="print"/>
          <a:srcRect r="50000" b="32990"/>
          <a:stretch>
            <a:fillRect/>
          </a:stretch>
        </p:blipFill>
        <p:spPr bwMode="auto">
          <a:xfrm>
            <a:off x="3059113" y="4149725"/>
            <a:ext cx="938212" cy="1255713"/>
          </a:xfrm>
          <a:prstGeom prst="rect">
            <a:avLst/>
          </a:prstGeom>
          <a:noFill/>
          <a:ln w="9525">
            <a:noFill/>
            <a:miter lim="800000"/>
            <a:headEnd/>
            <a:tailEnd/>
          </a:ln>
        </p:spPr>
      </p:pic>
      <p:sp>
        <p:nvSpPr>
          <p:cNvPr id="11" name="ZoneTexte 10"/>
          <p:cNvSpPr txBox="1"/>
          <p:nvPr/>
        </p:nvSpPr>
        <p:spPr>
          <a:xfrm>
            <a:off x="5580112" y="2708920"/>
            <a:ext cx="3203848" cy="2192908"/>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fr-FR" sz="1050" b="1" dirty="0" err="1" smtClean="0"/>
              <a:t>Stuffyourdoodles</a:t>
            </a:r>
            <a:r>
              <a:rPr lang="fr-FR" sz="1050" b="1" dirty="0" smtClean="0"/>
              <a:t> : </a:t>
            </a:r>
            <a:r>
              <a:rPr lang="fr-FR" sz="1050" dirty="0" smtClean="0"/>
              <a:t>Cette entreprise écossaise propose de réaliser sur mesure – et à la main – les peluches de vos enfants à partir de dessins qu’ils ont fait (ou que vous avez fait pour eux pour les plus petits).</a:t>
            </a:r>
            <a:br>
              <a:rPr lang="fr-FR" sz="1050" dirty="0" smtClean="0"/>
            </a:br>
            <a:r>
              <a:rPr lang="fr-FR" sz="1050" dirty="0" smtClean="0"/>
              <a:t/>
            </a:r>
            <a:br>
              <a:rPr lang="fr-FR" sz="1050" dirty="0" smtClean="0"/>
            </a:br>
            <a:r>
              <a:rPr lang="fr-FR" sz="1050" dirty="0" smtClean="0"/>
              <a:t>Ils garantissent un retour 4 à 6 semaines après l’envoi du croquis (et assure être souvent plus rapide). En revanche, le prix dépend de la complexité de l’œuvre, un devis avant le début des travaux est donc réalisé.</a:t>
            </a:r>
            <a:br>
              <a:rPr lang="fr-FR" sz="1050" dirty="0" smtClean="0"/>
            </a:br>
            <a:r>
              <a:rPr lang="fr-FR" sz="1050" dirty="0" smtClean="0"/>
              <a:t/>
            </a:r>
            <a:br>
              <a:rPr lang="fr-FR" sz="1050" dirty="0" smtClean="0"/>
            </a:br>
            <a:endParaRPr lang="fr-FR" sz="1050" dirty="0"/>
          </a:p>
        </p:txBody>
      </p:sp>
      <p:sp>
        <p:nvSpPr>
          <p:cNvPr id="16" name="Bouton d'action : Suivant 15">
            <a:hlinkClick r:id="rId7" action="ppaction://hlinksldjump" highlightClick="1">
              <a:snd r:embed="rId8" name="click.wav"/>
            </a:hlinkClick>
          </p:cNvPr>
          <p:cNvSpPr/>
          <p:nvPr/>
        </p:nvSpPr>
        <p:spPr>
          <a:xfrm>
            <a:off x="7812360" y="332656"/>
            <a:ext cx="504056" cy="432048"/>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r>
              <a:rPr lang="fr-FR" dirty="0" smtClean="0"/>
              <a:t>CROWDSOURCING</a:t>
            </a:r>
            <a:endParaRPr lang="fr-FR" dirty="0"/>
          </a:p>
        </p:txBody>
      </p:sp>
      <p:sp>
        <p:nvSpPr>
          <p:cNvPr id="3" name="Ellipse 2"/>
          <p:cNvSpPr/>
          <p:nvPr/>
        </p:nvSpPr>
        <p:spPr>
          <a:xfrm>
            <a:off x="2627784" y="1988840"/>
            <a:ext cx="4248472" cy="33843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Reebok</a:t>
            </a:r>
            <a:endParaRPr lang="fr-FR" dirty="0"/>
          </a:p>
        </p:txBody>
      </p:sp>
      <p:sp>
        <p:nvSpPr>
          <p:cNvPr id="3" name="Espace réservé du contenu 2"/>
          <p:cNvSpPr>
            <a:spLocks noGrp="1"/>
          </p:cNvSpPr>
          <p:nvPr>
            <p:ph idx="1"/>
          </p:nvPr>
        </p:nvSpPr>
        <p:spPr>
          <a:xfrm>
            <a:off x="395536" y="1700808"/>
            <a:ext cx="4032448" cy="3672408"/>
          </a:xfrm>
        </p:spPr>
        <p:txBody>
          <a:bodyPr>
            <a:normAutofit/>
          </a:bodyPr>
          <a:lstStyle/>
          <a:p>
            <a:endParaRPr lang="fr-FR" sz="2400" dirty="0" smtClean="0"/>
          </a:p>
          <a:p>
            <a:pPr>
              <a:buNone/>
            </a:pPr>
            <a:endParaRPr lang="fr-FR" sz="2400" dirty="0" smtClean="0"/>
          </a:p>
          <a:p>
            <a:pPr>
              <a:buNone/>
            </a:pPr>
            <a:r>
              <a:rPr lang="fr-FR" sz="2400" dirty="0" smtClean="0"/>
              <a:t> Reebok va plus loin en leur proposant de soumettre de nouveaux concepts de produits.</a:t>
            </a:r>
          </a:p>
          <a:p>
            <a:endParaRPr lang="fr-FR" sz="2400" dirty="0"/>
          </a:p>
          <a:p>
            <a:endParaRPr lang="fr-FR" sz="2400" dirty="0" smtClean="0"/>
          </a:p>
          <a:p>
            <a:endParaRPr lang="fr-FR" sz="2400" dirty="0" smtClean="0"/>
          </a:p>
          <a:p>
            <a:endParaRPr lang="fr-FR" sz="2400" dirty="0" smtClean="0"/>
          </a:p>
          <a:p>
            <a:endParaRPr lang="fr-FR" sz="2400" dirty="0" smtClean="0"/>
          </a:p>
          <a:p>
            <a:endParaRPr lang="fr-FR" sz="2400" dirty="0" smtClean="0"/>
          </a:p>
          <a:p>
            <a:endParaRPr lang="fr-FR" sz="2400" dirty="0"/>
          </a:p>
        </p:txBody>
      </p:sp>
      <p:pic>
        <p:nvPicPr>
          <p:cNvPr id="8" name="Image 7" descr="Para185117.jpg"/>
          <p:cNvPicPr>
            <a:picLocks noChangeAspect="1"/>
          </p:cNvPicPr>
          <p:nvPr/>
        </p:nvPicPr>
        <p:blipFill>
          <a:blip r:embed="rId2" cstate="print"/>
          <a:stretch>
            <a:fillRect/>
          </a:stretch>
        </p:blipFill>
        <p:spPr>
          <a:xfrm>
            <a:off x="4139952" y="1103502"/>
            <a:ext cx="5004048" cy="4720484"/>
          </a:xfrm>
          <a:prstGeom prst="rect">
            <a:avLst/>
          </a:prstGeom>
        </p:spPr>
      </p:pic>
      <p:sp>
        <p:nvSpPr>
          <p:cNvPr id="10" name="Rectangle 9"/>
          <p:cNvSpPr/>
          <p:nvPr/>
        </p:nvSpPr>
        <p:spPr>
          <a:xfrm>
            <a:off x="4283968" y="1124744"/>
            <a:ext cx="4752528"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4716016" y="3140968"/>
            <a:ext cx="2151856" cy="296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t="9785" r="42055" b="24408"/>
          <a:stretch>
            <a:fillRect/>
          </a:stretch>
        </p:blipFill>
        <p:spPr bwMode="auto">
          <a:xfrm>
            <a:off x="4356100" y="3068638"/>
            <a:ext cx="4787900" cy="2809875"/>
          </a:xfrm>
          <a:prstGeom prst="rect">
            <a:avLst/>
          </a:prstGeom>
          <a:noFill/>
          <a:ln w="9525">
            <a:noFill/>
            <a:miter lim="800000"/>
            <a:headEnd/>
            <a:tailEnd/>
          </a:ln>
        </p:spPr>
      </p:pic>
      <p:sp>
        <p:nvSpPr>
          <p:cNvPr id="14339" name="Rectangle 3"/>
          <p:cNvSpPr>
            <a:spLocks noGrp="1" noChangeArrowheads="1"/>
          </p:cNvSpPr>
          <p:nvPr>
            <p:ph idx="1"/>
          </p:nvPr>
        </p:nvSpPr>
        <p:spPr>
          <a:xfrm>
            <a:off x="467544" y="1484785"/>
            <a:ext cx="8229600" cy="1224136"/>
          </a:xfrm>
        </p:spPr>
        <p:txBody>
          <a:bodyPr>
            <a:normAutofit/>
          </a:bodyPr>
          <a:lstStyle/>
          <a:p>
            <a:pPr marL="609600" indent="-609600">
              <a:buFontTx/>
              <a:buChar char="-"/>
            </a:pPr>
            <a:r>
              <a:rPr lang="fr-FR" sz="2000" dirty="0" smtClean="0"/>
              <a:t>innovations proposées par les consommateurs. </a:t>
            </a:r>
          </a:p>
          <a:p>
            <a:pPr marL="609600" indent="-609600">
              <a:buFontTx/>
              <a:buChar char="-"/>
            </a:pPr>
            <a:r>
              <a:rPr lang="fr-FR" sz="2000" dirty="0" smtClean="0"/>
              <a:t>Dialogue ouvert entre l’entreprise et ses consommateurs. </a:t>
            </a:r>
          </a:p>
          <a:p>
            <a:pPr marL="609600" indent="-609600">
              <a:buFontTx/>
              <a:buNone/>
            </a:pPr>
            <a:endParaRPr lang="fr-FR" sz="2400" dirty="0" smtClean="0"/>
          </a:p>
        </p:txBody>
      </p:sp>
      <p:pic>
        <p:nvPicPr>
          <p:cNvPr id="14340" name="Picture 7"/>
          <p:cNvPicPr>
            <a:picLocks noChangeAspect="1" noChangeArrowheads="1"/>
          </p:cNvPicPr>
          <p:nvPr/>
        </p:nvPicPr>
        <p:blipFill>
          <a:blip r:embed="rId3" cstate="print"/>
          <a:srcRect/>
          <a:stretch>
            <a:fillRect/>
          </a:stretch>
        </p:blipFill>
        <p:spPr bwMode="auto">
          <a:xfrm>
            <a:off x="179388" y="2924175"/>
            <a:ext cx="4476750" cy="3343275"/>
          </a:xfrm>
          <a:prstGeom prst="rect">
            <a:avLst/>
          </a:prstGeom>
          <a:noFill/>
          <a:ln w="9525">
            <a:noFill/>
            <a:miter lim="800000"/>
            <a:headEnd/>
            <a:tailEnd/>
          </a:ln>
        </p:spPr>
      </p:pic>
      <p:sp>
        <p:nvSpPr>
          <p:cNvPr id="5" name="Titre 4"/>
          <p:cNvSpPr>
            <a:spLocks noGrp="1"/>
          </p:cNvSpPr>
          <p:nvPr>
            <p:ph type="title"/>
          </p:nvPr>
        </p:nvSpPr>
        <p:spPr/>
        <p:txBody>
          <a:bodyPr/>
          <a:lstStyle/>
          <a:p>
            <a:r>
              <a:rPr lang="fr-FR" u="sng" dirty="0" err="1" smtClean="0"/>
              <a:t>Co-détermination</a:t>
            </a:r>
            <a:r>
              <a:rPr lang="fr-FR" dirty="0" smtClean="0"/>
              <a:t>:</a:t>
            </a:r>
            <a:endParaRPr lang="fr-F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a:xfrm>
            <a:off x="457200" y="115888"/>
            <a:ext cx="8229600" cy="4525962"/>
          </a:xfrm>
        </p:spPr>
        <p:txBody>
          <a:bodyPr/>
          <a:lstStyle/>
          <a:p>
            <a:pPr>
              <a:buFontTx/>
              <a:buNone/>
            </a:pPr>
            <a:r>
              <a:rPr lang="fr-FR" dirty="0" smtClean="0"/>
              <a:t> </a:t>
            </a:r>
            <a:r>
              <a:rPr lang="fr-FR" u="sng" dirty="0" err="1" smtClean="0"/>
              <a:t>Co-détermination</a:t>
            </a:r>
            <a:r>
              <a:rPr lang="fr-FR" dirty="0" smtClean="0"/>
              <a:t>:</a:t>
            </a:r>
          </a:p>
          <a:p>
            <a:pPr>
              <a:buFontTx/>
              <a:buChar char="-"/>
            </a:pPr>
            <a:r>
              <a:rPr lang="fr-FR" sz="2800" dirty="0" smtClean="0"/>
              <a:t>proposition de nouveaux produits/services.</a:t>
            </a:r>
          </a:p>
          <a:p>
            <a:pPr>
              <a:buFontTx/>
              <a:buChar char="-"/>
            </a:pPr>
            <a:r>
              <a:rPr lang="fr-FR" sz="2800" dirty="0" smtClean="0"/>
              <a:t>Vote.</a:t>
            </a:r>
          </a:p>
          <a:p>
            <a:pPr>
              <a:buFontTx/>
              <a:buChar char="-"/>
            </a:pPr>
            <a:r>
              <a:rPr lang="fr-FR" sz="2800" dirty="0" smtClean="0"/>
              <a:t>Création de plateforme interactive </a:t>
            </a:r>
          </a:p>
          <a:p>
            <a:pPr>
              <a:buFontTx/>
              <a:buNone/>
            </a:pPr>
            <a:endParaRPr lang="fr-FR" dirty="0" smtClean="0"/>
          </a:p>
          <a:p>
            <a:pPr>
              <a:buFontTx/>
              <a:buNone/>
            </a:pPr>
            <a:endParaRPr lang="fr-FR" dirty="0" smtClean="0"/>
          </a:p>
        </p:txBody>
      </p:sp>
      <p:pic>
        <p:nvPicPr>
          <p:cNvPr id="15363" name="Picture 10"/>
          <p:cNvPicPr>
            <a:picLocks noChangeAspect="1" noChangeArrowheads="1"/>
          </p:cNvPicPr>
          <p:nvPr/>
        </p:nvPicPr>
        <p:blipFill>
          <a:blip r:embed="rId2" cstate="print"/>
          <a:srcRect l="7234" b="1091"/>
          <a:stretch>
            <a:fillRect/>
          </a:stretch>
        </p:blipFill>
        <p:spPr bwMode="auto">
          <a:xfrm>
            <a:off x="214313" y="2857500"/>
            <a:ext cx="4914900" cy="2808288"/>
          </a:xfrm>
          <a:prstGeom prst="rect">
            <a:avLst/>
          </a:prstGeom>
          <a:noFill/>
          <a:ln w="9525">
            <a:noFill/>
            <a:miter lim="800000"/>
            <a:headEnd/>
            <a:tailEnd/>
          </a:ln>
        </p:spPr>
      </p:pic>
      <p:pic>
        <p:nvPicPr>
          <p:cNvPr id="15364" name="Picture 4"/>
          <p:cNvPicPr>
            <a:picLocks noChangeAspect="1" noChangeArrowheads="1"/>
          </p:cNvPicPr>
          <p:nvPr/>
        </p:nvPicPr>
        <p:blipFill>
          <a:blip r:embed="rId3" cstate="print"/>
          <a:srcRect/>
          <a:stretch>
            <a:fillRect/>
          </a:stretch>
        </p:blipFill>
        <p:spPr bwMode="auto">
          <a:xfrm>
            <a:off x="5286375" y="2857500"/>
            <a:ext cx="3749675" cy="2808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5220072" y="2276872"/>
            <a:ext cx="3672408" cy="19442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323528" y="2276872"/>
            <a:ext cx="3312368" cy="208823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467544" y="1916832"/>
            <a:ext cx="3168352" cy="646331"/>
          </a:xfrm>
          <a:prstGeom prst="rect">
            <a:avLst/>
          </a:prstGeom>
          <a:noFill/>
        </p:spPr>
        <p:txBody>
          <a:bodyPr wrap="square" rtlCol="0">
            <a:spAutoFit/>
          </a:bodyPr>
          <a:lstStyle/>
          <a:p>
            <a:r>
              <a:rPr lang="fr-FR" dirty="0" smtClean="0"/>
              <a:t>Marchés concentrés et saturés</a:t>
            </a:r>
          </a:p>
          <a:p>
            <a:endParaRPr lang="fr-FR" dirty="0"/>
          </a:p>
        </p:txBody>
      </p:sp>
      <p:sp>
        <p:nvSpPr>
          <p:cNvPr id="11" name="ZoneTexte 10"/>
          <p:cNvSpPr txBox="1"/>
          <p:nvPr/>
        </p:nvSpPr>
        <p:spPr>
          <a:xfrm>
            <a:off x="3203848" y="1484784"/>
            <a:ext cx="2251963" cy="646331"/>
          </a:xfrm>
          <a:prstGeom prst="rect">
            <a:avLst/>
          </a:prstGeom>
          <a:noFill/>
        </p:spPr>
        <p:txBody>
          <a:bodyPr wrap="square" rtlCol="0">
            <a:spAutoFit/>
          </a:bodyPr>
          <a:lstStyle/>
          <a:p>
            <a:r>
              <a:rPr lang="fr-FR" dirty="0" smtClean="0"/>
              <a:t>Contexte économique</a:t>
            </a:r>
          </a:p>
          <a:p>
            <a:endParaRPr lang="fr-FR" dirty="0"/>
          </a:p>
        </p:txBody>
      </p:sp>
      <p:sp>
        <p:nvSpPr>
          <p:cNvPr id="13" name="ZoneTexte 12"/>
          <p:cNvSpPr txBox="1"/>
          <p:nvPr/>
        </p:nvSpPr>
        <p:spPr>
          <a:xfrm>
            <a:off x="5436096" y="1916832"/>
            <a:ext cx="2251963" cy="646331"/>
          </a:xfrm>
          <a:prstGeom prst="rect">
            <a:avLst/>
          </a:prstGeom>
          <a:noFill/>
        </p:spPr>
        <p:txBody>
          <a:bodyPr wrap="square" rtlCol="0">
            <a:spAutoFit/>
          </a:bodyPr>
          <a:lstStyle/>
          <a:p>
            <a:r>
              <a:rPr lang="fr-FR" dirty="0" smtClean="0"/>
              <a:t>Crise économique</a:t>
            </a:r>
          </a:p>
          <a:p>
            <a:endParaRPr lang="fr-FR" dirty="0"/>
          </a:p>
        </p:txBody>
      </p:sp>
      <p:sp>
        <p:nvSpPr>
          <p:cNvPr id="19" name="Rectangle 18"/>
          <p:cNvSpPr/>
          <p:nvPr/>
        </p:nvSpPr>
        <p:spPr>
          <a:xfrm>
            <a:off x="5292080" y="3573016"/>
            <a:ext cx="3528392" cy="646331"/>
          </a:xfrm>
          <a:prstGeom prst="rect">
            <a:avLst/>
          </a:prstGeom>
        </p:spPr>
        <p:txBody>
          <a:bodyPr wrap="square">
            <a:spAutoFit/>
          </a:bodyPr>
          <a:lstStyle/>
          <a:p>
            <a:r>
              <a:rPr lang="fr-FR" sz="1200" dirty="0"/>
              <a:t>R</a:t>
            </a:r>
            <a:r>
              <a:rPr lang="fr-FR" sz="1200" dirty="0" smtClean="0"/>
              <a:t>éassurance par le « fait soi-même</a:t>
            </a:r>
            <a:r>
              <a:rPr lang="fr-FR" sz="1200" dirty="0"/>
              <a:t> </a:t>
            </a:r>
            <a:r>
              <a:rPr lang="fr-FR" sz="1200" dirty="0" smtClean="0"/>
              <a:t>:  c’est moi qui l’ait fait ».  Recyclage, Transformation  &amp; détournement  des produits.  Appropriation.</a:t>
            </a:r>
          </a:p>
        </p:txBody>
      </p:sp>
      <p:sp>
        <p:nvSpPr>
          <p:cNvPr id="22" name="Rectangle 21"/>
          <p:cNvSpPr/>
          <p:nvPr/>
        </p:nvSpPr>
        <p:spPr>
          <a:xfrm>
            <a:off x="323528" y="5157192"/>
            <a:ext cx="3888432" cy="369332"/>
          </a:xfrm>
          <a:prstGeom prst="rect">
            <a:avLst/>
          </a:prstGeom>
        </p:spPr>
        <p:txBody>
          <a:bodyPr wrap="square">
            <a:spAutoFit/>
          </a:bodyPr>
          <a:lstStyle/>
          <a:p>
            <a:r>
              <a:rPr lang="fr-FR" b="1" dirty="0" smtClean="0">
                <a:solidFill>
                  <a:srgbClr val="0070C0"/>
                </a:solidFill>
              </a:rPr>
              <a:t>recherche de croissance par la valeur</a:t>
            </a:r>
          </a:p>
        </p:txBody>
      </p:sp>
      <p:sp>
        <p:nvSpPr>
          <p:cNvPr id="23" name="Rectangle 22"/>
          <p:cNvSpPr/>
          <p:nvPr/>
        </p:nvSpPr>
        <p:spPr>
          <a:xfrm>
            <a:off x="4860032" y="5157192"/>
            <a:ext cx="3888432" cy="369332"/>
          </a:xfrm>
          <a:prstGeom prst="rect">
            <a:avLst/>
          </a:prstGeom>
        </p:spPr>
        <p:txBody>
          <a:bodyPr wrap="square">
            <a:spAutoFit/>
          </a:bodyPr>
          <a:lstStyle/>
          <a:p>
            <a:r>
              <a:rPr lang="fr-FR" b="1" dirty="0" smtClean="0">
                <a:solidFill>
                  <a:srgbClr val="0070C0"/>
                </a:solidFill>
              </a:rPr>
              <a:t>Recherche réduction des coûts /prix</a:t>
            </a:r>
          </a:p>
        </p:txBody>
      </p:sp>
      <p:sp>
        <p:nvSpPr>
          <p:cNvPr id="24" name="Rectangle 23"/>
          <p:cNvSpPr/>
          <p:nvPr/>
        </p:nvSpPr>
        <p:spPr>
          <a:xfrm>
            <a:off x="5292080" y="2420888"/>
            <a:ext cx="3419872" cy="646331"/>
          </a:xfrm>
          <a:prstGeom prst="rect">
            <a:avLst/>
          </a:prstGeom>
        </p:spPr>
        <p:txBody>
          <a:bodyPr wrap="square">
            <a:spAutoFit/>
          </a:bodyPr>
          <a:lstStyle/>
          <a:p>
            <a:r>
              <a:rPr lang="fr-FR" sz="1200" dirty="0" smtClean="0"/>
              <a:t>Montée du chômage,  du temps libre ..moins d’argent mais +  de temps pour élaborer sa consommation</a:t>
            </a:r>
            <a:endParaRPr lang="fr-FR" sz="1200" dirty="0"/>
          </a:p>
        </p:txBody>
      </p:sp>
      <p:sp>
        <p:nvSpPr>
          <p:cNvPr id="25" name="Rectangle 24"/>
          <p:cNvSpPr/>
          <p:nvPr/>
        </p:nvSpPr>
        <p:spPr>
          <a:xfrm>
            <a:off x="5292080" y="3140968"/>
            <a:ext cx="3491880" cy="288032"/>
          </a:xfrm>
          <a:prstGeom prst="rect">
            <a:avLst/>
          </a:prstGeom>
        </p:spPr>
        <p:txBody>
          <a:bodyPr wrap="square">
            <a:spAutoFit/>
          </a:bodyPr>
          <a:lstStyle/>
          <a:p>
            <a:r>
              <a:rPr lang="fr-FR" sz="1200" dirty="0" smtClean="0"/>
              <a:t>Sensibilité au prix</a:t>
            </a:r>
            <a:endParaRPr lang="fr-FR" sz="1200" dirty="0"/>
          </a:p>
        </p:txBody>
      </p:sp>
      <p:sp>
        <p:nvSpPr>
          <p:cNvPr id="26" name="Rectangle 25"/>
          <p:cNvSpPr/>
          <p:nvPr/>
        </p:nvSpPr>
        <p:spPr>
          <a:xfrm>
            <a:off x="611560" y="2420888"/>
            <a:ext cx="2808312" cy="461665"/>
          </a:xfrm>
          <a:prstGeom prst="rect">
            <a:avLst/>
          </a:prstGeom>
        </p:spPr>
        <p:txBody>
          <a:bodyPr wrap="square">
            <a:spAutoFit/>
          </a:bodyPr>
          <a:lstStyle/>
          <a:p>
            <a:r>
              <a:rPr lang="fr-FR" sz="1200" dirty="0" smtClean="0"/>
              <a:t>Importance de la Fidélisation et de l’orientation client</a:t>
            </a:r>
            <a:endParaRPr lang="fr-FR" sz="1200" dirty="0"/>
          </a:p>
        </p:txBody>
      </p:sp>
      <p:sp>
        <p:nvSpPr>
          <p:cNvPr id="27" name="Rectangle 26"/>
          <p:cNvSpPr/>
          <p:nvPr/>
        </p:nvSpPr>
        <p:spPr>
          <a:xfrm>
            <a:off x="611560" y="2996952"/>
            <a:ext cx="2808312" cy="1384995"/>
          </a:xfrm>
          <a:prstGeom prst="rect">
            <a:avLst/>
          </a:prstGeom>
        </p:spPr>
        <p:txBody>
          <a:bodyPr wrap="square">
            <a:spAutoFit/>
          </a:bodyPr>
          <a:lstStyle/>
          <a:p>
            <a:r>
              <a:rPr lang="fr-FR" sz="1200" dirty="0" smtClean="0"/>
              <a:t>Réduction de durée d’exploitation commerciale des produits ..</a:t>
            </a:r>
          </a:p>
          <a:p>
            <a:endParaRPr lang="fr-FR" sz="1200" dirty="0" smtClean="0"/>
          </a:p>
          <a:p>
            <a:r>
              <a:rPr lang="fr-FR" sz="1200" dirty="0" err="1" smtClean="0"/>
              <a:t>Ephémérisation</a:t>
            </a:r>
            <a:r>
              <a:rPr lang="fr-FR" sz="1200" dirty="0" smtClean="0"/>
              <a:t> des produits .. Et orientation vers le Capital Marque</a:t>
            </a:r>
          </a:p>
          <a:p>
            <a:r>
              <a:rPr lang="fr-FR" sz="1200" dirty="0"/>
              <a:t>l</a:t>
            </a:r>
            <a:r>
              <a:rPr lang="fr-FR" sz="1200" dirty="0" smtClean="0"/>
              <a:t>a relation  à la marque  et non plus le produit</a:t>
            </a:r>
            <a:endParaRPr lang="fr-FR" sz="1200" dirty="0"/>
          </a:p>
        </p:txBody>
      </p:sp>
      <p:cxnSp>
        <p:nvCxnSpPr>
          <p:cNvPr id="31" name="Connecteur droit avec flèche 30"/>
          <p:cNvCxnSpPr/>
          <p:nvPr/>
        </p:nvCxnSpPr>
        <p:spPr>
          <a:xfrm>
            <a:off x="1835696" y="4293096"/>
            <a:ext cx="0"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a:off x="5796136" y="4293096"/>
            <a:ext cx="0"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Croix 33"/>
          <p:cNvSpPr/>
          <p:nvPr/>
        </p:nvSpPr>
        <p:spPr>
          <a:xfrm>
            <a:off x="3995936" y="2780928"/>
            <a:ext cx="864096" cy="936104"/>
          </a:xfrm>
          <a:prstGeom prst="plus">
            <a:avLst>
              <a:gd name="adj" fmla="val 38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5724128" y="5445224"/>
            <a:ext cx="3024336" cy="307777"/>
          </a:xfrm>
          <a:prstGeom prst="rect">
            <a:avLst/>
          </a:prstGeom>
        </p:spPr>
        <p:txBody>
          <a:bodyPr wrap="square">
            <a:spAutoFit/>
          </a:bodyPr>
          <a:lstStyle/>
          <a:p>
            <a:r>
              <a:rPr lang="fr-FR" sz="1400" dirty="0" smtClean="0"/>
              <a:t>Par la contribution du consommateur</a:t>
            </a:r>
            <a:endParaRPr lang="fr-FR" sz="1400" dirty="0"/>
          </a:p>
        </p:txBody>
      </p:sp>
      <p:sp>
        <p:nvSpPr>
          <p:cNvPr id="36" name="Rectangle 35"/>
          <p:cNvSpPr/>
          <p:nvPr/>
        </p:nvSpPr>
        <p:spPr>
          <a:xfrm>
            <a:off x="827584" y="5445224"/>
            <a:ext cx="4176464" cy="523220"/>
          </a:xfrm>
          <a:prstGeom prst="rect">
            <a:avLst/>
          </a:prstGeom>
        </p:spPr>
        <p:txBody>
          <a:bodyPr wrap="square">
            <a:spAutoFit/>
          </a:bodyPr>
          <a:lstStyle/>
          <a:p>
            <a:r>
              <a:rPr lang="fr-FR" sz="1400" dirty="0" smtClean="0"/>
              <a:t>En suivant l’évolution des attentes et   de la  création de la valeur perçue   par les consommateurs</a:t>
            </a:r>
            <a:endParaRPr lang="fr-FR" sz="1400" dirty="0"/>
          </a:p>
        </p:txBody>
      </p:sp>
      <p:sp>
        <p:nvSpPr>
          <p:cNvPr id="37" name="Rectangle 36"/>
          <p:cNvSpPr/>
          <p:nvPr/>
        </p:nvSpPr>
        <p:spPr>
          <a:xfrm>
            <a:off x="683568" y="5949280"/>
            <a:ext cx="8028384" cy="738664"/>
          </a:xfrm>
          <a:prstGeom prst="rect">
            <a:avLst/>
          </a:prstGeom>
        </p:spPr>
        <p:txBody>
          <a:bodyPr wrap="square">
            <a:spAutoFit/>
          </a:bodyPr>
          <a:lstStyle/>
          <a:p>
            <a:r>
              <a:rPr lang="fr-FR" sz="1050" dirty="0" smtClean="0"/>
              <a:t>Portée par la crise, la coproduction fait partie des nouvelles tendances de consommation «</a:t>
            </a:r>
            <a:r>
              <a:rPr lang="fr-FR" sz="1000" dirty="0" smtClean="0"/>
              <a:t>fondées</a:t>
            </a:r>
            <a:r>
              <a:rPr lang="fr-FR" sz="1050" dirty="0" smtClean="0"/>
              <a:t> sur la réalisation de soi autonome», selon une étude «Le consommateur va-t-il changer durablement de comportement avec la crise?», Cahier de recherche n° 268, décembre 2009. du Credoc. On peut la définir comme «l'activité par laquelle le consommateur contribue à la production du bien ou du service qu'il consomme. Ainsi, qu'elle soit mesurable ou non, la coproduction implique le client dans les différentes étapes de la création de valeur». </a:t>
            </a:r>
            <a:endParaRPr lang="fr-FR" sz="1050" dirty="0"/>
          </a:p>
        </p:txBody>
      </p:sp>
      <p:sp>
        <p:nvSpPr>
          <p:cNvPr id="32" name="Titre 1"/>
          <p:cNvSpPr txBox="1">
            <a:spLocks/>
          </p:cNvSpPr>
          <p:nvPr/>
        </p:nvSpPr>
        <p:spPr>
          <a:xfrm>
            <a:off x="467544" y="188640"/>
            <a:ext cx="8435280" cy="50405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smtClean="0">
                <a:ln>
                  <a:noFill/>
                </a:ln>
                <a:solidFill>
                  <a:schemeClr val="tx1"/>
                </a:solidFill>
                <a:effectLst/>
                <a:uLnTx/>
                <a:uFillTx/>
                <a:latin typeface="+mj-lt"/>
                <a:ea typeface="+mj-ea"/>
                <a:cs typeface="+mj-cs"/>
              </a:rPr>
              <a:t>Evolutions sociétales, économiques et consuméristes</a:t>
            </a:r>
            <a:endParaRPr kumimoji="0" lang="fr-FR"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21" name="Bouton d'action : Suivant 20">
            <a:hlinkClick r:id="rId2" action="ppaction://hlinksldjump" highlightClick="1">
              <a:snd r:embed="rId3" name="click.wav"/>
            </a:hlinkClick>
          </p:cNvPr>
          <p:cNvSpPr/>
          <p:nvPr/>
        </p:nvSpPr>
        <p:spPr>
          <a:xfrm>
            <a:off x="8460432" y="764704"/>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009_r2_c2.png"/>
          <p:cNvPicPr>
            <a:picLocks noChangeAspect="1"/>
          </p:cNvPicPr>
          <p:nvPr/>
        </p:nvPicPr>
        <p:blipFill>
          <a:blip r:embed="rId2" cstate="print"/>
          <a:stretch>
            <a:fillRect/>
          </a:stretch>
        </p:blipFill>
        <p:spPr>
          <a:xfrm>
            <a:off x="395536" y="404664"/>
            <a:ext cx="8182308" cy="2376264"/>
          </a:xfrm>
          <a:prstGeom prst="rect">
            <a:avLst/>
          </a:prstGeom>
        </p:spPr>
      </p:pic>
      <p:pic>
        <p:nvPicPr>
          <p:cNvPr id="4" name="Image 3" descr="image009v_r2_c2.png"/>
          <p:cNvPicPr>
            <a:picLocks noChangeAspect="1"/>
          </p:cNvPicPr>
          <p:nvPr/>
        </p:nvPicPr>
        <p:blipFill>
          <a:blip r:embed="rId3" cstate="print"/>
          <a:stretch>
            <a:fillRect/>
          </a:stretch>
        </p:blipFill>
        <p:spPr>
          <a:xfrm>
            <a:off x="5548635" y="2780928"/>
            <a:ext cx="3595365" cy="2016224"/>
          </a:xfrm>
          <a:prstGeom prst="rect">
            <a:avLst/>
          </a:prstGeom>
        </p:spPr>
      </p:pic>
      <p:pic>
        <p:nvPicPr>
          <p:cNvPr id="5" name="Image 4" descr="image011_r2_c2.png"/>
          <p:cNvPicPr>
            <a:picLocks noChangeAspect="1"/>
          </p:cNvPicPr>
          <p:nvPr/>
        </p:nvPicPr>
        <p:blipFill>
          <a:blip r:embed="rId4" cstate="print"/>
          <a:stretch>
            <a:fillRect/>
          </a:stretch>
        </p:blipFill>
        <p:spPr>
          <a:xfrm>
            <a:off x="0" y="4841776"/>
            <a:ext cx="2709301" cy="2016224"/>
          </a:xfrm>
          <a:prstGeom prst="rect">
            <a:avLst/>
          </a:prstGeom>
        </p:spPr>
      </p:pic>
      <p:pic>
        <p:nvPicPr>
          <p:cNvPr id="6" name="Image 5" descr="image011c_r2_c2.png"/>
          <p:cNvPicPr>
            <a:picLocks noChangeAspect="1"/>
          </p:cNvPicPr>
          <p:nvPr/>
        </p:nvPicPr>
        <p:blipFill>
          <a:blip r:embed="rId5" cstate="print"/>
          <a:stretch>
            <a:fillRect/>
          </a:stretch>
        </p:blipFill>
        <p:spPr>
          <a:xfrm>
            <a:off x="5580112" y="4992788"/>
            <a:ext cx="3563888" cy="1865212"/>
          </a:xfrm>
          <a:prstGeom prst="rect">
            <a:avLst/>
          </a:prstGeom>
        </p:spPr>
      </p:pic>
      <p:pic>
        <p:nvPicPr>
          <p:cNvPr id="7" name="Image 6" descr="image011v_r2_c2.png"/>
          <p:cNvPicPr>
            <a:picLocks noChangeAspect="1"/>
          </p:cNvPicPr>
          <p:nvPr/>
        </p:nvPicPr>
        <p:blipFill>
          <a:blip r:embed="rId6" cstate="print"/>
          <a:stretch>
            <a:fillRect/>
          </a:stretch>
        </p:blipFill>
        <p:spPr>
          <a:xfrm>
            <a:off x="0" y="3140968"/>
            <a:ext cx="5338675" cy="1715175"/>
          </a:xfrm>
          <a:prstGeom prst="rect">
            <a:avLst/>
          </a:prstGeom>
        </p:spPr>
      </p:pic>
      <p:sp>
        <p:nvSpPr>
          <p:cNvPr id="8" name="Titre 7"/>
          <p:cNvSpPr>
            <a:spLocks noGrp="1"/>
          </p:cNvSpPr>
          <p:nvPr>
            <p:ph type="title" idx="4294967295"/>
          </p:nvPr>
        </p:nvSpPr>
        <p:spPr>
          <a:xfrm>
            <a:off x="395536" y="-387424"/>
            <a:ext cx="8229600" cy="1143000"/>
          </a:xfrm>
        </p:spPr>
        <p:txBody>
          <a:bodyPr>
            <a:normAutofit/>
          </a:bodyPr>
          <a:lstStyle/>
          <a:p>
            <a:r>
              <a:rPr lang="fr-FR" sz="3200" dirty="0" err="1" smtClean="0"/>
              <a:t>Crowdsourcing</a:t>
            </a:r>
            <a:r>
              <a:rPr lang="fr-FR" sz="3200" baseline="0" dirty="0" smtClean="0"/>
              <a:t> </a:t>
            </a:r>
            <a:r>
              <a:rPr lang="fr-FR" sz="3200" baseline="0" dirty="0" err="1" smtClean="0"/>
              <a:t>Danette</a:t>
            </a:r>
            <a:endParaRPr lang="fr-FR" sz="32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age039_r2_c2.png"/>
          <p:cNvPicPr>
            <a:picLocks noChangeAspect="1"/>
          </p:cNvPicPr>
          <p:nvPr/>
        </p:nvPicPr>
        <p:blipFill>
          <a:blip r:embed="rId2" cstate="print"/>
          <a:stretch>
            <a:fillRect/>
          </a:stretch>
        </p:blipFill>
        <p:spPr>
          <a:xfrm>
            <a:off x="1306285" y="433285"/>
            <a:ext cx="6531429" cy="5991429"/>
          </a:xfrm>
          <a:prstGeom prst="rect">
            <a:avLst/>
          </a:prstGeom>
        </p:spPr>
      </p:pic>
      <p:sp>
        <p:nvSpPr>
          <p:cNvPr id="3" name="Titre 2"/>
          <p:cNvSpPr>
            <a:spLocks noGrp="1"/>
          </p:cNvSpPr>
          <p:nvPr>
            <p:ph type="title" idx="4294967295"/>
          </p:nvPr>
        </p:nvSpPr>
        <p:spPr/>
        <p:txBody>
          <a:bodyPr/>
          <a:lstStyle/>
          <a:p>
            <a:r>
              <a:rPr lang="fr-FR" dirty="0" smtClean="0"/>
              <a:t>J’aime FB</a:t>
            </a:r>
            <a:endParaRPr lang="fr-F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age001a_r2_c2.png"/>
          <p:cNvPicPr>
            <a:picLocks noChangeAspect="1"/>
          </p:cNvPicPr>
          <p:nvPr/>
        </p:nvPicPr>
        <p:blipFill>
          <a:blip r:embed="rId2" cstate="print"/>
          <a:stretch>
            <a:fillRect/>
          </a:stretch>
        </p:blipFill>
        <p:spPr>
          <a:xfrm>
            <a:off x="0" y="548679"/>
            <a:ext cx="3491880" cy="2106671"/>
          </a:xfrm>
          <a:prstGeom prst="rect">
            <a:avLst/>
          </a:prstGeom>
        </p:spPr>
      </p:pic>
      <p:pic>
        <p:nvPicPr>
          <p:cNvPr id="3" name="Image 2" descr="image001b_r2_c2.png"/>
          <p:cNvPicPr>
            <a:picLocks noChangeAspect="1"/>
          </p:cNvPicPr>
          <p:nvPr/>
        </p:nvPicPr>
        <p:blipFill>
          <a:blip r:embed="rId3" cstate="print"/>
          <a:stretch>
            <a:fillRect/>
          </a:stretch>
        </p:blipFill>
        <p:spPr>
          <a:xfrm>
            <a:off x="0" y="2636912"/>
            <a:ext cx="3528392" cy="1708818"/>
          </a:xfrm>
          <a:prstGeom prst="rect">
            <a:avLst/>
          </a:prstGeom>
        </p:spPr>
      </p:pic>
      <p:pic>
        <p:nvPicPr>
          <p:cNvPr id="4" name="Image 3" descr="image003v_r2_c2.png"/>
          <p:cNvPicPr>
            <a:picLocks noChangeAspect="1"/>
          </p:cNvPicPr>
          <p:nvPr/>
        </p:nvPicPr>
        <p:blipFill>
          <a:blip r:embed="rId4" cstate="print"/>
          <a:stretch>
            <a:fillRect/>
          </a:stretch>
        </p:blipFill>
        <p:spPr>
          <a:xfrm>
            <a:off x="539552" y="4386235"/>
            <a:ext cx="7920880" cy="2471765"/>
          </a:xfrm>
          <a:prstGeom prst="rect">
            <a:avLst/>
          </a:prstGeom>
        </p:spPr>
      </p:pic>
      <p:pic>
        <p:nvPicPr>
          <p:cNvPr id="5" name="Image 4" descr="image005_r2_c2.png"/>
          <p:cNvPicPr>
            <a:picLocks noChangeAspect="1"/>
          </p:cNvPicPr>
          <p:nvPr/>
        </p:nvPicPr>
        <p:blipFill>
          <a:blip r:embed="rId5" cstate="print"/>
          <a:stretch>
            <a:fillRect/>
          </a:stretch>
        </p:blipFill>
        <p:spPr>
          <a:xfrm>
            <a:off x="3518724" y="692696"/>
            <a:ext cx="5625276" cy="2088232"/>
          </a:xfrm>
          <a:prstGeom prst="rect">
            <a:avLst/>
          </a:prstGeom>
        </p:spPr>
      </p:pic>
      <p:sp>
        <p:nvSpPr>
          <p:cNvPr id="6" name="Titre 5"/>
          <p:cNvSpPr>
            <a:spLocks noGrp="1"/>
          </p:cNvSpPr>
          <p:nvPr>
            <p:ph type="title" idx="4294967295"/>
          </p:nvPr>
        </p:nvSpPr>
        <p:spPr>
          <a:xfrm>
            <a:off x="395536" y="-315416"/>
            <a:ext cx="8229600" cy="1143000"/>
          </a:xfrm>
        </p:spPr>
        <p:txBody>
          <a:bodyPr>
            <a:normAutofit/>
          </a:bodyPr>
          <a:lstStyle/>
          <a:p>
            <a:r>
              <a:rPr lang="fr-FR" sz="3600" dirty="0" err="1" smtClean="0"/>
              <a:t>Crowdsourcing</a:t>
            </a:r>
            <a:r>
              <a:rPr lang="fr-FR" sz="3600" baseline="0" dirty="0" smtClean="0"/>
              <a:t> Mc do</a:t>
            </a:r>
            <a:endParaRPr lang="fr-FR" sz="36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908720"/>
            <a:ext cx="8532440" cy="2031325"/>
          </a:xfrm>
          <a:prstGeom prst="rect">
            <a:avLst/>
          </a:prstGeom>
        </p:spPr>
        <p:txBody>
          <a:bodyPr wrap="square">
            <a:spAutoFit/>
          </a:bodyPr>
          <a:lstStyle/>
          <a:p>
            <a:r>
              <a:rPr lang="fr-FR" sz="1400" dirty="0" smtClean="0"/>
              <a:t>Comme beaucoup de concepts, la personnalisation est à géométrie variable. Elle dépend de la nature de la participation du consommateur. Quand celle-ci est plutôt faible, la personnalisation </a:t>
            </a:r>
            <a:r>
              <a:rPr lang="fr-FR" sz="1400" i="1" dirty="0" smtClean="0"/>
              <a:t>« s'apparente à une recommandation de la part de l'entreprise, l'amenant généralement à choisir un produit au sein d'une gamme préexistante »,</a:t>
            </a:r>
            <a:r>
              <a:rPr lang="fr-FR" sz="1400" dirty="0" smtClean="0"/>
              <a:t> explique Aurélie Merle, professeur de marketing et spécialiste de la customisation de masse. Mais dès lors que le consommateur modifie directement l'objet grâce à des moyens de production spécifiques, on peut parler de customisation de masse. </a:t>
            </a:r>
          </a:p>
          <a:p>
            <a:endParaRPr lang="fr-FR" sz="1400" dirty="0" smtClean="0"/>
          </a:p>
          <a:p>
            <a:r>
              <a:rPr lang="fr-FR" sz="1400" dirty="0" smtClean="0"/>
              <a:t>Ainsi, tandis que Clarins se contente de proposer une crème adaptée à une cliente en fonction du questionnaire que cette dernière a rempli sur Internet.</a:t>
            </a:r>
            <a:endParaRPr lang="fr-FR" sz="1400" dirty="0" smtClean="0">
              <a:solidFill>
                <a:srgbClr val="FF0000"/>
              </a:solidFill>
            </a:endParaRPr>
          </a:p>
        </p:txBody>
      </p:sp>
      <p:sp>
        <p:nvSpPr>
          <p:cNvPr id="5" name="Rectangle 4"/>
          <p:cNvSpPr/>
          <p:nvPr/>
        </p:nvSpPr>
        <p:spPr>
          <a:xfrm>
            <a:off x="467544" y="4869160"/>
            <a:ext cx="6606480" cy="1815882"/>
          </a:xfrm>
          <a:prstGeom prst="rect">
            <a:avLst/>
          </a:prstGeom>
        </p:spPr>
        <p:txBody>
          <a:bodyPr wrap="square">
            <a:spAutoFit/>
          </a:bodyPr>
          <a:lstStyle/>
          <a:p>
            <a:r>
              <a:rPr lang="fr-FR" sz="1400" dirty="0" smtClean="0"/>
              <a:t>. </a:t>
            </a:r>
            <a:r>
              <a:rPr lang="fr-FR" sz="1400" i="1" dirty="0" smtClean="0"/>
              <a:t>«Levis se demandait comment réagir à cette tendance de la personnalisation. Nous avons donc créé pour eux, à partir de notre plateforme digitale AV-ID, une communauté de 20 personnes incroyablement créatives, réparties dans 10 villes à travers le monde. Nous leur avons demandé ce qu'ils personnalisaient, comment et pourquoi. Ils nous ont fourni durant quatre semaines du texte, des photos, des esquisses et des vidéos. Et nous en avons fait un film de sept minutes qui a été présenté l'année dernière. »</a:t>
            </a:r>
            <a:r>
              <a:rPr lang="fr-FR" sz="1400" dirty="0" smtClean="0"/>
              <a:t> </a:t>
            </a:r>
            <a:r>
              <a:rPr lang="fr-FR" sz="1400" dirty="0" err="1" smtClean="0"/>
              <a:t>Levi's</a:t>
            </a:r>
            <a:r>
              <a:rPr lang="fr-FR" sz="1400" dirty="0" smtClean="0"/>
              <a:t> a ensuite ouvert à San </a:t>
            </a:r>
            <a:r>
              <a:rPr lang="fr-FR" sz="1400" dirty="0" err="1" smtClean="0"/>
              <a:t>Fransisco</a:t>
            </a:r>
            <a:r>
              <a:rPr lang="fr-FR" sz="1400" dirty="0" smtClean="0"/>
              <a:t> le </a:t>
            </a:r>
            <a:r>
              <a:rPr lang="fr-FR" sz="1400" dirty="0" err="1" smtClean="0"/>
              <a:t>Levi's</a:t>
            </a:r>
            <a:r>
              <a:rPr lang="fr-FR" sz="1400" dirty="0" smtClean="0"/>
              <a:t> </a:t>
            </a:r>
            <a:r>
              <a:rPr lang="fr-FR" sz="1400" dirty="0" err="1" smtClean="0"/>
              <a:t>Tailor</a:t>
            </a:r>
            <a:r>
              <a:rPr lang="fr-FR" sz="1400" dirty="0" smtClean="0"/>
              <a:t> Shop, dans lequel des couturiers sont à la disposition des clients pour personnaliser les jeans.</a:t>
            </a:r>
            <a:endParaRPr lang="fr-FR" sz="1400" dirty="0"/>
          </a:p>
        </p:txBody>
      </p:sp>
      <p:sp>
        <p:nvSpPr>
          <p:cNvPr id="6" name="Espace réservé du contenu 2"/>
          <p:cNvSpPr txBox="1">
            <a:spLocks/>
          </p:cNvSpPr>
          <p:nvPr/>
        </p:nvSpPr>
        <p:spPr>
          <a:xfrm>
            <a:off x="971600" y="2924944"/>
            <a:ext cx="7488832" cy="115212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1400" b="0" i="0" u="none" strike="noStrike" kern="1200" cap="none" spc="0" normalizeH="0" baseline="0" noProof="0" dirty="0" smtClean="0">
                <a:ln>
                  <a:noFill/>
                </a:ln>
                <a:solidFill>
                  <a:schemeClr val="tx1"/>
                </a:solidFill>
                <a:effectLst/>
                <a:uLnTx/>
                <a:uFillTx/>
                <a:latin typeface="+mn-lt"/>
                <a:ea typeface="+mn-ea"/>
                <a:cs typeface="+mn-cs"/>
              </a:rPr>
              <a:t>Pour célébrer ses 20 ans, la marque de prêt à porter Carnet de vol a demandé aux membres d'</a:t>
            </a:r>
            <a:r>
              <a:rPr kumimoji="0" lang="fr-FR" sz="1400" b="0" i="0" u="none" strike="noStrike" kern="1200" cap="none" spc="0" normalizeH="0" baseline="0" noProof="0" dirty="0" err="1" smtClean="0">
                <a:ln>
                  <a:noFill/>
                </a:ln>
                <a:solidFill>
                  <a:schemeClr val="tx1"/>
                </a:solidFill>
                <a:effectLst/>
                <a:uLnTx/>
                <a:uFillTx/>
                <a:latin typeface="+mn-lt"/>
                <a:ea typeface="+mn-ea"/>
                <a:cs typeface="+mn-cs"/>
              </a:rPr>
              <a:t>Eyeka</a:t>
            </a:r>
            <a:r>
              <a:rPr kumimoji="0" lang="fr-FR" sz="1400" b="0" i="0" u="none" strike="noStrike" kern="1200" cap="none" spc="0" normalizeH="0" baseline="0" noProof="0" dirty="0" smtClean="0">
                <a:ln>
                  <a:noFill/>
                </a:ln>
                <a:solidFill>
                  <a:schemeClr val="tx1"/>
                </a:solidFill>
                <a:effectLst/>
                <a:uLnTx/>
                <a:uFillTx/>
                <a:latin typeface="+mn-lt"/>
                <a:ea typeface="+mn-ea"/>
                <a:cs typeface="+mn-cs"/>
              </a:rPr>
              <a:t> de créer les visuels d'une gamme de tee-shirts </a:t>
            </a:r>
            <a:r>
              <a:rPr kumimoji="0" lang="fr-FR" sz="1400" b="0" i="0" u="none" strike="noStrike" kern="1200" cap="none" spc="0" normalizeH="0" baseline="0" noProof="0" dirty="0" err="1" smtClean="0">
                <a:ln>
                  <a:noFill/>
                </a:ln>
                <a:solidFill>
                  <a:schemeClr val="tx1"/>
                </a:solidFill>
                <a:effectLst/>
                <a:uLnTx/>
                <a:uFillTx/>
                <a:latin typeface="+mn-lt"/>
                <a:ea typeface="+mn-ea"/>
                <a:cs typeface="+mn-cs"/>
              </a:rPr>
              <a:t>collector</a:t>
            </a:r>
            <a:r>
              <a:rPr kumimoji="0" lang="fr-FR" sz="14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1400" b="0" i="1" u="none" strike="noStrike" kern="1200" cap="none" spc="0" normalizeH="0" baseline="0" noProof="0" dirty="0" smtClean="0">
                <a:ln>
                  <a:noFill/>
                </a:ln>
                <a:solidFill>
                  <a:schemeClr val="tx1"/>
                </a:solidFill>
                <a:effectLst/>
                <a:uLnTx/>
                <a:uFillTx/>
                <a:latin typeface="+mn-lt"/>
                <a:ea typeface="+mn-ea"/>
                <a:cs typeface="+mn-cs"/>
              </a:rPr>
              <a:t>« Les tables rondes avec nos clients montraient qu'ils voulaient s'impliquer davantage dans la vie de la marque »,</a:t>
            </a:r>
            <a:r>
              <a:rPr kumimoji="0" lang="fr-FR" sz="1400" b="0" i="0" u="none" strike="noStrike" kern="1200" cap="none" spc="0" normalizeH="0" baseline="0" noProof="0" dirty="0" smtClean="0">
                <a:ln>
                  <a:noFill/>
                </a:ln>
                <a:solidFill>
                  <a:schemeClr val="tx1"/>
                </a:solidFill>
                <a:effectLst/>
                <a:uLnTx/>
                <a:uFillTx/>
                <a:latin typeface="+mn-lt"/>
                <a:ea typeface="+mn-ea"/>
                <a:cs typeface="+mn-cs"/>
              </a:rPr>
              <a:t> souligne </a:t>
            </a:r>
            <a:r>
              <a:rPr kumimoji="0" lang="fr-FR" sz="1400" b="0" i="0" u="none" strike="noStrike" kern="1200" cap="none" spc="0" normalizeH="0" baseline="0" noProof="0" dirty="0" err="1" smtClean="0">
                <a:ln>
                  <a:noFill/>
                </a:ln>
                <a:solidFill>
                  <a:schemeClr val="tx1"/>
                </a:solidFill>
                <a:effectLst/>
                <a:uLnTx/>
                <a:uFillTx/>
                <a:latin typeface="+mn-lt"/>
                <a:ea typeface="+mn-ea"/>
                <a:cs typeface="+mn-cs"/>
              </a:rPr>
              <a:t>Norah</a:t>
            </a:r>
            <a:r>
              <a:rPr kumimoji="0" lang="fr-FR" sz="14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1400" b="0" i="0" u="none" strike="noStrike" kern="1200" cap="none" spc="0" normalizeH="0" baseline="0" noProof="0" dirty="0" err="1" smtClean="0">
                <a:ln>
                  <a:noFill/>
                </a:ln>
                <a:solidFill>
                  <a:schemeClr val="tx1"/>
                </a:solidFill>
                <a:effectLst/>
                <a:uLnTx/>
                <a:uFillTx/>
                <a:latin typeface="+mn-lt"/>
                <a:ea typeface="+mn-ea"/>
                <a:cs typeface="+mn-cs"/>
              </a:rPr>
              <a:t>Luttway</a:t>
            </a:r>
            <a:r>
              <a:rPr kumimoji="0" lang="fr-FR" sz="1400" b="0" i="0" u="none" strike="noStrike" kern="1200" cap="none" spc="0" normalizeH="0" baseline="0" noProof="0" dirty="0" smtClean="0">
                <a:ln>
                  <a:noFill/>
                </a:ln>
                <a:solidFill>
                  <a:schemeClr val="tx1"/>
                </a:solidFill>
                <a:effectLst/>
                <a:uLnTx/>
                <a:uFillTx/>
                <a:latin typeface="+mn-lt"/>
                <a:ea typeface="+mn-ea"/>
                <a:cs typeface="+mn-cs"/>
              </a:rPr>
              <a:t>, directrice marketing et communication de Carnet de vol. Parmi les 700 propositions reçues, cinq ont été commercialisées. L'un des </a:t>
            </a:r>
            <a:r>
              <a:rPr kumimoji="0" lang="fr-FR" sz="1600" b="0" i="0" u="none" strike="noStrike" kern="1200" cap="none" spc="0" normalizeH="0" baseline="0" noProof="0" dirty="0" smtClean="0">
                <a:ln>
                  <a:noFill/>
                </a:ln>
                <a:solidFill>
                  <a:schemeClr val="tx1"/>
                </a:solidFill>
                <a:effectLst/>
                <a:uLnTx/>
                <a:uFillTx/>
                <a:latin typeface="+mn-lt"/>
                <a:ea typeface="+mn-ea"/>
                <a:cs typeface="+mn-cs"/>
              </a:rPr>
              <a:t>modèles</a:t>
            </a:r>
            <a:r>
              <a:rPr kumimoji="0" lang="fr-FR" sz="1400" b="0" i="0" u="none" strike="noStrike" kern="1200" cap="none" spc="0" normalizeH="0" baseline="0" noProof="0" dirty="0" smtClean="0">
                <a:ln>
                  <a:noFill/>
                </a:ln>
                <a:solidFill>
                  <a:schemeClr val="tx1"/>
                </a:solidFill>
                <a:effectLst/>
                <a:uLnTx/>
                <a:uFillTx/>
                <a:latin typeface="+mn-lt"/>
                <a:ea typeface="+mn-ea"/>
                <a:cs typeface="+mn-cs"/>
              </a:rPr>
              <a:t> est même devenu le numéro un des ventes. Preuve qu'associer le consommateur au processus de création est bon en termes de communication et peut aussi s'avérer rentable. </a:t>
            </a:r>
            <a:endParaRPr kumimoji="0" lang="fr-FR" sz="2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Titre 6"/>
          <p:cNvSpPr>
            <a:spLocks noGrp="1"/>
          </p:cNvSpPr>
          <p:nvPr>
            <p:ph type="title" idx="4294967295"/>
          </p:nvPr>
        </p:nvSpPr>
        <p:spPr>
          <a:xfrm>
            <a:off x="0" y="260648"/>
            <a:ext cx="6707088" cy="346050"/>
          </a:xfrm>
        </p:spPr>
        <p:txBody>
          <a:bodyPr>
            <a:normAutofit fontScale="90000"/>
          </a:bodyPr>
          <a:lstStyle/>
          <a:p>
            <a:r>
              <a:rPr lang="fr-FR" dirty="0" smtClean="0"/>
              <a:t>recommandation</a:t>
            </a:r>
            <a:endParaRPr lang="fr-F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412776"/>
            <a:ext cx="6462464" cy="2862322"/>
          </a:xfrm>
          <a:prstGeom prst="rect">
            <a:avLst/>
          </a:prstGeom>
        </p:spPr>
        <p:txBody>
          <a:bodyPr wrap="square">
            <a:spAutoFit/>
          </a:bodyPr>
          <a:lstStyle/>
          <a:p>
            <a:r>
              <a:rPr lang="fr-FR" dirty="0" smtClean="0"/>
              <a:t>Dans la même optique, </a:t>
            </a:r>
            <a:r>
              <a:rPr lang="fr-FR" dirty="0" err="1" smtClean="0"/>
              <a:t>Kambly</a:t>
            </a:r>
            <a:r>
              <a:rPr lang="fr-FR" dirty="0" smtClean="0"/>
              <a:t> vient de lancer une grande campagne de promotion à l'occasion de ses 100 ans. Son slogan: «Devenez créateur de saveurs». En plus de donner la parole aux consommateurs en leur proposant d'élire leur saveur préférée, </a:t>
            </a:r>
            <a:r>
              <a:rPr lang="fr-FR" dirty="0" err="1" smtClean="0"/>
              <a:t>Kambly</a:t>
            </a:r>
            <a:r>
              <a:rPr lang="fr-FR" dirty="0" smtClean="0"/>
              <a:t> les incite à déposer une recette de leur invention qu'ils aimeraient voir réaliser. </a:t>
            </a:r>
            <a:r>
              <a:rPr lang="fr-FR" i="1" dirty="0" smtClean="0"/>
              <a:t>«Nous avons voulu faire passer le message que chacun de nous est créateur de quelque chose,</a:t>
            </a:r>
            <a:r>
              <a:rPr lang="fr-FR" dirty="0" smtClean="0"/>
              <a:t> explique Frédéric Deschamps, directeur conseil de l'agence Comme un lundi. </a:t>
            </a:r>
            <a:r>
              <a:rPr lang="fr-FR" i="1" dirty="0" smtClean="0"/>
              <a:t>En reconnaissant sa capacité à faire de bons biscuits, la marque valorise le consommateur. »</a:t>
            </a:r>
            <a:endParaRPr lang="fr-FR" dirty="0"/>
          </a:p>
        </p:txBody>
      </p:sp>
      <p:sp>
        <p:nvSpPr>
          <p:cNvPr id="4" name="Rectangle 3"/>
          <p:cNvSpPr/>
          <p:nvPr/>
        </p:nvSpPr>
        <p:spPr>
          <a:xfrm>
            <a:off x="2411760" y="4869160"/>
            <a:ext cx="6012160" cy="646331"/>
          </a:xfrm>
          <a:prstGeom prst="rect">
            <a:avLst/>
          </a:prstGeom>
        </p:spPr>
        <p:txBody>
          <a:bodyPr wrap="square">
            <a:spAutoFit/>
          </a:bodyPr>
          <a:lstStyle/>
          <a:p>
            <a:r>
              <a:rPr lang="fr-FR" sz="1200" dirty="0" smtClean="0"/>
              <a:t>Mais pour Ludovic </a:t>
            </a:r>
            <a:r>
              <a:rPr lang="fr-FR" sz="1200" dirty="0" err="1" smtClean="0"/>
              <a:t>Delaherche</a:t>
            </a:r>
            <a:r>
              <a:rPr lang="fr-FR" sz="1200" dirty="0" smtClean="0"/>
              <a:t>, directeur conseil de </a:t>
            </a:r>
            <a:r>
              <a:rPr lang="fr-FR" sz="1200" dirty="0" err="1" smtClean="0"/>
              <a:t>Eyeka</a:t>
            </a:r>
            <a:r>
              <a:rPr lang="fr-FR" sz="1200" dirty="0" smtClean="0"/>
              <a:t>, il faut aller bien plus loin: </a:t>
            </a:r>
            <a:r>
              <a:rPr lang="fr-FR" sz="1200" i="1" dirty="0" smtClean="0"/>
              <a:t>«Faire voter des gens pour un produit est une pantalonnade. La personnalisation ne doit pas être un prétexte. Il faut qu'elle soit sincère pour fonctionner. »</a:t>
            </a:r>
            <a:endParaRPr lang="fr-FR" sz="1200" dirty="0"/>
          </a:p>
        </p:txBody>
      </p:sp>
      <p:sp>
        <p:nvSpPr>
          <p:cNvPr id="5" name="Titre 4"/>
          <p:cNvSpPr>
            <a:spLocks noGrp="1"/>
          </p:cNvSpPr>
          <p:nvPr>
            <p:ph type="title" idx="4294967295"/>
          </p:nvPr>
        </p:nvSpPr>
        <p:spPr>
          <a:xfrm>
            <a:off x="2195736" y="274638"/>
            <a:ext cx="6491064" cy="1143000"/>
          </a:xfrm>
        </p:spPr>
        <p:txBody>
          <a:bodyPr/>
          <a:lstStyle/>
          <a:p>
            <a:r>
              <a:rPr lang="fr-FR" dirty="0" smtClean="0"/>
              <a:t>Vote </a:t>
            </a:r>
            <a:r>
              <a:rPr lang="fr-FR" dirty="0" err="1" smtClean="0"/>
              <a:t>kambly</a:t>
            </a:r>
            <a:endParaRPr lang="fr-F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404664"/>
            <a:ext cx="8766720" cy="5247590"/>
          </a:xfrm>
          <a:prstGeom prst="rect">
            <a:avLst/>
          </a:prstGeom>
        </p:spPr>
        <p:txBody>
          <a:bodyPr wrap="square">
            <a:spAutoFit/>
          </a:bodyPr>
          <a:lstStyle/>
          <a:p>
            <a:endParaRPr lang="fr-FR" sz="1600" dirty="0" smtClean="0"/>
          </a:p>
          <a:p>
            <a:r>
              <a:rPr lang="fr-FR" sz="1100" dirty="0" smtClean="0"/>
              <a:t>Les exemples de marketing participatif se multiplient chez les annonceurs. Le concept à la mode est le </a:t>
            </a:r>
            <a:r>
              <a:rPr lang="fr-FR" sz="1100" dirty="0" err="1" smtClean="0"/>
              <a:t>crowdsourcing</a:t>
            </a:r>
            <a:r>
              <a:rPr lang="fr-FR" sz="1100" dirty="0" smtClean="0"/>
              <a:t> (approvisionnement par la foule en français) . Le principe: faire appel à la créativité, à l'intelligence et au savoir-faire des internautes pour concevoir sa communication et ses produits. </a:t>
            </a:r>
          </a:p>
          <a:p>
            <a:endParaRPr lang="fr-FR" sz="1100" dirty="0" smtClean="0"/>
          </a:p>
          <a:p>
            <a:r>
              <a:rPr lang="fr-FR" sz="1100" dirty="0" smtClean="0"/>
              <a:t>On peut citer l'exemple de </a:t>
            </a:r>
            <a:r>
              <a:rPr lang="fr-FR" sz="1100" dirty="0" err="1" smtClean="0"/>
              <a:t>Vitaminwater</a:t>
            </a:r>
            <a:r>
              <a:rPr lang="fr-FR" sz="1100" dirty="0" smtClean="0"/>
              <a:t>, qui a lancé début 2010 sa première boisson communautaire, imaginée par ses fans sur </a:t>
            </a:r>
            <a:r>
              <a:rPr lang="fr-FR" sz="1100" dirty="0" err="1" smtClean="0"/>
              <a:t>Facebook</a:t>
            </a:r>
            <a:r>
              <a:rPr lang="fr-FR" sz="1100" dirty="0" smtClean="0"/>
              <a:t>. L'application </a:t>
            </a:r>
            <a:r>
              <a:rPr lang="fr-FR" sz="1100" dirty="0" err="1" smtClean="0"/>
              <a:t>Flavorcreator</a:t>
            </a:r>
            <a:r>
              <a:rPr lang="fr-FR" sz="1100" dirty="0" smtClean="0"/>
              <a:t> permettait d'élaborer une recette inédite. </a:t>
            </a:r>
          </a:p>
          <a:p>
            <a:endParaRPr lang="fr-FR" sz="1100" dirty="0" smtClean="0"/>
          </a:p>
          <a:p>
            <a:r>
              <a:rPr lang="fr-FR" sz="1100" dirty="0" smtClean="0"/>
              <a:t>Toujours sur le réseau social de Mark </a:t>
            </a:r>
            <a:r>
              <a:rPr lang="fr-FR" sz="1100" dirty="0" err="1" smtClean="0"/>
              <a:t>Zuckerberg</a:t>
            </a:r>
            <a:r>
              <a:rPr lang="fr-FR" sz="1100" dirty="0" smtClean="0"/>
              <a:t>, voici une autre initiative, française cette fois-ci: celle de Céline </a:t>
            </a:r>
            <a:r>
              <a:rPr lang="fr-FR" sz="1100" dirty="0" err="1" smtClean="0"/>
              <a:t>Verleure</a:t>
            </a:r>
            <a:r>
              <a:rPr lang="fr-FR" sz="1100" dirty="0" smtClean="0"/>
              <a:t> qui veut lancer la première ligne de parfum 2.0. </a:t>
            </a:r>
            <a:r>
              <a:rPr lang="fr-FR" sz="1100" i="1" dirty="0" smtClean="0"/>
              <a:t>« Participez à la création d'une marque de parfums différente, intuitive, créative, artistique, rare, à forte personnalité, aux antipodes des lancements de parfums au marketing lisse »,</a:t>
            </a:r>
            <a:r>
              <a:rPr lang="fr-FR" sz="1100" dirty="0" smtClean="0"/>
              <a:t> écrit-elle sur sa page, qui compte plus de 1700 fans. La communauté a d'ailleurs déjà choisi fin février 2010 le nom de la marque, Olfactive Studio, et le concept de la photographie contemporaine. Il restait à trouver le logo, la charte graphique, la forme du flacon, le packaging et les jus. </a:t>
            </a:r>
          </a:p>
          <a:p>
            <a:endParaRPr lang="fr-FR" sz="1100" dirty="0" smtClean="0"/>
          </a:p>
          <a:p>
            <a:r>
              <a:rPr lang="fr-FR" sz="1100" dirty="0" smtClean="0"/>
              <a:t>La société française </a:t>
            </a:r>
            <a:r>
              <a:rPr lang="fr-FR" sz="1100" dirty="0" err="1" smtClean="0"/>
              <a:t>Eyeka</a:t>
            </a:r>
            <a:r>
              <a:rPr lang="fr-FR" sz="1100" dirty="0" smtClean="0"/>
              <a:t> organise ce dialogue constructif à plus grande échelle. Fondé en 2006, le leader mondial du </a:t>
            </a:r>
            <a:r>
              <a:rPr lang="fr-FR" sz="1100" dirty="0" err="1" smtClean="0"/>
              <a:t>crowdsourcing</a:t>
            </a:r>
            <a:r>
              <a:rPr lang="fr-FR" sz="1100" dirty="0" smtClean="0"/>
              <a:t> est une plateforme de </a:t>
            </a:r>
            <a:r>
              <a:rPr lang="fr-FR" sz="1100" dirty="0" err="1" smtClean="0"/>
              <a:t>cocréation</a:t>
            </a:r>
            <a:r>
              <a:rPr lang="fr-FR" sz="1100" dirty="0" smtClean="0"/>
              <a:t> qui permet aux marques et agences d'organiser des opérations de marketing participatif. La société anime une communauté de 100 000 internautes, répartis dans 60 pays, qui conçoivent des contenus pour les marques. Cette collaboration a lieu à plusieurs niveaux: création, distribution et marketing des produits. Le but est de communiquer, de recueillir des insights, d'innover et de renforcer la proximité de la marque. Impliquez le consommateur et il deviendra votre meilleur ambassadeur...</a:t>
            </a:r>
          </a:p>
          <a:p>
            <a:r>
              <a:rPr lang="fr-FR" sz="1100" dirty="0" smtClean="0"/>
              <a:t>Les appels à création peuvent être des concours vidéo ou photo. </a:t>
            </a:r>
          </a:p>
          <a:p>
            <a:endParaRPr lang="fr-FR" sz="1100" dirty="0" smtClean="0"/>
          </a:p>
          <a:p>
            <a:r>
              <a:rPr lang="fr-FR" sz="1100" dirty="0" err="1" smtClean="0"/>
              <a:t>Numéricable</a:t>
            </a:r>
            <a:r>
              <a:rPr lang="fr-FR" sz="1100" dirty="0" smtClean="0"/>
              <a:t>, qui souffrait d'une mauvaise image, a ainsi lancé une opération appelée «20 secondes pour convaincre», qui invitait les membres d'</a:t>
            </a:r>
            <a:r>
              <a:rPr lang="fr-FR" sz="1100" dirty="0" err="1" smtClean="0"/>
              <a:t>Eyeka</a:t>
            </a:r>
            <a:r>
              <a:rPr lang="fr-FR" sz="1100" dirty="0" smtClean="0"/>
              <a:t> à poster des vidéos susceptibles de convaincre les Français des qualités de l'opérateur. Les meilleures ont été diffusées à la télévision. </a:t>
            </a:r>
          </a:p>
          <a:p>
            <a:endParaRPr lang="fr-FR" sz="1100" dirty="0" smtClean="0"/>
          </a:p>
          <a:p>
            <a:r>
              <a:rPr lang="fr-FR" sz="1100" dirty="0" smtClean="0"/>
              <a:t>Perle du Nord a également fait appel à la créativité des membres d'</a:t>
            </a:r>
            <a:r>
              <a:rPr lang="fr-FR" sz="1100" dirty="0" err="1" smtClean="0"/>
              <a:t>Eyeka</a:t>
            </a:r>
            <a:r>
              <a:rPr lang="fr-FR" sz="1100" dirty="0" smtClean="0"/>
              <a:t> pour lancer sa campagne TV, afin de promouvoir une nouvelle gamme d'endives, qui a d'ailleurs été </a:t>
            </a:r>
            <a:r>
              <a:rPr lang="fr-FR" sz="1100" dirty="0" err="1" smtClean="0"/>
              <a:t>co</a:t>
            </a:r>
            <a:r>
              <a:rPr lang="fr-FR" sz="1100" dirty="0" smtClean="0"/>
              <a:t>-créée il y a quelques mois par les consommateurs eux-mêmes. En effet, ceux-ci avaient déjà pu apporter leur avis et idées sur un site dédié, www.lagrande-enquete.com. </a:t>
            </a:r>
          </a:p>
          <a:p>
            <a:endParaRPr lang="fr-FR" sz="1100" dirty="0" smtClean="0"/>
          </a:p>
          <a:p>
            <a:r>
              <a:rPr lang="fr-FR" sz="1100" dirty="0" smtClean="0"/>
              <a:t>Certaines marques vont plus loin en lançant des appels à création. C'est le cas de Reebok, qui a demandé à la communauté d'imaginer et de concevoir ce qu'elle pourrait proposer de nouveau aux femmes de 18 à 25 ans, en dehors des chaussures de sport, vêtements, accessoires, équipements... Résultat: plus de 700 concepts reçus. Une mine d'or pour l'équipementier.</a:t>
            </a:r>
          </a:p>
        </p:txBody>
      </p:sp>
      <p:sp>
        <p:nvSpPr>
          <p:cNvPr id="4" name="Rectangle 3"/>
          <p:cNvSpPr/>
          <p:nvPr/>
        </p:nvSpPr>
        <p:spPr>
          <a:xfrm>
            <a:off x="251520" y="5589240"/>
            <a:ext cx="7704856" cy="1015663"/>
          </a:xfrm>
          <a:prstGeom prst="rect">
            <a:avLst/>
          </a:prstGeom>
        </p:spPr>
        <p:txBody>
          <a:bodyPr wrap="square">
            <a:spAutoFit/>
          </a:bodyPr>
          <a:lstStyle/>
          <a:p>
            <a:r>
              <a:rPr lang="fr-FR" sz="1200" dirty="0" smtClean="0"/>
              <a:t>Personnaliser pour son propre compte des produits déjà existants est possible, mais concevoir des objets ou services totalement nouveaux pour le plus grand nombre s'avère plus difficile. </a:t>
            </a:r>
          </a:p>
          <a:p>
            <a:endParaRPr lang="fr-FR" sz="1200" dirty="0" smtClean="0"/>
          </a:p>
          <a:p>
            <a:endParaRPr lang="fr-FR" sz="1200" dirty="0" smtClean="0"/>
          </a:p>
          <a:p>
            <a:endParaRPr lang="fr-FR" sz="1200" dirty="0" smtClean="0"/>
          </a:p>
        </p:txBody>
      </p:sp>
      <p:sp>
        <p:nvSpPr>
          <p:cNvPr id="5" name="Titre 4"/>
          <p:cNvSpPr>
            <a:spLocks noGrp="1"/>
          </p:cNvSpPr>
          <p:nvPr>
            <p:ph type="title" idx="4294967295"/>
          </p:nvPr>
        </p:nvSpPr>
        <p:spPr>
          <a:xfrm>
            <a:off x="-180528" y="0"/>
            <a:ext cx="8229600" cy="620688"/>
          </a:xfrm>
        </p:spPr>
        <p:txBody>
          <a:bodyPr>
            <a:normAutofit fontScale="90000"/>
          </a:bodyPr>
          <a:lstStyle/>
          <a:p>
            <a:r>
              <a:rPr lang="fr-FR" dirty="0" err="1" smtClean="0"/>
              <a:t>crowsourcing</a:t>
            </a:r>
            <a:endParaRPr lang="fr-FR" dirty="0"/>
          </a:p>
        </p:txBody>
      </p:sp>
      <p:sp>
        <p:nvSpPr>
          <p:cNvPr id="6" name="Bouton d'action : Suivant 5">
            <a:hlinkClick r:id="rId2" action="ppaction://hlinksldjump" highlightClick="1">
              <a:snd r:embed="rId3" name="click.wav"/>
            </a:hlinkClick>
          </p:cNvPr>
          <p:cNvSpPr/>
          <p:nvPr/>
        </p:nvSpPr>
        <p:spPr>
          <a:xfrm>
            <a:off x="7884368" y="188640"/>
            <a:ext cx="504056" cy="432048"/>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r>
              <a:rPr lang="fr-FR" dirty="0" smtClean="0"/>
              <a:t>DIY services</a:t>
            </a:r>
            <a:endParaRPr lang="fr-FR" dirty="0"/>
          </a:p>
        </p:txBody>
      </p:sp>
      <p:sp>
        <p:nvSpPr>
          <p:cNvPr id="3" name="Ellipse 2"/>
          <p:cNvSpPr/>
          <p:nvPr/>
        </p:nvSpPr>
        <p:spPr>
          <a:xfrm>
            <a:off x="2627784" y="1988840"/>
            <a:ext cx="4248472" cy="33843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Encadre57167.jpg"/>
          <p:cNvPicPr>
            <a:picLocks noChangeAspect="1"/>
          </p:cNvPicPr>
          <p:nvPr/>
        </p:nvPicPr>
        <p:blipFill>
          <a:blip r:embed="rId2" cstate="print"/>
          <a:stretch>
            <a:fillRect/>
          </a:stretch>
        </p:blipFill>
        <p:spPr>
          <a:xfrm>
            <a:off x="5868144" y="1340768"/>
            <a:ext cx="2881129" cy="3418940"/>
          </a:xfrm>
          <a:prstGeom prst="rect">
            <a:avLst/>
          </a:prstGeom>
        </p:spPr>
      </p:pic>
      <p:sp>
        <p:nvSpPr>
          <p:cNvPr id="2" name="Titre 1"/>
          <p:cNvSpPr>
            <a:spLocks noGrp="1"/>
          </p:cNvSpPr>
          <p:nvPr>
            <p:ph type="title"/>
          </p:nvPr>
        </p:nvSpPr>
        <p:spPr>
          <a:xfrm>
            <a:off x="467544" y="0"/>
            <a:ext cx="8229600" cy="1143000"/>
          </a:xfrm>
        </p:spPr>
        <p:txBody>
          <a:bodyPr/>
          <a:lstStyle/>
          <a:p>
            <a:r>
              <a:rPr lang="fr-FR" dirty="0" smtClean="0"/>
              <a:t>La technologie apporte le service</a:t>
            </a:r>
            <a:endParaRPr lang="fr-FR" dirty="0"/>
          </a:p>
        </p:txBody>
      </p:sp>
      <p:sp>
        <p:nvSpPr>
          <p:cNvPr id="3" name="Espace réservé du contenu 2"/>
          <p:cNvSpPr>
            <a:spLocks noGrp="1"/>
          </p:cNvSpPr>
          <p:nvPr>
            <p:ph idx="1"/>
          </p:nvPr>
        </p:nvSpPr>
        <p:spPr>
          <a:xfrm>
            <a:off x="467544" y="1124744"/>
            <a:ext cx="5544616" cy="1728192"/>
          </a:xfrm>
        </p:spPr>
        <p:txBody>
          <a:bodyPr>
            <a:normAutofit fontScale="92500"/>
          </a:bodyPr>
          <a:lstStyle/>
          <a:p>
            <a:pPr>
              <a:buNone/>
            </a:pPr>
            <a:r>
              <a:rPr lang="fr-FR" dirty="0" smtClean="0"/>
              <a:t>La peluche Scout chante aux enfants les chansons sélectionnées par leurs parents.</a:t>
            </a:r>
          </a:p>
          <a:p>
            <a:endParaRPr lang="fr-FR" dirty="0" smtClean="0"/>
          </a:p>
          <a:p>
            <a:endParaRPr lang="fr-FR" dirty="0" smtClean="0"/>
          </a:p>
          <a:p>
            <a:endParaRPr lang="fr-FR" dirty="0" smtClean="0"/>
          </a:p>
          <a:p>
            <a:endParaRPr lang="fr-FR" dirty="0" smtClean="0"/>
          </a:p>
          <a:p>
            <a:endParaRPr lang="fr-FR" dirty="0"/>
          </a:p>
        </p:txBody>
      </p:sp>
      <p:sp>
        <p:nvSpPr>
          <p:cNvPr id="10" name="Rectangle 9"/>
          <p:cNvSpPr/>
          <p:nvPr/>
        </p:nvSpPr>
        <p:spPr>
          <a:xfrm>
            <a:off x="323528" y="2636912"/>
            <a:ext cx="5742384" cy="2308324"/>
          </a:xfrm>
          <a:prstGeom prst="rect">
            <a:avLst/>
          </a:prstGeom>
        </p:spPr>
        <p:txBody>
          <a:bodyPr wrap="square">
            <a:spAutoFit/>
          </a:bodyPr>
          <a:lstStyle/>
          <a:p>
            <a:r>
              <a:rPr lang="fr-FR" dirty="0" smtClean="0"/>
              <a:t>le spécialiste du jouet éducatif </a:t>
            </a:r>
            <a:r>
              <a:rPr lang="fr-FR" dirty="0" err="1" smtClean="0"/>
              <a:t>LeapFrog</a:t>
            </a:r>
            <a:r>
              <a:rPr lang="fr-FR" dirty="0" smtClean="0"/>
              <a:t> propose pour Noël une peluche à personnaliser dotée d'un port USB. En la reliant à une application à télécharger, les parents enregistrent le prénom et les goûts de leur enfant. La peluche Scout s'adresse ensuite à lui nommément et lui chante ses chansons préférées. </a:t>
            </a:r>
            <a:r>
              <a:rPr lang="fr-FR" i="1" dirty="0" smtClean="0"/>
              <a:t>« C'est extraordinaire pour l'enfant de voir que la peluche lui parle, il se sent unique »,</a:t>
            </a:r>
            <a:r>
              <a:rPr lang="fr-FR" dirty="0" smtClean="0"/>
              <a:t> assure Guillaume </a:t>
            </a:r>
            <a:r>
              <a:rPr lang="fr-FR" dirty="0" err="1" smtClean="0"/>
              <a:t>Mamez</a:t>
            </a:r>
            <a:r>
              <a:rPr lang="fr-FR" dirty="0" smtClean="0"/>
              <a:t>, directeur marketing de </a:t>
            </a:r>
            <a:r>
              <a:rPr lang="fr-FR" dirty="0" err="1" smtClean="0"/>
              <a:t>LeapFrog</a:t>
            </a:r>
            <a:r>
              <a:rPr lang="fr-FR" dirty="0" smtClean="0"/>
              <a:t>.</a:t>
            </a:r>
          </a:p>
        </p:txBody>
      </p:sp>
      <p:sp>
        <p:nvSpPr>
          <p:cNvPr id="11" name="Rectangle 10"/>
          <p:cNvSpPr/>
          <p:nvPr/>
        </p:nvSpPr>
        <p:spPr>
          <a:xfrm>
            <a:off x="179512" y="5257562"/>
            <a:ext cx="8568952" cy="1600438"/>
          </a:xfrm>
          <a:prstGeom prst="rect">
            <a:avLst/>
          </a:prstGeom>
        </p:spPr>
        <p:txBody>
          <a:bodyPr wrap="square">
            <a:spAutoFit/>
          </a:bodyPr>
          <a:lstStyle/>
          <a:p>
            <a:r>
              <a:rPr lang="fr-FR" sz="1400" dirty="0" smtClean="0"/>
              <a:t>Tout comme les objets, les services tendent également à la personnalisation. </a:t>
            </a:r>
            <a:r>
              <a:rPr lang="fr-FR" sz="1400" dirty="0" err="1" smtClean="0"/>
              <a:t>Numéricable</a:t>
            </a:r>
            <a:r>
              <a:rPr lang="fr-FR" sz="1400" dirty="0" smtClean="0"/>
              <a:t> a annoncé fin 2009 le lancement de </a:t>
            </a:r>
            <a:r>
              <a:rPr lang="fr-FR" sz="1400" dirty="0" err="1" smtClean="0"/>
              <a:t>Zoond</a:t>
            </a:r>
            <a:r>
              <a:rPr lang="fr-FR" sz="1400" dirty="0" smtClean="0"/>
              <a:t>. Cette chaîne musicale s'adapte aux goûts et à l'humeur du téléspectateur. Il lui suffit d'utiliser sa télécommande pour noter ses chansons préférées. La chaîne mémorise ses choix et personnalise la diffusion en fonction des critères de notation. Il peut également affiner son niveau de découverte, en décidant par exemple de voir 25 % de clips qu'il aime et 75 % de clips inédits.</a:t>
            </a:r>
          </a:p>
          <a:p>
            <a:endParaRPr lang="fr-FR" sz="1400" dirty="0" smtClean="0"/>
          </a:p>
          <a:p>
            <a:r>
              <a:rPr lang="fr-FR" sz="1400" dirty="0" smtClean="0"/>
              <a: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Image 5" descr="POLYTECH LILLE_BLANC.png"/>
          <p:cNvPicPr>
            <a:picLocks noChangeAspect="1"/>
          </p:cNvPicPr>
          <p:nvPr/>
        </p:nvPicPr>
        <p:blipFill>
          <a:blip r:embed="rId2" cstate="print"/>
          <a:srcRect/>
          <a:stretch>
            <a:fillRect/>
          </a:stretch>
        </p:blipFill>
        <p:spPr bwMode="auto">
          <a:xfrm>
            <a:off x="179388" y="115888"/>
            <a:ext cx="1512887" cy="471487"/>
          </a:xfrm>
          <a:prstGeom prst="rect">
            <a:avLst/>
          </a:prstGeom>
          <a:noFill/>
          <a:ln w="9525">
            <a:noFill/>
            <a:miter lim="800000"/>
            <a:headEnd/>
            <a:tailEnd/>
          </a:ln>
        </p:spPr>
      </p:pic>
      <p:sp>
        <p:nvSpPr>
          <p:cNvPr id="6" name="Rectangle 5"/>
          <p:cNvSpPr/>
          <p:nvPr/>
        </p:nvSpPr>
        <p:spPr>
          <a:xfrm>
            <a:off x="467544" y="1484784"/>
            <a:ext cx="316835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2"/>
                </a:solidFill>
              </a:rPr>
              <a:t>Cours et Apprentissage</a:t>
            </a:r>
            <a:endParaRPr lang="fr-FR" dirty="0">
              <a:solidFill>
                <a:schemeClr val="tx2"/>
              </a:solidFill>
            </a:endParaRPr>
          </a:p>
        </p:txBody>
      </p:sp>
      <p:sp>
        <p:nvSpPr>
          <p:cNvPr id="7" name="ZoneTexte 6"/>
          <p:cNvSpPr txBox="1"/>
          <p:nvPr/>
        </p:nvSpPr>
        <p:spPr>
          <a:xfrm>
            <a:off x="251520" y="1988840"/>
            <a:ext cx="4968875" cy="3970318"/>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a:defRPr/>
            </a:pPr>
            <a:r>
              <a:rPr lang="fr-FR" dirty="0" smtClean="0">
                <a:solidFill>
                  <a:schemeClr val="bg1"/>
                </a:solidFill>
              </a:rPr>
              <a:t>Dans ce concept, les consommateurs sont encadrés sur tout ou une partie de la production de leur produits.</a:t>
            </a:r>
          </a:p>
          <a:p>
            <a:pPr>
              <a:defRPr/>
            </a:pPr>
            <a:r>
              <a:rPr lang="fr-FR" dirty="0" smtClean="0">
                <a:solidFill>
                  <a:schemeClr val="bg1"/>
                </a:solidFill>
              </a:rPr>
              <a:t>Ex : Le site mesvignes.com propose d’adopter une vigne, de participer à la vendange et de décider des cépages présent dans une cuvé de vin, </a:t>
            </a:r>
            <a:r>
              <a:rPr lang="fr-FR" dirty="0" err="1" smtClean="0">
                <a:solidFill>
                  <a:schemeClr val="bg1"/>
                </a:solidFill>
              </a:rPr>
              <a:t>LeNotre</a:t>
            </a:r>
            <a:r>
              <a:rPr lang="fr-FR" dirty="0" smtClean="0">
                <a:solidFill>
                  <a:schemeClr val="bg1"/>
                </a:solidFill>
              </a:rPr>
              <a:t> propose des cours de cuisine pour faire des macarons…</a:t>
            </a:r>
          </a:p>
          <a:p>
            <a:pPr>
              <a:defRPr/>
            </a:pPr>
            <a:endParaRPr lang="fr-FR" dirty="0">
              <a:solidFill>
                <a:schemeClr val="bg1"/>
              </a:solidFill>
            </a:endParaRPr>
          </a:p>
          <a:p>
            <a:pPr>
              <a:defRPr/>
            </a:pPr>
            <a:r>
              <a:rPr lang="fr-FR" b="1" dirty="0" smtClean="0">
                <a:solidFill>
                  <a:schemeClr val="bg1"/>
                </a:solidFill>
              </a:rPr>
              <a:t>Avantages</a:t>
            </a:r>
            <a:r>
              <a:rPr lang="fr-FR" dirty="0" smtClean="0">
                <a:solidFill>
                  <a:schemeClr val="bg1"/>
                </a:solidFill>
                <a:sym typeface="Wingdings" pitchFamily="2" charset="2"/>
              </a:rPr>
              <a:t> Contrôle possible de la qualité. Maintien de certains </a:t>
            </a:r>
            <a:r>
              <a:rPr lang="fr-FR" dirty="0" err="1" smtClean="0">
                <a:solidFill>
                  <a:schemeClr val="bg1"/>
                </a:solidFill>
                <a:sym typeface="Wingdings" pitchFamily="2" charset="2"/>
              </a:rPr>
              <a:t>process</a:t>
            </a:r>
            <a:r>
              <a:rPr lang="fr-FR" dirty="0" smtClean="0">
                <a:solidFill>
                  <a:schemeClr val="bg1"/>
                </a:solidFill>
                <a:sym typeface="Wingdings" pitchFamily="2" charset="2"/>
              </a:rPr>
              <a:t>. </a:t>
            </a:r>
          </a:p>
          <a:p>
            <a:pPr>
              <a:defRPr/>
            </a:pPr>
            <a:r>
              <a:rPr lang="fr-FR" b="1" dirty="0" smtClean="0">
                <a:solidFill>
                  <a:schemeClr val="bg1"/>
                </a:solidFill>
                <a:sym typeface="Wingdings" pitchFamily="2" charset="2"/>
              </a:rPr>
              <a:t>Inconvénients</a:t>
            </a:r>
            <a:r>
              <a:rPr lang="fr-FR" dirty="0" smtClean="0">
                <a:solidFill>
                  <a:schemeClr val="bg1"/>
                </a:solidFill>
                <a:sym typeface="Wingdings" pitchFamily="2" charset="2"/>
              </a:rPr>
              <a:t> Peu de liberté pour les consommateurs, difficulté de production de masse.</a:t>
            </a:r>
            <a:endParaRPr lang="fr-FR" dirty="0">
              <a:solidFill>
                <a:schemeClr val="bg1"/>
              </a:solidFill>
            </a:endParaRPr>
          </a:p>
        </p:txBody>
      </p:sp>
      <p:sp>
        <p:nvSpPr>
          <p:cNvPr id="32774" name="AutoShape 6" descr="data:image/jpeg;base64,/9j/4AAQSkZJRgABAQAAAQABAAD/2wCEAAkGBhQSEBUUEhQVFRQUFhgVFBgVFRgVFRQVFRUXFRYVFBcXGyYeFxkjGhcVIC8gIycpLSwsFR4xNTAqNSYrLCkBCQoKDgwOGg8PGiwdHRwpKSwpKSwpLCksLCwsLCwsLCwsKSwsKSwpKSwpLCksLCwsKSwsKSkpKSkpKSksLCwsLP/AABEIAOEA4QMBIgACEQEDEQH/xAAbAAEAAgMBAQAAAAAAAAAAAAAABQYCAwQHAf/EAEYQAAEDAQUEBgQLBgYDAQAAAAEAAhEDBAUSITEGQVFxIlJhgZGhEzKx0QcUFRYjQlNyksHwM0NigrLhJDRzk9LxVKLCRP/EABoBAQADAQEBAAAAAAAAAAAAAAABAgMEBQb/xAAsEQACAgEDAwQBAwUBAAAAAAAAAQIRAwQSIRMxUTJBYXEUM1KRFSJCgfAF/9oADAMBAAIRAxEAPwD3FERAEREAREQBERAEREAREQBERAEREAREQBERAEREAREQBERAEREAREQBERAEUfUvYAkYdDxW0W7s80B1oub46N4cO6fYvnynT3uA5yEB1IuYXlT67fFZC2s67fEIKN6LT8bZ1m+IX0WlvWb4hCaNqLX8Yb1m+IT4w3rN8Qgo2ItRtTOu38QWBt9Prs/EPeosUzoRcxvKl9oz8QXw3rR+1Z+Ie9LRO1+DqRcZvmh9rT/G33rlq7WWRpIdaaII1HpGyOYnJLROyXglkUH897F/5DNY35nsyzXBW+FC72kj0+IgwQynUcR4N81G5eSywZH/AIv+C1oqdavhSsjNBVeToGsz75OXeoq0/C2Y+isrub3geTQVG+PkjJiyY47pRdfTPRkXml1/CHarRVw4aTGwSYDnHszJUm7aK0dcdzQqvLFDS43qodTH2ui8IqL84bR9p/6hb7g2hr1LS1j3AtOKRhA0BjNFlTdHRLRzim3XBc0RFqcYREQBERAV616u5lRG0V6VKdSkymXDHiLsIaXdEAj18lMWwdJ3MqBvy0xWa1rQ57gcMmAAAMRLoMajQFQy8O522TaInEC0S1wYJOb3FodAAGWvkun5axAFtOQQwmXAEGo4tAiNxCrj7WzphzZwwXw2W4oByJiTBCkrovqkYAEtwsIIZkAXENnhDpUGqS/addW3jFJpjCGPLxIkFjw0kH63Ja69pp4SRTAEVMJkSTTBJlu4ZFbReFEjFUYGlpfEtmYfhlp3kmFmLbRJJDM3NcXdDcDDsXh3qprS/acloq02kg0zILQBiILsWjuxvbnyWQs1MtBc0sJBOEuMiNdOS6PjdIgyyMQBhzM3gmBkdc10Gm3SBlkMtyqW48EVWsNIakjfrxWqpYqQ+udJ1yjwUo+m06geCwcwaQI5KjLxoiHWKl1z4/2Wp1kpdc8FMlo4DwWstbwHgqM2jRFi6mHMEqubQXG0sY7C5zWvdjiQQDGeXtV1kKDviu9jGgFzGF8VHN6RDTpyVTqw+orVjuSg+1U/i4qYW5vLiVxX1Y2Fzmva0VA4gk9Fxb9VxcMyOzRXG4K5JqAEvpAjA5wgnjzUVtVYqpLqgYCBAxA/U0wOG8GUXc3nNpP6IWnYh6NjsLnNJwvxYXtHBzGuie+Qs2YoDScmkhsANJGmca5RvK0WW2EPLjiBAIIzIZn0cOcHL2Lpc0choFeaaLaScMr3e67ozpWVoaXu9UGDHavlmt4xZaDT3rZZjq12jgQe2Vx2ewubLiIAKp7cHpNyUkvZlluOygPqPGhAaMu8nyHipVy4LnJ+Ll0ETJBJmQBkVrdaHcSqvueP0ceFuONUrb/kkQt2y/8AnGfz/wBJUOK7uJUrsr/m6f8AN/SVaHqRlm/Tl9Ho6Ii7j58IiIAiIgIK1jpO5lQN8WRr6mcgtgtc0w4SM4IVhtQ6TuZVcvr0wtVPA1hpFv0pJOMGOjgG9C0e/BzPsDSCDObg4mc8TQAD5BdNz3exriM4LQDJ3BxcPMlcTXVpOTSCePqjge33rMNrHDhLQY6cHjpCrward5Jw2KlnOczqTliOI4eGaymmNST0S2SZOEmSFBss9XOXjfG8aCPMHxWPxSt1m7uYzzJ7vYql1b9yYqvpl1Ml37MHCI3kQM+xZvvJnFQQu6rOb2wczmNMtMsv7rNl2VATLgdfEgRlHFVZpXySb70ZxPgtbr2Z2+CjDdVSfXbHMSc9+XNfTclU/WA000jmQqM0Ufk7XXszt8Fy2naOiww5xBOg1J7hmvtG5XgGelw7hoqtTuiq8tlwZjaahe2HFzpALZIEQMsKqdGOFlls20VGoJpuxcY3cwuO1E2hobRxtc1xPEHn2KEu+53NdLYJa9gDxkagdkWncYnQcFZ6N2ljaknC12RMxoR/0oo2acPSclgvCszEy0NzB6BECeOQ7lo2hv1rbO8GWkjCMtSTp4SpWjYcbXPD5IHRjPpCIM7lDbQbPVK9J2984xO85yD4lVfDsmMtzqRSjbKWcBwnt0PujcuyxWz0kN3hvYJjSABmY3LiF3OG7yWdOwngRpmN3/Z9itub4OqOngncP7X/AN3Oz47hJnUaZgTylfGXx0hiMs+sBq4bwuW2veAMznkZAz8fatV1Wb0lVrJyMzGoABOXks+Ucmo/qW1rFKKr45Zebrv6lXY5jeiQ3JpgZAfV4hfHBc113RSpE4Wy6DDnGSMt24LrIUFcCz7F163fB8azKd4PkVLbLn/F0/5v6SoulrzBH5qT2Y/zdLmf6SrR9SLZf039HpCIi7z58IiIAiIgIi1eseagNoLEXVaNQVXMDAcVMRhqSMsXJWqpdoLicRzMrmGz1MuxPLnngSI5QAhKddim0rmxQA52rpA34iTn+tylLJso1uFznRhzGJ0DwVrFhYMgIHAZDyQWCn1G94B9qii/UZXW3JZWmXVGnsDpGuLTmtjLFY26OJ5YjO/h2KxNs7Ro1o7gswFFDqS8lfcbMTPo3kwBkx0QNNyVKlEmRQqmcsmOExkrCibR1GVt1Ru6yVT/AC9kceC+/H6gADbJUgZDT3qxoo2E9VlZN5V91kqeXvURbbDWfOGzPaCcRBa1wnszBE74V9RR00aQ1EoO0UWxWe0MwzZnuLfV9VrQdJidVrt9K21GiLLm1+KHOGFw4HNX5FHTRb8ud3SKHdtC2Mc9zrIBijosc2BHM6ru9Lad9kd3OZ71bkTpIPVSbtpHlFuu+0te7/AVXNJyLcByPETqsrJdz3Hp2SvTEzJpyTrphOi9VRR0kdC/9LIlVI8Xtl2Uy6PR12nTOhUjxwwAuWy3KaNo6Ja4OaRIImdYjUL3Ja6tBrhDmhw4EAjzR4iuXXzyJLtTvj3PHXVy10HLmIXSXg8F6faLjoPEPpMI+6PyXL80rL9kPE+9Z9Bmv58X3R55TOfj7FJ7NOHxulzP9JVyGytm+yHifet1nuChTcHMptDhoRqNylYWnZWethKLVPkkERF0nlhERAEREARQVut1QPcA6ACtrbc4NBL4yE6R5hATCKLZb37i093uKy+UX9QHk6PaEBJIo35WdvpO7iCny1xpv8AosEkijPlxvUf4J8vM4P8ABNyFEmijPnBT/i8F8+cVL+Lw/uq74+SaZKIoo7R0v4vAe9fDtLT4O8B71V5oL3G1ksiiPnLT4O8B71z2rbOjTaXOD4BAybOZ71V6jGvcOLRPoqo74SLN1auf8Efmuu27ZUqVM1HhwaNT+Q4lQtTifCZC5LAiodD4SKtYzQsTyzc+q8MB5AAkroq7V20t+joUZ4OqOz7BkrPPBcWRZdEleWu29vEktLKFMjIjC5xHi5arx2rtpoj6bDJhxY1rXdkGMlDzx7GL1ED1eVjjHFeVbHVqtS1j0lSpUGB2LG9zo4HM5Zq8Pojh5Lmy63Y6SN8L6sdyJ30g4jxX0PCr4YOHkuewf5huvrH2KkdduaVGrxlpREXpmQREQBERAV28j9I7mom+Zmn0Q9obmMsjl0gDkVL3m36R3NQN9NONkhzmino3rbpAOYVZdiGabuq1GZEuAMSQ4QAAQRHONFO2MveW5uAjp5icUHTsmFXPS1Oq7WYjKMGkn+Jdly16uPOYh26MWkDMc9yy4+SCbp03OwucC4Rhc0GMxlMb88XismUKk6uAJGkQG4nTluMQsGVapBzIgOjo6nLCDI5rfQrPxGQYjIRvnce1VpPyDBtOqS0EmPrnLt9Xs0WTqdTC2CJIh07jPrduWXet3p3dUrD407cwqGl5LUc9OzVDGInQzprAiDw1WVKiQxoLQTEHEZM81udaHwehnuz1Q13dU93vWLSRZGh9N0ZMZPl4+COouyhjO2R4rb6d/U81nSquIzELCRdGqnRM5taB2Bcl4Xa2oyoJayCDMRBA3ngpPGo2+Wg0ny4tEtOYJbI0GQ0XNNCXpI2hZH2nC1zqRZTIJw+sYXZtFdYrGg0+oKhLhuMNyBWy67O51X0p9GOhhApnXtKlXsnVZxe12VhC4/ZEGjwgDTsCyp0FutDWtME9w3LBwkQ3Lid6pPPCHqZqsLfKIC8Kw+MvcWGMgCdHQIJ71BX3WEQ3eZjgFdbZZcLBizaciNYJ0IUPYdjqb6k2i0NIn9m1wDj2OOo5BdePNGS3HmZ9NJSpe5u+Dy7yKb67h63QZyGp8cu5WSpWb1h4hdDaLWU8DGhrWthoGgEblWT+vBcspb5Nno4sfTgokyK7esPFc9gM2hp4u/IqNAXfdg+mZ978lfH6l9mj7FuREX0ZyhERAEREBA3k36R363KIvH1m/dCmbxH0ju72Kv7TUqX0Jq5dIYMz6+7RRJ0ga21hx/L2rosNoa14JOXPio5z6ZOc6nfqQZOnJZUnUyR0TJjecjMqm4iye+WWSY3arA3839FREsBd0DJkHtzjimJh+ofDXeochZKHaIfo8Vmb5d1fNRbmCR9GSYB0/Wa3Frp9R27dxVN3ksmdhvd3VCxN7v4BaBZ6n2Tl0U7qqEA4CJ4rKTLIwN7P4BcFt2qcwkANJHrEmGtnd2nsClRclTgq5bdl6oqElsw4v9YQ5p3tnKQuabInJxXBusu2j3GHNaGzGNplo4TOikflJzy5j4LTuIyhQbNl6riSGBsgtDZgkneQBlH6Kn3XA+mwkwcIaMtSYA9qw+WVxzbXJy2YClUL6ZiREblsvTaV1Gk55Iy05lZ2S7KpfhfTwGJEkEEd29RO2mydd9mGATheCQOEEKrUX24N8dexAUdq6r34ideKn7vv92Uqm2a4q1MiWFTlls7wJwnwXnavGlyj0ocxplttF6Y2EEZRPhmqgdk32oempWhuCoS7pB2IGcwQDGRUtSplzHNnCXNLZiYkRKbHWOpZ6dSlViMWJjgZa4EQYGoOQ8VppZzjCUr/ANHm6jFGc1Fq0TOyl0VLNTcx9oNZsZNIgNO/CSZjsWBb+u5d1nqwVxOb+u7ktVJydsuoqKpGVESHNy0kc26+Urouz9sz735LTZvXbz9q33b+1Z978lpD1r7D7FuREX0ZyhERAEREBCXk8ekcOW/sUVedpYWtZk5wz4wfera6i05loJ7QF8bQaDIaAeQQFMo3e4x0OWWfcIldtG6nfZvPcG/1FWpEBX2Xa7dQH81QfktzbHW3U6I5kn8lNIooEQLLaONIcmrL4laD++aOTVKoo2oEQbrrnW0Hub/dYG5Kp1tDvA+9TSKHjiybIM7PVP8AyHeB/wCS11dlnOEOrlw4Fs+1ysCKrwwfsLZXKOyBZ6tYt5Nj/wCl8q7HlwIdXeQ7UZ7uHSyVkRV/Hx+BZWLLsQKZxNr1ZiJc4uIHASV2fN5+nxh8b8v7qbRR+Ni8BNrsU+vsG8ullrqN7C0OHmV02bZu0M1tDHj+KkPerOipLR4Zd0adafayDdddWILKDu5zfYuGvs+/6rMP3XhzfAwVakUPRYyu9lIrXfaGfu3OHFony1QUn9R4/kdw5K7osnoI+zLdRlMoUH4mnA6JH1Cui7qD/SsJY8DEJlhAGXJWtEjoUmnY6gREXomQREQBERAaqlqY0wXAHtK+C1s6w8VC3w36R3Ib+xaxacFME+3tQFibUB0IPIrJVujamvGi24Duc8cnFAT6KvFtTdVqeRWp1SuNKzu9oUWV3FmRVR1rtA/e/wDqFqdedqH7xv4Qo3Eb0XBFSXXza+u38I9y1uv22dZvgE3Feqi9IqA6/wC29YeDfctZv629fyb7lG5EdaJ6Gi86+Xbd9p5M9y4Lw2qt9MNio0S4jpNb3aBTuKT1MYK2eqIvKKm095sqMa+pT6ZA6IacpE7lJm9bYf30cg33JuKw1UJ3XseiIvJL32ntdF4aaryC2ZBjfB3LCwX+azsL61ZpOkvMHskKN6J/KhdHrjqgGpA5mFz1r0pM9aowc3BeD24uqVMT3vdB6MvJAznISrvdxpVG4qcbpyzBiYKhTszjq910i61Np6A0cXfda4+cQtJ2updWp+Ef8lXSzJanBTuLdeRZvnfS6tTwb/yXyhtjRfUbTAqBznBoloiTxOJVcLTYj/jKf+o1LZKyyPTERFc6wiIgCIiAgb4/aHkPYq9tDSc9tJrcoLnzwc2cE58SrFe/7Q8goe36M5H2lCGrVFfBrMJeJDnhpcAcWDC6C1u4nCR4FTVgvCo7IkyGtI6IGI48wQc/VWohZ2IxUaoM+n8kgKLi4AuflVdmYyaQ6IyiMwtdKpVLm4shDZy1y6U8DK78Swc5QUcPk01amcYTqOUbyuY1pPqmOK6nFaXuVSGjldUPVPitdR56vmuhzlpc8cVBk0aHOd1fNfWhZl44hay4cQoKUfQxcFuwejwubiLnw0Ax0uM7l24xxC4LzMs0D+lnhMFvaI3ojHN6WYXVYmCocTSKjOs7EADvEKXwqMua0Ujiwk48sWMy48M1DP2jqjG0uaDJEwJbnoEZTDtjBfJPX1Y6b6X0hDSM2u3g8O3kqUV1G3ekeA94LjkC50Ae5SNpvGy06RpNiq86uAyB3kHs3KnLNJ4baku5HUa9JhzDqkHjhaY81IHbQtybRYGjcCQvtlq2RjTUAc8zAY+Mu3gpaw1qNWmH+iYDJAGEHQ8kQp3ZhdW0zK7sGFzXRPEZdo0W515jqnyXVZy0eq0DkAFDOWiNEdYvIdXzWd2VJtNMnfUb7VwtYczw1XXdf7el/qN9qksu56kiItD0AiIgCIiAhL2H0h5BV6+rbgdRbge7HiGJrZa2M+kdysd7Dp9wUJfDKpFI0w0sBPpcROIDdh45oVl24Idt5cWnuzH/AGN6yp3jBBa1xz7PHPcvgfWgCBpmZ0PALZQ9LIxRG/edOeSgpbNrr5eQSA6B5rmfelXqu/W9bmWO0H/r9diyF0Wg64R26QoKOyPqXhU3h3itbLS8zOId+qlKlzVJP0jGjdmPNaql15n6emB7FUo7I17jxPitTp4nxUlUu+mP/wBDfCfyR1OzDWrPcVBUiTzPiol9uxERjcSTDGuwDCDEucYzJ3SrTisnXd4FcFb4s0DC6oS2QxzWgkNcc2kO3cIRHPmUq4IGy2l7ZxF2RGJjsyAcsQd+WamrtqhpeS0OIBwg5ie0cpWdlZY46Rqy4jGXCCQNGgDQLfbLysbWnCag6UEhpJA4gI+5TE5QVswc30hL20w0AYnYcgY1B4FVfamxtxemYC0Ew4TMcDKtV3XjYi5w9JVczKHOaRJ4dq6LTZbvrNLHVHQewiDuKhmvGSPY8orjeNfyXyi3tKuj9kLPUJNG0tw4iBj6JAHtXc34P6IovivTe/CSDiiIzyVS6VR2lKp1CMInJ2+ZHbortdNengDKbpwjOcieJUNd2ylWrReGtxOYcTcJB11C6bPcPoy30hc1wjTo+aok7tBxSVIs9jrZwuRyxpWgAgrM5rYhChrG45eP910Xd+3p/wCo3+pc1P1hzC6bCfp2f6jf6lJK7nqSIi0PQCIiAIiICMvGyPc+WiRHGFH2m6q7wGgNA3ku18FY0QFdpbLH6zwT3wuqns6B9cj7rQPMyVMIgIs7PtOtSqf549gWPzYo7w483uUsiAifmtZvswebnH81mNmrN9i3z96k0UURSI8bP2f7Gn+ELL5Ds/2NL8Dfcu5FIpHD8h2f7Cl/tt9yfIdn+wpf7bfcu5EoUjhFxWf7Cl/tt9y+/I1D7Gl/tt9y7UQUjk+SKP2VP/bb7l8Nz0fsaf4G+5diIKRHfN2zRHoKUfcC1VNlLIRBoU8/4Y9ilkUUKRXbL8H9ipT6Kjgxa4XvH/0tlXY2kRGKpyLsY8HAqeRKRG1P2Kbavg3Yf2dVzD90EeEhaR8H9Qfvmn+Q+9XhEpFenEpLdgqkg+lZl/Cfet1n2Ge2o1xrN6Lg6MB3GY1VwRKQ6UQiIpNAiIgCIiAIiIAiIgCIiAIiIAiIgCIiAIiIAiIgCIiAIiIAiIgCIiAIiIAiIgCIiAIiIAiIgCIiAIiIAiIgCIiAIiIAiIgCIiAIiIAiIgCIiAIiIAiI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2776" name="AutoShape 8" descr="data:image/jpeg;base64,/9j/4AAQSkZJRgABAQAAAQABAAD/2wCEAAkGBhQSEBUUEhQVFRQUFhgVFBgVFRgVFRQVFRUXFRYVFBcXGyYeFxkjGhcVIC8gIycpLSwsFR4xNTAqNSYrLCkBCQoKDgwOGg8PGiwdHRwpKSwpKSwpLCksLCwsLCwsLCwsKSwsKSwpKSwpLCksLCwsKSwsKSkpKSkpKSksLCwsLP/AABEIAOEA4QMBIgACEQEDEQH/xAAbAAEAAgMBAQAAAAAAAAAAAAAABQYCAwQHAf/EAEYQAAEDAQUEBgQLBgYDAQAAAAEAAhEDBAUSITEGQVFxIlJhgZGhEzKx0QcUFRYjQlNyksHwM0NigrLhJDRzk9LxVKLCRP/EABoBAQADAQEBAAAAAAAAAAAAAAABAgMEBQb/xAAsEQACAgEDAwQBAwUBAAAAAAAAAQIRAwQSIRMxUTJBYXEUM1KRFSJCgfAF/9oADAMBAAIRAxEAPwD3FERAEREAREQBERAEREAREQBERAEREAREQBERAEREAREQBERAEREAREQBERAEUfUvYAkYdDxW0W7s80B1oub46N4cO6fYvnynT3uA5yEB1IuYXlT67fFZC2s67fEIKN6LT8bZ1m+IX0WlvWb4hCaNqLX8Yb1m+IT4w3rN8Qgo2ItRtTOu38QWBt9Prs/EPeosUzoRcxvKl9oz8QXw3rR+1Z+Ie9LRO1+DqRcZvmh9rT/G33rlq7WWRpIdaaII1HpGyOYnJLROyXglkUH897F/5DNY35nsyzXBW+FC72kj0+IgwQynUcR4N81G5eSywZH/AIv+C1oqdavhSsjNBVeToGsz75OXeoq0/C2Y+isrub3geTQVG+PkjJiyY47pRdfTPRkXml1/CHarRVw4aTGwSYDnHszJUm7aK0dcdzQqvLFDS43qodTH2ui8IqL84bR9p/6hb7g2hr1LS1j3AtOKRhA0BjNFlTdHRLRzim3XBc0RFqcYREQBERAV616u5lRG0V6VKdSkymXDHiLsIaXdEAj18lMWwdJ3MqBvy0xWa1rQ57gcMmAAAMRLoMajQFQy8O522TaInEC0S1wYJOb3FodAAGWvkun5axAFtOQQwmXAEGo4tAiNxCrj7WzphzZwwXw2W4oByJiTBCkrovqkYAEtwsIIZkAXENnhDpUGqS/addW3jFJpjCGPLxIkFjw0kH63Ja69pp4SRTAEVMJkSTTBJlu4ZFbReFEjFUYGlpfEtmYfhlp3kmFmLbRJJDM3NcXdDcDDsXh3qprS/acloq02kg0zILQBiILsWjuxvbnyWQs1MtBc0sJBOEuMiNdOS6PjdIgyyMQBhzM3gmBkdc10Gm3SBlkMtyqW48EVWsNIakjfrxWqpYqQ+udJ1yjwUo+m06geCwcwaQI5KjLxoiHWKl1z4/2Wp1kpdc8FMlo4DwWstbwHgqM2jRFi6mHMEqubQXG0sY7C5zWvdjiQQDGeXtV1kKDviu9jGgFzGF8VHN6RDTpyVTqw+orVjuSg+1U/i4qYW5vLiVxX1Y2Fzmva0VA4gk9Fxb9VxcMyOzRXG4K5JqAEvpAjA5wgnjzUVtVYqpLqgYCBAxA/U0wOG8GUXc3nNpP6IWnYh6NjsLnNJwvxYXtHBzGuie+Qs2YoDScmkhsANJGmca5RvK0WW2EPLjiBAIIzIZn0cOcHL2Lpc0choFeaaLaScMr3e67ozpWVoaXu9UGDHavlmt4xZaDT3rZZjq12jgQe2Vx2ewubLiIAKp7cHpNyUkvZlluOygPqPGhAaMu8nyHipVy4LnJ+Ll0ETJBJmQBkVrdaHcSqvueP0ceFuONUrb/kkQt2y/8AnGfz/wBJUOK7uJUrsr/m6f8AN/SVaHqRlm/Tl9Ho6Ii7j58IiIAiIgIK1jpO5lQN8WRr6mcgtgtc0w4SM4IVhtQ6TuZVcvr0wtVPA1hpFv0pJOMGOjgG9C0e/BzPsDSCDObg4mc8TQAD5BdNz3exriM4LQDJ3BxcPMlcTXVpOTSCePqjge33rMNrHDhLQY6cHjpCrward5Jw2KlnOczqTliOI4eGaymmNST0S2SZOEmSFBss9XOXjfG8aCPMHxWPxSt1m7uYzzJ7vYql1b9yYqvpl1Ml37MHCI3kQM+xZvvJnFQQu6rOb2wczmNMtMsv7rNl2VATLgdfEgRlHFVZpXySb70ZxPgtbr2Z2+CjDdVSfXbHMSc9+XNfTclU/WA000jmQqM0Ufk7XXszt8Fy2naOiww5xBOg1J7hmvtG5XgGelw7hoqtTuiq8tlwZjaahe2HFzpALZIEQMsKqdGOFlls20VGoJpuxcY3cwuO1E2hobRxtc1xPEHn2KEu+53NdLYJa9gDxkagdkWncYnQcFZ6N2ljaknC12RMxoR/0oo2acPSclgvCszEy0NzB6BECeOQ7lo2hv1rbO8GWkjCMtSTp4SpWjYcbXPD5IHRjPpCIM7lDbQbPVK9J2984xO85yD4lVfDsmMtzqRSjbKWcBwnt0PujcuyxWz0kN3hvYJjSABmY3LiF3OG7yWdOwngRpmN3/Z9itub4OqOngncP7X/AN3Oz47hJnUaZgTylfGXx0hiMs+sBq4bwuW2veAMznkZAz8fatV1Wb0lVrJyMzGoABOXks+Ucmo/qW1rFKKr45Zebrv6lXY5jeiQ3JpgZAfV4hfHBc113RSpE4Wy6DDnGSMt24LrIUFcCz7F163fB8azKd4PkVLbLn/F0/5v6SoulrzBH5qT2Y/zdLmf6SrR9SLZf039HpCIi7z58IiIAiIgIi1eseagNoLEXVaNQVXMDAcVMRhqSMsXJWqpdoLicRzMrmGz1MuxPLnngSI5QAhKddim0rmxQA52rpA34iTn+tylLJso1uFznRhzGJ0DwVrFhYMgIHAZDyQWCn1G94B9qii/UZXW3JZWmXVGnsDpGuLTmtjLFY26OJ5YjO/h2KxNs7Ro1o7gswFFDqS8lfcbMTPo3kwBkx0QNNyVKlEmRQqmcsmOExkrCibR1GVt1Ru6yVT/AC9kceC+/H6gADbJUgZDT3qxoo2E9VlZN5V91kqeXvURbbDWfOGzPaCcRBa1wnszBE74V9RR00aQ1EoO0UWxWe0MwzZnuLfV9VrQdJidVrt9K21GiLLm1+KHOGFw4HNX5FHTRb8ud3SKHdtC2Mc9zrIBijosc2BHM6ru9Lad9kd3OZ71bkTpIPVSbtpHlFuu+0te7/AVXNJyLcByPETqsrJdz3Hp2SvTEzJpyTrphOi9VRR0kdC/9LIlVI8Xtl2Uy6PR12nTOhUjxwwAuWy3KaNo6Ja4OaRIImdYjUL3Ja6tBrhDmhw4EAjzR4iuXXzyJLtTvj3PHXVy10HLmIXSXg8F6faLjoPEPpMI+6PyXL80rL9kPE+9Z9Bmv58X3R55TOfj7FJ7NOHxulzP9JVyGytm+yHifet1nuChTcHMptDhoRqNylYWnZWethKLVPkkERF0nlhERAEREARQVut1QPcA6ACtrbc4NBL4yE6R5hATCKLZb37i093uKy+UX9QHk6PaEBJIo35WdvpO7iCny1xpv8AosEkijPlxvUf4J8vM4P8ABNyFEmijPnBT/i8F8+cVL+Lw/uq74+SaZKIoo7R0v4vAe9fDtLT4O8B71V5oL3G1ksiiPnLT4O8B71z2rbOjTaXOD4BAybOZ71V6jGvcOLRPoqo74SLN1auf8Efmuu27ZUqVM1HhwaNT+Q4lQtTifCZC5LAiodD4SKtYzQsTyzc+q8MB5AAkroq7V20t+joUZ4OqOz7BkrPPBcWRZdEleWu29vEktLKFMjIjC5xHi5arx2rtpoj6bDJhxY1rXdkGMlDzx7GL1ED1eVjjHFeVbHVqtS1j0lSpUGB2LG9zo4HM5Zq8Pojh5Lmy63Y6SN8L6sdyJ30g4jxX0PCr4YOHkuewf5huvrH2KkdduaVGrxlpREXpmQREQBERAV28j9I7mom+Zmn0Q9obmMsjl0gDkVL3m36R3NQN9NONkhzmino3rbpAOYVZdiGabuq1GZEuAMSQ4QAAQRHONFO2MveW5uAjp5icUHTsmFXPS1Oq7WYjKMGkn+Jdly16uPOYh26MWkDMc9yy4+SCbp03OwucC4Rhc0GMxlMb88XismUKk6uAJGkQG4nTluMQsGVapBzIgOjo6nLCDI5rfQrPxGQYjIRvnce1VpPyDBtOqS0EmPrnLt9Xs0WTqdTC2CJIh07jPrduWXet3p3dUrD407cwqGl5LUc9OzVDGInQzprAiDw1WVKiQxoLQTEHEZM81udaHwehnuz1Q13dU93vWLSRZGh9N0ZMZPl4+COouyhjO2R4rb6d/U81nSquIzELCRdGqnRM5taB2Bcl4Xa2oyoJayCDMRBA3ngpPGo2+Wg0ny4tEtOYJbI0GQ0XNNCXpI2hZH2nC1zqRZTIJw+sYXZtFdYrGg0+oKhLhuMNyBWy67O51X0p9GOhhApnXtKlXsnVZxe12VhC4/ZEGjwgDTsCyp0FutDWtME9w3LBwkQ3Lid6pPPCHqZqsLfKIC8Kw+MvcWGMgCdHQIJ71BX3WEQ3eZjgFdbZZcLBizaciNYJ0IUPYdjqb6k2i0NIn9m1wDj2OOo5BdePNGS3HmZ9NJSpe5u+Dy7yKb67h63QZyGp8cu5WSpWb1h4hdDaLWU8DGhrWthoGgEblWT+vBcspb5Nno4sfTgokyK7esPFc9gM2hp4u/IqNAXfdg+mZ978lfH6l9mj7FuREX0ZyhERAEREBA3k36R363KIvH1m/dCmbxH0ju72Kv7TUqX0Jq5dIYMz6+7RRJ0ga21hx/L2rosNoa14JOXPio5z6ZOc6nfqQZOnJZUnUyR0TJjecjMqm4iye+WWSY3arA3839FREsBd0DJkHtzjimJh+ofDXeochZKHaIfo8Vmb5d1fNRbmCR9GSYB0/Wa3Frp9R27dxVN3ksmdhvd3VCxN7v4BaBZ6n2Tl0U7qqEA4CJ4rKTLIwN7P4BcFt2qcwkANJHrEmGtnd2nsClRclTgq5bdl6oqElsw4v9YQ5p3tnKQuabInJxXBusu2j3GHNaGzGNplo4TOikflJzy5j4LTuIyhQbNl6riSGBsgtDZgkneQBlH6Kn3XA+mwkwcIaMtSYA9qw+WVxzbXJy2YClUL6ZiREblsvTaV1Gk55Iy05lZ2S7KpfhfTwGJEkEEd29RO2mydd9mGATheCQOEEKrUX24N8dexAUdq6r34ideKn7vv92Uqm2a4q1MiWFTlls7wJwnwXnavGlyj0ocxplttF6Y2EEZRPhmqgdk32oempWhuCoS7pB2IGcwQDGRUtSplzHNnCXNLZiYkRKbHWOpZ6dSlViMWJjgZa4EQYGoOQ8VppZzjCUr/ANHm6jFGc1Fq0TOyl0VLNTcx9oNZsZNIgNO/CSZjsWBb+u5d1nqwVxOb+u7ktVJydsuoqKpGVESHNy0kc26+Urouz9sz735LTZvXbz9q33b+1Z978lpD1r7D7FuREX0ZyhERAEREBCXk8ekcOW/sUVedpYWtZk5wz4wfera6i05loJ7QF8bQaDIaAeQQFMo3e4x0OWWfcIldtG6nfZvPcG/1FWpEBX2Xa7dQH81QfktzbHW3U6I5kn8lNIooEQLLaONIcmrL4laD++aOTVKoo2oEQbrrnW0Hub/dYG5Kp1tDvA+9TSKHjiybIM7PVP8AyHeB/wCS11dlnOEOrlw4Fs+1ysCKrwwfsLZXKOyBZ6tYt5Nj/wCl8q7HlwIdXeQ7UZ7uHSyVkRV/Hx+BZWLLsQKZxNr1ZiJc4uIHASV2fN5+nxh8b8v7qbRR+Ni8BNrsU+vsG8ullrqN7C0OHmV02bZu0M1tDHj+KkPerOipLR4Zd0adafayDdddWILKDu5zfYuGvs+/6rMP3XhzfAwVakUPRYyu9lIrXfaGfu3OHFony1QUn9R4/kdw5K7osnoI+zLdRlMoUH4mnA6JH1Cui7qD/SsJY8DEJlhAGXJWtEjoUmnY6gREXomQREQBERAaqlqY0wXAHtK+C1s6w8VC3w36R3Ib+xaxacFME+3tQFibUB0IPIrJVujamvGi24Duc8cnFAT6KvFtTdVqeRWp1SuNKzu9oUWV3FmRVR1rtA/e/wDqFqdedqH7xv4Qo3Eb0XBFSXXza+u38I9y1uv22dZvgE3Feqi9IqA6/wC29YeDfctZv629fyb7lG5EdaJ6Gi86+Xbd9p5M9y4Lw2qt9MNio0S4jpNb3aBTuKT1MYK2eqIvKKm095sqMa+pT6ZA6IacpE7lJm9bYf30cg33JuKw1UJ3XseiIvJL32ntdF4aaryC2ZBjfB3LCwX+azsL61ZpOkvMHskKN6J/KhdHrjqgGpA5mFz1r0pM9aowc3BeD24uqVMT3vdB6MvJAznISrvdxpVG4qcbpyzBiYKhTszjq910i61Np6A0cXfda4+cQtJ2updWp+Ef8lXSzJanBTuLdeRZvnfS6tTwb/yXyhtjRfUbTAqBznBoloiTxOJVcLTYj/jKf+o1LZKyyPTERFc6wiIgCIiAgb4/aHkPYq9tDSc9tJrcoLnzwc2cE58SrFe/7Q8goe36M5H2lCGrVFfBrMJeJDnhpcAcWDC6C1u4nCR4FTVgvCo7IkyGtI6IGI48wQc/VWohZ2IxUaoM+n8kgKLi4AuflVdmYyaQ6IyiMwtdKpVLm4shDZy1y6U8DK78Swc5QUcPk01amcYTqOUbyuY1pPqmOK6nFaXuVSGjldUPVPitdR56vmuhzlpc8cVBk0aHOd1fNfWhZl44hay4cQoKUfQxcFuwejwubiLnw0Ax0uM7l24xxC4LzMs0D+lnhMFvaI3ojHN6WYXVYmCocTSKjOs7EADvEKXwqMua0Ujiwk48sWMy48M1DP2jqjG0uaDJEwJbnoEZTDtjBfJPX1Y6b6X0hDSM2u3g8O3kqUV1G3ekeA94LjkC50Ae5SNpvGy06RpNiq86uAyB3kHs3KnLNJ4baku5HUa9JhzDqkHjhaY81IHbQtybRYGjcCQvtlq2RjTUAc8zAY+Mu3gpaw1qNWmH+iYDJAGEHQ8kQp3ZhdW0zK7sGFzXRPEZdo0W515jqnyXVZy0eq0DkAFDOWiNEdYvIdXzWd2VJtNMnfUb7VwtYczw1XXdf7el/qN9qksu56kiItD0AiIgCIiAhL2H0h5BV6+rbgdRbge7HiGJrZa2M+kdysd7Dp9wUJfDKpFI0w0sBPpcROIDdh45oVl24Idt5cWnuzH/AGN6yp3jBBa1xz7PHPcvgfWgCBpmZ0PALZQ9LIxRG/edOeSgpbNrr5eQSA6B5rmfelXqu/W9bmWO0H/r9diyF0Wg64R26QoKOyPqXhU3h3itbLS8zOId+qlKlzVJP0jGjdmPNaql15n6emB7FUo7I17jxPitTp4nxUlUu+mP/wBDfCfyR1OzDWrPcVBUiTzPiol9uxERjcSTDGuwDCDEucYzJ3SrTisnXd4FcFb4s0DC6oS2QxzWgkNcc2kO3cIRHPmUq4IGy2l7ZxF2RGJjsyAcsQd+WamrtqhpeS0OIBwg5ie0cpWdlZY46Rqy4jGXCCQNGgDQLfbLysbWnCag6UEhpJA4gI+5TE5QVswc30hL20w0AYnYcgY1B4FVfamxtxemYC0Ew4TMcDKtV3XjYi5w9JVczKHOaRJ4dq6LTZbvrNLHVHQewiDuKhmvGSPY8orjeNfyXyi3tKuj9kLPUJNG0tw4iBj6JAHtXc34P6IovivTe/CSDiiIzyVS6VR2lKp1CMInJ2+ZHbortdNengDKbpwjOcieJUNd2ylWrReGtxOYcTcJB11C6bPcPoy30hc1wjTo+aok7tBxSVIs9jrZwuRyxpWgAgrM5rYhChrG45eP910Xd+3p/wCo3+pc1P1hzC6bCfp2f6jf6lJK7nqSIi0PQCIiAIiICMvGyPc+WiRHGFH2m6q7wGgNA3ku18FY0QFdpbLH6zwT3wuqns6B9cj7rQPMyVMIgIs7PtOtSqf549gWPzYo7w483uUsiAifmtZvswebnH81mNmrN9i3z96k0UURSI8bP2f7Gn+ELL5Ds/2NL8Dfcu5FIpHD8h2f7Cl/tt9yfIdn+wpf7bfcu5EoUjhFxWf7Cl/tt9y+/I1D7Gl/tt9y7UQUjk+SKP2VP/bb7l8Nz0fsaf4G+5diIKRHfN2zRHoKUfcC1VNlLIRBoU8/4Y9ilkUUKRXbL8H9ipT6Kjgxa4XvH/0tlXY2kRGKpyLsY8HAqeRKRG1P2Kbavg3Yf2dVzD90EeEhaR8H9Qfvmn+Q+9XhEpFenEpLdgqkg+lZl/Cfet1n2Ge2o1xrN6Lg6MB3GY1VwRKQ6UQiIpNAiIgCIiAIiIAiIgCIiAIiIAiIgCIiAIiIAiIgCIiAIiIAiIgCIiAIiIAiIgCIiAIiIAiIgCIiAIiIAiIgCIiAIiIAiIgCIiAIiIAiIgCIiAIiIAiI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4" name="Rectangle 2"/>
          <p:cNvSpPr>
            <a:spLocks noGrp="1" noChangeArrowheads="1"/>
          </p:cNvSpPr>
          <p:nvPr>
            <p:ph type="title"/>
          </p:nvPr>
        </p:nvSpPr>
        <p:spPr>
          <a:xfrm>
            <a:off x="457200" y="274638"/>
            <a:ext cx="8229600" cy="1143000"/>
          </a:xfrm>
        </p:spPr>
        <p:txBody>
          <a:bodyPr/>
          <a:lstStyle/>
          <a:p>
            <a:pPr eaLnBrk="1" hangingPunct="1"/>
            <a:r>
              <a:rPr lang="fr-FR" sz="3600" b="1" dirty="0" smtClean="0"/>
              <a:t>Do It </a:t>
            </a:r>
            <a:r>
              <a:rPr lang="fr-FR" sz="3600" b="1" dirty="0" err="1" smtClean="0"/>
              <a:t>Yourself</a:t>
            </a:r>
            <a:endParaRPr lang="fr-FR" dirty="0" smtClean="0"/>
          </a:p>
        </p:txBody>
      </p:sp>
      <p:pic>
        <p:nvPicPr>
          <p:cNvPr id="1026" name="Picture 2"/>
          <p:cNvPicPr>
            <a:picLocks noChangeAspect="1" noChangeArrowheads="1"/>
          </p:cNvPicPr>
          <p:nvPr/>
        </p:nvPicPr>
        <p:blipFill>
          <a:blip r:embed="rId3" cstate="print"/>
          <a:srcRect/>
          <a:stretch>
            <a:fillRect/>
          </a:stretch>
        </p:blipFill>
        <p:spPr bwMode="auto">
          <a:xfrm>
            <a:off x="6228184" y="1772816"/>
            <a:ext cx="1476375" cy="1085850"/>
          </a:xfrm>
          <a:prstGeom prst="rect">
            <a:avLst/>
          </a:prstGeom>
          <a:noFill/>
          <a:ln w="9525">
            <a:noFill/>
            <a:miter lim="800000"/>
            <a:headEnd/>
            <a:tailEnd/>
          </a:ln>
        </p:spPr>
      </p:pic>
      <p:pic>
        <p:nvPicPr>
          <p:cNvPr id="1028" name="Picture 4" descr="http://www.lenotre.com/Content/media/img/elements/header/logo.jpg"/>
          <p:cNvPicPr>
            <a:picLocks noChangeAspect="1" noChangeArrowheads="1"/>
          </p:cNvPicPr>
          <p:nvPr/>
        </p:nvPicPr>
        <p:blipFill>
          <a:blip r:embed="rId4" cstate="print"/>
          <a:srcRect/>
          <a:stretch>
            <a:fillRect/>
          </a:stretch>
        </p:blipFill>
        <p:spPr bwMode="auto">
          <a:xfrm>
            <a:off x="7308304" y="4869160"/>
            <a:ext cx="1152127" cy="1152128"/>
          </a:xfrm>
          <a:prstGeom prst="rect">
            <a:avLst/>
          </a:prstGeom>
          <a:noFill/>
        </p:spPr>
      </p:pic>
      <p:pic>
        <p:nvPicPr>
          <p:cNvPr id="1030" name="Picture 6" descr="http://www.lenotre.com/display.axd?id=98319&amp;load=2"/>
          <p:cNvPicPr>
            <a:picLocks noChangeAspect="1" noChangeArrowheads="1"/>
          </p:cNvPicPr>
          <p:nvPr/>
        </p:nvPicPr>
        <p:blipFill>
          <a:blip r:embed="rId5" cstate="print"/>
          <a:srcRect/>
          <a:stretch>
            <a:fillRect/>
          </a:stretch>
        </p:blipFill>
        <p:spPr bwMode="auto">
          <a:xfrm>
            <a:off x="5436096" y="3284984"/>
            <a:ext cx="1733550" cy="1733551"/>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age021_r2_c2.png"/>
          <p:cNvPicPr>
            <a:picLocks noChangeAspect="1"/>
          </p:cNvPicPr>
          <p:nvPr/>
        </p:nvPicPr>
        <p:blipFill>
          <a:blip r:embed="rId2" cstate="print"/>
          <a:stretch>
            <a:fillRect/>
          </a:stretch>
        </p:blipFill>
        <p:spPr>
          <a:xfrm>
            <a:off x="0" y="582283"/>
            <a:ext cx="4283968" cy="2667376"/>
          </a:xfrm>
          <a:prstGeom prst="rect">
            <a:avLst/>
          </a:prstGeom>
        </p:spPr>
      </p:pic>
      <p:pic>
        <p:nvPicPr>
          <p:cNvPr id="3" name="Image 2" descr="image023_r2_c2.png"/>
          <p:cNvPicPr>
            <a:picLocks noChangeAspect="1"/>
          </p:cNvPicPr>
          <p:nvPr/>
        </p:nvPicPr>
        <p:blipFill>
          <a:blip r:embed="rId3" cstate="print"/>
          <a:stretch>
            <a:fillRect/>
          </a:stretch>
        </p:blipFill>
        <p:spPr>
          <a:xfrm>
            <a:off x="3059832" y="3339824"/>
            <a:ext cx="5920833" cy="3518176"/>
          </a:xfrm>
          <a:prstGeom prst="rect">
            <a:avLst/>
          </a:prstGeom>
        </p:spPr>
      </p:pic>
      <p:sp>
        <p:nvSpPr>
          <p:cNvPr id="4" name="Titre 3"/>
          <p:cNvSpPr>
            <a:spLocks noGrp="1"/>
          </p:cNvSpPr>
          <p:nvPr>
            <p:ph type="title" idx="4294967295"/>
          </p:nvPr>
        </p:nvSpPr>
        <p:spPr>
          <a:xfrm>
            <a:off x="395536" y="-171400"/>
            <a:ext cx="8229600" cy="1143000"/>
          </a:xfrm>
        </p:spPr>
        <p:txBody>
          <a:bodyPr/>
          <a:lstStyle/>
          <a:p>
            <a:r>
              <a:rPr lang="fr-FR" dirty="0" smtClean="0"/>
              <a:t>Tertiarisation mesvignes.com</a:t>
            </a:r>
            <a:endParaRPr lang="fr-F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107504" y="1988840"/>
            <a:ext cx="3600400" cy="4608512"/>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179512" y="1988840"/>
            <a:ext cx="3240360" cy="4955203"/>
          </a:xfrm>
          <a:prstGeom prst="rect">
            <a:avLst/>
          </a:prstGeom>
          <a:noFill/>
        </p:spPr>
        <p:txBody>
          <a:bodyPr wrap="square" rtlCol="0">
            <a:spAutoFit/>
          </a:bodyPr>
          <a:lstStyle/>
          <a:p>
            <a:r>
              <a:rPr lang="fr-FR" sz="1600" dirty="0" smtClean="0"/>
              <a:t>-</a:t>
            </a:r>
            <a:r>
              <a:rPr lang="fr-FR" sz="1600" b="1" i="1" dirty="0" smtClean="0">
                <a:effectLst>
                  <a:outerShdw blurRad="38100" dist="38100" dir="2700000" algn="tl">
                    <a:srgbClr val="C0C0C0"/>
                  </a:outerShdw>
                </a:effectLst>
              </a:rPr>
              <a:t> </a:t>
            </a:r>
            <a:r>
              <a:rPr lang="fr-FR" sz="1600" b="1" dirty="0" smtClean="0">
                <a:effectLst>
                  <a:outerShdw blurRad="38100" dist="38100" dir="2700000" algn="tl">
                    <a:srgbClr val="C0C0C0"/>
                  </a:outerShdw>
                </a:effectLst>
              </a:rPr>
              <a:t>Client qui a le pouvoir du choix:</a:t>
            </a:r>
            <a:r>
              <a:rPr lang="fr-FR" sz="1600" b="1" dirty="0" smtClean="0"/>
              <a:t> </a:t>
            </a:r>
            <a:r>
              <a:rPr lang="fr-FR" sz="1200" dirty="0" smtClean="0"/>
              <a:t>Informé &amp; Exigeant, décodant les discours, n'hésitant pas à utiliser tous les moyens technologiques à sa disposition pour faire entendre sa voix..., il a inversé les rapports et mène le jeu face aux entreprises. </a:t>
            </a:r>
            <a:endParaRPr lang="fr-FR" sz="1600" dirty="0" smtClean="0"/>
          </a:p>
          <a:p>
            <a:endParaRPr lang="fr-FR" sz="1600" dirty="0"/>
          </a:p>
          <a:p>
            <a:r>
              <a:rPr lang="fr-FR" sz="1600" dirty="0" smtClean="0"/>
              <a:t>-</a:t>
            </a:r>
            <a:r>
              <a:rPr lang="fr-FR" sz="1600" b="1" dirty="0" smtClean="0"/>
              <a:t>Responsabilisation du consommateur  + actif</a:t>
            </a:r>
          </a:p>
          <a:p>
            <a:endParaRPr lang="fr-FR" sz="1600" dirty="0"/>
          </a:p>
          <a:p>
            <a:endParaRPr lang="fr-FR" sz="1600" dirty="0" smtClean="0"/>
          </a:p>
          <a:p>
            <a:endParaRPr lang="fr-FR" sz="1600" dirty="0" smtClean="0"/>
          </a:p>
          <a:p>
            <a:endParaRPr lang="fr-FR" sz="1600" dirty="0" smtClean="0"/>
          </a:p>
          <a:p>
            <a:endParaRPr lang="fr-FR" sz="1600" dirty="0"/>
          </a:p>
          <a:p>
            <a:endParaRPr lang="fr-FR" sz="1600" dirty="0" smtClean="0"/>
          </a:p>
          <a:p>
            <a:pPr>
              <a:buFontTx/>
              <a:buChar char="-"/>
            </a:pPr>
            <a:r>
              <a:rPr lang="fr-FR" sz="1600" b="1" dirty="0" smtClean="0"/>
              <a:t>Émergence d’une Consommation + citoyenne </a:t>
            </a:r>
          </a:p>
          <a:p>
            <a:pPr>
              <a:buFontTx/>
              <a:buChar char="-"/>
            </a:pPr>
            <a:r>
              <a:rPr lang="fr-FR" sz="1600" dirty="0" smtClean="0"/>
              <a:t>Anticonformisme/ Rejet de la société de consommation</a:t>
            </a:r>
            <a:endParaRPr lang="fr-FR" sz="1600" b="1" dirty="0" smtClean="0"/>
          </a:p>
          <a:p>
            <a:endParaRPr lang="fr-FR" sz="1600" dirty="0" smtClean="0"/>
          </a:p>
          <a:p>
            <a:endParaRPr lang="fr-FR" sz="1600" dirty="0"/>
          </a:p>
        </p:txBody>
      </p:sp>
      <p:sp>
        <p:nvSpPr>
          <p:cNvPr id="27" name="Rectangle 26"/>
          <p:cNvSpPr/>
          <p:nvPr/>
        </p:nvSpPr>
        <p:spPr>
          <a:xfrm>
            <a:off x="4211960" y="1268760"/>
            <a:ext cx="4680520" cy="1815882"/>
          </a:xfrm>
          <a:prstGeom prst="rect">
            <a:avLst/>
          </a:prstGeom>
        </p:spPr>
        <p:txBody>
          <a:bodyPr wrap="square">
            <a:spAutoFit/>
          </a:bodyPr>
          <a:lstStyle/>
          <a:p>
            <a:pPr>
              <a:buFont typeface="Wingdings" pitchFamily="2" charset="2"/>
              <a:buChar char="è"/>
            </a:pPr>
            <a:r>
              <a:rPr lang="fr-FR" sz="1400" b="1" dirty="0" smtClean="0">
                <a:solidFill>
                  <a:schemeClr val="hlink"/>
                </a:solidFill>
              </a:rPr>
              <a:t> La nécessité pour les fabricants et les distributeurs</a:t>
            </a:r>
          </a:p>
          <a:p>
            <a:pPr>
              <a:buFont typeface="Wingdings" pitchFamily="2" charset="2"/>
              <a:buNone/>
            </a:pPr>
            <a:r>
              <a:rPr lang="fr-FR" sz="1400" b="1" dirty="0" smtClean="0">
                <a:solidFill>
                  <a:schemeClr val="hlink"/>
                </a:solidFill>
              </a:rPr>
              <a:t>     de créer de nouveaux liens de consommation.</a:t>
            </a:r>
          </a:p>
          <a:p>
            <a:pPr>
              <a:buFont typeface="Wingdings" pitchFamily="2" charset="2"/>
              <a:buChar char="à"/>
            </a:pPr>
            <a:r>
              <a:rPr lang="fr-FR" sz="1400" dirty="0" smtClean="0">
                <a:sym typeface="Wingdings" pitchFamily="2" charset="2"/>
              </a:rPr>
              <a:t>Nouvelle relation entreprise/client</a:t>
            </a:r>
          </a:p>
          <a:p>
            <a:pPr>
              <a:buNone/>
            </a:pPr>
            <a:r>
              <a:rPr lang="fr-FR" sz="1400" dirty="0" smtClean="0">
                <a:sym typeface="Wingdings" pitchFamily="2" charset="2"/>
              </a:rPr>
              <a:t>                - intérêt plus fort sur l’origine </a:t>
            </a:r>
          </a:p>
          <a:p>
            <a:pPr>
              <a:buNone/>
            </a:pPr>
            <a:r>
              <a:rPr lang="fr-FR" sz="1400" dirty="0">
                <a:sym typeface="Wingdings" pitchFamily="2" charset="2"/>
              </a:rPr>
              <a:t> </a:t>
            </a:r>
            <a:r>
              <a:rPr lang="fr-FR" sz="1400" dirty="0" smtClean="0">
                <a:sym typeface="Wingdings" pitchFamily="2" charset="2"/>
              </a:rPr>
              <a:t>                      et la fabrication du produit</a:t>
            </a:r>
          </a:p>
          <a:p>
            <a:pPr>
              <a:buNone/>
            </a:pPr>
            <a:r>
              <a:rPr lang="fr-FR" sz="1400" dirty="0" smtClean="0">
                <a:sym typeface="Wingdings" pitchFamily="2" charset="2"/>
              </a:rPr>
              <a:t>              - meilleure transparence </a:t>
            </a:r>
          </a:p>
          <a:p>
            <a:pPr>
              <a:buNone/>
            </a:pPr>
            <a:r>
              <a:rPr lang="fr-FR" sz="1400" dirty="0" smtClean="0">
                <a:sym typeface="Wingdings" pitchFamily="2" charset="2"/>
              </a:rPr>
              <a:t>                 - Marketing participatif</a:t>
            </a:r>
            <a:endParaRPr lang="fr-FR" sz="1400" dirty="0" smtClean="0"/>
          </a:p>
          <a:p>
            <a:pPr>
              <a:buFont typeface="Wingdings" pitchFamily="2" charset="2"/>
              <a:buNone/>
            </a:pPr>
            <a:endParaRPr lang="fr-FR" sz="1400" b="1" dirty="0">
              <a:solidFill>
                <a:schemeClr val="hlink"/>
              </a:solidFill>
            </a:endParaRPr>
          </a:p>
        </p:txBody>
      </p:sp>
      <p:sp>
        <p:nvSpPr>
          <p:cNvPr id="28" name="Rectangle 27"/>
          <p:cNvSpPr/>
          <p:nvPr/>
        </p:nvSpPr>
        <p:spPr>
          <a:xfrm>
            <a:off x="251520" y="1700808"/>
            <a:ext cx="3327449" cy="307777"/>
          </a:xfrm>
          <a:prstGeom prst="rect">
            <a:avLst/>
          </a:prstGeom>
        </p:spPr>
        <p:txBody>
          <a:bodyPr wrap="none">
            <a:spAutoFit/>
          </a:bodyPr>
          <a:lstStyle/>
          <a:p>
            <a:r>
              <a:rPr lang="fr-FR" sz="1400" b="1" dirty="0" smtClean="0">
                <a:sym typeface="Wingdings" pitchFamily="2" charset="2"/>
              </a:rPr>
              <a:t>Des consommateurs plus matures et actifs</a:t>
            </a:r>
            <a:endParaRPr lang="fr-FR" sz="1400" dirty="0"/>
          </a:p>
        </p:txBody>
      </p:sp>
      <p:sp>
        <p:nvSpPr>
          <p:cNvPr id="37" name="Rectangle 36"/>
          <p:cNvSpPr/>
          <p:nvPr/>
        </p:nvSpPr>
        <p:spPr>
          <a:xfrm>
            <a:off x="3851920" y="2924944"/>
            <a:ext cx="5292080" cy="1569660"/>
          </a:xfrm>
          <a:prstGeom prst="rect">
            <a:avLst/>
          </a:prstGeom>
        </p:spPr>
        <p:txBody>
          <a:bodyPr wrap="square">
            <a:spAutoFit/>
          </a:bodyPr>
          <a:lstStyle/>
          <a:p>
            <a:pPr algn="ctr"/>
            <a:r>
              <a:rPr lang="fr-FR" sz="1200" b="1" dirty="0" smtClean="0"/>
              <a:t>Les marques sont de plus en plus nombreuses à proposer au consommateur un rôle actif dans la création des produits et des services qu'il achète.</a:t>
            </a:r>
            <a:endParaRPr lang="fr-FR" sz="1200" b="1" dirty="0"/>
          </a:p>
          <a:p>
            <a:pPr algn="ctr"/>
            <a:endParaRPr lang="fr-FR" sz="1200" b="1" dirty="0" smtClean="0"/>
          </a:p>
          <a:p>
            <a:pPr algn="ctr"/>
            <a:r>
              <a:rPr lang="fr-FR" sz="1200" b="1" dirty="0" smtClean="0"/>
              <a:t> Leur relation s'en trouve modifiée. Le consommateur passe du statut d'acheteur à celui de </a:t>
            </a:r>
            <a:r>
              <a:rPr lang="fr-FR" sz="1200" b="1" dirty="0" err="1" smtClean="0"/>
              <a:t>co</a:t>
            </a:r>
            <a:r>
              <a:rPr lang="fr-FR" sz="1200" b="1" dirty="0" smtClean="0"/>
              <a:t>-concepteur ou </a:t>
            </a:r>
          </a:p>
          <a:p>
            <a:pPr algn="ctr"/>
            <a:r>
              <a:rPr lang="fr-FR" sz="1200" b="1" dirty="0" err="1" smtClean="0"/>
              <a:t>co</a:t>
            </a:r>
            <a:r>
              <a:rPr lang="fr-FR" sz="1200" b="1" dirty="0" smtClean="0"/>
              <a:t>-designer.</a:t>
            </a:r>
            <a:endParaRPr lang="fr-FR" sz="1200" b="1" dirty="0"/>
          </a:p>
          <a:p>
            <a:pPr algn="ctr"/>
            <a:endParaRPr lang="fr-FR" sz="1200" b="1" dirty="0" smtClean="0"/>
          </a:p>
          <a:p>
            <a:pPr algn="ctr"/>
            <a:r>
              <a:rPr lang="fr-FR" sz="1200" b="1" dirty="0" smtClean="0"/>
              <a:t> Il réclame le droit de choisir ce qu'on va produire pour lui.</a:t>
            </a:r>
            <a:endParaRPr lang="fr-FR" sz="1200" b="1" dirty="0"/>
          </a:p>
        </p:txBody>
      </p:sp>
      <p:sp>
        <p:nvSpPr>
          <p:cNvPr id="40" name="Rectangle 39"/>
          <p:cNvSpPr/>
          <p:nvPr/>
        </p:nvSpPr>
        <p:spPr>
          <a:xfrm>
            <a:off x="251520" y="3933056"/>
            <a:ext cx="3384376" cy="769441"/>
          </a:xfrm>
          <a:prstGeom prst="rect">
            <a:avLst/>
          </a:prstGeom>
        </p:spPr>
        <p:txBody>
          <a:bodyPr wrap="square">
            <a:spAutoFit/>
          </a:bodyPr>
          <a:lstStyle/>
          <a:p>
            <a:pPr>
              <a:buFont typeface="Wingdings" pitchFamily="2" charset="2"/>
              <a:buChar char="à"/>
            </a:pPr>
            <a:r>
              <a:rPr lang="fr-FR" sz="1100" dirty="0" smtClean="0">
                <a:sym typeface="Wingdings" pitchFamily="2" charset="2"/>
              </a:rPr>
              <a:t>Besoins :</a:t>
            </a:r>
          </a:p>
          <a:p>
            <a:pPr>
              <a:buNone/>
            </a:pPr>
            <a:r>
              <a:rPr lang="fr-FR" sz="1100" dirty="0">
                <a:sym typeface="Wingdings" pitchFamily="2" charset="2"/>
              </a:rPr>
              <a:t> </a:t>
            </a:r>
            <a:r>
              <a:rPr lang="fr-FR" sz="1100" dirty="0" smtClean="0">
                <a:sym typeface="Wingdings" pitchFamily="2" charset="2"/>
              </a:rPr>
              <a:t>                         - se différencier</a:t>
            </a:r>
          </a:p>
          <a:p>
            <a:pPr>
              <a:buNone/>
            </a:pPr>
            <a:r>
              <a:rPr lang="fr-FR" sz="1100" dirty="0">
                <a:sym typeface="Wingdings" pitchFamily="2" charset="2"/>
              </a:rPr>
              <a:t> </a:t>
            </a:r>
            <a:r>
              <a:rPr lang="fr-FR" sz="1100" dirty="0" smtClean="0">
                <a:sym typeface="Wingdings" pitchFamily="2" charset="2"/>
              </a:rPr>
              <a:t>                         - s’impliquer dans la vie du produit</a:t>
            </a:r>
          </a:p>
          <a:p>
            <a:pPr>
              <a:buNone/>
            </a:pPr>
            <a:r>
              <a:rPr lang="fr-FR" sz="1100" dirty="0">
                <a:sym typeface="Wingdings" pitchFamily="2" charset="2"/>
              </a:rPr>
              <a:t> </a:t>
            </a:r>
            <a:r>
              <a:rPr lang="fr-FR" sz="1100" dirty="0" smtClean="0">
                <a:sym typeface="Wingdings" pitchFamily="2" charset="2"/>
              </a:rPr>
              <a:t>                       - avoir un contrôle sur sa consommation </a:t>
            </a:r>
          </a:p>
        </p:txBody>
      </p:sp>
      <p:sp>
        <p:nvSpPr>
          <p:cNvPr id="41" name="Rectangle 40"/>
          <p:cNvSpPr/>
          <p:nvPr/>
        </p:nvSpPr>
        <p:spPr>
          <a:xfrm>
            <a:off x="4031432" y="4941168"/>
            <a:ext cx="5112568" cy="1615827"/>
          </a:xfrm>
          <a:prstGeom prst="rect">
            <a:avLst/>
          </a:prstGeom>
        </p:spPr>
        <p:txBody>
          <a:bodyPr wrap="square">
            <a:spAutoFit/>
          </a:bodyPr>
          <a:lstStyle/>
          <a:p>
            <a:r>
              <a:rPr lang="fr-FR" sz="1100" dirty="0" smtClean="0"/>
              <a:t>Avec l'apparition du Web 2.0, les internautes créent de plus en plus de contenu, qu'ils exposent publiquement sur les blogs, forums, réseaux sociaux ou sites comme </a:t>
            </a:r>
            <a:r>
              <a:rPr lang="fr-FR" sz="1100" dirty="0" err="1" smtClean="0"/>
              <a:t>Wikipédia</a:t>
            </a:r>
            <a:r>
              <a:rPr lang="fr-FR" sz="1100" dirty="0" smtClean="0"/>
              <a:t> ou </a:t>
            </a:r>
            <a:r>
              <a:rPr lang="fr-FR" sz="1100" dirty="0" err="1" smtClean="0"/>
              <a:t>YouTube</a:t>
            </a:r>
            <a:r>
              <a:rPr lang="fr-FR" sz="1100" dirty="0" smtClean="0"/>
              <a:t>. On ne leur donne plus la parole, ils la prennent. Et leur discours acquiert du pouvoir. Les nouvelles technologies ont donc réinventé la relation avec le consommateur. Les entreprises n'ont d'autre choix que de l'écouter. Et puisque les internautes manifestent le désir de créer et de participer, elles ont aussi tout intérêt à imaginer des moyens de les encourager à le faire en faveur de leurs produits et de leur univers. C'est pourquoi les stratégies marketing intègrent de plus en plus cette notion de participation et d'interactivité, en offrant un rôle prépondérant aux clients. </a:t>
            </a:r>
          </a:p>
        </p:txBody>
      </p:sp>
      <p:sp>
        <p:nvSpPr>
          <p:cNvPr id="11" name="Titre 1"/>
          <p:cNvSpPr txBox="1">
            <a:spLocks/>
          </p:cNvSpPr>
          <p:nvPr/>
        </p:nvSpPr>
        <p:spPr>
          <a:xfrm>
            <a:off x="467544" y="188640"/>
            <a:ext cx="8435280" cy="50405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smtClean="0">
                <a:ln>
                  <a:noFill/>
                </a:ln>
                <a:solidFill>
                  <a:schemeClr val="tx1"/>
                </a:solidFill>
                <a:effectLst/>
                <a:uLnTx/>
                <a:uFillTx/>
                <a:latin typeface="+mj-lt"/>
                <a:ea typeface="+mj-ea"/>
                <a:cs typeface="+mj-cs"/>
              </a:rPr>
              <a:t>Evolutions sociétales, économiques et consuméristes</a:t>
            </a:r>
            <a:endParaRPr kumimoji="0" lang="fr-FR"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14" name="Rectangle 13"/>
          <p:cNvSpPr/>
          <p:nvPr/>
        </p:nvSpPr>
        <p:spPr>
          <a:xfrm>
            <a:off x="254643" y="692696"/>
            <a:ext cx="8889357" cy="646331"/>
          </a:xfrm>
          <a:prstGeom prst="rect">
            <a:avLst/>
          </a:prstGeom>
        </p:spPr>
        <p:txBody>
          <a:bodyPr wrap="square">
            <a:spAutoFit/>
          </a:bodyPr>
          <a:lstStyle/>
          <a:p>
            <a:r>
              <a:rPr lang="fr-FR" b="1" dirty="0" smtClean="0">
                <a:solidFill>
                  <a:srgbClr val="0070C0"/>
                </a:solidFill>
              </a:rPr>
              <a:t>1) Nouveau schéma de consommation </a:t>
            </a:r>
            <a:r>
              <a:rPr lang="fr-FR" dirty="0" smtClean="0"/>
              <a:t>: </a:t>
            </a:r>
            <a:r>
              <a:rPr lang="fr-FR" b="1" dirty="0" smtClean="0">
                <a:solidFill>
                  <a:srgbClr val="0070C0"/>
                </a:solidFill>
              </a:rPr>
              <a:t>Diffusion de culture de consommation et responsabilisation du consommateur</a:t>
            </a:r>
            <a:endParaRPr lang="fr-FR" dirty="0">
              <a:solidFill>
                <a:srgbClr val="0070C0"/>
              </a:solidFill>
            </a:endParaRPr>
          </a:p>
        </p:txBody>
      </p:sp>
      <p:sp>
        <p:nvSpPr>
          <p:cNvPr id="15" name="Bouton d'action : Suivant 14">
            <a:hlinkClick r:id="rId2" action="ppaction://hlinksldjump" highlightClick="1">
              <a:snd r:embed="rId3" name="click.wav"/>
            </a:hlinkClick>
          </p:cNvPr>
          <p:cNvSpPr/>
          <p:nvPr/>
        </p:nvSpPr>
        <p:spPr>
          <a:xfrm>
            <a:off x="8460432" y="764704"/>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age029_r2_c2.png"/>
          <p:cNvPicPr>
            <a:picLocks noChangeAspect="1"/>
          </p:cNvPicPr>
          <p:nvPr/>
        </p:nvPicPr>
        <p:blipFill>
          <a:blip r:embed="rId2" cstate="print"/>
          <a:stretch>
            <a:fillRect/>
          </a:stretch>
        </p:blipFill>
        <p:spPr>
          <a:xfrm>
            <a:off x="0" y="1116826"/>
            <a:ext cx="8892480" cy="5741173"/>
          </a:xfrm>
          <a:prstGeom prst="rect">
            <a:avLst/>
          </a:prstGeom>
        </p:spPr>
      </p:pic>
      <p:sp>
        <p:nvSpPr>
          <p:cNvPr id="3" name="Titre 2"/>
          <p:cNvSpPr>
            <a:spLocks noGrp="1"/>
          </p:cNvSpPr>
          <p:nvPr>
            <p:ph type="title" idx="4294967295"/>
          </p:nvPr>
        </p:nvSpPr>
        <p:spPr>
          <a:xfrm>
            <a:off x="467544" y="0"/>
            <a:ext cx="8229600" cy="1143000"/>
          </a:xfrm>
        </p:spPr>
        <p:txBody>
          <a:bodyPr>
            <a:normAutofit/>
          </a:bodyPr>
          <a:lstStyle/>
          <a:p>
            <a:r>
              <a:rPr lang="fr-FR" dirty="0" smtClean="0"/>
              <a:t>service abonnement</a:t>
            </a:r>
            <a:endParaRPr lang="fr-FR"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1556792"/>
            <a:ext cx="8229600" cy="4525963"/>
          </a:xfrm>
        </p:spPr>
        <p:txBody>
          <a:bodyPr>
            <a:noAutofit/>
          </a:bodyPr>
          <a:lstStyle/>
          <a:p>
            <a:r>
              <a:rPr lang="fr-FR" sz="1100" b="1" dirty="0" smtClean="0"/>
              <a:t>Empreinte propose à ses clientes un "coach mode" sur table tactile</a:t>
            </a:r>
          </a:p>
          <a:p>
            <a:r>
              <a:rPr lang="fr-FR" sz="1100" dirty="0" smtClean="0"/>
              <a:t>Par Régine EVENO , 05/07/2012</a:t>
            </a:r>
          </a:p>
          <a:p>
            <a:r>
              <a:rPr lang="fr-FR" sz="1100" b="1" dirty="0" smtClean="0"/>
              <a:t>L'enseigne de lingerie haut de gamme se dote d'une table interactive, permettant de visualiser les modèles avant le salon d'essayage. Cet écran tactile, utilisant la technologie </a:t>
            </a:r>
            <a:r>
              <a:rPr lang="fr-FR" sz="1100" b="1" dirty="0" err="1" smtClean="0"/>
              <a:t>Polytouch</a:t>
            </a:r>
            <a:r>
              <a:rPr lang="fr-FR" sz="1100" b="1" dirty="0" smtClean="0"/>
              <a:t> de </a:t>
            </a:r>
            <a:r>
              <a:rPr lang="fr-FR" sz="1100" b="1" dirty="0" err="1" smtClean="0"/>
              <a:t>Wincor</a:t>
            </a:r>
            <a:r>
              <a:rPr lang="fr-FR" sz="1100" b="1" dirty="0" smtClean="0"/>
              <a:t> Nixdorf, se veut être un levier d'attraction et de fidélisation pour des clientes exigeantes.</a:t>
            </a:r>
            <a:endParaRPr lang="fr-FR" sz="1100" dirty="0" smtClean="0"/>
          </a:p>
          <a:p>
            <a:r>
              <a:rPr lang="fr-FR" sz="1100" dirty="0" smtClean="0"/>
              <a:t>La </a:t>
            </a:r>
            <a:r>
              <a:rPr lang="fr-FR" sz="1100" dirty="0" smtClean="0">
                <a:hlinkClick r:id="rId2"/>
              </a:rPr>
              <a:t>marque </a:t>
            </a:r>
            <a:r>
              <a:rPr lang="fr-FR" sz="1100" dirty="0" smtClean="0"/>
              <a:t>de lingerie Empreinte, qui proposait déjà d’admirer ses sous-vêtements portés par un mannequin via un hologramme dans son concept store "l’Atelier Lingerie", innove encore une fois. Elle équipe son magasin du VIII</a:t>
            </a:r>
            <a:r>
              <a:rPr lang="fr-FR" sz="1100" baseline="30000" dirty="0" smtClean="0"/>
              <a:t>e</a:t>
            </a:r>
            <a:r>
              <a:rPr lang="fr-FR" sz="1100" dirty="0" smtClean="0"/>
              <a:t> arrondissement de Paris d’un grand écran de 32 pouces, selon la technologie </a:t>
            </a:r>
            <a:r>
              <a:rPr lang="fr-FR" sz="1100" dirty="0" err="1" smtClean="0"/>
              <a:t>Polytouch</a:t>
            </a:r>
            <a:r>
              <a:rPr lang="fr-FR" sz="1100" dirty="0" smtClean="0"/>
              <a:t> de </a:t>
            </a:r>
            <a:r>
              <a:rPr lang="fr-FR" sz="1100" dirty="0" err="1" smtClean="0"/>
              <a:t>Wincor</a:t>
            </a:r>
            <a:r>
              <a:rPr lang="fr-FR" sz="1100" dirty="0" smtClean="0"/>
              <a:t> Nixdorf.</a:t>
            </a:r>
          </a:p>
          <a:p>
            <a:r>
              <a:rPr lang="fr-FR" sz="1100" b="1" dirty="0" smtClean="0"/>
              <a:t>Cet écran tactile installé sous forme de table dans la zone d’attente, </a:t>
            </a:r>
            <a:r>
              <a:rPr lang="fr-FR" sz="1100" dirty="0" smtClean="0"/>
              <a:t>là où les clientes et ceux qui les accompagnent patientent avant d’accéder aux salons d’essayage, présente visuellement l’ensemble de l’assortiment, tout en prodiguant informations et conseils aux clientes. « Assises autour de cette surface tactile, nos clientes l’utilisent afin de tester différents types de personnalisation. Elles la considèrent un peu comme leur coach mode ! », indique </a:t>
            </a:r>
            <a:r>
              <a:rPr lang="fr-FR" sz="1100" dirty="0" err="1" smtClean="0"/>
              <a:t>Fara</a:t>
            </a:r>
            <a:r>
              <a:rPr lang="fr-FR" sz="1100" dirty="0" smtClean="0"/>
              <a:t> </a:t>
            </a:r>
            <a:r>
              <a:rPr lang="fr-FR" sz="1100" dirty="0" err="1" smtClean="0"/>
              <a:t>Sène</a:t>
            </a:r>
            <a:r>
              <a:rPr lang="fr-FR" sz="1100" dirty="0" smtClean="0"/>
              <a:t>, responsable systèmes d’information chez Empreinte SAS.</a:t>
            </a:r>
          </a:p>
          <a:p>
            <a:r>
              <a:rPr lang="fr-FR" sz="1100" dirty="0" smtClean="0"/>
              <a:t>L’enseigne haut de gamme, qui s’adresse à </a:t>
            </a:r>
            <a:r>
              <a:rPr lang="fr-FR" sz="1600" dirty="0" smtClean="0"/>
              <a:t>une</a:t>
            </a:r>
            <a:r>
              <a:rPr lang="fr-FR" sz="1100" dirty="0" smtClean="0"/>
              <a:t> clientèle exigeante, a fait le choix d’investir dans le </a:t>
            </a:r>
            <a:r>
              <a:rPr lang="fr-FR" sz="1100" dirty="0" smtClean="0">
                <a:hlinkClick r:id="rId3"/>
              </a:rPr>
              <a:t>marketing </a:t>
            </a:r>
            <a:r>
              <a:rPr lang="fr-FR" sz="1100" dirty="0" smtClean="0"/>
              <a:t>digital pour attirer et fidéliser. Son concept store ouvert au printemps dernier, et situé au 13 de la rue Saint-Florentin à Paris, était déjà équipé d’un hologramme. Cette animation permettait aux passants et aux clientes d’observer une femme évoluant en sous-vêtements au milieu du magasin, alors fermé. L’opération limitée dans le temps (du 22 au 25 mai dernier) avait été fortement relayée sur </a:t>
            </a:r>
            <a:r>
              <a:rPr lang="fr-FR" sz="1100" dirty="0" err="1" smtClean="0"/>
              <a:t>Youtube</a:t>
            </a:r>
            <a:r>
              <a:rPr lang="fr-FR" sz="1100" dirty="0" smtClean="0"/>
              <a:t> et </a:t>
            </a:r>
            <a:r>
              <a:rPr lang="fr-FR" sz="1100" dirty="0" err="1" smtClean="0"/>
              <a:t>Dailymotion</a:t>
            </a:r>
            <a:r>
              <a:rPr lang="fr-FR" sz="1100" dirty="0" smtClean="0"/>
              <a:t>.</a:t>
            </a:r>
          </a:p>
          <a:p>
            <a:r>
              <a:rPr lang="fr-FR" sz="1100" b="1" dirty="0" smtClean="0"/>
              <a:t>Un maître-mot : proximité</a:t>
            </a:r>
            <a:endParaRPr lang="fr-FR" sz="1100" dirty="0" smtClean="0"/>
          </a:p>
          <a:p>
            <a:r>
              <a:rPr lang="fr-FR" sz="1100" dirty="0" smtClean="0"/>
              <a:t>Créée en 1946, Empreinte, créateur français de lingerie haut de gamme, s’adresse aux femmes "aux courbes assumées". « Dès sa création, l’objectif du concept store était de donner naissance à un lieu singulier où la proximité serait le maître-mot, explique </a:t>
            </a:r>
            <a:r>
              <a:rPr lang="fr-FR" sz="1100" dirty="0" err="1" smtClean="0"/>
              <a:t>Fara</a:t>
            </a:r>
            <a:r>
              <a:rPr lang="fr-FR" sz="1100" dirty="0" smtClean="0"/>
              <a:t> </a:t>
            </a:r>
            <a:r>
              <a:rPr lang="fr-FR" sz="1100" dirty="0" err="1" smtClean="0"/>
              <a:t>Sène</a:t>
            </a:r>
            <a:r>
              <a:rPr lang="fr-FR" sz="1100" dirty="0" smtClean="0"/>
              <a:t>. Toutefois, compte tenu de l’exigence des clientes d’Empreinte L’Atelier lingerie, nous souhaitions accentuer cette proximité, en mettant en place une autre forme d’interaction, qui leur donne le sentiment d’être privilégiées. »</a:t>
            </a:r>
          </a:p>
          <a:p>
            <a:r>
              <a:rPr lang="fr-FR" sz="1100" dirty="0" smtClean="0"/>
              <a:t>« Nous sommes ravis d’avoir contribué à faire d’Empreinte L’Atelier lingerie un espace premium et innovant, où les clientes peuvent interagir avec plaisir avec la marque et ses produits, commente Laurent </a:t>
            </a:r>
            <a:r>
              <a:rPr lang="fr-FR" sz="1100" dirty="0" err="1" smtClean="0"/>
              <a:t>Houitte</a:t>
            </a:r>
            <a:r>
              <a:rPr lang="fr-FR" sz="1100" dirty="0" smtClean="0"/>
              <a:t>, Directeur Marketing &amp; Alliances chez </a:t>
            </a:r>
            <a:r>
              <a:rPr lang="fr-FR" sz="1100" dirty="0" err="1" smtClean="0"/>
              <a:t>Wincor</a:t>
            </a:r>
            <a:r>
              <a:rPr lang="fr-FR" sz="1100" dirty="0" smtClean="0"/>
              <a:t> Nixdorf. Nos technologies </a:t>
            </a:r>
            <a:r>
              <a:rPr lang="fr-FR" sz="1100" dirty="0" err="1" smtClean="0"/>
              <a:t>Polytouch</a:t>
            </a:r>
            <a:r>
              <a:rPr lang="fr-FR" sz="1100" dirty="0" smtClean="0"/>
              <a:t>, et plus globalement </a:t>
            </a:r>
            <a:r>
              <a:rPr lang="fr-FR" sz="1100" b="1" dirty="0" smtClean="0"/>
              <a:t>le</a:t>
            </a:r>
            <a:r>
              <a:rPr lang="fr-FR" sz="1100" dirty="0" smtClean="0"/>
              <a:t> </a:t>
            </a:r>
            <a:r>
              <a:rPr lang="fr-FR" sz="1100" b="1" dirty="0" smtClean="0"/>
              <a:t>développement de politiques novatrices de </a:t>
            </a:r>
            <a:r>
              <a:rPr lang="fr-FR" sz="1100" b="1" dirty="0" smtClean="0">
                <a:hlinkClick r:id="rId4" action="ppaction://hlinkfile"/>
              </a:rPr>
              <a:t>digital </a:t>
            </a:r>
            <a:r>
              <a:rPr lang="fr-FR" sz="1100" b="1" dirty="0" smtClean="0"/>
              <a:t>marketing cross canal,</a:t>
            </a:r>
            <a:r>
              <a:rPr lang="fr-FR" sz="1100" dirty="0" smtClean="0"/>
              <a:t> sont aujourd’hui des leviers stratégiques pour séduire et fidéliser sa clientèle. »</a:t>
            </a:r>
          </a:p>
          <a:p>
            <a:endParaRPr lang="fr-FR" sz="1100" dirty="0"/>
          </a:p>
        </p:txBody>
      </p:sp>
      <p:pic>
        <p:nvPicPr>
          <p:cNvPr id="4" name="Image 3" descr="Empreinte-propose-ses-clientes-coach-mode--Thumb47493-0.jpg"/>
          <p:cNvPicPr>
            <a:picLocks noChangeAspect="1"/>
          </p:cNvPicPr>
          <p:nvPr/>
        </p:nvPicPr>
        <p:blipFill>
          <a:blip r:embed="rId5" cstate="print"/>
          <a:stretch>
            <a:fillRect/>
          </a:stretch>
        </p:blipFill>
        <p:spPr>
          <a:xfrm>
            <a:off x="6084168" y="188640"/>
            <a:ext cx="2540000" cy="1663700"/>
          </a:xfrm>
          <a:prstGeom prst="rect">
            <a:avLst/>
          </a:prstGeom>
        </p:spPr>
      </p:pic>
      <p:sp>
        <p:nvSpPr>
          <p:cNvPr id="6" name="Titre 5"/>
          <p:cNvSpPr>
            <a:spLocks noGrp="1"/>
          </p:cNvSpPr>
          <p:nvPr>
            <p:ph type="title"/>
          </p:nvPr>
        </p:nvSpPr>
        <p:spPr>
          <a:xfrm>
            <a:off x="457200" y="274638"/>
            <a:ext cx="5698976" cy="1210146"/>
          </a:xfrm>
        </p:spPr>
        <p:txBody>
          <a:bodyPr>
            <a:normAutofit fontScale="90000"/>
          </a:bodyPr>
          <a:lstStyle/>
          <a:p>
            <a:r>
              <a:rPr lang="fr-FR" dirty="0" smtClean="0"/>
              <a:t>Service de simulation « coach »</a:t>
            </a:r>
            <a:endParaRPr lang="fr-FR" dirty="0"/>
          </a:p>
        </p:txBody>
      </p:sp>
      <p:sp>
        <p:nvSpPr>
          <p:cNvPr id="7" name="Bouton d'action : Suivant 6">
            <a:hlinkClick r:id="rId6" action="ppaction://hlinksldjump" highlightClick="1">
              <a:snd r:embed="rId7" name="click.wav"/>
            </a:hlinkClick>
          </p:cNvPr>
          <p:cNvSpPr/>
          <p:nvPr/>
        </p:nvSpPr>
        <p:spPr>
          <a:xfrm>
            <a:off x="8388424" y="1916832"/>
            <a:ext cx="504056" cy="432048"/>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r>
              <a:rPr lang="fr-FR" dirty="0" smtClean="0"/>
              <a:t>DIY offre globale</a:t>
            </a:r>
            <a:endParaRPr lang="fr-FR" dirty="0"/>
          </a:p>
        </p:txBody>
      </p:sp>
      <p:sp>
        <p:nvSpPr>
          <p:cNvPr id="3" name="Ellipse 2"/>
          <p:cNvSpPr/>
          <p:nvPr/>
        </p:nvSpPr>
        <p:spPr>
          <a:xfrm>
            <a:off x="2627784" y="1988840"/>
            <a:ext cx="4248472" cy="33843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ogo_descamps.png"/>
          <p:cNvPicPr>
            <a:picLocks noChangeAspect="1"/>
          </p:cNvPicPr>
          <p:nvPr/>
        </p:nvPicPr>
        <p:blipFill>
          <a:blip r:embed="rId2" cstate="print"/>
          <a:stretch>
            <a:fillRect/>
          </a:stretch>
        </p:blipFill>
        <p:spPr>
          <a:xfrm>
            <a:off x="5436096" y="260648"/>
            <a:ext cx="3386176" cy="2592288"/>
          </a:xfrm>
          <a:prstGeom prst="rect">
            <a:avLst/>
          </a:prstGeom>
          <a:solidFill>
            <a:schemeClr val="tx1"/>
          </a:solidFill>
        </p:spPr>
      </p:pic>
      <p:pic>
        <p:nvPicPr>
          <p:cNvPr id="3" name="Image 2" descr="sans-titre.png"/>
          <p:cNvPicPr>
            <a:picLocks noChangeAspect="1"/>
          </p:cNvPicPr>
          <p:nvPr/>
        </p:nvPicPr>
        <p:blipFill>
          <a:blip r:embed="rId3" cstate="print"/>
          <a:stretch>
            <a:fillRect/>
          </a:stretch>
        </p:blipFill>
        <p:spPr>
          <a:xfrm>
            <a:off x="323528" y="908720"/>
            <a:ext cx="4680520" cy="4680520"/>
          </a:xfrm>
          <a:prstGeom prst="rect">
            <a:avLst/>
          </a:prstGeom>
        </p:spPr>
      </p:pic>
      <p:sp>
        <p:nvSpPr>
          <p:cNvPr id="4" name="ZoneTexte 3"/>
          <p:cNvSpPr txBox="1"/>
          <p:nvPr/>
        </p:nvSpPr>
        <p:spPr>
          <a:xfrm>
            <a:off x="5076056" y="3861048"/>
            <a:ext cx="3744416" cy="1477328"/>
          </a:xfrm>
          <a:prstGeom prst="rect">
            <a:avLst/>
          </a:prstGeom>
          <a:noFill/>
        </p:spPr>
        <p:txBody>
          <a:bodyPr wrap="square" rtlCol="0">
            <a:spAutoFit/>
          </a:bodyPr>
          <a:lstStyle/>
          <a:p>
            <a:r>
              <a:rPr lang="fr-FR" dirty="0" smtClean="0"/>
              <a:t>Offre Globale</a:t>
            </a:r>
          </a:p>
          <a:p>
            <a:r>
              <a:rPr lang="fr-FR" dirty="0" smtClean="0"/>
              <a:t>Peignoir basique blanc</a:t>
            </a:r>
          </a:p>
          <a:p>
            <a:r>
              <a:rPr lang="fr-FR" dirty="0" smtClean="0"/>
              <a:t>Avec carré de matière</a:t>
            </a:r>
          </a:p>
          <a:p>
            <a:endParaRPr lang="fr-FR" dirty="0" smtClean="0"/>
          </a:p>
          <a:p>
            <a:r>
              <a:rPr lang="fr-FR" dirty="0" smtClean="0"/>
              <a:t>+ feutres colorés pour personnaliser</a:t>
            </a:r>
            <a:endParaRPr lang="fr-FR" dirty="0"/>
          </a:p>
        </p:txBody>
      </p:sp>
      <p:sp>
        <p:nvSpPr>
          <p:cNvPr id="5" name="Bouton d'action : Suivant 4">
            <a:hlinkClick r:id="rId4" action="ppaction://hlinksldjump" highlightClick="1">
              <a:snd r:embed="rId5" name="click.wav"/>
            </a:hlinkClick>
          </p:cNvPr>
          <p:cNvSpPr/>
          <p:nvPr/>
        </p:nvSpPr>
        <p:spPr>
          <a:xfrm>
            <a:off x="4644008" y="260648"/>
            <a:ext cx="504056" cy="432048"/>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r>
              <a:rPr lang="fr-FR" dirty="0" smtClean="0"/>
              <a:t>DIY seul</a:t>
            </a:r>
            <a:endParaRPr lang="fr-FR" dirty="0"/>
          </a:p>
        </p:txBody>
      </p:sp>
      <p:sp>
        <p:nvSpPr>
          <p:cNvPr id="3" name="Ellipse 2"/>
          <p:cNvSpPr/>
          <p:nvPr/>
        </p:nvSpPr>
        <p:spPr>
          <a:xfrm>
            <a:off x="2627784" y="1988840"/>
            <a:ext cx="4248472" cy="33843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Image 5" descr="POLYTECH LILLE_BLANC.png"/>
          <p:cNvPicPr>
            <a:picLocks noChangeAspect="1"/>
          </p:cNvPicPr>
          <p:nvPr/>
        </p:nvPicPr>
        <p:blipFill>
          <a:blip r:embed="rId2" cstate="print"/>
          <a:srcRect/>
          <a:stretch>
            <a:fillRect/>
          </a:stretch>
        </p:blipFill>
        <p:spPr bwMode="auto">
          <a:xfrm>
            <a:off x="179388" y="115888"/>
            <a:ext cx="1512887" cy="471487"/>
          </a:xfrm>
          <a:prstGeom prst="rect">
            <a:avLst/>
          </a:prstGeom>
          <a:noFill/>
          <a:ln w="9525">
            <a:noFill/>
            <a:miter lim="800000"/>
            <a:headEnd/>
            <a:tailEnd/>
          </a:ln>
        </p:spPr>
      </p:pic>
      <p:sp>
        <p:nvSpPr>
          <p:cNvPr id="6" name="Rectangle 5"/>
          <p:cNvSpPr/>
          <p:nvPr/>
        </p:nvSpPr>
        <p:spPr>
          <a:xfrm>
            <a:off x="467544" y="1484784"/>
            <a:ext cx="316835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2"/>
                </a:solidFill>
              </a:rPr>
              <a:t>La mise à disposition</a:t>
            </a:r>
            <a:endParaRPr lang="fr-FR" dirty="0">
              <a:solidFill>
                <a:schemeClr val="tx2"/>
              </a:solidFill>
            </a:endParaRPr>
          </a:p>
        </p:txBody>
      </p:sp>
      <p:sp>
        <p:nvSpPr>
          <p:cNvPr id="7" name="ZoneTexte 6"/>
          <p:cNvSpPr txBox="1"/>
          <p:nvPr/>
        </p:nvSpPr>
        <p:spPr>
          <a:xfrm>
            <a:off x="251520" y="1988840"/>
            <a:ext cx="4968875" cy="3970318"/>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a:defRPr/>
            </a:pPr>
            <a:r>
              <a:rPr lang="fr-FR" dirty="0" smtClean="0">
                <a:solidFill>
                  <a:schemeClr val="bg1"/>
                </a:solidFill>
              </a:rPr>
              <a:t>La mise à disposition consiste à proposer aux consommateurs de construire ou de récupérer eux-mêmes leurs produits en leur mettant tous les outils et les matières premières à disposition. </a:t>
            </a:r>
          </a:p>
          <a:p>
            <a:pPr>
              <a:defRPr/>
            </a:pPr>
            <a:r>
              <a:rPr lang="fr-FR" dirty="0" smtClean="0">
                <a:solidFill>
                  <a:schemeClr val="bg1"/>
                </a:solidFill>
              </a:rPr>
              <a:t>Ex : La ferme de </a:t>
            </a:r>
            <a:r>
              <a:rPr lang="fr-FR" dirty="0" err="1" smtClean="0">
                <a:solidFill>
                  <a:schemeClr val="bg1"/>
                </a:solidFill>
              </a:rPr>
              <a:t>Viltain</a:t>
            </a:r>
            <a:r>
              <a:rPr lang="fr-FR" dirty="0" smtClean="0">
                <a:solidFill>
                  <a:schemeClr val="bg1"/>
                </a:solidFill>
              </a:rPr>
              <a:t> propose de récolter soi même les fruits et légumes, The </a:t>
            </a:r>
            <a:r>
              <a:rPr lang="fr-FR" dirty="0" err="1" smtClean="0">
                <a:solidFill>
                  <a:schemeClr val="bg1"/>
                </a:solidFill>
              </a:rPr>
              <a:t>bear</a:t>
            </a:r>
            <a:r>
              <a:rPr lang="fr-FR" dirty="0" smtClean="0">
                <a:solidFill>
                  <a:schemeClr val="bg1"/>
                </a:solidFill>
              </a:rPr>
              <a:t> </a:t>
            </a:r>
            <a:r>
              <a:rPr lang="fr-FR" dirty="0" err="1" smtClean="0">
                <a:solidFill>
                  <a:schemeClr val="bg1"/>
                </a:solidFill>
              </a:rPr>
              <a:t>factory</a:t>
            </a:r>
            <a:r>
              <a:rPr lang="fr-FR" dirty="0" smtClean="0">
                <a:solidFill>
                  <a:schemeClr val="bg1"/>
                </a:solidFill>
              </a:rPr>
              <a:t> propose de faire soi même son ours en peluche…</a:t>
            </a:r>
          </a:p>
          <a:p>
            <a:pPr>
              <a:defRPr/>
            </a:pPr>
            <a:endParaRPr lang="fr-FR" dirty="0">
              <a:solidFill>
                <a:schemeClr val="bg1"/>
              </a:solidFill>
            </a:endParaRPr>
          </a:p>
          <a:p>
            <a:pPr>
              <a:defRPr/>
            </a:pPr>
            <a:r>
              <a:rPr lang="fr-FR" b="1" dirty="0" smtClean="0">
                <a:solidFill>
                  <a:schemeClr val="bg1"/>
                </a:solidFill>
              </a:rPr>
              <a:t>Avantages</a:t>
            </a:r>
            <a:r>
              <a:rPr lang="fr-FR" dirty="0" smtClean="0">
                <a:solidFill>
                  <a:schemeClr val="bg1"/>
                </a:solidFill>
                <a:sym typeface="Wingdings" pitchFamily="2" charset="2"/>
              </a:rPr>
              <a:t> Production en grandes séries.</a:t>
            </a:r>
          </a:p>
          <a:p>
            <a:pPr>
              <a:defRPr/>
            </a:pPr>
            <a:r>
              <a:rPr lang="fr-FR" dirty="0" smtClean="0">
                <a:solidFill>
                  <a:schemeClr val="bg1"/>
                </a:solidFill>
                <a:sym typeface="Wingdings" pitchFamily="2" charset="2"/>
              </a:rPr>
              <a:t>Liberté complète des consommateurs.</a:t>
            </a:r>
          </a:p>
          <a:p>
            <a:pPr>
              <a:defRPr/>
            </a:pPr>
            <a:endParaRPr lang="fr-FR" dirty="0" smtClean="0">
              <a:solidFill>
                <a:schemeClr val="bg1"/>
              </a:solidFill>
              <a:sym typeface="Wingdings" pitchFamily="2" charset="2"/>
            </a:endParaRPr>
          </a:p>
          <a:p>
            <a:pPr>
              <a:defRPr/>
            </a:pPr>
            <a:r>
              <a:rPr lang="fr-FR" b="1" dirty="0" smtClean="0">
                <a:solidFill>
                  <a:schemeClr val="bg1"/>
                </a:solidFill>
                <a:sym typeface="Wingdings" pitchFamily="2" charset="2"/>
              </a:rPr>
              <a:t>Inconvénients</a:t>
            </a:r>
            <a:r>
              <a:rPr lang="fr-FR" dirty="0" smtClean="0">
                <a:solidFill>
                  <a:schemeClr val="bg1"/>
                </a:solidFill>
                <a:sym typeface="Wingdings" pitchFamily="2" charset="2"/>
              </a:rPr>
              <a:t> Beaucoup de perte.</a:t>
            </a:r>
            <a:endParaRPr lang="fr-FR" dirty="0">
              <a:solidFill>
                <a:schemeClr val="bg1"/>
              </a:solidFill>
            </a:endParaRPr>
          </a:p>
        </p:txBody>
      </p:sp>
      <p:sp>
        <p:nvSpPr>
          <p:cNvPr id="32774" name="AutoShape 6" descr="data:image/jpeg;base64,/9j/4AAQSkZJRgABAQAAAQABAAD/2wCEAAkGBhQSEBUUEhQVFRQUFhgVFBgVFRgVFRQVFRUXFRYVFBcXGyYeFxkjGhcVIC8gIycpLSwsFR4xNTAqNSYrLCkBCQoKDgwOGg8PGiwdHRwpKSwpKSwpLCksLCwsLCwsLCwsKSwsKSwpKSwpLCksLCwsKSwsKSkpKSkpKSksLCwsLP/AABEIAOEA4QMBIgACEQEDEQH/xAAbAAEAAgMBAQAAAAAAAAAAAAAABQYCAwQHAf/EAEYQAAEDAQUEBgQLBgYDAQAAAAEAAhEDBAUSITEGQVFxIlJhgZGhEzKx0QcUFRYjQlNyksHwM0NigrLhJDRzk9LxVKLCRP/EABoBAQADAQEBAAAAAAAAAAAAAAABAgMEBQb/xAAsEQACAgEDAwQBAwUBAAAAAAAAAQIRAwQSIRMxUTJBYXEUM1KRFSJCgfAF/9oADAMBAAIRAxEAPwD3FERAEREAREQBERAEREAREQBERAEREAREQBERAEREAREQBERAEREAREQBERAEUfUvYAkYdDxW0W7s80B1oub46N4cO6fYvnynT3uA5yEB1IuYXlT67fFZC2s67fEIKN6LT8bZ1m+IX0WlvWb4hCaNqLX8Yb1m+IT4w3rN8Qgo2ItRtTOu38QWBt9Prs/EPeosUzoRcxvKl9oz8QXw3rR+1Z+Ie9LRO1+DqRcZvmh9rT/G33rlq7WWRpIdaaII1HpGyOYnJLROyXglkUH897F/5DNY35nsyzXBW+FC72kj0+IgwQynUcR4N81G5eSywZH/AIv+C1oqdavhSsjNBVeToGsz75OXeoq0/C2Y+isrub3geTQVG+PkjJiyY47pRdfTPRkXml1/CHarRVw4aTGwSYDnHszJUm7aK0dcdzQqvLFDS43qodTH2ui8IqL84bR9p/6hb7g2hr1LS1j3AtOKRhA0BjNFlTdHRLRzim3XBc0RFqcYREQBERAV616u5lRG0V6VKdSkymXDHiLsIaXdEAj18lMWwdJ3MqBvy0xWa1rQ57gcMmAAAMRLoMajQFQy8O522TaInEC0S1wYJOb3FodAAGWvkun5axAFtOQQwmXAEGo4tAiNxCrj7WzphzZwwXw2W4oByJiTBCkrovqkYAEtwsIIZkAXENnhDpUGqS/addW3jFJpjCGPLxIkFjw0kH63Ja69pp4SRTAEVMJkSTTBJlu4ZFbReFEjFUYGlpfEtmYfhlp3kmFmLbRJJDM3NcXdDcDDsXh3qprS/acloq02kg0zILQBiILsWjuxvbnyWQs1MtBc0sJBOEuMiNdOS6PjdIgyyMQBhzM3gmBkdc10Gm3SBlkMtyqW48EVWsNIakjfrxWqpYqQ+udJ1yjwUo+m06geCwcwaQI5KjLxoiHWKl1z4/2Wp1kpdc8FMlo4DwWstbwHgqM2jRFi6mHMEqubQXG0sY7C5zWvdjiQQDGeXtV1kKDviu9jGgFzGF8VHN6RDTpyVTqw+orVjuSg+1U/i4qYW5vLiVxX1Y2Fzmva0VA4gk9Fxb9VxcMyOzRXG4K5JqAEvpAjA5wgnjzUVtVYqpLqgYCBAxA/U0wOG8GUXc3nNpP6IWnYh6NjsLnNJwvxYXtHBzGuie+Qs2YoDScmkhsANJGmca5RvK0WW2EPLjiBAIIzIZn0cOcHL2Lpc0choFeaaLaScMr3e67ozpWVoaXu9UGDHavlmt4xZaDT3rZZjq12jgQe2Vx2ewubLiIAKp7cHpNyUkvZlluOygPqPGhAaMu8nyHipVy4LnJ+Ll0ETJBJmQBkVrdaHcSqvueP0ceFuONUrb/kkQt2y/8AnGfz/wBJUOK7uJUrsr/m6f8AN/SVaHqRlm/Tl9Ho6Ii7j58IiIAiIgIK1jpO5lQN8WRr6mcgtgtc0w4SM4IVhtQ6TuZVcvr0wtVPA1hpFv0pJOMGOjgG9C0e/BzPsDSCDObg4mc8TQAD5BdNz3exriM4LQDJ3BxcPMlcTXVpOTSCePqjge33rMNrHDhLQY6cHjpCrward5Jw2KlnOczqTliOI4eGaymmNST0S2SZOEmSFBss9XOXjfG8aCPMHxWPxSt1m7uYzzJ7vYql1b9yYqvpl1Ml37MHCI3kQM+xZvvJnFQQu6rOb2wczmNMtMsv7rNl2VATLgdfEgRlHFVZpXySb70ZxPgtbr2Z2+CjDdVSfXbHMSc9+XNfTclU/WA000jmQqM0Ufk7XXszt8Fy2naOiww5xBOg1J7hmvtG5XgGelw7hoqtTuiq8tlwZjaahe2HFzpALZIEQMsKqdGOFlls20VGoJpuxcY3cwuO1E2hobRxtc1xPEHn2KEu+53NdLYJa9gDxkagdkWncYnQcFZ6N2ljaknC12RMxoR/0oo2acPSclgvCszEy0NzB6BECeOQ7lo2hv1rbO8GWkjCMtSTp4SpWjYcbXPD5IHRjPpCIM7lDbQbPVK9J2984xO85yD4lVfDsmMtzqRSjbKWcBwnt0PujcuyxWz0kN3hvYJjSABmY3LiF3OG7yWdOwngRpmN3/Z9itub4OqOngncP7X/AN3Oz47hJnUaZgTylfGXx0hiMs+sBq4bwuW2veAMznkZAz8fatV1Wb0lVrJyMzGoABOXks+Ucmo/qW1rFKKr45Zebrv6lXY5jeiQ3JpgZAfV4hfHBc113RSpE4Wy6DDnGSMt24LrIUFcCz7F163fB8azKd4PkVLbLn/F0/5v6SoulrzBH5qT2Y/zdLmf6SrR9SLZf039HpCIi7z58IiIAiIgIi1eseagNoLEXVaNQVXMDAcVMRhqSMsXJWqpdoLicRzMrmGz1MuxPLnngSI5QAhKddim0rmxQA52rpA34iTn+tylLJso1uFznRhzGJ0DwVrFhYMgIHAZDyQWCn1G94B9qii/UZXW3JZWmXVGnsDpGuLTmtjLFY26OJ5YjO/h2KxNs7Ro1o7gswFFDqS8lfcbMTPo3kwBkx0QNNyVKlEmRQqmcsmOExkrCibR1GVt1Ru6yVT/AC9kceC+/H6gADbJUgZDT3qxoo2E9VlZN5V91kqeXvURbbDWfOGzPaCcRBa1wnszBE74V9RR00aQ1EoO0UWxWe0MwzZnuLfV9VrQdJidVrt9K21GiLLm1+KHOGFw4HNX5FHTRb8ud3SKHdtC2Mc9zrIBijosc2BHM6ru9Lad9kd3OZ71bkTpIPVSbtpHlFuu+0te7/AVXNJyLcByPETqsrJdz3Hp2SvTEzJpyTrphOi9VRR0kdC/9LIlVI8Xtl2Uy6PR12nTOhUjxwwAuWy3KaNo6Ja4OaRIImdYjUL3Ja6tBrhDmhw4EAjzR4iuXXzyJLtTvj3PHXVy10HLmIXSXg8F6faLjoPEPpMI+6PyXL80rL9kPE+9Z9Bmv58X3R55TOfj7FJ7NOHxulzP9JVyGytm+yHifet1nuChTcHMptDhoRqNylYWnZWethKLVPkkERF0nlhERAEREARQVut1QPcA6ACtrbc4NBL4yE6R5hATCKLZb37i093uKy+UX9QHk6PaEBJIo35WdvpO7iCny1xpv8AosEkijPlxvUf4J8vM4P8ABNyFEmijPnBT/i8F8+cVL+Lw/uq74+SaZKIoo7R0v4vAe9fDtLT4O8B71V5oL3G1ksiiPnLT4O8B71z2rbOjTaXOD4BAybOZ71V6jGvcOLRPoqo74SLN1auf8Efmuu27ZUqVM1HhwaNT+Q4lQtTifCZC5LAiodD4SKtYzQsTyzc+q8MB5AAkroq7V20t+joUZ4OqOz7BkrPPBcWRZdEleWu29vEktLKFMjIjC5xHi5arx2rtpoj6bDJhxY1rXdkGMlDzx7GL1ED1eVjjHFeVbHVqtS1j0lSpUGB2LG9zo4HM5Zq8Pojh5Lmy63Y6SN8L6sdyJ30g4jxX0PCr4YOHkuewf5huvrH2KkdduaVGrxlpREXpmQREQBERAV28j9I7mom+Zmn0Q9obmMsjl0gDkVL3m36R3NQN9NONkhzmino3rbpAOYVZdiGabuq1GZEuAMSQ4QAAQRHONFO2MveW5uAjp5icUHTsmFXPS1Oq7WYjKMGkn+Jdly16uPOYh26MWkDMc9yy4+SCbp03OwucC4Rhc0GMxlMb88XismUKk6uAJGkQG4nTluMQsGVapBzIgOjo6nLCDI5rfQrPxGQYjIRvnce1VpPyDBtOqS0EmPrnLt9Xs0WTqdTC2CJIh07jPrduWXet3p3dUrD407cwqGl5LUc9OzVDGInQzprAiDw1WVKiQxoLQTEHEZM81udaHwehnuz1Q13dU93vWLSRZGh9N0ZMZPl4+COouyhjO2R4rb6d/U81nSquIzELCRdGqnRM5taB2Bcl4Xa2oyoJayCDMRBA3ngpPGo2+Wg0ny4tEtOYJbI0GQ0XNNCXpI2hZH2nC1zqRZTIJw+sYXZtFdYrGg0+oKhLhuMNyBWy67O51X0p9GOhhApnXtKlXsnVZxe12VhC4/ZEGjwgDTsCyp0FutDWtME9w3LBwkQ3Lid6pPPCHqZqsLfKIC8Kw+MvcWGMgCdHQIJ71BX3WEQ3eZjgFdbZZcLBizaciNYJ0IUPYdjqb6k2i0NIn9m1wDj2OOo5BdePNGS3HmZ9NJSpe5u+Dy7yKb67h63QZyGp8cu5WSpWb1h4hdDaLWU8DGhrWthoGgEblWT+vBcspb5Nno4sfTgokyK7esPFc9gM2hp4u/IqNAXfdg+mZ978lfH6l9mj7FuREX0ZyhERAEREBA3k36R363KIvH1m/dCmbxH0ju72Kv7TUqX0Jq5dIYMz6+7RRJ0ga21hx/L2rosNoa14JOXPio5z6ZOc6nfqQZOnJZUnUyR0TJjecjMqm4iye+WWSY3arA3839FREsBd0DJkHtzjimJh+ofDXeochZKHaIfo8Vmb5d1fNRbmCR9GSYB0/Wa3Frp9R27dxVN3ksmdhvd3VCxN7v4BaBZ6n2Tl0U7qqEA4CJ4rKTLIwN7P4BcFt2qcwkANJHrEmGtnd2nsClRclTgq5bdl6oqElsw4v9YQ5p3tnKQuabInJxXBusu2j3GHNaGzGNplo4TOikflJzy5j4LTuIyhQbNl6riSGBsgtDZgkneQBlH6Kn3XA+mwkwcIaMtSYA9qw+WVxzbXJy2YClUL6ZiREblsvTaV1Gk55Iy05lZ2S7KpfhfTwGJEkEEd29RO2mydd9mGATheCQOEEKrUX24N8dexAUdq6r34ideKn7vv92Uqm2a4q1MiWFTlls7wJwnwXnavGlyj0ocxplttF6Y2EEZRPhmqgdk32oempWhuCoS7pB2IGcwQDGRUtSplzHNnCXNLZiYkRKbHWOpZ6dSlViMWJjgZa4EQYGoOQ8VppZzjCUr/ANHm6jFGc1Fq0TOyl0VLNTcx9oNZsZNIgNO/CSZjsWBb+u5d1nqwVxOb+u7ktVJydsuoqKpGVESHNy0kc26+Urouz9sz735LTZvXbz9q33b+1Z978lpD1r7D7FuREX0ZyhERAEREBCXk8ekcOW/sUVedpYWtZk5wz4wfera6i05loJ7QF8bQaDIaAeQQFMo3e4x0OWWfcIldtG6nfZvPcG/1FWpEBX2Xa7dQH81QfktzbHW3U6I5kn8lNIooEQLLaONIcmrL4laD++aOTVKoo2oEQbrrnW0Hub/dYG5Kp1tDvA+9TSKHjiybIM7PVP8AyHeB/wCS11dlnOEOrlw4Fs+1ysCKrwwfsLZXKOyBZ6tYt5Nj/wCl8q7HlwIdXeQ7UZ7uHSyVkRV/Hx+BZWLLsQKZxNr1ZiJc4uIHASV2fN5+nxh8b8v7qbRR+Ni8BNrsU+vsG8ullrqN7C0OHmV02bZu0M1tDHj+KkPerOipLR4Zd0adafayDdddWILKDu5zfYuGvs+/6rMP3XhzfAwVakUPRYyu9lIrXfaGfu3OHFony1QUn9R4/kdw5K7osnoI+zLdRlMoUH4mnA6JH1Cui7qD/SsJY8DEJlhAGXJWtEjoUmnY6gREXomQREQBERAaqlqY0wXAHtK+C1s6w8VC3w36R3Ib+xaxacFME+3tQFibUB0IPIrJVujamvGi24Duc8cnFAT6KvFtTdVqeRWp1SuNKzu9oUWV3FmRVR1rtA/e/wDqFqdedqH7xv4Qo3Eb0XBFSXXza+u38I9y1uv22dZvgE3Feqi9IqA6/wC29YeDfctZv629fyb7lG5EdaJ6Gi86+Xbd9p5M9y4Lw2qt9MNio0S4jpNb3aBTuKT1MYK2eqIvKKm095sqMa+pT6ZA6IacpE7lJm9bYf30cg33JuKw1UJ3XseiIvJL32ntdF4aaryC2ZBjfB3LCwX+azsL61ZpOkvMHskKN6J/KhdHrjqgGpA5mFz1r0pM9aowc3BeD24uqVMT3vdB6MvJAznISrvdxpVG4qcbpyzBiYKhTszjq910i61Np6A0cXfda4+cQtJ2updWp+Ef8lXSzJanBTuLdeRZvnfS6tTwb/yXyhtjRfUbTAqBznBoloiTxOJVcLTYj/jKf+o1LZKyyPTERFc6wiIgCIiAgb4/aHkPYq9tDSc9tJrcoLnzwc2cE58SrFe/7Q8goe36M5H2lCGrVFfBrMJeJDnhpcAcWDC6C1u4nCR4FTVgvCo7IkyGtI6IGI48wQc/VWohZ2IxUaoM+n8kgKLi4AuflVdmYyaQ6IyiMwtdKpVLm4shDZy1y6U8DK78Swc5QUcPk01amcYTqOUbyuY1pPqmOK6nFaXuVSGjldUPVPitdR56vmuhzlpc8cVBk0aHOd1fNfWhZl44hay4cQoKUfQxcFuwejwubiLnw0Ax0uM7l24xxC4LzMs0D+lnhMFvaI3ojHN6WYXVYmCocTSKjOs7EADvEKXwqMua0Ujiwk48sWMy48M1DP2jqjG0uaDJEwJbnoEZTDtjBfJPX1Y6b6X0hDSM2u3g8O3kqUV1G3ekeA94LjkC50Ae5SNpvGy06RpNiq86uAyB3kHs3KnLNJ4baku5HUa9JhzDqkHjhaY81IHbQtybRYGjcCQvtlq2RjTUAc8zAY+Mu3gpaw1qNWmH+iYDJAGEHQ8kQp3ZhdW0zK7sGFzXRPEZdo0W515jqnyXVZy0eq0DkAFDOWiNEdYvIdXzWd2VJtNMnfUb7VwtYczw1XXdf7el/qN9qksu56kiItD0AiIgCIiAhL2H0h5BV6+rbgdRbge7HiGJrZa2M+kdysd7Dp9wUJfDKpFI0w0sBPpcROIDdh45oVl24Idt5cWnuzH/AGN6yp3jBBa1xz7PHPcvgfWgCBpmZ0PALZQ9LIxRG/edOeSgpbNrr5eQSA6B5rmfelXqu/W9bmWO0H/r9diyF0Wg64R26QoKOyPqXhU3h3itbLS8zOId+qlKlzVJP0jGjdmPNaql15n6emB7FUo7I17jxPitTp4nxUlUu+mP/wBDfCfyR1OzDWrPcVBUiTzPiol9uxERjcSTDGuwDCDEucYzJ3SrTisnXd4FcFb4s0DC6oS2QxzWgkNcc2kO3cIRHPmUq4IGy2l7ZxF2RGJjsyAcsQd+WamrtqhpeS0OIBwg5ie0cpWdlZY46Rqy4jGXCCQNGgDQLfbLysbWnCag6UEhpJA4gI+5TE5QVswc30hL20w0AYnYcgY1B4FVfamxtxemYC0Ew4TMcDKtV3XjYi5w9JVczKHOaRJ4dq6LTZbvrNLHVHQewiDuKhmvGSPY8orjeNfyXyi3tKuj9kLPUJNG0tw4iBj6JAHtXc34P6IovivTe/CSDiiIzyVS6VR2lKp1CMInJ2+ZHbortdNengDKbpwjOcieJUNd2ylWrReGtxOYcTcJB11C6bPcPoy30hc1wjTo+aok7tBxSVIs9jrZwuRyxpWgAgrM5rYhChrG45eP910Xd+3p/wCo3+pc1P1hzC6bCfp2f6jf6lJK7nqSIi0PQCIiAIiICMvGyPc+WiRHGFH2m6q7wGgNA3ku18FY0QFdpbLH6zwT3wuqns6B9cj7rQPMyVMIgIs7PtOtSqf549gWPzYo7w483uUsiAifmtZvswebnH81mNmrN9i3z96k0UURSI8bP2f7Gn+ELL5Ds/2NL8Dfcu5FIpHD8h2f7Cl/tt9yfIdn+wpf7bfcu5EoUjhFxWf7Cl/tt9y+/I1D7Gl/tt9y7UQUjk+SKP2VP/bb7l8Nz0fsaf4G+5diIKRHfN2zRHoKUfcC1VNlLIRBoU8/4Y9ilkUUKRXbL8H9ipT6Kjgxa4XvH/0tlXY2kRGKpyLsY8HAqeRKRG1P2Kbavg3Yf2dVzD90EeEhaR8H9Qfvmn+Q+9XhEpFenEpLdgqkg+lZl/Cfet1n2Ge2o1xrN6Lg6MB3GY1VwRKQ6UQiIpNAiIgCIiAIiIAiIgCIiAIiIAiIgCIiAIiIAiIgCIiAIiIAiIgCIiAIiIAiIgCIiAIiIAiIgCIiAIiIAiIgCIiAIiIAiIgCIiAIiIAiIgCIiAIiIAiI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2776" name="AutoShape 8" descr="data:image/jpeg;base64,/9j/4AAQSkZJRgABAQAAAQABAAD/2wCEAAkGBhQSEBUUEhQVFRQUFhgVFBgVFRgVFRQVFRUXFRYVFBcXGyYeFxkjGhcVIC8gIycpLSwsFR4xNTAqNSYrLCkBCQoKDgwOGg8PGiwdHRwpKSwpKSwpLCksLCwsLCwsLCwsKSwsKSwpKSwpLCksLCwsKSwsKSkpKSkpKSksLCwsLP/AABEIAOEA4QMBIgACEQEDEQH/xAAbAAEAAgMBAQAAAAAAAAAAAAAABQYCAwQHAf/EAEYQAAEDAQUEBgQLBgYDAQAAAAEAAhEDBAUSITEGQVFxIlJhgZGhEzKx0QcUFRYjQlNyksHwM0NigrLhJDRzk9LxVKLCRP/EABoBAQADAQEBAAAAAAAAAAAAAAABAgMEBQb/xAAsEQACAgEDAwQBAwUBAAAAAAAAAQIRAwQSIRMxUTJBYXEUM1KRFSJCgfAF/9oADAMBAAIRAxEAPwD3FERAEREAREQBERAEREAREQBERAEREAREQBERAEREAREQBERAEREAREQBERAEUfUvYAkYdDxW0W7s80B1oub46N4cO6fYvnynT3uA5yEB1IuYXlT67fFZC2s67fEIKN6LT8bZ1m+IX0WlvWb4hCaNqLX8Yb1m+IT4w3rN8Qgo2ItRtTOu38QWBt9Prs/EPeosUzoRcxvKl9oz8QXw3rR+1Z+Ie9LRO1+DqRcZvmh9rT/G33rlq7WWRpIdaaII1HpGyOYnJLROyXglkUH897F/5DNY35nsyzXBW+FC72kj0+IgwQynUcR4N81G5eSywZH/AIv+C1oqdavhSsjNBVeToGsz75OXeoq0/C2Y+isrub3geTQVG+PkjJiyY47pRdfTPRkXml1/CHarRVw4aTGwSYDnHszJUm7aK0dcdzQqvLFDS43qodTH2ui8IqL84bR9p/6hb7g2hr1LS1j3AtOKRhA0BjNFlTdHRLRzim3XBc0RFqcYREQBERAV616u5lRG0V6VKdSkymXDHiLsIaXdEAj18lMWwdJ3MqBvy0xWa1rQ57gcMmAAAMRLoMajQFQy8O522TaInEC0S1wYJOb3FodAAGWvkun5axAFtOQQwmXAEGo4tAiNxCrj7WzphzZwwXw2W4oByJiTBCkrovqkYAEtwsIIZkAXENnhDpUGqS/addW3jFJpjCGPLxIkFjw0kH63Ja69pp4SRTAEVMJkSTTBJlu4ZFbReFEjFUYGlpfEtmYfhlp3kmFmLbRJJDM3NcXdDcDDsXh3qprS/acloq02kg0zILQBiILsWjuxvbnyWQs1MtBc0sJBOEuMiNdOS6PjdIgyyMQBhzM3gmBkdc10Gm3SBlkMtyqW48EVWsNIakjfrxWqpYqQ+udJ1yjwUo+m06geCwcwaQI5KjLxoiHWKl1z4/2Wp1kpdc8FMlo4DwWstbwHgqM2jRFi6mHMEqubQXG0sY7C5zWvdjiQQDGeXtV1kKDviu9jGgFzGF8VHN6RDTpyVTqw+orVjuSg+1U/i4qYW5vLiVxX1Y2Fzmva0VA4gk9Fxb9VxcMyOzRXG4K5JqAEvpAjA5wgnjzUVtVYqpLqgYCBAxA/U0wOG8GUXc3nNpP6IWnYh6NjsLnNJwvxYXtHBzGuie+Qs2YoDScmkhsANJGmca5RvK0WW2EPLjiBAIIzIZn0cOcHL2Lpc0choFeaaLaScMr3e67ozpWVoaXu9UGDHavlmt4xZaDT3rZZjq12jgQe2Vx2ewubLiIAKp7cHpNyUkvZlluOygPqPGhAaMu8nyHipVy4LnJ+Ll0ETJBJmQBkVrdaHcSqvueP0ceFuONUrb/kkQt2y/8AnGfz/wBJUOK7uJUrsr/m6f8AN/SVaHqRlm/Tl9Ho6Ii7j58IiIAiIgIK1jpO5lQN8WRr6mcgtgtc0w4SM4IVhtQ6TuZVcvr0wtVPA1hpFv0pJOMGOjgG9C0e/BzPsDSCDObg4mc8TQAD5BdNz3exriM4LQDJ3BxcPMlcTXVpOTSCePqjge33rMNrHDhLQY6cHjpCrward5Jw2KlnOczqTliOI4eGaymmNST0S2SZOEmSFBss9XOXjfG8aCPMHxWPxSt1m7uYzzJ7vYql1b9yYqvpl1Ml37MHCI3kQM+xZvvJnFQQu6rOb2wczmNMtMsv7rNl2VATLgdfEgRlHFVZpXySb70ZxPgtbr2Z2+CjDdVSfXbHMSc9+XNfTclU/WA000jmQqM0Ufk7XXszt8Fy2naOiww5xBOg1J7hmvtG5XgGelw7hoqtTuiq8tlwZjaahe2HFzpALZIEQMsKqdGOFlls20VGoJpuxcY3cwuO1E2hobRxtc1xPEHn2KEu+53NdLYJa9gDxkagdkWncYnQcFZ6N2ljaknC12RMxoR/0oo2acPSclgvCszEy0NzB6BECeOQ7lo2hv1rbO8GWkjCMtSTp4SpWjYcbXPD5IHRjPpCIM7lDbQbPVK9J2984xO85yD4lVfDsmMtzqRSjbKWcBwnt0PujcuyxWz0kN3hvYJjSABmY3LiF3OG7yWdOwngRpmN3/Z9itub4OqOngncP7X/AN3Oz47hJnUaZgTylfGXx0hiMs+sBq4bwuW2veAMznkZAz8fatV1Wb0lVrJyMzGoABOXks+Ucmo/qW1rFKKr45Zebrv6lXY5jeiQ3JpgZAfV4hfHBc113RSpE4Wy6DDnGSMt24LrIUFcCz7F163fB8azKd4PkVLbLn/F0/5v6SoulrzBH5qT2Y/zdLmf6SrR9SLZf039HpCIi7z58IiIAiIgIi1eseagNoLEXVaNQVXMDAcVMRhqSMsXJWqpdoLicRzMrmGz1MuxPLnngSI5QAhKddim0rmxQA52rpA34iTn+tylLJso1uFznRhzGJ0DwVrFhYMgIHAZDyQWCn1G94B9qii/UZXW3JZWmXVGnsDpGuLTmtjLFY26OJ5YjO/h2KxNs7Ro1o7gswFFDqS8lfcbMTPo3kwBkx0QNNyVKlEmRQqmcsmOExkrCibR1GVt1Ru6yVT/AC9kceC+/H6gADbJUgZDT3qxoo2E9VlZN5V91kqeXvURbbDWfOGzPaCcRBa1wnszBE74V9RR00aQ1EoO0UWxWe0MwzZnuLfV9VrQdJidVrt9K21GiLLm1+KHOGFw4HNX5FHTRb8ud3SKHdtC2Mc9zrIBijosc2BHM6ru9Lad9kd3OZ71bkTpIPVSbtpHlFuu+0te7/AVXNJyLcByPETqsrJdz3Hp2SvTEzJpyTrphOi9VRR0kdC/9LIlVI8Xtl2Uy6PR12nTOhUjxwwAuWy3KaNo6Ja4OaRIImdYjUL3Ja6tBrhDmhw4EAjzR4iuXXzyJLtTvj3PHXVy10HLmIXSXg8F6faLjoPEPpMI+6PyXL80rL9kPE+9Z9Bmv58X3R55TOfj7FJ7NOHxulzP9JVyGytm+yHifet1nuChTcHMptDhoRqNylYWnZWethKLVPkkERF0nlhERAEREARQVut1QPcA6ACtrbc4NBL4yE6R5hATCKLZb37i093uKy+UX9QHk6PaEBJIo35WdvpO7iCny1xpv8AosEkijPlxvUf4J8vM4P8ABNyFEmijPnBT/i8F8+cVL+Lw/uq74+SaZKIoo7R0v4vAe9fDtLT4O8B71V5oL3G1ksiiPnLT4O8B71z2rbOjTaXOD4BAybOZ71V6jGvcOLRPoqo74SLN1auf8Efmuu27ZUqVM1HhwaNT+Q4lQtTifCZC5LAiodD4SKtYzQsTyzc+q8MB5AAkroq7V20t+joUZ4OqOz7BkrPPBcWRZdEleWu29vEktLKFMjIjC5xHi5arx2rtpoj6bDJhxY1rXdkGMlDzx7GL1ED1eVjjHFeVbHVqtS1j0lSpUGB2LG9zo4HM5Zq8Pojh5Lmy63Y6SN8L6sdyJ30g4jxX0PCr4YOHkuewf5huvrH2KkdduaVGrxlpREXpmQREQBERAV28j9I7mom+Zmn0Q9obmMsjl0gDkVL3m36R3NQN9NONkhzmino3rbpAOYVZdiGabuq1GZEuAMSQ4QAAQRHONFO2MveW5uAjp5icUHTsmFXPS1Oq7WYjKMGkn+Jdly16uPOYh26MWkDMc9yy4+SCbp03OwucC4Rhc0GMxlMb88XismUKk6uAJGkQG4nTluMQsGVapBzIgOjo6nLCDI5rfQrPxGQYjIRvnce1VpPyDBtOqS0EmPrnLt9Xs0WTqdTC2CJIh07jPrduWXet3p3dUrD407cwqGl5LUc9OzVDGInQzprAiDw1WVKiQxoLQTEHEZM81udaHwehnuz1Q13dU93vWLSRZGh9N0ZMZPl4+COouyhjO2R4rb6d/U81nSquIzELCRdGqnRM5taB2Bcl4Xa2oyoJayCDMRBA3ngpPGo2+Wg0ny4tEtOYJbI0GQ0XNNCXpI2hZH2nC1zqRZTIJw+sYXZtFdYrGg0+oKhLhuMNyBWy67O51X0p9GOhhApnXtKlXsnVZxe12VhC4/ZEGjwgDTsCyp0FutDWtME9w3LBwkQ3Lid6pPPCHqZqsLfKIC8Kw+MvcWGMgCdHQIJ71BX3WEQ3eZjgFdbZZcLBizaciNYJ0IUPYdjqb6k2i0NIn9m1wDj2OOo5BdePNGS3HmZ9NJSpe5u+Dy7yKb67h63QZyGp8cu5WSpWb1h4hdDaLWU8DGhrWthoGgEblWT+vBcspb5Nno4sfTgokyK7esPFc9gM2hp4u/IqNAXfdg+mZ978lfH6l9mj7FuREX0ZyhERAEREBA3k36R363KIvH1m/dCmbxH0ju72Kv7TUqX0Jq5dIYMz6+7RRJ0ga21hx/L2rosNoa14JOXPio5z6ZOc6nfqQZOnJZUnUyR0TJjecjMqm4iye+WWSY3arA3839FREsBd0DJkHtzjimJh+ofDXeochZKHaIfo8Vmb5d1fNRbmCR9GSYB0/Wa3Frp9R27dxVN3ksmdhvd3VCxN7v4BaBZ6n2Tl0U7qqEA4CJ4rKTLIwN7P4BcFt2qcwkANJHrEmGtnd2nsClRclTgq5bdl6oqElsw4v9YQ5p3tnKQuabInJxXBusu2j3GHNaGzGNplo4TOikflJzy5j4LTuIyhQbNl6riSGBsgtDZgkneQBlH6Kn3XA+mwkwcIaMtSYA9qw+WVxzbXJy2YClUL6ZiREblsvTaV1Gk55Iy05lZ2S7KpfhfTwGJEkEEd29RO2mydd9mGATheCQOEEKrUX24N8dexAUdq6r34ideKn7vv92Uqm2a4q1MiWFTlls7wJwnwXnavGlyj0ocxplttF6Y2EEZRPhmqgdk32oempWhuCoS7pB2IGcwQDGRUtSplzHNnCXNLZiYkRKbHWOpZ6dSlViMWJjgZa4EQYGoOQ8VppZzjCUr/ANHm6jFGc1Fq0TOyl0VLNTcx9oNZsZNIgNO/CSZjsWBb+u5d1nqwVxOb+u7ktVJydsuoqKpGVESHNy0kc26+Urouz9sz735LTZvXbz9q33b+1Z978lpD1r7D7FuREX0ZyhERAEREBCXk8ekcOW/sUVedpYWtZk5wz4wfera6i05loJ7QF8bQaDIaAeQQFMo3e4x0OWWfcIldtG6nfZvPcG/1FWpEBX2Xa7dQH81QfktzbHW3U6I5kn8lNIooEQLLaONIcmrL4laD++aOTVKoo2oEQbrrnW0Hub/dYG5Kp1tDvA+9TSKHjiybIM7PVP8AyHeB/wCS11dlnOEOrlw4Fs+1ysCKrwwfsLZXKOyBZ6tYt5Nj/wCl8q7HlwIdXeQ7UZ7uHSyVkRV/Hx+BZWLLsQKZxNr1ZiJc4uIHASV2fN5+nxh8b8v7qbRR+Ni8BNrsU+vsG8ullrqN7C0OHmV02bZu0M1tDHj+KkPerOipLR4Zd0adafayDdddWILKDu5zfYuGvs+/6rMP3XhzfAwVakUPRYyu9lIrXfaGfu3OHFony1QUn9R4/kdw5K7osnoI+zLdRlMoUH4mnA6JH1Cui7qD/SsJY8DEJlhAGXJWtEjoUmnY6gREXomQREQBERAaqlqY0wXAHtK+C1s6w8VC3w36R3Ib+xaxacFME+3tQFibUB0IPIrJVujamvGi24Duc8cnFAT6KvFtTdVqeRWp1SuNKzu9oUWV3FmRVR1rtA/e/wDqFqdedqH7xv4Qo3Eb0XBFSXXza+u38I9y1uv22dZvgE3Feqi9IqA6/wC29YeDfctZv629fyb7lG5EdaJ6Gi86+Xbd9p5M9y4Lw2qt9MNio0S4jpNb3aBTuKT1MYK2eqIvKKm095sqMa+pT6ZA6IacpE7lJm9bYf30cg33JuKw1UJ3XseiIvJL32ntdF4aaryC2ZBjfB3LCwX+azsL61ZpOkvMHskKN6J/KhdHrjqgGpA5mFz1r0pM9aowc3BeD24uqVMT3vdB6MvJAznISrvdxpVG4qcbpyzBiYKhTszjq910i61Np6A0cXfda4+cQtJ2updWp+Ef8lXSzJanBTuLdeRZvnfS6tTwb/yXyhtjRfUbTAqBznBoloiTxOJVcLTYj/jKf+o1LZKyyPTERFc6wiIgCIiAgb4/aHkPYq9tDSc9tJrcoLnzwc2cE58SrFe/7Q8goe36M5H2lCGrVFfBrMJeJDnhpcAcWDC6C1u4nCR4FTVgvCo7IkyGtI6IGI48wQc/VWohZ2IxUaoM+n8kgKLi4AuflVdmYyaQ6IyiMwtdKpVLm4shDZy1y6U8DK78Swc5QUcPk01amcYTqOUbyuY1pPqmOK6nFaXuVSGjldUPVPitdR56vmuhzlpc8cVBk0aHOd1fNfWhZl44hay4cQoKUfQxcFuwejwubiLnw0Ax0uM7l24xxC4LzMs0D+lnhMFvaI3ojHN6WYXVYmCocTSKjOs7EADvEKXwqMua0Ujiwk48sWMy48M1DP2jqjG0uaDJEwJbnoEZTDtjBfJPX1Y6b6X0hDSM2u3g8O3kqUV1G3ekeA94LjkC50Ae5SNpvGy06RpNiq86uAyB3kHs3KnLNJ4baku5HUa9JhzDqkHjhaY81IHbQtybRYGjcCQvtlq2RjTUAc8zAY+Mu3gpaw1qNWmH+iYDJAGEHQ8kQp3ZhdW0zK7sGFzXRPEZdo0W515jqnyXVZy0eq0DkAFDOWiNEdYvIdXzWd2VJtNMnfUb7VwtYczw1XXdf7el/qN9qksu56kiItD0AiIgCIiAhL2H0h5BV6+rbgdRbge7HiGJrZa2M+kdysd7Dp9wUJfDKpFI0w0sBPpcROIDdh45oVl24Idt5cWnuzH/AGN6yp3jBBa1xz7PHPcvgfWgCBpmZ0PALZQ9LIxRG/edOeSgpbNrr5eQSA6B5rmfelXqu/W9bmWO0H/r9diyF0Wg64R26QoKOyPqXhU3h3itbLS8zOId+qlKlzVJP0jGjdmPNaql15n6emB7FUo7I17jxPitTp4nxUlUu+mP/wBDfCfyR1OzDWrPcVBUiTzPiol9uxERjcSTDGuwDCDEucYzJ3SrTisnXd4FcFb4s0DC6oS2QxzWgkNcc2kO3cIRHPmUq4IGy2l7ZxF2RGJjsyAcsQd+WamrtqhpeS0OIBwg5ie0cpWdlZY46Rqy4jGXCCQNGgDQLfbLysbWnCag6UEhpJA4gI+5TE5QVswc30hL20w0AYnYcgY1B4FVfamxtxemYC0Ew4TMcDKtV3XjYi5w9JVczKHOaRJ4dq6LTZbvrNLHVHQewiDuKhmvGSPY8orjeNfyXyi3tKuj9kLPUJNG0tw4iBj6JAHtXc34P6IovivTe/CSDiiIzyVS6VR2lKp1CMInJ2+ZHbortdNengDKbpwjOcieJUNd2ylWrReGtxOYcTcJB11C6bPcPoy30hc1wjTo+aok7tBxSVIs9jrZwuRyxpWgAgrM5rYhChrG45eP910Xd+3p/wCo3+pc1P1hzC6bCfp2f6jf6lJK7nqSIi0PQCIiAIiICMvGyPc+WiRHGFH2m6q7wGgNA3ku18FY0QFdpbLH6zwT3wuqns6B9cj7rQPMyVMIgIs7PtOtSqf549gWPzYo7w483uUsiAifmtZvswebnH81mNmrN9i3z96k0UURSI8bP2f7Gn+ELL5Ds/2NL8Dfcu5FIpHD8h2f7Cl/tt9yfIdn+wpf7bfcu5EoUjhFxWf7Cl/tt9y+/I1D7Gl/tt9y7UQUjk+SKP2VP/bb7l8Nz0fsaf4G+5diIKRHfN2zRHoKUfcC1VNlLIRBoU8/4Y9ilkUUKRXbL8H9ipT6Kjgxa4XvH/0tlXY2kRGKpyLsY8HAqeRKRG1P2Kbavg3Yf2dVzD90EeEhaR8H9Qfvmn+Q+9XhEpFenEpLdgqkg+lZl/Cfet1n2Ge2o1xrN6Lg6MB3GY1VwRKQ6UQiIpNAiIgCIiAIiIAiIgCIiAIiIAiIgCIiAIiIAiIgCIiAIiIAiIgCIiAIiIAiIgCIiAIiIAiIgCIiAIiIAiIgCIiAIiIAiIgCIiAIiIAiIgCIiAIiIAiI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4" name="Rectangle 2"/>
          <p:cNvSpPr>
            <a:spLocks noGrp="1" noChangeArrowheads="1"/>
          </p:cNvSpPr>
          <p:nvPr>
            <p:ph type="title"/>
          </p:nvPr>
        </p:nvSpPr>
        <p:spPr>
          <a:xfrm>
            <a:off x="457200" y="274638"/>
            <a:ext cx="8229600" cy="1143000"/>
          </a:xfrm>
        </p:spPr>
        <p:txBody>
          <a:bodyPr/>
          <a:lstStyle/>
          <a:p>
            <a:pPr eaLnBrk="1" hangingPunct="1"/>
            <a:r>
              <a:rPr lang="fr-FR" sz="3600" b="1" dirty="0" smtClean="0"/>
              <a:t>Do It </a:t>
            </a:r>
            <a:r>
              <a:rPr lang="fr-FR" sz="3600" b="1" dirty="0" err="1" smtClean="0"/>
              <a:t>Yourself</a:t>
            </a:r>
            <a:endParaRPr lang="fr-FR" dirty="0" smtClean="0"/>
          </a:p>
        </p:txBody>
      </p:sp>
      <p:pic>
        <p:nvPicPr>
          <p:cNvPr id="43010" name="Picture 2" descr="http://thebearfactory.com/bfnew.jpg"/>
          <p:cNvPicPr>
            <a:picLocks noChangeAspect="1" noChangeArrowheads="1"/>
          </p:cNvPicPr>
          <p:nvPr/>
        </p:nvPicPr>
        <p:blipFill>
          <a:blip r:embed="rId3" cstate="print"/>
          <a:srcRect r="57192" b="84231"/>
          <a:stretch>
            <a:fillRect/>
          </a:stretch>
        </p:blipFill>
        <p:spPr bwMode="auto">
          <a:xfrm>
            <a:off x="5436096" y="3573016"/>
            <a:ext cx="3456384" cy="1175171"/>
          </a:xfrm>
          <a:prstGeom prst="rect">
            <a:avLst/>
          </a:prstGeom>
          <a:noFill/>
        </p:spPr>
      </p:pic>
      <p:pic>
        <p:nvPicPr>
          <p:cNvPr id="43012" name="Picture 4" descr="cueillette 4"/>
          <p:cNvPicPr>
            <a:picLocks noChangeAspect="1" noChangeArrowheads="1"/>
          </p:cNvPicPr>
          <p:nvPr/>
        </p:nvPicPr>
        <p:blipFill>
          <a:blip r:embed="rId4" cstate="print"/>
          <a:srcRect/>
          <a:stretch>
            <a:fillRect/>
          </a:stretch>
        </p:blipFill>
        <p:spPr bwMode="auto">
          <a:xfrm>
            <a:off x="7884368" y="5085184"/>
            <a:ext cx="1047750" cy="1047751"/>
          </a:xfrm>
          <a:prstGeom prst="rect">
            <a:avLst/>
          </a:prstGeom>
          <a:noFill/>
        </p:spPr>
      </p:pic>
      <p:pic>
        <p:nvPicPr>
          <p:cNvPr id="43014" name="Picture 6" descr="cueillette 2"/>
          <p:cNvPicPr>
            <a:picLocks noChangeAspect="1" noChangeArrowheads="1"/>
          </p:cNvPicPr>
          <p:nvPr/>
        </p:nvPicPr>
        <p:blipFill>
          <a:blip r:embed="rId5" cstate="print"/>
          <a:srcRect/>
          <a:stretch>
            <a:fillRect/>
          </a:stretch>
        </p:blipFill>
        <p:spPr bwMode="auto">
          <a:xfrm>
            <a:off x="5724128" y="1628800"/>
            <a:ext cx="1057275" cy="1590675"/>
          </a:xfrm>
          <a:prstGeom prst="rect">
            <a:avLst/>
          </a:prstGeom>
          <a:noFill/>
        </p:spPr>
      </p:pic>
      <p:sp>
        <p:nvSpPr>
          <p:cNvPr id="11" name="Bouton d'action : Suivant 10">
            <a:hlinkClick r:id="rId6" action="ppaction://hlinksldjump" highlightClick="1">
              <a:snd r:embed="rId7" name="click.wav"/>
            </a:hlinkClick>
          </p:cNvPr>
          <p:cNvSpPr/>
          <p:nvPr/>
        </p:nvSpPr>
        <p:spPr>
          <a:xfrm>
            <a:off x="7812360" y="332656"/>
            <a:ext cx="504056" cy="432048"/>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r>
              <a:rPr lang="fr-FR" dirty="0" smtClean="0"/>
              <a:t>Kits</a:t>
            </a:r>
            <a:endParaRPr lang="fr-FR" dirty="0"/>
          </a:p>
        </p:txBody>
      </p:sp>
      <p:sp>
        <p:nvSpPr>
          <p:cNvPr id="3" name="Ellipse 2"/>
          <p:cNvSpPr/>
          <p:nvPr/>
        </p:nvSpPr>
        <p:spPr>
          <a:xfrm>
            <a:off x="2627784" y="1988840"/>
            <a:ext cx="4248472" cy="33843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Image 5" descr="POLYTECH LILLE_BLANC.png"/>
          <p:cNvPicPr>
            <a:picLocks noChangeAspect="1"/>
          </p:cNvPicPr>
          <p:nvPr/>
        </p:nvPicPr>
        <p:blipFill>
          <a:blip r:embed="rId2" cstate="print"/>
          <a:srcRect/>
          <a:stretch>
            <a:fillRect/>
          </a:stretch>
        </p:blipFill>
        <p:spPr bwMode="auto">
          <a:xfrm>
            <a:off x="179388" y="115888"/>
            <a:ext cx="1512887" cy="471487"/>
          </a:xfrm>
          <a:prstGeom prst="rect">
            <a:avLst/>
          </a:prstGeom>
          <a:noFill/>
          <a:ln w="9525">
            <a:noFill/>
            <a:miter lim="800000"/>
            <a:headEnd/>
            <a:tailEnd/>
          </a:ln>
        </p:spPr>
      </p:pic>
      <p:sp>
        <p:nvSpPr>
          <p:cNvPr id="6" name="Rectangle 5"/>
          <p:cNvSpPr/>
          <p:nvPr/>
        </p:nvSpPr>
        <p:spPr>
          <a:xfrm>
            <a:off x="467544" y="1484784"/>
            <a:ext cx="316835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2"/>
                </a:solidFill>
              </a:rPr>
              <a:t>Kits</a:t>
            </a:r>
            <a:endParaRPr lang="fr-FR" dirty="0">
              <a:solidFill>
                <a:schemeClr val="tx2"/>
              </a:solidFill>
            </a:endParaRPr>
          </a:p>
        </p:txBody>
      </p:sp>
      <p:sp>
        <p:nvSpPr>
          <p:cNvPr id="7" name="ZoneTexte 6"/>
          <p:cNvSpPr txBox="1"/>
          <p:nvPr/>
        </p:nvSpPr>
        <p:spPr>
          <a:xfrm>
            <a:off x="251520" y="1988840"/>
            <a:ext cx="4968875" cy="4247317"/>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defRPr/>
            </a:pPr>
            <a:r>
              <a:rPr lang="fr-FR" dirty="0" smtClean="0">
                <a:solidFill>
                  <a:schemeClr val="bg1"/>
                </a:solidFill>
              </a:rPr>
              <a:t>Les kits prêt à l’emploi sont l’outils le plus utiles pour les industriels. Ils permettent tout de même au client de pouvoir réaliser soi-même son produits sans plus d’assistance que les outils et les conseils proposé dans le kit.</a:t>
            </a:r>
          </a:p>
          <a:p>
            <a:pPr>
              <a:defRPr/>
            </a:pPr>
            <a:r>
              <a:rPr lang="fr-FR" dirty="0" smtClean="0">
                <a:solidFill>
                  <a:schemeClr val="bg1"/>
                </a:solidFill>
              </a:rPr>
              <a:t>Ex: kit pour les macarons de la marque </a:t>
            </a:r>
            <a:r>
              <a:rPr lang="fr-FR" dirty="0" err="1" smtClean="0">
                <a:solidFill>
                  <a:schemeClr val="bg1"/>
                </a:solidFill>
              </a:rPr>
              <a:t>Lékué</a:t>
            </a:r>
            <a:r>
              <a:rPr lang="fr-FR" dirty="0" smtClean="0">
                <a:solidFill>
                  <a:schemeClr val="bg1"/>
                </a:solidFill>
              </a:rPr>
              <a:t>, kits pour sushi(sushi boutique), kit cuisine moléculaire( </a:t>
            </a:r>
            <a:r>
              <a:rPr lang="fr-FR" dirty="0" err="1" smtClean="0">
                <a:solidFill>
                  <a:schemeClr val="bg1"/>
                </a:solidFill>
              </a:rPr>
              <a:t>Molecul’R</a:t>
            </a:r>
            <a:r>
              <a:rPr lang="fr-FR" dirty="0" smtClean="0">
                <a:solidFill>
                  <a:schemeClr val="bg1"/>
                </a:solidFill>
              </a:rPr>
              <a:t>)…</a:t>
            </a:r>
          </a:p>
          <a:p>
            <a:pPr>
              <a:defRPr/>
            </a:pPr>
            <a:r>
              <a:rPr lang="fr-FR" dirty="0" smtClean="0">
                <a:solidFill>
                  <a:schemeClr val="bg1"/>
                </a:solidFill>
              </a:rPr>
              <a:t> </a:t>
            </a:r>
            <a:endParaRPr lang="fr-FR" dirty="0">
              <a:solidFill>
                <a:schemeClr val="bg1"/>
              </a:solidFill>
            </a:endParaRPr>
          </a:p>
          <a:p>
            <a:pPr>
              <a:defRPr/>
            </a:pPr>
            <a:r>
              <a:rPr lang="fr-FR" b="1" dirty="0" smtClean="0">
                <a:solidFill>
                  <a:schemeClr val="bg1"/>
                </a:solidFill>
              </a:rPr>
              <a:t>Avantages</a:t>
            </a:r>
            <a:r>
              <a:rPr lang="fr-FR" dirty="0" smtClean="0">
                <a:solidFill>
                  <a:schemeClr val="bg1"/>
                </a:solidFill>
                <a:sym typeface="Wingdings" pitchFamily="2" charset="2"/>
              </a:rPr>
              <a:t> Production en grandes séries sans difficultés de </a:t>
            </a:r>
            <a:r>
              <a:rPr lang="fr-FR" dirty="0" err="1" smtClean="0">
                <a:solidFill>
                  <a:schemeClr val="bg1"/>
                </a:solidFill>
                <a:sym typeface="Wingdings" pitchFamily="2" charset="2"/>
              </a:rPr>
              <a:t>process</a:t>
            </a:r>
            <a:r>
              <a:rPr lang="fr-FR" dirty="0" smtClean="0">
                <a:solidFill>
                  <a:schemeClr val="bg1"/>
                </a:solidFill>
                <a:sym typeface="Wingdings" pitchFamily="2" charset="2"/>
              </a:rPr>
              <a:t> majeures</a:t>
            </a:r>
          </a:p>
          <a:p>
            <a:pPr>
              <a:defRPr/>
            </a:pPr>
            <a:endParaRPr lang="fr-FR" dirty="0" smtClean="0">
              <a:solidFill>
                <a:schemeClr val="bg1"/>
              </a:solidFill>
              <a:sym typeface="Wingdings" pitchFamily="2" charset="2"/>
            </a:endParaRPr>
          </a:p>
          <a:p>
            <a:pPr>
              <a:defRPr/>
            </a:pPr>
            <a:r>
              <a:rPr lang="fr-FR" b="1" dirty="0" smtClean="0">
                <a:solidFill>
                  <a:schemeClr val="bg1"/>
                </a:solidFill>
                <a:sym typeface="Wingdings" pitchFamily="2" charset="2"/>
              </a:rPr>
              <a:t>Inconvénients</a:t>
            </a:r>
            <a:r>
              <a:rPr lang="fr-FR" dirty="0" smtClean="0">
                <a:solidFill>
                  <a:schemeClr val="bg1"/>
                </a:solidFill>
                <a:sym typeface="Wingdings" pitchFamily="2" charset="2"/>
              </a:rPr>
              <a:t> Forte consommation en packaging. Peu écologique. Peu de liberté pour le consommateur.</a:t>
            </a:r>
            <a:endParaRPr lang="fr-FR" dirty="0">
              <a:solidFill>
                <a:schemeClr val="bg1"/>
              </a:solidFill>
            </a:endParaRPr>
          </a:p>
        </p:txBody>
      </p:sp>
      <p:sp>
        <p:nvSpPr>
          <p:cNvPr id="32774" name="AutoShape 6" descr="data:image/jpeg;base64,/9j/4AAQSkZJRgABAQAAAQABAAD/2wCEAAkGBhQSEBUUEhQVFRQUFhgVFBgVFRgVFRQVFRUXFRYVFBcXGyYeFxkjGhcVIC8gIycpLSwsFR4xNTAqNSYrLCkBCQoKDgwOGg8PGiwdHRwpKSwpKSwpLCksLCwsLCwsLCwsKSwsKSwpKSwpLCksLCwsKSwsKSkpKSkpKSksLCwsLP/AABEIAOEA4QMBIgACEQEDEQH/xAAbAAEAAgMBAQAAAAAAAAAAAAAABQYCAwQHAf/EAEYQAAEDAQUEBgQLBgYDAQAAAAEAAhEDBAUSITEGQVFxIlJhgZGhEzKx0QcUFRYjQlNyksHwM0NigrLhJDRzk9LxVKLCRP/EABoBAQADAQEBAAAAAAAAAAAAAAABAgMEBQb/xAAsEQACAgEDAwQBAwUBAAAAAAAAAQIRAwQSIRMxUTJBYXEUM1KRFSJCgfAF/9oADAMBAAIRAxEAPwD3FERAEREAREQBERAEREAREQBERAEREAREQBERAEREAREQBERAEREAREQBERAEUfUvYAkYdDxW0W7s80B1oub46N4cO6fYvnynT3uA5yEB1IuYXlT67fFZC2s67fEIKN6LT8bZ1m+IX0WlvWb4hCaNqLX8Yb1m+IT4w3rN8Qgo2ItRtTOu38QWBt9Prs/EPeosUzoRcxvKl9oz8QXw3rR+1Z+Ie9LRO1+DqRcZvmh9rT/G33rlq7WWRpIdaaII1HpGyOYnJLROyXglkUH897F/5DNY35nsyzXBW+FC72kj0+IgwQynUcR4N81G5eSywZH/AIv+C1oqdavhSsjNBVeToGsz75OXeoq0/C2Y+isrub3geTQVG+PkjJiyY47pRdfTPRkXml1/CHarRVw4aTGwSYDnHszJUm7aK0dcdzQqvLFDS43qodTH2ui8IqL84bR9p/6hb7g2hr1LS1j3AtOKRhA0BjNFlTdHRLRzim3XBc0RFqcYREQBERAV616u5lRG0V6VKdSkymXDHiLsIaXdEAj18lMWwdJ3MqBvy0xWa1rQ57gcMmAAAMRLoMajQFQy8O522TaInEC0S1wYJOb3FodAAGWvkun5axAFtOQQwmXAEGo4tAiNxCrj7WzphzZwwXw2W4oByJiTBCkrovqkYAEtwsIIZkAXENnhDpUGqS/addW3jFJpjCGPLxIkFjw0kH63Ja69pp4SRTAEVMJkSTTBJlu4ZFbReFEjFUYGlpfEtmYfhlp3kmFmLbRJJDM3NcXdDcDDsXh3qprS/acloq02kg0zILQBiILsWjuxvbnyWQs1MtBc0sJBOEuMiNdOS6PjdIgyyMQBhzM3gmBkdc10Gm3SBlkMtyqW48EVWsNIakjfrxWqpYqQ+udJ1yjwUo+m06geCwcwaQI5KjLxoiHWKl1z4/2Wp1kpdc8FMlo4DwWstbwHgqM2jRFi6mHMEqubQXG0sY7C5zWvdjiQQDGeXtV1kKDviu9jGgFzGF8VHN6RDTpyVTqw+orVjuSg+1U/i4qYW5vLiVxX1Y2Fzmva0VA4gk9Fxb9VxcMyOzRXG4K5JqAEvpAjA5wgnjzUVtVYqpLqgYCBAxA/U0wOG8GUXc3nNpP6IWnYh6NjsLnNJwvxYXtHBzGuie+Qs2YoDScmkhsANJGmca5RvK0WW2EPLjiBAIIzIZn0cOcHL2Lpc0choFeaaLaScMr3e67ozpWVoaXu9UGDHavlmt4xZaDT3rZZjq12jgQe2Vx2ewubLiIAKp7cHpNyUkvZlluOygPqPGhAaMu8nyHipVy4LnJ+Ll0ETJBJmQBkVrdaHcSqvueP0ceFuONUrb/kkQt2y/8AnGfz/wBJUOK7uJUrsr/m6f8AN/SVaHqRlm/Tl9Ho6Ii7j58IiIAiIgIK1jpO5lQN8WRr6mcgtgtc0w4SM4IVhtQ6TuZVcvr0wtVPA1hpFv0pJOMGOjgG9C0e/BzPsDSCDObg4mc8TQAD5BdNz3exriM4LQDJ3BxcPMlcTXVpOTSCePqjge33rMNrHDhLQY6cHjpCrward5Jw2KlnOczqTliOI4eGaymmNST0S2SZOEmSFBss9XOXjfG8aCPMHxWPxSt1m7uYzzJ7vYql1b9yYqvpl1Ml37MHCI3kQM+xZvvJnFQQu6rOb2wczmNMtMsv7rNl2VATLgdfEgRlHFVZpXySb70ZxPgtbr2Z2+CjDdVSfXbHMSc9+XNfTclU/WA000jmQqM0Ufk7XXszt8Fy2naOiww5xBOg1J7hmvtG5XgGelw7hoqtTuiq8tlwZjaahe2HFzpALZIEQMsKqdGOFlls20VGoJpuxcY3cwuO1E2hobRxtc1xPEHn2KEu+53NdLYJa9gDxkagdkWncYnQcFZ6N2ljaknC12RMxoR/0oo2acPSclgvCszEy0NzB6BECeOQ7lo2hv1rbO8GWkjCMtSTp4SpWjYcbXPD5IHRjPpCIM7lDbQbPVK9J2984xO85yD4lVfDsmMtzqRSjbKWcBwnt0PujcuyxWz0kN3hvYJjSABmY3LiF3OG7yWdOwngRpmN3/Z9itub4OqOngncP7X/AN3Oz47hJnUaZgTylfGXx0hiMs+sBq4bwuW2veAMznkZAz8fatV1Wb0lVrJyMzGoABOXks+Ucmo/qW1rFKKr45Zebrv6lXY5jeiQ3JpgZAfV4hfHBc113RSpE4Wy6DDnGSMt24LrIUFcCz7F163fB8azKd4PkVLbLn/F0/5v6SoulrzBH5qT2Y/zdLmf6SrR9SLZf039HpCIi7z58IiIAiIgIi1eseagNoLEXVaNQVXMDAcVMRhqSMsXJWqpdoLicRzMrmGz1MuxPLnngSI5QAhKddim0rmxQA52rpA34iTn+tylLJso1uFznRhzGJ0DwVrFhYMgIHAZDyQWCn1G94B9qii/UZXW3JZWmXVGnsDpGuLTmtjLFY26OJ5YjO/h2KxNs7Ro1o7gswFFDqS8lfcbMTPo3kwBkx0QNNyVKlEmRQqmcsmOExkrCibR1GVt1Ru6yVT/AC9kceC+/H6gADbJUgZDT3qxoo2E9VlZN5V91kqeXvURbbDWfOGzPaCcRBa1wnszBE74V9RR00aQ1EoO0UWxWe0MwzZnuLfV9VrQdJidVrt9K21GiLLm1+KHOGFw4HNX5FHTRb8ud3SKHdtC2Mc9zrIBijosc2BHM6ru9Lad9kd3OZ71bkTpIPVSbtpHlFuu+0te7/AVXNJyLcByPETqsrJdz3Hp2SvTEzJpyTrphOi9VRR0kdC/9LIlVI8Xtl2Uy6PR12nTOhUjxwwAuWy3KaNo6Ja4OaRIImdYjUL3Ja6tBrhDmhw4EAjzR4iuXXzyJLtTvj3PHXVy10HLmIXSXg8F6faLjoPEPpMI+6PyXL80rL9kPE+9Z9Bmv58X3R55TOfj7FJ7NOHxulzP9JVyGytm+yHifet1nuChTcHMptDhoRqNylYWnZWethKLVPkkERF0nlhERAEREARQVut1QPcA6ACtrbc4NBL4yE6R5hATCKLZb37i093uKy+UX9QHk6PaEBJIo35WdvpO7iCny1xpv8AosEkijPlxvUf4J8vM4P8ABNyFEmijPnBT/i8F8+cVL+Lw/uq74+SaZKIoo7R0v4vAe9fDtLT4O8B71V5oL3G1ksiiPnLT4O8B71z2rbOjTaXOD4BAybOZ71V6jGvcOLRPoqo74SLN1auf8Efmuu27ZUqVM1HhwaNT+Q4lQtTifCZC5LAiodD4SKtYzQsTyzc+q8MB5AAkroq7V20t+joUZ4OqOz7BkrPPBcWRZdEleWu29vEktLKFMjIjC5xHi5arx2rtpoj6bDJhxY1rXdkGMlDzx7GL1ED1eVjjHFeVbHVqtS1j0lSpUGB2LG9zo4HM5Zq8Pojh5Lmy63Y6SN8L6sdyJ30g4jxX0PCr4YOHkuewf5huvrH2KkdduaVGrxlpREXpmQREQBERAV28j9I7mom+Zmn0Q9obmMsjl0gDkVL3m36R3NQN9NONkhzmino3rbpAOYVZdiGabuq1GZEuAMSQ4QAAQRHONFO2MveW5uAjp5icUHTsmFXPS1Oq7WYjKMGkn+Jdly16uPOYh26MWkDMc9yy4+SCbp03OwucC4Rhc0GMxlMb88XismUKk6uAJGkQG4nTluMQsGVapBzIgOjo6nLCDI5rfQrPxGQYjIRvnce1VpPyDBtOqS0EmPrnLt9Xs0WTqdTC2CJIh07jPrduWXet3p3dUrD407cwqGl5LUc9OzVDGInQzprAiDw1WVKiQxoLQTEHEZM81udaHwehnuz1Q13dU93vWLSRZGh9N0ZMZPl4+COouyhjO2R4rb6d/U81nSquIzELCRdGqnRM5taB2Bcl4Xa2oyoJayCDMRBA3ngpPGo2+Wg0ny4tEtOYJbI0GQ0XNNCXpI2hZH2nC1zqRZTIJw+sYXZtFdYrGg0+oKhLhuMNyBWy67O51X0p9GOhhApnXtKlXsnVZxe12VhC4/ZEGjwgDTsCyp0FutDWtME9w3LBwkQ3Lid6pPPCHqZqsLfKIC8Kw+MvcWGMgCdHQIJ71BX3WEQ3eZjgFdbZZcLBizaciNYJ0IUPYdjqb6k2i0NIn9m1wDj2OOo5BdePNGS3HmZ9NJSpe5u+Dy7yKb67h63QZyGp8cu5WSpWb1h4hdDaLWU8DGhrWthoGgEblWT+vBcspb5Nno4sfTgokyK7esPFc9gM2hp4u/IqNAXfdg+mZ978lfH6l9mj7FuREX0ZyhERAEREBA3k36R363KIvH1m/dCmbxH0ju72Kv7TUqX0Jq5dIYMz6+7RRJ0ga21hx/L2rosNoa14JOXPio5z6ZOc6nfqQZOnJZUnUyR0TJjecjMqm4iye+WWSY3arA3839FREsBd0DJkHtzjimJh+ofDXeochZKHaIfo8Vmb5d1fNRbmCR9GSYB0/Wa3Frp9R27dxVN3ksmdhvd3VCxN7v4BaBZ6n2Tl0U7qqEA4CJ4rKTLIwN7P4BcFt2qcwkANJHrEmGtnd2nsClRclTgq5bdl6oqElsw4v9YQ5p3tnKQuabInJxXBusu2j3GHNaGzGNplo4TOikflJzy5j4LTuIyhQbNl6riSGBsgtDZgkneQBlH6Kn3XA+mwkwcIaMtSYA9qw+WVxzbXJy2YClUL6ZiREblsvTaV1Gk55Iy05lZ2S7KpfhfTwGJEkEEd29RO2mydd9mGATheCQOEEKrUX24N8dexAUdq6r34ideKn7vv92Uqm2a4q1MiWFTlls7wJwnwXnavGlyj0ocxplttF6Y2EEZRPhmqgdk32oempWhuCoS7pB2IGcwQDGRUtSplzHNnCXNLZiYkRKbHWOpZ6dSlViMWJjgZa4EQYGoOQ8VppZzjCUr/ANHm6jFGc1Fq0TOyl0VLNTcx9oNZsZNIgNO/CSZjsWBb+u5d1nqwVxOb+u7ktVJydsuoqKpGVESHNy0kc26+Urouz9sz735LTZvXbz9q33b+1Z978lpD1r7D7FuREX0ZyhERAEREBCXk8ekcOW/sUVedpYWtZk5wz4wfera6i05loJ7QF8bQaDIaAeQQFMo3e4x0OWWfcIldtG6nfZvPcG/1FWpEBX2Xa7dQH81QfktzbHW3U6I5kn8lNIooEQLLaONIcmrL4laD++aOTVKoo2oEQbrrnW0Hub/dYG5Kp1tDvA+9TSKHjiybIM7PVP8AyHeB/wCS11dlnOEOrlw4Fs+1ysCKrwwfsLZXKOyBZ6tYt5Nj/wCl8q7HlwIdXeQ7UZ7uHSyVkRV/Hx+BZWLLsQKZxNr1ZiJc4uIHASV2fN5+nxh8b8v7qbRR+Ni8BNrsU+vsG8ullrqN7C0OHmV02bZu0M1tDHj+KkPerOipLR4Zd0adafayDdddWILKDu5zfYuGvs+/6rMP3XhzfAwVakUPRYyu9lIrXfaGfu3OHFony1QUn9R4/kdw5K7osnoI+zLdRlMoUH4mnA6JH1Cui7qD/SsJY8DEJlhAGXJWtEjoUmnY6gREXomQREQBERAaqlqY0wXAHtK+C1s6w8VC3w36R3Ib+xaxacFME+3tQFibUB0IPIrJVujamvGi24Duc8cnFAT6KvFtTdVqeRWp1SuNKzu9oUWV3FmRVR1rtA/e/wDqFqdedqH7xv4Qo3Eb0XBFSXXza+u38I9y1uv22dZvgE3Feqi9IqA6/wC29YeDfctZv629fyb7lG5EdaJ6Gi86+Xbd9p5M9y4Lw2qt9MNio0S4jpNb3aBTuKT1MYK2eqIvKKm095sqMa+pT6ZA6IacpE7lJm9bYf30cg33JuKw1UJ3XseiIvJL32ntdF4aaryC2ZBjfB3LCwX+azsL61ZpOkvMHskKN6J/KhdHrjqgGpA5mFz1r0pM9aowc3BeD24uqVMT3vdB6MvJAznISrvdxpVG4qcbpyzBiYKhTszjq910i61Np6A0cXfda4+cQtJ2updWp+Ef8lXSzJanBTuLdeRZvnfS6tTwb/yXyhtjRfUbTAqBznBoloiTxOJVcLTYj/jKf+o1LZKyyPTERFc6wiIgCIiAgb4/aHkPYq9tDSc9tJrcoLnzwc2cE58SrFe/7Q8goe36M5H2lCGrVFfBrMJeJDnhpcAcWDC6C1u4nCR4FTVgvCo7IkyGtI6IGI48wQc/VWohZ2IxUaoM+n8kgKLi4AuflVdmYyaQ6IyiMwtdKpVLm4shDZy1y6U8DK78Swc5QUcPk01amcYTqOUbyuY1pPqmOK6nFaXuVSGjldUPVPitdR56vmuhzlpc8cVBk0aHOd1fNfWhZl44hay4cQoKUfQxcFuwejwubiLnw0Ax0uM7l24xxC4LzMs0D+lnhMFvaI3ojHN6WYXVYmCocTSKjOs7EADvEKXwqMua0Ujiwk48sWMy48M1DP2jqjG0uaDJEwJbnoEZTDtjBfJPX1Y6b6X0hDSM2u3g8O3kqUV1G3ekeA94LjkC50Ae5SNpvGy06RpNiq86uAyB3kHs3KnLNJ4baku5HUa9JhzDqkHjhaY81IHbQtybRYGjcCQvtlq2RjTUAc8zAY+Mu3gpaw1qNWmH+iYDJAGEHQ8kQp3ZhdW0zK7sGFzXRPEZdo0W515jqnyXVZy0eq0DkAFDOWiNEdYvIdXzWd2VJtNMnfUb7VwtYczw1XXdf7el/qN9qksu56kiItD0AiIgCIiAhL2H0h5BV6+rbgdRbge7HiGJrZa2M+kdysd7Dp9wUJfDKpFI0w0sBPpcROIDdh45oVl24Idt5cWnuzH/AGN6yp3jBBa1xz7PHPcvgfWgCBpmZ0PALZQ9LIxRG/edOeSgpbNrr5eQSA6B5rmfelXqu/W9bmWO0H/r9diyF0Wg64R26QoKOyPqXhU3h3itbLS8zOId+qlKlzVJP0jGjdmPNaql15n6emB7FUo7I17jxPitTp4nxUlUu+mP/wBDfCfyR1OzDWrPcVBUiTzPiol9uxERjcSTDGuwDCDEucYzJ3SrTisnXd4FcFb4s0DC6oS2QxzWgkNcc2kO3cIRHPmUq4IGy2l7ZxF2RGJjsyAcsQd+WamrtqhpeS0OIBwg5ie0cpWdlZY46Rqy4jGXCCQNGgDQLfbLysbWnCag6UEhpJA4gI+5TE5QVswc30hL20w0AYnYcgY1B4FVfamxtxemYC0Ew4TMcDKtV3XjYi5w9JVczKHOaRJ4dq6LTZbvrNLHVHQewiDuKhmvGSPY8orjeNfyXyi3tKuj9kLPUJNG0tw4iBj6JAHtXc34P6IovivTe/CSDiiIzyVS6VR2lKp1CMInJ2+ZHbortdNengDKbpwjOcieJUNd2ylWrReGtxOYcTcJB11C6bPcPoy30hc1wjTo+aok7tBxSVIs9jrZwuRyxpWgAgrM5rYhChrG45eP910Xd+3p/wCo3+pc1P1hzC6bCfp2f6jf6lJK7nqSIi0PQCIiAIiICMvGyPc+WiRHGFH2m6q7wGgNA3ku18FY0QFdpbLH6zwT3wuqns6B9cj7rQPMyVMIgIs7PtOtSqf549gWPzYo7w483uUsiAifmtZvswebnH81mNmrN9i3z96k0UURSI8bP2f7Gn+ELL5Ds/2NL8Dfcu5FIpHD8h2f7Cl/tt9yfIdn+wpf7bfcu5EoUjhFxWf7Cl/tt9y+/I1D7Gl/tt9y7UQUjk+SKP2VP/bb7l8Nz0fsaf4G+5diIKRHfN2zRHoKUfcC1VNlLIRBoU8/4Y9ilkUUKRXbL8H9ipT6Kjgxa4XvH/0tlXY2kRGKpyLsY8HAqeRKRG1P2Kbavg3Yf2dVzD90EeEhaR8H9Qfvmn+Q+9XhEpFenEpLdgqkg+lZl/Cfet1n2Ge2o1xrN6Lg6MB3GY1VwRKQ6UQiIpNAiIgCIiAIiIAiIgCIiAIiIAiIgCIiAIiIAiIgCIiAIiIAiIgCIiAIiIAiIgCIiAIiIAiIgCIiAIiIAiIgCIiAIiIAiIgCIiAIiIAiIgCIiAIiIAiI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2776" name="AutoShape 8" descr="data:image/jpeg;base64,/9j/4AAQSkZJRgABAQAAAQABAAD/2wCEAAkGBhQSEBUUEhQVFRQUFhgVFBgVFRgVFRQVFRUXFRYVFBcXGyYeFxkjGhcVIC8gIycpLSwsFR4xNTAqNSYrLCkBCQoKDgwOGg8PGiwdHRwpKSwpKSwpLCksLCwsLCwsLCwsKSwsKSwpKSwpLCksLCwsKSwsKSkpKSkpKSksLCwsLP/AABEIAOEA4QMBIgACEQEDEQH/xAAbAAEAAgMBAQAAAAAAAAAAAAAABQYCAwQHAf/EAEYQAAEDAQUEBgQLBgYDAQAAAAEAAhEDBAUSITEGQVFxIlJhgZGhEzKx0QcUFRYjQlNyksHwM0NigrLhJDRzk9LxVKLCRP/EABoBAQADAQEBAAAAAAAAAAAAAAABAgMEBQb/xAAsEQACAgEDAwQBAwUBAAAAAAAAAQIRAwQSIRMxUTJBYXEUM1KRFSJCgfAF/9oADAMBAAIRAxEAPwD3FERAEREAREQBERAEREAREQBERAEREAREQBERAEREAREQBERAEREAREQBERAEUfUvYAkYdDxW0W7s80B1oub46N4cO6fYvnynT3uA5yEB1IuYXlT67fFZC2s67fEIKN6LT8bZ1m+IX0WlvWb4hCaNqLX8Yb1m+IT4w3rN8Qgo2ItRtTOu38QWBt9Prs/EPeosUzoRcxvKl9oz8QXw3rR+1Z+Ie9LRO1+DqRcZvmh9rT/G33rlq7WWRpIdaaII1HpGyOYnJLROyXglkUH897F/5DNY35nsyzXBW+FC72kj0+IgwQynUcR4N81G5eSywZH/AIv+C1oqdavhSsjNBVeToGsz75OXeoq0/C2Y+isrub3geTQVG+PkjJiyY47pRdfTPRkXml1/CHarRVw4aTGwSYDnHszJUm7aK0dcdzQqvLFDS43qodTH2ui8IqL84bR9p/6hb7g2hr1LS1j3AtOKRhA0BjNFlTdHRLRzim3XBc0RFqcYREQBERAV616u5lRG0V6VKdSkymXDHiLsIaXdEAj18lMWwdJ3MqBvy0xWa1rQ57gcMmAAAMRLoMajQFQy8O522TaInEC0S1wYJOb3FodAAGWvkun5axAFtOQQwmXAEGo4tAiNxCrj7WzphzZwwXw2W4oByJiTBCkrovqkYAEtwsIIZkAXENnhDpUGqS/addW3jFJpjCGPLxIkFjw0kH63Ja69pp4SRTAEVMJkSTTBJlu4ZFbReFEjFUYGlpfEtmYfhlp3kmFmLbRJJDM3NcXdDcDDsXh3qprS/acloq02kg0zILQBiILsWjuxvbnyWQs1MtBc0sJBOEuMiNdOS6PjdIgyyMQBhzM3gmBkdc10Gm3SBlkMtyqW48EVWsNIakjfrxWqpYqQ+udJ1yjwUo+m06geCwcwaQI5KjLxoiHWKl1z4/2Wp1kpdc8FMlo4DwWstbwHgqM2jRFi6mHMEqubQXG0sY7C5zWvdjiQQDGeXtV1kKDviu9jGgFzGF8VHN6RDTpyVTqw+orVjuSg+1U/i4qYW5vLiVxX1Y2Fzmva0VA4gk9Fxb9VxcMyOzRXG4K5JqAEvpAjA5wgnjzUVtVYqpLqgYCBAxA/U0wOG8GUXc3nNpP6IWnYh6NjsLnNJwvxYXtHBzGuie+Qs2YoDScmkhsANJGmca5RvK0WW2EPLjiBAIIzIZn0cOcHL2Lpc0choFeaaLaScMr3e67ozpWVoaXu9UGDHavlmt4xZaDT3rZZjq12jgQe2Vx2ewubLiIAKp7cHpNyUkvZlluOygPqPGhAaMu8nyHipVy4LnJ+Ll0ETJBJmQBkVrdaHcSqvueP0ceFuONUrb/kkQt2y/8AnGfz/wBJUOK7uJUrsr/m6f8AN/SVaHqRlm/Tl9Ho6Ii7j58IiIAiIgIK1jpO5lQN8WRr6mcgtgtc0w4SM4IVhtQ6TuZVcvr0wtVPA1hpFv0pJOMGOjgG9C0e/BzPsDSCDObg4mc8TQAD5BdNz3exriM4LQDJ3BxcPMlcTXVpOTSCePqjge33rMNrHDhLQY6cHjpCrward5Jw2KlnOczqTliOI4eGaymmNST0S2SZOEmSFBss9XOXjfG8aCPMHxWPxSt1m7uYzzJ7vYql1b9yYqvpl1Ml37MHCI3kQM+xZvvJnFQQu6rOb2wczmNMtMsv7rNl2VATLgdfEgRlHFVZpXySb70ZxPgtbr2Z2+CjDdVSfXbHMSc9+XNfTclU/WA000jmQqM0Ufk7XXszt8Fy2naOiww5xBOg1J7hmvtG5XgGelw7hoqtTuiq8tlwZjaahe2HFzpALZIEQMsKqdGOFlls20VGoJpuxcY3cwuO1E2hobRxtc1xPEHn2KEu+53NdLYJa9gDxkagdkWncYnQcFZ6N2ljaknC12RMxoR/0oo2acPSclgvCszEy0NzB6BECeOQ7lo2hv1rbO8GWkjCMtSTp4SpWjYcbXPD5IHRjPpCIM7lDbQbPVK9J2984xO85yD4lVfDsmMtzqRSjbKWcBwnt0PujcuyxWz0kN3hvYJjSABmY3LiF3OG7yWdOwngRpmN3/Z9itub4OqOngncP7X/AN3Oz47hJnUaZgTylfGXx0hiMs+sBq4bwuW2veAMznkZAz8fatV1Wb0lVrJyMzGoABOXks+Ucmo/qW1rFKKr45Zebrv6lXY5jeiQ3JpgZAfV4hfHBc113RSpE4Wy6DDnGSMt24LrIUFcCz7F163fB8azKd4PkVLbLn/F0/5v6SoulrzBH5qT2Y/zdLmf6SrR9SLZf039HpCIi7z58IiIAiIgIi1eseagNoLEXVaNQVXMDAcVMRhqSMsXJWqpdoLicRzMrmGz1MuxPLnngSI5QAhKddim0rmxQA52rpA34iTn+tylLJso1uFznRhzGJ0DwVrFhYMgIHAZDyQWCn1G94B9qii/UZXW3JZWmXVGnsDpGuLTmtjLFY26OJ5YjO/h2KxNs7Ro1o7gswFFDqS8lfcbMTPo3kwBkx0QNNyVKlEmRQqmcsmOExkrCibR1GVt1Ru6yVT/AC9kceC+/H6gADbJUgZDT3qxoo2E9VlZN5V91kqeXvURbbDWfOGzPaCcRBa1wnszBE74V9RR00aQ1EoO0UWxWe0MwzZnuLfV9VrQdJidVrt9K21GiLLm1+KHOGFw4HNX5FHTRb8ud3SKHdtC2Mc9zrIBijosc2BHM6ru9Lad9kd3OZ71bkTpIPVSbtpHlFuu+0te7/AVXNJyLcByPETqsrJdz3Hp2SvTEzJpyTrphOi9VRR0kdC/9LIlVI8Xtl2Uy6PR12nTOhUjxwwAuWy3KaNo6Ja4OaRIImdYjUL3Ja6tBrhDmhw4EAjzR4iuXXzyJLtTvj3PHXVy10HLmIXSXg8F6faLjoPEPpMI+6PyXL80rL9kPE+9Z9Bmv58X3R55TOfj7FJ7NOHxulzP9JVyGytm+yHifet1nuChTcHMptDhoRqNylYWnZWethKLVPkkERF0nlhERAEREARQVut1QPcA6ACtrbc4NBL4yE6R5hATCKLZb37i093uKy+UX9QHk6PaEBJIo35WdvpO7iCny1xpv8AosEkijPlxvUf4J8vM4P8ABNyFEmijPnBT/i8F8+cVL+Lw/uq74+SaZKIoo7R0v4vAe9fDtLT4O8B71V5oL3G1ksiiPnLT4O8B71z2rbOjTaXOD4BAybOZ71V6jGvcOLRPoqo74SLN1auf8Efmuu27ZUqVM1HhwaNT+Q4lQtTifCZC5LAiodD4SKtYzQsTyzc+q8MB5AAkroq7V20t+joUZ4OqOz7BkrPPBcWRZdEleWu29vEktLKFMjIjC5xHi5arx2rtpoj6bDJhxY1rXdkGMlDzx7GL1ED1eVjjHFeVbHVqtS1j0lSpUGB2LG9zo4HM5Zq8Pojh5Lmy63Y6SN8L6sdyJ30g4jxX0PCr4YOHkuewf5huvrH2KkdduaVGrxlpREXpmQREQBERAV28j9I7mom+Zmn0Q9obmMsjl0gDkVL3m36R3NQN9NONkhzmino3rbpAOYVZdiGabuq1GZEuAMSQ4QAAQRHONFO2MveW5uAjp5icUHTsmFXPS1Oq7WYjKMGkn+Jdly16uPOYh26MWkDMc9yy4+SCbp03OwucC4Rhc0GMxlMb88XismUKk6uAJGkQG4nTluMQsGVapBzIgOjo6nLCDI5rfQrPxGQYjIRvnce1VpPyDBtOqS0EmPrnLt9Xs0WTqdTC2CJIh07jPrduWXet3p3dUrD407cwqGl5LUc9OzVDGInQzprAiDw1WVKiQxoLQTEHEZM81udaHwehnuz1Q13dU93vWLSRZGh9N0ZMZPl4+COouyhjO2R4rb6d/U81nSquIzELCRdGqnRM5taB2Bcl4Xa2oyoJayCDMRBA3ngpPGo2+Wg0ny4tEtOYJbI0GQ0XNNCXpI2hZH2nC1zqRZTIJw+sYXZtFdYrGg0+oKhLhuMNyBWy67O51X0p9GOhhApnXtKlXsnVZxe12VhC4/ZEGjwgDTsCyp0FutDWtME9w3LBwkQ3Lid6pPPCHqZqsLfKIC8Kw+MvcWGMgCdHQIJ71BX3WEQ3eZjgFdbZZcLBizaciNYJ0IUPYdjqb6k2i0NIn9m1wDj2OOo5BdePNGS3HmZ9NJSpe5u+Dy7yKb67h63QZyGp8cu5WSpWb1h4hdDaLWU8DGhrWthoGgEblWT+vBcspb5Nno4sfTgokyK7esPFc9gM2hp4u/IqNAXfdg+mZ978lfH6l9mj7FuREX0ZyhERAEREBA3k36R363KIvH1m/dCmbxH0ju72Kv7TUqX0Jq5dIYMz6+7RRJ0ga21hx/L2rosNoa14JOXPio5z6ZOc6nfqQZOnJZUnUyR0TJjecjMqm4iye+WWSY3arA3839FREsBd0DJkHtzjimJh+ofDXeochZKHaIfo8Vmb5d1fNRbmCR9GSYB0/Wa3Frp9R27dxVN3ksmdhvd3VCxN7v4BaBZ6n2Tl0U7qqEA4CJ4rKTLIwN7P4BcFt2qcwkANJHrEmGtnd2nsClRclTgq5bdl6oqElsw4v9YQ5p3tnKQuabInJxXBusu2j3GHNaGzGNplo4TOikflJzy5j4LTuIyhQbNl6riSGBsgtDZgkneQBlH6Kn3XA+mwkwcIaMtSYA9qw+WVxzbXJy2YClUL6ZiREblsvTaV1Gk55Iy05lZ2S7KpfhfTwGJEkEEd29RO2mydd9mGATheCQOEEKrUX24N8dexAUdq6r34ideKn7vv92Uqm2a4q1MiWFTlls7wJwnwXnavGlyj0ocxplttF6Y2EEZRPhmqgdk32oempWhuCoS7pB2IGcwQDGRUtSplzHNnCXNLZiYkRKbHWOpZ6dSlViMWJjgZa4EQYGoOQ8VppZzjCUr/ANHm6jFGc1Fq0TOyl0VLNTcx9oNZsZNIgNO/CSZjsWBb+u5d1nqwVxOb+u7ktVJydsuoqKpGVESHNy0kc26+Urouz9sz735LTZvXbz9q33b+1Z978lpD1r7D7FuREX0ZyhERAEREBCXk8ekcOW/sUVedpYWtZk5wz4wfera6i05loJ7QF8bQaDIaAeQQFMo3e4x0OWWfcIldtG6nfZvPcG/1FWpEBX2Xa7dQH81QfktzbHW3U6I5kn8lNIooEQLLaONIcmrL4laD++aOTVKoo2oEQbrrnW0Hub/dYG5Kp1tDvA+9TSKHjiybIM7PVP8AyHeB/wCS11dlnOEOrlw4Fs+1ysCKrwwfsLZXKOyBZ6tYt5Nj/wCl8q7HlwIdXeQ7UZ7uHSyVkRV/Hx+BZWLLsQKZxNr1ZiJc4uIHASV2fN5+nxh8b8v7qbRR+Ni8BNrsU+vsG8ullrqN7C0OHmV02bZu0M1tDHj+KkPerOipLR4Zd0adafayDdddWILKDu5zfYuGvs+/6rMP3XhzfAwVakUPRYyu9lIrXfaGfu3OHFony1QUn9R4/kdw5K7osnoI+zLdRlMoUH4mnA6JH1Cui7qD/SsJY8DEJlhAGXJWtEjoUmnY6gREXomQREQBERAaqlqY0wXAHtK+C1s6w8VC3w36R3Ib+xaxacFME+3tQFibUB0IPIrJVujamvGi24Duc8cnFAT6KvFtTdVqeRWp1SuNKzu9oUWV3FmRVR1rtA/e/wDqFqdedqH7xv4Qo3Eb0XBFSXXza+u38I9y1uv22dZvgE3Feqi9IqA6/wC29YeDfctZv629fyb7lG5EdaJ6Gi86+Xbd9p5M9y4Lw2qt9MNio0S4jpNb3aBTuKT1MYK2eqIvKKm095sqMa+pT6ZA6IacpE7lJm9bYf30cg33JuKw1UJ3XseiIvJL32ntdF4aaryC2ZBjfB3LCwX+azsL61ZpOkvMHskKN6J/KhdHrjqgGpA5mFz1r0pM9aowc3BeD24uqVMT3vdB6MvJAznISrvdxpVG4qcbpyzBiYKhTszjq910i61Np6A0cXfda4+cQtJ2updWp+Ef8lXSzJanBTuLdeRZvnfS6tTwb/yXyhtjRfUbTAqBznBoloiTxOJVcLTYj/jKf+o1LZKyyPTERFc6wiIgCIiAgb4/aHkPYq9tDSc9tJrcoLnzwc2cE58SrFe/7Q8goe36M5H2lCGrVFfBrMJeJDnhpcAcWDC6C1u4nCR4FTVgvCo7IkyGtI6IGI48wQc/VWohZ2IxUaoM+n8kgKLi4AuflVdmYyaQ6IyiMwtdKpVLm4shDZy1y6U8DK78Swc5QUcPk01amcYTqOUbyuY1pPqmOK6nFaXuVSGjldUPVPitdR56vmuhzlpc8cVBk0aHOd1fNfWhZl44hay4cQoKUfQxcFuwejwubiLnw0Ax0uM7l24xxC4LzMs0D+lnhMFvaI3ojHN6WYXVYmCocTSKjOs7EADvEKXwqMua0Ujiwk48sWMy48M1DP2jqjG0uaDJEwJbnoEZTDtjBfJPX1Y6b6X0hDSM2u3g8O3kqUV1G3ekeA94LjkC50Ae5SNpvGy06RpNiq86uAyB3kHs3KnLNJ4baku5HUa9JhzDqkHjhaY81IHbQtybRYGjcCQvtlq2RjTUAc8zAY+Mu3gpaw1qNWmH+iYDJAGEHQ8kQp3ZhdW0zK7sGFzXRPEZdo0W515jqnyXVZy0eq0DkAFDOWiNEdYvIdXzWd2VJtNMnfUb7VwtYczw1XXdf7el/qN9qksu56kiItD0AiIgCIiAhL2H0h5BV6+rbgdRbge7HiGJrZa2M+kdysd7Dp9wUJfDKpFI0w0sBPpcROIDdh45oVl24Idt5cWnuzH/AGN6yp3jBBa1xz7PHPcvgfWgCBpmZ0PALZQ9LIxRG/edOeSgpbNrr5eQSA6B5rmfelXqu/W9bmWO0H/r9diyF0Wg64R26QoKOyPqXhU3h3itbLS8zOId+qlKlzVJP0jGjdmPNaql15n6emB7FUo7I17jxPitTp4nxUlUu+mP/wBDfCfyR1OzDWrPcVBUiTzPiol9uxERjcSTDGuwDCDEucYzJ3SrTisnXd4FcFb4s0DC6oS2QxzWgkNcc2kO3cIRHPmUq4IGy2l7ZxF2RGJjsyAcsQd+WamrtqhpeS0OIBwg5ie0cpWdlZY46Rqy4jGXCCQNGgDQLfbLysbWnCag6UEhpJA4gI+5TE5QVswc30hL20w0AYnYcgY1B4FVfamxtxemYC0Ew4TMcDKtV3XjYi5w9JVczKHOaRJ4dq6LTZbvrNLHVHQewiDuKhmvGSPY8orjeNfyXyi3tKuj9kLPUJNG0tw4iBj6JAHtXc34P6IovivTe/CSDiiIzyVS6VR2lKp1CMInJ2+ZHbortdNengDKbpwjOcieJUNd2ylWrReGtxOYcTcJB11C6bPcPoy30hc1wjTo+aok7tBxSVIs9jrZwuRyxpWgAgrM5rYhChrG45eP910Xd+3p/wCo3+pc1P1hzC6bCfp2f6jf6lJK7nqSIi0PQCIiAIiICMvGyPc+WiRHGFH2m6q7wGgNA3ku18FY0QFdpbLH6zwT3wuqns6B9cj7rQPMyVMIgIs7PtOtSqf549gWPzYo7w483uUsiAifmtZvswebnH81mNmrN9i3z96k0UURSI8bP2f7Gn+ELL5Ds/2NL8Dfcu5FIpHD8h2f7Cl/tt9yfIdn+wpf7bfcu5EoUjhFxWf7Cl/tt9y+/I1D7Gl/tt9y7UQUjk+SKP2VP/bb7l8Nz0fsaf4G+5diIKRHfN2zRHoKUfcC1VNlLIRBoU8/4Y9ilkUUKRXbL8H9ipT6Kjgxa4XvH/0tlXY2kRGKpyLsY8HAqeRKRG1P2Kbavg3Yf2dVzD90EeEhaR8H9Qfvmn+Q+9XhEpFenEpLdgqkg+lZl/Cfet1n2Ge2o1xrN6Lg6MB3GY1VwRKQ6UQiIpNAiIgCIiAIiIAiIgCIiAIiIAiIgCIiAIiIAiIgCIiAIiIAiIgCIiAIiIAiIgCIiAIiIAiIgCIiAIiIAiIgCIiAIiIAiIgCIiAIiIAiIgCIiAIiIAiI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4" name="Rectangle 2"/>
          <p:cNvSpPr>
            <a:spLocks noGrp="1" noChangeArrowheads="1"/>
          </p:cNvSpPr>
          <p:nvPr>
            <p:ph type="title"/>
          </p:nvPr>
        </p:nvSpPr>
        <p:spPr>
          <a:xfrm>
            <a:off x="457200" y="274638"/>
            <a:ext cx="8229600" cy="1143000"/>
          </a:xfrm>
        </p:spPr>
        <p:txBody>
          <a:bodyPr/>
          <a:lstStyle/>
          <a:p>
            <a:pPr eaLnBrk="1" hangingPunct="1"/>
            <a:r>
              <a:rPr lang="fr-FR" sz="3600" b="1" dirty="0" smtClean="0"/>
              <a:t>Kits DIY  « </a:t>
            </a:r>
            <a:r>
              <a:rPr lang="fr-FR" sz="3600" b="1" dirty="0" err="1" smtClean="0"/>
              <a:t>In’expériencing</a:t>
            </a:r>
            <a:r>
              <a:rPr lang="fr-FR" sz="3600" b="1" dirty="0" smtClean="0"/>
              <a:t> »</a:t>
            </a:r>
            <a:endParaRPr lang="fr-FR" dirty="0" smtClean="0"/>
          </a:p>
        </p:txBody>
      </p:sp>
      <p:pic>
        <p:nvPicPr>
          <p:cNvPr id="1026" name="Picture 2" descr="Lékué - Kit macarons silicone Lékué (plaque + Decomax)"/>
          <p:cNvPicPr>
            <a:picLocks noChangeAspect="1" noChangeArrowheads="1"/>
          </p:cNvPicPr>
          <p:nvPr/>
        </p:nvPicPr>
        <p:blipFill>
          <a:blip r:embed="rId3" cstate="print"/>
          <a:srcRect/>
          <a:stretch>
            <a:fillRect/>
          </a:stretch>
        </p:blipFill>
        <p:spPr bwMode="auto">
          <a:xfrm>
            <a:off x="5364088" y="1484784"/>
            <a:ext cx="1561356" cy="1561356"/>
          </a:xfrm>
          <a:prstGeom prst="rect">
            <a:avLst/>
          </a:prstGeom>
          <a:noFill/>
        </p:spPr>
      </p:pic>
      <p:pic>
        <p:nvPicPr>
          <p:cNvPr id="1028" name="Picture 4" descr="Le kit sushis : Livre de recettes + une natte en bambou, un couteau à sushis et deux paires de baguettes"/>
          <p:cNvPicPr>
            <a:picLocks noChangeAspect="1" noChangeArrowheads="1"/>
          </p:cNvPicPr>
          <p:nvPr/>
        </p:nvPicPr>
        <p:blipFill>
          <a:blip r:embed="rId4" cstate="print"/>
          <a:srcRect/>
          <a:stretch>
            <a:fillRect/>
          </a:stretch>
        </p:blipFill>
        <p:spPr bwMode="auto">
          <a:xfrm>
            <a:off x="7366620" y="2420888"/>
            <a:ext cx="1777380" cy="1777380"/>
          </a:xfrm>
          <a:prstGeom prst="rect">
            <a:avLst/>
          </a:prstGeom>
          <a:noFill/>
        </p:spPr>
      </p:pic>
      <p:pic>
        <p:nvPicPr>
          <p:cNvPr id="1030" name="Picture 6" descr="Kit Mousse pour siphon"/>
          <p:cNvPicPr>
            <a:picLocks noChangeAspect="1" noChangeArrowheads="1"/>
          </p:cNvPicPr>
          <p:nvPr/>
        </p:nvPicPr>
        <p:blipFill>
          <a:blip r:embed="rId5" cstate="print"/>
          <a:srcRect/>
          <a:stretch>
            <a:fillRect/>
          </a:stretch>
        </p:blipFill>
        <p:spPr bwMode="auto">
          <a:xfrm>
            <a:off x="5580112" y="4581128"/>
            <a:ext cx="2195736" cy="1379464"/>
          </a:xfrm>
          <a:prstGeom prst="rect">
            <a:avLst/>
          </a:prstGeom>
          <a:noFill/>
        </p:spPr>
      </p:pic>
      <p:sp>
        <p:nvSpPr>
          <p:cNvPr id="12" name="Bouton d'action : Suivant 11">
            <a:hlinkClick r:id="rId6" action="ppaction://hlinksldjump" highlightClick="1">
              <a:snd r:embed="rId7" name="click.wav"/>
            </a:hlinkClick>
          </p:cNvPr>
          <p:cNvSpPr/>
          <p:nvPr/>
        </p:nvSpPr>
        <p:spPr>
          <a:xfrm>
            <a:off x="7812360" y="332656"/>
            <a:ext cx="504056" cy="432048"/>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u contenu 2"/>
          <p:cNvSpPr>
            <a:spLocks noGrp="1"/>
          </p:cNvSpPr>
          <p:nvPr>
            <p:ph idx="1"/>
          </p:nvPr>
        </p:nvSpPr>
        <p:spPr>
          <a:xfrm>
            <a:off x="500063" y="285750"/>
            <a:ext cx="8186737" cy="5840413"/>
          </a:xfrm>
        </p:spPr>
        <p:txBody>
          <a:bodyPr/>
          <a:lstStyle/>
          <a:p>
            <a:pPr>
              <a:buNone/>
            </a:pPr>
            <a:r>
              <a:rPr lang="fr-FR" u="sng" dirty="0" smtClean="0"/>
              <a:t>Kits </a:t>
            </a:r>
            <a:r>
              <a:rPr lang="fr-FR" dirty="0" smtClean="0"/>
              <a:t>DIY</a:t>
            </a:r>
          </a:p>
          <a:p>
            <a:pPr>
              <a:buFontTx/>
              <a:buChar char="-"/>
            </a:pPr>
            <a:r>
              <a:rPr lang="fr-FR" sz="2800" dirty="0" smtClean="0"/>
              <a:t>Réalisation de tâches de fabrication ou de livraison du produit.</a:t>
            </a:r>
          </a:p>
          <a:p>
            <a:pPr>
              <a:buFontTx/>
              <a:buChar char="-"/>
            </a:pPr>
            <a:endParaRPr lang="fr-FR" dirty="0" smtClean="0"/>
          </a:p>
        </p:txBody>
      </p:sp>
      <p:pic>
        <p:nvPicPr>
          <p:cNvPr id="16387" name="Picture 6" descr="187_bricolage"/>
          <p:cNvPicPr>
            <a:picLocks noChangeAspect="1" noChangeArrowheads="1"/>
          </p:cNvPicPr>
          <p:nvPr/>
        </p:nvPicPr>
        <p:blipFill>
          <a:blip r:embed="rId2" cstate="print"/>
          <a:srcRect/>
          <a:stretch>
            <a:fillRect/>
          </a:stretch>
        </p:blipFill>
        <p:spPr bwMode="auto">
          <a:xfrm>
            <a:off x="5000625" y="2214563"/>
            <a:ext cx="2879725" cy="2879725"/>
          </a:xfrm>
          <a:prstGeom prst="rect">
            <a:avLst/>
          </a:prstGeom>
          <a:noFill/>
          <a:ln w="9525">
            <a:noFill/>
            <a:miter lim="800000"/>
            <a:headEnd/>
            <a:tailEnd/>
          </a:ln>
        </p:spPr>
      </p:pic>
      <p:pic>
        <p:nvPicPr>
          <p:cNvPr id="16388" name="Picture 2" descr="D:\FLORENCE\MAE\Marketing\Nouveau dossier\G_alsa-mamie-gateau.jpg"/>
          <p:cNvPicPr>
            <a:picLocks noChangeAspect="1" noChangeArrowheads="1"/>
          </p:cNvPicPr>
          <p:nvPr/>
        </p:nvPicPr>
        <p:blipFill>
          <a:blip r:embed="rId3" cstate="print"/>
          <a:srcRect/>
          <a:stretch>
            <a:fillRect/>
          </a:stretch>
        </p:blipFill>
        <p:spPr bwMode="auto">
          <a:xfrm>
            <a:off x="1071563" y="2214563"/>
            <a:ext cx="2754312" cy="2879725"/>
          </a:xfrm>
          <a:prstGeom prst="rect">
            <a:avLst/>
          </a:prstGeom>
          <a:noFill/>
          <a:ln w="9525">
            <a:noFill/>
            <a:miter lim="800000"/>
            <a:headEnd/>
            <a:tailEnd/>
          </a:ln>
        </p:spPr>
      </p:pic>
      <p:sp>
        <p:nvSpPr>
          <p:cNvPr id="5" name="Bouton d'action : Suivant 4">
            <a:hlinkClick r:id="rId4" action="ppaction://hlinksldjump" highlightClick="1">
              <a:snd r:embed="rId5" name="click.wav"/>
            </a:hlinkClick>
          </p:cNvPr>
          <p:cNvSpPr/>
          <p:nvPr/>
        </p:nvSpPr>
        <p:spPr>
          <a:xfrm>
            <a:off x="7812360" y="332656"/>
            <a:ext cx="504056" cy="432048"/>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rDIY-Fujitsu--Thumb48126-0.jpg"/>
          <p:cNvPicPr>
            <a:picLocks noChangeAspect="1"/>
          </p:cNvPicPr>
          <p:nvPr/>
        </p:nvPicPr>
        <p:blipFill>
          <a:blip r:embed="rId2" cstate="print"/>
          <a:stretch>
            <a:fillRect/>
          </a:stretch>
        </p:blipFill>
        <p:spPr>
          <a:xfrm>
            <a:off x="4788024" y="692696"/>
            <a:ext cx="4621013" cy="5924376"/>
          </a:xfrm>
          <a:prstGeom prst="rect">
            <a:avLst/>
          </a:prstGeom>
        </p:spPr>
      </p:pic>
      <p:sp>
        <p:nvSpPr>
          <p:cNvPr id="2" name="Titre 1"/>
          <p:cNvSpPr>
            <a:spLocks noGrp="1"/>
          </p:cNvSpPr>
          <p:nvPr>
            <p:ph type="title"/>
          </p:nvPr>
        </p:nvSpPr>
        <p:spPr/>
        <p:txBody>
          <a:bodyPr>
            <a:normAutofit fontScale="90000"/>
          </a:bodyPr>
          <a:lstStyle/>
          <a:p>
            <a:r>
              <a:rPr lang="fr-FR" dirty="0" smtClean="0"/>
              <a:t>Kits  « mise à disposition »</a:t>
            </a:r>
            <a:br>
              <a:rPr lang="fr-FR" dirty="0" smtClean="0"/>
            </a:br>
            <a:r>
              <a:rPr lang="fr-FR" dirty="0" smtClean="0"/>
              <a:t>ORDIY </a:t>
            </a:r>
            <a:r>
              <a:rPr lang="fr-FR" dirty="0" err="1" smtClean="0"/>
              <a:t>fujitsu</a:t>
            </a:r>
            <a:endParaRPr lang="fr-FR" dirty="0"/>
          </a:p>
        </p:txBody>
      </p:sp>
      <p:sp>
        <p:nvSpPr>
          <p:cNvPr id="3" name="Espace réservé du contenu 2"/>
          <p:cNvSpPr>
            <a:spLocks noGrp="1"/>
          </p:cNvSpPr>
          <p:nvPr>
            <p:ph idx="1"/>
          </p:nvPr>
        </p:nvSpPr>
        <p:spPr>
          <a:xfrm>
            <a:off x="457200" y="1600200"/>
            <a:ext cx="4834880" cy="4525963"/>
          </a:xfrm>
        </p:spPr>
        <p:txBody>
          <a:bodyPr>
            <a:normAutofit fontScale="32500" lnSpcReduction="20000"/>
          </a:bodyPr>
          <a:lstStyle/>
          <a:p>
            <a:r>
              <a:rPr lang="fr-FR" b="1" dirty="0" smtClean="0"/>
              <a:t>Fujitsu a inauguré, le 9 août dernier au Japon, les premiers ateliers </a:t>
            </a:r>
            <a:r>
              <a:rPr lang="fr-FR" b="1" dirty="0" err="1" smtClean="0"/>
              <a:t>orDIY</a:t>
            </a:r>
            <a:r>
              <a:rPr lang="fr-FR" b="1" dirty="0" smtClean="0"/>
              <a:t> (</a:t>
            </a:r>
            <a:r>
              <a:rPr lang="fr-FR" b="1" dirty="0" err="1" smtClean="0"/>
              <a:t>orDoItYourself</a:t>
            </a:r>
            <a:r>
              <a:rPr lang="fr-FR" b="1" dirty="0" smtClean="0"/>
              <a:t>). Il s'agit de créer son propre ordinateur selon ses besoins. C'est un réseau d'agences de voyages qui proposent ce service envisagé comme un loisir.</a:t>
            </a:r>
            <a:endParaRPr lang="fr-FR" dirty="0" smtClean="0"/>
          </a:p>
          <a:p>
            <a:endParaRPr lang="fr-FR" dirty="0" smtClean="0"/>
          </a:p>
          <a:p>
            <a:endParaRPr lang="fr-FR" dirty="0"/>
          </a:p>
          <a:p>
            <a:r>
              <a:rPr lang="fr-FR" dirty="0" smtClean="0"/>
              <a:t>Après les ateliers photo de Nikon, Fujitsu a inauguré le 9 août dernier au Japon les premiers ateliers </a:t>
            </a:r>
            <a:r>
              <a:rPr lang="fr-FR" dirty="0" err="1" smtClean="0"/>
              <a:t>orDIY</a:t>
            </a:r>
            <a:r>
              <a:rPr lang="fr-FR" dirty="0" smtClean="0"/>
              <a:t> (</a:t>
            </a:r>
            <a:r>
              <a:rPr lang="fr-FR" dirty="0" err="1" smtClean="0"/>
              <a:t>orDoItYourself</a:t>
            </a:r>
            <a:r>
              <a:rPr lang="fr-FR" dirty="0" smtClean="0"/>
              <a:t>) !</a:t>
            </a:r>
            <a:br>
              <a:rPr lang="fr-FR" dirty="0" smtClean="0"/>
            </a:br>
            <a:r>
              <a:rPr lang="fr-FR" dirty="0" smtClean="0"/>
              <a:t>Au programme de ces ateliers payants (312 $/personne, hors coût de l'ordinateur) : enseigner aux débutants comment construire leur propre ordinateur et leur donner des connaissances fondamentales sur son fonctionnement interne, de façon à ce qu'ils puissent en assurer la maintenance seuls [et à terme, de réduire les coûts colossaux du SAV].</a:t>
            </a:r>
          </a:p>
          <a:p>
            <a:r>
              <a:rPr lang="fr-FR" dirty="0" smtClean="0"/>
              <a:t>C'est là une véritable rupture dans l'univers des constructeurs de PC, plutôt réticents, on le comprend, à l'idée que l'on puisse fabriquer seul son ordinateur. Chaque participant aux ateliers est invité à choisir en amont parmi 19 ordinateurs de quatre gammes (allant de l'ordinateur de bureau au </a:t>
            </a:r>
            <a:r>
              <a:rPr lang="fr-FR" dirty="0" err="1" smtClean="0"/>
              <a:t>netbook</a:t>
            </a:r>
            <a:r>
              <a:rPr lang="fr-FR" dirty="0" smtClean="0"/>
              <a:t>) celui qu'il souhaite fabriquer. Toutes les pièces - dont les spécifications peuvent, en outre, être modifiées sur demande - sont alors fournies aux participants qui reçoivent des instructions de montage, des informations sur les composants et leur fonctionnement ainsi que de l'assistance de la part d'un ingénieur de Fujitsu.</a:t>
            </a:r>
          </a:p>
          <a:p>
            <a:r>
              <a:rPr lang="fr-FR" dirty="0" smtClean="0"/>
              <a:t>À l'issue de l'atelier, chaque ordinateur produit fait l'objet d'une vérification dans une unité de fabrication de Fujitsu puis est livré à son géniteur avec une garantie fabricant portée à trois ans (contre un an pour un ordinateur acheté dans le commerce).</a:t>
            </a:r>
            <a:br>
              <a:rPr lang="fr-FR" dirty="0" smtClean="0"/>
            </a:br>
            <a:r>
              <a:rPr lang="fr-FR" b="1" dirty="0" smtClean="0"/>
              <a:t>Plus étonnant encore, la commercialisation de ce service est assurée par un réseau d’agence de voyage, T-</a:t>
            </a:r>
            <a:r>
              <a:rPr lang="fr-FR" b="1" dirty="0" err="1" smtClean="0"/>
              <a:t>Gate</a:t>
            </a:r>
            <a:r>
              <a:rPr lang="fr-FR" b="1" dirty="0" smtClean="0"/>
              <a:t> – une distribution qui consacre ces ateliers comme des destinations de loisir.</a:t>
            </a:r>
            <a:r>
              <a:rPr lang="fr-FR" dirty="0" smtClean="0"/>
              <a:t> À terme, ce service fonctionnera dans 100 écoles d'instruction PC à travers tout le Japon.</a:t>
            </a:r>
          </a:p>
          <a:p>
            <a:r>
              <a:rPr lang="fr-FR" dirty="0" smtClean="0"/>
              <a:t>Et si vous laissiez, vous aussi, vos clients participer à la fabrication de leurs produits ? Une belle façon de créer du lien avec votre marque, d'asseoir votre expertise et de sensibiliser vos consommateurs à vos produits. Pourquoi ne pas en profiter pour réfléchir aussi à des modes de commercialisation originaux ?</a:t>
            </a:r>
          </a:p>
          <a:p>
            <a:endParaRPr lang="fr-F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07504" y="2204864"/>
            <a:ext cx="3600400" cy="4653136"/>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51520" y="2204864"/>
            <a:ext cx="2251963" cy="2308324"/>
          </a:xfrm>
          <a:prstGeom prst="rect">
            <a:avLst/>
          </a:prstGeom>
          <a:noFill/>
        </p:spPr>
        <p:txBody>
          <a:bodyPr wrap="square" rtlCol="0">
            <a:spAutoFit/>
          </a:bodyPr>
          <a:lstStyle/>
          <a:p>
            <a:r>
              <a:rPr lang="fr-FR" dirty="0" smtClean="0"/>
              <a:t>De l’individu</a:t>
            </a:r>
          </a:p>
          <a:p>
            <a:endParaRPr lang="fr-FR" dirty="0" smtClean="0"/>
          </a:p>
          <a:p>
            <a:endParaRPr lang="fr-FR" dirty="0" smtClean="0"/>
          </a:p>
          <a:p>
            <a:endParaRPr lang="fr-FR" dirty="0" smtClean="0"/>
          </a:p>
          <a:p>
            <a:endParaRPr lang="fr-FR" dirty="0"/>
          </a:p>
          <a:p>
            <a:endParaRPr lang="fr-FR" dirty="0" smtClean="0"/>
          </a:p>
          <a:p>
            <a:r>
              <a:rPr lang="fr-FR" dirty="0" smtClean="0"/>
              <a:t>À la Personne </a:t>
            </a:r>
          </a:p>
          <a:p>
            <a:endParaRPr lang="fr-FR" dirty="0"/>
          </a:p>
        </p:txBody>
      </p:sp>
      <p:sp>
        <p:nvSpPr>
          <p:cNvPr id="27" name="Rectangle 26"/>
          <p:cNvSpPr/>
          <p:nvPr/>
        </p:nvSpPr>
        <p:spPr>
          <a:xfrm>
            <a:off x="4427984" y="2492896"/>
            <a:ext cx="4283968" cy="1169551"/>
          </a:xfrm>
          <a:prstGeom prst="rect">
            <a:avLst/>
          </a:prstGeom>
        </p:spPr>
        <p:txBody>
          <a:bodyPr wrap="square">
            <a:spAutoFit/>
          </a:bodyPr>
          <a:lstStyle/>
          <a:p>
            <a:pPr>
              <a:buFont typeface="Wingdings" pitchFamily="2" charset="2"/>
              <a:buChar char="è"/>
            </a:pPr>
            <a:r>
              <a:rPr lang="fr-FR" sz="1400" b="1" dirty="0" smtClean="0">
                <a:solidFill>
                  <a:schemeClr val="hlink"/>
                </a:solidFill>
              </a:rPr>
              <a:t> La nécessité pour les fabricants et les distributeurs</a:t>
            </a:r>
          </a:p>
          <a:p>
            <a:pPr>
              <a:buFont typeface="Wingdings" pitchFamily="2" charset="2"/>
              <a:buNone/>
            </a:pPr>
            <a:r>
              <a:rPr lang="fr-FR" sz="1400" b="1" dirty="0" smtClean="0">
                <a:solidFill>
                  <a:schemeClr val="hlink"/>
                </a:solidFill>
              </a:rPr>
              <a:t>     de créer de nouveaux liens de consommation.</a:t>
            </a:r>
          </a:p>
          <a:p>
            <a:pPr>
              <a:buFont typeface="Wingdings" pitchFamily="2" charset="2"/>
              <a:buChar char="à"/>
            </a:pPr>
            <a:r>
              <a:rPr lang="fr-FR" sz="1400" dirty="0" smtClean="0">
                <a:sym typeface="Wingdings" pitchFamily="2" charset="2"/>
              </a:rPr>
              <a:t>Nouvelle relation entreprise/client</a:t>
            </a:r>
          </a:p>
          <a:p>
            <a:pPr>
              <a:buNone/>
            </a:pPr>
            <a:r>
              <a:rPr lang="fr-FR" sz="1400" dirty="0">
                <a:sym typeface="Wingdings" pitchFamily="2" charset="2"/>
              </a:rPr>
              <a:t> </a:t>
            </a:r>
            <a:r>
              <a:rPr lang="fr-FR" sz="1400" dirty="0" smtClean="0">
                <a:sym typeface="Wingdings" pitchFamily="2" charset="2"/>
              </a:rPr>
              <a:t>            - individualisation des échanges</a:t>
            </a:r>
          </a:p>
          <a:p>
            <a:pPr>
              <a:buFont typeface="Wingdings" pitchFamily="2" charset="2"/>
              <a:buNone/>
            </a:pPr>
            <a:endParaRPr lang="fr-FR" sz="1400" b="1" dirty="0">
              <a:solidFill>
                <a:schemeClr val="hlink"/>
              </a:solidFill>
            </a:endParaRPr>
          </a:p>
        </p:txBody>
      </p:sp>
      <p:sp>
        <p:nvSpPr>
          <p:cNvPr id="31" name="Rectangle 30"/>
          <p:cNvSpPr/>
          <p:nvPr/>
        </p:nvSpPr>
        <p:spPr>
          <a:xfrm>
            <a:off x="611560" y="2492896"/>
            <a:ext cx="2016224" cy="430887"/>
          </a:xfrm>
          <a:prstGeom prst="rect">
            <a:avLst/>
          </a:prstGeom>
        </p:spPr>
        <p:txBody>
          <a:bodyPr wrap="square">
            <a:spAutoFit/>
          </a:bodyPr>
          <a:lstStyle/>
          <a:p>
            <a:r>
              <a:rPr lang="fr-FR" sz="1100" dirty="0" smtClean="0"/>
              <a:t>Séduit par  une offre , qui le différencie d’un autre individu</a:t>
            </a:r>
            <a:endParaRPr lang="fr-FR" sz="1100" dirty="0"/>
          </a:p>
        </p:txBody>
      </p:sp>
      <p:sp>
        <p:nvSpPr>
          <p:cNvPr id="33" name="Rectangle 32"/>
          <p:cNvSpPr/>
          <p:nvPr/>
        </p:nvSpPr>
        <p:spPr>
          <a:xfrm>
            <a:off x="395536" y="4180344"/>
            <a:ext cx="3240360" cy="2462213"/>
          </a:xfrm>
          <a:prstGeom prst="rect">
            <a:avLst/>
          </a:prstGeom>
        </p:spPr>
        <p:txBody>
          <a:bodyPr wrap="square">
            <a:spAutoFit/>
          </a:bodyPr>
          <a:lstStyle/>
          <a:p>
            <a:pPr>
              <a:buFontTx/>
              <a:buChar char="-"/>
            </a:pPr>
            <a:r>
              <a:rPr lang="fr-FR" sz="1400" dirty="0" smtClean="0"/>
              <a:t>se définissant par rapport à elle-même,  à son histoire </a:t>
            </a:r>
            <a:r>
              <a:rPr lang="fr-FR" sz="1400" dirty="0" err="1" smtClean="0"/>
              <a:t>personnelle,à</a:t>
            </a:r>
            <a:r>
              <a:rPr lang="fr-FR" sz="1400" dirty="0" smtClean="0"/>
              <a:t> une</a:t>
            </a:r>
            <a:r>
              <a:rPr lang="fr-FR" sz="1400" b="1" dirty="0" smtClean="0"/>
              <a:t> IDENTITE  </a:t>
            </a:r>
            <a:r>
              <a:rPr lang="fr-FR" sz="1400" dirty="0" smtClean="0"/>
              <a:t>. « Chacun d'entre nous est unique et libre. c'est ainsi que l'on aimerait que les autres nous reconnaissent « ..</a:t>
            </a:r>
          </a:p>
          <a:p>
            <a:pPr>
              <a:buFontTx/>
              <a:buChar char="-"/>
            </a:pPr>
            <a:endParaRPr lang="fr-FR" sz="1400" dirty="0" smtClean="0"/>
          </a:p>
          <a:p>
            <a:r>
              <a:rPr lang="fr-FR" sz="1400" dirty="0" smtClean="0"/>
              <a:t>-Avec  un rôle actif  ..</a:t>
            </a:r>
          </a:p>
          <a:p>
            <a:endParaRPr lang="fr-FR" sz="1400" dirty="0" smtClean="0"/>
          </a:p>
          <a:p>
            <a:r>
              <a:rPr lang="fr-FR" sz="1400" dirty="0" smtClean="0"/>
              <a:t>-A la recherche </a:t>
            </a:r>
            <a:r>
              <a:rPr lang="fr-FR" sz="1400" b="1" dirty="0" smtClean="0"/>
              <a:t>de la  réalisation de soi et d’épanouissement personnel </a:t>
            </a:r>
            <a:r>
              <a:rPr lang="fr-FR" sz="1400" dirty="0" smtClean="0"/>
              <a:t>et plus seulement la différenciation ..</a:t>
            </a:r>
            <a:endParaRPr lang="fr-FR" sz="1400" dirty="0"/>
          </a:p>
        </p:txBody>
      </p:sp>
      <p:sp>
        <p:nvSpPr>
          <p:cNvPr id="34" name="Rectangle 33"/>
          <p:cNvSpPr/>
          <p:nvPr/>
        </p:nvSpPr>
        <p:spPr>
          <a:xfrm>
            <a:off x="4211960" y="5085184"/>
            <a:ext cx="4932040" cy="1569660"/>
          </a:xfrm>
          <a:prstGeom prst="rect">
            <a:avLst/>
          </a:prstGeom>
        </p:spPr>
        <p:txBody>
          <a:bodyPr wrap="square">
            <a:spAutoFit/>
          </a:bodyPr>
          <a:lstStyle/>
          <a:p>
            <a:r>
              <a:rPr lang="fr-FR" sz="1600" dirty="0" smtClean="0"/>
              <a:t>« Si les objets qui nous entourent sont un peu la vitrine de ce que nous sommes, quel meilleur moyen de se singulariser que de les concevoir ou les modifier selon nos envies? »</a:t>
            </a:r>
          </a:p>
          <a:p>
            <a:endParaRPr lang="fr-FR" sz="1600" dirty="0" smtClean="0"/>
          </a:p>
          <a:p>
            <a:r>
              <a:rPr lang="fr-FR" sz="1600" dirty="0" smtClean="0"/>
              <a:t> </a:t>
            </a:r>
            <a:r>
              <a:rPr lang="fr-FR" sz="1200" dirty="0" smtClean="0"/>
              <a:t>Autrefois réservée au luxe, la personnalisation se démocratise.</a:t>
            </a:r>
            <a:endParaRPr lang="fr-FR" sz="1600" dirty="0"/>
          </a:p>
        </p:txBody>
      </p:sp>
      <p:sp>
        <p:nvSpPr>
          <p:cNvPr id="35" name="Rectangle 34"/>
          <p:cNvSpPr/>
          <p:nvPr/>
        </p:nvSpPr>
        <p:spPr>
          <a:xfrm>
            <a:off x="5652120" y="1700808"/>
            <a:ext cx="3491880" cy="738664"/>
          </a:xfrm>
          <a:prstGeom prst="rect">
            <a:avLst/>
          </a:prstGeom>
        </p:spPr>
        <p:txBody>
          <a:bodyPr wrap="square">
            <a:spAutoFit/>
          </a:bodyPr>
          <a:lstStyle/>
          <a:p>
            <a:r>
              <a:rPr lang="fr-FR" sz="1400" i="1" dirty="0" smtClean="0"/>
              <a:t>«Il y a peu de différence entre un homme et un autre, mais c'est cette différence qui est tout » </a:t>
            </a:r>
            <a:r>
              <a:rPr lang="fr-FR" sz="1400" dirty="0" smtClean="0"/>
              <a:t>William James</a:t>
            </a:r>
            <a:endParaRPr lang="fr-FR" sz="1400" dirty="0"/>
          </a:p>
        </p:txBody>
      </p:sp>
      <p:sp>
        <p:nvSpPr>
          <p:cNvPr id="36" name="Rectangle 35"/>
          <p:cNvSpPr/>
          <p:nvPr/>
        </p:nvSpPr>
        <p:spPr>
          <a:xfrm>
            <a:off x="4139952" y="3429000"/>
            <a:ext cx="4824536" cy="1546577"/>
          </a:xfrm>
          <a:prstGeom prst="rect">
            <a:avLst/>
          </a:prstGeom>
        </p:spPr>
        <p:txBody>
          <a:bodyPr wrap="square">
            <a:spAutoFit/>
          </a:bodyPr>
          <a:lstStyle/>
          <a:p>
            <a:r>
              <a:rPr lang="fr-FR" i="1" dirty="0" smtClean="0"/>
              <a:t>« produire de la différence est un moyen de montrer que l'on existe. Certains ont les capacités artistiques pour le prouver, mais le commun des mortels le fait en consommant » </a:t>
            </a:r>
            <a:endParaRPr lang="fr-FR" sz="1200" i="1" dirty="0" smtClean="0"/>
          </a:p>
          <a:p>
            <a:pPr algn="r"/>
            <a:r>
              <a:rPr lang="fr-FR" sz="1200" dirty="0" smtClean="0"/>
              <a:t>Benoît </a:t>
            </a:r>
            <a:r>
              <a:rPr lang="fr-FR" sz="1200" dirty="0" err="1" smtClean="0"/>
              <a:t>Helbrunn</a:t>
            </a:r>
            <a:r>
              <a:rPr lang="fr-FR" sz="1200" dirty="0"/>
              <a:t> </a:t>
            </a:r>
            <a:r>
              <a:rPr lang="fr-FR" sz="1200" dirty="0" smtClean="0"/>
              <a:t> </a:t>
            </a:r>
            <a:r>
              <a:rPr lang="fr-FR" sz="1050" dirty="0" smtClean="0"/>
              <a:t>( docteur en sciences de gestion et auteur de La consommation et ses sociologies. Armand Colin). </a:t>
            </a:r>
            <a:endParaRPr lang="fr-FR" sz="1200" dirty="0"/>
          </a:p>
        </p:txBody>
      </p:sp>
      <p:sp>
        <p:nvSpPr>
          <p:cNvPr id="21" name="Rectangle 20"/>
          <p:cNvSpPr/>
          <p:nvPr/>
        </p:nvSpPr>
        <p:spPr>
          <a:xfrm>
            <a:off x="-540568" y="2924944"/>
            <a:ext cx="4752528" cy="830997"/>
          </a:xfrm>
          <a:prstGeom prst="rect">
            <a:avLst/>
          </a:prstGeom>
        </p:spPr>
        <p:txBody>
          <a:bodyPr wrap="square">
            <a:spAutoFit/>
          </a:bodyPr>
          <a:lstStyle/>
          <a:p>
            <a:pPr lvl="3">
              <a:buFont typeface="Arial" pitchFamily="34" charset="0"/>
              <a:buChar char="•"/>
            </a:pPr>
            <a:r>
              <a:rPr lang="fr-FR" sz="1200" dirty="0" smtClean="0"/>
              <a:t>Société de plus en plus urbaine</a:t>
            </a:r>
          </a:p>
          <a:p>
            <a:pPr lvl="3">
              <a:buFont typeface="Arial" charset="0"/>
              <a:buChar char="•"/>
            </a:pPr>
            <a:r>
              <a:rPr lang="fr-FR" sz="1200" dirty="0" smtClean="0"/>
              <a:t> Familles modifiées (recomposée,…)  </a:t>
            </a:r>
          </a:p>
          <a:p>
            <a:pPr lvl="3">
              <a:buFont typeface="Arial" charset="0"/>
              <a:buChar char="•"/>
            </a:pPr>
            <a:r>
              <a:rPr lang="fr-FR" sz="1200" dirty="0" smtClean="0"/>
              <a:t> Forte croissance du nomadisme</a:t>
            </a:r>
          </a:p>
          <a:p>
            <a:pPr lvl="3">
              <a:buFont typeface="Arial" charset="0"/>
              <a:buChar char="•"/>
            </a:pPr>
            <a:r>
              <a:rPr lang="fr-FR" sz="1200" dirty="0" smtClean="0"/>
              <a:t>Priorité à l’efficacité</a:t>
            </a:r>
            <a:r>
              <a:rPr lang="fr-FR" sz="1200" dirty="0" smtClean="0">
                <a:sym typeface="Wingdings" pitchFamily="2" charset="2"/>
              </a:rPr>
              <a:t> vite et facilement</a:t>
            </a:r>
            <a:endParaRPr lang="fr-FR" sz="1200" dirty="0"/>
          </a:p>
        </p:txBody>
      </p:sp>
      <p:sp>
        <p:nvSpPr>
          <p:cNvPr id="15" name="Titre 1"/>
          <p:cNvSpPr>
            <a:spLocks noGrp="1"/>
          </p:cNvSpPr>
          <p:nvPr>
            <p:ph type="title"/>
          </p:nvPr>
        </p:nvSpPr>
        <p:spPr>
          <a:xfrm>
            <a:off x="467544" y="188640"/>
            <a:ext cx="8435280" cy="504056"/>
          </a:xfrm>
        </p:spPr>
        <p:txBody>
          <a:bodyPr>
            <a:noAutofit/>
          </a:bodyPr>
          <a:lstStyle/>
          <a:p>
            <a:r>
              <a:rPr lang="fr-FR" sz="2800" dirty="0" smtClean="0"/>
              <a:t>Evolutions sociétales, économiques et consuméristes</a:t>
            </a:r>
            <a:endParaRPr lang="fr-FR" sz="2800" dirty="0"/>
          </a:p>
        </p:txBody>
      </p:sp>
      <p:sp>
        <p:nvSpPr>
          <p:cNvPr id="16" name="Rectangle 15"/>
          <p:cNvSpPr/>
          <p:nvPr/>
        </p:nvSpPr>
        <p:spPr>
          <a:xfrm>
            <a:off x="1043609" y="692696"/>
            <a:ext cx="7632848" cy="369332"/>
          </a:xfrm>
          <a:prstGeom prst="rect">
            <a:avLst/>
          </a:prstGeom>
        </p:spPr>
        <p:txBody>
          <a:bodyPr wrap="square">
            <a:spAutoFit/>
          </a:bodyPr>
          <a:lstStyle/>
          <a:p>
            <a:r>
              <a:rPr lang="fr-FR" b="1" dirty="0" smtClean="0">
                <a:solidFill>
                  <a:srgbClr val="0070C0"/>
                </a:solidFill>
              </a:rPr>
              <a:t>2) Nouveau schéma de consommation </a:t>
            </a:r>
            <a:r>
              <a:rPr lang="fr-FR" dirty="0" smtClean="0"/>
              <a:t>: </a:t>
            </a:r>
            <a:r>
              <a:rPr lang="fr-FR" b="1" dirty="0" smtClean="0">
                <a:solidFill>
                  <a:srgbClr val="0070C0"/>
                </a:solidFill>
              </a:rPr>
              <a:t>Individualisation et « Identité »</a:t>
            </a:r>
            <a:endParaRPr lang="fr-FR" dirty="0">
              <a:solidFill>
                <a:srgbClr val="0070C0"/>
              </a:solidFill>
            </a:endParaRPr>
          </a:p>
        </p:txBody>
      </p:sp>
      <p:sp>
        <p:nvSpPr>
          <p:cNvPr id="13" name="Bouton d'action : Suivant 12">
            <a:hlinkClick r:id="rId2" action="ppaction://hlinksldjump" highlightClick="1">
              <a:snd r:embed="rId3" name="click.wav"/>
            </a:hlinkClick>
          </p:cNvPr>
          <p:cNvSpPr/>
          <p:nvPr/>
        </p:nvSpPr>
        <p:spPr>
          <a:xfrm>
            <a:off x="8460432" y="764704"/>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2564904"/>
            <a:ext cx="4572000" cy="2308324"/>
          </a:xfrm>
          <a:prstGeom prst="rect">
            <a:avLst/>
          </a:prstGeom>
        </p:spPr>
        <p:txBody>
          <a:bodyPr>
            <a:spAutoFit/>
          </a:bodyPr>
          <a:lstStyle/>
          <a:p>
            <a:r>
              <a:rPr lang="fr-FR" dirty="0" smtClean="0"/>
              <a:t>La personnalisation fait parfois partie de l'ADN de la société. L'enseigne </a:t>
            </a:r>
            <a:r>
              <a:rPr lang="fr-FR" dirty="0" err="1" smtClean="0"/>
              <a:t>Build</a:t>
            </a:r>
            <a:r>
              <a:rPr lang="fr-FR" dirty="0" smtClean="0"/>
              <a:t> A </a:t>
            </a:r>
            <a:r>
              <a:rPr lang="fr-FR" dirty="0" err="1" smtClean="0"/>
              <a:t>Bear</a:t>
            </a:r>
            <a:r>
              <a:rPr lang="fr-FR" dirty="0" smtClean="0"/>
              <a:t> a par exemple forgé sa réputation sur un concept novateur: le consommateur se rend dans une boutique pour fabriquer lui-même sa peluche, du rembourrage au choix des accessoires et vêtements, en passant par l'enregistrement d'un message ou d'un son. </a:t>
            </a:r>
            <a:endParaRPr lang="fr-FR" dirty="0"/>
          </a:p>
        </p:txBody>
      </p:sp>
      <p:pic>
        <p:nvPicPr>
          <p:cNvPr id="6" name="Picture 2" descr="http://thebearfactory.com/bfnew.jpg"/>
          <p:cNvPicPr>
            <a:picLocks noChangeAspect="1" noChangeArrowheads="1"/>
          </p:cNvPicPr>
          <p:nvPr/>
        </p:nvPicPr>
        <p:blipFill>
          <a:blip r:embed="rId2" cstate="print"/>
          <a:srcRect r="57192" b="84231"/>
          <a:stretch>
            <a:fillRect/>
          </a:stretch>
        </p:blipFill>
        <p:spPr bwMode="auto">
          <a:xfrm>
            <a:off x="4716016" y="836712"/>
            <a:ext cx="3812181" cy="1296144"/>
          </a:xfrm>
          <a:prstGeom prst="rect">
            <a:avLst/>
          </a:prstGeom>
          <a:noFill/>
        </p:spPr>
      </p:pic>
      <p:sp>
        <p:nvSpPr>
          <p:cNvPr id="7" name="Bouton d'action : Suivant 6">
            <a:hlinkClick r:id="rId3" action="ppaction://hlinksldjump" highlightClick="1">
              <a:snd r:embed="rId4" name="click.wav"/>
            </a:hlinkClick>
          </p:cNvPr>
          <p:cNvSpPr/>
          <p:nvPr/>
        </p:nvSpPr>
        <p:spPr>
          <a:xfrm>
            <a:off x="7812360" y="332656"/>
            <a:ext cx="504056" cy="432048"/>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normAutofit fontScale="90000"/>
          </a:bodyPr>
          <a:lstStyle/>
          <a:p>
            <a:r>
              <a:rPr lang="fr-FR" dirty="0" smtClean="0"/>
              <a:t>Personnalisation combinatoire anticipée</a:t>
            </a:r>
            <a:endParaRPr lang="fr-FR" dirty="0"/>
          </a:p>
        </p:txBody>
      </p:sp>
      <p:sp>
        <p:nvSpPr>
          <p:cNvPr id="3" name="Ellipse 2"/>
          <p:cNvSpPr/>
          <p:nvPr/>
        </p:nvSpPr>
        <p:spPr>
          <a:xfrm>
            <a:off x="2627784" y="1988840"/>
            <a:ext cx="4248472" cy="33843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Elodie\Documents\IAE\Stratégie Mkt intégré\Images\dell.bmp"/>
          <p:cNvPicPr>
            <a:picLocks noChangeAspect="1" noChangeArrowheads="1"/>
          </p:cNvPicPr>
          <p:nvPr/>
        </p:nvPicPr>
        <p:blipFill>
          <a:blip r:embed="rId2" cstate="print"/>
          <a:srcRect l="47784" t="51187" r="28590" b="36015"/>
          <a:stretch>
            <a:fillRect/>
          </a:stretch>
        </p:blipFill>
        <p:spPr bwMode="auto">
          <a:xfrm>
            <a:off x="2195736" y="692696"/>
            <a:ext cx="6741124" cy="2736403"/>
          </a:xfrm>
          <a:prstGeom prst="rect">
            <a:avLst/>
          </a:prstGeom>
          <a:noFill/>
          <a:ln w="9525">
            <a:noFill/>
            <a:miter lim="800000"/>
            <a:headEnd/>
            <a:tailEnd/>
          </a:ln>
        </p:spPr>
      </p:pic>
      <p:sp>
        <p:nvSpPr>
          <p:cNvPr id="3" name="ZoneTexte 2"/>
          <p:cNvSpPr txBox="1"/>
          <p:nvPr/>
        </p:nvSpPr>
        <p:spPr>
          <a:xfrm>
            <a:off x="6444208" y="2564904"/>
            <a:ext cx="1556660" cy="369332"/>
          </a:xfrm>
          <a:prstGeom prst="rect">
            <a:avLst/>
          </a:prstGeom>
          <a:noFill/>
        </p:spPr>
        <p:txBody>
          <a:bodyPr wrap="square" rtlCol="0">
            <a:spAutoFit/>
          </a:bodyPr>
          <a:lstStyle/>
          <a:p>
            <a:r>
              <a:rPr lang="fr-FR" dirty="0" smtClean="0"/>
              <a:t>Dell</a:t>
            </a:r>
            <a:endParaRPr lang="fr-FR" dirty="0"/>
          </a:p>
        </p:txBody>
      </p:sp>
      <p:sp>
        <p:nvSpPr>
          <p:cNvPr id="5" name="Rectangle 4"/>
          <p:cNvSpPr/>
          <p:nvPr/>
        </p:nvSpPr>
        <p:spPr>
          <a:xfrm>
            <a:off x="1115616" y="4797152"/>
            <a:ext cx="4572000" cy="1200329"/>
          </a:xfrm>
          <a:prstGeom prst="rect">
            <a:avLst/>
          </a:prstGeom>
        </p:spPr>
        <p:txBody>
          <a:bodyPr>
            <a:spAutoFit/>
          </a:bodyPr>
          <a:lstStyle/>
          <a:p>
            <a:r>
              <a:rPr lang="fr-FR" dirty="0" smtClean="0"/>
              <a:t>Dans un tout autre genre, la chaîne </a:t>
            </a:r>
            <a:r>
              <a:rPr lang="fr-FR" dirty="0" err="1" smtClean="0"/>
              <a:t>Subway</a:t>
            </a:r>
            <a:r>
              <a:rPr lang="fr-FR" dirty="0" smtClean="0"/>
              <a:t> fait de la personnalisation du sandwich, réalisé sous les yeux du client, un argument de vente majeur. </a:t>
            </a:r>
            <a:endParaRPr lang="fr-FR" dirty="0"/>
          </a:p>
        </p:txBody>
      </p:sp>
      <p:pic>
        <p:nvPicPr>
          <p:cNvPr id="6" name="Image 5" descr="subway.png"/>
          <p:cNvPicPr>
            <a:picLocks noChangeAspect="1"/>
          </p:cNvPicPr>
          <p:nvPr/>
        </p:nvPicPr>
        <p:blipFill>
          <a:blip r:embed="rId3" cstate="print"/>
          <a:stretch>
            <a:fillRect/>
          </a:stretch>
        </p:blipFill>
        <p:spPr>
          <a:xfrm>
            <a:off x="5868144" y="4437112"/>
            <a:ext cx="2952328" cy="1049144"/>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0" y="4365104"/>
            <a:ext cx="2163822" cy="1440160"/>
          </a:xfrm>
          <a:prstGeom prst="rect">
            <a:avLst/>
          </a:prstGeom>
          <a:ln>
            <a:noFill/>
          </a:ln>
          <a:effectLst>
            <a:softEdge rad="112500"/>
          </a:effectLst>
        </p:spPr>
      </p:pic>
      <p:pic>
        <p:nvPicPr>
          <p:cNvPr id="2053" name="Picture 5"/>
          <p:cNvPicPr>
            <a:picLocks noChangeAspect="1" noChangeArrowheads="1"/>
          </p:cNvPicPr>
          <p:nvPr/>
        </p:nvPicPr>
        <p:blipFill>
          <a:blip r:embed="rId3" cstate="print"/>
          <a:srcRect/>
          <a:stretch>
            <a:fillRect/>
          </a:stretch>
        </p:blipFill>
        <p:spPr bwMode="auto">
          <a:xfrm>
            <a:off x="2267744" y="3356992"/>
            <a:ext cx="1584325" cy="1187450"/>
          </a:xfrm>
          <a:prstGeom prst="rect">
            <a:avLst/>
          </a:prstGeom>
          <a:ln>
            <a:noFill/>
          </a:ln>
          <a:effectLst>
            <a:outerShdw blurRad="292100" dist="139700" dir="2700000" algn="tl" rotWithShape="0">
              <a:srgbClr val="333333">
                <a:alpha val="65000"/>
              </a:srgbClr>
            </a:outerShdw>
          </a:effectLst>
        </p:spPr>
      </p:pic>
      <p:pic>
        <p:nvPicPr>
          <p:cNvPr id="2055" name="Picture 7"/>
          <p:cNvPicPr>
            <a:picLocks noChangeAspect="1" noChangeArrowheads="1"/>
          </p:cNvPicPr>
          <p:nvPr/>
        </p:nvPicPr>
        <p:blipFill>
          <a:blip r:embed="rId4" cstate="print"/>
          <a:srcRect/>
          <a:stretch>
            <a:fillRect/>
          </a:stretch>
        </p:blipFill>
        <p:spPr bwMode="auto">
          <a:xfrm>
            <a:off x="179512" y="2564904"/>
            <a:ext cx="1752600" cy="923925"/>
          </a:xfrm>
          <a:prstGeom prst="rect">
            <a:avLst/>
          </a:prstGeom>
          <a:ln>
            <a:noFill/>
          </a:ln>
          <a:effectLst>
            <a:outerShdw blurRad="292100" dist="139700" dir="2700000" algn="tl" rotWithShape="0">
              <a:srgbClr val="333333">
                <a:alpha val="65000"/>
              </a:srgbClr>
            </a:outerShdw>
          </a:effectLst>
        </p:spPr>
      </p:pic>
      <p:sp>
        <p:nvSpPr>
          <p:cNvPr id="9" name="ZoneTexte 8"/>
          <p:cNvSpPr txBox="1"/>
          <p:nvPr/>
        </p:nvSpPr>
        <p:spPr>
          <a:xfrm>
            <a:off x="0" y="5903913"/>
            <a:ext cx="9144000" cy="954087"/>
          </a:xfrm>
          <a:prstGeom prst="rect">
            <a:avLst/>
          </a:prstGeom>
          <a:ln/>
        </p:spPr>
        <p:style>
          <a:lnRef idx="1">
            <a:schemeClr val="accent4"/>
          </a:lnRef>
          <a:fillRef idx="2">
            <a:schemeClr val="accent4"/>
          </a:fillRef>
          <a:effectRef idx="1">
            <a:schemeClr val="accent4"/>
          </a:effectRef>
          <a:fontRef idx="minor">
            <a:schemeClr val="dk1"/>
          </a:fontRef>
        </p:style>
        <p:txBody>
          <a:bodyPr>
            <a:spAutoFit/>
          </a:bodyPr>
          <a:lstStyle/>
          <a:p>
            <a:pPr>
              <a:defRPr/>
            </a:pPr>
            <a:r>
              <a:rPr lang="fr-FR" sz="1400" b="1" i="1" dirty="0"/>
              <a:t>Avantage : </a:t>
            </a:r>
            <a:r>
              <a:rPr lang="fr-FR" sz="1400" dirty="0"/>
              <a:t>Avec ce type de customisation, la production du produit sera identique seul les ingrédients et donc matières premières changent. Chaque barre est fabriqué selon les commandes passées sur le site. Le client choisie parmi trois variante de chocolat et ensuite il choisie 5 ingrédients parmi 100 possibilités , cela permet de lui donner la perception que sa tablette est presque unique parmi les nombreuses possibilités de création. </a:t>
            </a:r>
          </a:p>
        </p:txBody>
      </p:sp>
      <p:sp>
        <p:nvSpPr>
          <p:cNvPr id="10" name="Espace réservé du contenu 2"/>
          <p:cNvSpPr txBox="1">
            <a:spLocks/>
          </p:cNvSpPr>
          <p:nvPr/>
        </p:nvSpPr>
        <p:spPr bwMode="auto">
          <a:xfrm>
            <a:off x="0" y="1196752"/>
            <a:ext cx="9144000" cy="1296145"/>
          </a:xfrm>
          <a:prstGeom prst="rect">
            <a:avLst/>
          </a:prstGeom>
          <a:noFill/>
          <a:ln w="9525">
            <a:noFill/>
            <a:miter lim="800000"/>
            <a:headEnd/>
            <a:tailEnd/>
          </a:ln>
        </p:spPr>
        <p:txBody>
          <a:bodyPr>
            <a:normAutofit fontScale="77500" lnSpcReduction="20000"/>
          </a:bodyPr>
          <a:lstStyle/>
          <a:p>
            <a:pPr marL="342900" indent="-342900" eaLnBrk="0" hangingPunct="0">
              <a:spcBef>
                <a:spcPct val="20000"/>
              </a:spcBef>
              <a:buFontTx/>
              <a:buChar char="•"/>
              <a:defRPr/>
            </a:pPr>
            <a:r>
              <a:rPr lang="fr-FR" sz="3200" b="1" kern="0" dirty="0">
                <a:solidFill>
                  <a:srgbClr val="FF0000"/>
                </a:solidFill>
                <a:latin typeface="+mn-lt"/>
                <a:cs typeface="+mn-cs"/>
              </a:rPr>
              <a:t>La personnalisation anticipée </a:t>
            </a:r>
            <a:r>
              <a:rPr lang="fr-FR" sz="3200" b="1" kern="0" dirty="0">
                <a:latin typeface="+mn-lt"/>
                <a:cs typeface="+mn-cs"/>
              </a:rPr>
              <a:t>: Customisation par le choix des ingrédients du produit  « assemblage » début de </a:t>
            </a:r>
            <a:r>
              <a:rPr lang="fr-FR" sz="3200" b="1" kern="0" dirty="0" err="1">
                <a:latin typeface="+mn-lt"/>
                <a:cs typeface="+mn-cs"/>
              </a:rPr>
              <a:t>process</a:t>
            </a:r>
            <a:r>
              <a:rPr lang="fr-FR" sz="3200" b="1" kern="0" dirty="0">
                <a:latin typeface="+mn-lt"/>
                <a:cs typeface="+mn-cs"/>
              </a:rPr>
              <a:t> : </a:t>
            </a:r>
          </a:p>
          <a:p>
            <a:pPr marL="342900" indent="-342900" eaLnBrk="0" hangingPunct="0">
              <a:spcBef>
                <a:spcPct val="20000"/>
              </a:spcBef>
              <a:defRPr/>
            </a:pPr>
            <a:endParaRPr lang="fr-FR" sz="1600" kern="0" dirty="0">
              <a:latin typeface="+mn-lt"/>
              <a:cs typeface="+mn-cs"/>
            </a:endParaRPr>
          </a:p>
          <a:p>
            <a:pPr marL="342900" indent="-342900" eaLnBrk="0" hangingPunct="0">
              <a:spcBef>
                <a:spcPct val="20000"/>
              </a:spcBef>
              <a:defRPr/>
            </a:pPr>
            <a:r>
              <a:rPr lang="fr-FR" sz="1600" kern="0" dirty="0">
                <a:latin typeface="+mn-lt"/>
                <a:cs typeface="+mn-cs"/>
              </a:rPr>
              <a:t>Le client a la possibilité de choisir les ingrédients principales de son produit. Ce type de personnalisation doit passer par une interface internet afin de faciliter la production des produits personnalisés ainsi plus aisément les commandes et les stockes.</a:t>
            </a:r>
          </a:p>
          <a:p>
            <a:pPr marL="342900" indent="-342900" eaLnBrk="0" hangingPunct="0">
              <a:spcBef>
                <a:spcPct val="20000"/>
              </a:spcBef>
              <a:buFontTx/>
              <a:buChar char="•"/>
              <a:defRPr/>
            </a:pPr>
            <a:endParaRPr lang="fr-FR" sz="3200" kern="0" dirty="0">
              <a:latin typeface="+mn-lt"/>
              <a:cs typeface="+mn-cs"/>
            </a:endParaRPr>
          </a:p>
        </p:txBody>
      </p:sp>
      <p:sp>
        <p:nvSpPr>
          <p:cNvPr id="11" name="ZoneTexte 10"/>
          <p:cNvSpPr txBox="1"/>
          <p:nvPr/>
        </p:nvSpPr>
        <p:spPr>
          <a:xfrm>
            <a:off x="4067944" y="2348881"/>
            <a:ext cx="5076056" cy="348557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buFontTx/>
              <a:buNone/>
              <a:defRPr/>
            </a:pPr>
            <a:r>
              <a:rPr lang="fr-FR" sz="1050" b="1" dirty="0"/>
              <a:t>La société allemande </a:t>
            </a:r>
            <a:r>
              <a:rPr lang="fr-FR" sz="1050" b="1" dirty="0" err="1"/>
              <a:t>Chocri</a:t>
            </a:r>
            <a:r>
              <a:rPr lang="fr-FR" sz="1050" b="1" dirty="0"/>
              <a:t> </a:t>
            </a:r>
            <a:r>
              <a:rPr lang="fr-FR" sz="1050" dirty="0"/>
              <a:t>: présente la confection de votre propre tablette de chocolat </a:t>
            </a:r>
          </a:p>
          <a:p>
            <a:pPr>
              <a:buFontTx/>
              <a:buNone/>
              <a:defRPr/>
            </a:pPr>
            <a:r>
              <a:rPr lang="fr-FR" sz="1050" dirty="0"/>
              <a:t>Tout d’abord  on choisi le type de chocolat : blanc, au lait (32% de cacao) ou bien noir (64% de cacao)…</a:t>
            </a:r>
          </a:p>
          <a:p>
            <a:pPr>
              <a:buFontTx/>
              <a:buNone/>
              <a:defRPr/>
            </a:pPr>
            <a:r>
              <a:rPr lang="fr-FR" sz="1050" dirty="0"/>
              <a:t>Ensuite, on passe à la garniture, plus de 100 accompagnements possibles! Pour votre tablette de chocolat, vous pouvez en sélectionner jusqu’à 5. Ces garnitures sont réparties en 6 familles :</a:t>
            </a:r>
          </a:p>
          <a:p>
            <a:pPr>
              <a:buFontTx/>
              <a:buNone/>
              <a:defRPr/>
            </a:pPr>
            <a:r>
              <a:rPr lang="fr-FR" sz="1050" u="sng" dirty="0"/>
              <a:t>Fruits</a:t>
            </a:r>
            <a:r>
              <a:rPr lang="fr-FR" sz="1050" dirty="0"/>
              <a:t> :  18 fruits différents la poire, de la framboise, la prune ou des baies de </a:t>
            </a:r>
            <a:r>
              <a:rPr lang="fr-FR" sz="1050" dirty="0" err="1"/>
              <a:t>goji</a:t>
            </a:r>
            <a:r>
              <a:rPr lang="fr-FR" sz="1050" dirty="0"/>
              <a:t>…</a:t>
            </a:r>
          </a:p>
          <a:p>
            <a:pPr>
              <a:buFontTx/>
              <a:buNone/>
              <a:defRPr/>
            </a:pPr>
            <a:r>
              <a:rPr lang="fr-FR" sz="1050" u="sng" dirty="0"/>
              <a:t>Épices</a:t>
            </a:r>
            <a:r>
              <a:rPr lang="fr-FR" sz="1050" dirty="0"/>
              <a:t> : la </a:t>
            </a:r>
            <a:r>
              <a:rPr lang="fr-FR" sz="1050" dirty="0" err="1"/>
              <a:t>cannelle,piment</a:t>
            </a:r>
            <a:r>
              <a:rPr lang="fr-FR" sz="1050" dirty="0"/>
              <a:t> </a:t>
            </a:r>
            <a:r>
              <a:rPr lang="fr-FR" sz="1050" dirty="0" err="1"/>
              <a:t>Jalapeños</a:t>
            </a:r>
            <a:r>
              <a:rPr lang="fr-FR" sz="1050" dirty="0"/>
              <a:t>, le gingembre et l’anis la vanille, 16 épices </a:t>
            </a:r>
          </a:p>
          <a:p>
            <a:pPr>
              <a:buFontTx/>
              <a:buNone/>
              <a:defRPr/>
            </a:pPr>
            <a:r>
              <a:rPr lang="fr-FR" sz="1050" u="sng" dirty="0"/>
              <a:t>Noix</a:t>
            </a:r>
            <a:r>
              <a:rPr lang="fr-FR" sz="1050" dirty="0"/>
              <a:t> : 19 possibilités, l’amande, la noix de pécan ou de macadamia, noix de cajou recouvertes d’une couche de curry/fromage ou de piment.</a:t>
            </a:r>
          </a:p>
          <a:p>
            <a:pPr>
              <a:buFontTx/>
              <a:buNone/>
              <a:defRPr/>
            </a:pPr>
            <a:r>
              <a:rPr lang="fr-FR" sz="1050" u="sng" dirty="0"/>
              <a:t>Friandises</a:t>
            </a:r>
            <a:r>
              <a:rPr lang="fr-FR" sz="1050" dirty="0"/>
              <a:t> : mini-cookies, les gouttes de beurre de cacahouète, morceaux de nougat. 16 douceurs sont disponibles.</a:t>
            </a:r>
          </a:p>
          <a:p>
            <a:pPr>
              <a:buFontTx/>
              <a:buNone/>
              <a:defRPr/>
            </a:pPr>
            <a:r>
              <a:rPr lang="fr-FR" sz="1050" u="sng" dirty="0"/>
              <a:t>Décorations</a:t>
            </a:r>
            <a:r>
              <a:rPr lang="fr-FR" sz="1050" dirty="0"/>
              <a:t> : 15 décors différents</a:t>
            </a:r>
          </a:p>
          <a:p>
            <a:pPr>
              <a:buFontTx/>
              <a:buNone/>
              <a:defRPr/>
            </a:pPr>
            <a:r>
              <a:rPr lang="fr-FR" sz="1050" u="sng" dirty="0"/>
              <a:t>Céréales/fleurs</a:t>
            </a:r>
            <a:r>
              <a:rPr lang="fr-FR" sz="1050" dirty="0"/>
              <a:t> : pétales de rose , mélange de fleurs, le muesli , les bretzels. 20 garnitures sont proposées.</a:t>
            </a:r>
          </a:p>
          <a:p>
            <a:pPr>
              <a:buFontTx/>
              <a:buNone/>
              <a:defRPr/>
            </a:pPr>
            <a:r>
              <a:rPr lang="fr-FR" sz="1050" dirty="0"/>
              <a:t>votre tablette sera fabriquée et expédiée (6$ de frais de port) sous 14 jours. Au niveau du prix, cela dépendra du chocolat et des garnitures choisies. Comptez au minimum 5.90$ pour du chocolat au lait, 6.90$ pour le lait et 7.90$ pour du noir.</a:t>
            </a:r>
          </a:p>
          <a:p>
            <a:pPr>
              <a:buFontTx/>
              <a:buNone/>
              <a:defRPr/>
            </a:pPr>
            <a:r>
              <a:rPr lang="fr-FR" sz="1050" dirty="0">
                <a:hlinkClick r:id="rId5"/>
              </a:rPr>
              <a:t>http://www.chocri.de</a:t>
            </a:r>
            <a:r>
              <a:rPr lang="fr-FR" sz="1050" dirty="0" smtClean="0">
                <a:hlinkClick r:id="rId5"/>
              </a:rPr>
              <a:t>/</a:t>
            </a:r>
            <a:endParaRPr lang="fr-FR" sz="105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196975"/>
            <a:ext cx="9144000" cy="1296988"/>
          </a:xfrm>
        </p:spPr>
        <p:txBody>
          <a:bodyPr>
            <a:normAutofit fontScale="70000" lnSpcReduction="20000"/>
          </a:bodyPr>
          <a:lstStyle/>
          <a:p>
            <a:pPr>
              <a:defRPr/>
            </a:pPr>
            <a:r>
              <a:rPr lang="fr-FR" b="1" dirty="0" smtClean="0">
                <a:solidFill>
                  <a:srgbClr val="FF0000"/>
                </a:solidFill>
              </a:rPr>
              <a:t>La personnalisation anticipée</a:t>
            </a:r>
            <a:r>
              <a:rPr lang="fr-FR" b="1" dirty="0" smtClean="0"/>
              <a:t> </a:t>
            </a:r>
            <a:r>
              <a:rPr lang="fr-FR" b="1" dirty="0" smtClean="0">
                <a:solidFill>
                  <a:srgbClr val="FF0000"/>
                </a:solidFill>
              </a:rPr>
              <a:t>mais plus poussée</a:t>
            </a:r>
            <a:r>
              <a:rPr lang="fr-FR" b="1" dirty="0" smtClean="0"/>
              <a:t>: Customisation par le choix des ingrédients du produit  « assemblage » début de </a:t>
            </a:r>
            <a:r>
              <a:rPr lang="fr-FR" b="1" dirty="0" err="1" smtClean="0"/>
              <a:t>process</a:t>
            </a:r>
            <a:r>
              <a:rPr lang="fr-FR" b="1" dirty="0" smtClean="0"/>
              <a:t> : </a:t>
            </a:r>
          </a:p>
          <a:p>
            <a:pPr>
              <a:buFontTx/>
              <a:buNone/>
              <a:defRPr/>
            </a:pPr>
            <a:endParaRPr lang="fr-FR" sz="1600" dirty="0" smtClean="0"/>
          </a:p>
          <a:p>
            <a:pPr>
              <a:buFontTx/>
              <a:buNone/>
              <a:defRPr/>
            </a:pPr>
            <a:r>
              <a:rPr lang="fr-FR" sz="1600" dirty="0" smtClean="0"/>
              <a:t>Le client a la possibilité de choisir les ingrédients principales de son produit. Ce type de personnalisation doit passer par une interface internet afin de faciliter la production des produits personnalisés ainsi plus aisément les commandes et les stockes.</a:t>
            </a:r>
          </a:p>
          <a:p>
            <a:pPr>
              <a:defRPr/>
            </a:pPr>
            <a:endParaRPr lang="fr-FR" dirty="0"/>
          </a:p>
        </p:txBody>
      </p:sp>
      <p:grpSp>
        <p:nvGrpSpPr>
          <p:cNvPr id="2" name="Groupe 6"/>
          <p:cNvGrpSpPr>
            <a:grpSpLocks/>
          </p:cNvGrpSpPr>
          <p:nvPr/>
        </p:nvGrpSpPr>
        <p:grpSpPr bwMode="auto">
          <a:xfrm>
            <a:off x="2916238" y="3141663"/>
            <a:ext cx="2879725" cy="2276475"/>
            <a:chOff x="1185297" y="2492896"/>
            <a:chExt cx="4776906" cy="3114331"/>
          </a:xfrm>
        </p:grpSpPr>
        <p:pic>
          <p:nvPicPr>
            <p:cNvPr id="8" name="Picture 3"/>
            <p:cNvPicPr>
              <a:picLocks noChangeAspect="1" noChangeArrowheads="1"/>
            </p:cNvPicPr>
            <p:nvPr/>
          </p:nvPicPr>
          <p:blipFill>
            <a:blip r:embed="rId2" cstate="print"/>
            <a:srcRect/>
            <a:stretch>
              <a:fillRect/>
            </a:stretch>
          </p:blipFill>
          <p:spPr bwMode="auto">
            <a:xfrm>
              <a:off x="1185297" y="2492896"/>
              <a:ext cx="4776906" cy="3114331"/>
            </a:xfrm>
            <a:prstGeom prst="rect">
              <a:avLst/>
            </a:prstGeom>
            <a:ln>
              <a:noFill/>
            </a:ln>
            <a:effectLst>
              <a:outerShdw blurRad="292100" dist="139700" dir="2700000" algn="tl" rotWithShape="0">
                <a:srgbClr val="333333">
                  <a:alpha val="65000"/>
                </a:srgbClr>
              </a:outerShdw>
            </a:effectLst>
          </p:spPr>
        </p:pic>
        <p:sp>
          <p:nvSpPr>
            <p:cNvPr id="9" name="Ellipse 8"/>
            <p:cNvSpPr/>
            <p:nvPr/>
          </p:nvSpPr>
          <p:spPr>
            <a:xfrm>
              <a:off x="3492116" y="3140086"/>
              <a:ext cx="576704" cy="2888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pic>
        <p:nvPicPr>
          <p:cNvPr id="10" name="Picture 2"/>
          <p:cNvPicPr>
            <a:picLocks noChangeAspect="1" noChangeArrowheads="1"/>
          </p:cNvPicPr>
          <p:nvPr/>
        </p:nvPicPr>
        <p:blipFill>
          <a:blip r:embed="rId3" cstate="print"/>
          <a:srcRect/>
          <a:stretch>
            <a:fillRect/>
          </a:stretch>
        </p:blipFill>
        <p:spPr bwMode="auto">
          <a:xfrm>
            <a:off x="0" y="2852738"/>
            <a:ext cx="3022600" cy="1577975"/>
          </a:xfrm>
          <a:prstGeom prst="rect">
            <a:avLst/>
          </a:prstGeom>
          <a:ln>
            <a:noFill/>
          </a:ln>
          <a:effectLst>
            <a:outerShdw blurRad="292100" dist="139700" dir="2700000" algn="tl" rotWithShape="0">
              <a:srgbClr val="333333">
                <a:alpha val="65000"/>
              </a:srgbClr>
            </a:outerShdw>
          </a:effectLst>
        </p:spPr>
      </p:pic>
      <p:sp>
        <p:nvSpPr>
          <p:cNvPr id="11" name="ZoneTexte 10"/>
          <p:cNvSpPr txBox="1"/>
          <p:nvPr/>
        </p:nvSpPr>
        <p:spPr>
          <a:xfrm>
            <a:off x="0" y="6092825"/>
            <a:ext cx="9144000" cy="1169988"/>
          </a:xfrm>
          <a:prstGeom prst="rect">
            <a:avLst/>
          </a:prstGeom>
          <a:ln/>
        </p:spPr>
        <p:style>
          <a:lnRef idx="1">
            <a:schemeClr val="accent4"/>
          </a:lnRef>
          <a:fillRef idx="2">
            <a:schemeClr val="accent4"/>
          </a:fillRef>
          <a:effectRef idx="1">
            <a:schemeClr val="accent4"/>
          </a:effectRef>
          <a:fontRef idx="minor">
            <a:schemeClr val="dk1"/>
          </a:fontRef>
        </p:style>
        <p:txBody>
          <a:bodyPr>
            <a:spAutoFit/>
          </a:bodyPr>
          <a:lstStyle/>
          <a:p>
            <a:pPr>
              <a:defRPr/>
            </a:pPr>
            <a:r>
              <a:rPr lang="fr-FR" sz="1400" b="1" i="1" dirty="0"/>
              <a:t>Avantage : </a:t>
            </a:r>
            <a:r>
              <a:rPr lang="fr-FR" sz="1400" dirty="0"/>
              <a:t>Avec ce type de customisation, la production du produit sera identique seul les ingrédients et donc matières premières changent. Chaque barre est fabriqué selon les commandes passées sur le site. La customisation va aller jusqu’aux choix du nom de la barre qui apparaitra sur l’emballage. Il s’agit </a:t>
            </a:r>
            <a:r>
              <a:rPr lang="fr-FR" sz="1400" b="1" dirty="0">
                <a:solidFill>
                  <a:schemeClr val="tx1"/>
                </a:solidFill>
              </a:rPr>
              <a:t>d’une customisation complexe </a:t>
            </a:r>
            <a:r>
              <a:rPr lang="fr-FR" sz="1400" dirty="0"/>
              <a:t>qui intervient à </a:t>
            </a:r>
            <a:r>
              <a:rPr lang="fr-FR" sz="1400" b="1" dirty="0"/>
              <a:t>chaque étape du </a:t>
            </a:r>
            <a:r>
              <a:rPr lang="fr-FR" sz="1400" b="1" dirty="0" err="1"/>
              <a:t>process</a:t>
            </a:r>
            <a:r>
              <a:rPr lang="fr-FR" sz="1400" b="1" dirty="0"/>
              <a:t> </a:t>
            </a:r>
            <a:r>
              <a:rPr lang="fr-FR" sz="1400" dirty="0"/>
              <a:t>même si le procédé général reste identique. Cette technique permet de donner une forte perception aux clients du coté unique du produit qu’il achète. </a:t>
            </a:r>
          </a:p>
        </p:txBody>
      </p:sp>
      <p:sp>
        <p:nvSpPr>
          <p:cNvPr id="12" name="ZoneTexte 11"/>
          <p:cNvSpPr txBox="1"/>
          <p:nvPr/>
        </p:nvSpPr>
        <p:spPr>
          <a:xfrm>
            <a:off x="5940152" y="2348881"/>
            <a:ext cx="3203848" cy="348557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fr-FR" sz="1050" b="1" dirty="0" err="1" smtClean="0"/>
              <a:t>Element</a:t>
            </a:r>
            <a:r>
              <a:rPr lang="fr-FR" sz="1050" b="1" dirty="0" smtClean="0"/>
              <a:t> Bars</a:t>
            </a:r>
            <a:r>
              <a:rPr lang="fr-FR" sz="1050" dirty="0" smtClean="0"/>
              <a:t> Le site propose toute sa gamme d'ingrédients et laisse au consommateur le plaisir de créer son propre produit fini. L’interface informe l’internaute des valeurs nutritionnelles des compositions qu’il est en train de créer. Il a 6 étapes à choisir : le corps de la barres (4 choix possibles), les fruits (6), les graines(7), les sucres(7), les compléments alimentaires(5)et le nom de sa barre.  Il est également informé des avantages nutritifs de chacun des éléments : bon pour le cœur, le sport, la mémoire.. La personnalisation va jusqu’aux choix du nom de la barre crée.</a:t>
            </a:r>
          </a:p>
          <a:p>
            <a:r>
              <a:rPr lang="fr-FR" sz="1050" dirty="0" smtClean="0"/>
              <a:t>Quand un produit de masse devient un élément de différenciation recommandé pour la santé et le bien être</a:t>
            </a:r>
          </a:p>
          <a:p>
            <a:r>
              <a:rPr lang="fr-FR" sz="1050" dirty="0" smtClean="0"/>
              <a:t>Il s'agit ici d'un bon moyen de s'attirer une clientèle nouvelle et devenir un consommateur différent.. l'expérience prouve ici que le principe est </a:t>
            </a:r>
            <a:r>
              <a:rPr lang="fr-FR" sz="1050" dirty="0" err="1" smtClean="0"/>
              <a:t>dupplicable</a:t>
            </a:r>
            <a:r>
              <a:rPr lang="fr-FR" sz="1050" dirty="0" smtClean="0"/>
              <a:t> sur d'autres produits.. </a:t>
            </a:r>
          </a:p>
          <a:p>
            <a:endParaRPr lang="fr-FR" sz="105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p:spPr>
        <p:txBody>
          <a:bodyPr>
            <a:normAutofit fontScale="90000"/>
          </a:bodyPr>
          <a:lstStyle/>
          <a:p>
            <a:r>
              <a:rPr lang="fr-FR" dirty="0" smtClean="0"/>
              <a:t>Longchamp</a:t>
            </a:r>
            <a:endParaRPr lang="fr-FR" dirty="0"/>
          </a:p>
        </p:txBody>
      </p:sp>
      <p:pic>
        <p:nvPicPr>
          <p:cNvPr id="81924" name="Picture 4"/>
          <p:cNvPicPr>
            <a:picLocks noChangeAspect="1" noChangeArrowheads="1"/>
          </p:cNvPicPr>
          <p:nvPr/>
        </p:nvPicPr>
        <p:blipFill>
          <a:blip r:embed="rId2" cstate="print"/>
          <a:srcRect/>
          <a:stretch>
            <a:fillRect/>
          </a:stretch>
        </p:blipFill>
        <p:spPr bwMode="auto">
          <a:xfrm>
            <a:off x="107504" y="836712"/>
            <a:ext cx="9243842" cy="5199661"/>
          </a:xfrm>
          <a:prstGeom prst="rect">
            <a:avLst/>
          </a:prstGeom>
          <a:noFill/>
          <a:ln w="9525">
            <a:noFill/>
            <a:miter lim="800000"/>
            <a:headEnd/>
            <a:tailEnd/>
          </a:ln>
        </p:spPr>
      </p:pic>
      <p:sp>
        <p:nvSpPr>
          <p:cNvPr id="10" name="Rectangle 9"/>
          <p:cNvSpPr/>
          <p:nvPr/>
        </p:nvSpPr>
        <p:spPr>
          <a:xfrm>
            <a:off x="6732240" y="116632"/>
            <a:ext cx="2952328" cy="6120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0" y="836712"/>
            <a:ext cx="7164288" cy="1016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0" y="5589240"/>
            <a:ext cx="7020272" cy="944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0" y="1772816"/>
            <a:ext cx="387152" cy="403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p:cNvSpPr>
            <a:spLocks noGrp="1"/>
          </p:cNvSpPr>
          <p:nvPr>
            <p:ph idx="1"/>
          </p:nvPr>
        </p:nvSpPr>
        <p:spPr>
          <a:xfrm>
            <a:off x="179512" y="1124744"/>
            <a:ext cx="5400600" cy="648072"/>
          </a:xfrm>
        </p:spPr>
        <p:txBody>
          <a:bodyPr>
            <a:noAutofit/>
          </a:bodyPr>
          <a:lstStyle/>
          <a:p>
            <a:endParaRPr lang="fr-FR" sz="1200" dirty="0" smtClean="0"/>
          </a:p>
          <a:p>
            <a:pPr>
              <a:buNone/>
            </a:pPr>
            <a:r>
              <a:rPr lang="fr-FR" sz="1200" dirty="0" smtClean="0"/>
              <a:t>Longchamp propose à ses fans de personnaliser leur sac  en 4 étapes</a:t>
            </a:r>
          </a:p>
          <a:p>
            <a:endParaRPr lang="fr-FR" sz="1200" dirty="0"/>
          </a:p>
          <a:p>
            <a:endParaRPr lang="fr-FR" sz="1200" dirty="0" smtClean="0"/>
          </a:p>
          <a:p>
            <a:endParaRPr lang="fr-FR" sz="1200" dirty="0" smtClean="0"/>
          </a:p>
          <a:p>
            <a:endParaRPr lang="fr-FR" sz="1200" dirty="0" smtClean="0"/>
          </a:p>
          <a:p>
            <a:endParaRPr lang="fr-FR" sz="1200" dirty="0" smtClean="0"/>
          </a:p>
          <a:p>
            <a:endParaRPr lang="fr-FR" sz="1200" dirty="0" smtClean="0"/>
          </a:p>
          <a:p>
            <a:endParaRPr lang="fr-FR" sz="12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ThumbPara185110.jpg"/>
          <p:cNvPicPr>
            <a:picLocks noChangeAspect="1"/>
          </p:cNvPicPr>
          <p:nvPr/>
        </p:nvPicPr>
        <p:blipFill>
          <a:blip r:embed="rId2" cstate="print"/>
          <a:stretch>
            <a:fillRect/>
          </a:stretch>
        </p:blipFill>
        <p:spPr>
          <a:xfrm>
            <a:off x="179512" y="836712"/>
            <a:ext cx="1440160" cy="1523979"/>
          </a:xfrm>
          <a:prstGeom prst="rect">
            <a:avLst/>
          </a:prstGeom>
        </p:spPr>
      </p:pic>
      <p:sp>
        <p:nvSpPr>
          <p:cNvPr id="10" name="Rectangle 9"/>
          <p:cNvSpPr/>
          <p:nvPr/>
        </p:nvSpPr>
        <p:spPr>
          <a:xfrm>
            <a:off x="1619672" y="404664"/>
            <a:ext cx="7128792" cy="923330"/>
          </a:xfrm>
          <a:prstGeom prst="rect">
            <a:avLst/>
          </a:prstGeom>
        </p:spPr>
        <p:txBody>
          <a:bodyPr wrap="square">
            <a:spAutoFit/>
          </a:bodyPr>
          <a:lstStyle/>
          <a:p>
            <a:r>
              <a:rPr lang="fr-FR" b="1" dirty="0" smtClean="0"/>
              <a:t>En magasin et sur Internet</a:t>
            </a:r>
          </a:p>
          <a:p>
            <a:r>
              <a:rPr lang="fr-FR" dirty="0" smtClean="0"/>
              <a:t>Quelle femme n'a jamais rêvé de créer des chaussures à son image ? C'est désormais possible avec L'Atelier </a:t>
            </a:r>
            <a:r>
              <a:rPr lang="fr-FR" dirty="0" err="1" smtClean="0"/>
              <a:t>Repetto</a:t>
            </a:r>
            <a:r>
              <a:rPr lang="fr-FR" dirty="0" smtClean="0"/>
              <a:t>.</a:t>
            </a:r>
          </a:p>
        </p:txBody>
      </p:sp>
      <p:sp>
        <p:nvSpPr>
          <p:cNvPr id="12" name="Rectangle 11"/>
          <p:cNvSpPr/>
          <p:nvPr/>
        </p:nvSpPr>
        <p:spPr>
          <a:xfrm>
            <a:off x="1763688" y="1412776"/>
            <a:ext cx="6768752" cy="1384995"/>
          </a:xfrm>
          <a:prstGeom prst="rect">
            <a:avLst/>
          </a:prstGeom>
        </p:spPr>
        <p:txBody>
          <a:bodyPr wrap="square">
            <a:spAutoFit/>
          </a:bodyPr>
          <a:lstStyle/>
          <a:p>
            <a:r>
              <a:rPr lang="fr-FR" sz="1400" dirty="0" smtClean="0"/>
              <a:t>Conscient du désir d'exclusivité de ses clients, </a:t>
            </a:r>
            <a:r>
              <a:rPr lang="fr-FR" sz="1400" dirty="0" err="1" smtClean="0"/>
              <a:t>Repetto</a:t>
            </a:r>
            <a:r>
              <a:rPr lang="fr-FR" sz="1400" dirty="0" smtClean="0"/>
              <a:t> vient par exemple de lancer, dans sa boutique rue de la Paix à Paris, un nouveau service baptisé L'Atelier </a:t>
            </a:r>
            <a:r>
              <a:rPr lang="fr-FR" sz="1400" dirty="0" err="1" smtClean="0"/>
              <a:t>Repetto</a:t>
            </a:r>
            <a:r>
              <a:rPr lang="fr-FR" sz="1400" dirty="0" smtClean="0"/>
              <a:t>. Celui-ci permet de personnaliser sa ballerine dans plus de 250 nuances d'agneau et d'y ajouter les bordures et lacets de son choix. Chaque paire unique est ensuite marquée d'un R doré, incrusté dans le talon. La marque prévoit d'élargir ce service aux modèles pour homme et enfant.</a:t>
            </a:r>
            <a:endParaRPr lang="fr-FR" sz="1400" dirty="0"/>
          </a:p>
        </p:txBody>
      </p:sp>
      <p:pic>
        <p:nvPicPr>
          <p:cNvPr id="18" name="Image 17" descr="image019_r2_c2.png"/>
          <p:cNvPicPr>
            <a:picLocks noChangeAspect="1"/>
          </p:cNvPicPr>
          <p:nvPr/>
        </p:nvPicPr>
        <p:blipFill>
          <a:blip r:embed="rId3" cstate="print"/>
          <a:stretch>
            <a:fillRect/>
          </a:stretch>
        </p:blipFill>
        <p:spPr>
          <a:xfrm>
            <a:off x="3131840" y="3212976"/>
            <a:ext cx="4376644" cy="3290029"/>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033_r2_c2.png"/>
          <p:cNvPicPr>
            <a:picLocks noChangeAspect="1"/>
          </p:cNvPicPr>
          <p:nvPr/>
        </p:nvPicPr>
        <p:blipFill>
          <a:blip r:embed="rId2" cstate="print"/>
          <a:stretch>
            <a:fillRect/>
          </a:stretch>
        </p:blipFill>
        <p:spPr>
          <a:xfrm>
            <a:off x="5652120" y="0"/>
            <a:ext cx="2771800" cy="2435824"/>
          </a:xfrm>
          <a:prstGeom prst="rect">
            <a:avLst/>
          </a:prstGeom>
        </p:spPr>
      </p:pic>
      <p:pic>
        <p:nvPicPr>
          <p:cNvPr id="4" name="Image 3" descr="image033b_r2_c2.png"/>
          <p:cNvPicPr>
            <a:picLocks noChangeAspect="1"/>
          </p:cNvPicPr>
          <p:nvPr/>
        </p:nvPicPr>
        <p:blipFill>
          <a:blip r:embed="rId3" cstate="print"/>
          <a:stretch>
            <a:fillRect/>
          </a:stretch>
        </p:blipFill>
        <p:spPr>
          <a:xfrm>
            <a:off x="0" y="476672"/>
            <a:ext cx="5657143" cy="1131429"/>
          </a:xfrm>
          <a:prstGeom prst="rect">
            <a:avLst/>
          </a:prstGeom>
        </p:spPr>
      </p:pic>
      <p:sp>
        <p:nvSpPr>
          <p:cNvPr id="10" name="Rectangle 9"/>
          <p:cNvSpPr/>
          <p:nvPr/>
        </p:nvSpPr>
        <p:spPr>
          <a:xfrm>
            <a:off x="359024" y="2564904"/>
            <a:ext cx="8784976" cy="3785652"/>
          </a:xfrm>
          <a:prstGeom prst="rect">
            <a:avLst/>
          </a:prstGeom>
        </p:spPr>
        <p:txBody>
          <a:bodyPr wrap="square">
            <a:spAutoFit/>
          </a:bodyPr>
          <a:lstStyle/>
          <a:p>
            <a:r>
              <a:rPr lang="fr-FR" sz="1600" dirty="0" smtClean="0"/>
              <a:t>Nike est souvent cité comme un exemple de réussite en matière de personnalisation. Sur le site internet de la marque ou grâce à une application </a:t>
            </a:r>
            <a:r>
              <a:rPr lang="fr-FR" sz="1600" dirty="0" err="1" smtClean="0"/>
              <a:t>iPhone</a:t>
            </a:r>
            <a:r>
              <a:rPr lang="fr-FR" sz="1600" dirty="0" smtClean="0"/>
              <a:t>, l'internaute peut directement customiser une centaine de baskets, d'équipements et d'accessoires. Il utilise un logiciel de design assisté qui lui permet de concevoir virtuellement la chaussure de ses rêves.</a:t>
            </a:r>
          </a:p>
          <a:p>
            <a:endParaRPr lang="fr-FR" sz="1600" dirty="0" smtClean="0"/>
          </a:p>
          <a:p>
            <a:endParaRPr lang="fr-FR" sz="1600" dirty="0" smtClean="0"/>
          </a:p>
          <a:p>
            <a:r>
              <a:rPr lang="fr-FR" sz="1600" dirty="0" smtClean="0"/>
              <a:t> Chez Converse, on peut laisser libre cours à son imagination sur plus de 40 modèles et faire inscrire son nom ou un mot au bas de sa basket.</a:t>
            </a:r>
          </a:p>
          <a:p>
            <a:endParaRPr lang="fr-FR" sz="1600" dirty="0" smtClean="0"/>
          </a:p>
          <a:p>
            <a:r>
              <a:rPr lang="fr-FR" sz="1600" dirty="0" smtClean="0"/>
              <a:t> Le fabricant américain de lunettes </a:t>
            </a:r>
            <a:r>
              <a:rPr lang="fr-FR" sz="1600" dirty="0" err="1" smtClean="0"/>
              <a:t>Oakley</a:t>
            </a:r>
            <a:r>
              <a:rPr lang="fr-FR" sz="1600" dirty="0" smtClean="0"/>
              <a:t> a lui aussi compris l'intérêt d'offrir un service de personnalisation pour ses produits. L'internaute paramètre en ligne une dizaine de modèles de lunettes en fonction de ses goûts. Tout y passe: la couleur de la monture, la teinture des verres, les branches et même la sacoche de protection.</a:t>
            </a:r>
          </a:p>
          <a:p>
            <a:endParaRPr lang="fr-FR" sz="1600" dirty="0" smtClean="0"/>
          </a:p>
          <a:p>
            <a:endParaRPr lang="fr-FR" sz="1600" dirty="0" smtClean="0"/>
          </a:p>
        </p:txBody>
      </p:sp>
      <p:sp>
        <p:nvSpPr>
          <p:cNvPr id="11" name="Bouton d'action : Suivant 10">
            <a:hlinkClick r:id="rId4" action="ppaction://hlinksldjump" highlightClick="1">
              <a:snd r:embed="rId5" name="click.wav"/>
            </a:hlinkClick>
          </p:cNvPr>
          <p:cNvSpPr/>
          <p:nvPr/>
        </p:nvSpPr>
        <p:spPr>
          <a:xfrm>
            <a:off x="8388424" y="260648"/>
            <a:ext cx="504056" cy="432048"/>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r>
              <a:rPr lang="fr-FR" dirty="0" smtClean="0"/>
              <a:t>Assemblage combinatoire Post</a:t>
            </a:r>
            <a:endParaRPr lang="fr-FR" dirty="0"/>
          </a:p>
        </p:txBody>
      </p:sp>
      <p:sp>
        <p:nvSpPr>
          <p:cNvPr id="3" name="Ellipse 2"/>
          <p:cNvSpPr/>
          <p:nvPr/>
        </p:nvSpPr>
        <p:spPr>
          <a:xfrm>
            <a:off x="2627784" y="1988840"/>
            <a:ext cx="4248472" cy="33843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3528" y="2780928"/>
            <a:ext cx="2857500" cy="476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p:cNvPicPr>
            <a:picLocks noChangeAspect="1" noChangeArrowheads="1"/>
          </p:cNvPicPr>
          <p:nvPr/>
        </p:nvPicPr>
        <p:blipFill>
          <a:blip r:embed="rId3" cstate="print"/>
          <a:srcRect/>
          <a:stretch>
            <a:fillRect/>
          </a:stretch>
        </p:blipFill>
        <p:spPr bwMode="auto">
          <a:xfrm>
            <a:off x="323850" y="3500438"/>
            <a:ext cx="2376488" cy="1512887"/>
          </a:xfrm>
          <a:prstGeom prst="rect">
            <a:avLst/>
          </a:prstGeom>
          <a:ln>
            <a:noFill/>
          </a:ln>
          <a:effectLst>
            <a:outerShdw blurRad="292100" dist="139700" dir="2700000" algn="tl" rotWithShape="0">
              <a:srgbClr val="333333">
                <a:alpha val="65000"/>
              </a:srgbClr>
            </a:outerShdw>
          </a:effectLst>
        </p:spPr>
      </p:pic>
      <p:pic>
        <p:nvPicPr>
          <p:cNvPr id="1028" name="Picture 4"/>
          <p:cNvPicPr>
            <a:picLocks noChangeAspect="1" noChangeArrowheads="1"/>
          </p:cNvPicPr>
          <p:nvPr/>
        </p:nvPicPr>
        <p:blipFill>
          <a:blip r:embed="rId4" cstate="print"/>
          <a:srcRect/>
          <a:stretch>
            <a:fillRect/>
          </a:stretch>
        </p:blipFill>
        <p:spPr bwMode="auto">
          <a:xfrm>
            <a:off x="2843808" y="3645024"/>
            <a:ext cx="1944216" cy="1237228"/>
          </a:xfrm>
          <a:prstGeom prst="rect">
            <a:avLst/>
          </a:prstGeom>
          <a:ln>
            <a:noFill/>
          </a:ln>
          <a:effectLst>
            <a:softEdge rad="112500"/>
          </a:effectLst>
        </p:spPr>
      </p:pic>
      <p:sp>
        <p:nvSpPr>
          <p:cNvPr id="8" name="Espace réservé du contenu 2"/>
          <p:cNvSpPr txBox="1">
            <a:spLocks/>
          </p:cNvSpPr>
          <p:nvPr/>
        </p:nvSpPr>
        <p:spPr>
          <a:xfrm>
            <a:off x="0" y="1341438"/>
            <a:ext cx="9144000" cy="1150937"/>
          </a:xfrm>
          <a:prstGeom prst="rect">
            <a:avLst/>
          </a:prstGeom>
        </p:spPr>
        <p:txBody>
          <a:bodyPr>
            <a:normAutofit fontScale="55000" lnSpcReduction="20000"/>
          </a:bodyPr>
          <a:lstStyle/>
          <a:p>
            <a:pPr marL="342900" indent="-342900" fontAlgn="auto">
              <a:spcBef>
                <a:spcPct val="20000"/>
              </a:spcBef>
              <a:spcAft>
                <a:spcPts val="0"/>
              </a:spcAft>
              <a:buFont typeface="Arial" pitchFamily="34" charset="0"/>
              <a:buChar char="•"/>
              <a:defRPr/>
            </a:pPr>
            <a:r>
              <a:rPr lang="fr-FR" sz="3800" b="1" dirty="0"/>
              <a:t>La </a:t>
            </a:r>
            <a:r>
              <a:rPr lang="fr-FR" sz="3800" b="1" dirty="0">
                <a:solidFill>
                  <a:srgbClr val="FF0000"/>
                </a:solidFill>
              </a:rPr>
              <a:t>personnalisation retardée : </a:t>
            </a:r>
            <a:r>
              <a:rPr lang="fr-FR" sz="3800" b="1" dirty="0">
                <a:latin typeface="+mn-lt"/>
                <a:cs typeface="+mn-cs"/>
              </a:rPr>
              <a:t>production par « assemblage » en fin de </a:t>
            </a:r>
            <a:r>
              <a:rPr lang="fr-FR" sz="3800" b="1" dirty="0" err="1">
                <a:latin typeface="+mn-lt"/>
                <a:cs typeface="+mn-cs"/>
              </a:rPr>
              <a:t>process</a:t>
            </a:r>
            <a:r>
              <a:rPr lang="fr-FR" sz="3800" b="1" dirty="0">
                <a:latin typeface="+mn-lt"/>
                <a:cs typeface="+mn-cs"/>
              </a:rPr>
              <a:t> : </a:t>
            </a:r>
          </a:p>
          <a:p>
            <a:pPr>
              <a:defRPr/>
            </a:pPr>
            <a:endParaRPr lang="fr-FR" sz="2000" dirty="0">
              <a:latin typeface="+mn-lt"/>
            </a:endParaRPr>
          </a:p>
          <a:p>
            <a:pPr>
              <a:defRPr/>
            </a:pPr>
            <a:r>
              <a:rPr lang="fr-FR" sz="2000" dirty="0">
                <a:latin typeface="+mn-lt"/>
              </a:rPr>
              <a:t>Cette technique consiste à produire des pièces en série et la customisation ne se fait qu’à l’étape finale de la production lors d’un assemblage des différentes pièces. On retarde autant que possible le moment où les différentes versions du produit assument leur identité propre, en acquérant ainsi une flexibilité maximale (mélange) pour répondre aux variations de la demande du consommateur</a:t>
            </a:r>
            <a:endParaRPr lang="fr-FR" sz="2000" dirty="0">
              <a:latin typeface="+mn-lt"/>
              <a:cs typeface="+mn-cs"/>
            </a:endParaRPr>
          </a:p>
          <a:p>
            <a:pPr marL="342900" indent="-342900" fontAlgn="auto">
              <a:spcBef>
                <a:spcPct val="20000"/>
              </a:spcBef>
              <a:spcAft>
                <a:spcPts val="0"/>
              </a:spcAft>
              <a:buFont typeface="Arial" pitchFamily="34" charset="0"/>
              <a:buNone/>
              <a:defRPr/>
            </a:pPr>
            <a:endParaRPr lang="fr-FR" sz="3200" dirty="0">
              <a:latin typeface="+mn-lt"/>
              <a:cs typeface="+mn-cs"/>
            </a:endParaRPr>
          </a:p>
          <a:p>
            <a:pPr marL="342900" indent="-342900" fontAlgn="auto">
              <a:spcBef>
                <a:spcPct val="20000"/>
              </a:spcBef>
              <a:spcAft>
                <a:spcPts val="0"/>
              </a:spcAft>
              <a:buFont typeface="Arial" pitchFamily="34" charset="0"/>
              <a:buNone/>
              <a:defRPr/>
            </a:pPr>
            <a:endParaRPr lang="fr-FR" sz="3200" dirty="0">
              <a:latin typeface="+mn-lt"/>
              <a:cs typeface="+mn-cs"/>
            </a:endParaRPr>
          </a:p>
          <a:p>
            <a:pPr marL="342900" indent="-342900" fontAlgn="auto">
              <a:spcBef>
                <a:spcPct val="20000"/>
              </a:spcBef>
              <a:spcAft>
                <a:spcPts val="0"/>
              </a:spcAft>
              <a:buFont typeface="Arial" pitchFamily="34" charset="0"/>
              <a:buChar char="•"/>
              <a:defRPr/>
            </a:pPr>
            <a:endParaRPr lang="fr-FR" sz="3200" dirty="0">
              <a:latin typeface="+mn-lt"/>
              <a:cs typeface="+mn-cs"/>
            </a:endParaRPr>
          </a:p>
        </p:txBody>
      </p:sp>
      <p:sp>
        <p:nvSpPr>
          <p:cNvPr id="9" name="ZoneTexte 8"/>
          <p:cNvSpPr txBox="1"/>
          <p:nvPr/>
        </p:nvSpPr>
        <p:spPr>
          <a:xfrm>
            <a:off x="0" y="5734050"/>
            <a:ext cx="9144000" cy="1168400"/>
          </a:xfrm>
          <a:prstGeom prst="rect">
            <a:avLst/>
          </a:prstGeom>
          <a:ln/>
        </p:spPr>
        <p:style>
          <a:lnRef idx="1">
            <a:schemeClr val="accent4"/>
          </a:lnRef>
          <a:fillRef idx="2">
            <a:schemeClr val="accent4"/>
          </a:fillRef>
          <a:effectRef idx="1">
            <a:schemeClr val="accent4"/>
          </a:effectRef>
          <a:fontRef idx="minor">
            <a:schemeClr val="dk1"/>
          </a:fontRef>
        </p:style>
        <p:txBody>
          <a:bodyPr>
            <a:spAutoFit/>
          </a:bodyPr>
          <a:lstStyle/>
          <a:p>
            <a:pPr>
              <a:defRPr/>
            </a:pPr>
            <a:r>
              <a:rPr lang="fr-FR" sz="1400" b="1" i="1" dirty="0"/>
              <a:t>Avantage : </a:t>
            </a:r>
            <a:r>
              <a:rPr lang="fr-FR" sz="1400" dirty="0"/>
              <a:t>Avec ce type de customisation, la production du produit est facile car on produit en série tous les carrés de chocolats contenant les lettres et les chocolats blanc. La personnalisation se produit en fin de </a:t>
            </a:r>
            <a:r>
              <a:rPr lang="fr-FR" sz="1400" dirty="0" err="1"/>
              <a:t>process</a:t>
            </a:r>
            <a:r>
              <a:rPr lang="fr-FR" sz="1400" dirty="0"/>
              <a:t>, on parle de personnalisation retardée. La perception de la personnalisation est perçu par le client car il choisie le message mais reste tout de même très restreinte.(écriture sur chocolat blanc non faisable, taille du message limité…) </a:t>
            </a:r>
          </a:p>
        </p:txBody>
      </p:sp>
      <p:sp>
        <p:nvSpPr>
          <p:cNvPr id="11" name="ZoneTexte 10"/>
          <p:cNvSpPr txBox="1"/>
          <p:nvPr/>
        </p:nvSpPr>
        <p:spPr>
          <a:xfrm>
            <a:off x="5364088" y="2636912"/>
            <a:ext cx="3024336" cy="267765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defRPr/>
            </a:pPr>
            <a:r>
              <a:rPr lang="fr-FR" sz="1200" b="1" dirty="0"/>
              <a:t>La société </a:t>
            </a:r>
            <a:r>
              <a:rPr lang="fr-FR" sz="1200" b="1" dirty="0" err="1"/>
              <a:t>chocotelegram</a:t>
            </a:r>
            <a:r>
              <a:rPr lang="fr-FR" sz="1200" b="1" dirty="0"/>
              <a:t> </a:t>
            </a:r>
            <a:r>
              <a:rPr lang="fr-FR" sz="1200" dirty="0"/>
              <a:t>propose à ses client de créer un message formé par les carré de chocolat et de les disposer dans une boite. La société fabrique donc tous les chocolats au lait possédant les lettres de l’alphabet  (soit 28 pièces </a:t>
            </a:r>
            <a:r>
              <a:rPr lang="fr-FR" sz="1200" dirty="0" err="1"/>
              <a:t>créees</a:t>
            </a:r>
            <a:r>
              <a:rPr lang="fr-FR" sz="1200" dirty="0"/>
              <a:t> en série) et ensuite dès que le client passe commande il suffit d’assembler les carrés de chocolat et de ponctuer avec le chocolat blanc qui lui est vierge de lettre. La commande se passe également par internet  afin de contrôler la dimension du message qui est restreint par la taille de la boite. </a:t>
            </a:r>
          </a:p>
        </p:txBody>
      </p:sp>
      <p:sp>
        <p:nvSpPr>
          <p:cNvPr id="14" name="Bouton d'action : Suivant 13">
            <a:hlinkClick r:id="rId5" action="ppaction://hlinksldjump" highlightClick="1">
              <a:snd r:embed="rId6" name="click.wav"/>
            </a:hlinkClick>
          </p:cNvPr>
          <p:cNvSpPr/>
          <p:nvPr/>
        </p:nvSpPr>
        <p:spPr>
          <a:xfrm>
            <a:off x="7812360" y="332656"/>
            <a:ext cx="504056" cy="432048"/>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79512" y="1484784"/>
            <a:ext cx="3600400" cy="3096344"/>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179512" y="5877272"/>
            <a:ext cx="4283968" cy="523220"/>
          </a:xfrm>
          <a:prstGeom prst="rect">
            <a:avLst/>
          </a:prstGeom>
        </p:spPr>
        <p:txBody>
          <a:bodyPr wrap="square">
            <a:spAutoFit/>
          </a:bodyPr>
          <a:lstStyle/>
          <a:p>
            <a:pPr>
              <a:buFont typeface="Wingdings" pitchFamily="2" charset="2"/>
              <a:buChar char="è"/>
            </a:pPr>
            <a:r>
              <a:rPr lang="fr-FR" sz="1400" b="1" dirty="0" smtClean="0">
                <a:solidFill>
                  <a:schemeClr val="hlink"/>
                </a:solidFill>
              </a:rPr>
              <a:t> La nécessité pour les fabricants et les distributeurs</a:t>
            </a:r>
          </a:p>
          <a:p>
            <a:pPr>
              <a:buFont typeface="Wingdings" pitchFamily="2" charset="2"/>
              <a:buNone/>
            </a:pPr>
            <a:r>
              <a:rPr lang="fr-FR" sz="1400" b="1" dirty="0" smtClean="0">
                <a:solidFill>
                  <a:schemeClr val="hlink"/>
                </a:solidFill>
              </a:rPr>
              <a:t>     de créer de nouveaux liens de consommation.</a:t>
            </a:r>
            <a:endParaRPr lang="fr-FR" sz="1400" b="1" dirty="0">
              <a:solidFill>
                <a:schemeClr val="hlink"/>
              </a:solidFill>
            </a:endParaRPr>
          </a:p>
        </p:txBody>
      </p:sp>
      <p:sp>
        <p:nvSpPr>
          <p:cNvPr id="32" name="Rectangle 31"/>
          <p:cNvSpPr/>
          <p:nvPr/>
        </p:nvSpPr>
        <p:spPr>
          <a:xfrm>
            <a:off x="395536" y="1772816"/>
            <a:ext cx="3168352" cy="1692771"/>
          </a:xfrm>
          <a:prstGeom prst="rect">
            <a:avLst/>
          </a:prstGeom>
        </p:spPr>
        <p:txBody>
          <a:bodyPr wrap="square">
            <a:spAutoFit/>
          </a:bodyPr>
          <a:lstStyle/>
          <a:p>
            <a:pPr>
              <a:buFontTx/>
              <a:buChar char="-"/>
            </a:pPr>
            <a:r>
              <a:rPr lang="fr-FR" sz="1400" dirty="0" smtClean="0"/>
              <a:t>Le logement devient le prolongement de soi,</a:t>
            </a:r>
          </a:p>
          <a:p>
            <a:pPr>
              <a:buFontTx/>
              <a:buChar char="-"/>
            </a:pPr>
            <a:endParaRPr lang="fr-FR" sz="1400" dirty="0"/>
          </a:p>
          <a:p>
            <a:pPr>
              <a:buFontTx/>
              <a:buChar char="-"/>
            </a:pPr>
            <a:r>
              <a:rPr lang="fr-FR" sz="1400" dirty="0" smtClean="0"/>
              <a:t> internet, une place prépondérante dans la vie privée et pro</a:t>
            </a:r>
          </a:p>
          <a:p>
            <a:endParaRPr lang="fr-FR" sz="1400" dirty="0"/>
          </a:p>
          <a:p>
            <a:r>
              <a:rPr lang="fr-FR" sz="2000" b="1" dirty="0" smtClean="0"/>
              <a:t>- La montée du C to C</a:t>
            </a:r>
            <a:endParaRPr lang="fr-FR" sz="2000" b="1" dirty="0"/>
          </a:p>
        </p:txBody>
      </p:sp>
      <p:sp>
        <p:nvSpPr>
          <p:cNvPr id="20" name="Rectangle 19"/>
          <p:cNvSpPr/>
          <p:nvPr/>
        </p:nvSpPr>
        <p:spPr>
          <a:xfrm>
            <a:off x="254643" y="692696"/>
            <a:ext cx="8889357" cy="369332"/>
          </a:xfrm>
          <a:prstGeom prst="rect">
            <a:avLst/>
          </a:prstGeom>
        </p:spPr>
        <p:txBody>
          <a:bodyPr wrap="none">
            <a:spAutoFit/>
          </a:bodyPr>
          <a:lstStyle/>
          <a:p>
            <a:r>
              <a:rPr lang="fr-FR" b="1" dirty="0" smtClean="0">
                <a:solidFill>
                  <a:srgbClr val="0070C0"/>
                </a:solidFill>
              </a:rPr>
              <a:t>3) Nouveau schéma de consommation </a:t>
            </a:r>
            <a:r>
              <a:rPr lang="fr-FR" dirty="0" smtClean="0"/>
              <a:t>: </a:t>
            </a:r>
            <a:r>
              <a:rPr lang="fr-FR" b="1" dirty="0" smtClean="0">
                <a:solidFill>
                  <a:srgbClr val="0070C0"/>
                </a:solidFill>
              </a:rPr>
              <a:t>Interpénétration croissante  entre vie pro  et privée</a:t>
            </a:r>
            <a:endParaRPr lang="fr-FR" dirty="0">
              <a:solidFill>
                <a:srgbClr val="0070C0"/>
              </a:solidFill>
            </a:endParaRPr>
          </a:p>
        </p:txBody>
      </p:sp>
      <p:sp>
        <p:nvSpPr>
          <p:cNvPr id="22" name="Rectangle 21"/>
          <p:cNvSpPr/>
          <p:nvPr/>
        </p:nvSpPr>
        <p:spPr>
          <a:xfrm>
            <a:off x="4067944" y="1556792"/>
            <a:ext cx="5076056" cy="3754874"/>
          </a:xfrm>
          <a:prstGeom prst="rect">
            <a:avLst/>
          </a:prstGeom>
        </p:spPr>
        <p:txBody>
          <a:bodyPr wrap="square">
            <a:spAutoFit/>
          </a:bodyPr>
          <a:lstStyle/>
          <a:p>
            <a:r>
              <a:rPr lang="fr-FR" sz="1400" dirty="0" smtClean="0">
                <a:hlinkClick r:id="rId2" action="ppaction://hlinkfile"/>
              </a:rPr>
              <a:t>Un nouveau parcours d'achat du consommateur </a:t>
            </a:r>
            <a:r>
              <a:rPr lang="fr-FR" sz="1400" dirty="0" smtClean="0"/>
              <a:t/>
            </a:r>
            <a:br>
              <a:rPr lang="fr-FR" sz="1400" dirty="0" smtClean="0"/>
            </a:br>
            <a:r>
              <a:rPr lang="fr-FR" sz="1400" b="1" dirty="0" smtClean="0"/>
              <a:t>95% des internautes français préparent leurs achats en ligne</a:t>
            </a:r>
            <a:r>
              <a:rPr lang="fr-FR" sz="1400" dirty="0" smtClean="0"/>
              <a:t>.</a:t>
            </a:r>
          </a:p>
          <a:p>
            <a:r>
              <a:rPr lang="fr-FR" sz="1400" dirty="0" smtClean="0"/>
              <a:t> Ils privilégient les sites des marques et les sites marchands à 60%. 22% visitent les forums, 16% les blogs et seulement 3% les fan pages </a:t>
            </a:r>
            <a:r>
              <a:rPr lang="fr-FR" sz="1400" dirty="0" err="1" smtClean="0"/>
              <a:t>Facebook</a:t>
            </a:r>
            <a:r>
              <a:rPr lang="fr-FR" sz="1400" dirty="0" smtClean="0"/>
              <a:t>. 30% donnent leur avis en ligne sur les produits qu’ils ont achetés, dont 23% sur le site qu’ils ont visité pour préparer leur achat. Cyrille </a:t>
            </a:r>
            <a:r>
              <a:rPr lang="fr-FR" sz="1400" dirty="0" err="1" smtClean="0"/>
              <a:t>Chaudoit</a:t>
            </a:r>
            <a:r>
              <a:rPr lang="fr-FR" sz="1400" dirty="0" smtClean="0"/>
              <a:t>, cofondateur de </a:t>
            </a:r>
            <a:r>
              <a:rPr lang="fr-FR" sz="1400" dirty="0" err="1" smtClean="0"/>
              <a:t>Scanblog</a:t>
            </a:r>
            <a:r>
              <a:rPr lang="fr-FR" sz="1400" dirty="0" smtClean="0"/>
              <a:t>, constate que les réseaux sociaux ne sont pas - et de loin - la première source d'information des internautes.</a:t>
            </a:r>
            <a:br>
              <a:rPr lang="fr-FR" sz="1400" dirty="0" smtClean="0"/>
            </a:br>
            <a:r>
              <a:rPr lang="fr-FR" sz="1400" dirty="0" smtClean="0"/>
              <a:t>Plus précisément, il apparaît que l’internaute consulte, en moyenne, 2,9 sources lors de sa recherche sur un produit. Le score de confiance de l’information sur Internet s'élève à 7,5 alors qu'il se situe en dessous de 5 sur les réseaux sociaux. Le consommateur d’aujourd’hui apparaît comme omniscient, omniprésent, et il n’est plus obéissant. Il sait ou peut potentiellement tout savoir sur les différents canaux, et il n’écoute plus ou ne croit plus aux messages publicitaires des annonceurs.</a:t>
            </a:r>
            <a:endParaRPr lang="fr-FR" sz="1400" dirty="0"/>
          </a:p>
        </p:txBody>
      </p:sp>
      <p:sp>
        <p:nvSpPr>
          <p:cNvPr id="23" name="Rectangle 22"/>
          <p:cNvSpPr/>
          <p:nvPr/>
        </p:nvSpPr>
        <p:spPr>
          <a:xfrm>
            <a:off x="4211960" y="5661248"/>
            <a:ext cx="4932040" cy="769441"/>
          </a:xfrm>
          <a:prstGeom prst="rect">
            <a:avLst/>
          </a:prstGeom>
        </p:spPr>
        <p:txBody>
          <a:bodyPr wrap="square">
            <a:spAutoFit/>
          </a:bodyPr>
          <a:lstStyle/>
          <a:p>
            <a:pPr algn="ctr">
              <a:spcBef>
                <a:spcPct val="50000"/>
              </a:spcBef>
            </a:pPr>
            <a:r>
              <a:rPr lang="fr-FR" sz="1100" b="1" dirty="0" smtClean="0"/>
              <a:t>La construction de relations accrues avec le client est dopée par le développement des nouvelles technologies et notamment d’Internet.</a:t>
            </a:r>
            <a:br>
              <a:rPr lang="fr-FR" sz="1100" b="1" dirty="0" smtClean="0"/>
            </a:br>
            <a:r>
              <a:rPr lang="fr-FR" sz="1100" b="1" dirty="0" smtClean="0"/>
              <a:t>Différentes technologies permettent de communiquer et d’engager un dialogue avec le client de façon innovante .</a:t>
            </a:r>
            <a:endParaRPr lang="fr-FR" sz="1100" b="1" dirty="0"/>
          </a:p>
        </p:txBody>
      </p:sp>
      <p:sp>
        <p:nvSpPr>
          <p:cNvPr id="11" name="Titre 1"/>
          <p:cNvSpPr>
            <a:spLocks noGrp="1"/>
          </p:cNvSpPr>
          <p:nvPr>
            <p:ph type="title"/>
          </p:nvPr>
        </p:nvSpPr>
        <p:spPr>
          <a:xfrm>
            <a:off x="467544" y="188640"/>
            <a:ext cx="8435280" cy="504056"/>
          </a:xfrm>
        </p:spPr>
        <p:txBody>
          <a:bodyPr>
            <a:noAutofit/>
          </a:bodyPr>
          <a:lstStyle/>
          <a:p>
            <a:r>
              <a:rPr lang="fr-FR" sz="2800" dirty="0" smtClean="0"/>
              <a:t>Evolutions sociétales, économiques et consuméristes</a:t>
            </a:r>
            <a:endParaRPr lang="fr-FR" sz="2800" dirty="0"/>
          </a:p>
        </p:txBody>
      </p:sp>
      <p:sp>
        <p:nvSpPr>
          <p:cNvPr id="9" name="Bouton d'action : Suivant 8">
            <a:hlinkClick r:id="rId3" action="ppaction://hlinksldjump" highlightClick="1">
              <a:snd r:embed="rId4" name="click.wav"/>
            </a:hlinkClick>
          </p:cNvPr>
          <p:cNvSpPr/>
          <p:nvPr/>
        </p:nvSpPr>
        <p:spPr>
          <a:xfrm>
            <a:off x="8532440" y="1052736"/>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r>
              <a:rPr lang="fr-FR" dirty="0" smtClean="0"/>
              <a:t>Différentiation </a:t>
            </a:r>
            <a:r>
              <a:rPr lang="fr-FR" dirty="0" err="1" smtClean="0"/>
              <a:t>retardee</a:t>
            </a:r>
            <a:endParaRPr lang="fr-FR" dirty="0"/>
          </a:p>
        </p:txBody>
      </p:sp>
      <p:sp>
        <p:nvSpPr>
          <p:cNvPr id="3" name="Ellipse 2"/>
          <p:cNvSpPr/>
          <p:nvPr/>
        </p:nvSpPr>
        <p:spPr>
          <a:xfrm>
            <a:off x="2627784" y="1988840"/>
            <a:ext cx="4248472" cy="33843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685800" y="2438400"/>
            <a:ext cx="7772400" cy="3824288"/>
          </a:xfrm>
          <a:prstGeom prst="rect">
            <a:avLst/>
          </a:prstGeom>
          <a:noFill/>
          <a:ln/>
        </p:spPr>
        <p:txBody>
          <a:bodyPr lIns="92075" tIns="46038" rIns="92075" bIns="46038"/>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fr-CA" sz="2800" b="0" i="0" u="none" strike="noStrike" kern="1200" cap="none" spc="0" normalizeH="0" baseline="0" noProof="0" dirty="0" smtClean="0">
                <a:ln>
                  <a:noFill/>
                </a:ln>
                <a:solidFill>
                  <a:schemeClr val="tx1"/>
                </a:solidFill>
                <a:effectLst/>
                <a:uLnTx/>
                <a:uFillTx/>
                <a:latin typeface="+mn-lt"/>
                <a:ea typeface="+mn-ea"/>
                <a:cs typeface="+mn-cs"/>
              </a:rPr>
              <a:t>Conserver les stocks sous une forme standard jusqu’à la réception de commandes</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fr-CA" sz="2800" b="0" i="0" u="none" strike="noStrike" kern="1200" cap="none" spc="0" normalizeH="0" baseline="0" noProof="0" dirty="0" smtClean="0">
                <a:ln>
                  <a:noFill/>
                </a:ln>
                <a:solidFill>
                  <a:schemeClr val="tx1"/>
                </a:solidFill>
                <a:effectLst/>
                <a:uLnTx/>
                <a:uFillTx/>
                <a:latin typeface="+mn-lt"/>
                <a:ea typeface="+mn-ea"/>
                <a:cs typeface="+mn-cs"/>
              </a:rPr>
              <a:t>Exemples: </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fr-CA" sz="2400" b="1" i="0" u="none" strike="noStrike" kern="1200" cap="none" spc="0" normalizeH="0" baseline="0" noProof="0" dirty="0" smtClean="0">
                <a:ln>
                  <a:noFill/>
                </a:ln>
                <a:solidFill>
                  <a:schemeClr val="tx1"/>
                </a:solidFill>
                <a:effectLst/>
                <a:uLnTx/>
                <a:uFillTx/>
                <a:latin typeface="+mn-lt"/>
                <a:ea typeface="+mn-ea"/>
                <a:cs typeface="+mn-cs"/>
              </a:rPr>
              <a:t>Benetton: on teint les vêtements sur demande</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fr-CA" sz="2400" b="1" i="0" u="none" strike="noStrike" kern="1200" cap="none" spc="0" normalizeH="0" baseline="0" noProof="0" dirty="0" smtClean="0">
                <a:ln>
                  <a:noFill/>
                </a:ln>
                <a:solidFill>
                  <a:schemeClr val="tx1"/>
                </a:solidFill>
                <a:effectLst/>
                <a:uLnTx/>
                <a:uFillTx/>
                <a:latin typeface="+mn-lt"/>
                <a:ea typeface="+mn-ea"/>
                <a:cs typeface="+mn-cs"/>
              </a:rPr>
              <a:t>Peinture: on mélange les couleurs sur demande</a:t>
            </a:r>
          </a:p>
        </p:txBody>
      </p:sp>
      <p:sp>
        <p:nvSpPr>
          <p:cNvPr id="3" name="Rectangle 2"/>
          <p:cNvSpPr txBox="1">
            <a:spLocks noChangeArrowheads="1"/>
          </p:cNvSpPr>
          <p:nvPr/>
        </p:nvSpPr>
        <p:spPr>
          <a:xfrm>
            <a:off x="179512" y="260648"/>
            <a:ext cx="8712968" cy="1143000"/>
          </a:xfrm>
          <a:prstGeom prst="rect">
            <a:avLst/>
          </a:prstGeom>
          <a:noFill/>
          <a:ln/>
        </p:spPr>
        <p:txBody>
          <a:bodyPr lIns="92075" tIns="46038" rIns="92075" bIns="46038"/>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A" sz="3200" b="0" i="0" u="none" strike="noStrike" kern="1200" cap="none" spc="0" normalizeH="0" baseline="0" noProof="0" dirty="0" smtClean="0">
                <a:ln>
                  <a:noFill/>
                </a:ln>
                <a:solidFill>
                  <a:schemeClr val="tx1"/>
                </a:solidFill>
                <a:effectLst/>
                <a:uLnTx/>
                <a:uFillTx/>
                <a:latin typeface="+mj-lt"/>
                <a:ea typeface="+mj-ea"/>
                <a:cs typeface="+mj-cs"/>
              </a:rPr>
              <a:t>Différenciation retardée ou de «</a:t>
            </a:r>
            <a:r>
              <a:rPr kumimoji="0" lang="fr-CA" sz="3200" b="0" i="0" u="none" strike="noStrike" kern="1200" cap="none" spc="0" normalizeH="0" baseline="0" noProof="0" dirty="0" err="1" smtClean="0">
                <a:ln>
                  <a:noFill/>
                </a:ln>
                <a:solidFill>
                  <a:schemeClr val="tx1"/>
                </a:solidFill>
                <a:effectLst/>
                <a:uLnTx/>
                <a:uFillTx/>
                <a:latin typeface="+mj-lt"/>
                <a:ea typeface="+mj-ea"/>
                <a:cs typeface="+mj-cs"/>
              </a:rPr>
              <a:t>Postponement</a:t>
            </a:r>
            <a:r>
              <a:rPr kumimoji="0" lang="fr-CA" sz="3200" b="0" i="0" u="none" strike="noStrike" kern="1200" cap="none" spc="0" normalizeH="0" baseline="0" noProof="0" dirty="0" smtClean="0">
                <a:ln>
                  <a:noFill/>
                </a:ln>
                <a:solidFill>
                  <a:schemeClr val="tx1"/>
                </a:solidFill>
                <a:effectLst/>
                <a:uLnTx/>
                <a:uFillTx/>
                <a:latin typeface="+mj-lt"/>
                <a:ea typeface="+mj-ea"/>
                <a:cs typeface="+mj-cs"/>
              </a:rPr>
              <a:t>»</a:t>
            </a:r>
            <a:endParaRPr kumimoji="0" lang="fr-CA"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Image 3" descr="imagesCANGULTK.jpg"/>
          <p:cNvPicPr>
            <a:picLocks noChangeAspect="1"/>
          </p:cNvPicPr>
          <p:nvPr/>
        </p:nvPicPr>
        <p:blipFill>
          <a:blip r:embed="rId2" cstate="print"/>
          <a:stretch>
            <a:fillRect/>
          </a:stretch>
        </p:blipFill>
        <p:spPr>
          <a:xfrm>
            <a:off x="2483768" y="4437112"/>
            <a:ext cx="3744416" cy="2626680"/>
          </a:xfrm>
          <a:prstGeom prst="rect">
            <a:avLst/>
          </a:prstGeom>
        </p:spPr>
      </p:pic>
      <p:pic>
        <p:nvPicPr>
          <p:cNvPr id="5" name="Image 4" descr="imagesCAZEPOXM.jpg"/>
          <p:cNvPicPr>
            <a:picLocks noChangeAspect="1"/>
          </p:cNvPicPr>
          <p:nvPr/>
        </p:nvPicPr>
        <p:blipFill>
          <a:blip r:embed="rId3" cstate="print"/>
          <a:stretch>
            <a:fillRect/>
          </a:stretch>
        </p:blipFill>
        <p:spPr>
          <a:xfrm>
            <a:off x="2987825" y="764704"/>
            <a:ext cx="2088232" cy="1516549"/>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179387" y="260648"/>
            <a:ext cx="8964613" cy="1800225"/>
          </a:xfrm>
        </p:spPr>
        <p:txBody>
          <a:bodyPr>
            <a:normAutofit fontScale="62500" lnSpcReduction="20000"/>
          </a:bodyPr>
          <a:lstStyle/>
          <a:p>
            <a:pPr>
              <a:buFont typeface="Wingdings" pitchFamily="2" charset="2"/>
              <a:buChar char="§"/>
              <a:defRPr/>
            </a:pPr>
            <a:endParaRPr lang="fr-FR" sz="3600" b="1" dirty="0" smtClean="0"/>
          </a:p>
          <a:p>
            <a:pPr>
              <a:buFont typeface="Wingdings" pitchFamily="2" charset="2"/>
              <a:buChar char="§"/>
              <a:defRPr/>
            </a:pPr>
            <a:r>
              <a:rPr lang="fr-FR" sz="3800" b="1" dirty="0" smtClean="0"/>
              <a:t>La </a:t>
            </a:r>
            <a:r>
              <a:rPr lang="fr-FR" sz="3800" b="1" dirty="0" smtClean="0">
                <a:solidFill>
                  <a:srgbClr val="FF0000"/>
                </a:solidFill>
              </a:rPr>
              <a:t>personnalisation retardée </a:t>
            </a:r>
            <a:r>
              <a:rPr lang="fr-FR" sz="3600" b="1" dirty="0" smtClean="0"/>
              <a:t>: possibilité d’inscrire un message </a:t>
            </a:r>
            <a:r>
              <a:rPr lang="fr-FR" sz="2100" dirty="0" smtClean="0"/>
              <a:t>: </a:t>
            </a:r>
          </a:p>
          <a:p>
            <a:pPr>
              <a:buFontTx/>
              <a:buNone/>
              <a:defRPr/>
            </a:pPr>
            <a:r>
              <a:rPr lang="fr-FR" sz="2000" dirty="0" smtClean="0"/>
              <a:t>En effet, de nombreuses entreprises ont optés pour une customisation simple de leur produit. Il propose au client de choisir un message que l’on peut inscrire sur un produit type. Il s’agit d’une customisation par message intervenant à la fin de la production du produit et peut être fait très facilement sur commande (passage par une interface internet) </a:t>
            </a:r>
          </a:p>
          <a:p>
            <a:pPr>
              <a:buFontTx/>
              <a:buNone/>
              <a:defRPr/>
            </a:pPr>
            <a:r>
              <a:rPr lang="fr-FR" sz="2000" dirty="0" smtClean="0"/>
              <a:t>Cette customisation est faisable à l’aide d’automate flexible, c’est-à-dire une machine réglable qui permet d’écrire un message sur l’emballage (étiquettes ou le produit lui-même avec de l’encre alimentaire). </a:t>
            </a:r>
          </a:p>
          <a:p>
            <a:pPr>
              <a:buFontTx/>
              <a:buNone/>
              <a:defRPr/>
            </a:pPr>
            <a:endParaRPr lang="fr-FR" dirty="0" smtClean="0"/>
          </a:p>
          <a:p>
            <a:pPr>
              <a:defRPr/>
            </a:pPr>
            <a:endParaRPr lang="fr-FR" dirty="0" smtClean="0"/>
          </a:p>
        </p:txBody>
      </p:sp>
      <p:sp>
        <p:nvSpPr>
          <p:cNvPr id="9" name="ZoneTexte 8"/>
          <p:cNvSpPr txBox="1"/>
          <p:nvPr/>
        </p:nvSpPr>
        <p:spPr>
          <a:xfrm>
            <a:off x="0" y="5688013"/>
            <a:ext cx="9144000" cy="1169987"/>
          </a:xfrm>
          <a:prstGeom prst="rect">
            <a:avLst/>
          </a:prstGeom>
          <a:ln/>
        </p:spPr>
        <p:style>
          <a:lnRef idx="1">
            <a:schemeClr val="accent4"/>
          </a:lnRef>
          <a:fillRef idx="2">
            <a:schemeClr val="accent4"/>
          </a:fillRef>
          <a:effectRef idx="1">
            <a:schemeClr val="accent4"/>
          </a:effectRef>
          <a:fontRef idx="minor">
            <a:schemeClr val="dk1"/>
          </a:fontRef>
        </p:style>
        <p:txBody>
          <a:bodyPr>
            <a:spAutoFit/>
          </a:bodyPr>
          <a:lstStyle/>
          <a:p>
            <a:pPr>
              <a:defRPr/>
            </a:pPr>
            <a:r>
              <a:rPr lang="fr-FR" sz="1400" b="1" i="1" dirty="0"/>
              <a:t>Avantage : </a:t>
            </a:r>
            <a:r>
              <a:rPr lang="fr-FR" sz="1400" dirty="0"/>
              <a:t>avec ce type de customisation, la production du produit n’est pas altérer car la customisation intervient en fin de </a:t>
            </a:r>
            <a:r>
              <a:rPr lang="fr-FR" sz="1400" dirty="0" err="1"/>
              <a:t>process</a:t>
            </a:r>
            <a:r>
              <a:rPr lang="fr-FR" sz="1400" dirty="0"/>
              <a:t>. De plus, avec le choix du message à écrire, de l’écriture et de la couleur ou encore de l’emballage pour M&amp;M’s permet d’avoir chez le client une perception importante de la personnalisation d’un produit de production en chaîne. Mais la customisation reste restreinte (taille du message, couleur, </a:t>
            </a:r>
            <a:r>
              <a:rPr lang="fr-FR" sz="1400" dirty="0" err="1"/>
              <a:t>emplacment</a:t>
            </a:r>
            <a:r>
              <a:rPr lang="fr-FR" sz="1400" dirty="0"/>
              <a:t>…) </a:t>
            </a:r>
          </a:p>
        </p:txBody>
      </p:sp>
      <p:sp>
        <p:nvSpPr>
          <p:cNvPr id="9225" name="AutoShape 10" descr="data:image/jpeg;base64,/9j/4AAQSkZJRgABAQAAAQABAAD/2wCEAAkGBhQRERUUExQWFRUUGBgVFhQXGBQYFRgUFhUYFhgUFxUXHCYeFxojGRcUHy8gJCcpLCwsFR4xNTAqNSYrLCkBCQoKDgwOGg8PGiolHyQsLCktLCwsLCwsLCwsLCwsLCwpLCwtLCwsLCwsLCkpLCwsLC4pLCwsLC0pLCksLCksLP/AABEIALEBHQMBIgACEQEDEQH/xAAcAAABBQEBAQAAAAAAAAAAAAAAAgMEBQYBBwj/xABLEAACAAQDAwgIAgcECAcAAAABAgADBBESITEFQVEGEyJhcYGRoQcUMlKxwdHwI0IVYnKCkrLhM4PC8RYkJUNTY3OzJjSEoqO00v/EABoBAAIDAQEAAAAAAAAAAAAAAAABAgMEBQb/xAAvEQACAgEDAwIFAwUBAQAAAAAAAQIRAwQSIRMxUUFhInGBkbEFFPAzocHR4UIG/9oADAMBAAIRAxEAPwD3GCGp88KLnuEV0ysY77dkQlNRLIY3ItbwhqhRqR4xTlid5jloreb2LVg8stTXpx8jDZ2kvA+UV1oLRDqyJrDEnHaf6vnCTtM8BFRtKtMpbrLaa7GyS0tdj1sckUaljkOs2EZabQbYnTVYzqenQEHm0u4sDo3Ru9xlqB2Qb5eR9OC9DePtNgNwAz7oi0HKFZ6Y5MxJin8y2IvwPA9RhRW+WvEbvCM0vISVJm89Rs1NM3qt2kOPdmSSbEfskEboW5+R7Ir0NX66/HyEc9bf3j5RGkFioxgK28A3F+IPDtF4ctEdz8ktsfAs1De8fGOc+3vHxMJtBaC2OkK55uJ8THOcPE+JjloLQrCkGI8T4mDGeJ8TBaC0A+AxnifEwYjxPiYLQWgAMZ4nxMd5w8T4mOWgtALgVzre8fEx0T294+MItBaC2FIc9af3jHRWP73whq0Foe5+RbY+B8Vz8fIQobRbq8IjWgtD3S8i2R8EwbTPuiFDafFfOINoLQ+pIXSh4LJdpL1iHFrEO+Km0FoksrIPDEu1cHQ3hUUQh5KphvPfnE1l8kHg8Mt4Igydo+8O8ROEWRkpdimUXHuVdY92PVlDEOTNT2n4wm0ZnyzbHhUJghVoLQqHYmCFWjhivJOOODnN0lyAkxV7RqkX+0mhL6L+Y9i/0i2ZcjFHypqV2fs6ZUSZatNXAMbgtZndUMyYdSFve3VHlsE8n6vmlHftiuy8r/f49BSybOaID7YC5rjwn8zI48DYRPl7f5sAzVmYTniwG1u7Xvil2Jyiaqo5jzTLcy5s2SJssYZc5Uthmop0ve1uqKvlXyon0hktccwsshk5vFzk3GLSy4zlkyycJ0uljrHWxaGGnzKEcjTafjmvKoOq3HdR6LT1CzFDIwZToRmIcij2XWLLYrYBXN76dI5AnyEX1o6q8eo0xMEKtBaJUFiYIVaC0FBYmCFWgtBQWJghVoLQUFiYIVaC0FBYmCFWgtBQWJghVoLQUFiYIVaIe1dqJTy+ccMRcLZRiYljYADfBQXRKgij/wBLRupqs/3P1aFDlM50oqs/uKPi0PYyO9F1BFL/AKQzt1BVf/EP8ccO3qjds+o73kj/ABQ9jF1EXcFoo/03V7tnze+bJHziLtDlXUyFxzKFkW4FzOlnMmwyUEwbGHURpotKJ7oOrKK20Ttn6Ht+USx8Mjl5iRHGZ7THLQtxme2OWhDTE2gtCrQWgodibQ2TnEat21JlFlaYuNVxFMQxhfeK6gdcK2dUh0D8RePNf/Q5WsUcS9Xz9P5f0JxXFjlRNtlEGdNuCpzVhYg2IIO4g5EQ3VUswzBNQ3sPYPssN4vuPXEWdtNFPTWYh4FGt/EtwfGPJ498GpYm79u6NEVGqYw1IoAAACr7KABUXsVQAI5NEcfacs6Y27Eb6RFnbTO6TNP7pHxjap55y3zbvyyyopUhqehvmco03J/aXOpYm7JYHrG4/KMhU1c1hlJwD3pjAAdwzPZD+wK4U7hiSVIIe2pvncDttlHZ0eqyRzKWSV3w/l/wrlBONI3toLQ3SVSzUDocSnQj7yMPWj1RkE2gtCrQWh0FibQWiPtHacuQt5jgHcu8w9TzCyKxBUkA4TqLjQwBYq0FoVaMNy75bmSTT05/F/3kwf7u/wCVf17b93bom0i/T4J6iahDv+C629yxp6Q4WJeZ/wANLFh+0dF78+qMjV+kmoY/hpLljrBdvE2HlGSkyN5zJzJPHjD5URQ5tnsNP+kafEviW5+/+i+Xl5VDWaD1GVLt5ZxY7P8ASgQbT5QI9+XcHtKMc+4xi2WI0wwlJluX9N001WxL5cfg902btSVUJzklw66Zag8GBzU9RiXaPB9k7amUk0TZLWOjKfZdfdYbx5jdHtOwdtJVyFnS9GyKnVXHtIezzBBi6Ls8prtFLTO1zF/zkn2ik5ULcU6+9UyR4En5Re2ik5Q5zaIcagH+GWxiyK5OZN8GlRIVgjqCF2i0ziMEdwQqCABGCMp6RB/qyD3p8lfFo1xjJcvMxSr71VK8iTDAuyImUAyPbEUiJdCMj2xVDuXZH8JHYZntjloWwzjloKATaETWspOWQJz0yG/qh20R9oIxlkKwVjYBiuIDPetxfLriL4VjXJ4/y02sZijnZZRy6vKHRbokATDjTQG4JVs8045ej7CqB6uoPuiPNOW2zGlS7uwZwLdBQktQWuVRBu0JJuSQOAjZcndoYpCZ7hHk/wBcW6EWvL/wbIR5p+xppM6witrJ7aq1j4jwh1anIxFZrmw35CPNY48l9JckCdtKeN6+BiBPrpx/MB2Xi4qKCZn0DFfUULgXKHwjqQwSj3h/YW5eSqmKzHpMTBImbolVFG6i5UgRWq1jGjbJOpKiS5Q/yW5TtTOy+0uIqyX3g2xDg0ei0O3ZM0XVwD7rdEjuPyijncjpVZIlTB+FO5tfxFHtWFumv5u3I9cUj8kq2SckWaNzIwHir2I849XDfGKfdGV9Ob5dM9C9YT3l8RCTXqu8XK3HZ2xi6XY9a+XNCX+s7KB4KST4RKqeTlZLVWV5c3m2xBBiVmU3xKMWW/S+cXQlJ90VZYQj2lZG/wBI5MqbMZpXOuTdXNjht+XP2c87jPOHNm8pZ1ROzVgtrhF6NxxzN7X3niIq6qQWbKRNDcObfXwifSclZ7noh5IfKZMmNd8O8Im7vtoDui5NUUtOy42nynMigaoZcLm6y1OpYsVQkdgLdg648clMXYsxJJJJJ1JJuSe+Nx6W6gSxS063wqrPa/u2lrfjkG8YwkifbTXyv1xnyPmj2H6NiUMO/wBZfhEmnrA7OovdLAndnfQ79CO6Irbfl4WbPovzdrZluI6tfCJGzdmmU1zMBvLs+mT48dwAMxdn1zzinGwnJtdTluORczCcX8BtD2xvubJZ9TsTUeeb/wAfz2LN9qLiIzyJF7dEsouVB4gA+ENesq9ipvdQ37pvY+Rhqr2W4uthhDzHDXGeINhW2oN28oRsygZHa46OFAvbmWHcxPjEWlROOfM5pSjx8nxxf29L+Q6zWjW+irbhlVZkE9CeLAbhMUEqe8Yh4Rl50rKEbGrFk1MqYxsFa99LGxsb9toE6KNfFTxST8H0bFFtzOroR/zJjeEr+sQtk8rkmAWmA9pBh7a4eY8qdKK4pImWHEuoFx2W0icc0b5PHSwT7Fxt3achFwzbsdebUsD32IsO2MYNpIk5ZkmWy4TcK01mU9xF9/GI9JJafOCFrM5N2a5N7E59eUOz9kzOemSVs3NKXLG69EKhvmLWJYgZ54G0iblKXY6cdNpdPUcrtv51/Ytj6SyDhMkFupyB136JMa7ZO01qJQdbZ6gEHCeBP9I812Ps7npyIVK4ybsFuQArNcnQC4Azz6YteLCoc7OqhzTFlspZTbpKdVNsr5EgxJTa7lE9HiySlDE/i716fLn1PRjGS5ZZ1FAvGpv/AAreNTT1AmIrqbqwDA9RFxGW5TZ7Q2ev685vCWIuON2dMv7RKo9DEe0SaQZGIR7lk+wywzhJhbaxy0FCsyvK7lJO2dR863NTZhcS1yaSl2VmBN2fQKcr5nhFE3pTlrsymqJgDz5wGKWmQBVyrsfcBwmwOp7DC/TrVS12Zge5eZNTmrWyZLsxN92DEMt7CPDajYjSqZZxmAFmwmSVmLMBBOea4Wyz1BF9Ie1NUyO5p8HrvKPbFLWUsyck0YVW7gizoSbDEmuthfTrip5D7ZZ0sVsAbJY4iVyzJHhlwjD8ntkmaRNqbiQoxAEW53MgKpOovv6jwjd7K2NOqMMykSXIYZABygIGXSA323jPjeOfqNBDLjcG/wDhes7bTaNgtbuhXrNiDwN4zzUu16K7VCyKyWxuZat+Ko/Uuq37MzEx+UlNPlgygEcGxTNXU71ZTmD2xwsv6HLGnKEk6+hohqFJ00bFa/FLx2tkTbsv9IiUtbziFiLWJHwMQ6Wp/wBX68J87w1s2d+EbcT8BHTjlm5wTfeNv58BtVP5nBV85LckAajyjKuc7xf0jHmW4nFl14bRT0FEZ85JS/nYAngozY9wBjDlU8qx3y2i6LUbPT9iS8NNJB/4aea3+cTo6FAFhkBkOwaQWj0sY7Ukc1yt2cgjtoLRILORXbT20km4Obe6N3ad3xiXXzGWU7L7SqSO4fZ7o8wEh5861TM5iRrzi3ctnoDbo31xNlFOSbTUUX4oKScpdkZz0h7aNTVBiRZUCgDd0mJ7dYzAnkOo3HF5AW+cem+kfkjTyqKXNpVXoNd2DYmeW9lxlr3azYeoYo8vMkNa4001+IiuUWnyen0GbfhShxT/AA/9CJm2W/EsRlbBxsGwEnjxha7adb2CnCHINiA2HBY2vxYjujhoFIGVrZZdoPfmBCqilDm5J0t4kH5Q7j4NOzUU6lz/ANbff7fQl/psuRYC7c2Be+TMGxX7MJgTaxIPRFwM8zbFzpl5dWV4iJRAMSGsS2MZA2IBFrcMzDq0QBHSNsrjLMqxe993SJML4QvULu/Pj6fzwTql8oa2DR89WU8vXHNljuxgnyBhmonxofRkg9Ym1RBb1eW3NAKWBnOCo6rBb7/zCJQjbM+v1KhjZ7PW7Dpnu0yTK62KKD/ELGKBqGVTszo0wJhsqMxKg72F8+AsSY7W7WxS0nK5mrYAoAMSvpiwgZ55cRGc5RVU1Zyy5q4SU5zDcEhSSAGtvyOURzKUntS+p53TJcNv6DT7VCTM+iSbqTcd4bSLWbtydNXCz3XgMOfaRrFFNVZi4XFx979xiN+j5Y3Hy+sSSSVHWalauKkl29GvyWr7ReU2JHKHiCBccCNDEKdVtNYszFidWOd+AvHKagv/AGaXPUC7Hvt8IKiWyMVYEEag6jfnCNMK3bnSf9/vx+D0TkPtMGmCMbFWIF+B6Qz7zEfbHS2tRjhKnt5WiFsPYiCkWc815TuThw2NwDZRzZHS03W1iLsKbMfaksTBYy6eZbTRnABtfK/CLoyd7Web1UYvJKcfJvIkU2hhi0SKYaxZHuZZPgz8zblmI4Ejzjn6cMZufP6bftN8TCPWOuK+oizpMseUez6baCBKmUJgW+FrlXQnUq4zF7DiDYZRkpXo8lzEeTU1VRPVZqPLDMOjKGYQlgWuwxqSCALXAi89bEMNXWmj9ZGH8LAj+ZoOoDxD/KjZYnimCIgSRcBALKFsoVbe6AG8Yzu19oKpCU80SJ0s3w5A9YzyYRohWnr7svOK/aNHzvtJLe+5hY9txlEXkQ1jaK2TyvnP0aixYD2lBsRxtuMZbaWzJsyuWqQqoGEkEkMcG45Z4gLZxtJGwpaSSthizbELi3BRxFt0U3MuXKKAcibkgZC3HtjHmy5U/govjjTj8Ra0/KZj+TCRqDfyOhHWIXL2wyrYW3nTib8YqvUZ3uHxX6xITZE5hnhXLebnsy+sc9xzylfJd8KR07Yf2VzuToLkkmNdyT2f6spd85rix/UXXCOs5X7hHnWw6uYJqTTlhNyo4aHtNiY336Q4Zxt02HY903bXb2K8lyVI1P6WMH6XMZU7Q64Sdof5mN/UM/TNX+lzB+mIyo2heD1+DqB0zU/pmM3X7IzLSGABz5tr4f3WGYHUQRDJ2hBK2hdhc2F8+yFJqfDJRUocozvK7YYBkuy3AseaBwhhe5VmGYv1cYwkyQy3JQqMRXPS4ztfebWMencq5D1M6TzLLbCTnvZd3hn3RWOks1JkkK6PLPOg6ErbCw4EEnPribScS3TaiWGXHr3MCGgLxe7W5JlGYyWxINA3taXIvv74qjsafYESmIIuLWOR7Iz0mehhrotdyOHjhmxNlbAqW0kt2tZR4kxb7D5K5uZ4U4cgAbrpfvMDpKxT1sey5MylBNqA3NIWC2xtuXEbC5456ax7PyB2SsnZbC3S6dzxIOsVmyJSJIRAoA9ogADPETc21NomUHKiVTyWp1QBbvf8vtkkm3fF8ZJI8/qck8s7ZV8mEWoqDMswlqLtYlVZ9Fvbx7o5y1qzMrS2uGVLU26yx+cWGy6gJKAUWBJI3XF/aP1iHIHPVU9LXLrLVeo239XyhxknaKHcWpIrEmxqqSsEqjllUQs74TiUG+JyM+OQhnlZsyWXUSVAaWoWZMF+mwAABGhNhmdc7bosZfJCowShzsmyWYKyPk2HfY2NifGI7b7G2WqUordwS/0sVqDLFhLSVjItbO+XYLRgqqrabMLHNnJPD/IARo9qUE2VOK86rMyhpjKmGw0VQSSdAT3xbbX5HlpcoyAoZJfNsmQxXzLX0ve9763gjDkr/cdONx9eLG9gbFchcTXD9Ik5MigD2MtCLDDuyhqZMWTtZ8IsFpVHXdptySd5jTbHkuisZgsTawyuFA0yytfOMPtao/2pUHhKlL5A/OLUqW5mKUnJ7b4Nb+njFrsWu50MeBHwjz5qvrjWch52JJvUy/CFGabFOFKzC1laOccX/O38xhsVUVtXUkzZgAA6b/znhCQrbz5/KOc5HTUC0NWOMMTqzpyrcXHihPyiHzijfn99phmp2h0pVtzH/tsIIzCUOPsXoqD1xw1VtSB2RUttDiYb9dJ0/rEdw9qL+nmYg2uS/EiKaVNwzrn3W+UWWxM5c1j+qvkT9Io6qaBMv2w075G1SouPX+AvCPXDvPzimevJyH33DKEpUnj8P8hD3ENpaUNIOlwuT4m8Pc/YAEnLK3ZpnEWRWYVuTEZazGThDN1KCT5DKHz3G6qi0Wp+/vOONVAan77IpJ9a4NirJ2gg+cRzUcTDtkaL/wDSN8hf7+Ecau6/vt+kUC1l8hD6jext1b4e6hbbLZa7cIcFR9/ekVPrQA4fEwlq3jkOG8xHePYWFQA4tcgg3Ugnon73QzTyQhZ74mOp+Q77RESsXeexRFxsOn55sR9kaDsiXUaF00xue5CWOpzPaY7Km4QOrKJe3rAgKLngNTbOM29WSevhnlEE2WSS7F4K0kgDXcIs58nm5PWcz2mKnk7TY5l9bamLXlHPsvZEZSvgnCNWyD63YBRoNYQ9YDmbWGQvFSJ98h3mFVE1ch8zp2RJTK3AsxWm1yfvcIj0e06iRNdpWAlyLhgToOrviGlRc9mf0++qOLWYWv8AfD6xKOVxfBGWFSVMsRynqQRilS2zxHNhexub98W6ek+eD0qYH9l/qIzEyqsx7Mu83t5CH1qRc5jdv7YsjqGvRFctOperJ8zl5imM7yXBYi9iDYC2WnCNAnpakb5c5f3QfnGDmNd26jfxAiRTSSwOFb2Odhewicc9ehCWnuuTdL6VKQ6s47UPyMZGo20s6sqJqG6tgwnqCgabtDFZPlLrbq+n31xyifAx4Gw7930hy1ClGqIx0zjK7Ln1zeI3/o2e8ud+0v8ALHmhn2PUfjHofora8ufwxrbq6OkQwzuaJ54VBnnm0Kj8SZn+d/5zwsIhtUff+WUG0EPPTLsP7R8sj+c7oZJHC/b9BGJrk2rsKEwnQfOGqi+KXc/mOX7jbhDhxWz6I68vKIVSCWQA3zJ0wjJTviUe4pdvsTWngf1+ghozrkADM5C/0+sWvJPkz65OwYsKKMUxhuGgAJ1Yn4E7o3tTyYpqZbS5a9ZYBmPazRbjwuSspyZ1B0Z2ioXkyGTHKmsWLES5iMRkABbfpujMVKu0zDhYE31U2HaY0u1DKPtIp7gD4jMRmtoc2uYdwBnhLEjzjX0Yehk68/Ui2Nr2y4mwHhHKepGNRm5vpoIgT6nGSb5XyHARyXUBWBBzBuIyRjT5NrlceDabJ2EJjfiIVXgzlmJ7BYAeMbSlpZctLKABwAtGD2btyxGN0Ha6D4mLar5Y06DpVEkdQmBj4ICY6VeDlX5H+UMpXVlOh0O9TuI4R50sk/mNvM/0i62hy2kP7DPM/Yltb+J7RQvPBN888wptitffbIRkzI2YJEmXU2yUW64T6yTpn1nT+sRnbiexR95wkzOPh96xn2mncSefIzv+9CZc4tpfthrBfXwhxTfTIfekFASJB6QAsTcXv1nfHoVLRuqXEpc/cmMvgrAiPMnnYSCuoIN9wIMbSi5TzQgupPWBcHrBEaMMU07M2eVNUM1078UX5wajCyjxxg2ih2hU3mEjf5kQ/wAoOULsDcFRxIt4X1MUGzqr8VGYdEMLjqBubxPJBbaIY5vdbPTuTWzebQup53FYtYWdDbQyzmBwiFtwNNcKqki/TJBAVQMySe6LyVtCmnIpY4WGjAlWHYwzip2iZbNZqiY6a4Wa478s++E8Mbsazz20V2ztmKRiClr63OvZa1oVtbYihC8u6kC5FyQR36GJo27LUWUaRX1W2sSkDO98u8xJ44tdiKySTuzLpVk3scj8NB99cIWoY58fhoIjK/RPgO3SH0GduFh4RikqOhDljiTjc3+7Q8azp2O+38oiKH0+9SYbcksc99vIQkix+xYS5vSa3UflD1FtR0mEqbaG0Q5UwAm/D6w2DZwe778IQq8l074r31Nz3nOIdLMxBgd/x/zhaNbX77IYkNZz138b5+VoiJkuXOJFj2Ht+7GPTvRBMvKqOONL/wAGseWTksbjf8d308I9M9C4/Dqv+on8kaNN/URn1P8ATZ59tBVE6bc3/EfIftnUwxz1shZfNosOU9LzdZUKTa017AcCxYdehEVumgAHE/T+sUS4ZdF2kcwk5+ba+G6Gsi/EKLXOmJjf4AeMcnVIUXti3C+hPAREBbTUkkm28nX76olFcWRk+aNvyK24JPOjjh8gcotdocpcQMec0u0psi+BgA2qFQ4JGhsdIcm8oZxGYlL/AHYv4XjbjnGMUjFkhKUm6J+1dqkk2jJVu0ul7x7eiPrD1XOeYekxI4CwHgIalUPAQ3lS7CWFvuJQki/HOFc0xiyl0YUC/h9BCJ8xVyOvujNu87oo32+C9wpcmar1ZsuBiCqf1jQzJRf2VA+/CGJmyr5Em/VrGmOVLhmaeFy5RUOwvcC3VFrsisY3AAyt1WvuhyVydH5j3RYUezwgOAWvv18PrEZ5oNUSx4Jxds4SRuN+4w5TqCwF7scrZ3udABqTDpVF1YX4EgeOcbD0b7KR5zVPRYU/sDcZ7q3N2uQAFsXJOlrxQvidJGiXwq7LLk/6OQUD1YmBmGIU6lEKpewaa7aFiDZRnl22tJ20qSU82V6vJHqylrcwr2IsDhctd2uy5vZTYnhdlNsVEifNnOOfoSVReZCtNMwgWY6TLjp3LZHFlqLQtv8ALKU89xImN0pRkMyLLVCb5MGbpPllmBpkY27MeKLvuX6XT9adTt8ejpLt7Ex9j0NciTCnNvMBsZWCW5wkqSZGaMQVOh6V8s8hh9u8kptC5DEmWT+HOW4SYu4ix1t+X/OPSdkFZxUgYnlqiSsgpSwyeaF6BBNyCLi9+Fom7R2MZ8hpDFQXtYgDCk9WJRiAAOkvQLDqvHNWoU8jxvh+nv7fN9+PQqzQjilx28Pmvl7L3PFBQ3zYZ7r52hQpL6aDzI+QiRUKcWHQ6Hq3eMCrhGpyiO9luxEiXXkWBlqSd4Lr3kA2gq5xw3CgdpdvmIVTyrC5BJP3bsENVE0lrWyXPv3fXwifXn5K+hDwRkmTOIHGyr87xHqHdiQXYgZEXsDx0t2RPL23Z7usnIecNcxhIGvX99cLqyfqS6MV6DEumGIDcM/DTzMPGUBiMLly7Fu23hn8466ZdrAfP4CKpNsvgkhK0gPcIiPLs7dpy7Motac274hmXdyc7Xbs1MEWTceTktLntHzH1gnyQMx1HwOfleH5aWZb7ww+BHwhx5GIHs87Qr5DijrUuIZ+IvDJldG43G/18osJDXRT1D4Q1KGXbeC6INWJSXccRHpvodP4VRxDoD/BHmFKbErwNu7d5R6z6KKXDTzX9+bbuRQPiTGjTf1TLqf6TMx6V9kNKqRPAsk4C7f8xRYjtKhT4xg2nAdfWc/LQR9J11Ak5DLmoro2RVhcGMLtX0OSHvzExpV79FhjXuzDDxMX5NO3K4mfFqUo7ZHjqPc4mNydBvA4dvGFF/3eoamNrV+h2tT2HkzBuIYoxHYwsPGKyf6Pa6X7VM7fsFX/AJSYrnjkn2LYZItdzPIl9B36mOGQN+Z4D5mJlds+bJ/tZU2WOBlzB4nDnFd6+TlLlsetugPPM+EV1It3RHTTjVrAcNBDL1gBsoueA1/p3+Ed9RZs5r2HurkPHWOXCZIMI8/vrMLj5j5ft+TvNufaOG/5EN2P7T/S0Oy6FV3AdQ+Z3wqVN3Bc/vMmHxL4+G7+sJyfYcYIYWXfIZDifkIRPVJYxXt8SfnHaqfnlmfK/Xx7IiS0xtiY6acBx++qCKvlhJ1whDTGfTojrFz3jQRJk7PDakv2kleywyJh+VIvoLDzP0EXfJ9F9Zp1OhnSxbj0xlA581ENiq2RpfJx5Y/8u43/ANk9+32Y2vI+RMl0U9+ZbHzowSnVlxFZLFVzH52OA9TW1MPcr+XlXSMnNsnNuZq4mXF+JLnzFKZMLEJzeVt8Vu1eXm0lkSp8yXLSTOtgugdJhAvnd8QvYsPZ6tI1QhDFPc23XsZpTnkgkkqfuRZlZP8AVZZamSnZ/WZYYzXSYZplWRVlOxbEfZAPlfNrZW3aZZEqW/M/2ctWvIGK5SeHu+C5OI0+YO7LfDMzalRKkLVLS08uTMmYlfmJb4ptyQ5Z2M3FcNZrjQ2MWcnk9JrZMus5pZRmFQVE0JLM1ZrLNBE24ZWwhgAQekb31jROfWlwaMeojiT6idPx5Ckq0pZ55my3p1LLOd8Iec6NKkte1nVQ53DXS0a7Z9fUPVsrykWWsxMLIcQLggMuK5xdEuxFhhwA9uGr9vzZFW9KKSmP4+UnmQC5JtKOIPmxVls3XugflZV7PnmUZFPKmZfhiSgzcEKwaW12OZGZbUxmUMKlva5XrXz9vdmHVxz6jMp7mlS4vv8AP+eiK/bHJ6dKmTG5mbzeNyHZHsVxmzE24WispkxG+4eZ493xjZVnpD2jQ1CrVqtjhZpRVBeWTYlHlnI5HXFmLHjGtny6N3MmbIppGNnUAmUk9swJc2Wii9nbERnfTjFf7dStxf3NX7hxpSX2PKpkzCCeGg+XjEJkz1vvOW+LblHs001SZJIYJhIYXAbGoYGx0sD4mKyaw++EZGnF0zZFqStHJC4m/Zz7zkPK58Ictnc6DPwzhUhLLnq3SPVfQdwsI4+lvesO7U+QMK+QoaA068z2nOF08u7DtJ8Bb5wqHqZen2L5sxPwAhpg1wLwZxHkU5K+PxMX1Dsaa4DKnRzsSQBw49sW3J/kmSUE2x/VBuP3j8osjjlLsiEsyiu5jHo2upCkjEMwCcsJ14RKmyrCw3R67VUKooAFgu4Cw7gIr5uxWnjpScXWy5+MaHpmvUyrVp90eXU7WW3ukjzy+IhMo5Rvp/owdsRl2l3/ACubrpbIi5HnD+zfREABz08niJagf+5r/CKnp8jfYtWpxpdzzV5RMxcIJL9EAak/lA4nUR71yV2SaaklSm9oLd/226TeBNu6EbF5I01JnKl9L32OJ+4nTutFyI24MPT5fcwajP1OF2OwQQRqMoQQQQAEMzaNH9pFbtUH4w9BABU1HJOjf2qaQf7tPkIr5vo12e2tKg/ZLr8GjTQRHZHwS3yXqZE+iyh/LLdeyY/+ImItR6IaRhYPPXsZfmsbiCIdGHgn1snlnm8z0IU/5Z84doln4KIjD0GICSKp+IBlra/c0eowQdGHgOtPyeZH0NEaVQ75R/8A3DA9Ds5SGWqTEMwcDDCRmLdLLdHqkcMQ/bY/BP8Ac5PJ4v6ZpWAShlfnWLEC2JvV5ALHrNo7y6P+wNm/3P8A9d4m+kHk7Nr5y/isglGYuBqerYFjNazhpUoq34YlC9/ywztHk283ZdPRtOcvIml8Zpa4rzdnCoPwr5BgO6CUW93HcshOKUOe1kXbrf8Ahij/AOov806M9K2ifUqZAZac3JqnJmlAJqTZ5R5chXBUzQFJB1z8dS/Jt22UKFpzlln86jGlrsCy7HoD8K/tFj3xbcjuTbyKKajTHmGSzTpQ5iYoBKewq1Eq5uwLdDeeuHsbf0BZIxj9WYoz5c7aNBUS7hZs+VLCM6OwWnaTKQvhF0dhmVN9xvYxK9KZ/wBtJ/6b+eJG2+SE+fUvOWqdfxWmSR6rXAy7viW1pNgRZf4Yl8ueS7V9X6xLmvL6CKMVLXYgyX6V1lcc4W1129bJb4339KK/05n/AF+V/wBBf+7MjVba2bNfaRMjArM1OXBmymlussAkzadgXV1/KyW3aaxT8uOTLbQmyZgmuCkhJTl6SuuzqWLOMMrQlo9R5Oy3WlkiYxdxLQM5DKWYKAWKsAwJO4gGJxjy7KZTW2NeKMdym9Gs2rqTOWciAqi4SrMeigU5gjeIgH0MudalQMr2lk3F9Pbj1KCIvT427aBanIlSZ50vohG+pPdLHzaHZfoflZYp8w2voqDXxj0CCEtNiXoD1OV+v4MOnojpRrMnH95B/hiZTejKiS/Rdr29qY24WHs2jWQRNYca9CLz5H/6ZW0nJ6RKUKiWUaC5PXvMSpNAieyijsAiRBFiSXYqbb7iQg4QqCCGIIIIIACCCCAAggggAIIIIACCCCAAggggAIIIIACCCCAAjhjsEAHBHYIIACEtHIIAFwQQQAEJWCCABUEEEABBBBAAQQQQAEEEEABBBBAAQQQQAEEEEAH/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FR"/>
          </a:p>
        </p:txBody>
      </p:sp>
      <p:sp>
        <p:nvSpPr>
          <p:cNvPr id="9226" name="AutoShape 12" descr="data:image/jpeg;base64,/9j/4AAQSkZJRgABAQAAAQABAAD/2wCEAAkGBhQRERUUExQWFRUUGBgVFhQXGBQYFRgUFhUYFhgUFxUXHCYeFxojGRcUHy8gJCcpLCwsFR4xNTAqNSYrLCkBCQoKDgwOGg8PGiolHyQsLCktLCwsLCwsLCwsLCwsLCwpLCwtLCwsLCwsLCkpLCwsLC4pLCwsLC0pLCksLCksLP/AABEIALEBHQMBIgACEQEDEQH/xAAcAAABBQEBAQAAAAAAAAAAAAAAAgMEBQYBBwj/xABLEAACAAQDAwgIAgcECAcAAAABAgADBBESITEFQVEGEyJhcYGRoQcUMlKxwdHwI0IVYnKCkrLhM4PC8RYkJUNTY3OzJjSEoqO00v/EABoBAAIDAQEAAAAAAAAAAAAAAAABAgMEBQb/xAAvEQACAgEDAwIFAwUBAQAAAAAAAQIRAwQSIRMxUUFhInGBkbEFFPAzocHR4UIG/9oADAMBAAIRAxEAPwD3GCGp88KLnuEV0ysY77dkQlNRLIY3ItbwhqhRqR4xTlid5jloreb2LVg8stTXpx8jDZ2kvA+UV1oLRDqyJrDEnHaf6vnCTtM8BFRtKtMpbrLaa7GyS0tdj1sckUaljkOs2EZabQbYnTVYzqenQEHm0u4sDo3Ru9xlqB2Qb5eR9OC9DePtNgNwAz7oi0HKFZ6Y5MxJin8y2IvwPA9RhRW+WvEbvCM0vISVJm89Rs1NM3qt2kOPdmSSbEfskEboW5+R7Ir0NX66/HyEc9bf3j5RGkFioxgK28A3F+IPDtF4ctEdz8ktsfAs1De8fGOc+3vHxMJtBaC2OkK55uJ8THOcPE+JjloLQrCkGI8T4mDGeJ8TBaC0A+AxnifEwYjxPiYLQWgAMZ4nxMd5w8T4mOWgtALgVzre8fEx0T294+MItBaC2FIc9af3jHRWP73whq0Foe5+RbY+B8Vz8fIQobRbq8IjWgtD3S8i2R8EwbTPuiFDafFfOINoLQ+pIXSh4LJdpL1iHFrEO+Km0FoksrIPDEu1cHQ3hUUQh5KphvPfnE1l8kHg8Mt4Igydo+8O8ROEWRkpdimUXHuVdY92PVlDEOTNT2n4wm0ZnyzbHhUJghVoLQqHYmCFWjhivJOOODnN0lyAkxV7RqkX+0mhL6L+Y9i/0i2ZcjFHypqV2fs6ZUSZatNXAMbgtZndUMyYdSFve3VHlsE8n6vmlHftiuy8r/f49BSybOaID7YC5rjwn8zI48DYRPl7f5sAzVmYTniwG1u7Xvil2Jyiaqo5jzTLcy5s2SJssYZc5Uthmop0ve1uqKvlXyon0hktccwsshk5vFzk3GLSy4zlkyycJ0uljrHWxaGGnzKEcjTafjmvKoOq3HdR6LT1CzFDIwZToRmIcij2XWLLYrYBXN76dI5AnyEX1o6q8eo0xMEKtBaJUFiYIVaC0FBYmCFWgtBQWJghVoLQUFiYIVaC0FBYmCFWgtBQWJghVoLQUFiYIVaIe1dqJTy+ccMRcLZRiYljYADfBQXRKgij/wBLRupqs/3P1aFDlM50oqs/uKPi0PYyO9F1BFL/AKQzt1BVf/EP8ccO3qjds+o73kj/ABQ9jF1EXcFoo/03V7tnze+bJHziLtDlXUyFxzKFkW4FzOlnMmwyUEwbGHURpotKJ7oOrKK20Ttn6Ht+USx8Mjl5iRHGZ7THLQtxme2OWhDTE2gtCrQWgodibQ2TnEat21JlFlaYuNVxFMQxhfeK6gdcK2dUh0D8RePNf/Q5WsUcS9Xz9P5f0JxXFjlRNtlEGdNuCpzVhYg2IIO4g5EQ3VUswzBNQ3sPYPssN4vuPXEWdtNFPTWYh4FGt/EtwfGPJ498GpYm79u6NEVGqYw1IoAAACr7KABUXsVQAI5NEcfacs6Y27Eb6RFnbTO6TNP7pHxjap55y3zbvyyyopUhqehvmco03J/aXOpYm7JYHrG4/KMhU1c1hlJwD3pjAAdwzPZD+wK4U7hiSVIIe2pvncDttlHZ0eqyRzKWSV3w/l/wrlBONI3toLQ3SVSzUDocSnQj7yMPWj1RkE2gtCrQWh0FibQWiPtHacuQt5jgHcu8w9TzCyKxBUkA4TqLjQwBYq0FoVaMNy75bmSTT05/F/3kwf7u/wCVf17b93bom0i/T4J6iahDv+C629yxp6Q4WJeZ/wANLFh+0dF78+qMjV+kmoY/hpLljrBdvE2HlGSkyN5zJzJPHjD5URQ5tnsNP+kafEviW5+/+i+Xl5VDWaD1GVLt5ZxY7P8ASgQbT5QI9+XcHtKMc+4xi2WI0wwlJluX9N001WxL5cfg902btSVUJzklw66Zag8GBzU9RiXaPB9k7amUk0TZLWOjKfZdfdYbx5jdHtOwdtJVyFnS9GyKnVXHtIezzBBi6Ls8prtFLTO1zF/zkn2ik5ULcU6+9UyR4En5Re2ik5Q5zaIcagH+GWxiyK5OZN8GlRIVgjqCF2i0ziMEdwQqCABGCMp6RB/qyD3p8lfFo1xjJcvMxSr71VK8iTDAuyImUAyPbEUiJdCMj2xVDuXZH8JHYZntjloWwzjloKATaETWspOWQJz0yG/qh20R9oIxlkKwVjYBiuIDPetxfLriL4VjXJ4/y02sZijnZZRy6vKHRbokATDjTQG4JVs8045ej7CqB6uoPuiPNOW2zGlS7uwZwLdBQktQWuVRBu0JJuSQOAjZcndoYpCZ7hHk/wBcW6EWvL/wbIR5p+xppM6witrJ7aq1j4jwh1anIxFZrmw35CPNY48l9JckCdtKeN6+BiBPrpx/MB2Xi4qKCZn0DFfUULgXKHwjqQwSj3h/YW5eSqmKzHpMTBImbolVFG6i5UgRWq1jGjbJOpKiS5Q/yW5TtTOy+0uIqyX3g2xDg0ei0O3ZM0XVwD7rdEjuPyijncjpVZIlTB+FO5tfxFHtWFumv5u3I9cUj8kq2SckWaNzIwHir2I849XDfGKfdGV9Ob5dM9C9YT3l8RCTXqu8XK3HZ2xi6XY9a+XNCX+s7KB4KST4RKqeTlZLVWV5c3m2xBBiVmU3xKMWW/S+cXQlJ90VZYQj2lZG/wBI5MqbMZpXOuTdXNjht+XP2c87jPOHNm8pZ1ROzVgtrhF6NxxzN7X3niIq6qQWbKRNDcObfXwifSclZ7noh5IfKZMmNd8O8Im7vtoDui5NUUtOy42nynMigaoZcLm6y1OpYsVQkdgLdg648clMXYsxJJJJJ1JJuSe+Nx6W6gSxS063wqrPa/u2lrfjkG8YwkifbTXyv1xnyPmj2H6NiUMO/wBZfhEmnrA7OovdLAndnfQ79CO6Irbfl4WbPovzdrZluI6tfCJGzdmmU1zMBvLs+mT48dwAMxdn1zzinGwnJtdTluORczCcX8BtD2xvubJZ9TsTUeeb/wAfz2LN9qLiIzyJF7dEsouVB4gA+ENesq9ipvdQ37pvY+Rhqr2W4uthhDzHDXGeINhW2oN28oRsygZHa46OFAvbmWHcxPjEWlROOfM5pSjx8nxxf29L+Q6zWjW+irbhlVZkE9CeLAbhMUEqe8Yh4Rl50rKEbGrFk1MqYxsFa99LGxsb9toE6KNfFTxST8H0bFFtzOroR/zJjeEr+sQtk8rkmAWmA9pBh7a4eY8qdKK4pImWHEuoFx2W0icc0b5PHSwT7Fxt3achFwzbsdebUsD32IsO2MYNpIk5ZkmWy4TcK01mU9xF9/GI9JJafOCFrM5N2a5N7E59eUOz9kzOemSVs3NKXLG69EKhvmLWJYgZ54G0iblKXY6cdNpdPUcrtv51/Ytj6SyDhMkFupyB136JMa7ZO01qJQdbZ6gEHCeBP9I812Ps7npyIVK4ybsFuQArNcnQC4Azz6YteLCoc7OqhzTFlspZTbpKdVNsr5EgxJTa7lE9HiySlDE/i716fLn1PRjGS5ZZ1FAvGpv/AAreNTT1AmIrqbqwDA9RFxGW5TZ7Q2ev685vCWIuON2dMv7RKo9DEe0SaQZGIR7lk+wywzhJhbaxy0FCsyvK7lJO2dR863NTZhcS1yaSl2VmBN2fQKcr5nhFE3pTlrsymqJgDz5wGKWmQBVyrsfcBwmwOp7DC/TrVS12Zge5eZNTmrWyZLsxN92DEMt7CPDajYjSqZZxmAFmwmSVmLMBBOea4Wyz1BF9Ie1NUyO5p8HrvKPbFLWUsyck0YVW7gizoSbDEmuthfTrip5D7ZZ0sVsAbJY4iVyzJHhlwjD8ntkmaRNqbiQoxAEW53MgKpOovv6jwjd7K2NOqMMykSXIYZABygIGXSA323jPjeOfqNBDLjcG/wDhes7bTaNgtbuhXrNiDwN4zzUu16K7VCyKyWxuZat+Ko/Uuq37MzEx+UlNPlgygEcGxTNXU71ZTmD2xwsv6HLGnKEk6+hohqFJ00bFa/FLx2tkTbsv9IiUtbziFiLWJHwMQ6Wp/wBX68J87w1s2d+EbcT8BHTjlm5wTfeNv58BtVP5nBV85LckAajyjKuc7xf0jHmW4nFl14bRT0FEZ85JS/nYAngozY9wBjDlU8qx3y2i6LUbPT9iS8NNJB/4aea3+cTo6FAFhkBkOwaQWj0sY7Ukc1yt2cgjtoLRILORXbT20km4Obe6N3ad3xiXXzGWU7L7SqSO4fZ7o8wEh5861TM5iRrzi3ctnoDbo31xNlFOSbTUUX4oKScpdkZz0h7aNTVBiRZUCgDd0mJ7dYzAnkOo3HF5AW+cem+kfkjTyqKXNpVXoNd2DYmeW9lxlr3azYeoYo8vMkNa4001+IiuUWnyen0GbfhShxT/AA/9CJm2W/EsRlbBxsGwEnjxha7adb2CnCHINiA2HBY2vxYjujhoFIGVrZZdoPfmBCqilDm5J0t4kH5Q7j4NOzUU6lz/ANbff7fQl/psuRYC7c2Be+TMGxX7MJgTaxIPRFwM8zbFzpl5dWV4iJRAMSGsS2MZA2IBFrcMzDq0QBHSNsrjLMqxe993SJML4QvULu/Pj6fzwTql8oa2DR89WU8vXHNljuxgnyBhmonxofRkg9Ym1RBb1eW3NAKWBnOCo6rBb7/zCJQjbM+v1KhjZ7PW7Dpnu0yTK62KKD/ELGKBqGVTszo0wJhsqMxKg72F8+AsSY7W7WxS0nK5mrYAoAMSvpiwgZ55cRGc5RVU1Zyy5q4SU5zDcEhSSAGtvyOURzKUntS+p53TJcNv6DT7VCTM+iSbqTcd4bSLWbtydNXCz3XgMOfaRrFFNVZi4XFx979xiN+j5Y3Hy+sSSSVHWalauKkl29GvyWr7ReU2JHKHiCBccCNDEKdVtNYszFidWOd+AvHKagv/AGaXPUC7Hvt8IKiWyMVYEEag6jfnCNMK3bnSf9/vx+D0TkPtMGmCMbFWIF+B6Qz7zEfbHS2tRjhKnt5WiFsPYiCkWc815TuThw2NwDZRzZHS03W1iLsKbMfaksTBYy6eZbTRnABtfK/CLoyd7Web1UYvJKcfJvIkU2hhi0SKYaxZHuZZPgz8zblmI4Ejzjn6cMZufP6bftN8TCPWOuK+oizpMseUez6baCBKmUJgW+FrlXQnUq4zF7DiDYZRkpXo8lzEeTU1VRPVZqPLDMOjKGYQlgWuwxqSCALXAi89bEMNXWmj9ZGH8LAj+ZoOoDxD/KjZYnimCIgSRcBALKFsoVbe6AG8Yzu19oKpCU80SJ0s3w5A9YzyYRohWnr7svOK/aNHzvtJLe+5hY9txlEXkQ1jaK2TyvnP0aixYD2lBsRxtuMZbaWzJsyuWqQqoGEkEkMcG45Z4gLZxtJGwpaSSthizbELi3BRxFt0U3MuXKKAcibkgZC3HtjHmy5U/govjjTj8Ra0/KZj+TCRqDfyOhHWIXL2wyrYW3nTib8YqvUZ3uHxX6xITZE5hnhXLebnsy+sc9xzylfJd8KR07Yf2VzuToLkkmNdyT2f6spd85rix/UXXCOs5X7hHnWw6uYJqTTlhNyo4aHtNiY336Q4Zxt02HY903bXb2K8lyVI1P6WMH6XMZU7Q64Sdof5mN/UM/TNX+lzB+mIyo2heD1+DqB0zU/pmM3X7IzLSGABz5tr4f3WGYHUQRDJ2hBK2hdhc2F8+yFJqfDJRUocozvK7YYBkuy3AseaBwhhe5VmGYv1cYwkyQy3JQqMRXPS4ztfebWMencq5D1M6TzLLbCTnvZd3hn3RWOks1JkkK6PLPOg6ErbCw4EEnPribScS3TaiWGXHr3MCGgLxe7W5JlGYyWxINA3taXIvv74qjsafYESmIIuLWOR7Iz0mehhrotdyOHjhmxNlbAqW0kt2tZR4kxb7D5K5uZ4U4cgAbrpfvMDpKxT1sey5MylBNqA3NIWC2xtuXEbC5456ax7PyB2SsnZbC3S6dzxIOsVmyJSJIRAoA9ogADPETc21NomUHKiVTyWp1QBbvf8vtkkm3fF8ZJI8/qck8s7ZV8mEWoqDMswlqLtYlVZ9Fvbx7o5y1qzMrS2uGVLU26yx+cWGy6gJKAUWBJI3XF/aP1iHIHPVU9LXLrLVeo239XyhxknaKHcWpIrEmxqqSsEqjllUQs74TiUG+JyM+OQhnlZsyWXUSVAaWoWZMF+mwAABGhNhmdc7bosZfJCowShzsmyWYKyPk2HfY2NifGI7b7G2WqUordwS/0sVqDLFhLSVjItbO+XYLRgqqrabMLHNnJPD/IARo9qUE2VOK86rMyhpjKmGw0VQSSdAT3xbbX5HlpcoyAoZJfNsmQxXzLX0ve9763gjDkr/cdONx9eLG9gbFchcTXD9Ik5MigD2MtCLDDuyhqZMWTtZ8IsFpVHXdptySd5jTbHkuisZgsTawyuFA0yytfOMPtao/2pUHhKlL5A/OLUqW5mKUnJ7b4Nb+njFrsWu50MeBHwjz5qvrjWch52JJvUy/CFGabFOFKzC1laOccX/O38xhsVUVtXUkzZgAA6b/znhCQrbz5/KOc5HTUC0NWOMMTqzpyrcXHihPyiHzijfn99phmp2h0pVtzH/tsIIzCUOPsXoqD1xw1VtSB2RUttDiYb9dJ0/rEdw9qL+nmYg2uS/EiKaVNwzrn3W+UWWxM5c1j+qvkT9Io6qaBMv2w075G1SouPX+AvCPXDvPzimevJyH33DKEpUnj8P8hD3ENpaUNIOlwuT4m8Pc/YAEnLK3ZpnEWRWYVuTEZazGThDN1KCT5DKHz3G6qi0Wp+/vOONVAan77IpJ9a4NirJ2gg+cRzUcTDtkaL/wDSN8hf7+Ecau6/vt+kUC1l8hD6jext1b4e6hbbLZa7cIcFR9/ekVPrQA4fEwlq3jkOG8xHePYWFQA4tcgg3Ugnon73QzTyQhZ74mOp+Q77RESsXeexRFxsOn55sR9kaDsiXUaF00xue5CWOpzPaY7Km4QOrKJe3rAgKLngNTbOM29WSevhnlEE2WSS7F4K0kgDXcIs58nm5PWcz2mKnk7TY5l9bamLXlHPsvZEZSvgnCNWyD63YBRoNYQ9YDmbWGQvFSJ98h3mFVE1ch8zp2RJTK3AsxWm1yfvcIj0e06iRNdpWAlyLhgToOrviGlRc9mf0++qOLWYWv8AfD6xKOVxfBGWFSVMsRynqQRilS2zxHNhexub98W6ek+eD0qYH9l/qIzEyqsx7Mu83t5CH1qRc5jdv7YsjqGvRFctOperJ8zl5imM7yXBYi9iDYC2WnCNAnpakb5c5f3QfnGDmNd26jfxAiRTSSwOFb2Odhewicc9ehCWnuuTdL6VKQ6s47UPyMZGo20s6sqJqG6tgwnqCgabtDFZPlLrbq+n31xyifAx4Gw7930hy1ClGqIx0zjK7Ln1zeI3/o2e8ud+0v8ALHmhn2PUfjHofora8ufwxrbq6OkQwzuaJ54VBnnm0Kj8SZn+d/5zwsIhtUff+WUG0EPPTLsP7R8sj+c7oZJHC/b9BGJrk2rsKEwnQfOGqi+KXc/mOX7jbhDhxWz6I68vKIVSCWQA3zJ0wjJTviUe4pdvsTWngf1+ghozrkADM5C/0+sWvJPkz65OwYsKKMUxhuGgAJ1Yn4E7o3tTyYpqZbS5a9ZYBmPazRbjwuSspyZ1B0Z2ioXkyGTHKmsWLES5iMRkABbfpujMVKu0zDhYE31U2HaY0u1DKPtIp7gD4jMRmtoc2uYdwBnhLEjzjX0Yehk68/Ui2Nr2y4mwHhHKepGNRm5vpoIgT6nGSb5XyHARyXUBWBBzBuIyRjT5NrlceDabJ2EJjfiIVXgzlmJ7BYAeMbSlpZctLKABwAtGD2btyxGN0Ha6D4mLar5Y06DpVEkdQmBj4ICY6VeDlX5H+UMpXVlOh0O9TuI4R50sk/mNvM/0i62hy2kP7DPM/Yltb+J7RQvPBN888wptitffbIRkzI2YJEmXU2yUW64T6yTpn1nT+sRnbiexR95wkzOPh96xn2mncSefIzv+9CZc4tpfthrBfXwhxTfTIfekFASJB6QAsTcXv1nfHoVLRuqXEpc/cmMvgrAiPMnnYSCuoIN9wIMbSi5TzQgupPWBcHrBEaMMU07M2eVNUM1078UX5wajCyjxxg2ih2hU3mEjf5kQ/wAoOULsDcFRxIt4X1MUGzqr8VGYdEMLjqBubxPJBbaIY5vdbPTuTWzebQup53FYtYWdDbQyzmBwiFtwNNcKqki/TJBAVQMySe6LyVtCmnIpY4WGjAlWHYwzip2iZbNZqiY6a4Wa478s++E8Mbsazz20V2ztmKRiClr63OvZa1oVtbYihC8u6kC5FyQR36GJo27LUWUaRX1W2sSkDO98u8xJ44tdiKySTuzLpVk3scj8NB99cIWoY58fhoIjK/RPgO3SH0GduFh4RikqOhDljiTjc3+7Q8azp2O+38oiKH0+9SYbcksc99vIQkix+xYS5vSa3UflD1FtR0mEqbaG0Q5UwAm/D6w2DZwe778IQq8l074r31Nz3nOIdLMxBgd/x/zhaNbX77IYkNZz138b5+VoiJkuXOJFj2Ht+7GPTvRBMvKqOONL/wAGseWTksbjf8d308I9M9C4/Dqv+on8kaNN/URn1P8ATZ59tBVE6bc3/EfIftnUwxz1shZfNosOU9LzdZUKTa017AcCxYdehEVumgAHE/T+sUS4ZdF2kcwk5+ba+G6Gsi/EKLXOmJjf4AeMcnVIUXti3C+hPAREBbTUkkm28nX76olFcWRk+aNvyK24JPOjjh8gcotdocpcQMec0u0psi+BgA2qFQ4JGhsdIcm8oZxGYlL/AHYv4XjbjnGMUjFkhKUm6J+1dqkk2jJVu0ul7x7eiPrD1XOeYekxI4CwHgIalUPAQ3lS7CWFvuJQki/HOFc0xiyl0YUC/h9BCJ8xVyOvujNu87oo32+C9wpcmar1ZsuBiCqf1jQzJRf2VA+/CGJmyr5Em/VrGmOVLhmaeFy5RUOwvcC3VFrsisY3AAyt1WvuhyVydH5j3RYUezwgOAWvv18PrEZ5oNUSx4Jxds4SRuN+4w5TqCwF7scrZ3udABqTDpVF1YX4EgeOcbD0b7KR5zVPRYU/sDcZ7q3N2uQAFsXJOlrxQvidJGiXwq7LLk/6OQUD1YmBmGIU6lEKpewaa7aFiDZRnl22tJ20qSU82V6vJHqylrcwr2IsDhctd2uy5vZTYnhdlNsVEifNnOOfoSVReZCtNMwgWY6TLjp3LZHFlqLQtv8ALKU89xImN0pRkMyLLVCb5MGbpPllmBpkY27MeKLvuX6XT9adTt8ejpLt7Ex9j0NciTCnNvMBsZWCW5wkqSZGaMQVOh6V8s8hh9u8kptC5DEmWT+HOW4SYu4ix1t+X/OPSdkFZxUgYnlqiSsgpSwyeaF6BBNyCLi9+Fom7R2MZ8hpDFQXtYgDCk9WJRiAAOkvQLDqvHNWoU8jxvh+nv7fN9+PQqzQjilx28Pmvl7L3PFBQ3zYZ7r52hQpL6aDzI+QiRUKcWHQ6Hq3eMCrhGpyiO9luxEiXXkWBlqSd4Lr3kA2gq5xw3CgdpdvmIVTyrC5BJP3bsENVE0lrWyXPv3fXwifXn5K+hDwRkmTOIHGyr87xHqHdiQXYgZEXsDx0t2RPL23Z7usnIecNcxhIGvX99cLqyfqS6MV6DEumGIDcM/DTzMPGUBiMLly7Fu23hn8466ZdrAfP4CKpNsvgkhK0gPcIiPLs7dpy7Motac274hmXdyc7Xbs1MEWTceTktLntHzH1gnyQMx1HwOfleH5aWZb7ww+BHwhx5GIHs87Qr5DijrUuIZ+IvDJldG43G/18osJDXRT1D4Q1KGXbeC6INWJSXccRHpvodP4VRxDoD/BHmFKbErwNu7d5R6z6KKXDTzX9+bbuRQPiTGjTf1TLqf6TMx6V9kNKqRPAsk4C7f8xRYjtKhT4xg2nAdfWc/LQR9J11Ak5DLmoro2RVhcGMLtX0OSHvzExpV79FhjXuzDDxMX5NO3K4mfFqUo7ZHjqPc4mNydBvA4dvGFF/3eoamNrV+h2tT2HkzBuIYoxHYwsPGKyf6Pa6X7VM7fsFX/AJSYrnjkn2LYZItdzPIl9B36mOGQN+Z4D5mJlds+bJ/tZU2WOBlzB4nDnFd6+TlLlsetugPPM+EV1It3RHTTjVrAcNBDL1gBsoueA1/p3+Ed9RZs5r2HurkPHWOXCZIMI8/vrMLj5j5ft+TvNufaOG/5EN2P7T/S0Oy6FV3AdQ+Z3wqVN3Bc/vMmHxL4+G7+sJyfYcYIYWXfIZDifkIRPVJYxXt8SfnHaqfnlmfK/Xx7IiS0xtiY6acBx++qCKvlhJ1whDTGfTojrFz3jQRJk7PDakv2kleywyJh+VIvoLDzP0EXfJ9F9Zp1OhnSxbj0xlA581ENiq2RpfJx5Y/8u43/ANk9+32Y2vI+RMl0U9+ZbHzowSnVlxFZLFVzH52OA9TW1MPcr+XlXSMnNsnNuZq4mXF+JLnzFKZMLEJzeVt8Vu1eXm0lkSp8yXLSTOtgugdJhAvnd8QvYsPZ6tI1QhDFPc23XsZpTnkgkkqfuRZlZP8AVZZamSnZ/WZYYzXSYZplWRVlOxbEfZAPlfNrZW3aZZEqW/M/2ctWvIGK5SeHu+C5OI0+YO7LfDMzalRKkLVLS08uTMmYlfmJb4ptyQ5Z2M3FcNZrjQ2MWcnk9JrZMus5pZRmFQVE0JLM1ZrLNBE24ZWwhgAQekb31jROfWlwaMeojiT6idPx5Ckq0pZ55my3p1LLOd8Iec6NKkte1nVQ53DXS0a7Z9fUPVsrykWWsxMLIcQLggMuK5xdEuxFhhwA9uGr9vzZFW9KKSmP4+UnmQC5JtKOIPmxVls3XugflZV7PnmUZFPKmZfhiSgzcEKwaW12OZGZbUxmUMKlva5XrXz9vdmHVxz6jMp7mlS4vv8AP+eiK/bHJ6dKmTG5mbzeNyHZHsVxmzE24WispkxG+4eZ493xjZVnpD2jQ1CrVqtjhZpRVBeWTYlHlnI5HXFmLHjGtny6N3MmbIppGNnUAmUk9swJc2Wii9nbERnfTjFf7dStxf3NX7hxpSX2PKpkzCCeGg+XjEJkz1vvOW+LblHs001SZJIYJhIYXAbGoYGx0sD4mKyaw++EZGnF0zZFqStHJC4m/Zz7zkPK58Ictnc6DPwzhUhLLnq3SPVfQdwsI4+lvesO7U+QMK+QoaA068z2nOF08u7DtJ8Bb5wqHqZen2L5sxPwAhpg1wLwZxHkU5K+PxMX1Dsaa4DKnRzsSQBw49sW3J/kmSUE2x/VBuP3j8osjjlLsiEsyiu5jHo2upCkjEMwCcsJ14RKmyrCw3R67VUKooAFgu4Cw7gIr5uxWnjpScXWy5+MaHpmvUyrVp90eXU7WW3ukjzy+IhMo5Rvp/owdsRl2l3/ACubrpbIi5HnD+zfREABz08niJagf+5r/CKnp8jfYtWpxpdzzV5RMxcIJL9EAak/lA4nUR71yV2SaaklSm9oLd/226TeBNu6EbF5I01JnKl9L32OJ+4nTutFyI24MPT5fcwajP1OF2OwQQRqMoQQQQAEMzaNH9pFbtUH4w9BABU1HJOjf2qaQf7tPkIr5vo12e2tKg/ZLr8GjTQRHZHwS3yXqZE+iyh/LLdeyY/+ImItR6IaRhYPPXsZfmsbiCIdGHgn1snlnm8z0IU/5Z84doln4KIjD0GICSKp+IBlra/c0eowQdGHgOtPyeZH0NEaVQ75R/8A3DA9Ds5SGWqTEMwcDDCRmLdLLdHqkcMQ/bY/BP8Ac5PJ4v6ZpWAShlfnWLEC2JvV5ALHrNo7y6P+wNm/3P8A9d4m+kHk7Nr5y/isglGYuBqerYFjNazhpUoq34YlC9/ywztHk283ZdPRtOcvIml8Zpa4rzdnCoPwr5BgO6CUW93HcshOKUOe1kXbrf8Ahij/AOov806M9K2ifUqZAZac3JqnJmlAJqTZ5R5chXBUzQFJB1z8dS/Jt22UKFpzlln86jGlrsCy7HoD8K/tFj3xbcjuTbyKKajTHmGSzTpQ5iYoBKewq1Eq5uwLdDeeuHsbf0BZIxj9WYoz5c7aNBUS7hZs+VLCM6OwWnaTKQvhF0dhmVN9xvYxK9KZ/wBtJ/6b+eJG2+SE+fUvOWqdfxWmSR6rXAy7viW1pNgRZf4Yl8ueS7V9X6xLmvL6CKMVLXYgyX6V1lcc4W1129bJb4339KK/05n/AF+V/wBBf+7MjVba2bNfaRMjArM1OXBmymlussAkzadgXV1/KyW3aaxT8uOTLbQmyZgmuCkhJTl6SuuzqWLOMMrQlo9R5Oy3WlkiYxdxLQM5DKWYKAWKsAwJO4gGJxjy7KZTW2NeKMdym9Gs2rqTOWciAqi4SrMeigU5gjeIgH0MudalQMr2lk3F9Pbj1KCIvT427aBanIlSZ50vohG+pPdLHzaHZfoflZYp8w2voqDXxj0CCEtNiXoD1OV+v4MOnojpRrMnH95B/hiZTejKiS/Rdr29qY24WHs2jWQRNYca9CLz5H/6ZW0nJ6RKUKiWUaC5PXvMSpNAieyijsAiRBFiSXYqbb7iQg4QqCCGIIIIIACCCCAAggggAIIIIACCCCAAggggAIIIIACCCCAAjhjsEAHBHYIIACEtHIIAFwQQQAEJWCCABUEEEABBBBAAQQQQAEEEEABBBBAAQQQQAEEEEAH/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FR"/>
          </a:p>
        </p:txBody>
      </p:sp>
      <p:sp>
        <p:nvSpPr>
          <p:cNvPr id="12" name="ZoneTexte 11"/>
          <p:cNvSpPr txBox="1"/>
          <p:nvPr/>
        </p:nvSpPr>
        <p:spPr>
          <a:xfrm>
            <a:off x="179512" y="2348880"/>
            <a:ext cx="2448272" cy="3231654"/>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fr-FR" sz="1200" b="1" dirty="0" smtClean="0"/>
              <a:t>M&amp;M’s</a:t>
            </a:r>
            <a:r>
              <a:rPr lang="fr-FR" sz="1200" dirty="0" smtClean="0"/>
              <a:t> : En 2008, la marque du groupe Mars avait fêté la Saint-Valentin en proposant aux internautes de commander des M&amp;M's personnalisables sur son site marchand Mymms.fr. </a:t>
            </a:r>
            <a:r>
              <a:rPr lang="fr-FR" sz="1200" b="1" dirty="0" smtClean="0"/>
              <a:t>Une opération pérennisée et étendue, puisqu'elle se décline désormais sur un site entreprises</a:t>
            </a:r>
            <a:r>
              <a:rPr lang="fr-FR" sz="1200" dirty="0" smtClean="0"/>
              <a:t> leur consacrant des offres dédiées. L'internaute choisit une, deux ou trois couleurs de M&amp;M's et les brefs messages à y faire figurer. Il sélectionne l'emballage (ballotins, en vrac...) et la quantité, puis ajoute sa création au panier. </a:t>
            </a:r>
            <a:endParaRPr lang="fr-FR" sz="1200" dirty="0"/>
          </a:p>
        </p:txBody>
      </p:sp>
      <p:sp>
        <p:nvSpPr>
          <p:cNvPr id="13" name="ZoneTexte 12"/>
          <p:cNvSpPr txBox="1"/>
          <p:nvPr/>
        </p:nvSpPr>
        <p:spPr>
          <a:xfrm>
            <a:off x="4860032" y="2204864"/>
            <a:ext cx="2376263" cy="347787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fr-FR" sz="1600" b="1" dirty="0" smtClean="0"/>
              <a:t>Evian :  </a:t>
            </a:r>
            <a:r>
              <a:rPr lang="fr-FR" sz="1200" dirty="0" smtClean="0"/>
              <a:t>Sur un mini-site dédié baptisé </a:t>
            </a:r>
            <a:r>
              <a:rPr lang="fr-FR" sz="1200" dirty="0" err="1" smtClean="0"/>
              <a:t>MyEvian</a:t>
            </a:r>
            <a:r>
              <a:rPr lang="fr-FR" sz="1200" dirty="0" smtClean="0"/>
              <a:t>, la marque d'eau minérale propose aux internautes de </a:t>
            </a:r>
            <a:r>
              <a:rPr lang="fr-FR" sz="1200" b="1" dirty="0" smtClean="0"/>
              <a:t>faire graver au laser un message sur des bouteilles en verre</a:t>
            </a:r>
            <a:r>
              <a:rPr lang="fr-FR" sz="1200" dirty="0" smtClean="0"/>
              <a:t> d'un modèle design ou festif. L'utilisateur choisit le nombre de lignes de son message (entre une et trois), le rédige, puis lui applique une couleur et l'une des quatre polices de caractères disponibles. Un zoom lui permet de visualiser sa réalisation en grand format. </a:t>
            </a:r>
            <a:r>
              <a:rPr lang="fr-FR" sz="1200" b="1" dirty="0" smtClean="0"/>
              <a:t>Ce service est proposé pour les commandes de 12 bouteilles identiques au minimum</a:t>
            </a:r>
            <a:r>
              <a:rPr lang="fr-FR" sz="1200" dirty="0" smtClean="0"/>
              <a:t>. </a:t>
            </a:r>
            <a:endParaRPr lang="fr-FR" sz="1200" dirty="0"/>
          </a:p>
        </p:txBody>
      </p:sp>
      <p:pic>
        <p:nvPicPr>
          <p:cNvPr id="3074" name="Picture 2"/>
          <p:cNvPicPr>
            <a:picLocks noChangeAspect="1" noChangeArrowheads="1"/>
          </p:cNvPicPr>
          <p:nvPr/>
        </p:nvPicPr>
        <p:blipFill>
          <a:blip r:embed="rId2" cstate="print"/>
          <a:srcRect/>
          <a:stretch>
            <a:fillRect/>
          </a:stretch>
        </p:blipFill>
        <p:spPr bwMode="auto">
          <a:xfrm rot="642779">
            <a:off x="7094608" y="3336869"/>
            <a:ext cx="1942610" cy="1331021"/>
          </a:xfrm>
          <a:prstGeom prst="rect">
            <a:avLst/>
          </a:prstGeom>
          <a:ln>
            <a:noFill/>
          </a:ln>
          <a:effectLst>
            <a:outerShdw blurRad="292100" dist="139700" dir="2700000" algn="tl" rotWithShape="0">
              <a:srgbClr val="333333">
                <a:alpha val="65000"/>
              </a:srgbClr>
            </a:outerShdw>
          </a:effectLst>
        </p:spPr>
      </p:pic>
      <p:pic>
        <p:nvPicPr>
          <p:cNvPr id="3075" name="Picture 3"/>
          <p:cNvPicPr>
            <a:picLocks noChangeAspect="1" noChangeArrowheads="1"/>
          </p:cNvPicPr>
          <p:nvPr/>
        </p:nvPicPr>
        <p:blipFill>
          <a:blip r:embed="rId3" cstate="print"/>
          <a:srcRect/>
          <a:stretch>
            <a:fillRect/>
          </a:stretch>
        </p:blipFill>
        <p:spPr bwMode="auto">
          <a:xfrm rot="21312577">
            <a:off x="2541179" y="3295738"/>
            <a:ext cx="2043134" cy="146038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Desperados</a:t>
            </a:r>
            <a:endParaRPr lang="fr-FR" dirty="0"/>
          </a:p>
        </p:txBody>
      </p:sp>
      <p:sp>
        <p:nvSpPr>
          <p:cNvPr id="3" name="Espace réservé du contenu 2"/>
          <p:cNvSpPr>
            <a:spLocks noGrp="1"/>
          </p:cNvSpPr>
          <p:nvPr>
            <p:ph idx="1"/>
          </p:nvPr>
        </p:nvSpPr>
        <p:spPr>
          <a:xfrm>
            <a:off x="323528" y="1196752"/>
            <a:ext cx="5112568" cy="2016224"/>
          </a:xfrm>
        </p:spPr>
        <p:txBody>
          <a:bodyPr>
            <a:normAutofit lnSpcReduction="10000"/>
          </a:bodyPr>
          <a:lstStyle/>
          <a:p>
            <a:pPr>
              <a:buNone/>
            </a:pPr>
            <a:r>
              <a:rPr lang="fr-FR" dirty="0" smtClean="0"/>
              <a:t>Sur le site de Desperados, l'internaute peut personnaliser ses bouteilles de bières.</a:t>
            </a:r>
          </a:p>
          <a:p>
            <a:endParaRPr lang="fr-FR" dirty="0" smtClean="0"/>
          </a:p>
          <a:p>
            <a:endParaRPr lang="fr-FR" dirty="0" smtClean="0"/>
          </a:p>
          <a:p>
            <a:endParaRPr lang="fr-FR" dirty="0" smtClean="0"/>
          </a:p>
          <a:p>
            <a:endParaRPr lang="fr-FR" dirty="0" smtClean="0"/>
          </a:p>
          <a:p>
            <a:endParaRPr lang="fr-FR" dirty="0"/>
          </a:p>
        </p:txBody>
      </p:sp>
      <p:pic>
        <p:nvPicPr>
          <p:cNvPr id="7" name="Image 6" descr="Para185111.jpg"/>
          <p:cNvPicPr>
            <a:picLocks noChangeAspect="1"/>
          </p:cNvPicPr>
          <p:nvPr/>
        </p:nvPicPr>
        <p:blipFill>
          <a:blip r:embed="rId2" cstate="print"/>
          <a:stretch>
            <a:fillRect/>
          </a:stretch>
        </p:blipFill>
        <p:spPr>
          <a:xfrm>
            <a:off x="5580112" y="1988840"/>
            <a:ext cx="3563888" cy="4312305"/>
          </a:xfrm>
          <a:prstGeom prst="rect">
            <a:avLst/>
          </a:prstGeom>
        </p:spPr>
      </p:pic>
      <p:sp>
        <p:nvSpPr>
          <p:cNvPr id="10" name="Rectangle 9"/>
          <p:cNvSpPr/>
          <p:nvPr/>
        </p:nvSpPr>
        <p:spPr>
          <a:xfrm>
            <a:off x="683568" y="3068960"/>
            <a:ext cx="4572000" cy="3139321"/>
          </a:xfrm>
          <a:prstGeom prst="rect">
            <a:avLst/>
          </a:prstGeom>
        </p:spPr>
        <p:txBody>
          <a:bodyPr>
            <a:spAutoFit/>
          </a:bodyPr>
          <a:lstStyle/>
          <a:p>
            <a:r>
              <a:rPr lang="fr-FR" dirty="0" smtClean="0"/>
              <a:t>Sur le site de Desperados, l'internaute peut personnaliser ses bouteilles de bières. , la marque de bière s'est, elle aussi, laissée tenter par l'aventure de la customisation en lançant cette année son site communautaire de création de bouteilles personnalisées. Après s'être inscrit, l'internaute peut concevoir sa propre étiquette grâce à une large palette de couleurs et de motifs, puis inviter des amis à compléter son décor et commander ses propres réalisations. Effet garanti à l'apéritif...</a:t>
            </a:r>
          </a:p>
        </p:txBody>
      </p:sp>
      <p:sp>
        <p:nvSpPr>
          <p:cNvPr id="11" name="Bouton d'action : Suivant 10">
            <a:hlinkClick r:id="rId3" action="ppaction://hlinksldjump" highlightClick="1">
              <a:snd r:embed="rId4" name="click.wav"/>
            </a:hlinkClick>
          </p:cNvPr>
          <p:cNvSpPr/>
          <p:nvPr/>
        </p:nvSpPr>
        <p:spPr>
          <a:xfrm>
            <a:off x="7812360" y="332656"/>
            <a:ext cx="504056" cy="432048"/>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r>
              <a:rPr lang="fr-FR" dirty="0" smtClean="0"/>
              <a:t>Hyper segmentation</a:t>
            </a:r>
            <a:endParaRPr lang="fr-FR" dirty="0"/>
          </a:p>
        </p:txBody>
      </p:sp>
      <p:sp>
        <p:nvSpPr>
          <p:cNvPr id="3" name="Ellipse 2"/>
          <p:cNvSpPr/>
          <p:nvPr/>
        </p:nvSpPr>
        <p:spPr>
          <a:xfrm>
            <a:off x="2627784" y="1988840"/>
            <a:ext cx="4248472" cy="33843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ocacola.JPG"/>
          <p:cNvPicPr>
            <a:picLocks noChangeAspect="1"/>
          </p:cNvPicPr>
          <p:nvPr/>
        </p:nvPicPr>
        <p:blipFill>
          <a:blip r:embed="rId2" cstate="print"/>
          <a:stretch>
            <a:fillRect/>
          </a:stretch>
        </p:blipFill>
        <p:spPr>
          <a:xfrm>
            <a:off x="3707904" y="332656"/>
            <a:ext cx="4587974" cy="6117299"/>
          </a:xfrm>
          <a:prstGeom prst="rect">
            <a:avLst/>
          </a:prstGeom>
        </p:spPr>
      </p:pic>
      <p:sp>
        <p:nvSpPr>
          <p:cNvPr id="4" name="Titre 3"/>
          <p:cNvSpPr>
            <a:spLocks noGrp="1"/>
          </p:cNvSpPr>
          <p:nvPr>
            <p:ph type="title" idx="4294967295"/>
          </p:nvPr>
        </p:nvSpPr>
        <p:spPr>
          <a:xfrm>
            <a:off x="323528" y="1484784"/>
            <a:ext cx="3240360" cy="3384376"/>
          </a:xfrm>
        </p:spPr>
        <p:txBody>
          <a:bodyPr>
            <a:normAutofit/>
          </a:bodyPr>
          <a:lstStyle/>
          <a:p>
            <a:r>
              <a:rPr lang="fr-FR" sz="2800" dirty="0" err="1" smtClean="0"/>
              <a:t>Hypersegmentation</a:t>
            </a:r>
            <a:r>
              <a:rPr lang="fr-FR" sz="2800" baseline="0" dirty="0" smtClean="0"/>
              <a:t> </a:t>
            </a:r>
            <a:br>
              <a:rPr lang="fr-FR" sz="2800" baseline="0" dirty="0" smtClean="0"/>
            </a:br>
            <a:r>
              <a:rPr lang="fr-FR" sz="2800" baseline="0" dirty="0" smtClean="0"/>
              <a:t>Coca </a:t>
            </a:r>
            <a:r>
              <a:rPr lang="fr-FR" sz="2800" baseline="0" dirty="0" err="1" smtClean="0"/>
              <a:t>Ccola</a:t>
            </a:r>
            <a:endParaRPr lang="fr-FR" sz="2800" dirty="0"/>
          </a:p>
        </p:txBody>
      </p:sp>
      <p:sp>
        <p:nvSpPr>
          <p:cNvPr id="5" name="Bouton d'action : Suivant 4">
            <a:hlinkClick r:id="rId3" action="ppaction://hlinksldjump" highlightClick="1">
              <a:snd r:embed="rId4" name="click.wav"/>
            </a:hlinkClick>
          </p:cNvPr>
          <p:cNvSpPr/>
          <p:nvPr/>
        </p:nvSpPr>
        <p:spPr>
          <a:xfrm>
            <a:off x="8388424" y="260648"/>
            <a:ext cx="504056" cy="432048"/>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r>
              <a:rPr lang="fr-FR" dirty="0" err="1" smtClean="0"/>
              <a:t>Portionnable</a:t>
            </a:r>
            <a:endParaRPr lang="fr-FR" dirty="0"/>
          </a:p>
        </p:txBody>
      </p:sp>
      <p:sp>
        <p:nvSpPr>
          <p:cNvPr id="3" name="Ellipse 2"/>
          <p:cNvSpPr/>
          <p:nvPr/>
        </p:nvSpPr>
        <p:spPr>
          <a:xfrm>
            <a:off x="2627784" y="1988840"/>
            <a:ext cx="4248472" cy="33843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5" descr="POLYTECH LILLE_BLANC.png"/>
          <p:cNvPicPr>
            <a:picLocks noChangeAspect="1"/>
          </p:cNvPicPr>
          <p:nvPr/>
        </p:nvPicPr>
        <p:blipFill>
          <a:blip r:embed="rId2" cstate="print"/>
          <a:srcRect/>
          <a:stretch>
            <a:fillRect/>
          </a:stretch>
        </p:blipFill>
        <p:spPr bwMode="auto">
          <a:xfrm>
            <a:off x="179388" y="115888"/>
            <a:ext cx="1512887" cy="471487"/>
          </a:xfrm>
          <a:prstGeom prst="rect">
            <a:avLst/>
          </a:prstGeom>
          <a:noFill/>
          <a:ln w="9525">
            <a:noFill/>
            <a:miter lim="800000"/>
            <a:headEnd/>
            <a:tailEnd/>
          </a:ln>
        </p:spPr>
      </p:pic>
      <p:pic>
        <p:nvPicPr>
          <p:cNvPr id="6" name="Picture 2" descr="monoprixjambon"/>
          <p:cNvPicPr>
            <a:picLocks noChangeAspect="1" noChangeArrowheads="1"/>
          </p:cNvPicPr>
          <p:nvPr/>
        </p:nvPicPr>
        <p:blipFill>
          <a:blip r:embed="rId3" cstate="print"/>
          <a:srcRect/>
          <a:stretch>
            <a:fillRect/>
          </a:stretch>
        </p:blipFill>
        <p:spPr bwMode="auto">
          <a:xfrm>
            <a:off x="5796136" y="1628800"/>
            <a:ext cx="1440160" cy="2407083"/>
          </a:xfrm>
          <a:prstGeom prst="rect">
            <a:avLst/>
          </a:prstGeom>
          <a:ln>
            <a:noFill/>
          </a:ln>
          <a:effectLst>
            <a:outerShdw blurRad="292100" dist="139700" dir="2700000" algn="tl" rotWithShape="0">
              <a:srgbClr val="333333">
                <a:alpha val="65000"/>
              </a:srgbClr>
            </a:outerShdw>
          </a:effectLst>
        </p:spPr>
      </p:pic>
      <p:sp>
        <p:nvSpPr>
          <p:cNvPr id="7" name="ZoneTexte 6"/>
          <p:cNvSpPr txBox="1"/>
          <p:nvPr/>
        </p:nvSpPr>
        <p:spPr>
          <a:xfrm>
            <a:off x="395536" y="2132856"/>
            <a:ext cx="4968875" cy="3970318"/>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a:defRPr/>
            </a:pPr>
            <a:r>
              <a:rPr lang="fr-FR" dirty="0" smtClean="0">
                <a:solidFill>
                  <a:schemeClr val="bg1"/>
                </a:solidFill>
              </a:rPr>
              <a:t>Présentés en linéaires ces packagings innovants permettent au consommateur de contrôlé sa consommation. </a:t>
            </a:r>
          </a:p>
          <a:p>
            <a:pPr>
              <a:defRPr/>
            </a:pPr>
            <a:r>
              <a:rPr lang="fr-FR" dirty="0" smtClean="0">
                <a:solidFill>
                  <a:schemeClr val="bg1"/>
                </a:solidFill>
              </a:rPr>
              <a:t>Ainsi, on </a:t>
            </a:r>
            <a:r>
              <a:rPr lang="fr-FR" dirty="0">
                <a:solidFill>
                  <a:schemeClr val="bg1"/>
                </a:solidFill>
              </a:rPr>
              <a:t>retrouve cette tendance même en MDD avec ce jambon </a:t>
            </a:r>
            <a:r>
              <a:rPr lang="fr-FR" dirty="0" err="1">
                <a:solidFill>
                  <a:schemeClr val="bg1"/>
                </a:solidFill>
              </a:rPr>
              <a:t>portionnable</a:t>
            </a:r>
            <a:r>
              <a:rPr lang="fr-FR" dirty="0">
                <a:solidFill>
                  <a:schemeClr val="bg1"/>
                </a:solidFill>
              </a:rPr>
              <a:t> de Monoprix</a:t>
            </a:r>
            <a:r>
              <a:rPr lang="fr-FR" dirty="0" smtClean="0">
                <a:solidFill>
                  <a:schemeClr val="bg1"/>
                </a:solidFill>
              </a:rPr>
              <a:t>.</a:t>
            </a:r>
          </a:p>
          <a:p>
            <a:pPr>
              <a:defRPr/>
            </a:pPr>
            <a:endParaRPr lang="fr-FR" dirty="0">
              <a:solidFill>
                <a:schemeClr val="bg1"/>
              </a:solidFill>
            </a:endParaRPr>
          </a:p>
          <a:p>
            <a:pPr>
              <a:defRPr/>
            </a:pPr>
            <a:r>
              <a:rPr lang="fr-FR" dirty="0" smtClean="0">
                <a:solidFill>
                  <a:schemeClr val="bg1"/>
                </a:solidFill>
              </a:rPr>
              <a:t>Avantages</a:t>
            </a:r>
            <a:r>
              <a:rPr lang="fr-FR" dirty="0" smtClean="0">
                <a:solidFill>
                  <a:schemeClr val="bg1"/>
                </a:solidFill>
                <a:sym typeface="Wingdings" pitchFamily="2" charset="2"/>
              </a:rPr>
              <a:t> Production en grandes séries, prix de vente revue à la hausse, apport d’un nouveau service avec un meilleure conservation de l’aliment.</a:t>
            </a:r>
          </a:p>
          <a:p>
            <a:pPr>
              <a:defRPr/>
            </a:pPr>
            <a:endParaRPr lang="fr-FR" dirty="0">
              <a:solidFill>
                <a:schemeClr val="bg1"/>
              </a:solidFill>
              <a:sym typeface="Wingdings" pitchFamily="2" charset="2"/>
            </a:endParaRPr>
          </a:p>
          <a:p>
            <a:pPr>
              <a:defRPr/>
            </a:pPr>
            <a:r>
              <a:rPr lang="fr-FR" dirty="0" smtClean="0">
                <a:solidFill>
                  <a:schemeClr val="bg1"/>
                </a:solidFill>
                <a:sym typeface="Wingdings" pitchFamily="2" charset="2"/>
              </a:rPr>
              <a:t>Inconvénients Forte consommation en packaging, peu écologique. </a:t>
            </a:r>
            <a:endParaRPr lang="fr-FR" dirty="0">
              <a:solidFill>
                <a:schemeClr val="bg1"/>
              </a:solidFill>
            </a:endParaRPr>
          </a:p>
        </p:txBody>
      </p:sp>
      <p:sp>
        <p:nvSpPr>
          <p:cNvPr id="8" name="Rectangle 7"/>
          <p:cNvSpPr/>
          <p:nvPr/>
        </p:nvSpPr>
        <p:spPr>
          <a:xfrm>
            <a:off x="467544" y="1484784"/>
            <a:ext cx="345638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2"/>
                </a:solidFill>
              </a:rPr>
              <a:t>Les packagings </a:t>
            </a:r>
            <a:r>
              <a:rPr lang="fr-FR" dirty="0" err="1" smtClean="0">
                <a:solidFill>
                  <a:schemeClr val="tx2"/>
                </a:solidFill>
              </a:rPr>
              <a:t>portionnables</a:t>
            </a:r>
            <a:endParaRPr lang="fr-FR" dirty="0">
              <a:solidFill>
                <a:schemeClr val="tx2"/>
              </a:solidFill>
            </a:endParaRPr>
          </a:p>
        </p:txBody>
      </p:sp>
      <p:pic>
        <p:nvPicPr>
          <p:cNvPr id="9" name="Image 5" descr="http://www.foodingredient.org/xmedia/image/AMPET.jpg"/>
          <p:cNvPicPr>
            <a:picLocks noChangeAspect="1" noChangeArrowheads="1"/>
          </p:cNvPicPr>
          <p:nvPr/>
        </p:nvPicPr>
        <p:blipFill>
          <a:blip r:embed="rId4" cstate="print"/>
          <a:srcRect/>
          <a:stretch>
            <a:fillRect/>
          </a:stretch>
        </p:blipFill>
        <p:spPr bwMode="auto">
          <a:xfrm>
            <a:off x="6372200" y="4365104"/>
            <a:ext cx="2231926" cy="1470579"/>
          </a:xfrm>
          <a:prstGeom prst="rect">
            <a:avLst/>
          </a:prstGeom>
          <a:ln>
            <a:noFill/>
          </a:ln>
          <a:effectLst>
            <a:softEdge rad="112500"/>
          </a:effectLst>
        </p:spPr>
      </p:pic>
      <p:sp>
        <p:nvSpPr>
          <p:cNvPr id="11" name="Rectangle 2"/>
          <p:cNvSpPr>
            <a:spLocks noGrp="1" noChangeArrowheads="1"/>
          </p:cNvSpPr>
          <p:nvPr>
            <p:ph type="title"/>
          </p:nvPr>
        </p:nvSpPr>
        <p:spPr>
          <a:xfrm>
            <a:off x="457200" y="274638"/>
            <a:ext cx="8229600" cy="1143000"/>
          </a:xfrm>
        </p:spPr>
        <p:txBody>
          <a:bodyPr/>
          <a:lstStyle/>
          <a:p>
            <a:pPr eaLnBrk="1" hangingPunct="1"/>
            <a:r>
              <a:rPr lang="fr-FR" sz="3600" b="1" dirty="0" smtClean="0"/>
              <a:t>PORTIONNABLE</a:t>
            </a:r>
            <a:r>
              <a:rPr lang="fr-FR" dirty="0" smtClean="0"/>
              <a:t>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Image 5" descr="POLYTECH LILLE_BLANC.png"/>
          <p:cNvPicPr>
            <a:picLocks noChangeAspect="1"/>
          </p:cNvPicPr>
          <p:nvPr/>
        </p:nvPicPr>
        <p:blipFill>
          <a:blip r:embed="rId2" cstate="print"/>
          <a:srcRect/>
          <a:stretch>
            <a:fillRect/>
          </a:stretch>
        </p:blipFill>
        <p:spPr bwMode="auto">
          <a:xfrm>
            <a:off x="179388" y="115888"/>
            <a:ext cx="1512887" cy="471487"/>
          </a:xfrm>
          <a:prstGeom prst="rect">
            <a:avLst/>
          </a:prstGeom>
          <a:noFill/>
          <a:ln w="9525">
            <a:noFill/>
            <a:miter lim="800000"/>
            <a:headEnd/>
            <a:tailEnd/>
          </a:ln>
        </p:spPr>
      </p:pic>
      <p:sp>
        <p:nvSpPr>
          <p:cNvPr id="9" name="ZoneTexte 8"/>
          <p:cNvSpPr txBox="1"/>
          <p:nvPr/>
        </p:nvSpPr>
        <p:spPr>
          <a:xfrm>
            <a:off x="251520" y="1988840"/>
            <a:ext cx="5472608" cy="403187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fr-FR" sz="1600" dirty="0" smtClean="0">
                <a:solidFill>
                  <a:schemeClr val="bg1"/>
                </a:solidFill>
              </a:rPr>
              <a:t>Parmi ces produits on retrouve,</a:t>
            </a:r>
            <a:r>
              <a:rPr lang="fr-FR" sz="1600" dirty="0" smtClean="0"/>
              <a:t> les purées ,les </a:t>
            </a:r>
            <a:r>
              <a:rPr lang="fr-FR" sz="1600" dirty="0" err="1" smtClean="0"/>
              <a:t>poellées</a:t>
            </a:r>
            <a:r>
              <a:rPr lang="fr-FR" sz="1600" dirty="0" smtClean="0"/>
              <a:t> de légumes, les plats cuisinés, les potage et soupes et les desserts (salade de fruits). </a:t>
            </a:r>
          </a:p>
          <a:p>
            <a:r>
              <a:rPr lang="fr-FR" sz="1600" dirty="0" smtClean="0"/>
              <a:t>Tendance assez récente, on peut cuisiner avec ces produits selon le nombres de personnes à table.</a:t>
            </a:r>
          </a:p>
          <a:p>
            <a:endParaRPr lang="fr-FR" sz="1600" dirty="0" smtClean="0"/>
          </a:p>
          <a:p>
            <a:r>
              <a:rPr lang="fr-FR" sz="1600" dirty="0" smtClean="0"/>
              <a:t>Un parfaite exemple, le clafouti picard en sachet de 1 kg </a:t>
            </a:r>
            <a:r>
              <a:rPr lang="fr-FR" sz="1600" dirty="0" err="1" smtClean="0"/>
              <a:t>portionnable</a:t>
            </a:r>
            <a:r>
              <a:rPr lang="fr-FR" sz="1600" dirty="0" smtClean="0"/>
              <a:t> à volonté.</a:t>
            </a:r>
          </a:p>
          <a:p>
            <a:r>
              <a:rPr lang="fr-FR" sz="1600" dirty="0" smtClean="0"/>
              <a:t>La </a:t>
            </a:r>
            <a:r>
              <a:rPr lang="fr-FR" sz="1600" dirty="0"/>
              <a:t>préparation est composée de griottes dénoyautées enrobées de pâte </a:t>
            </a:r>
            <a:r>
              <a:rPr lang="fr-FR" sz="1600" dirty="0" smtClean="0"/>
              <a:t>crue que l’on peut ensuite assembler selon la taille souhaitée du clafoutis</a:t>
            </a:r>
          </a:p>
          <a:p>
            <a:pPr>
              <a:defRPr/>
            </a:pPr>
            <a:endParaRPr lang="fr-FR" sz="1600" dirty="0" smtClean="0"/>
          </a:p>
          <a:p>
            <a:pPr>
              <a:defRPr/>
            </a:pPr>
            <a:r>
              <a:rPr lang="fr-FR" sz="1600" dirty="0" smtClean="0">
                <a:solidFill>
                  <a:schemeClr val="bg1"/>
                </a:solidFill>
              </a:rPr>
              <a:t>Avantage</a:t>
            </a:r>
            <a:r>
              <a:rPr lang="fr-FR" sz="1600" dirty="0" smtClean="0">
                <a:solidFill>
                  <a:schemeClr val="bg1"/>
                </a:solidFill>
                <a:sym typeface="Wingdings" pitchFamily="2" charset="2"/>
              </a:rPr>
              <a:t>Conditionnement en gros, pas de portion individuelle. </a:t>
            </a:r>
            <a:r>
              <a:rPr lang="fr-FR" sz="1600" dirty="0" smtClean="0">
                <a:solidFill>
                  <a:schemeClr val="bg1"/>
                </a:solidFill>
              </a:rPr>
              <a:t> Pas de consommation excessive en packaging.</a:t>
            </a:r>
          </a:p>
          <a:p>
            <a:pPr>
              <a:defRPr/>
            </a:pPr>
            <a:r>
              <a:rPr lang="fr-FR" sz="1600" dirty="0" smtClean="0">
                <a:solidFill>
                  <a:schemeClr val="bg1"/>
                </a:solidFill>
              </a:rPr>
              <a:t>Inconvénients</a:t>
            </a:r>
            <a:r>
              <a:rPr lang="fr-FR" sz="1600" dirty="0" smtClean="0">
                <a:solidFill>
                  <a:schemeClr val="bg1"/>
                </a:solidFill>
                <a:sym typeface="Wingdings" pitchFamily="2" charset="2"/>
              </a:rPr>
              <a:t></a:t>
            </a:r>
            <a:endParaRPr lang="fr-FR" sz="1600" dirty="0">
              <a:solidFill>
                <a:schemeClr val="bg1"/>
              </a:solidFill>
            </a:endParaRPr>
          </a:p>
        </p:txBody>
      </p:sp>
      <p:sp>
        <p:nvSpPr>
          <p:cNvPr id="6" name="Rectangle 5"/>
          <p:cNvSpPr/>
          <p:nvPr/>
        </p:nvSpPr>
        <p:spPr>
          <a:xfrm>
            <a:off x="467544" y="1484784"/>
            <a:ext cx="345638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2"/>
                </a:solidFill>
              </a:rPr>
              <a:t>L’assemblage de portions</a:t>
            </a:r>
            <a:endParaRPr lang="fr-FR" dirty="0">
              <a:solidFill>
                <a:schemeClr val="tx2"/>
              </a:solidFill>
            </a:endParaRPr>
          </a:p>
        </p:txBody>
      </p:sp>
      <p:pic>
        <p:nvPicPr>
          <p:cNvPr id="19463" name="Picture 7" descr="http://t0.gstatic.com/images?q=tbn:ANd9GcQtKHhnTtezN0cKA4l5l7XQ_SMqy-P1KgnKAl_gu8MtPEY_qWWp"/>
          <p:cNvPicPr>
            <a:picLocks noChangeAspect="1" noChangeArrowheads="1"/>
          </p:cNvPicPr>
          <p:nvPr/>
        </p:nvPicPr>
        <p:blipFill>
          <a:blip r:embed="rId3" cstate="print"/>
          <a:srcRect/>
          <a:stretch>
            <a:fillRect/>
          </a:stretch>
        </p:blipFill>
        <p:spPr bwMode="auto">
          <a:xfrm>
            <a:off x="6300192" y="1916832"/>
            <a:ext cx="2228850" cy="2047876"/>
          </a:xfrm>
          <a:prstGeom prst="rect">
            <a:avLst/>
          </a:prstGeom>
          <a:noFill/>
        </p:spPr>
      </p:pic>
      <p:sp>
        <p:nvSpPr>
          <p:cNvPr id="19465" name="AutoShape 9" descr="data:image/jpeg;base64,/9j/4AAQSkZJRgABAQAAAQABAAD/2wCEAAkGBhMSERUUExMWFRQWGBwaGBgYGB8YFhoaGBgXGBcZGhoXHCYfHBkjGhcXHy8gIycqLSwsGB4xNTAqNSYrLCkBCQoKDgwOGg8PGiofHx8sLCksKSkpKSwsLCwsKSkpKSkpLCksLCkpLCkpKSwsKSksKSwpKSwpLCksLCwpLCwpLP/AABEIAMIBAwMBIgACEQEDEQH/xAAcAAACAgMBAQAAAAAAAAAAAAAEBQMGAAIHAQj/xAA8EAABAgQEBAQFAgYBAwUAAAABAhEAAyExBAUSQQZRYXEigZGhEzKxwfDR4QcUI0JS8WIVM3IWJDSCov/EABkBAAIDAQAAAAAAAAAAAAAAAAIDAAEEBf/EACQRAAICAgMAAgMBAQEAAAAAAAABAhEDIQQSMRNBFCJRMmFC/9oADAMBAAIRAxEAPwDpJLwszbOUSUEk87XJ5Dr1jTPM7TIQat9ewjm2aZqqet1GmwGw6Q+TMyRLmmbqnrcnwvRP5cxPKniQkKKCVnbYcn5G8LZU/wCGHSylsRYFKXpQG6uu0RSkLUXJvck1PfnC7GBmKzKdMudI5Cg/eF02VzhgJPWkD4lgIFlxpCxcRkxJNiIwFjKMeNtUaQyGQzdCVkABXygnxFw9hXyLHeK7UX1AAqPXh7luQSx4sUopSQdASWJNRUkHcWFSN9irxxlSlF0TFJFmBANrlQFKwPyK6CWJtkGr83iWVIWoEpSSBcgOB3Nh5wPN46CnT/Ly9OwJLdKJAgfCcXTkE6UyiNvCWT2qPeJ2l6kNjgv7GEqUsq0pSrVyYu1A/brBeLy2bKbW1bAKSr6EwDhE4vEK1/EQh9wajoAl6U9odZrh5olPNny0pIbwy6kvyCjU/K1bPQwt5mnX2H+PFfYLh8tmLBV4QAH8RZxSwvvA6UKKtIFRUizMWL/m4gmVmSDLSgzQkpIGooWH0gOGvU37jmYz+fdVJstYo7JII2DjT9YVLPkX0T8eP9IsZrlHxKHXSrULOS4ibDiYpOrSdPOw5738oYpwxmpHiSGGwf0dnHkPO8Tqys6dJWCDQHS/cM/e3WFfnVplfjp/YjlZk+wPn9oITjwLgwZh+GQ7omsSL6OnhFDqZ+ZdtoUY7ATEnTMSXJLKCi9Kli3mxc1hy5iB/Gt6YwGNln94lTNlkUI9YRjMUE6Q3MmoPQOf0oHgZGPLkEWJA2J5OKsYfHkRYqXGmi2yyk2VE0sdYrUsu7bXY2/WJEz1CyiPOHRmpeCJY5R9LIpMb/Diupxi9lmCJeaLHI/neCA2PBhrR6ML1hXLzxW6RBMviBIuDFk2GjCqjxcgg2iKVnso9IKkZnKJooesVRVsHVKjIYa0Hce36xkSiWyp5pmapynJpsNhECZekVHiNun7xvh8M3jVQXA+/aIZs+rmLYSX8PT3AjX4jb+kQTJ7xq7RQdBCsXtA8yb+/wCbRP8A9Pm6Qr4atJqkmmoO1HYncOH9oa4TCITLKVyxrCm1HxEkM+lw2moDpvV7QqeRL0OOOxPgspXOdlJSAQHUWqdgLkxJhsrKZidQCg9mNmNT06fpVhhcKSoqtcJAACU1JUWADruH2DCG8mSlJdRqNzclqAUoI5ubmVqBrhh+2CycsQWUZaQRYlugDAN7bQdLwxUNgB0c+pct+zxLLWKqNGtz5de/leEmY8akLKJaG0hipZLAmtgHt1FzGeHy5fsNqPiHqsKkCxPXnsw3PTtAWYZf8SWtDlJINWe77QmncSYrSF/BChuBq1NubMxD0rtBWX8Wy5qbFCgzv16jvbraGLDPG+wLtHOsyyKbJWQtBA5sdJHQ/aPcHNSlLEtWtLinQjZvOOryFGYKsxt2841xmXS0sfggvuEinV2jRHmXqiJ0c4yM4hMx5CVKBFq6SxpU084ts3LZ82XrnJ/qJfSlNQ7FixNVe/IjdzhJoBYhmvZoLxM4BLpI6VfvSFvO276lt7OP5pj8RMW89S9XJdCAAwAtQCnbpE+VzpgLJJra9/K8dTMgLI1aTvUO20epydDuE12IDMPKDnylVUVGVWL8CC3iFOvvaGkqXqFfl8quefpEn8pUWFKmJ5aAPv5xz5R7O6J20RIwyrcza1Pt/uCU4NwymI3e3vT9IkS1PUCFXGeOmy8Kr4XJiRf9vKsXDFckiuzfgpzvJ8EgH+oiUq7BQ86G1dhFInaZanlTkzOYND0oDX1hTM1zNalFyKl93O0FZTglLclJYf3EMCSQyQ+8dWHGUVtjYyd7LTlRSEoLGtVOCXNaW5/pESsaVTQF6qkAJYgEVq23NwIcZBhZml1OxZtmahIF39LdIeyZZABI8Qs9wTQkctn7RhnL45MnZN1RTynSl1KL78nPOrpBpzq8Q/F3rdvMX6HyhnxLwuqYv4kkigdSCWBqS4NgeYtFd/ntEw/FQUKFnHOhHLr3jVi5Eqv0XLBGW0M0T3jfXAxnpISXGo382vzNw/aJCPz7xrhlUzLPE4koMbpMQJjd4bdCaCH7+v7RkRCZ0jIvsSjMRiSq9uW0DEh6e0Tza7U5xGsAbsN+Q7xci0jT/XqQIcHh1kpUqYNJu1mo4c33D2puDBKMtw6ZYUqtAdRLPUbOzevc7R6VLSkV0JSAAXLlrqsSaCm94xZeQktGiGO/TEYpa0BKKafmWau2yHLM3kKAPeNTPAUEqdyWUonYVp9e3pBeHSpLPQNuaC1aMBRornFGVzZ6gqVqLUUP7S9Xffmbxhxyjlf7M1NUhvN4lw0skag+zVo+zUeCMNmUpdUKdv8Abv6xSE8HYp/EkBj/AJh7C259IeZHw/Mkr/qVGzfL+/tB5cOKMbTBv+Ms0nE/rvT1p5QrzXhmXPq6kH/iaF2qxvaHEnA1c+p+ga0E/CAHKMsJTj/kG6YjyzJ1S0kGZqHUNy2dv0grDZKlBCrsGBLOBUkAAMLnrWDFKCQBf6wRJWD094n5En6w229mYeS3b0hXxnmc9Er+imhuRcDsK23h2gUewHX7wpzriGTIDLUCo2Tfs9KecHhW9IXezk03MZhL6yT3hrlmIxBSEoC1E7VatN3SO9fKLrg82kzmfSlRrpIZ+xIqG/BaHUuSNgw9PysbJ8itOIVteoGysq0J1Bi1eftDHG4z4UpSyH0glugrHqMOAKfm0SmW9CKEb/eMfddrYDOS5nxhiJyi0xSE8knT+9I9yjGK+I61q2dRqq4FCp2uB+l4t2bfw/kLJUgmUblvl9DbyPlAmF4CSD/3Zhpt4diNqsxI7ExvjlxpDoTxpbCsmz0nxFXh6sWvcjsXp+kB8Qcfgn4UkJUkghSikl+1RFmyzJpcpOkJDWqKkdXJJHcxXM3/AIdBStUlQS7nSXboxFQO8B3xuV+FwlC9lTK3SygyXNBSpua7s2+wi3cO4SUpIISklKWBNfR/OoqaQmmcFrlgmctKRs1R52gLE5irCgCWo6uZZm7ERpac1SY2ahJfqdOlqAZyxIcc2p+h7QTKUGOnrXZt713aOTSuJsSkaitXqD9vakWnhvjBUw6ZgHcCME+NKjN8co7LXPl6nBIAI8R+o7tSFWIm4ZSNC1yy9Njz+wf8eCuIyVYdQlDxGtBWm1KvHFZ01RUdRLvV+/XrF4eMpbsvuki3Z3lYQP6KwQK/DUajs7e8R4LN0FCUrOkocMGrqAG9iG9zFdwM3UpKStSQSxINurRbp3BE6YgKC0qVsT4V+fP6xolDp9hWprZOCHA5pcHY1AL8iHEZ8OIcmYJKZqQmaCRqN0pYUaNsNOJWtLgpSEnVY+J/CU86GvTqBDceXtpmXJi67RPojIk+J1jIeJpi9Uyt4a4XHoRJco8biunxksCwJ+UVp5lueuTlSHVpZKqKWQR4RUhKjRyWL8q1YA6ySVFc1i1WAsdVH3Z/o0Zs+bqqH4sd7N8uBmMo8/CkfKN3pepNYbzWQCpSm6G79hQc4Gw6dGkNU8uQd+1xQ+0bYnLTNQoVcv36+9GYU5Ujkwqcv2NU31QoxfFkoXBUPJnfbUX/ACpEEYDi2QogMUE2JbnY1+3eKtmPCsxBJSxHv3iXL8iSlYE7wkhwLP8AhceR5FuksGOgVFNenSJQH35D8tC7iDOBhZZUlLqNeg/avtE2FJ2onbem0RZzgfipD1Kajeuzg0LRij0jLfgurdFHmcWz5p/7hl9QPw+8L153PSqk9Z8yYd4fhjWvQZawKus0bkTRn5d4d4Dg+VLWFMSQKPVvahjc8uKKtDZNRVEmSTZi5aTMdykPziwYWTa1O1f9RBhpAGzcm/eDJb3/ADzjlzak7oUVvjniCZJQEyqO4fl17xzb4hWolZKjzJjsuY5eicgoWl3HKKjM/h+gE6Zh7EPtuR1jpYc2OMaYUNbZU0TyljqJqGeta27PHVcmWrQkLPiZzUFu5BNYr2H4HluHJJBFiWJ9aDpFqw0gJDD85DnCuRljPSLyTUvAqdi0ywHFPMn0EIMf/EGTL1AIUSi7jSH7m79BDPHoJQdN2ozXjn2fZNiZhS6F0oDpcXp8uzG/KJhxwl/oGMbVsZ4j+IJU+lCfc/UQzyfihM0saGlN/KsUeXlM1C2+EtRH+KSXHO1oe5Hw/NM4TFIMtAsCQVHz2h88eNRGzxx639nQMOp/f22g5MvnT8p5QvwqWv3/AFgTizNV4fDLWiqgKbs9HI5C8YYQcnSMz2EZvLkrTpWoJu1fKjmKDm/CPxC8uZqAO9+w/wBxWJuaLmqdSiXNa7desMcGpVdExVACWKtQ9HBFQLX52jo48Mor0fC1HQfg+EZ1lKHb94sOW8KJQR4i52SSxazua7xnDmImTUAqqxbVzI+/OLIiWW/3yjFnzSTop5JS0e4bCAD8/DAmccIYaekqmy2U3zjwqHci/nDWSludPzlGmc+ORMSmhKT9LUPfeF4ptSuxbX8OT4nA4SRiCkqUsJ5EeTs31i4ZbxDK0gBbHkoufMino0czxuFUlagQRU0N6HcP2jbDY0J3vcN+PT83jqZMayLYyr9Oq43KJWJD6tKtNFBncVYj+4GlD1a0VrFYr4czQoFC2CVFJYqYBiNiDfz8oi4bxc9Xi1f0gWBPk9OVbvFmzjKUYqUogNMSAUquQakv0JNtiXjmySxT6tlp/UhHg8IVoCjiEA1DFNfCSmviFaco8gVKcUkaSiY4p8pUPIgMRyIjI2fID8X/AEcZ5jVK+GgfMshwzeAVNP7alqcz3iaWNDC+7XqebbXNt4GwhXMeaCCpaikNdMtJ2cWNyetoNVISAC9Lb9SWpz+0c7k5LdDYKiRKCohR/t8hswA3HlEmOzxEhaElCyVOXAoAKbs5r7mJpUgPRwG/Y9ujxTOM8efiKYFk+HkH3pv9rxOLDtLZUlemWHG8U4YAagoAFrOO3hJPt+1exiE4laZiToBZyaFrgNsTSvQRWP5lRA5d6eQ2jxMxQ3Z9h151rYGsdZYYkjHqrR1/ASwlAANAO9IAzjiuXh6GqzYc/Xb8rFa4OzKapExDktYcuY7Pt3iv5pKnKmvMqs3bYbUr1HlGePGXZ9hDVuixK/iOt2EsDu9Pp9Imy7jNa1spIJNmFP8AUViVl5IohSndiEmhdmL0sHNf7ukNsBk3wvEp9VaClN7XMOnix+DUklR0HBzgpILhusEHGSgfnHWo/HjmebZlPNBqCPbe7bU3p3gGVPUbkegb0ZvWM74qGY+P3+zrC5yCAxB9+0Q/EBPf89I53h8VN1BMsnUdg5DdRsOzCLtlqFgALLq/XlSM2XEoIXPH8boaya159YlNRSpPl7xrJQwGzenlA+Pz2RJA+IoJ5C5LXoA58oVCLekL19BDe34Y8Jf8/PWEg42wyl6Qq53Glt94OwmaylqGlaSa0BD83Ifl9IJ48iJ56HCWFGoHoLQQJIADxrIWGrX9N4Tce4xaMIsovQEjYEsTSCxwcnTYLN8Xxbh5TpcrULpQ6q9xQeZECz+KZc15apUzSoN4ksgg3qaih3G8cqQou+og/nIxbMim4wglCUhKra+4sN7epjo/BGCG/GkrY1Rwrg1l0skmjPTrR6+8OMDwVJTYUdywudvvAmQ5GuWdU0hSySTT5X2HWhNBFtwimAo/52jNkzSWkxbdLR4jBJQnkG9oVTuIJCDp1jydR7UeF/8AEfEzxIBl/I/ja7fpzjliVlVy786/tFw46muzYWOHY7LLzuVMfSsHpv6RP8YEc+kciw2PUlg5cEMQajsbt5tF/wAnzRM1IKSORAqxt+bQvNx+m0FODgz3iLheXMlqVKlpE4eIKFFFqMdqh4pmK4UVLQVrS6q2cuaAOWDB39Da8dPB1drNuwvb8tEpQk+EgPs+5pYelIvFyZR16Uv+lGyfh1coa9VVJYJDgA0dTGrt0F4tWS4gfLQBmbblsaCJJy0AXAIoTYDUDSnbasBycSjWPhrQ7NsxqbDszU58oyZ3PJPtQaRqZh5Dzc+V4yHHwEqqpIfd7+5H0jIrvIVspmBkGUn4f9xJL7Mf8T68od/DBSnk9TYN5Ctd9zAk6clcmTpbUL82I3giU5SaAgCnUsa+TQvL/pmuPhNhZjub19vqYTZxwr8ZK2YLKioF3D8v9Q3wQNK+e59fOJ04yWLqAvS/nDuPOUdxEyTfhz4cEz00ZJqavS+72J2vDfL+CmBUopKzYVKRzsQekWBWbI1XHcn08yxiaXjAbKd+R9Y1S5M7JN5OtC8rl4VDzGBA+UDfkAKRVc2z9M6YSJaQ9KkVawLPBnGWCmrKVDUpN7PWz0irIw5FCk15g7fhjXiX2y8MFL0vuWYEpAK1pHJItXqamNZynVpUoMqgKb/s3MRT5GpxpclmZnPa23pFz4dyrQNc4B+uwv2B6xJpe/Zc0of9CJnCUuagB1d2rYAGlLAXgZPAMpNSuYqvNvoHEMsZxrhpTjUCRyb6225xX8V/EQqPgQPNz+hEIXzTFRnO6RZMHlUuUGQgDyq+xJ+5g/Ds/wCNYe/aKnl/FwWRqDPY7E8618oaJzU6gBUm7DaMmWMov9iNNvZZFq8IbkW5+Ucaz2dN+NMMyh1mli2zD/HltHWZcwt16/YQHmuQSZ//AHJYJG7Mr1Br2MNwZ4w9BqjlEqaSKkt5t+kbZfhgZorpIOoVCfldXzKLbR0Afw/wziky/wDkfvDHB8KyAfkBrV9+/wCka3ysdDe9qmgzKcX8WWlbM4cv394YiTqDG1AXF/W8S4XAAJsByH07CPcTi5cv5lADr5RglJuVxE+lWxHAWGKnCSn/AMSQPIWBhng8pTKDIDMObnl+c4jxnFEhLDU7mw3/ADvE2EzlK6gEex3H4OsG5ZGtluMn6GycPsLdKPfnG86emX831H0EQZhmPw5ZV0f9+1do5hm3GE2as6SQnbY8i5g8WDv6XCCZ0THZ/JbSSK0Y0J7A/loSTuGMLOBWlLPuKfZ4oMvEr1PqLv8A+Q5/3O8W7JuKEy01T0qXD8h5du0aXilH/Ax46VxPF8ApcFMwtu4qe2kCD8l4O0K1TFawbcxybd7WOwhxhMZ8Sott2hvKliu1BSMcs+R/qwO7rZ7IlMBvyevP87vFN49z74KkpSQ/Qv5lqXi6Bfe9b7fvv1ii8bcKrxE1K5WlmYixd+Q2I3i+M49n2Lg+uylzs7mKIJUVVsdxWl3NzcwYrMtawqSkpLMa1JodQ5mjtu0NDwXMTJASAF/3Kd3fZr3AhXh8lnypp8Bo7F2u6QaF6VjoqUX4PjNe2NJHHOICQDpJFK0NOxaPYLXl4eqEA0vU26H22swZoyK6Y/8AhO6/hLl85pINA5YdAHf9P02bS5v9MgByRbn0HSK/xICif4BRQ1FhTfUruwrEuV5od9vfv+GONPFUuwV2rQJj+NKFIBpRrAHdyHp7mEh4hmE0byDeZd4a5vwula9UrwpUHIdwDejtQhvMRFhuCzQqmU5AOeXMh36R1IZMMY6F9pJmv/qBSwHSkEJ2DOebvdqt6Xh1w7KJTrP9221IBmYWRJfw1HOxH0NdyYgHFWmqUhhQMaeVLdoHI1mX6EnbiXaWlwTEeIwKVAakgsbnmRz/AEijr4wnk0U3l9lA+8EYDi5esCZVJ53HoPtCVx8iXov45VaLlKwoSPCkDoKQQJQUliKHy+htAhxA0hq6htz3MTSVUb06+0Y5TlCWwUuxQc+4WmS1qUhLy6FhsTs29eUJDhVJ+ZJSNnDDqx3jsiJb7d+TRsvAoA1FI1e+1I24+ba/ZFpuBzXKMuM1gEqYF1KsGFgHFyd7RdsDhGvZqfQtuRBypLA0A5P+VifDorT1/Lxmz5/lZJSc3ZvLlHlT6+W/2idEgMfYbu+8DZxmKcPKK1FmHmTUBu7/AEjnmL48mlR0lg9hXydQIfsIvHx3MFb8OlLCX5/R3iZKmbtTvHMMFxfOK/mPZVQfQA+kWbLeKEzHBcKG2x7EGCnxpQ2E1JelqzPHGVJUpNwH/WOR4zN50yYdSi7s9HoefpHRf5zVQ94WzMklKL6AL8xcbtX/AG+0HiyRitkwzUXbRSZYCnCiWN3etB+sOcFmM1akoSyksLAUFbtavs0WRGVyv8EnqQH9TV6QVJylAPh3vy7Ae8NeeFGjJyFJUkL8wwqpkspTchiXpVrhxT8peKLiOEMSnxCW47s3cG35Ux1dGHSLF+gt3ePZwTvUX/S/1gcfIa8Rl7tHJsPw1iFt4dOwoXPoPrFhy3gyayRMWNIdgPm8Vw/0qQHMW6dMRqZx0tG03GaQdABLeXR6e0MWecpVVFuUmKzjJGFaUpYSQBRjR3IL+RrCzNP4hfDITL0rBfUXI6ef7bPCDjuYozklTsUg2bm9R9KNA2U5ZKUBrQ+rfUQ17Me1+UOeGENsKktInwvHGLKn+I45EJYjlblF+yvPkTUAgVLAgs4JvTelaUpHL88yxOHmBKFFQNeVCAzPUi9enNxDThuaUFCkr8Rfwvs6Wdx1UR6RMmCLWkXL9o7OkBdLtSm5feNsNKc1FRs3M0v5DzgHDBz4Q4f3YPd9/aGZGlkisxXsLEk+Q2vHIlNxdARF/wD0dKvEUBzdzV4yGyVhI08vz/IfSMgO0gqKLmSXkBYcqlEHmSk0L7nvAycEw+JLDpud9O5Lcqx5kSiFGp0AfKag6qAWt0feJsas4YkgapKjb/E8hG7Jjr9QoSvaCMKsEBy/N+nlDNSwLB2erWJtQ3hDlixMUpiG0nS3MVo/KsNcDiQaO2/Ro5049WO/0Tz8EhY8SQrdjViBT87xVsXwjMWNSGG+km1SaX6feLgqY4ZLgCxo3aNnAFL/AP6PaH4eS8ekKkmc7Rw1iCNQllj0Z68hVr94mwXDk5ZqGTWoYmlCOvJxF/Stw9AGo9vwx78DVWtbknkaA+UavzWwe0/BdlyCEAaCkC7tU2ADQ1wsnckP+UjBKowHt0BoB3ghFKE9619owZJ95WVVIEzfOBh5ZUz6biz+dop+J47nTD4GSNt6P1i355lpnStO5ew2tWnUekc6GRzUWSVDmkGvWodo6mCONx36HhSk/wBh5gOKJmpl+NPIUUO0WLJMxEx1g05Vo17xUsHk0+h0aeWqkWXKct+ElhUkuSaBzcAcoVmjj+g+R0S/Q842kKnyGQ9CD+Dl25RQsHlhCSVhL/8AIsP3+nSOrokU8Xn+fljEOI4ckzEsUsH2oPzrExclRXUzxqK2cvk4f4awSH3bYh2I+vS0Psiy8qnFYSpKdgTVneo7bdYcZlw7LleMkPs9LWa9v3hWvi8S/Clvwb8o2Sm8kaiMpzWvC4SZH29nv3tGaCS/p06dBFHl8WLJqSzvQg/cw0wHGAJZW9HG0c+fFn6i/jaRaAHsA7vXZ79z6XgqTJs3KvLoa3tAOGxAUXfZwemzQwlKYPy684yU09gMjxszQkkkihZt/wA5RzTPuMJy1kJOkA7dyNt23BjpuPQVSiE9Wqeo27xx7O8jmyJinSopNlMbdesdfjdHEA1k51MSX1KJ7xZMp4kSoFE00P8ApvTeKaiUom35zg/CZcvUCfCnmqgDd/x6biNLhFjnTQ+4twcrQFpcq2q6QB0L0iq5cF/EHw9T7aSxFRZrX946DlktC0hOkskkMRdqBxVhSn3hrLyGTskJciw0m7hjd3AhL5EYPqxVnMMSidNXq0quQLsKknxG9Xr36RbOHcnWACpAQCGcgguCHWXqRZntXysU+YkDSn5QC7j/ABFQB33PWCMKkqGrY7mu7+gjNl5lqoh0wjL8KBUlhVib1Yl/aCkYhKBMmuTcubNyAezN3c8oBWfiqKBRA+Y1c0tQtv8ASE/EWZFQKEVlyg6iLPy8rmMEU5y0TqhZiMTiJq1LBWyiWY05c+kZHTcBw/hJkqWv4OnWhKtOqZ4dSQdNFbO0ex1Pwpf0R+bjX0ccQsggpoU7+30hvlmK1JUFLegoWNS9bC5I92hPKn6TsehtWhfo0eLlKRoUXSDVKubH3Lt6kxpnBTQqE+of/LypK1FSSyj4Vf2g7ppQF357RNhCApxVJsSKK7+1oFl43xALU6VAhiBWzig7UtDLDziCRp+JLNv8k9OveOZnx0qfpthK9ocyn00Bcm3Lqf0j0SwSASzEgl72LvvQ+8aYeekpSxOoOCCevPa7xOlTKIq7b3sK9Q2/SOY9De39NpklNKGrN3bly+8GSJBN3G3n1/KNvAmYY1Mka1EMBza1r86Fz/ul4r+JEwLaUlOnmr3fZu8bMPGlk2Lm6OkpkDTcAU/bvAWNxaJbBwdyxtUivo/nHK8TxtilEjXTltd4i/8AUk5QAK1UsxLWYODTkI3x4aXoqL7Ojoo4gQTpdj3ifDYhLtblT7Ry5WMUlQL/AK94vWSEzEjuOp8z6xk5OJ4tob0iPEpB8W3qryA+hiWTJctV2/LbwTJlUa9fZohxuYSpA/qLAJpzryDdxGdRlMBJfQQEU3ub/nL0iVMwVB3tX7wgTxjIKglyxpqagJu78h+CN5+dYcgqRMCi5ZqWALkKApX1S3WHrjZPaL6v7Qk4+xRBIDU+7dvrHPax0HESUYksDRmPNxYMN+YvCfG8GrKv6aCUhhUjUTu5LDy25R1cc1GNPRJVVCLD4clJI2IDb1t5UZ+cMpiUL+GpIZZYKG1ncHb5TcuHEFq4ImBLqpszgn7U8oaYHBIkyGmKSlixejuC1GfUCOVRDVJNaDUtJod5LKIljba356w3l7C33bytFLmcWoQQlDqDB9q7prsGFoYyOMJZUHoD59KM8crNx53aAafpZQo1Ich2HWp5c/tHs2Sk/MApw+3TncQPJnpIBBcGzcu55u3nEpNXOzANYVe/eMTcoOimrBF5TLLnSAObVDWbrHpyuWwBFelwRyP6CCFYlKSQ+qrf8fNvWPPjKJcgAOzXLcquxreC+ef9C+MWzUCWtPhGrYCg2u9QX2994Owk3UihYq+YhnDgvR2ev3rA+Oxg+VKQtwdSjUDnC3HZbMWNQKkqPzUAenIW/TuIil29DS+jSfM0rIqQNhXU4Y97WesNctxXxAE/IBsaENRy9L7CF8sJwwecoahz+a1GIqbgs/OBP+pKnYiTL0qlyZiwklJ0qNXLFJdIZ9wesPhhc9FTdeknEfEmkGXJqw8ah71NX+kXbCcKYUypZ0K0rSFBKlEgApCi7VN93HSIcJwVhlKT4HQ7hNkFIFyGcgsGBLMBSLVIlhcxjb7B/qfYCOvx+Osa2czPn7OomkvAhQ1FRD7CgA2HpGQ3/wCmtQM3aMjZaMnRnzSqCFYpUxCZNPm8JsxNL9d+wgUqjAtmI2jObAj4VFIWllCrEWI/1EZxCkpdJNOp8xXaNp+NVOmg2LN5j9Y8w5csYFxT9LUmvBzgMeF1chQvWtPKot1gnGZrNCP6YEwg0Ystr0G9zblFeT/TmBwCAeW0MJOKCFqB3OoeYrHPycVR/b02Rz3SYnzrO1TkaN9w3yttXekItCWVVmHmbUFxz8hzi3Z1liZ0szEB1pqo1AI6khnHN4rmLyqYggTU6NQdJNQeVvwRsxNKK1Qc6l4ASkwTIkOQwqeW7xvJwCgQHF26Vh1h8nUAFEKCiQAwainck9mDNue0MckvQMSS2zJuD1skJOtPhLipP9ooOZ3AIBFRc3LKcGmUhKbG5A6G3WFuFwXwSUi9leg5+rc6wxkzuVg2r19y8cnmcmOTSDjFsZ4/MCjDqWO45vHJ8Xm8yYXUS3J29I6dmn9SUpFagh+525xy/EYQpWobgsR1PT9OcaOF167JFNM0+KaVoLbkc4Pk49IAp/d4lXLWp9YARIJLBJfo/MCw6lvMQzwOV+ELUoBIILGpJJbsBs/WjsTG7Q5u0WbJ8Qxvq8RS7u7c+vrfpFmwqHdVGFj15de8V7KcAkAqUQNVw9ufUq5sIeInJSmppsG52/OscblTXfRnjGwnMiBJUoOGD2G1X+gjjGY5gtaySTWnkNo7EvHhUtQQASxobH9QeUclzfJZktZdBSCT2vQAxv4c1KIEotaF8s+34fzyhmjDaklaTVIdQJqwNz0ennEUnBuohSSlQS6UhIYklgFajQOxevaD5GXslWtIQUFiA+slQcAg7UbUHqQ9L7tUTHGVlm4RnrIIcBIoxuSX36ECm8WPF4glIA503F2Aaw/XtCLIsoMqUC3jVUu+9GA6V7vDNE4660NByvQdGpe3eOByknPQ/UpG8sFNw5Jp+bDw9bxvLw6pgGsluWzCz86wNNz3Dy1FzqUBZIruCwFHrc8o0zHH4gukITKf+5ZchwQKB6+G1WN4XDjykFKSXocFy5I8ZGkO9aVqN/xoHn5ouYn+knSm2o99kjf8rC/LchmfHROIUpEoFa1rqlRAKkJSD8wKwKilTFqyDJpa0ErQFCwBsf8A629o6OLhfbMmTkxi6K3kWEExBKk+JUxQ1GqtKXBu4Lqq7cuTRcsFwzJB1BOpYS2o106rhIYADS4LBy9XgpOVgTaJATLSwADANyAh/IwgTLFtSi/Wu/lHThjjAwTyykyDByQxL1VQc2D/AFMNkZOEsUxIjKgAki4g82g5S/hUYf000CPYhM2MgNDbZ8uKlxGaXh8cJKV8qx2NPrA03Lm3BiiuwkSWU4iczXmA2JvyeJp2F5iBVyw9HvFF2TYjEBRHMUI5RtOSSHu14Fno9YMRjkpBSqoa4D+vaKLsecO4oLQqWqyg357wJiMauekYdaQSHAU7OQzEsKFhs/aF2UYrQulniTETCmdq5184pwT9JGTi9DXFcFJlYb4hWokEfI4DGhu7q3sBS3KGRJMpwmZ8QEbmnd7et4s8vMBMw60vRcskd6PCDh5SFr0rSk1YuHFefYg+sJy4e6qxuPO4+7Mw+KXpBUjUgkh0/wCQFQ9A9RT2eCEZmgUIKeTp3r/xblFwz/ChWEsNMsgsOhqBypyirYLLlzX0qR8yg6k8iOXMEbbxmnw1/wCR8eSvs2l5sgpdKqsGt5k1vQe/WAcUqUoLWUpUoBnKQ/3qx5+kWvGcFSkYclZ+IsspUxQsyk0QmyQxtvpqTRqwMpUrWgSnYt4BunkaMTs/u0L/ABZY6aCjnhJimShCmCpaCSRXawLGjdWIO0WDDYWUUsUJ0gN8oG5s9r9LmJsJ/DlYlqWvVLJSShGoKUGqSohLO39o51MA4vKJoBSgTCUs+kKWk8jZx5wWXDka0RZYSdWHSWFAntzc1o3SCJyFLDFVCANAtWwPOrc7iB8u4anllzdaEOAym1qJLWHyp6kvsBvEcnL1q+V1hn+ZlDmfEQPfyjP+Flatl/kY7pMYSMMJdjU7027xpmOGlzEEKaru5D9Ll3djfaI8Fw1NmErmeCWipQCStdqOKJfm79N4GxaEiapKQmhsU0B5Dk3laG4uLOD0DLNF7uzns6UtayZSVkPQ1elB4j+sOMo4VxGtK1KSkhlAEEkv4hsHe7xfsn4STM8c0ukBxLSNKSbjVzHRgD1sQOIi+JWkCidI9EpH6x0+s2t6Ey5NvQNjAsDT8RSlqLJQhklRNAN2HXa5pEGa5KEKTKclQSkqJLhymrf8HNi5ZnMXrh3DJEoskA6KlqnU4qbmlIr+Nl/Exq9xqI9IGHHihMs8n4TZdwUVS0iYUhDg6Uiqi9ApVPC5dmrZ4jy2WZmLUrYrJ8np3pF2lSv6SjbSkt5Jf6iEnC+WsVLakaFBR0hLm5bYfnMt5Jb+4t+v3HnBmT5fpSgHap+0GrwBXpTpJALn0hvg8DUkikH4Ao2CJwoKgBuYZJwCQzXESolAV3j1U2Buxqil6bLWwgaZOaNVzYDxE9oGgm0SKnxkJ14+sZEoqzgP8xspLRIjEDYtCsZspIdQcD86iCBiUFtQZx+WhXZjeoex2VES0rbYnqG94jQlN0L+8bCYsdYvsgXEhIr4knyjEzE9j1ghGK/yEba0GLKoCTKIqFBybCtOsS4zEKIGpIpuP0MFpkIvpD+n3jXEYbVyHd29osqw/Ise6NINR6sbwPKm/DnHv94kyvIUqLqmJDW8Qf1hfmcrTN0gktR3f6mLSB+zp0zMQvDKGy0P5tWK7w7jtC2P+Q/T7RFkkyarDkGWpQH9wsOYI0/eEf8AMKRNYPf6RbREdjxxC8LNG+g/SkVDhjEArUT/AHLSfUOYPwma6pL6hUMQSOXK7RUsBmfw1MP87dqD2iUUjruNI+Gp9gfpFP4Yx4UZqybBHnQP9H84e4XGfElF90lvSOc4PEmWopBqTUdovwpI6apAmJPQg+iv0jnmX48iYodx7xf8jW8pzuI5oCBOUP8AkfqYuX0VE6NksnVKPUezxQcSHxEx/wDM+9/eOk8OrHwknZmrFDmZZNViFES1MVli1L/SLfpIl3yTD/0gB/j94o2Pl6sWv/yP6COkZVhVIljwl2sNvN294reWcLa5ylmaklySBU33MUy1pDzKMOBKJIsA/kP2t1it5LgviYhStnJfzMdDw2VgS77W2pz/AAQJkouNCU1sA30iA0yLE4EmSoPpCqEmwfoLwVlmTpRLAB1frDLFSxoIO/1iDBzWDNaJYaikyaZKYp6ROCBAs2a8aCdFBpk8yfEK58DzMRAGIxrbxCNhk7EtCTM8w6wNjc06xX8bmBO8QFsLmZkXvHsV1eLreMiUBRy3F/KO4g7FikZGRnZrQEowbhFnTcx5GQDLfgzkVFYjxKQNoyMg4gsilKNK/jwwkGkeRkNXgBKoRPlqATUA94yMgkL+zqGTSwMvWwAobCOSK/8Aknv94yMi2UvTp/DGHSZKnSk0NwDtHPZJ8au8ZGRPsiLjlsw6QHLNZ6WhauQnWPCL8hyjIyI/SItuEpJDc/tCaXJSZlUi/KMjIuX0DEveRyh8Ow326RV8omE4lYJJGo7xkZFv0peHQsuHgimcPj/3M7/yP1j2MihkvC8qHhhRgfnPeMjIpEfiDp5pAiDWMjIpFkq4gVHkZBMn2DToT4wxkZFEYjxZhLijePIyLQIrWax7GRkWQ//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9467" name="AutoShape 11" descr="data:image/jpeg;base64,/9j/4AAQSkZJRgABAQAAAQABAAD/2wCEAAkGBhMSERUUExMWFRQWGBwaGBgYGB8YFhoaGBgXGBcZGhoXHCYfHBkjGhcXHy8gIycqLSwsGB4xNTAqNSYrLCkBCQoKDgwOGg8PGiofHx8sLCksKSkpKSwsLCwsKSkpKSkpLCksLCkpLCkpKSwsKSksKSwpKSwpLCksLCwpLCwpLP/AABEIAMIBAwMBIgACEQEDEQH/xAAcAAACAgMBAQAAAAAAAAAAAAAEBQMGAAIHAQj/xAA8EAABAgQEBAQFAgYBAwUAAAABAhEAAyExBAUSQQZRYXEigZGhEzKxwfDR4QcUI0JS8WIVM3IWJDSCov/EABkBAAIDAQAAAAAAAAAAAAAAAAIDAAEEBf/EACQRAAICAgMAAgMBAQEAAAAAAAABAhEDIQQSMRNBFCJRMmFC/9oADAMBAAIRAxEAPwDpJLwszbOUSUEk87XJ5Dr1jTPM7TIQat9ewjm2aZqqet1GmwGw6Q+TMyRLmmbqnrcnwvRP5cxPKniQkKKCVnbYcn5G8LZU/wCGHSylsRYFKXpQG6uu0RSkLUXJvck1PfnC7GBmKzKdMudI5Cg/eF02VzhgJPWkD4lgIFlxpCxcRkxJNiIwFjKMeNtUaQyGQzdCVkABXygnxFw9hXyLHeK7UX1AAqPXh7luQSx4sUopSQdASWJNRUkHcWFSN9irxxlSlF0TFJFmBANrlQFKwPyK6CWJtkGr83iWVIWoEpSSBcgOB3Nh5wPN46CnT/Ly9OwJLdKJAgfCcXTkE6UyiNvCWT2qPeJ2l6kNjgv7GEqUsq0pSrVyYu1A/brBeLy2bKbW1bAKSr6EwDhE4vEK1/EQh9wajoAl6U9odZrh5olPNny0pIbwy6kvyCjU/K1bPQwt5mnX2H+PFfYLh8tmLBV4QAH8RZxSwvvA6UKKtIFRUizMWL/m4gmVmSDLSgzQkpIGooWH0gOGvU37jmYz+fdVJstYo7JII2DjT9YVLPkX0T8eP9IsZrlHxKHXSrULOS4ibDiYpOrSdPOw5738oYpwxmpHiSGGwf0dnHkPO8Tqys6dJWCDQHS/cM/e3WFfnVplfjp/YjlZk+wPn9oITjwLgwZh+GQ7omsSL6OnhFDqZ+ZdtoUY7ATEnTMSXJLKCi9Kli3mxc1hy5iB/Gt6YwGNln94lTNlkUI9YRjMUE6Q3MmoPQOf0oHgZGPLkEWJA2J5OKsYfHkRYqXGmi2yyk2VE0sdYrUsu7bXY2/WJEz1CyiPOHRmpeCJY5R9LIpMb/Diupxi9lmCJeaLHI/neCA2PBhrR6ML1hXLzxW6RBMviBIuDFk2GjCqjxcgg2iKVnso9IKkZnKJooesVRVsHVKjIYa0Hce36xkSiWyp5pmapynJpsNhECZekVHiNun7xvh8M3jVQXA+/aIZs+rmLYSX8PT3AjX4jb+kQTJ7xq7RQdBCsXtA8yb+/wCbRP8A9Pm6Qr4atJqkmmoO1HYncOH9oa4TCITLKVyxrCm1HxEkM+lw2moDpvV7QqeRL0OOOxPgspXOdlJSAQHUWqdgLkxJhsrKZidQCg9mNmNT06fpVhhcKSoqtcJAACU1JUWADruH2DCG8mSlJdRqNzclqAUoI5ubmVqBrhh+2CycsQWUZaQRYlugDAN7bQdLwxUNgB0c+pct+zxLLWKqNGtz5de/leEmY8akLKJaG0hipZLAmtgHt1FzGeHy5fsNqPiHqsKkCxPXnsw3PTtAWYZf8SWtDlJINWe77QmncSYrSF/BChuBq1NubMxD0rtBWX8Wy5qbFCgzv16jvbraGLDPG+wLtHOsyyKbJWQtBA5sdJHQ/aPcHNSlLEtWtLinQjZvOOryFGYKsxt2841xmXS0sfggvuEinV2jRHmXqiJ0c4yM4hMx5CVKBFq6SxpU084ts3LZ82XrnJ/qJfSlNQ7FixNVe/IjdzhJoBYhmvZoLxM4BLpI6VfvSFvO276lt7OP5pj8RMW89S9XJdCAAwAtQCnbpE+VzpgLJJra9/K8dTMgLI1aTvUO20epydDuE12IDMPKDnylVUVGVWL8CC3iFOvvaGkqXqFfl8quefpEn8pUWFKmJ5aAPv5xz5R7O6J20RIwyrcza1Pt/uCU4NwymI3e3vT9IkS1PUCFXGeOmy8Kr4XJiRf9vKsXDFckiuzfgpzvJ8EgH+oiUq7BQ86G1dhFInaZanlTkzOYND0oDX1hTM1zNalFyKl93O0FZTglLclJYf3EMCSQyQ+8dWHGUVtjYyd7LTlRSEoLGtVOCXNaW5/pESsaVTQF6qkAJYgEVq23NwIcZBhZml1OxZtmahIF39LdIeyZZABI8Qs9wTQkctn7RhnL45MnZN1RTynSl1KL78nPOrpBpzq8Q/F3rdvMX6HyhnxLwuqYv4kkigdSCWBqS4NgeYtFd/ntEw/FQUKFnHOhHLr3jVi5Eqv0XLBGW0M0T3jfXAxnpISXGo382vzNw/aJCPz7xrhlUzLPE4koMbpMQJjd4bdCaCH7+v7RkRCZ0jIvsSjMRiSq9uW0DEh6e0Tza7U5xGsAbsN+Q7xci0jT/XqQIcHh1kpUqYNJu1mo4c33D2puDBKMtw6ZYUqtAdRLPUbOzevc7R6VLSkV0JSAAXLlrqsSaCm94xZeQktGiGO/TEYpa0BKKafmWau2yHLM3kKAPeNTPAUEqdyWUonYVp9e3pBeHSpLPQNuaC1aMBRornFGVzZ6gqVqLUUP7S9Xffmbxhxyjlf7M1NUhvN4lw0skag+zVo+zUeCMNmUpdUKdv8Abv6xSE8HYp/EkBj/AJh7C259IeZHw/Mkr/qVGzfL+/tB5cOKMbTBv+Ms0nE/rvT1p5QrzXhmXPq6kH/iaF2qxvaHEnA1c+p+ga0E/CAHKMsJTj/kG6YjyzJ1S0kGZqHUNy2dv0grDZKlBCrsGBLOBUkAAMLnrWDFKCQBf6wRJWD094n5En6w229mYeS3b0hXxnmc9Er+imhuRcDsK23h2gUewHX7wpzriGTIDLUCo2Tfs9KecHhW9IXezk03MZhL6yT3hrlmIxBSEoC1E7VatN3SO9fKLrg82kzmfSlRrpIZ+xIqG/BaHUuSNgw9PysbJ8itOIVteoGysq0J1Bi1eftDHG4z4UpSyH0glugrHqMOAKfm0SmW9CKEb/eMfddrYDOS5nxhiJyi0xSE8knT+9I9yjGK+I61q2dRqq4FCp2uB+l4t2bfw/kLJUgmUblvl9DbyPlAmF4CSD/3Zhpt4diNqsxI7ExvjlxpDoTxpbCsmz0nxFXh6sWvcjsXp+kB8Qcfgn4UkJUkghSikl+1RFmyzJpcpOkJDWqKkdXJJHcxXM3/AIdBStUlQS7nSXboxFQO8B3xuV+FwlC9lTK3SygyXNBSpua7s2+wi3cO4SUpIISklKWBNfR/OoqaQmmcFrlgmctKRs1R52gLE5irCgCWo6uZZm7ERpac1SY2ahJfqdOlqAZyxIcc2p+h7QTKUGOnrXZt713aOTSuJsSkaitXqD9vakWnhvjBUw6ZgHcCME+NKjN8co7LXPl6nBIAI8R+o7tSFWIm4ZSNC1yy9Njz+wf8eCuIyVYdQlDxGtBWm1KvHFZ01RUdRLvV+/XrF4eMpbsvuki3Z3lYQP6KwQK/DUajs7e8R4LN0FCUrOkocMGrqAG9iG9zFdwM3UpKStSQSxINurRbp3BE6YgKC0qVsT4V+fP6xolDp9hWprZOCHA5pcHY1AL8iHEZ8OIcmYJKZqQmaCRqN0pYUaNsNOJWtLgpSEnVY+J/CU86GvTqBDceXtpmXJi67RPojIk+J1jIeJpi9Uyt4a4XHoRJco8biunxksCwJ+UVp5lueuTlSHVpZKqKWQR4RUhKjRyWL8q1YA6ySVFc1i1WAsdVH3Z/o0Zs+bqqH4sd7N8uBmMo8/CkfKN3pepNYbzWQCpSm6G79hQc4Gw6dGkNU8uQd+1xQ+0bYnLTNQoVcv36+9GYU5Ujkwqcv2NU31QoxfFkoXBUPJnfbUX/ACpEEYDi2QogMUE2JbnY1+3eKtmPCsxBJSxHv3iXL8iSlYE7wkhwLP8AhceR5FuksGOgVFNenSJQH35D8tC7iDOBhZZUlLqNeg/avtE2FJ2onbem0RZzgfipD1Kajeuzg0LRij0jLfgurdFHmcWz5p/7hl9QPw+8L153PSqk9Z8yYd4fhjWvQZawKus0bkTRn5d4d4Dg+VLWFMSQKPVvahjc8uKKtDZNRVEmSTZi5aTMdykPziwYWTa1O1f9RBhpAGzcm/eDJb3/ADzjlzak7oUVvjniCZJQEyqO4fl17xzb4hWolZKjzJjsuY5eicgoWl3HKKjM/h+gE6Zh7EPtuR1jpYc2OMaYUNbZU0TyljqJqGeta27PHVcmWrQkLPiZzUFu5BNYr2H4HluHJJBFiWJ9aDpFqw0gJDD85DnCuRljPSLyTUvAqdi0ywHFPMn0EIMf/EGTL1AIUSi7jSH7m79BDPHoJQdN2ozXjn2fZNiZhS6F0oDpcXp8uzG/KJhxwl/oGMbVsZ4j+IJU+lCfc/UQzyfihM0saGlN/KsUeXlM1C2+EtRH+KSXHO1oe5Hw/NM4TFIMtAsCQVHz2h88eNRGzxx639nQMOp/f22g5MvnT8p5QvwqWv3/AFgTizNV4fDLWiqgKbs9HI5C8YYQcnSMz2EZvLkrTpWoJu1fKjmKDm/CPxC8uZqAO9+w/wBxWJuaLmqdSiXNa7desMcGpVdExVACWKtQ9HBFQLX52jo48Mor0fC1HQfg+EZ1lKHb94sOW8KJQR4i52SSxazua7xnDmImTUAqqxbVzI+/OLIiWW/3yjFnzSTop5JS0e4bCAD8/DAmccIYaekqmy2U3zjwqHci/nDWSludPzlGmc+ORMSmhKT9LUPfeF4ptSuxbX8OT4nA4SRiCkqUsJ5EeTs31i4ZbxDK0gBbHkoufMino0czxuFUlagQRU0N6HcP2jbDY0J3vcN+PT83jqZMayLYyr9Oq43KJWJD6tKtNFBncVYj+4GlD1a0VrFYr4czQoFC2CVFJYqYBiNiDfz8oi4bxc9Xi1f0gWBPk9OVbvFmzjKUYqUogNMSAUquQakv0JNtiXjmySxT6tlp/UhHg8IVoCjiEA1DFNfCSmviFaco8gVKcUkaSiY4p8pUPIgMRyIjI2fID8X/AEcZ5jVK+GgfMshwzeAVNP7alqcz3iaWNDC+7XqebbXNt4GwhXMeaCCpaikNdMtJ2cWNyetoNVISAC9Lb9SWpz+0c7k5LdDYKiRKCohR/t8hswA3HlEmOzxEhaElCyVOXAoAKbs5r7mJpUgPRwG/Y9ujxTOM8efiKYFk+HkH3pv9rxOLDtLZUlemWHG8U4YAagoAFrOO3hJPt+1exiE4laZiToBZyaFrgNsTSvQRWP5lRA5d6eQ2jxMxQ3Z9h151rYGsdZYYkjHqrR1/ASwlAANAO9IAzjiuXh6GqzYc/Xb8rFa4OzKapExDktYcuY7Pt3iv5pKnKmvMqs3bYbUr1HlGePGXZ9hDVuixK/iOt2EsDu9Pp9Imy7jNa1spIJNmFP8AUViVl5IohSndiEmhdmL0sHNf7ukNsBk3wvEp9VaClN7XMOnix+DUklR0HBzgpILhusEHGSgfnHWo/HjmebZlPNBqCPbe7bU3p3gGVPUbkegb0ZvWM74qGY+P3+zrC5yCAxB9+0Q/EBPf89I53h8VN1BMsnUdg5DdRsOzCLtlqFgALLq/XlSM2XEoIXPH8boaya159YlNRSpPl7xrJQwGzenlA+Pz2RJA+IoJ5C5LXoA58oVCLekL19BDe34Y8Jf8/PWEg42wyl6Qq53Glt94OwmaylqGlaSa0BD83Ifl9IJ48iJ56HCWFGoHoLQQJIADxrIWGrX9N4Tce4xaMIsovQEjYEsTSCxwcnTYLN8Xxbh5TpcrULpQ6q9xQeZECz+KZc15apUzSoN4ksgg3qaih3G8cqQou+og/nIxbMim4wglCUhKra+4sN7epjo/BGCG/GkrY1Rwrg1l0skmjPTrR6+8OMDwVJTYUdywudvvAmQ5GuWdU0hSySTT5X2HWhNBFtwimAo/52jNkzSWkxbdLR4jBJQnkG9oVTuIJCDp1jydR7UeF/8AEfEzxIBl/I/ja7fpzjliVlVy786/tFw46muzYWOHY7LLzuVMfSsHpv6RP8YEc+kciw2PUlg5cEMQajsbt5tF/wAnzRM1IKSORAqxt+bQvNx+m0FODgz3iLheXMlqVKlpE4eIKFFFqMdqh4pmK4UVLQVrS6q2cuaAOWDB39Da8dPB1drNuwvb8tEpQk+EgPs+5pYelIvFyZR16Uv+lGyfh1coa9VVJYJDgA0dTGrt0F4tWS4gfLQBmbblsaCJJy0AXAIoTYDUDSnbasBycSjWPhrQ7NsxqbDszU58oyZ3PJPtQaRqZh5Dzc+V4yHHwEqqpIfd7+5H0jIrvIVspmBkGUn4f9xJL7Mf8T68od/DBSnk9TYN5Ctd9zAk6clcmTpbUL82I3giU5SaAgCnUsa+TQvL/pmuPhNhZjub19vqYTZxwr8ZK2YLKioF3D8v9Q3wQNK+e59fOJ04yWLqAvS/nDuPOUdxEyTfhz4cEz00ZJqavS+72J2vDfL+CmBUopKzYVKRzsQekWBWbI1XHcn08yxiaXjAbKd+R9Y1S5M7JN5OtC8rl4VDzGBA+UDfkAKRVc2z9M6YSJaQ9KkVawLPBnGWCmrKVDUpN7PWz0irIw5FCk15g7fhjXiX2y8MFL0vuWYEpAK1pHJItXqamNZynVpUoMqgKb/s3MRT5GpxpclmZnPa23pFz4dyrQNc4B+uwv2B6xJpe/Zc0of9CJnCUuagB1d2rYAGlLAXgZPAMpNSuYqvNvoHEMsZxrhpTjUCRyb6225xX8V/EQqPgQPNz+hEIXzTFRnO6RZMHlUuUGQgDyq+xJ+5g/Ds/wCNYe/aKnl/FwWRqDPY7E8618oaJzU6gBUm7DaMmWMov9iNNvZZFq8IbkW5+Ucaz2dN+NMMyh1mli2zD/HltHWZcwt16/YQHmuQSZ//AHJYJG7Mr1Br2MNwZ4w9BqjlEqaSKkt5t+kbZfhgZorpIOoVCfldXzKLbR0Afw/wziky/wDkfvDHB8KyAfkBrV9+/wCka3ysdDe9qmgzKcX8WWlbM4cv394YiTqDG1AXF/W8S4XAAJsByH07CPcTi5cv5lADr5RglJuVxE+lWxHAWGKnCSn/AMSQPIWBhng8pTKDIDMObnl+c4jxnFEhLDU7mw3/ADvE2EzlK6gEex3H4OsG5ZGtluMn6GycPsLdKPfnG86emX831H0EQZhmPw5ZV0f9+1do5hm3GE2as6SQnbY8i5g8WDv6XCCZ0THZ/JbSSK0Y0J7A/loSTuGMLOBWlLPuKfZ4oMvEr1PqLv8A+Q5/3O8W7JuKEy01T0qXD8h5du0aXilH/Ax46VxPF8ApcFMwtu4qe2kCD8l4O0K1TFawbcxybd7WOwhxhMZ8Sott2hvKliu1BSMcs+R/qwO7rZ7IlMBvyevP87vFN49z74KkpSQ/Qv5lqXi6Bfe9b7fvv1ii8bcKrxE1K5WlmYixd+Q2I3i+M49n2Lg+uylzs7mKIJUVVsdxWl3NzcwYrMtawqSkpLMa1JodQ5mjtu0NDwXMTJASAF/3Kd3fZr3AhXh8lnypp8Bo7F2u6QaF6VjoqUX4PjNe2NJHHOICQDpJFK0NOxaPYLXl4eqEA0vU26H22swZoyK6Y/8AhO6/hLl85pINA5YdAHf9P02bS5v9MgByRbn0HSK/xICif4BRQ1FhTfUruwrEuV5od9vfv+GONPFUuwV2rQJj+NKFIBpRrAHdyHp7mEh4hmE0byDeZd4a5vwula9UrwpUHIdwDejtQhvMRFhuCzQqmU5AOeXMh36R1IZMMY6F9pJmv/qBSwHSkEJ2DOebvdqt6Xh1w7KJTrP9221IBmYWRJfw1HOxH0NdyYgHFWmqUhhQMaeVLdoHI1mX6EnbiXaWlwTEeIwKVAakgsbnmRz/AEijr4wnk0U3l9lA+8EYDi5esCZVJ53HoPtCVx8iXov45VaLlKwoSPCkDoKQQJQUliKHy+htAhxA0hq6htz3MTSVUb06+0Y5TlCWwUuxQc+4WmS1qUhLy6FhsTs29eUJDhVJ+ZJSNnDDqx3jsiJb7d+TRsvAoA1FI1e+1I24+ba/ZFpuBzXKMuM1gEqYF1KsGFgHFyd7RdsDhGvZqfQtuRBypLA0A5P+VifDorT1/Lxmz5/lZJSc3ZvLlHlT6+W/2idEgMfYbu+8DZxmKcPKK1FmHmTUBu7/AEjnmL48mlR0lg9hXydQIfsIvHx3MFb8OlLCX5/R3iZKmbtTvHMMFxfOK/mPZVQfQA+kWbLeKEzHBcKG2x7EGCnxpQ2E1JelqzPHGVJUpNwH/WOR4zN50yYdSi7s9HoefpHRf5zVQ94WzMklKL6AL8xcbtX/AG+0HiyRitkwzUXbRSZYCnCiWN3etB+sOcFmM1akoSyksLAUFbtavs0WRGVyv8EnqQH9TV6QVJylAPh3vy7Ae8NeeFGjJyFJUkL8wwqpkspTchiXpVrhxT8peKLiOEMSnxCW47s3cG35Ux1dGHSLF+gt3ePZwTvUX/S/1gcfIa8Rl7tHJsPw1iFt4dOwoXPoPrFhy3gyayRMWNIdgPm8Vw/0qQHMW6dMRqZx0tG03GaQdABLeXR6e0MWecpVVFuUmKzjJGFaUpYSQBRjR3IL+RrCzNP4hfDITL0rBfUXI6ef7bPCDjuYozklTsUg2bm9R9KNA2U5ZKUBrQ+rfUQ17Me1+UOeGENsKktInwvHGLKn+I45EJYjlblF+yvPkTUAgVLAgs4JvTelaUpHL88yxOHmBKFFQNeVCAzPUi9enNxDThuaUFCkr8Rfwvs6Wdx1UR6RMmCLWkXL9o7OkBdLtSm5feNsNKc1FRs3M0v5DzgHDBz4Q4f3YPd9/aGZGlkisxXsLEk+Q2vHIlNxdARF/wD0dKvEUBzdzV4yGyVhI08vz/IfSMgO0gqKLmSXkBYcqlEHmSk0L7nvAycEw+JLDpud9O5Lcqx5kSiFGp0AfKag6qAWt0feJsas4YkgapKjb/E8hG7Jjr9QoSvaCMKsEBy/N+nlDNSwLB2erWJtQ3hDlixMUpiG0nS3MVo/KsNcDiQaO2/Ro5049WO/0Tz8EhY8SQrdjViBT87xVsXwjMWNSGG+km1SaX6feLgqY4ZLgCxo3aNnAFL/AP6PaH4eS8ekKkmc7Rw1iCNQllj0Z68hVr94mwXDk5ZqGTWoYmlCOvJxF/Stw9AGo9vwx78DVWtbknkaA+UavzWwe0/BdlyCEAaCkC7tU2ADQ1wsnckP+UjBKowHt0BoB3ghFKE9619owZJ95WVVIEzfOBh5ZUz6biz+dop+J47nTD4GSNt6P1i355lpnStO5ew2tWnUekc6GRzUWSVDmkGvWodo6mCONx36HhSk/wBh5gOKJmpl+NPIUUO0WLJMxEx1g05Vo17xUsHk0+h0aeWqkWXKct+ElhUkuSaBzcAcoVmjj+g+R0S/Q842kKnyGQ9CD+Dl25RQsHlhCSVhL/8AIsP3+nSOrokU8Xn+fljEOI4ckzEsUsH2oPzrExclRXUzxqK2cvk4f4awSH3bYh2I+vS0Psiy8qnFYSpKdgTVneo7bdYcZlw7LleMkPs9LWa9v3hWvi8S/Clvwb8o2Sm8kaiMpzWvC4SZH29nv3tGaCS/p06dBFHl8WLJqSzvQg/cw0wHGAJZW9HG0c+fFn6i/jaRaAHsA7vXZ79z6XgqTJs3KvLoa3tAOGxAUXfZwemzQwlKYPy684yU09gMjxszQkkkihZt/wA5RzTPuMJy1kJOkA7dyNt23BjpuPQVSiE9Wqeo27xx7O8jmyJinSopNlMbdesdfjdHEA1k51MSX1KJ7xZMp4kSoFE00P8ApvTeKaiUom35zg/CZcvUCfCnmqgDd/x6biNLhFjnTQ+4twcrQFpcq2q6QB0L0iq5cF/EHw9T7aSxFRZrX946DlktC0hOkskkMRdqBxVhSn3hrLyGTskJciw0m7hjd3AhL5EYPqxVnMMSidNXq0quQLsKknxG9Xr36RbOHcnWACpAQCGcgguCHWXqRZntXysU+YkDSn5QC7j/ABFQB33PWCMKkqGrY7mu7+gjNl5lqoh0wjL8KBUlhVib1Yl/aCkYhKBMmuTcubNyAezN3c8oBWfiqKBRA+Y1c0tQtv8ASE/EWZFQKEVlyg6iLPy8rmMEU5y0TqhZiMTiJq1LBWyiWY05c+kZHTcBw/hJkqWv4OnWhKtOqZ4dSQdNFbO0ex1Pwpf0R+bjX0ccQsggpoU7+30hvlmK1JUFLegoWNS9bC5I92hPKn6TsehtWhfo0eLlKRoUXSDVKubH3Lt6kxpnBTQqE+of/LypK1FSSyj4Vf2g7ppQF357RNhCApxVJsSKK7+1oFl43xALU6VAhiBWzig7UtDLDziCRp+JLNv8k9OveOZnx0qfpthK9ocyn00Bcm3Lqf0j0SwSASzEgl72LvvQ+8aYeekpSxOoOCCevPa7xOlTKIq7b3sK9Q2/SOY9De39NpklNKGrN3bly+8GSJBN3G3n1/KNvAmYY1Mka1EMBza1r86Fz/ul4r+JEwLaUlOnmr3fZu8bMPGlk2Lm6OkpkDTcAU/bvAWNxaJbBwdyxtUivo/nHK8TxtilEjXTltd4i/8AUk5QAK1UsxLWYODTkI3x4aXoqL7Ojoo4gQTpdj3ifDYhLtblT7Ry5WMUlQL/AK94vWSEzEjuOp8z6xk5OJ4tob0iPEpB8W3qryA+hiWTJctV2/LbwTJlUa9fZohxuYSpA/qLAJpzryDdxGdRlMBJfQQEU3ub/nL0iVMwVB3tX7wgTxjIKglyxpqagJu78h+CN5+dYcgqRMCi5ZqWALkKApX1S3WHrjZPaL6v7Qk4+xRBIDU+7dvrHPax0HESUYksDRmPNxYMN+YvCfG8GrKv6aCUhhUjUTu5LDy25R1cc1GNPRJVVCLD4clJI2IDb1t5UZ+cMpiUL+GpIZZYKG1ncHb5TcuHEFq4ImBLqpszgn7U8oaYHBIkyGmKSlixejuC1GfUCOVRDVJNaDUtJod5LKIljba356w3l7C33bytFLmcWoQQlDqDB9q7prsGFoYyOMJZUHoD59KM8crNx53aAafpZQo1Ich2HWp5c/tHs2Sk/MApw+3TncQPJnpIBBcGzcu55u3nEpNXOzANYVe/eMTcoOimrBF5TLLnSAObVDWbrHpyuWwBFelwRyP6CCFYlKSQ+qrf8fNvWPPjKJcgAOzXLcquxreC+ef9C+MWzUCWtPhGrYCg2u9QX2994Owk3UihYq+YhnDgvR2ev3rA+Oxg+VKQtwdSjUDnC3HZbMWNQKkqPzUAenIW/TuIil29DS+jSfM0rIqQNhXU4Y97WesNctxXxAE/IBsaENRy9L7CF8sJwwecoahz+a1GIqbgs/OBP+pKnYiTL0qlyZiwklJ0qNXLFJdIZ9wesPhhc9FTdeknEfEmkGXJqw8ah71NX+kXbCcKYUypZ0K0rSFBKlEgApCi7VN93HSIcJwVhlKT4HQ7hNkFIFyGcgsGBLMBSLVIlhcxjb7B/qfYCOvx+Osa2czPn7OomkvAhQ1FRD7CgA2HpGQ3/wCmtQM3aMjZaMnRnzSqCFYpUxCZNPm8JsxNL9d+wgUqjAtmI2jObAj4VFIWllCrEWI/1EZxCkpdJNOp8xXaNp+NVOmg2LN5j9Y8w5csYFxT9LUmvBzgMeF1chQvWtPKot1gnGZrNCP6YEwg0Ystr0G9zblFeT/TmBwCAeW0MJOKCFqB3OoeYrHPycVR/b02Rz3SYnzrO1TkaN9w3yttXekItCWVVmHmbUFxz8hzi3Z1liZ0szEB1pqo1AI6khnHN4rmLyqYggTU6NQdJNQeVvwRsxNKK1Qc6l4ASkwTIkOQwqeW7xvJwCgQHF26Vh1h8nUAFEKCiQAwainck9mDNue0MckvQMSS2zJuD1skJOtPhLipP9ooOZ3AIBFRc3LKcGmUhKbG5A6G3WFuFwXwSUi9leg5+rc6wxkzuVg2r19y8cnmcmOTSDjFsZ4/MCjDqWO45vHJ8Xm8yYXUS3J29I6dmn9SUpFagh+525xy/EYQpWobgsR1PT9OcaOF167JFNM0+KaVoLbkc4Pk49IAp/d4lXLWp9YARIJLBJfo/MCw6lvMQzwOV+ELUoBIILGpJJbsBs/WjsTG7Q5u0WbJ8Qxvq8RS7u7c+vrfpFmwqHdVGFj15de8V7KcAkAqUQNVw9ufUq5sIeInJSmppsG52/OscblTXfRnjGwnMiBJUoOGD2G1X+gjjGY5gtaySTWnkNo7EvHhUtQQASxobH9QeUclzfJZktZdBSCT2vQAxv4c1KIEotaF8s+34fzyhmjDaklaTVIdQJqwNz0ennEUnBuohSSlQS6UhIYklgFajQOxevaD5GXslWtIQUFiA+slQcAg7UbUHqQ9L7tUTHGVlm4RnrIIcBIoxuSX36ECm8WPF4glIA503F2Aaw/XtCLIsoMqUC3jVUu+9GA6V7vDNE4660NByvQdGpe3eOByknPQ/UpG8sFNw5Jp+bDw9bxvLw6pgGsluWzCz86wNNz3Dy1FzqUBZIruCwFHrc8o0zHH4gukITKf+5ZchwQKB6+G1WN4XDjykFKSXocFy5I8ZGkO9aVqN/xoHn5ouYn+knSm2o99kjf8rC/LchmfHROIUpEoFa1rqlRAKkJSD8wKwKilTFqyDJpa0ErQFCwBsf8A629o6OLhfbMmTkxi6K3kWEExBKk+JUxQ1GqtKXBu4Lqq7cuTRcsFwzJB1BOpYS2o106rhIYADS4LBy9XgpOVgTaJATLSwADANyAh/IwgTLFtSi/Wu/lHThjjAwTyykyDByQxL1VQc2D/AFMNkZOEsUxIjKgAki4g82g5S/hUYf000CPYhM2MgNDbZ8uKlxGaXh8cJKV8qx2NPrA03Lm3BiiuwkSWU4iczXmA2JvyeJp2F5iBVyw9HvFF2TYjEBRHMUI5RtOSSHu14Fno9YMRjkpBSqoa4D+vaKLsecO4oLQqWqyg357wJiMauekYdaQSHAU7OQzEsKFhs/aF2UYrQulniTETCmdq5184pwT9JGTi9DXFcFJlYb4hWokEfI4DGhu7q3sBS3KGRJMpwmZ8QEbmnd7et4s8vMBMw60vRcskd6PCDh5SFr0rSk1YuHFefYg+sJy4e6qxuPO4+7Mw+KXpBUjUgkh0/wCQFQ9A9RT2eCEZmgUIKeTp3r/xblFwz/ChWEsNMsgsOhqBypyirYLLlzX0qR8yg6k8iOXMEbbxmnw1/wCR8eSvs2l5sgpdKqsGt5k1vQe/WAcUqUoLWUpUoBnKQ/3qx5+kWvGcFSkYclZ+IsspUxQsyk0QmyQxtvpqTRqwMpUrWgSnYt4BunkaMTs/u0L/ABZY6aCjnhJimShCmCpaCSRXawLGjdWIO0WDDYWUUsUJ0gN8oG5s9r9LmJsJ/DlYlqWvVLJSShGoKUGqSohLO39o51MA4vKJoBSgTCUs+kKWk8jZx5wWXDka0RZYSdWHSWFAntzc1o3SCJyFLDFVCANAtWwPOrc7iB8u4anllzdaEOAym1qJLWHyp6kvsBvEcnL1q+V1hn+ZlDmfEQPfyjP+Flatl/kY7pMYSMMJdjU7027xpmOGlzEEKaru5D9Ll3djfaI8Fw1NmErmeCWipQCStdqOKJfm79N4GxaEiapKQmhsU0B5Dk3laG4uLOD0DLNF7uzns6UtayZSVkPQ1elB4j+sOMo4VxGtK1KSkhlAEEkv4hsHe7xfsn4STM8c0ukBxLSNKSbjVzHRgD1sQOIi+JWkCidI9EpH6x0+s2t6Ey5NvQNjAsDT8RSlqLJQhklRNAN2HXa5pEGa5KEKTKclQSkqJLhymrf8HNi5ZnMXrh3DJEoskA6KlqnU4qbmlIr+Nl/Exq9xqI9IGHHihMs8n4TZdwUVS0iYUhDg6Uiqi9ApVPC5dmrZ4jy2WZmLUrYrJ8np3pF2lSv6SjbSkt5Jf6iEnC+WsVLakaFBR0hLm5bYfnMt5Jb+4t+v3HnBmT5fpSgHap+0GrwBXpTpJALn0hvg8DUkikH4Ao2CJwoKgBuYZJwCQzXESolAV3j1U2Buxqil6bLWwgaZOaNVzYDxE9oGgm0SKnxkJ14+sZEoqzgP8xspLRIjEDYtCsZspIdQcD86iCBiUFtQZx+WhXZjeoex2VES0rbYnqG94jQlN0L+8bCYsdYvsgXEhIr4knyjEzE9j1ghGK/yEba0GLKoCTKIqFBybCtOsS4zEKIGpIpuP0MFpkIvpD+n3jXEYbVyHd29osqw/Ise6NINR6sbwPKm/DnHv94kyvIUqLqmJDW8Qf1hfmcrTN0gktR3f6mLSB+zp0zMQvDKGy0P5tWK7w7jtC2P+Q/T7RFkkyarDkGWpQH9wsOYI0/eEf8AMKRNYPf6RbREdjxxC8LNG+g/SkVDhjEArUT/AHLSfUOYPwma6pL6hUMQSOXK7RUsBmfw1MP87dqD2iUUjruNI+Gp9gfpFP4Yx4UZqybBHnQP9H84e4XGfElF90lvSOc4PEmWopBqTUdovwpI6apAmJPQg+iv0jnmX48iYodx7xf8jW8pzuI5oCBOUP8AkfqYuX0VE6NksnVKPUezxQcSHxEx/wDM+9/eOk8OrHwknZmrFDmZZNViFES1MVli1L/SLfpIl3yTD/0gB/j94o2Pl6sWv/yP6COkZVhVIljwl2sNvN294reWcLa5ylmaklySBU33MUy1pDzKMOBKJIsA/kP2t1it5LgviYhStnJfzMdDw2VgS77W2pz/AAQJkouNCU1sA30iA0yLE4EmSoPpCqEmwfoLwVlmTpRLAB1frDLFSxoIO/1iDBzWDNaJYaikyaZKYp6ROCBAs2a8aCdFBpk8yfEK58DzMRAGIxrbxCNhk7EtCTM8w6wNjc06xX8bmBO8QFsLmZkXvHsV1eLreMiUBRy3F/KO4g7FikZGRnZrQEowbhFnTcx5GQDLfgzkVFYjxKQNoyMg4gsilKNK/jwwkGkeRkNXgBKoRPlqATUA94yMgkL+zqGTSwMvWwAobCOSK/8Aknv94yMi2UvTp/DGHSZKnSk0NwDtHPZJ8au8ZGRPsiLjlsw6QHLNZ6WhauQnWPCL8hyjIyI/SItuEpJDc/tCaXJSZlUi/KMjIuX0DEveRyh8Ow326RV8omE4lYJJGo7xkZFv0peHQsuHgimcPj/3M7/yP1j2MihkvC8qHhhRgfnPeMjIpEfiDp5pAiDWMjIpFkq4gVHkZBMn2DToT4wxkZFEYjxZhLijePIyLQIrWax7GRkWQ//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9469" name="AutoShape 13" descr="data:image/jpeg;base64,/9j/4AAQSkZJRgABAQAAAQABAAD/2wCEAAkGBhMSERUUExMWFRQWGBwaGBgYGB8YFhoaGBgXGBcZGhoXHCYfHBkjGhcXHy8gIycqLSwsGB4xNTAqNSYrLCkBCQoKDgwOGg8PGiofHx8sLCksKSkpKSwsLCwsKSkpKSkpLCksLCkpLCkpKSwsKSksKSwpKSwpLCksLCwpLCwpLP/AABEIAMIBAwMBIgACEQEDEQH/xAAcAAACAgMBAQAAAAAAAAAAAAAEBQMGAAIHAQj/xAA8EAABAgQEBAQFAgYBAwUAAAABAhEAAyExBAUSQQZRYXEigZGhEzKxwfDR4QcUI0JS8WIVM3IWJDSCov/EABkBAAIDAQAAAAAAAAAAAAAAAAIDAAEEBf/EACQRAAICAgMAAgMBAQEAAAAAAAABAhEDIQQSMRNBFCJRMmFC/9oADAMBAAIRAxEAPwDpJLwszbOUSUEk87XJ5Dr1jTPM7TIQat9ewjm2aZqqet1GmwGw6Q+TMyRLmmbqnrcnwvRP5cxPKniQkKKCVnbYcn5G8LZU/wCGHSylsRYFKXpQG6uu0RSkLUXJvck1PfnC7GBmKzKdMudI5Cg/eF02VzhgJPWkD4lgIFlxpCxcRkxJNiIwFjKMeNtUaQyGQzdCVkABXygnxFw9hXyLHeK7UX1AAqPXh7luQSx4sUopSQdASWJNRUkHcWFSN9irxxlSlF0TFJFmBANrlQFKwPyK6CWJtkGr83iWVIWoEpSSBcgOB3Nh5wPN46CnT/Ly9OwJLdKJAgfCcXTkE6UyiNvCWT2qPeJ2l6kNjgv7GEqUsq0pSrVyYu1A/brBeLy2bKbW1bAKSr6EwDhE4vEK1/EQh9wajoAl6U9odZrh5olPNny0pIbwy6kvyCjU/K1bPQwt5mnX2H+PFfYLh8tmLBV4QAH8RZxSwvvA6UKKtIFRUizMWL/m4gmVmSDLSgzQkpIGooWH0gOGvU37jmYz+fdVJstYo7JII2DjT9YVLPkX0T8eP9IsZrlHxKHXSrULOS4ibDiYpOrSdPOw5738oYpwxmpHiSGGwf0dnHkPO8Tqys6dJWCDQHS/cM/e3WFfnVplfjp/YjlZk+wPn9oITjwLgwZh+GQ7omsSL6OnhFDqZ+ZdtoUY7ATEnTMSXJLKCi9Kli3mxc1hy5iB/Gt6YwGNln94lTNlkUI9YRjMUE6Q3MmoPQOf0oHgZGPLkEWJA2J5OKsYfHkRYqXGmi2yyk2VE0sdYrUsu7bXY2/WJEz1CyiPOHRmpeCJY5R9LIpMb/Diupxi9lmCJeaLHI/neCA2PBhrR6ML1hXLzxW6RBMviBIuDFk2GjCqjxcgg2iKVnso9IKkZnKJooesVRVsHVKjIYa0Hce36xkSiWyp5pmapynJpsNhECZekVHiNun7xvh8M3jVQXA+/aIZs+rmLYSX8PT3AjX4jb+kQTJ7xq7RQdBCsXtA8yb+/wCbRP8A9Pm6Qr4atJqkmmoO1HYncOH9oa4TCITLKVyxrCm1HxEkM+lw2moDpvV7QqeRL0OOOxPgspXOdlJSAQHUWqdgLkxJhsrKZidQCg9mNmNT06fpVhhcKSoqtcJAACU1JUWADruH2DCG8mSlJdRqNzclqAUoI5ubmVqBrhh+2CycsQWUZaQRYlugDAN7bQdLwxUNgB0c+pct+zxLLWKqNGtz5de/leEmY8akLKJaG0hipZLAmtgHt1FzGeHy5fsNqPiHqsKkCxPXnsw3PTtAWYZf8SWtDlJINWe77QmncSYrSF/BChuBq1NubMxD0rtBWX8Wy5qbFCgzv16jvbraGLDPG+wLtHOsyyKbJWQtBA5sdJHQ/aPcHNSlLEtWtLinQjZvOOryFGYKsxt2841xmXS0sfggvuEinV2jRHmXqiJ0c4yM4hMx5CVKBFq6SxpU084ts3LZ82XrnJ/qJfSlNQ7FixNVe/IjdzhJoBYhmvZoLxM4BLpI6VfvSFvO276lt7OP5pj8RMW89S9XJdCAAwAtQCnbpE+VzpgLJJra9/K8dTMgLI1aTvUO20epydDuE12IDMPKDnylVUVGVWL8CC3iFOvvaGkqXqFfl8quefpEn8pUWFKmJ5aAPv5xz5R7O6J20RIwyrcza1Pt/uCU4NwymI3e3vT9IkS1PUCFXGeOmy8Kr4XJiRf9vKsXDFckiuzfgpzvJ8EgH+oiUq7BQ86G1dhFInaZanlTkzOYND0oDX1hTM1zNalFyKl93O0FZTglLclJYf3EMCSQyQ+8dWHGUVtjYyd7LTlRSEoLGtVOCXNaW5/pESsaVTQF6qkAJYgEVq23NwIcZBhZml1OxZtmahIF39LdIeyZZABI8Qs9wTQkctn7RhnL45MnZN1RTynSl1KL78nPOrpBpzq8Q/F3rdvMX6HyhnxLwuqYv4kkigdSCWBqS4NgeYtFd/ntEw/FQUKFnHOhHLr3jVi5Eqv0XLBGW0M0T3jfXAxnpISXGo382vzNw/aJCPz7xrhlUzLPE4koMbpMQJjd4bdCaCH7+v7RkRCZ0jIvsSjMRiSq9uW0DEh6e0Tza7U5xGsAbsN+Q7xci0jT/XqQIcHh1kpUqYNJu1mo4c33D2puDBKMtw6ZYUqtAdRLPUbOzevc7R6VLSkV0JSAAXLlrqsSaCm94xZeQktGiGO/TEYpa0BKKafmWau2yHLM3kKAPeNTPAUEqdyWUonYVp9e3pBeHSpLPQNuaC1aMBRornFGVzZ6gqVqLUUP7S9Xffmbxhxyjlf7M1NUhvN4lw0skag+zVo+zUeCMNmUpdUKdv8Abv6xSE8HYp/EkBj/AJh7C259IeZHw/Mkr/qVGzfL+/tB5cOKMbTBv+Ms0nE/rvT1p5QrzXhmXPq6kH/iaF2qxvaHEnA1c+p+ga0E/CAHKMsJTj/kG6YjyzJ1S0kGZqHUNy2dv0grDZKlBCrsGBLOBUkAAMLnrWDFKCQBf6wRJWD094n5En6w229mYeS3b0hXxnmc9Er+imhuRcDsK23h2gUewHX7wpzriGTIDLUCo2Tfs9KecHhW9IXezk03MZhL6yT3hrlmIxBSEoC1E7VatN3SO9fKLrg82kzmfSlRrpIZ+xIqG/BaHUuSNgw9PysbJ8itOIVteoGysq0J1Bi1eftDHG4z4UpSyH0glugrHqMOAKfm0SmW9CKEb/eMfddrYDOS5nxhiJyi0xSE8knT+9I9yjGK+I61q2dRqq4FCp2uB+l4t2bfw/kLJUgmUblvl9DbyPlAmF4CSD/3Zhpt4diNqsxI7ExvjlxpDoTxpbCsmz0nxFXh6sWvcjsXp+kB8Qcfgn4UkJUkghSikl+1RFmyzJpcpOkJDWqKkdXJJHcxXM3/AIdBStUlQS7nSXboxFQO8B3xuV+FwlC9lTK3SygyXNBSpua7s2+wi3cO4SUpIISklKWBNfR/OoqaQmmcFrlgmctKRs1R52gLE5irCgCWo6uZZm7ERpac1SY2ahJfqdOlqAZyxIcc2p+h7QTKUGOnrXZt713aOTSuJsSkaitXqD9vakWnhvjBUw6ZgHcCME+NKjN8co7LXPl6nBIAI8R+o7tSFWIm4ZSNC1yy9Njz+wf8eCuIyVYdQlDxGtBWm1KvHFZ01RUdRLvV+/XrF4eMpbsvuki3Z3lYQP6KwQK/DUajs7e8R4LN0FCUrOkocMGrqAG9iG9zFdwM3UpKStSQSxINurRbp3BE6YgKC0qVsT4V+fP6xolDp9hWprZOCHA5pcHY1AL8iHEZ8OIcmYJKZqQmaCRqN0pYUaNsNOJWtLgpSEnVY+J/CU86GvTqBDceXtpmXJi67RPojIk+J1jIeJpi9Uyt4a4XHoRJco8biunxksCwJ+UVp5lueuTlSHVpZKqKWQR4RUhKjRyWL8q1YA6ySVFc1i1WAsdVH3Z/o0Zs+bqqH4sd7N8uBmMo8/CkfKN3pepNYbzWQCpSm6G79hQc4Gw6dGkNU8uQd+1xQ+0bYnLTNQoVcv36+9GYU5Ujkwqcv2NU31QoxfFkoXBUPJnfbUX/ACpEEYDi2QogMUE2JbnY1+3eKtmPCsxBJSxHv3iXL8iSlYE7wkhwLP8AhceR5FuksGOgVFNenSJQH35D8tC7iDOBhZZUlLqNeg/avtE2FJ2onbem0RZzgfipD1Kajeuzg0LRij0jLfgurdFHmcWz5p/7hl9QPw+8L153PSqk9Z8yYd4fhjWvQZawKus0bkTRn5d4d4Dg+VLWFMSQKPVvahjc8uKKtDZNRVEmSTZi5aTMdykPziwYWTa1O1f9RBhpAGzcm/eDJb3/ADzjlzak7oUVvjniCZJQEyqO4fl17xzb4hWolZKjzJjsuY5eicgoWl3HKKjM/h+gE6Zh7EPtuR1jpYc2OMaYUNbZU0TyljqJqGeta27PHVcmWrQkLPiZzUFu5BNYr2H4HluHJJBFiWJ9aDpFqw0gJDD85DnCuRljPSLyTUvAqdi0ywHFPMn0EIMf/EGTL1AIUSi7jSH7m79BDPHoJQdN2ozXjn2fZNiZhS6F0oDpcXp8uzG/KJhxwl/oGMbVsZ4j+IJU+lCfc/UQzyfihM0saGlN/KsUeXlM1C2+EtRH+KSXHO1oe5Hw/NM4TFIMtAsCQVHz2h88eNRGzxx639nQMOp/f22g5MvnT8p5QvwqWv3/AFgTizNV4fDLWiqgKbs9HI5C8YYQcnSMz2EZvLkrTpWoJu1fKjmKDm/CPxC8uZqAO9+w/wBxWJuaLmqdSiXNa7desMcGpVdExVACWKtQ9HBFQLX52jo48Mor0fC1HQfg+EZ1lKHb94sOW8KJQR4i52SSxazua7xnDmImTUAqqxbVzI+/OLIiWW/3yjFnzSTop5JS0e4bCAD8/DAmccIYaekqmy2U3zjwqHci/nDWSludPzlGmc+ORMSmhKT9LUPfeF4ptSuxbX8OT4nA4SRiCkqUsJ5EeTs31i4ZbxDK0gBbHkoufMino0czxuFUlagQRU0N6HcP2jbDY0J3vcN+PT83jqZMayLYyr9Oq43KJWJD6tKtNFBncVYj+4GlD1a0VrFYr4czQoFC2CVFJYqYBiNiDfz8oi4bxc9Xi1f0gWBPk9OVbvFmzjKUYqUogNMSAUquQakv0JNtiXjmySxT6tlp/UhHg8IVoCjiEA1DFNfCSmviFaco8gVKcUkaSiY4p8pUPIgMRyIjI2fID8X/AEcZ5jVK+GgfMshwzeAVNP7alqcz3iaWNDC+7XqebbXNt4GwhXMeaCCpaikNdMtJ2cWNyetoNVISAC9Lb9SWpz+0c7k5LdDYKiRKCohR/t8hswA3HlEmOzxEhaElCyVOXAoAKbs5r7mJpUgPRwG/Y9ujxTOM8efiKYFk+HkH3pv9rxOLDtLZUlemWHG8U4YAagoAFrOO3hJPt+1exiE4laZiToBZyaFrgNsTSvQRWP5lRA5d6eQ2jxMxQ3Z9h151rYGsdZYYkjHqrR1/ASwlAANAO9IAzjiuXh6GqzYc/Xb8rFa4OzKapExDktYcuY7Pt3iv5pKnKmvMqs3bYbUr1HlGePGXZ9hDVuixK/iOt2EsDu9Pp9Imy7jNa1spIJNmFP8AUViVl5IohSndiEmhdmL0sHNf7ukNsBk3wvEp9VaClN7XMOnix+DUklR0HBzgpILhusEHGSgfnHWo/HjmebZlPNBqCPbe7bU3p3gGVPUbkegb0ZvWM74qGY+P3+zrC5yCAxB9+0Q/EBPf89I53h8VN1BMsnUdg5DdRsOzCLtlqFgALLq/XlSM2XEoIXPH8boaya159YlNRSpPl7xrJQwGzenlA+Pz2RJA+IoJ5C5LXoA58oVCLekL19BDe34Y8Jf8/PWEg42wyl6Qq53Glt94OwmaylqGlaSa0BD83Ifl9IJ48iJ56HCWFGoHoLQQJIADxrIWGrX9N4Tce4xaMIsovQEjYEsTSCxwcnTYLN8Xxbh5TpcrULpQ6q9xQeZECz+KZc15apUzSoN4ksgg3qaih3G8cqQou+og/nIxbMim4wglCUhKra+4sN7epjo/BGCG/GkrY1Rwrg1l0skmjPTrR6+8OMDwVJTYUdywudvvAmQ5GuWdU0hSySTT5X2HWhNBFtwimAo/52jNkzSWkxbdLR4jBJQnkG9oVTuIJCDp1jydR7UeF/8AEfEzxIBl/I/ja7fpzjliVlVy786/tFw46muzYWOHY7LLzuVMfSsHpv6RP8YEc+kciw2PUlg5cEMQajsbt5tF/wAnzRM1IKSORAqxt+bQvNx+m0FODgz3iLheXMlqVKlpE4eIKFFFqMdqh4pmK4UVLQVrS6q2cuaAOWDB39Da8dPB1drNuwvb8tEpQk+EgPs+5pYelIvFyZR16Uv+lGyfh1coa9VVJYJDgA0dTGrt0F4tWS4gfLQBmbblsaCJJy0AXAIoTYDUDSnbasBycSjWPhrQ7NsxqbDszU58oyZ3PJPtQaRqZh5Dzc+V4yHHwEqqpIfd7+5H0jIrvIVspmBkGUn4f9xJL7Mf8T68od/DBSnk9TYN5Ctd9zAk6clcmTpbUL82I3giU5SaAgCnUsa+TQvL/pmuPhNhZjub19vqYTZxwr8ZK2YLKioF3D8v9Q3wQNK+e59fOJ04yWLqAvS/nDuPOUdxEyTfhz4cEz00ZJqavS+72J2vDfL+CmBUopKzYVKRzsQekWBWbI1XHcn08yxiaXjAbKd+R9Y1S5M7JN5OtC8rl4VDzGBA+UDfkAKRVc2z9M6YSJaQ9KkVawLPBnGWCmrKVDUpN7PWz0irIw5FCk15g7fhjXiX2y8MFL0vuWYEpAK1pHJItXqamNZynVpUoMqgKb/s3MRT5GpxpclmZnPa23pFz4dyrQNc4B+uwv2B6xJpe/Zc0of9CJnCUuagB1d2rYAGlLAXgZPAMpNSuYqvNvoHEMsZxrhpTjUCRyb6225xX8V/EQqPgQPNz+hEIXzTFRnO6RZMHlUuUGQgDyq+xJ+5g/Ds/wCNYe/aKnl/FwWRqDPY7E8618oaJzU6gBUm7DaMmWMov9iNNvZZFq8IbkW5+Ucaz2dN+NMMyh1mli2zD/HltHWZcwt16/YQHmuQSZ//AHJYJG7Mr1Br2MNwZ4w9BqjlEqaSKkt5t+kbZfhgZorpIOoVCfldXzKLbR0Afw/wziky/wDkfvDHB8KyAfkBrV9+/wCka3ysdDe9qmgzKcX8WWlbM4cv394YiTqDG1AXF/W8S4XAAJsByH07CPcTi5cv5lADr5RglJuVxE+lWxHAWGKnCSn/AMSQPIWBhng8pTKDIDMObnl+c4jxnFEhLDU7mw3/ADvE2EzlK6gEex3H4OsG5ZGtluMn6GycPsLdKPfnG86emX831H0EQZhmPw5ZV0f9+1do5hm3GE2as6SQnbY8i5g8WDv6XCCZ0THZ/JbSSK0Y0J7A/loSTuGMLOBWlLPuKfZ4oMvEr1PqLv8A+Q5/3O8W7JuKEy01T0qXD8h5du0aXilH/Ax46VxPF8ApcFMwtu4qe2kCD8l4O0K1TFawbcxybd7WOwhxhMZ8Sott2hvKliu1BSMcs+R/qwO7rZ7IlMBvyevP87vFN49z74KkpSQ/Qv5lqXi6Bfe9b7fvv1ii8bcKrxE1K5WlmYixd+Q2I3i+M49n2Lg+uylzs7mKIJUVVsdxWl3NzcwYrMtawqSkpLMa1JodQ5mjtu0NDwXMTJASAF/3Kd3fZr3AhXh8lnypp8Bo7F2u6QaF6VjoqUX4PjNe2NJHHOICQDpJFK0NOxaPYLXl4eqEA0vU26H22swZoyK6Y/8AhO6/hLl85pINA5YdAHf9P02bS5v9MgByRbn0HSK/xICif4BRQ1FhTfUruwrEuV5od9vfv+GONPFUuwV2rQJj+NKFIBpRrAHdyHp7mEh4hmE0byDeZd4a5vwula9UrwpUHIdwDejtQhvMRFhuCzQqmU5AOeXMh36R1IZMMY6F9pJmv/qBSwHSkEJ2DOebvdqt6Xh1w7KJTrP9221IBmYWRJfw1HOxH0NdyYgHFWmqUhhQMaeVLdoHI1mX6EnbiXaWlwTEeIwKVAakgsbnmRz/AEijr4wnk0U3l9lA+8EYDi5esCZVJ53HoPtCVx8iXov45VaLlKwoSPCkDoKQQJQUliKHy+htAhxA0hq6htz3MTSVUb06+0Y5TlCWwUuxQc+4WmS1qUhLy6FhsTs29eUJDhVJ+ZJSNnDDqx3jsiJb7d+TRsvAoA1FI1e+1I24+ba/ZFpuBzXKMuM1gEqYF1KsGFgHFyd7RdsDhGvZqfQtuRBypLA0A5P+VifDorT1/Lxmz5/lZJSc3ZvLlHlT6+W/2idEgMfYbu+8DZxmKcPKK1FmHmTUBu7/AEjnmL48mlR0lg9hXydQIfsIvHx3MFb8OlLCX5/R3iZKmbtTvHMMFxfOK/mPZVQfQA+kWbLeKEzHBcKG2x7EGCnxpQ2E1JelqzPHGVJUpNwH/WOR4zN50yYdSi7s9HoefpHRf5zVQ94WzMklKL6AL8xcbtX/AG+0HiyRitkwzUXbRSZYCnCiWN3etB+sOcFmM1akoSyksLAUFbtavs0WRGVyv8EnqQH9TV6QVJylAPh3vy7Ae8NeeFGjJyFJUkL8wwqpkspTchiXpVrhxT8peKLiOEMSnxCW47s3cG35Ux1dGHSLF+gt3ePZwTvUX/S/1gcfIa8Rl7tHJsPw1iFt4dOwoXPoPrFhy3gyayRMWNIdgPm8Vw/0qQHMW6dMRqZx0tG03GaQdABLeXR6e0MWecpVVFuUmKzjJGFaUpYSQBRjR3IL+RrCzNP4hfDITL0rBfUXI6ef7bPCDjuYozklTsUg2bm9R9KNA2U5ZKUBrQ+rfUQ17Me1+UOeGENsKktInwvHGLKn+I45EJYjlblF+yvPkTUAgVLAgs4JvTelaUpHL88yxOHmBKFFQNeVCAzPUi9enNxDThuaUFCkr8Rfwvs6Wdx1UR6RMmCLWkXL9o7OkBdLtSm5feNsNKc1FRs3M0v5DzgHDBz4Q4f3YPd9/aGZGlkisxXsLEk+Q2vHIlNxdARF/wD0dKvEUBzdzV4yGyVhI08vz/IfSMgO0gqKLmSXkBYcqlEHmSk0L7nvAycEw+JLDpud9O5Lcqx5kSiFGp0AfKag6qAWt0feJsas4YkgapKjb/E8hG7Jjr9QoSvaCMKsEBy/N+nlDNSwLB2erWJtQ3hDlixMUpiG0nS3MVo/KsNcDiQaO2/Ro5049WO/0Tz8EhY8SQrdjViBT87xVsXwjMWNSGG+km1SaX6feLgqY4ZLgCxo3aNnAFL/AP6PaH4eS8ekKkmc7Rw1iCNQllj0Z68hVr94mwXDk5ZqGTWoYmlCOvJxF/Stw9AGo9vwx78DVWtbknkaA+UavzWwe0/BdlyCEAaCkC7tU2ADQ1wsnckP+UjBKowHt0BoB3ghFKE9619owZJ95WVVIEzfOBh5ZUz6biz+dop+J47nTD4GSNt6P1i355lpnStO5ew2tWnUekc6GRzUWSVDmkGvWodo6mCONx36HhSk/wBh5gOKJmpl+NPIUUO0WLJMxEx1g05Vo17xUsHk0+h0aeWqkWXKct+ElhUkuSaBzcAcoVmjj+g+R0S/Q842kKnyGQ9CD+Dl25RQsHlhCSVhL/8AIsP3+nSOrokU8Xn+fljEOI4ckzEsUsH2oPzrExclRXUzxqK2cvk4f4awSH3bYh2I+vS0Psiy8qnFYSpKdgTVneo7bdYcZlw7LleMkPs9LWa9v3hWvi8S/Clvwb8o2Sm8kaiMpzWvC4SZH29nv3tGaCS/p06dBFHl8WLJqSzvQg/cw0wHGAJZW9HG0c+fFn6i/jaRaAHsA7vXZ79z6XgqTJs3KvLoa3tAOGxAUXfZwemzQwlKYPy684yU09gMjxszQkkkihZt/wA5RzTPuMJy1kJOkA7dyNt23BjpuPQVSiE9Wqeo27xx7O8jmyJinSopNlMbdesdfjdHEA1k51MSX1KJ7xZMp4kSoFE00P8ApvTeKaiUom35zg/CZcvUCfCnmqgDd/x6biNLhFjnTQ+4twcrQFpcq2q6QB0L0iq5cF/EHw9T7aSxFRZrX946DlktC0hOkskkMRdqBxVhSn3hrLyGTskJciw0m7hjd3AhL5EYPqxVnMMSidNXq0quQLsKknxG9Xr36RbOHcnWACpAQCGcgguCHWXqRZntXysU+YkDSn5QC7j/ABFQB33PWCMKkqGrY7mu7+gjNl5lqoh0wjL8KBUlhVib1Yl/aCkYhKBMmuTcubNyAezN3c8oBWfiqKBRA+Y1c0tQtv8ASE/EWZFQKEVlyg6iLPy8rmMEU5y0TqhZiMTiJq1LBWyiWY05c+kZHTcBw/hJkqWv4OnWhKtOqZ4dSQdNFbO0ex1Pwpf0R+bjX0ccQsggpoU7+30hvlmK1JUFLegoWNS9bC5I92hPKn6TsehtWhfo0eLlKRoUXSDVKubH3Lt6kxpnBTQqE+of/LypK1FSSyj4Vf2g7ppQF357RNhCApxVJsSKK7+1oFl43xALU6VAhiBWzig7UtDLDziCRp+JLNv8k9OveOZnx0qfpthK9ocyn00Bcm3Lqf0j0SwSASzEgl72LvvQ+8aYeekpSxOoOCCevPa7xOlTKIq7b3sK9Q2/SOY9De39NpklNKGrN3bly+8GSJBN3G3n1/KNvAmYY1Mka1EMBza1r86Fz/ul4r+JEwLaUlOnmr3fZu8bMPGlk2Lm6OkpkDTcAU/bvAWNxaJbBwdyxtUivo/nHK8TxtilEjXTltd4i/8AUk5QAK1UsxLWYODTkI3x4aXoqL7Ojoo4gQTpdj3ifDYhLtblT7Ry5WMUlQL/AK94vWSEzEjuOp8z6xk5OJ4tob0iPEpB8W3qryA+hiWTJctV2/LbwTJlUa9fZohxuYSpA/qLAJpzryDdxGdRlMBJfQQEU3ub/nL0iVMwVB3tX7wgTxjIKglyxpqagJu78h+CN5+dYcgqRMCi5ZqWALkKApX1S3WHrjZPaL6v7Qk4+xRBIDU+7dvrHPax0HESUYksDRmPNxYMN+YvCfG8GrKv6aCUhhUjUTu5LDy25R1cc1GNPRJVVCLD4clJI2IDb1t5UZ+cMpiUL+GpIZZYKG1ncHb5TcuHEFq4ImBLqpszgn7U8oaYHBIkyGmKSlixejuC1GfUCOVRDVJNaDUtJod5LKIljba356w3l7C33bytFLmcWoQQlDqDB9q7prsGFoYyOMJZUHoD59KM8crNx53aAafpZQo1Ich2HWp5c/tHs2Sk/MApw+3TncQPJnpIBBcGzcu55u3nEpNXOzANYVe/eMTcoOimrBF5TLLnSAObVDWbrHpyuWwBFelwRyP6CCFYlKSQ+qrf8fNvWPPjKJcgAOzXLcquxreC+ef9C+MWzUCWtPhGrYCg2u9QX2994Owk3UihYq+YhnDgvR2ev3rA+Oxg+VKQtwdSjUDnC3HZbMWNQKkqPzUAenIW/TuIil29DS+jSfM0rIqQNhXU4Y97WesNctxXxAE/IBsaENRy9L7CF8sJwwecoahz+a1GIqbgs/OBP+pKnYiTL0qlyZiwklJ0qNXLFJdIZ9wesPhhc9FTdeknEfEmkGXJqw8ah71NX+kXbCcKYUypZ0K0rSFBKlEgApCi7VN93HSIcJwVhlKT4HQ7hNkFIFyGcgsGBLMBSLVIlhcxjb7B/qfYCOvx+Osa2czPn7OomkvAhQ1FRD7CgA2HpGQ3/wCmtQM3aMjZaMnRnzSqCFYpUxCZNPm8JsxNL9d+wgUqjAtmI2jObAj4VFIWllCrEWI/1EZxCkpdJNOp8xXaNp+NVOmg2LN5j9Y8w5csYFxT9LUmvBzgMeF1chQvWtPKot1gnGZrNCP6YEwg0Ystr0G9zblFeT/TmBwCAeW0MJOKCFqB3OoeYrHPycVR/b02Rz3SYnzrO1TkaN9w3yttXekItCWVVmHmbUFxz8hzi3Z1liZ0szEB1pqo1AI6khnHN4rmLyqYggTU6NQdJNQeVvwRsxNKK1Qc6l4ASkwTIkOQwqeW7xvJwCgQHF26Vh1h8nUAFEKCiQAwainck9mDNue0MckvQMSS2zJuD1skJOtPhLipP9ooOZ3AIBFRc3LKcGmUhKbG5A6G3WFuFwXwSUi9leg5+rc6wxkzuVg2r19y8cnmcmOTSDjFsZ4/MCjDqWO45vHJ8Xm8yYXUS3J29I6dmn9SUpFagh+525xy/EYQpWobgsR1PT9OcaOF167JFNM0+KaVoLbkc4Pk49IAp/d4lXLWp9YARIJLBJfo/MCw6lvMQzwOV+ELUoBIILGpJJbsBs/WjsTG7Q5u0WbJ8Qxvq8RS7u7c+vrfpFmwqHdVGFj15de8V7KcAkAqUQNVw9ufUq5sIeInJSmppsG52/OscblTXfRnjGwnMiBJUoOGD2G1X+gjjGY5gtaySTWnkNo7EvHhUtQQASxobH9QeUclzfJZktZdBSCT2vQAxv4c1KIEotaF8s+34fzyhmjDaklaTVIdQJqwNz0ennEUnBuohSSlQS6UhIYklgFajQOxevaD5GXslWtIQUFiA+slQcAg7UbUHqQ9L7tUTHGVlm4RnrIIcBIoxuSX36ECm8WPF4glIA503F2Aaw/XtCLIsoMqUC3jVUu+9GA6V7vDNE4660NByvQdGpe3eOByknPQ/UpG8sFNw5Jp+bDw9bxvLw6pgGsluWzCz86wNNz3Dy1FzqUBZIruCwFHrc8o0zHH4gukITKf+5ZchwQKB6+G1WN4XDjykFKSXocFy5I8ZGkO9aVqN/xoHn5ouYn+knSm2o99kjf8rC/LchmfHROIUpEoFa1rqlRAKkJSD8wKwKilTFqyDJpa0ErQFCwBsf8A629o6OLhfbMmTkxi6K3kWEExBKk+JUxQ1GqtKXBu4Lqq7cuTRcsFwzJB1BOpYS2o106rhIYADS4LBy9XgpOVgTaJATLSwADANyAh/IwgTLFtSi/Wu/lHThjjAwTyykyDByQxL1VQc2D/AFMNkZOEsUxIjKgAki4g82g5S/hUYf000CPYhM2MgNDbZ8uKlxGaXh8cJKV8qx2NPrA03Lm3BiiuwkSWU4iczXmA2JvyeJp2F5iBVyw9HvFF2TYjEBRHMUI5RtOSSHu14Fno9YMRjkpBSqoa4D+vaKLsecO4oLQqWqyg357wJiMauekYdaQSHAU7OQzEsKFhs/aF2UYrQulniTETCmdq5184pwT9JGTi9DXFcFJlYb4hWokEfI4DGhu7q3sBS3KGRJMpwmZ8QEbmnd7et4s8vMBMw60vRcskd6PCDh5SFr0rSk1YuHFefYg+sJy4e6qxuPO4+7Mw+KXpBUjUgkh0/wCQFQ9A9RT2eCEZmgUIKeTp3r/xblFwz/ChWEsNMsgsOhqBypyirYLLlzX0qR8yg6k8iOXMEbbxmnw1/wCR8eSvs2l5sgpdKqsGt5k1vQe/WAcUqUoLWUpUoBnKQ/3qx5+kWvGcFSkYclZ+IsspUxQsyk0QmyQxtvpqTRqwMpUrWgSnYt4BunkaMTs/u0L/ABZY6aCjnhJimShCmCpaCSRXawLGjdWIO0WDDYWUUsUJ0gN8oG5s9r9LmJsJ/DlYlqWvVLJSShGoKUGqSohLO39o51MA4vKJoBSgTCUs+kKWk8jZx5wWXDka0RZYSdWHSWFAntzc1o3SCJyFLDFVCANAtWwPOrc7iB8u4anllzdaEOAym1qJLWHyp6kvsBvEcnL1q+V1hn+ZlDmfEQPfyjP+Flatl/kY7pMYSMMJdjU7027xpmOGlzEEKaru5D9Ll3djfaI8Fw1NmErmeCWipQCStdqOKJfm79N4GxaEiapKQmhsU0B5Dk3laG4uLOD0DLNF7uzns6UtayZSVkPQ1elB4j+sOMo4VxGtK1KSkhlAEEkv4hsHe7xfsn4STM8c0ukBxLSNKSbjVzHRgD1sQOIi+JWkCidI9EpH6x0+s2t6Ey5NvQNjAsDT8RSlqLJQhklRNAN2HXa5pEGa5KEKTKclQSkqJLhymrf8HNi5ZnMXrh3DJEoskA6KlqnU4qbmlIr+Nl/Exq9xqI9IGHHihMs8n4TZdwUVS0iYUhDg6Uiqi9ApVPC5dmrZ4jy2WZmLUrYrJ8np3pF2lSv6SjbSkt5Jf6iEnC+WsVLakaFBR0hLm5bYfnMt5Jb+4t+v3HnBmT5fpSgHap+0GrwBXpTpJALn0hvg8DUkikH4Ao2CJwoKgBuYZJwCQzXESolAV3j1U2Buxqil6bLWwgaZOaNVzYDxE9oGgm0SKnxkJ14+sZEoqzgP8xspLRIjEDYtCsZspIdQcD86iCBiUFtQZx+WhXZjeoex2VES0rbYnqG94jQlN0L+8bCYsdYvsgXEhIr4knyjEzE9j1ghGK/yEba0GLKoCTKIqFBybCtOsS4zEKIGpIpuP0MFpkIvpD+n3jXEYbVyHd29osqw/Ise6NINR6sbwPKm/DnHv94kyvIUqLqmJDW8Qf1hfmcrTN0gktR3f6mLSB+zp0zMQvDKGy0P5tWK7w7jtC2P+Q/T7RFkkyarDkGWpQH9wsOYI0/eEf8AMKRNYPf6RbREdjxxC8LNG+g/SkVDhjEArUT/AHLSfUOYPwma6pL6hUMQSOXK7RUsBmfw1MP87dqD2iUUjruNI+Gp9gfpFP4Yx4UZqybBHnQP9H84e4XGfElF90lvSOc4PEmWopBqTUdovwpI6apAmJPQg+iv0jnmX48iYodx7xf8jW8pzuI5oCBOUP8AkfqYuX0VE6NksnVKPUezxQcSHxEx/wDM+9/eOk8OrHwknZmrFDmZZNViFES1MVli1L/SLfpIl3yTD/0gB/j94o2Pl6sWv/yP6COkZVhVIljwl2sNvN294reWcLa5ylmaklySBU33MUy1pDzKMOBKJIsA/kP2t1it5LgviYhStnJfzMdDw2VgS77W2pz/AAQJkouNCU1sA30iA0yLE4EmSoPpCqEmwfoLwVlmTpRLAB1frDLFSxoIO/1iDBzWDNaJYaikyaZKYp6ROCBAs2a8aCdFBpk8yfEK58DzMRAGIxrbxCNhk7EtCTM8w6wNjc06xX8bmBO8QFsLmZkXvHsV1eLreMiUBRy3F/KO4g7FikZGRnZrQEowbhFnTcx5GQDLfgzkVFYjxKQNoyMg4gsilKNK/jwwkGkeRkNXgBKoRPlqATUA94yMgkL+zqGTSwMvWwAobCOSK/8Aknv94yMi2UvTp/DGHSZKnSk0NwDtHPZJ8au8ZGRPsiLjlsw6QHLNZ6WhauQnWPCL8hyjIyI/SItuEpJDc/tCaXJSZlUi/KMjIuX0DEveRyh8Ow326RV8omE4lYJJGo7xkZFv0peHQsuHgimcPj/3M7/yP1j2MihkvC8qHhhRgfnPeMjIpEfiDp5pAiDWMjIpFkq4gVHkZBMn2DToT4wxkZFEYjxZhLijePIyLQIrWax7GRkWQ//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9471" name="AutoShape 15" descr="data:image/jpeg;base64,/9j/4AAQSkZJRgABAQAAAQABAAD/2wCEAAkGBhMSERUUExMWFRQWGBwaGBgYGB8YFhoaGBgXGBcZGhoXHCYfHBkjGhcXHy8gIycqLSwsGB4xNTAqNSYrLCkBCQoKDgwOGg8PGiofHx8sLCksKSkpKSwsLCwsKSkpKSkpLCksLCkpLCkpKSwsKSksKSwpKSwpLCksLCwpLCwpLP/AABEIAMIBAwMBIgACEQEDEQH/xAAcAAACAgMBAQAAAAAAAAAAAAAEBQMGAAIHAQj/xAA8EAABAgQEBAQFAgYBAwUAAAABAhEAAyExBAUSQQZRYXEigZGhEzKxwfDR4QcUI0JS8WIVM3IWJDSCov/EABkBAAIDAQAAAAAAAAAAAAAAAAIDAAEEBf/EACQRAAICAgMAAgMBAQEAAAAAAAABAhEDIQQSMRNBFCJRMmFC/9oADAMBAAIRAxEAPwDpJLwszbOUSUEk87XJ5Dr1jTPM7TIQat9ewjm2aZqqet1GmwGw6Q+TMyRLmmbqnrcnwvRP5cxPKniQkKKCVnbYcn5G8LZU/wCGHSylsRYFKXpQG6uu0RSkLUXJvck1PfnC7GBmKzKdMudI5Cg/eF02VzhgJPWkD4lgIFlxpCxcRkxJNiIwFjKMeNtUaQyGQzdCVkABXygnxFw9hXyLHeK7UX1AAqPXh7luQSx4sUopSQdASWJNRUkHcWFSN9irxxlSlF0TFJFmBANrlQFKwPyK6CWJtkGr83iWVIWoEpSSBcgOB3Nh5wPN46CnT/Ly9OwJLdKJAgfCcXTkE6UyiNvCWT2qPeJ2l6kNjgv7GEqUsq0pSrVyYu1A/brBeLy2bKbW1bAKSr6EwDhE4vEK1/EQh9wajoAl6U9odZrh5olPNny0pIbwy6kvyCjU/K1bPQwt5mnX2H+PFfYLh8tmLBV4QAH8RZxSwvvA6UKKtIFRUizMWL/m4gmVmSDLSgzQkpIGooWH0gOGvU37jmYz+fdVJstYo7JII2DjT9YVLPkX0T8eP9IsZrlHxKHXSrULOS4ibDiYpOrSdPOw5738oYpwxmpHiSGGwf0dnHkPO8Tqys6dJWCDQHS/cM/e3WFfnVplfjp/YjlZk+wPn9oITjwLgwZh+GQ7omsSL6OnhFDqZ+ZdtoUY7ATEnTMSXJLKCi9Kli3mxc1hy5iB/Gt6YwGNln94lTNlkUI9YRjMUE6Q3MmoPQOf0oHgZGPLkEWJA2J5OKsYfHkRYqXGmi2yyk2VE0sdYrUsu7bXY2/WJEz1CyiPOHRmpeCJY5R9LIpMb/Diupxi9lmCJeaLHI/neCA2PBhrR6ML1hXLzxW6RBMviBIuDFk2GjCqjxcgg2iKVnso9IKkZnKJooesVRVsHVKjIYa0Hce36xkSiWyp5pmapynJpsNhECZekVHiNun7xvh8M3jVQXA+/aIZs+rmLYSX8PT3AjX4jb+kQTJ7xq7RQdBCsXtA8yb+/wCbRP8A9Pm6Qr4atJqkmmoO1HYncOH9oa4TCITLKVyxrCm1HxEkM+lw2moDpvV7QqeRL0OOOxPgspXOdlJSAQHUWqdgLkxJhsrKZidQCg9mNmNT06fpVhhcKSoqtcJAACU1JUWADruH2DCG8mSlJdRqNzclqAUoI5ubmVqBrhh+2CycsQWUZaQRYlugDAN7bQdLwxUNgB0c+pct+zxLLWKqNGtz5de/leEmY8akLKJaG0hipZLAmtgHt1FzGeHy5fsNqPiHqsKkCxPXnsw3PTtAWYZf8SWtDlJINWe77QmncSYrSF/BChuBq1NubMxD0rtBWX8Wy5qbFCgzv16jvbraGLDPG+wLtHOsyyKbJWQtBA5sdJHQ/aPcHNSlLEtWtLinQjZvOOryFGYKsxt2841xmXS0sfggvuEinV2jRHmXqiJ0c4yM4hMx5CVKBFq6SxpU084ts3LZ82XrnJ/qJfSlNQ7FixNVe/IjdzhJoBYhmvZoLxM4BLpI6VfvSFvO276lt7OP5pj8RMW89S9XJdCAAwAtQCnbpE+VzpgLJJra9/K8dTMgLI1aTvUO20epydDuE12IDMPKDnylVUVGVWL8CC3iFOvvaGkqXqFfl8quefpEn8pUWFKmJ5aAPv5xz5R7O6J20RIwyrcza1Pt/uCU4NwymI3e3vT9IkS1PUCFXGeOmy8Kr4XJiRf9vKsXDFckiuzfgpzvJ8EgH+oiUq7BQ86G1dhFInaZanlTkzOYND0oDX1hTM1zNalFyKl93O0FZTglLclJYf3EMCSQyQ+8dWHGUVtjYyd7LTlRSEoLGtVOCXNaW5/pESsaVTQF6qkAJYgEVq23NwIcZBhZml1OxZtmahIF39LdIeyZZABI8Qs9wTQkctn7RhnL45MnZN1RTynSl1KL78nPOrpBpzq8Q/F3rdvMX6HyhnxLwuqYv4kkigdSCWBqS4NgeYtFd/ntEw/FQUKFnHOhHLr3jVi5Eqv0XLBGW0M0T3jfXAxnpISXGo382vzNw/aJCPz7xrhlUzLPE4koMbpMQJjd4bdCaCH7+v7RkRCZ0jIvsSjMRiSq9uW0DEh6e0Tza7U5xGsAbsN+Q7xci0jT/XqQIcHh1kpUqYNJu1mo4c33D2puDBKMtw6ZYUqtAdRLPUbOzevc7R6VLSkV0JSAAXLlrqsSaCm94xZeQktGiGO/TEYpa0BKKafmWau2yHLM3kKAPeNTPAUEqdyWUonYVp9e3pBeHSpLPQNuaC1aMBRornFGVzZ6gqVqLUUP7S9Xffmbxhxyjlf7M1NUhvN4lw0skag+zVo+zUeCMNmUpdUKdv8Abv6xSE8HYp/EkBj/AJh7C259IeZHw/Mkr/qVGzfL+/tB5cOKMbTBv+Ms0nE/rvT1p5QrzXhmXPq6kH/iaF2qxvaHEnA1c+p+ga0E/CAHKMsJTj/kG6YjyzJ1S0kGZqHUNy2dv0grDZKlBCrsGBLOBUkAAMLnrWDFKCQBf6wRJWD094n5En6w229mYeS3b0hXxnmc9Er+imhuRcDsK23h2gUewHX7wpzriGTIDLUCo2Tfs9KecHhW9IXezk03MZhL6yT3hrlmIxBSEoC1E7VatN3SO9fKLrg82kzmfSlRrpIZ+xIqG/BaHUuSNgw9PysbJ8itOIVteoGysq0J1Bi1eftDHG4z4UpSyH0glugrHqMOAKfm0SmW9CKEb/eMfddrYDOS5nxhiJyi0xSE8knT+9I9yjGK+I61q2dRqq4FCp2uB+l4t2bfw/kLJUgmUblvl9DbyPlAmF4CSD/3Zhpt4diNqsxI7ExvjlxpDoTxpbCsmz0nxFXh6sWvcjsXp+kB8Qcfgn4UkJUkghSikl+1RFmyzJpcpOkJDWqKkdXJJHcxXM3/AIdBStUlQS7nSXboxFQO8B3xuV+FwlC9lTK3SygyXNBSpua7s2+wi3cO4SUpIISklKWBNfR/OoqaQmmcFrlgmctKRs1R52gLE5irCgCWo6uZZm7ERpac1SY2ahJfqdOlqAZyxIcc2p+h7QTKUGOnrXZt713aOTSuJsSkaitXqD9vakWnhvjBUw6ZgHcCME+NKjN8co7LXPl6nBIAI8R+o7tSFWIm4ZSNC1yy9Njz+wf8eCuIyVYdQlDxGtBWm1KvHFZ01RUdRLvV+/XrF4eMpbsvuki3Z3lYQP6KwQK/DUajs7e8R4LN0FCUrOkocMGrqAG9iG9zFdwM3UpKStSQSxINurRbp3BE6YgKC0qVsT4V+fP6xolDp9hWprZOCHA5pcHY1AL8iHEZ8OIcmYJKZqQmaCRqN0pYUaNsNOJWtLgpSEnVY+J/CU86GvTqBDceXtpmXJi67RPojIk+J1jIeJpi9Uyt4a4XHoRJco8biunxksCwJ+UVp5lueuTlSHVpZKqKWQR4RUhKjRyWL8q1YA6ySVFc1i1WAsdVH3Z/o0Zs+bqqH4sd7N8uBmMo8/CkfKN3pepNYbzWQCpSm6G79hQc4Gw6dGkNU8uQd+1xQ+0bYnLTNQoVcv36+9GYU5Ujkwqcv2NU31QoxfFkoXBUPJnfbUX/ACpEEYDi2QogMUE2JbnY1+3eKtmPCsxBJSxHv3iXL8iSlYE7wkhwLP8AhceR5FuksGOgVFNenSJQH35D8tC7iDOBhZZUlLqNeg/avtE2FJ2onbem0RZzgfipD1Kajeuzg0LRij0jLfgurdFHmcWz5p/7hl9QPw+8L153PSqk9Z8yYd4fhjWvQZawKus0bkTRn5d4d4Dg+VLWFMSQKPVvahjc8uKKtDZNRVEmSTZi5aTMdykPziwYWTa1O1f9RBhpAGzcm/eDJb3/ADzjlzak7oUVvjniCZJQEyqO4fl17xzb4hWolZKjzJjsuY5eicgoWl3HKKjM/h+gE6Zh7EPtuR1jpYc2OMaYUNbZU0TyljqJqGeta27PHVcmWrQkLPiZzUFu5BNYr2H4HluHJJBFiWJ9aDpFqw0gJDD85DnCuRljPSLyTUvAqdi0ywHFPMn0EIMf/EGTL1AIUSi7jSH7m79BDPHoJQdN2ozXjn2fZNiZhS6F0oDpcXp8uzG/KJhxwl/oGMbVsZ4j+IJU+lCfc/UQzyfihM0saGlN/KsUeXlM1C2+EtRH+KSXHO1oe5Hw/NM4TFIMtAsCQVHz2h88eNRGzxx639nQMOp/f22g5MvnT8p5QvwqWv3/AFgTizNV4fDLWiqgKbs9HI5C8YYQcnSMz2EZvLkrTpWoJu1fKjmKDm/CPxC8uZqAO9+w/wBxWJuaLmqdSiXNa7desMcGpVdExVACWKtQ9HBFQLX52jo48Mor0fC1HQfg+EZ1lKHb94sOW8KJQR4i52SSxazua7xnDmImTUAqqxbVzI+/OLIiWW/3yjFnzSTop5JS0e4bCAD8/DAmccIYaekqmy2U3zjwqHci/nDWSludPzlGmc+ORMSmhKT9LUPfeF4ptSuxbX8OT4nA4SRiCkqUsJ5EeTs31i4ZbxDK0gBbHkoufMino0czxuFUlagQRU0N6HcP2jbDY0J3vcN+PT83jqZMayLYyr9Oq43KJWJD6tKtNFBncVYj+4GlD1a0VrFYr4czQoFC2CVFJYqYBiNiDfz8oi4bxc9Xi1f0gWBPk9OVbvFmzjKUYqUogNMSAUquQakv0JNtiXjmySxT6tlp/UhHg8IVoCjiEA1DFNfCSmviFaco8gVKcUkaSiY4p8pUPIgMRyIjI2fID8X/AEcZ5jVK+GgfMshwzeAVNP7alqcz3iaWNDC+7XqebbXNt4GwhXMeaCCpaikNdMtJ2cWNyetoNVISAC9Lb9SWpz+0c7k5LdDYKiRKCohR/t8hswA3HlEmOzxEhaElCyVOXAoAKbs5r7mJpUgPRwG/Y9ujxTOM8efiKYFk+HkH3pv9rxOLDtLZUlemWHG8U4YAagoAFrOO3hJPt+1exiE4laZiToBZyaFrgNsTSvQRWP5lRA5d6eQ2jxMxQ3Z9h151rYGsdZYYkjHqrR1/ASwlAANAO9IAzjiuXh6GqzYc/Xb8rFa4OzKapExDktYcuY7Pt3iv5pKnKmvMqs3bYbUr1HlGePGXZ9hDVuixK/iOt2EsDu9Pp9Imy7jNa1spIJNmFP8AUViVl5IohSndiEmhdmL0sHNf7ukNsBk3wvEp9VaClN7XMOnix+DUklR0HBzgpILhusEHGSgfnHWo/HjmebZlPNBqCPbe7bU3p3gGVPUbkegb0ZvWM74qGY+P3+zrC5yCAxB9+0Q/EBPf89I53h8VN1BMsnUdg5DdRsOzCLtlqFgALLq/XlSM2XEoIXPH8boaya159YlNRSpPl7xrJQwGzenlA+Pz2RJA+IoJ5C5LXoA58oVCLekL19BDe34Y8Jf8/PWEg42wyl6Qq53Glt94OwmaylqGlaSa0BD83Ifl9IJ48iJ56HCWFGoHoLQQJIADxrIWGrX9N4Tce4xaMIsovQEjYEsTSCxwcnTYLN8Xxbh5TpcrULpQ6q9xQeZECz+KZc15apUzSoN4ksgg3qaih3G8cqQou+og/nIxbMim4wglCUhKra+4sN7epjo/BGCG/GkrY1Rwrg1l0skmjPTrR6+8OMDwVJTYUdywudvvAmQ5GuWdU0hSySTT5X2HWhNBFtwimAo/52jNkzSWkxbdLR4jBJQnkG9oVTuIJCDp1jydR7UeF/8AEfEzxIBl/I/ja7fpzjliVlVy786/tFw46muzYWOHY7LLzuVMfSsHpv6RP8YEc+kciw2PUlg5cEMQajsbt5tF/wAnzRM1IKSORAqxt+bQvNx+m0FODgz3iLheXMlqVKlpE4eIKFFFqMdqh4pmK4UVLQVrS6q2cuaAOWDB39Da8dPB1drNuwvb8tEpQk+EgPs+5pYelIvFyZR16Uv+lGyfh1coa9VVJYJDgA0dTGrt0F4tWS4gfLQBmbblsaCJJy0AXAIoTYDUDSnbasBycSjWPhrQ7NsxqbDszU58oyZ3PJPtQaRqZh5Dzc+V4yHHwEqqpIfd7+5H0jIrvIVspmBkGUn4f9xJL7Mf8T68od/DBSnk9TYN5Ctd9zAk6clcmTpbUL82I3giU5SaAgCnUsa+TQvL/pmuPhNhZjub19vqYTZxwr8ZK2YLKioF3D8v9Q3wQNK+e59fOJ04yWLqAvS/nDuPOUdxEyTfhz4cEz00ZJqavS+72J2vDfL+CmBUopKzYVKRzsQekWBWbI1XHcn08yxiaXjAbKd+R9Y1S5M7JN5OtC8rl4VDzGBA+UDfkAKRVc2z9M6YSJaQ9KkVawLPBnGWCmrKVDUpN7PWz0irIw5FCk15g7fhjXiX2y8MFL0vuWYEpAK1pHJItXqamNZynVpUoMqgKb/s3MRT5GpxpclmZnPa23pFz4dyrQNc4B+uwv2B6xJpe/Zc0of9CJnCUuagB1d2rYAGlLAXgZPAMpNSuYqvNvoHEMsZxrhpTjUCRyb6225xX8V/EQqPgQPNz+hEIXzTFRnO6RZMHlUuUGQgDyq+xJ+5g/Ds/wCNYe/aKnl/FwWRqDPY7E8618oaJzU6gBUm7DaMmWMov9iNNvZZFq8IbkW5+Ucaz2dN+NMMyh1mli2zD/HltHWZcwt16/YQHmuQSZ//AHJYJG7Mr1Br2MNwZ4w9BqjlEqaSKkt5t+kbZfhgZorpIOoVCfldXzKLbR0Afw/wziky/wDkfvDHB8KyAfkBrV9+/wCka3ysdDe9qmgzKcX8WWlbM4cv394YiTqDG1AXF/W8S4XAAJsByH07CPcTi5cv5lADr5RglJuVxE+lWxHAWGKnCSn/AMSQPIWBhng8pTKDIDMObnl+c4jxnFEhLDU7mw3/ADvE2EzlK6gEex3H4OsG5ZGtluMn6GycPsLdKPfnG86emX831H0EQZhmPw5ZV0f9+1do5hm3GE2as6SQnbY8i5g8WDv6XCCZ0THZ/JbSSK0Y0J7A/loSTuGMLOBWlLPuKfZ4oMvEr1PqLv8A+Q5/3O8W7JuKEy01T0qXD8h5du0aXilH/Ax46VxPF8ApcFMwtu4qe2kCD8l4O0K1TFawbcxybd7WOwhxhMZ8Sott2hvKliu1BSMcs+R/qwO7rZ7IlMBvyevP87vFN49z74KkpSQ/Qv5lqXi6Bfe9b7fvv1ii8bcKrxE1K5WlmYixd+Q2I3i+M49n2Lg+uylzs7mKIJUVVsdxWl3NzcwYrMtawqSkpLMa1JodQ5mjtu0NDwXMTJASAF/3Kd3fZr3AhXh8lnypp8Bo7F2u6QaF6VjoqUX4PjNe2NJHHOICQDpJFK0NOxaPYLXl4eqEA0vU26H22swZoyK6Y/8AhO6/hLl85pINA5YdAHf9P02bS5v9MgByRbn0HSK/xICif4BRQ1FhTfUruwrEuV5od9vfv+GONPFUuwV2rQJj+NKFIBpRrAHdyHp7mEh4hmE0byDeZd4a5vwula9UrwpUHIdwDejtQhvMRFhuCzQqmU5AOeXMh36R1IZMMY6F9pJmv/qBSwHSkEJ2DOebvdqt6Xh1w7KJTrP9221IBmYWRJfw1HOxH0NdyYgHFWmqUhhQMaeVLdoHI1mX6EnbiXaWlwTEeIwKVAakgsbnmRz/AEijr4wnk0U3l9lA+8EYDi5esCZVJ53HoPtCVx8iXov45VaLlKwoSPCkDoKQQJQUliKHy+htAhxA0hq6htz3MTSVUb06+0Y5TlCWwUuxQc+4WmS1qUhLy6FhsTs29eUJDhVJ+ZJSNnDDqx3jsiJb7d+TRsvAoA1FI1e+1I24+ba/ZFpuBzXKMuM1gEqYF1KsGFgHFyd7RdsDhGvZqfQtuRBypLA0A5P+VifDorT1/Lxmz5/lZJSc3ZvLlHlT6+W/2idEgMfYbu+8DZxmKcPKK1FmHmTUBu7/AEjnmL48mlR0lg9hXydQIfsIvHx3MFb8OlLCX5/R3iZKmbtTvHMMFxfOK/mPZVQfQA+kWbLeKEzHBcKG2x7EGCnxpQ2E1JelqzPHGVJUpNwH/WOR4zN50yYdSi7s9HoefpHRf5zVQ94WzMklKL6AL8xcbtX/AG+0HiyRitkwzUXbRSZYCnCiWN3etB+sOcFmM1akoSyksLAUFbtavs0WRGVyv8EnqQH9TV6QVJylAPh3vy7Ae8NeeFGjJyFJUkL8wwqpkspTchiXpVrhxT8peKLiOEMSnxCW47s3cG35Ux1dGHSLF+gt3ePZwTvUX/S/1gcfIa8Rl7tHJsPw1iFt4dOwoXPoPrFhy3gyayRMWNIdgPm8Vw/0qQHMW6dMRqZx0tG03GaQdABLeXR6e0MWecpVVFuUmKzjJGFaUpYSQBRjR3IL+RrCzNP4hfDITL0rBfUXI6ef7bPCDjuYozklTsUg2bm9R9KNA2U5ZKUBrQ+rfUQ17Me1+UOeGENsKktInwvHGLKn+I45EJYjlblF+yvPkTUAgVLAgs4JvTelaUpHL88yxOHmBKFFQNeVCAzPUi9enNxDThuaUFCkr8Rfwvs6Wdx1UR6RMmCLWkXL9o7OkBdLtSm5feNsNKc1FRs3M0v5DzgHDBz4Q4f3YPd9/aGZGlkisxXsLEk+Q2vHIlNxdARF/wD0dKvEUBzdzV4yGyVhI08vz/IfSMgO0gqKLmSXkBYcqlEHmSk0L7nvAycEw+JLDpud9O5Lcqx5kSiFGp0AfKag6qAWt0feJsas4YkgapKjb/E8hG7Jjr9QoSvaCMKsEBy/N+nlDNSwLB2erWJtQ3hDlixMUpiG0nS3MVo/KsNcDiQaO2/Ro5049WO/0Tz8EhY8SQrdjViBT87xVsXwjMWNSGG+km1SaX6feLgqY4ZLgCxo3aNnAFL/AP6PaH4eS8ekKkmc7Rw1iCNQllj0Z68hVr94mwXDk5ZqGTWoYmlCOvJxF/Stw9AGo9vwx78DVWtbknkaA+UavzWwe0/BdlyCEAaCkC7tU2ADQ1wsnckP+UjBKowHt0BoB3ghFKE9619owZJ95WVVIEzfOBh5ZUz6biz+dop+J47nTD4GSNt6P1i355lpnStO5ew2tWnUekc6GRzUWSVDmkGvWodo6mCONx36HhSk/wBh5gOKJmpl+NPIUUO0WLJMxEx1g05Vo17xUsHk0+h0aeWqkWXKct+ElhUkuSaBzcAcoVmjj+g+R0S/Q842kKnyGQ9CD+Dl25RQsHlhCSVhL/8AIsP3+nSOrokU8Xn+fljEOI4ckzEsUsH2oPzrExclRXUzxqK2cvk4f4awSH3bYh2I+vS0Psiy8qnFYSpKdgTVneo7bdYcZlw7LleMkPs9LWa9v3hWvi8S/Clvwb8o2Sm8kaiMpzWvC4SZH29nv3tGaCS/p06dBFHl8WLJqSzvQg/cw0wHGAJZW9HG0c+fFn6i/jaRaAHsA7vXZ79z6XgqTJs3KvLoa3tAOGxAUXfZwemzQwlKYPy684yU09gMjxszQkkkihZt/wA5RzTPuMJy1kJOkA7dyNt23BjpuPQVSiE9Wqeo27xx7O8jmyJinSopNlMbdesdfjdHEA1k51MSX1KJ7xZMp4kSoFE00P8ApvTeKaiUom35zg/CZcvUCfCnmqgDd/x6biNLhFjnTQ+4twcrQFpcq2q6QB0L0iq5cF/EHw9T7aSxFRZrX946DlktC0hOkskkMRdqBxVhSn3hrLyGTskJciw0m7hjd3AhL5EYPqxVnMMSidNXq0quQLsKknxG9Xr36RbOHcnWACpAQCGcgguCHWXqRZntXysU+YkDSn5QC7j/ABFQB33PWCMKkqGrY7mu7+gjNl5lqoh0wjL8KBUlhVib1Yl/aCkYhKBMmuTcubNyAezN3c8oBWfiqKBRA+Y1c0tQtv8ASE/EWZFQKEVlyg6iLPy8rmMEU5y0TqhZiMTiJq1LBWyiWY05c+kZHTcBw/hJkqWv4OnWhKtOqZ4dSQdNFbO0ex1Pwpf0R+bjX0ccQsggpoU7+30hvlmK1JUFLegoWNS9bC5I92hPKn6TsehtWhfo0eLlKRoUXSDVKubH3Lt6kxpnBTQqE+of/LypK1FSSyj4Vf2g7ppQF357RNhCApxVJsSKK7+1oFl43xALU6VAhiBWzig7UtDLDziCRp+JLNv8k9OveOZnx0qfpthK9ocyn00Bcm3Lqf0j0SwSASzEgl72LvvQ+8aYeekpSxOoOCCevPa7xOlTKIq7b3sK9Q2/SOY9De39NpklNKGrN3bly+8GSJBN3G3n1/KNvAmYY1Mka1EMBza1r86Fz/ul4r+JEwLaUlOnmr3fZu8bMPGlk2Lm6OkpkDTcAU/bvAWNxaJbBwdyxtUivo/nHK8TxtilEjXTltd4i/8AUk5QAK1UsxLWYODTkI3x4aXoqL7Ojoo4gQTpdj3ifDYhLtblT7Ry5WMUlQL/AK94vWSEzEjuOp8z6xk5OJ4tob0iPEpB8W3qryA+hiWTJctV2/LbwTJlUa9fZohxuYSpA/qLAJpzryDdxGdRlMBJfQQEU3ub/nL0iVMwVB3tX7wgTxjIKglyxpqagJu78h+CN5+dYcgqRMCi5ZqWALkKApX1S3WHrjZPaL6v7Qk4+xRBIDU+7dvrHPax0HESUYksDRmPNxYMN+YvCfG8GrKv6aCUhhUjUTu5LDy25R1cc1GNPRJVVCLD4clJI2IDb1t5UZ+cMpiUL+GpIZZYKG1ncHb5TcuHEFq4ImBLqpszgn7U8oaYHBIkyGmKSlixejuC1GfUCOVRDVJNaDUtJod5LKIljba356w3l7C33bytFLmcWoQQlDqDB9q7prsGFoYyOMJZUHoD59KM8crNx53aAafpZQo1Ich2HWp5c/tHs2Sk/MApw+3TncQPJnpIBBcGzcu55u3nEpNXOzANYVe/eMTcoOimrBF5TLLnSAObVDWbrHpyuWwBFelwRyP6CCFYlKSQ+qrf8fNvWPPjKJcgAOzXLcquxreC+ef9C+MWzUCWtPhGrYCg2u9QX2994Owk3UihYq+YhnDgvR2ev3rA+Oxg+VKQtwdSjUDnC3HZbMWNQKkqPzUAenIW/TuIil29DS+jSfM0rIqQNhXU4Y97WesNctxXxAE/IBsaENRy9L7CF8sJwwecoahz+a1GIqbgs/OBP+pKnYiTL0qlyZiwklJ0qNXLFJdIZ9wesPhhc9FTdeknEfEmkGXJqw8ah71NX+kXbCcKYUypZ0K0rSFBKlEgApCi7VN93HSIcJwVhlKT4HQ7hNkFIFyGcgsGBLMBSLVIlhcxjb7B/qfYCOvx+Osa2czPn7OomkvAhQ1FRD7CgA2HpGQ3/wCmtQM3aMjZaMnRnzSqCFYpUxCZNPm8JsxNL9d+wgUqjAtmI2jObAj4VFIWllCrEWI/1EZxCkpdJNOp8xXaNp+NVOmg2LN5j9Y8w5csYFxT9LUmvBzgMeF1chQvWtPKot1gnGZrNCP6YEwg0Ystr0G9zblFeT/TmBwCAeW0MJOKCFqB3OoeYrHPycVR/b02Rz3SYnzrO1TkaN9w3yttXekItCWVVmHmbUFxz8hzi3Z1liZ0szEB1pqo1AI6khnHN4rmLyqYggTU6NQdJNQeVvwRsxNKK1Qc6l4ASkwTIkOQwqeW7xvJwCgQHF26Vh1h8nUAFEKCiQAwainck9mDNue0MckvQMSS2zJuD1skJOtPhLipP9ooOZ3AIBFRc3LKcGmUhKbG5A6G3WFuFwXwSUi9leg5+rc6wxkzuVg2r19y8cnmcmOTSDjFsZ4/MCjDqWO45vHJ8Xm8yYXUS3J29I6dmn9SUpFagh+525xy/EYQpWobgsR1PT9OcaOF167JFNM0+KaVoLbkc4Pk49IAp/d4lXLWp9YARIJLBJfo/MCw6lvMQzwOV+ELUoBIILGpJJbsBs/WjsTG7Q5u0WbJ8Qxvq8RS7u7c+vrfpFmwqHdVGFj15de8V7KcAkAqUQNVw9ufUq5sIeInJSmppsG52/OscblTXfRnjGwnMiBJUoOGD2G1X+gjjGY5gtaySTWnkNo7EvHhUtQQASxobH9QeUclzfJZktZdBSCT2vQAxv4c1KIEotaF8s+34fzyhmjDaklaTVIdQJqwNz0ennEUnBuohSSlQS6UhIYklgFajQOxevaD5GXslWtIQUFiA+slQcAg7UbUHqQ9L7tUTHGVlm4RnrIIcBIoxuSX36ECm8WPF4glIA503F2Aaw/XtCLIsoMqUC3jVUu+9GA6V7vDNE4660NByvQdGpe3eOByknPQ/UpG8sFNw5Jp+bDw9bxvLw6pgGsluWzCz86wNNz3Dy1FzqUBZIruCwFHrc8o0zHH4gukITKf+5ZchwQKB6+G1WN4XDjykFKSXocFy5I8ZGkO9aVqN/xoHn5ouYn+knSm2o99kjf8rC/LchmfHROIUpEoFa1rqlRAKkJSD8wKwKilTFqyDJpa0ErQFCwBsf8A629o6OLhfbMmTkxi6K3kWEExBKk+JUxQ1GqtKXBu4Lqq7cuTRcsFwzJB1BOpYS2o106rhIYADS4LBy9XgpOVgTaJATLSwADANyAh/IwgTLFtSi/Wu/lHThjjAwTyykyDByQxL1VQc2D/AFMNkZOEsUxIjKgAki4g82g5S/hUYf000CPYhM2MgNDbZ8uKlxGaXh8cJKV8qx2NPrA03Lm3BiiuwkSWU4iczXmA2JvyeJp2F5iBVyw9HvFF2TYjEBRHMUI5RtOSSHu14Fno9YMRjkpBSqoa4D+vaKLsecO4oLQqWqyg357wJiMauekYdaQSHAU7OQzEsKFhs/aF2UYrQulniTETCmdq5184pwT9JGTi9DXFcFJlYb4hWokEfI4DGhu7q3sBS3KGRJMpwmZ8QEbmnd7et4s8vMBMw60vRcskd6PCDh5SFr0rSk1YuHFefYg+sJy4e6qxuPO4+7Mw+KXpBUjUgkh0/wCQFQ9A9RT2eCEZmgUIKeTp3r/xblFwz/ChWEsNMsgsOhqBypyirYLLlzX0qR8yg6k8iOXMEbbxmnw1/wCR8eSvs2l5sgpdKqsGt5k1vQe/WAcUqUoLWUpUoBnKQ/3qx5+kWvGcFSkYclZ+IsspUxQsyk0QmyQxtvpqTRqwMpUrWgSnYt4BunkaMTs/u0L/ABZY6aCjnhJimShCmCpaCSRXawLGjdWIO0WDDYWUUsUJ0gN8oG5s9r9LmJsJ/DlYlqWvVLJSShGoKUGqSohLO39o51MA4vKJoBSgTCUs+kKWk8jZx5wWXDka0RZYSdWHSWFAntzc1o3SCJyFLDFVCANAtWwPOrc7iB8u4anllzdaEOAym1qJLWHyp6kvsBvEcnL1q+V1hn+ZlDmfEQPfyjP+Flatl/kY7pMYSMMJdjU7027xpmOGlzEEKaru5D9Ll3djfaI8Fw1NmErmeCWipQCStdqOKJfm79N4GxaEiapKQmhsU0B5Dk3laG4uLOD0DLNF7uzns6UtayZSVkPQ1elB4j+sOMo4VxGtK1KSkhlAEEkv4hsHe7xfsn4STM8c0ukBxLSNKSbjVzHRgD1sQOIi+JWkCidI9EpH6x0+s2t6Ey5NvQNjAsDT8RSlqLJQhklRNAN2HXa5pEGa5KEKTKclQSkqJLhymrf8HNi5ZnMXrh3DJEoskA6KlqnU4qbmlIr+Nl/Exq9xqI9IGHHihMs8n4TZdwUVS0iYUhDg6Uiqi9ApVPC5dmrZ4jy2WZmLUrYrJ8np3pF2lSv6SjbSkt5Jf6iEnC+WsVLakaFBR0hLm5bYfnMt5Jb+4t+v3HnBmT5fpSgHap+0GrwBXpTpJALn0hvg8DUkikH4Ao2CJwoKgBuYZJwCQzXESolAV3j1U2Buxqil6bLWwgaZOaNVzYDxE9oGgm0SKnxkJ14+sZEoqzgP8xspLRIjEDYtCsZspIdQcD86iCBiUFtQZx+WhXZjeoex2VES0rbYnqG94jQlN0L+8bCYsdYvsgXEhIr4knyjEzE9j1ghGK/yEba0GLKoCTKIqFBybCtOsS4zEKIGpIpuP0MFpkIvpD+n3jXEYbVyHd29osqw/Ise6NINR6sbwPKm/DnHv94kyvIUqLqmJDW8Qf1hfmcrTN0gktR3f6mLSB+zp0zMQvDKGy0P5tWK7w7jtC2P+Q/T7RFkkyarDkGWpQH9wsOYI0/eEf8AMKRNYPf6RbREdjxxC8LNG+g/SkVDhjEArUT/AHLSfUOYPwma6pL6hUMQSOXK7RUsBmfw1MP87dqD2iUUjruNI+Gp9gfpFP4Yx4UZqybBHnQP9H84e4XGfElF90lvSOc4PEmWopBqTUdovwpI6apAmJPQg+iv0jnmX48iYodx7xf8jW8pzuI5oCBOUP8AkfqYuX0VE6NksnVKPUezxQcSHxEx/wDM+9/eOk8OrHwknZmrFDmZZNViFES1MVli1L/SLfpIl3yTD/0gB/j94o2Pl6sWv/yP6COkZVhVIljwl2sNvN294reWcLa5ylmaklySBU33MUy1pDzKMOBKJIsA/kP2t1it5LgviYhStnJfzMdDw2VgS77W2pz/AAQJkouNCU1sA30iA0yLE4EmSoPpCqEmwfoLwVlmTpRLAB1frDLFSxoIO/1iDBzWDNaJYaikyaZKYp6ROCBAs2a8aCdFBpk8yfEK58DzMRAGIxrbxCNhk7EtCTM8w6wNjc06xX8bmBO8QFsLmZkXvHsV1eLreMiUBRy3F/KO4g7FikZGRnZrQEowbhFnTcx5GQDLfgzkVFYjxKQNoyMg4gsilKNK/jwwkGkeRkNXgBKoRPlqATUA94yMgkL+zqGTSwMvWwAobCOSK/8Aknv94yMi2UvTp/DGHSZKnSk0NwDtHPZJ8au8ZGRPsiLjlsw6QHLNZ6WhauQnWPCL8hyjIyI/SItuEpJDc/tCaXJSZlUi/KMjIuX0DEveRyh8Ow326RV8omE4lYJJGo7xkZFv0peHQsuHgimcPj/3M7/yP1j2MihkvC8qHhhRgfnPeMjIpEfiDp5pAiDWMjIpFkq4gVHkZBMn2DToT4wxkZFEYjxZhLijePIyLQIrWax7GRkWQ//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9473" name="Picture 17" descr="http://www.cuisine-gratuite.com/big/10112008-clafoutis-aux-cerises.jpg"/>
          <p:cNvPicPr>
            <a:picLocks noChangeAspect="1" noChangeArrowheads="1"/>
          </p:cNvPicPr>
          <p:nvPr/>
        </p:nvPicPr>
        <p:blipFill>
          <a:blip r:embed="rId4" cstate="print"/>
          <a:srcRect/>
          <a:stretch>
            <a:fillRect/>
          </a:stretch>
        </p:blipFill>
        <p:spPr bwMode="auto">
          <a:xfrm>
            <a:off x="6444208" y="4221088"/>
            <a:ext cx="2016224" cy="1512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ctangle 2"/>
          <p:cNvSpPr>
            <a:spLocks noGrp="1" noChangeArrowheads="1"/>
          </p:cNvSpPr>
          <p:nvPr>
            <p:ph type="title"/>
          </p:nvPr>
        </p:nvSpPr>
        <p:spPr>
          <a:xfrm>
            <a:off x="457200" y="274638"/>
            <a:ext cx="8229600" cy="1143000"/>
          </a:xfrm>
        </p:spPr>
        <p:txBody>
          <a:bodyPr/>
          <a:lstStyle/>
          <a:p>
            <a:pPr eaLnBrk="1" hangingPunct="1"/>
            <a:r>
              <a:rPr lang="fr-FR" sz="3600" b="1" dirty="0" smtClean="0"/>
              <a:t>PORTIONNABLE</a:t>
            </a:r>
            <a:r>
              <a:rPr lang="fr-FR" dirty="0" smtClean="0"/>
              <a:t> /</a:t>
            </a:r>
          </a:p>
        </p:txBody>
      </p:sp>
      <p:sp>
        <p:nvSpPr>
          <p:cNvPr id="12" name="Bouton d'action : Suivant 11">
            <a:hlinkClick r:id="rId5" action="ppaction://hlinksldjump" highlightClick="1">
              <a:snd r:embed="rId6" name="click.wav"/>
            </a:hlinkClick>
          </p:cNvPr>
          <p:cNvSpPr/>
          <p:nvPr/>
        </p:nvSpPr>
        <p:spPr>
          <a:xfrm>
            <a:off x="7812360" y="332656"/>
            <a:ext cx="504056" cy="432048"/>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r>
              <a:rPr lang="fr-FR" dirty="0" smtClean="0"/>
              <a:t>DOSETTE</a:t>
            </a:r>
            <a:endParaRPr lang="fr-FR" dirty="0"/>
          </a:p>
        </p:txBody>
      </p:sp>
      <p:sp>
        <p:nvSpPr>
          <p:cNvPr id="3" name="Ellipse 2"/>
          <p:cNvSpPr/>
          <p:nvPr/>
        </p:nvSpPr>
        <p:spPr>
          <a:xfrm>
            <a:off x="2627784" y="1988840"/>
            <a:ext cx="4248472" cy="33843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79512" y="1484784"/>
            <a:ext cx="3600400" cy="3096344"/>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p:cNvSpPr/>
          <p:nvPr/>
        </p:nvSpPr>
        <p:spPr>
          <a:xfrm>
            <a:off x="395536" y="1772816"/>
            <a:ext cx="3168352" cy="1384995"/>
          </a:xfrm>
          <a:prstGeom prst="rect">
            <a:avLst/>
          </a:prstGeom>
        </p:spPr>
        <p:txBody>
          <a:bodyPr wrap="square">
            <a:spAutoFit/>
          </a:bodyPr>
          <a:lstStyle/>
          <a:p>
            <a:pPr>
              <a:buFontTx/>
              <a:buChar char="-"/>
            </a:pPr>
            <a:r>
              <a:rPr lang="fr-FR" sz="1400" dirty="0" smtClean="0"/>
              <a:t>Consommateur lassé</a:t>
            </a:r>
          </a:p>
          <a:p>
            <a:pPr>
              <a:buFontTx/>
              <a:buChar char="-"/>
            </a:pPr>
            <a:r>
              <a:rPr lang="fr-FR" sz="1400" b="1" dirty="0" smtClean="0"/>
              <a:t>Perte de crédibilité /légitimité des marques</a:t>
            </a:r>
          </a:p>
          <a:p>
            <a:pPr>
              <a:buFontTx/>
              <a:buChar char="-"/>
            </a:pPr>
            <a:r>
              <a:rPr lang="fr-FR" sz="1400" b="1" dirty="0" smtClean="0"/>
              <a:t>Sensibilité au prix,  offres promotionnelles, MDD  plutôt qu’à la marque Nationale</a:t>
            </a:r>
            <a:endParaRPr lang="fr-FR" sz="2000" b="1" dirty="0"/>
          </a:p>
        </p:txBody>
      </p:sp>
      <p:sp>
        <p:nvSpPr>
          <p:cNvPr id="20" name="Rectangle 19"/>
          <p:cNvSpPr/>
          <p:nvPr/>
        </p:nvSpPr>
        <p:spPr>
          <a:xfrm>
            <a:off x="179512" y="692696"/>
            <a:ext cx="9130641" cy="369332"/>
          </a:xfrm>
          <a:prstGeom prst="rect">
            <a:avLst/>
          </a:prstGeom>
        </p:spPr>
        <p:txBody>
          <a:bodyPr wrap="none">
            <a:spAutoFit/>
          </a:bodyPr>
          <a:lstStyle/>
          <a:p>
            <a:r>
              <a:rPr lang="fr-FR" b="1" dirty="0" smtClean="0">
                <a:solidFill>
                  <a:srgbClr val="0070C0"/>
                </a:solidFill>
              </a:rPr>
              <a:t>4) Nouveau schéma de consommation </a:t>
            </a:r>
            <a:r>
              <a:rPr lang="fr-FR" dirty="0" smtClean="0"/>
              <a:t>: </a:t>
            </a:r>
            <a:r>
              <a:rPr lang="fr-FR" b="1" dirty="0" smtClean="0">
                <a:solidFill>
                  <a:srgbClr val="0070C0"/>
                </a:solidFill>
              </a:rPr>
              <a:t>Eloignement du consommateur vis-à-vis de la marque</a:t>
            </a:r>
            <a:endParaRPr lang="fr-FR" dirty="0">
              <a:solidFill>
                <a:srgbClr val="0070C0"/>
              </a:solidFill>
            </a:endParaRPr>
          </a:p>
        </p:txBody>
      </p:sp>
      <p:sp>
        <p:nvSpPr>
          <p:cNvPr id="11" name="Titre 1"/>
          <p:cNvSpPr>
            <a:spLocks noGrp="1"/>
          </p:cNvSpPr>
          <p:nvPr>
            <p:ph type="title"/>
          </p:nvPr>
        </p:nvSpPr>
        <p:spPr>
          <a:xfrm>
            <a:off x="467544" y="188640"/>
            <a:ext cx="8435280" cy="504056"/>
          </a:xfrm>
        </p:spPr>
        <p:txBody>
          <a:bodyPr>
            <a:noAutofit/>
          </a:bodyPr>
          <a:lstStyle/>
          <a:p>
            <a:r>
              <a:rPr lang="fr-FR" sz="2800" dirty="0" smtClean="0"/>
              <a:t>Evolutions sociétales, économiques et consuméristes</a:t>
            </a:r>
            <a:endParaRPr lang="fr-FR" sz="2800" dirty="0"/>
          </a:p>
        </p:txBody>
      </p:sp>
      <p:pic>
        <p:nvPicPr>
          <p:cNvPr id="9" name="Picture 5" descr="shema2-4"/>
          <p:cNvPicPr>
            <a:picLocks noChangeAspect="1" noChangeArrowheads="1"/>
          </p:cNvPicPr>
          <p:nvPr/>
        </p:nvPicPr>
        <p:blipFill>
          <a:blip r:embed="rId2" cstate="print"/>
          <a:srcRect/>
          <a:stretch>
            <a:fillRect/>
          </a:stretch>
        </p:blipFill>
        <p:spPr bwMode="auto">
          <a:xfrm>
            <a:off x="3851920" y="1268760"/>
            <a:ext cx="5292080" cy="4330528"/>
          </a:xfrm>
          <a:prstGeom prst="rect">
            <a:avLst/>
          </a:prstGeom>
          <a:noFill/>
          <a:ln w="9525">
            <a:noFill/>
            <a:miter lim="800000"/>
            <a:headEnd/>
            <a:tailEnd/>
          </a:ln>
        </p:spPr>
      </p:pic>
      <p:sp>
        <p:nvSpPr>
          <p:cNvPr id="10" name="Bouton d'action : Suivant 9">
            <a:hlinkClick r:id="rId3" action="ppaction://hlinksldjump" highlightClick="1">
              <a:snd r:embed="rId4" name="click.wav"/>
            </a:hlinkClick>
          </p:cNvPr>
          <p:cNvSpPr/>
          <p:nvPr/>
        </p:nvSpPr>
        <p:spPr>
          <a:xfrm>
            <a:off x="8676456" y="260648"/>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Image 5" descr="POLYTECH LILLE_BLANC.png"/>
          <p:cNvPicPr>
            <a:picLocks noChangeAspect="1"/>
          </p:cNvPicPr>
          <p:nvPr/>
        </p:nvPicPr>
        <p:blipFill>
          <a:blip r:embed="rId2" cstate="print"/>
          <a:srcRect/>
          <a:stretch>
            <a:fillRect/>
          </a:stretch>
        </p:blipFill>
        <p:spPr bwMode="auto">
          <a:xfrm>
            <a:off x="179388" y="115888"/>
            <a:ext cx="1512887" cy="471487"/>
          </a:xfrm>
          <a:prstGeom prst="rect">
            <a:avLst/>
          </a:prstGeom>
          <a:noFill/>
          <a:ln w="9525">
            <a:noFill/>
            <a:miter lim="800000"/>
            <a:headEnd/>
            <a:tailEnd/>
          </a:ln>
        </p:spPr>
      </p:pic>
      <p:sp>
        <p:nvSpPr>
          <p:cNvPr id="6" name="Rectangle 5"/>
          <p:cNvSpPr/>
          <p:nvPr/>
        </p:nvSpPr>
        <p:spPr>
          <a:xfrm>
            <a:off x="467544" y="1484784"/>
            <a:ext cx="316835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2"/>
                </a:solidFill>
              </a:rPr>
              <a:t>Le format dosette</a:t>
            </a:r>
            <a:endParaRPr lang="fr-FR" dirty="0">
              <a:solidFill>
                <a:schemeClr val="tx2"/>
              </a:solidFill>
            </a:endParaRPr>
          </a:p>
        </p:txBody>
      </p:sp>
      <p:sp>
        <p:nvSpPr>
          <p:cNvPr id="7" name="ZoneTexte 6"/>
          <p:cNvSpPr txBox="1"/>
          <p:nvPr/>
        </p:nvSpPr>
        <p:spPr>
          <a:xfrm>
            <a:off x="251520" y="2204864"/>
            <a:ext cx="4968875" cy="3693319"/>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a:defRPr/>
            </a:pPr>
            <a:r>
              <a:rPr lang="fr-FR" dirty="0" smtClean="0">
                <a:solidFill>
                  <a:schemeClr val="bg1"/>
                </a:solidFill>
              </a:rPr>
              <a:t>Format adopté depuis de nombreuses années par le consommateur, il entre tout à fait dans ce type de consommation sous forme de portion individuelle.</a:t>
            </a:r>
          </a:p>
          <a:p>
            <a:pPr>
              <a:defRPr/>
            </a:pPr>
            <a:r>
              <a:rPr lang="fr-FR" dirty="0" smtClean="0">
                <a:solidFill>
                  <a:schemeClr val="bg1"/>
                </a:solidFill>
              </a:rPr>
              <a:t>On trouve la dosette sous toute les formes et pour tout les produits (café, thé, </a:t>
            </a:r>
            <a:r>
              <a:rPr lang="fr-FR" dirty="0" err="1" smtClean="0">
                <a:solidFill>
                  <a:schemeClr val="bg1"/>
                </a:solidFill>
              </a:rPr>
              <a:t>sucre,sauces</a:t>
            </a:r>
            <a:r>
              <a:rPr lang="fr-FR" dirty="0" smtClean="0">
                <a:solidFill>
                  <a:schemeClr val="bg1"/>
                </a:solidFill>
              </a:rPr>
              <a:t>,...)</a:t>
            </a:r>
          </a:p>
          <a:p>
            <a:pPr>
              <a:defRPr/>
            </a:pPr>
            <a:endParaRPr lang="fr-FR" dirty="0">
              <a:solidFill>
                <a:schemeClr val="bg1"/>
              </a:solidFill>
            </a:endParaRPr>
          </a:p>
          <a:p>
            <a:pPr>
              <a:defRPr/>
            </a:pPr>
            <a:r>
              <a:rPr lang="fr-FR" b="1" dirty="0" smtClean="0">
                <a:solidFill>
                  <a:schemeClr val="bg1"/>
                </a:solidFill>
              </a:rPr>
              <a:t>Avantages</a:t>
            </a:r>
            <a:r>
              <a:rPr lang="fr-FR" dirty="0" smtClean="0">
                <a:solidFill>
                  <a:schemeClr val="bg1"/>
                </a:solidFill>
                <a:sym typeface="Wingdings" pitchFamily="2" charset="2"/>
              </a:rPr>
              <a:t> Production en grandes séries sans difficultés de </a:t>
            </a:r>
            <a:r>
              <a:rPr lang="fr-FR" dirty="0" err="1" smtClean="0">
                <a:solidFill>
                  <a:schemeClr val="bg1"/>
                </a:solidFill>
                <a:sym typeface="Wingdings" pitchFamily="2" charset="2"/>
              </a:rPr>
              <a:t>process</a:t>
            </a:r>
            <a:r>
              <a:rPr lang="fr-FR" dirty="0" smtClean="0">
                <a:solidFill>
                  <a:schemeClr val="bg1"/>
                </a:solidFill>
                <a:sym typeface="Wingdings" pitchFamily="2" charset="2"/>
              </a:rPr>
              <a:t> majeures</a:t>
            </a:r>
          </a:p>
          <a:p>
            <a:pPr>
              <a:defRPr/>
            </a:pPr>
            <a:endParaRPr lang="fr-FR" dirty="0" smtClean="0">
              <a:solidFill>
                <a:schemeClr val="bg1"/>
              </a:solidFill>
              <a:sym typeface="Wingdings" pitchFamily="2" charset="2"/>
            </a:endParaRPr>
          </a:p>
          <a:p>
            <a:pPr>
              <a:defRPr/>
            </a:pPr>
            <a:r>
              <a:rPr lang="fr-FR" b="1" dirty="0" smtClean="0">
                <a:solidFill>
                  <a:schemeClr val="bg1"/>
                </a:solidFill>
                <a:sym typeface="Wingdings" pitchFamily="2" charset="2"/>
              </a:rPr>
              <a:t>Inconvénients</a:t>
            </a:r>
            <a:r>
              <a:rPr lang="fr-FR" dirty="0" smtClean="0">
                <a:solidFill>
                  <a:schemeClr val="bg1"/>
                </a:solidFill>
                <a:sym typeface="Wingdings" pitchFamily="2" charset="2"/>
              </a:rPr>
              <a:t> Forte consommation en packaging. Peu écologique.</a:t>
            </a:r>
            <a:endParaRPr lang="fr-FR" dirty="0">
              <a:solidFill>
                <a:schemeClr val="bg1"/>
              </a:solidFill>
            </a:endParaRPr>
          </a:p>
        </p:txBody>
      </p:sp>
      <p:pic>
        <p:nvPicPr>
          <p:cNvPr id="32770" name="Picture 2" descr="http://t3.gstatic.com/images?q=tbn:ANd9GcRgc7f4aNlPJ7k8K2HcwRZtAk1SWc9g1v_S4tFEnj2V5zxi2Mi-"/>
          <p:cNvPicPr>
            <a:picLocks noChangeAspect="1" noChangeArrowheads="1"/>
          </p:cNvPicPr>
          <p:nvPr/>
        </p:nvPicPr>
        <p:blipFill>
          <a:blip r:embed="rId3" cstate="print"/>
          <a:srcRect/>
          <a:stretch>
            <a:fillRect/>
          </a:stretch>
        </p:blipFill>
        <p:spPr bwMode="auto">
          <a:xfrm>
            <a:off x="6732240" y="1628800"/>
            <a:ext cx="1552575" cy="1552576"/>
          </a:xfrm>
          <a:prstGeom prst="rect">
            <a:avLst/>
          </a:prstGeom>
          <a:noFill/>
        </p:spPr>
      </p:pic>
      <p:pic>
        <p:nvPicPr>
          <p:cNvPr id="32772" name="Picture 4" descr="http://t1.gstatic.com/images?q=tbn:ANd9GcRTZcWE9L1Z9-sv7ps1ltBn-hWKDjg9acJu3GdrW2OYfVTfMPomrg"/>
          <p:cNvPicPr>
            <a:picLocks noChangeAspect="1" noChangeArrowheads="1"/>
          </p:cNvPicPr>
          <p:nvPr/>
        </p:nvPicPr>
        <p:blipFill>
          <a:blip r:embed="rId4" cstate="print"/>
          <a:srcRect/>
          <a:stretch>
            <a:fillRect/>
          </a:stretch>
        </p:blipFill>
        <p:spPr bwMode="auto">
          <a:xfrm>
            <a:off x="5364088" y="3212976"/>
            <a:ext cx="1948797" cy="1872208"/>
          </a:xfrm>
          <a:prstGeom prst="rect">
            <a:avLst/>
          </a:prstGeom>
          <a:noFill/>
        </p:spPr>
      </p:pic>
      <p:sp>
        <p:nvSpPr>
          <p:cNvPr id="32774" name="AutoShape 6" descr="data:image/jpeg;base64,/9j/4AAQSkZJRgABAQAAAQABAAD/2wCEAAkGBhQSEBUUEhQVFRQUFhgVFBgVFRgVFRQVFRUXFRYVFBcXGyYeFxkjGhcVIC8gIycpLSwsFR4xNTAqNSYrLCkBCQoKDgwOGg8PGiwdHRwpKSwpKSwpLCksLCwsLCwsLCwsKSwsKSwpKSwpLCksLCwsKSwsKSkpKSkpKSksLCwsLP/AABEIAOEA4QMBIgACEQEDEQH/xAAbAAEAAgMBAQAAAAAAAAAAAAAABQYCAwQHAf/EAEYQAAEDAQUEBgQLBgYDAQAAAAEAAhEDBAUSITEGQVFxIlJhgZGhEzKx0QcUFRYjQlNyksHwM0NigrLhJDRzk9LxVKLCRP/EABoBAQADAQEBAAAAAAAAAAAAAAABAgMEBQb/xAAsEQACAgEDAwQBAwUBAAAAAAAAAQIRAwQSIRMxUTJBYXEUM1KRFSJCgfAF/9oADAMBAAIRAxEAPwD3FERAEREAREQBERAEREAREQBERAEREAREQBERAEREAREQBERAEREAREQBERAEUfUvYAkYdDxW0W7s80B1oub46N4cO6fYvnynT3uA5yEB1IuYXlT67fFZC2s67fEIKN6LT8bZ1m+IX0WlvWb4hCaNqLX8Yb1m+IT4w3rN8Qgo2ItRtTOu38QWBt9Prs/EPeosUzoRcxvKl9oz8QXw3rR+1Z+Ie9LRO1+DqRcZvmh9rT/G33rlq7WWRpIdaaII1HpGyOYnJLROyXglkUH897F/5DNY35nsyzXBW+FC72kj0+IgwQynUcR4N81G5eSywZH/AIv+C1oqdavhSsjNBVeToGsz75OXeoq0/C2Y+isrub3geTQVG+PkjJiyY47pRdfTPRkXml1/CHarRVw4aTGwSYDnHszJUm7aK0dcdzQqvLFDS43qodTH2ui8IqL84bR9p/6hb7g2hr1LS1j3AtOKRhA0BjNFlTdHRLRzim3XBc0RFqcYREQBERAV616u5lRG0V6VKdSkymXDHiLsIaXdEAj18lMWwdJ3MqBvy0xWa1rQ57gcMmAAAMRLoMajQFQy8O522TaInEC0S1wYJOb3FodAAGWvkun5axAFtOQQwmXAEGo4tAiNxCrj7WzphzZwwXw2W4oByJiTBCkrovqkYAEtwsIIZkAXENnhDpUGqS/addW3jFJpjCGPLxIkFjw0kH63Ja69pp4SRTAEVMJkSTTBJlu4ZFbReFEjFUYGlpfEtmYfhlp3kmFmLbRJJDM3NcXdDcDDsXh3qprS/acloq02kg0zILQBiILsWjuxvbnyWQs1MtBc0sJBOEuMiNdOS6PjdIgyyMQBhzM3gmBkdc10Gm3SBlkMtyqW48EVWsNIakjfrxWqpYqQ+udJ1yjwUo+m06geCwcwaQI5KjLxoiHWKl1z4/2Wp1kpdc8FMlo4DwWstbwHgqM2jRFi6mHMEqubQXG0sY7C5zWvdjiQQDGeXtV1kKDviu9jGgFzGF8VHN6RDTpyVTqw+orVjuSg+1U/i4qYW5vLiVxX1Y2Fzmva0VA4gk9Fxb9VxcMyOzRXG4K5JqAEvpAjA5wgnjzUVtVYqpLqgYCBAxA/U0wOG8GUXc3nNpP6IWnYh6NjsLnNJwvxYXtHBzGuie+Qs2YoDScmkhsANJGmca5RvK0WW2EPLjiBAIIzIZn0cOcHL2Lpc0choFeaaLaScMr3e67ozpWVoaXu9UGDHavlmt4xZaDT3rZZjq12jgQe2Vx2ewubLiIAKp7cHpNyUkvZlluOygPqPGhAaMu8nyHipVy4LnJ+Ll0ETJBJmQBkVrdaHcSqvueP0ceFuONUrb/kkQt2y/8AnGfz/wBJUOK7uJUrsr/m6f8AN/SVaHqRlm/Tl9Ho6Ii7j58IiIAiIgIK1jpO5lQN8WRr6mcgtgtc0w4SM4IVhtQ6TuZVcvr0wtVPA1hpFv0pJOMGOjgG9C0e/BzPsDSCDObg4mc8TQAD5BdNz3exriM4LQDJ3BxcPMlcTXVpOTSCePqjge33rMNrHDhLQY6cHjpCrward5Jw2KlnOczqTliOI4eGaymmNST0S2SZOEmSFBss9XOXjfG8aCPMHxWPxSt1m7uYzzJ7vYql1b9yYqvpl1Ml37MHCI3kQM+xZvvJnFQQu6rOb2wczmNMtMsv7rNl2VATLgdfEgRlHFVZpXySb70ZxPgtbr2Z2+CjDdVSfXbHMSc9+XNfTclU/WA000jmQqM0Ufk7XXszt8Fy2naOiww5xBOg1J7hmvtG5XgGelw7hoqtTuiq8tlwZjaahe2HFzpALZIEQMsKqdGOFlls20VGoJpuxcY3cwuO1E2hobRxtc1xPEHn2KEu+53NdLYJa9gDxkagdkWncYnQcFZ6N2ljaknC12RMxoR/0oo2acPSclgvCszEy0NzB6BECeOQ7lo2hv1rbO8GWkjCMtSTp4SpWjYcbXPD5IHRjPpCIM7lDbQbPVK9J2984xO85yD4lVfDsmMtzqRSjbKWcBwnt0PujcuyxWz0kN3hvYJjSABmY3LiF3OG7yWdOwngRpmN3/Z9itub4OqOngncP7X/AN3Oz47hJnUaZgTylfGXx0hiMs+sBq4bwuW2veAMznkZAz8fatV1Wb0lVrJyMzGoABOXks+Ucmo/qW1rFKKr45Zebrv6lXY5jeiQ3JpgZAfV4hfHBc113RSpE4Wy6DDnGSMt24LrIUFcCz7F163fB8azKd4PkVLbLn/F0/5v6SoulrzBH5qT2Y/zdLmf6SrR9SLZf039HpCIi7z58IiIAiIgIi1eseagNoLEXVaNQVXMDAcVMRhqSMsXJWqpdoLicRzMrmGz1MuxPLnngSI5QAhKddim0rmxQA52rpA34iTn+tylLJso1uFznRhzGJ0DwVrFhYMgIHAZDyQWCn1G94B9qii/UZXW3JZWmXVGnsDpGuLTmtjLFY26OJ5YjO/h2KxNs7Ro1o7gswFFDqS8lfcbMTPo3kwBkx0QNNyVKlEmRQqmcsmOExkrCibR1GVt1Ru6yVT/AC9kceC+/H6gADbJUgZDT3qxoo2E9VlZN5V91kqeXvURbbDWfOGzPaCcRBa1wnszBE74V9RR00aQ1EoO0UWxWe0MwzZnuLfV9VrQdJidVrt9K21GiLLm1+KHOGFw4HNX5FHTRb8ud3SKHdtC2Mc9zrIBijosc2BHM6ru9Lad9kd3OZ71bkTpIPVSbtpHlFuu+0te7/AVXNJyLcByPETqsrJdz3Hp2SvTEzJpyTrphOi9VRR0kdC/9LIlVI8Xtl2Uy6PR12nTOhUjxwwAuWy3KaNo6Ja4OaRIImdYjUL3Ja6tBrhDmhw4EAjzR4iuXXzyJLtTvj3PHXVy10HLmIXSXg8F6faLjoPEPpMI+6PyXL80rL9kPE+9Z9Bmv58X3R55TOfj7FJ7NOHxulzP9JVyGytm+yHifet1nuChTcHMptDhoRqNylYWnZWethKLVPkkERF0nlhERAEREARQVut1QPcA6ACtrbc4NBL4yE6R5hATCKLZb37i093uKy+UX9QHk6PaEBJIo35WdvpO7iCny1xpv8AosEkijPlxvUf4J8vM4P8ABNyFEmijPnBT/i8F8+cVL+Lw/uq74+SaZKIoo7R0v4vAe9fDtLT4O8B71V5oL3G1ksiiPnLT4O8B71z2rbOjTaXOD4BAybOZ71V6jGvcOLRPoqo74SLN1auf8Efmuu27ZUqVM1HhwaNT+Q4lQtTifCZC5LAiodD4SKtYzQsTyzc+q8MB5AAkroq7V20t+joUZ4OqOz7BkrPPBcWRZdEleWu29vEktLKFMjIjC5xHi5arx2rtpoj6bDJhxY1rXdkGMlDzx7GL1ED1eVjjHFeVbHVqtS1j0lSpUGB2LG9zo4HM5Zq8Pojh5Lmy63Y6SN8L6sdyJ30g4jxX0PCr4YOHkuewf5huvrH2KkdduaVGrxlpREXpmQREQBERAV28j9I7mom+Zmn0Q9obmMsjl0gDkVL3m36R3NQN9NONkhzmino3rbpAOYVZdiGabuq1GZEuAMSQ4QAAQRHONFO2MveW5uAjp5icUHTsmFXPS1Oq7WYjKMGkn+Jdly16uPOYh26MWkDMc9yy4+SCbp03OwucC4Rhc0GMxlMb88XismUKk6uAJGkQG4nTluMQsGVapBzIgOjo6nLCDI5rfQrPxGQYjIRvnce1VpPyDBtOqS0EmPrnLt9Xs0WTqdTC2CJIh07jPrduWXet3p3dUrD407cwqGl5LUc9OzVDGInQzprAiDw1WVKiQxoLQTEHEZM81udaHwehnuz1Q13dU93vWLSRZGh9N0ZMZPl4+COouyhjO2R4rb6d/U81nSquIzELCRdGqnRM5taB2Bcl4Xa2oyoJayCDMRBA3ngpPGo2+Wg0ny4tEtOYJbI0GQ0XNNCXpI2hZH2nC1zqRZTIJw+sYXZtFdYrGg0+oKhLhuMNyBWy67O51X0p9GOhhApnXtKlXsnVZxe12VhC4/ZEGjwgDTsCyp0FutDWtME9w3LBwkQ3Lid6pPPCHqZqsLfKIC8Kw+MvcWGMgCdHQIJ71BX3WEQ3eZjgFdbZZcLBizaciNYJ0IUPYdjqb6k2i0NIn9m1wDj2OOo5BdePNGS3HmZ9NJSpe5u+Dy7yKb67h63QZyGp8cu5WSpWb1h4hdDaLWU8DGhrWthoGgEblWT+vBcspb5Nno4sfTgokyK7esPFc9gM2hp4u/IqNAXfdg+mZ978lfH6l9mj7FuREX0ZyhERAEREBA3k36R363KIvH1m/dCmbxH0ju72Kv7TUqX0Jq5dIYMz6+7RRJ0ga21hx/L2rosNoa14JOXPio5z6ZOc6nfqQZOnJZUnUyR0TJjecjMqm4iye+WWSY3arA3839FREsBd0DJkHtzjimJh+ofDXeochZKHaIfo8Vmb5d1fNRbmCR9GSYB0/Wa3Frp9R27dxVN3ksmdhvd3VCxN7v4BaBZ6n2Tl0U7qqEA4CJ4rKTLIwN7P4BcFt2qcwkANJHrEmGtnd2nsClRclTgq5bdl6oqElsw4v9YQ5p3tnKQuabInJxXBusu2j3GHNaGzGNplo4TOikflJzy5j4LTuIyhQbNl6riSGBsgtDZgkneQBlH6Kn3XA+mwkwcIaMtSYA9qw+WVxzbXJy2YClUL6ZiREblsvTaV1Gk55Iy05lZ2S7KpfhfTwGJEkEEd29RO2mydd9mGATheCQOEEKrUX24N8dexAUdq6r34ideKn7vv92Uqm2a4q1MiWFTlls7wJwnwXnavGlyj0ocxplttF6Y2EEZRPhmqgdk32oempWhuCoS7pB2IGcwQDGRUtSplzHNnCXNLZiYkRKbHWOpZ6dSlViMWJjgZa4EQYGoOQ8VppZzjCUr/ANHm6jFGc1Fq0TOyl0VLNTcx9oNZsZNIgNO/CSZjsWBb+u5d1nqwVxOb+u7ktVJydsuoqKpGVESHNy0kc26+Urouz9sz735LTZvXbz9q33b+1Z978lpD1r7D7FuREX0ZyhERAEREBCXk8ekcOW/sUVedpYWtZk5wz4wfera6i05loJ7QF8bQaDIaAeQQFMo3e4x0OWWfcIldtG6nfZvPcG/1FWpEBX2Xa7dQH81QfktzbHW3U6I5kn8lNIooEQLLaONIcmrL4laD++aOTVKoo2oEQbrrnW0Hub/dYG5Kp1tDvA+9TSKHjiybIM7PVP8AyHeB/wCS11dlnOEOrlw4Fs+1ysCKrwwfsLZXKOyBZ6tYt5Nj/wCl8q7HlwIdXeQ7UZ7uHSyVkRV/Hx+BZWLLsQKZxNr1ZiJc4uIHASV2fN5+nxh8b8v7qbRR+Ni8BNrsU+vsG8ullrqN7C0OHmV02bZu0M1tDHj+KkPerOipLR4Zd0adafayDdddWILKDu5zfYuGvs+/6rMP3XhzfAwVakUPRYyu9lIrXfaGfu3OHFony1QUn9R4/kdw5K7osnoI+zLdRlMoUH4mnA6JH1Cui7qD/SsJY8DEJlhAGXJWtEjoUmnY6gREXomQREQBERAaqlqY0wXAHtK+C1s6w8VC3w36R3Ib+xaxacFME+3tQFibUB0IPIrJVujamvGi24Duc8cnFAT6KvFtTdVqeRWp1SuNKzu9oUWV3FmRVR1rtA/e/wDqFqdedqH7xv4Qo3Eb0XBFSXXza+u38I9y1uv22dZvgE3Feqi9IqA6/wC29YeDfctZv629fyb7lG5EdaJ6Gi86+Xbd9p5M9y4Lw2qt9MNio0S4jpNb3aBTuKT1MYK2eqIvKKm095sqMa+pT6ZA6IacpE7lJm9bYf30cg33JuKw1UJ3XseiIvJL32ntdF4aaryC2ZBjfB3LCwX+azsL61ZpOkvMHskKN6J/KhdHrjqgGpA5mFz1r0pM9aowc3BeD24uqVMT3vdB6MvJAznISrvdxpVG4qcbpyzBiYKhTszjq910i61Np6A0cXfda4+cQtJ2updWp+Ef8lXSzJanBTuLdeRZvnfS6tTwb/yXyhtjRfUbTAqBznBoloiTxOJVcLTYj/jKf+o1LZKyyPTERFc6wiIgCIiAgb4/aHkPYq9tDSc9tJrcoLnzwc2cE58SrFe/7Q8goe36M5H2lCGrVFfBrMJeJDnhpcAcWDC6C1u4nCR4FTVgvCo7IkyGtI6IGI48wQc/VWohZ2IxUaoM+n8kgKLi4AuflVdmYyaQ6IyiMwtdKpVLm4shDZy1y6U8DK78Swc5QUcPk01amcYTqOUbyuY1pPqmOK6nFaXuVSGjldUPVPitdR56vmuhzlpc8cVBk0aHOd1fNfWhZl44hay4cQoKUfQxcFuwejwubiLnw0Ax0uM7l24xxC4LzMs0D+lnhMFvaI3ojHN6WYXVYmCocTSKjOs7EADvEKXwqMua0Ujiwk48sWMy48M1DP2jqjG0uaDJEwJbnoEZTDtjBfJPX1Y6b6X0hDSM2u3g8O3kqUV1G3ekeA94LjkC50Ae5SNpvGy06RpNiq86uAyB3kHs3KnLNJ4baku5HUa9JhzDqkHjhaY81IHbQtybRYGjcCQvtlq2RjTUAc8zAY+Mu3gpaw1qNWmH+iYDJAGEHQ8kQp3ZhdW0zK7sGFzXRPEZdo0W515jqnyXVZy0eq0DkAFDOWiNEdYvIdXzWd2VJtNMnfUb7VwtYczw1XXdf7el/qN9qksu56kiItD0AiIgCIiAhL2H0h5BV6+rbgdRbge7HiGJrZa2M+kdysd7Dp9wUJfDKpFI0w0sBPpcROIDdh45oVl24Idt5cWnuzH/AGN6yp3jBBa1xz7PHPcvgfWgCBpmZ0PALZQ9LIxRG/edOeSgpbNrr5eQSA6B5rmfelXqu/W9bmWO0H/r9diyF0Wg64R26QoKOyPqXhU3h3itbLS8zOId+qlKlzVJP0jGjdmPNaql15n6emB7FUo7I17jxPitTp4nxUlUu+mP/wBDfCfyR1OzDWrPcVBUiTzPiol9uxERjcSTDGuwDCDEucYzJ3SrTisnXd4FcFb4s0DC6oS2QxzWgkNcc2kO3cIRHPmUq4IGy2l7ZxF2RGJjsyAcsQd+WamrtqhpeS0OIBwg5ie0cpWdlZY46Rqy4jGXCCQNGgDQLfbLysbWnCag6UEhpJA4gI+5TE5QVswc30hL20w0AYnYcgY1B4FVfamxtxemYC0Ew4TMcDKtV3XjYi5w9JVczKHOaRJ4dq6LTZbvrNLHVHQewiDuKhmvGSPY8orjeNfyXyi3tKuj9kLPUJNG0tw4iBj6JAHtXc34P6IovivTe/CSDiiIzyVS6VR2lKp1CMInJ2+ZHbortdNengDKbpwjOcieJUNd2ylWrReGtxOYcTcJB11C6bPcPoy30hc1wjTo+aok7tBxSVIs9jrZwuRyxpWgAgrM5rYhChrG45eP910Xd+3p/wCo3+pc1P1hzC6bCfp2f6jf6lJK7nqSIi0PQCIiAIiICMvGyPc+WiRHGFH2m6q7wGgNA3ku18FY0QFdpbLH6zwT3wuqns6B9cj7rQPMyVMIgIs7PtOtSqf549gWPzYo7w483uUsiAifmtZvswebnH81mNmrN9i3z96k0UURSI8bP2f7Gn+ELL5Ds/2NL8Dfcu5FIpHD8h2f7Cl/tt9yfIdn+wpf7bfcu5EoUjhFxWf7Cl/tt9y+/I1D7Gl/tt9y7UQUjk+SKP2VP/bb7l8Nz0fsaf4G+5diIKRHfN2zRHoKUfcC1VNlLIRBoU8/4Y9ilkUUKRXbL8H9ipT6Kjgxa4XvH/0tlXY2kRGKpyLsY8HAqeRKRG1P2Kbavg3Yf2dVzD90EeEhaR8H9Qfvmn+Q+9XhEpFenEpLdgqkg+lZl/Cfet1n2Ge2o1xrN6Lg6MB3GY1VwRKQ6UQiIpNAiIgCIiAIiIAiIgCIiAIiIAiIgCIiAIiIAiIgCIiAIiIAiIgCIiAIiIAiIgCIiAIiIAiIgCIiAIiIAiIgCIiAIiIAiIgCIiAIiIAiIgCIiAIiIAiI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2776" name="AutoShape 8" descr="data:image/jpeg;base64,/9j/4AAQSkZJRgABAQAAAQABAAD/2wCEAAkGBhQSEBUUEhQVFRQUFhgVFBgVFRgVFRQVFRUXFRYVFBcXGyYeFxkjGhcVIC8gIycpLSwsFR4xNTAqNSYrLCkBCQoKDgwOGg8PGiwdHRwpKSwpKSwpLCksLCwsLCwsLCwsKSwsKSwpKSwpLCksLCwsKSwsKSkpKSkpKSksLCwsLP/AABEIAOEA4QMBIgACEQEDEQH/xAAbAAEAAgMBAQAAAAAAAAAAAAAABQYCAwQHAf/EAEYQAAEDAQUEBgQLBgYDAQAAAAEAAhEDBAUSITEGQVFxIlJhgZGhEzKx0QcUFRYjQlNyksHwM0NigrLhJDRzk9LxVKLCRP/EABoBAQADAQEBAAAAAAAAAAAAAAABAgMEBQb/xAAsEQACAgEDAwQBAwUBAAAAAAAAAQIRAwQSIRMxUTJBYXEUM1KRFSJCgfAF/9oADAMBAAIRAxEAPwD3FERAEREAREQBERAEREAREQBERAEREAREQBERAEREAREQBERAEREAREQBERAEUfUvYAkYdDxW0W7s80B1oub46N4cO6fYvnynT3uA5yEB1IuYXlT67fFZC2s67fEIKN6LT8bZ1m+IX0WlvWb4hCaNqLX8Yb1m+IT4w3rN8Qgo2ItRtTOu38QWBt9Prs/EPeosUzoRcxvKl9oz8QXw3rR+1Z+Ie9LRO1+DqRcZvmh9rT/G33rlq7WWRpIdaaII1HpGyOYnJLROyXglkUH897F/5DNY35nsyzXBW+FC72kj0+IgwQynUcR4N81G5eSywZH/AIv+C1oqdavhSsjNBVeToGsz75OXeoq0/C2Y+isrub3geTQVG+PkjJiyY47pRdfTPRkXml1/CHarRVw4aTGwSYDnHszJUm7aK0dcdzQqvLFDS43qodTH2ui8IqL84bR9p/6hb7g2hr1LS1j3AtOKRhA0BjNFlTdHRLRzim3XBc0RFqcYREQBERAV616u5lRG0V6VKdSkymXDHiLsIaXdEAj18lMWwdJ3MqBvy0xWa1rQ57gcMmAAAMRLoMajQFQy8O522TaInEC0S1wYJOb3FodAAGWvkun5axAFtOQQwmXAEGo4tAiNxCrj7WzphzZwwXw2W4oByJiTBCkrovqkYAEtwsIIZkAXENnhDpUGqS/addW3jFJpjCGPLxIkFjw0kH63Ja69pp4SRTAEVMJkSTTBJlu4ZFbReFEjFUYGlpfEtmYfhlp3kmFmLbRJJDM3NcXdDcDDsXh3qprS/acloq02kg0zILQBiILsWjuxvbnyWQs1MtBc0sJBOEuMiNdOS6PjdIgyyMQBhzM3gmBkdc10Gm3SBlkMtyqW48EVWsNIakjfrxWqpYqQ+udJ1yjwUo+m06geCwcwaQI5KjLxoiHWKl1z4/2Wp1kpdc8FMlo4DwWstbwHgqM2jRFi6mHMEqubQXG0sY7C5zWvdjiQQDGeXtV1kKDviu9jGgFzGF8VHN6RDTpyVTqw+orVjuSg+1U/i4qYW5vLiVxX1Y2Fzmva0VA4gk9Fxb9VxcMyOzRXG4K5JqAEvpAjA5wgnjzUVtVYqpLqgYCBAxA/U0wOG8GUXc3nNpP6IWnYh6NjsLnNJwvxYXtHBzGuie+Qs2YoDScmkhsANJGmca5RvK0WW2EPLjiBAIIzIZn0cOcHL2Lpc0choFeaaLaScMr3e67ozpWVoaXu9UGDHavlmt4xZaDT3rZZjq12jgQe2Vx2ewubLiIAKp7cHpNyUkvZlluOygPqPGhAaMu8nyHipVy4LnJ+Ll0ETJBJmQBkVrdaHcSqvueP0ceFuONUrb/kkQt2y/8AnGfz/wBJUOK7uJUrsr/m6f8AN/SVaHqRlm/Tl9Ho6Ii7j58IiIAiIgIK1jpO5lQN8WRr6mcgtgtc0w4SM4IVhtQ6TuZVcvr0wtVPA1hpFv0pJOMGOjgG9C0e/BzPsDSCDObg4mc8TQAD5BdNz3exriM4LQDJ3BxcPMlcTXVpOTSCePqjge33rMNrHDhLQY6cHjpCrward5Jw2KlnOczqTliOI4eGaymmNST0S2SZOEmSFBss9XOXjfG8aCPMHxWPxSt1m7uYzzJ7vYql1b9yYqvpl1Ml37MHCI3kQM+xZvvJnFQQu6rOb2wczmNMtMsv7rNl2VATLgdfEgRlHFVZpXySb70ZxPgtbr2Z2+CjDdVSfXbHMSc9+XNfTclU/WA000jmQqM0Ufk7XXszt8Fy2naOiww5xBOg1J7hmvtG5XgGelw7hoqtTuiq8tlwZjaahe2HFzpALZIEQMsKqdGOFlls20VGoJpuxcY3cwuO1E2hobRxtc1xPEHn2KEu+53NdLYJa9gDxkagdkWncYnQcFZ6N2ljaknC12RMxoR/0oo2acPSclgvCszEy0NzB6BECeOQ7lo2hv1rbO8GWkjCMtSTp4SpWjYcbXPD5IHRjPpCIM7lDbQbPVK9J2984xO85yD4lVfDsmMtzqRSjbKWcBwnt0PujcuyxWz0kN3hvYJjSABmY3LiF3OG7yWdOwngRpmN3/Z9itub4OqOngncP7X/AN3Oz47hJnUaZgTylfGXx0hiMs+sBq4bwuW2veAMznkZAz8fatV1Wb0lVrJyMzGoABOXks+Ucmo/qW1rFKKr45Zebrv6lXY5jeiQ3JpgZAfV4hfHBc113RSpE4Wy6DDnGSMt24LrIUFcCz7F163fB8azKd4PkVLbLn/F0/5v6SoulrzBH5qT2Y/zdLmf6SrR9SLZf039HpCIi7z58IiIAiIgIi1eseagNoLEXVaNQVXMDAcVMRhqSMsXJWqpdoLicRzMrmGz1MuxPLnngSI5QAhKddim0rmxQA52rpA34iTn+tylLJso1uFznRhzGJ0DwVrFhYMgIHAZDyQWCn1G94B9qii/UZXW3JZWmXVGnsDpGuLTmtjLFY26OJ5YjO/h2KxNs7Ro1o7gswFFDqS8lfcbMTPo3kwBkx0QNNyVKlEmRQqmcsmOExkrCibR1GVt1Ru6yVT/AC9kceC+/H6gADbJUgZDT3qxoo2E9VlZN5V91kqeXvURbbDWfOGzPaCcRBa1wnszBE74V9RR00aQ1EoO0UWxWe0MwzZnuLfV9VrQdJidVrt9K21GiLLm1+KHOGFw4HNX5FHTRb8ud3SKHdtC2Mc9zrIBijosc2BHM6ru9Lad9kd3OZ71bkTpIPVSbtpHlFuu+0te7/AVXNJyLcByPETqsrJdz3Hp2SvTEzJpyTrphOi9VRR0kdC/9LIlVI8Xtl2Uy6PR12nTOhUjxwwAuWy3KaNo6Ja4OaRIImdYjUL3Ja6tBrhDmhw4EAjzR4iuXXzyJLtTvj3PHXVy10HLmIXSXg8F6faLjoPEPpMI+6PyXL80rL9kPE+9Z9Bmv58X3R55TOfj7FJ7NOHxulzP9JVyGytm+yHifet1nuChTcHMptDhoRqNylYWnZWethKLVPkkERF0nlhERAEREARQVut1QPcA6ACtrbc4NBL4yE6R5hATCKLZb37i093uKy+UX9QHk6PaEBJIo35WdvpO7iCny1xpv8AosEkijPlxvUf4J8vM4P8ABNyFEmijPnBT/i8F8+cVL+Lw/uq74+SaZKIoo7R0v4vAe9fDtLT4O8B71V5oL3G1ksiiPnLT4O8B71z2rbOjTaXOD4BAybOZ71V6jGvcOLRPoqo74SLN1auf8Efmuu27ZUqVM1HhwaNT+Q4lQtTifCZC5LAiodD4SKtYzQsTyzc+q8MB5AAkroq7V20t+joUZ4OqOz7BkrPPBcWRZdEleWu29vEktLKFMjIjC5xHi5arx2rtpoj6bDJhxY1rXdkGMlDzx7GL1ED1eVjjHFeVbHVqtS1j0lSpUGB2LG9zo4HM5Zq8Pojh5Lmy63Y6SN8L6sdyJ30g4jxX0PCr4YOHkuewf5huvrH2KkdduaVGrxlpREXpmQREQBERAV28j9I7mom+Zmn0Q9obmMsjl0gDkVL3m36R3NQN9NONkhzmino3rbpAOYVZdiGabuq1GZEuAMSQ4QAAQRHONFO2MveW5uAjp5icUHTsmFXPS1Oq7WYjKMGkn+Jdly16uPOYh26MWkDMc9yy4+SCbp03OwucC4Rhc0GMxlMb88XismUKk6uAJGkQG4nTluMQsGVapBzIgOjo6nLCDI5rfQrPxGQYjIRvnce1VpPyDBtOqS0EmPrnLt9Xs0WTqdTC2CJIh07jPrduWXet3p3dUrD407cwqGl5LUc9OzVDGInQzprAiDw1WVKiQxoLQTEHEZM81udaHwehnuz1Q13dU93vWLSRZGh9N0ZMZPl4+COouyhjO2R4rb6d/U81nSquIzELCRdGqnRM5taB2Bcl4Xa2oyoJayCDMRBA3ngpPGo2+Wg0ny4tEtOYJbI0GQ0XNNCXpI2hZH2nC1zqRZTIJw+sYXZtFdYrGg0+oKhLhuMNyBWy67O51X0p9GOhhApnXtKlXsnVZxe12VhC4/ZEGjwgDTsCyp0FutDWtME9w3LBwkQ3Lid6pPPCHqZqsLfKIC8Kw+MvcWGMgCdHQIJ71BX3WEQ3eZjgFdbZZcLBizaciNYJ0IUPYdjqb6k2i0NIn9m1wDj2OOo5BdePNGS3HmZ9NJSpe5u+Dy7yKb67h63QZyGp8cu5WSpWb1h4hdDaLWU8DGhrWthoGgEblWT+vBcspb5Nno4sfTgokyK7esPFc9gM2hp4u/IqNAXfdg+mZ978lfH6l9mj7FuREX0ZyhERAEREBA3k36R363KIvH1m/dCmbxH0ju72Kv7TUqX0Jq5dIYMz6+7RRJ0ga21hx/L2rosNoa14JOXPio5z6ZOc6nfqQZOnJZUnUyR0TJjecjMqm4iye+WWSY3arA3839FREsBd0DJkHtzjimJh+ofDXeochZKHaIfo8Vmb5d1fNRbmCR9GSYB0/Wa3Frp9R27dxVN3ksmdhvd3VCxN7v4BaBZ6n2Tl0U7qqEA4CJ4rKTLIwN7P4BcFt2qcwkANJHrEmGtnd2nsClRclTgq5bdl6oqElsw4v9YQ5p3tnKQuabInJxXBusu2j3GHNaGzGNplo4TOikflJzy5j4LTuIyhQbNl6riSGBsgtDZgkneQBlH6Kn3XA+mwkwcIaMtSYA9qw+WVxzbXJy2YClUL6ZiREblsvTaV1Gk55Iy05lZ2S7KpfhfTwGJEkEEd29RO2mydd9mGATheCQOEEKrUX24N8dexAUdq6r34ideKn7vv92Uqm2a4q1MiWFTlls7wJwnwXnavGlyj0ocxplttF6Y2EEZRPhmqgdk32oempWhuCoS7pB2IGcwQDGRUtSplzHNnCXNLZiYkRKbHWOpZ6dSlViMWJjgZa4EQYGoOQ8VppZzjCUr/ANHm6jFGc1Fq0TOyl0VLNTcx9oNZsZNIgNO/CSZjsWBb+u5d1nqwVxOb+u7ktVJydsuoqKpGVESHNy0kc26+Urouz9sz735LTZvXbz9q33b+1Z978lpD1r7D7FuREX0ZyhERAEREBCXk8ekcOW/sUVedpYWtZk5wz4wfera6i05loJ7QF8bQaDIaAeQQFMo3e4x0OWWfcIldtG6nfZvPcG/1FWpEBX2Xa7dQH81QfktzbHW3U6I5kn8lNIooEQLLaONIcmrL4laD++aOTVKoo2oEQbrrnW0Hub/dYG5Kp1tDvA+9TSKHjiybIM7PVP8AyHeB/wCS11dlnOEOrlw4Fs+1ysCKrwwfsLZXKOyBZ6tYt5Nj/wCl8q7HlwIdXeQ7UZ7uHSyVkRV/Hx+BZWLLsQKZxNr1ZiJc4uIHASV2fN5+nxh8b8v7qbRR+Ni8BNrsU+vsG8ullrqN7C0OHmV02bZu0M1tDHj+KkPerOipLR4Zd0adafayDdddWILKDu5zfYuGvs+/6rMP3XhzfAwVakUPRYyu9lIrXfaGfu3OHFony1QUn9R4/kdw5K7osnoI+zLdRlMoUH4mnA6JH1Cui7qD/SsJY8DEJlhAGXJWtEjoUmnY6gREXomQREQBERAaqlqY0wXAHtK+C1s6w8VC3w36R3Ib+xaxacFME+3tQFibUB0IPIrJVujamvGi24Duc8cnFAT6KvFtTdVqeRWp1SuNKzu9oUWV3FmRVR1rtA/e/wDqFqdedqH7xv4Qo3Eb0XBFSXXza+u38I9y1uv22dZvgE3Feqi9IqA6/wC29YeDfctZv629fyb7lG5EdaJ6Gi86+Xbd9p5M9y4Lw2qt9MNio0S4jpNb3aBTuKT1MYK2eqIvKKm095sqMa+pT6ZA6IacpE7lJm9bYf30cg33JuKw1UJ3XseiIvJL32ntdF4aaryC2ZBjfB3LCwX+azsL61ZpOkvMHskKN6J/KhdHrjqgGpA5mFz1r0pM9aowc3BeD24uqVMT3vdB6MvJAznISrvdxpVG4qcbpyzBiYKhTszjq910i61Np6A0cXfda4+cQtJ2updWp+Ef8lXSzJanBTuLdeRZvnfS6tTwb/yXyhtjRfUbTAqBznBoloiTxOJVcLTYj/jKf+o1LZKyyPTERFc6wiIgCIiAgb4/aHkPYq9tDSc9tJrcoLnzwc2cE58SrFe/7Q8goe36M5H2lCGrVFfBrMJeJDnhpcAcWDC6C1u4nCR4FTVgvCo7IkyGtI6IGI48wQc/VWohZ2IxUaoM+n8kgKLi4AuflVdmYyaQ6IyiMwtdKpVLm4shDZy1y6U8DK78Swc5QUcPk01amcYTqOUbyuY1pPqmOK6nFaXuVSGjldUPVPitdR56vmuhzlpc8cVBk0aHOd1fNfWhZl44hay4cQoKUfQxcFuwejwubiLnw0Ax0uM7l24xxC4LzMs0D+lnhMFvaI3ojHN6WYXVYmCocTSKjOs7EADvEKXwqMua0Ujiwk48sWMy48M1DP2jqjG0uaDJEwJbnoEZTDtjBfJPX1Y6b6X0hDSM2u3g8O3kqUV1G3ekeA94LjkC50Ae5SNpvGy06RpNiq86uAyB3kHs3KnLNJ4baku5HUa9JhzDqkHjhaY81IHbQtybRYGjcCQvtlq2RjTUAc8zAY+Mu3gpaw1qNWmH+iYDJAGEHQ8kQp3ZhdW0zK7sGFzXRPEZdo0W515jqnyXVZy0eq0DkAFDOWiNEdYvIdXzWd2VJtNMnfUb7VwtYczw1XXdf7el/qN9qksu56kiItD0AiIgCIiAhL2H0h5BV6+rbgdRbge7HiGJrZa2M+kdysd7Dp9wUJfDKpFI0w0sBPpcROIDdh45oVl24Idt5cWnuzH/AGN6yp3jBBa1xz7PHPcvgfWgCBpmZ0PALZQ9LIxRG/edOeSgpbNrr5eQSA6B5rmfelXqu/W9bmWO0H/r9diyF0Wg64R26QoKOyPqXhU3h3itbLS8zOId+qlKlzVJP0jGjdmPNaql15n6emB7FUo7I17jxPitTp4nxUlUu+mP/wBDfCfyR1OzDWrPcVBUiTzPiol9uxERjcSTDGuwDCDEucYzJ3SrTisnXd4FcFb4s0DC6oS2QxzWgkNcc2kO3cIRHPmUq4IGy2l7ZxF2RGJjsyAcsQd+WamrtqhpeS0OIBwg5ie0cpWdlZY46Rqy4jGXCCQNGgDQLfbLysbWnCag6UEhpJA4gI+5TE5QVswc30hL20w0AYnYcgY1B4FVfamxtxemYC0Ew4TMcDKtV3XjYi5w9JVczKHOaRJ4dq6LTZbvrNLHVHQewiDuKhmvGSPY8orjeNfyXyi3tKuj9kLPUJNG0tw4iBj6JAHtXc34P6IovivTe/CSDiiIzyVS6VR2lKp1CMInJ2+ZHbortdNengDKbpwjOcieJUNd2ylWrReGtxOYcTcJB11C6bPcPoy30hc1wjTo+aok7tBxSVIs9jrZwuRyxpWgAgrM5rYhChrG45eP910Xd+3p/wCo3+pc1P1hzC6bCfp2f6jf6lJK7nqSIi0PQCIiAIiICMvGyPc+WiRHGFH2m6q7wGgNA3ku18FY0QFdpbLH6zwT3wuqns6B9cj7rQPMyVMIgIs7PtOtSqf549gWPzYo7w483uUsiAifmtZvswebnH81mNmrN9i3z96k0UURSI8bP2f7Gn+ELL5Ds/2NL8Dfcu5FIpHD8h2f7Cl/tt9yfIdn+wpf7bfcu5EoUjhFxWf7Cl/tt9y+/I1D7Gl/tt9y7UQUjk+SKP2VP/bb7l8Nz0fsaf4G+5diIKRHfN2zRHoKUfcC1VNlLIRBoU8/4Y9ilkUUKRXbL8H9ipT6Kjgxa4XvH/0tlXY2kRGKpyLsY8HAqeRKRG1P2Kbavg3Yf2dVzD90EeEhaR8H9Qfvmn+Q+9XhEpFenEpLdgqkg+lZl/Cfet1n2Ge2o1xrN6Lg6MB3GY1VwRKQ6UQiIpNAiIgCIiAIiIAiIgCIiAIiIAiIgCIiAIiIAiIgCIiAIiIAiIgCIiAIiIAiIgCIiAIiIAiIgCIiAIiIAiIgCIiAIiIAiIgCIiAIiIAiIgCIiAIiIAiI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32778" name="Picture 10" descr="http://perlbal.hi-pi.com/blog-images/67838/gd/1228422338/La-dosette-petit-format-mais-gros-succes-11.jpg"/>
          <p:cNvPicPr>
            <a:picLocks noChangeAspect="1" noChangeArrowheads="1"/>
          </p:cNvPicPr>
          <p:nvPr/>
        </p:nvPicPr>
        <p:blipFill>
          <a:blip r:embed="rId5" cstate="print"/>
          <a:srcRect/>
          <a:stretch>
            <a:fillRect/>
          </a:stretch>
        </p:blipFill>
        <p:spPr bwMode="auto">
          <a:xfrm>
            <a:off x="7127776" y="4149080"/>
            <a:ext cx="2016224" cy="2016224"/>
          </a:xfrm>
          <a:prstGeom prst="rect">
            <a:avLst/>
          </a:prstGeom>
          <a:noFill/>
        </p:spPr>
      </p:pic>
      <p:sp>
        <p:nvSpPr>
          <p:cNvPr id="14" name="Rectangle 2"/>
          <p:cNvSpPr>
            <a:spLocks noGrp="1" noChangeArrowheads="1"/>
          </p:cNvSpPr>
          <p:nvPr>
            <p:ph type="title"/>
          </p:nvPr>
        </p:nvSpPr>
        <p:spPr>
          <a:xfrm>
            <a:off x="457200" y="274638"/>
            <a:ext cx="8229600" cy="1143000"/>
          </a:xfrm>
        </p:spPr>
        <p:txBody>
          <a:bodyPr/>
          <a:lstStyle/>
          <a:p>
            <a:pPr eaLnBrk="1" hangingPunct="1"/>
            <a:r>
              <a:rPr lang="fr-FR" sz="3600" b="1" dirty="0" smtClean="0"/>
              <a:t>PORTIONNABLE</a:t>
            </a:r>
            <a:endParaRPr lang="fr-FR" dirty="0" smtClean="0"/>
          </a:p>
        </p:txBody>
      </p:sp>
      <p:sp>
        <p:nvSpPr>
          <p:cNvPr id="11" name="Bouton d'action : Suivant 10">
            <a:hlinkClick r:id="rId6" action="ppaction://hlinksldjump" highlightClick="1">
              <a:snd r:embed="rId7" name="click.wav"/>
            </a:hlinkClick>
          </p:cNvPr>
          <p:cNvSpPr/>
          <p:nvPr/>
        </p:nvSpPr>
        <p:spPr>
          <a:xfrm>
            <a:off x="7812360" y="332656"/>
            <a:ext cx="504056" cy="432048"/>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r>
              <a:rPr lang="fr-FR" dirty="0" smtClean="0"/>
              <a:t>Personnalisation implicite</a:t>
            </a:r>
            <a:endParaRPr lang="fr-FR" dirty="0"/>
          </a:p>
        </p:txBody>
      </p:sp>
      <p:sp>
        <p:nvSpPr>
          <p:cNvPr id="3" name="Ellipse 2"/>
          <p:cNvSpPr/>
          <p:nvPr/>
        </p:nvSpPr>
        <p:spPr>
          <a:xfrm>
            <a:off x="2627784" y="1988840"/>
            <a:ext cx="4248472" cy="33843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8"/>
          <p:cNvSpPr txBox="1"/>
          <p:nvPr/>
        </p:nvSpPr>
        <p:spPr>
          <a:xfrm>
            <a:off x="-36512" y="6165304"/>
            <a:ext cx="9180512" cy="738664"/>
          </a:xfrm>
          <a:prstGeom prst="rect">
            <a:avLst/>
          </a:prstGeom>
          <a:solidFill>
            <a:schemeClr val="bg1"/>
          </a:solid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defRPr/>
            </a:pPr>
            <a:endParaRPr lang="fr-FR" sz="1400" dirty="0" smtClean="0"/>
          </a:p>
          <a:p>
            <a:pPr>
              <a:defRPr/>
            </a:pPr>
            <a:endParaRPr lang="fr-FR" sz="1400" dirty="0"/>
          </a:p>
          <a:p>
            <a:pPr>
              <a:defRPr/>
            </a:pPr>
            <a:endParaRPr lang="fr-FR" sz="1400" dirty="0"/>
          </a:p>
        </p:txBody>
      </p:sp>
      <p:sp>
        <p:nvSpPr>
          <p:cNvPr id="10" name="ZoneTexte 10"/>
          <p:cNvSpPr txBox="1"/>
          <p:nvPr/>
        </p:nvSpPr>
        <p:spPr>
          <a:xfrm>
            <a:off x="539552" y="404664"/>
            <a:ext cx="8136904" cy="1384995"/>
          </a:xfrm>
          <a:prstGeom prst="rect">
            <a:avLst/>
          </a:prstGeom>
          <a:solidFill>
            <a:schemeClr val="accent1">
              <a:lumMod val="50000"/>
            </a:schemeClr>
          </a:solidFill>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fr-FR" sz="1400" dirty="0" smtClean="0"/>
              <a:t>La </a:t>
            </a:r>
            <a:r>
              <a:rPr lang="fr-FR" sz="1400" dirty="0"/>
              <a:t>personnalisation hors ligne, partie intégrante du marketing direct, a pour but </a:t>
            </a:r>
            <a:r>
              <a:rPr lang="fr-FR" sz="1400" dirty="0" smtClean="0"/>
              <a:t>d’analyser le </a:t>
            </a:r>
            <a:r>
              <a:rPr lang="fr-FR" sz="1400" dirty="0"/>
              <a:t>comportement des clients recrutés ou fidélisés. Elle permet de segmenter le fichier client, de proposer à chaque segment des offres différenciées visant à les fidéliser en obtenant une augmentation de la fréquence des achats, de la quantité par commande, de la largeur des besoins couverts, et surtout un renouvellement de l'abonnement ou de la souscription avant son terme, pour augmenter la durée de vie du client et le revenu dégagé pour l'entreprise pendant la durée de vie des clients</a:t>
            </a:r>
            <a:r>
              <a:rPr lang="fr-FR" sz="1400" dirty="0" smtClean="0"/>
              <a:t>.</a:t>
            </a:r>
            <a:endParaRPr lang="fr-FR" sz="1400" dirty="0"/>
          </a:p>
        </p:txBody>
      </p:sp>
      <p:sp>
        <p:nvSpPr>
          <p:cNvPr id="12" name="Espace réservé du contenu 2"/>
          <p:cNvSpPr txBox="1">
            <a:spLocks/>
          </p:cNvSpPr>
          <p:nvPr/>
        </p:nvSpPr>
        <p:spPr>
          <a:xfrm>
            <a:off x="0" y="5157192"/>
            <a:ext cx="8964488" cy="1700808"/>
          </a:xfrm>
          <a:prstGeom prst="rect">
            <a:avLst/>
          </a:prstGeom>
        </p:spPr>
        <p:txBody>
          <a:bodyPr>
            <a:normAutofit/>
          </a:bodyPr>
          <a:lstStyle/>
          <a:p>
            <a:pPr marL="342900" indent="-342900" fontAlgn="auto">
              <a:spcBef>
                <a:spcPct val="20000"/>
              </a:spcBef>
              <a:spcAft>
                <a:spcPts val="0"/>
              </a:spcAft>
              <a:buFont typeface="Arial" pitchFamily="34" charset="0"/>
              <a:buChar char="•"/>
              <a:defRPr/>
            </a:pPr>
            <a:r>
              <a:rPr lang="fr-FR" sz="2200" b="1" dirty="0"/>
              <a:t>La </a:t>
            </a:r>
            <a:r>
              <a:rPr lang="fr-FR" sz="2200" b="1" dirty="0">
                <a:solidFill>
                  <a:srgbClr val="FF0000"/>
                </a:solidFill>
              </a:rPr>
              <a:t>personnalisation </a:t>
            </a:r>
            <a:r>
              <a:rPr lang="fr-FR" sz="2200" b="1" dirty="0" smtClean="0">
                <a:solidFill>
                  <a:srgbClr val="FF0000"/>
                </a:solidFill>
              </a:rPr>
              <a:t>implicite - </a:t>
            </a:r>
            <a:r>
              <a:rPr lang="fr-FR" sz="2200" b="1" i="1" dirty="0" smtClean="0">
                <a:solidFill>
                  <a:srgbClr val="FF0000"/>
                </a:solidFill>
              </a:rPr>
              <a:t>hors ligne </a:t>
            </a:r>
            <a:r>
              <a:rPr lang="fr-FR" sz="2200" b="1" dirty="0" smtClean="0">
                <a:solidFill>
                  <a:srgbClr val="FF0000"/>
                </a:solidFill>
              </a:rPr>
              <a:t>: </a:t>
            </a:r>
            <a:r>
              <a:rPr lang="fr-FR" sz="2200" b="1" dirty="0" smtClean="0">
                <a:latin typeface="+mn-lt"/>
                <a:cs typeface="+mn-cs"/>
              </a:rPr>
              <a:t>le télémarketing</a:t>
            </a:r>
            <a:endParaRPr lang="fr-FR" sz="2200" b="1" dirty="0">
              <a:latin typeface="+mn-lt"/>
              <a:cs typeface="+mn-cs"/>
            </a:endParaRPr>
          </a:p>
          <a:p>
            <a:endParaRPr lang="fr-FR" sz="1200" dirty="0" smtClean="0"/>
          </a:p>
          <a:p>
            <a:r>
              <a:rPr lang="fr-FR" sz="1200" dirty="0" smtClean="0"/>
              <a:t>Le télémarketing est à </a:t>
            </a:r>
            <a:r>
              <a:rPr lang="fr-FR" sz="1200" dirty="0"/>
              <a:t>la base de la </a:t>
            </a:r>
            <a:r>
              <a:rPr lang="fr-FR" sz="1200" dirty="0" smtClean="0"/>
              <a:t>personnalisation. Il se fait, comme son nom l’indique, </a:t>
            </a:r>
            <a:r>
              <a:rPr lang="fr-FR" sz="1200" dirty="0"/>
              <a:t>par le biais du canal </a:t>
            </a:r>
            <a:r>
              <a:rPr lang="fr-FR" sz="1200" dirty="0" smtClean="0"/>
              <a:t>téléphonique basé </a:t>
            </a:r>
            <a:r>
              <a:rPr lang="fr-FR" sz="1200" dirty="0"/>
              <a:t>sur les données </a:t>
            </a:r>
            <a:r>
              <a:rPr lang="fr-FR" sz="1200" dirty="0" smtClean="0"/>
              <a:t>CRM (</a:t>
            </a:r>
            <a:r>
              <a:rPr lang="fr-FR" sz="1200" i="1" dirty="0"/>
              <a:t>Customer Relationship </a:t>
            </a:r>
            <a:r>
              <a:rPr lang="fr-FR" sz="1200" i="1" dirty="0" smtClean="0"/>
              <a:t>Management, Gestion Client)</a:t>
            </a:r>
            <a:r>
              <a:rPr lang="fr-FR" sz="1200" dirty="0" smtClean="0"/>
              <a:t> acquises. Le CRM a pour </a:t>
            </a:r>
            <a:r>
              <a:rPr lang="fr-FR" sz="1200" dirty="0"/>
              <a:t>but de quantifier les achats et qualifier, à l’aide de base de données, les différents types de clients selon leur rentabilité </a:t>
            </a:r>
            <a:endParaRPr lang="fr-FR" sz="1200" dirty="0" smtClean="0"/>
          </a:p>
          <a:p>
            <a:r>
              <a:rPr lang="fr-FR" sz="1200" dirty="0" smtClean="0"/>
              <a:t>Le télémarketing utilise donc le </a:t>
            </a:r>
            <a:r>
              <a:rPr lang="fr-FR" sz="1200" dirty="0"/>
              <a:t>téléphone comme vecteur principal de mise en application d’actions marketing </a:t>
            </a:r>
            <a:r>
              <a:rPr lang="fr-FR" sz="1200" dirty="0" smtClean="0"/>
              <a:t>telles que des enquêtes</a:t>
            </a:r>
            <a:r>
              <a:rPr lang="fr-FR" sz="1200" dirty="0"/>
              <a:t>, études de marché, diffusion d’informations commerciales, prospection, vente, service </a:t>
            </a:r>
            <a:r>
              <a:rPr lang="fr-FR" sz="1200" dirty="0" smtClean="0"/>
              <a:t>après-vente etc. </a:t>
            </a:r>
          </a:p>
          <a:p>
            <a:pPr>
              <a:defRPr/>
            </a:pPr>
            <a:endParaRPr lang="fr-FR" sz="1400" dirty="0"/>
          </a:p>
          <a:p>
            <a:pPr>
              <a:defRPr/>
            </a:pPr>
            <a:endParaRPr lang="fr-FR" sz="2000" dirty="0">
              <a:latin typeface="+mn-lt"/>
              <a:cs typeface="+mn-cs"/>
            </a:endParaRPr>
          </a:p>
          <a:p>
            <a:pPr marL="342900" indent="-342900" fontAlgn="auto">
              <a:spcBef>
                <a:spcPct val="20000"/>
              </a:spcBef>
              <a:spcAft>
                <a:spcPts val="0"/>
              </a:spcAft>
              <a:buFont typeface="Arial" pitchFamily="34" charset="0"/>
              <a:buNone/>
              <a:defRPr/>
            </a:pPr>
            <a:endParaRPr lang="fr-FR" sz="3200" dirty="0">
              <a:latin typeface="+mn-lt"/>
              <a:cs typeface="+mn-cs"/>
            </a:endParaRPr>
          </a:p>
          <a:p>
            <a:pPr marL="342900" indent="-342900" fontAlgn="auto">
              <a:spcBef>
                <a:spcPct val="20000"/>
              </a:spcBef>
              <a:spcAft>
                <a:spcPts val="0"/>
              </a:spcAft>
              <a:buFont typeface="Arial" pitchFamily="34" charset="0"/>
              <a:buNone/>
              <a:defRPr/>
            </a:pPr>
            <a:endParaRPr lang="fr-FR" sz="3200" dirty="0">
              <a:latin typeface="+mn-lt"/>
              <a:cs typeface="+mn-cs"/>
            </a:endParaRPr>
          </a:p>
          <a:p>
            <a:pPr marL="342900" indent="-342900" fontAlgn="auto">
              <a:spcBef>
                <a:spcPct val="20000"/>
              </a:spcBef>
              <a:spcAft>
                <a:spcPts val="0"/>
              </a:spcAft>
              <a:buFont typeface="Arial" pitchFamily="34" charset="0"/>
              <a:buChar char="•"/>
              <a:defRPr/>
            </a:pPr>
            <a:endParaRPr lang="fr-FR" sz="3200" dirty="0">
              <a:latin typeface="+mn-lt"/>
              <a:cs typeface="+mn-cs"/>
            </a:endParaRPr>
          </a:p>
        </p:txBody>
      </p:sp>
      <p:sp>
        <p:nvSpPr>
          <p:cNvPr id="14" name="Espace réservé du contenu 2"/>
          <p:cNvSpPr txBox="1">
            <a:spLocks/>
          </p:cNvSpPr>
          <p:nvPr/>
        </p:nvSpPr>
        <p:spPr>
          <a:xfrm>
            <a:off x="-45142" y="2852935"/>
            <a:ext cx="9144000" cy="1079449"/>
          </a:xfrm>
          <a:prstGeom prst="rect">
            <a:avLst/>
          </a:prstGeom>
        </p:spPr>
        <p:txBody>
          <a:bodyPr>
            <a:normAutofit fontScale="25000" lnSpcReduction="20000"/>
          </a:bodyPr>
          <a:lstStyle/>
          <a:p>
            <a:pPr marL="342900" indent="-342900" fontAlgn="auto">
              <a:spcBef>
                <a:spcPct val="20000"/>
              </a:spcBef>
              <a:spcAft>
                <a:spcPts val="0"/>
              </a:spcAft>
              <a:buFont typeface="Arial" pitchFamily="34" charset="0"/>
              <a:buChar char="•"/>
              <a:defRPr/>
            </a:pPr>
            <a:r>
              <a:rPr lang="fr-FR" sz="8800" b="1" dirty="0"/>
              <a:t>La </a:t>
            </a:r>
            <a:r>
              <a:rPr lang="fr-FR" sz="8800" b="1" dirty="0">
                <a:solidFill>
                  <a:srgbClr val="FF0000"/>
                </a:solidFill>
              </a:rPr>
              <a:t>personnalisation </a:t>
            </a:r>
            <a:r>
              <a:rPr lang="fr-FR" sz="8800" b="1" dirty="0" smtClean="0">
                <a:solidFill>
                  <a:srgbClr val="FF0000"/>
                </a:solidFill>
              </a:rPr>
              <a:t>implicite - </a:t>
            </a:r>
            <a:r>
              <a:rPr lang="fr-FR" sz="8800" b="1" i="1" dirty="0" smtClean="0">
                <a:solidFill>
                  <a:srgbClr val="FF0000"/>
                </a:solidFill>
              </a:rPr>
              <a:t>hors ligne</a:t>
            </a:r>
            <a:r>
              <a:rPr lang="fr-FR" sz="8800" b="1" dirty="0" smtClean="0">
                <a:solidFill>
                  <a:srgbClr val="FF0000"/>
                </a:solidFill>
              </a:rPr>
              <a:t> : </a:t>
            </a:r>
            <a:r>
              <a:rPr lang="fr-FR" sz="8800" b="1" dirty="0" smtClean="0">
                <a:latin typeface="+mn-lt"/>
                <a:cs typeface="+mn-cs"/>
              </a:rPr>
              <a:t>le publipostage </a:t>
            </a:r>
            <a:endParaRPr lang="fr-FR" sz="8800" b="1" dirty="0">
              <a:latin typeface="+mn-lt"/>
              <a:cs typeface="+mn-cs"/>
            </a:endParaRPr>
          </a:p>
          <a:p>
            <a:pPr>
              <a:defRPr/>
            </a:pPr>
            <a:endParaRPr lang="fr-FR" sz="4400" dirty="0">
              <a:latin typeface="+mn-lt"/>
            </a:endParaRPr>
          </a:p>
          <a:p>
            <a:pPr>
              <a:defRPr/>
            </a:pPr>
            <a:endParaRPr lang="fr-FR" sz="4400" dirty="0" smtClean="0">
              <a:latin typeface="+mn-lt"/>
            </a:endParaRPr>
          </a:p>
          <a:p>
            <a:pPr algn="just">
              <a:defRPr/>
            </a:pPr>
            <a:r>
              <a:rPr lang="fr-FR" sz="4800" dirty="0" smtClean="0">
                <a:latin typeface="+mn-lt"/>
              </a:rPr>
              <a:t>Cette technique consiste à adresser un pli, éventuellement personnalisé, par voie postale. </a:t>
            </a:r>
            <a:r>
              <a:rPr lang="fr-FR" sz="4800" dirty="0" smtClean="0"/>
              <a:t>L’adresse peut provenir d’une base de données clients, de coupon-réponse, de garanties adressées ou encore de fichiers loués. Son objectif est de servir, informer, motiver ou lancer un nouveau produits (informations) ou conforter sa gamme.</a:t>
            </a:r>
          </a:p>
          <a:p>
            <a:pPr algn="just">
              <a:defRPr/>
            </a:pPr>
            <a:endParaRPr lang="fr-FR" sz="4400" dirty="0"/>
          </a:p>
          <a:p>
            <a:pPr algn="just">
              <a:defRPr/>
            </a:pPr>
            <a:endParaRPr lang="fr-FR" sz="2000" dirty="0" smtClean="0">
              <a:latin typeface="+mn-lt"/>
            </a:endParaRPr>
          </a:p>
          <a:p>
            <a:pPr marL="342900" indent="-342900" fontAlgn="auto">
              <a:spcBef>
                <a:spcPct val="20000"/>
              </a:spcBef>
              <a:spcAft>
                <a:spcPts val="0"/>
              </a:spcAft>
              <a:buFont typeface="Arial" pitchFamily="34" charset="0"/>
              <a:buNone/>
              <a:defRPr/>
            </a:pPr>
            <a:endParaRPr lang="fr-FR" sz="2000" dirty="0">
              <a:latin typeface="+mn-lt"/>
              <a:cs typeface="+mn-cs"/>
            </a:endParaRPr>
          </a:p>
          <a:p>
            <a:pPr marL="342900" indent="-342900" fontAlgn="auto">
              <a:spcBef>
                <a:spcPct val="20000"/>
              </a:spcBef>
              <a:spcAft>
                <a:spcPts val="0"/>
              </a:spcAft>
              <a:buFont typeface="Arial" pitchFamily="34" charset="0"/>
              <a:buNone/>
              <a:defRPr/>
            </a:pPr>
            <a:endParaRPr lang="fr-FR" sz="3200" dirty="0" smtClean="0">
              <a:latin typeface="+mn-lt"/>
              <a:cs typeface="+mn-cs"/>
            </a:endParaRPr>
          </a:p>
          <a:p>
            <a:pPr marL="342900" indent="-342900" fontAlgn="auto">
              <a:spcBef>
                <a:spcPct val="20000"/>
              </a:spcBef>
              <a:spcAft>
                <a:spcPts val="0"/>
              </a:spcAft>
              <a:buFont typeface="Arial" pitchFamily="34" charset="0"/>
              <a:buNone/>
              <a:defRPr/>
            </a:pPr>
            <a:endParaRPr lang="fr-FR" sz="3200" dirty="0">
              <a:latin typeface="+mn-lt"/>
              <a:cs typeface="+mn-cs"/>
            </a:endParaRPr>
          </a:p>
          <a:p>
            <a:pPr marL="342900" indent="-342900" fontAlgn="auto">
              <a:spcBef>
                <a:spcPct val="20000"/>
              </a:spcBef>
              <a:spcAft>
                <a:spcPts val="0"/>
              </a:spcAft>
              <a:buFont typeface="Arial" pitchFamily="34" charset="0"/>
              <a:buChar char="•"/>
              <a:defRPr/>
            </a:pPr>
            <a:endParaRPr lang="fr-FR" sz="3200" dirty="0">
              <a:latin typeface="+mn-lt"/>
              <a:cs typeface="+mn-cs"/>
            </a:endParaRPr>
          </a:p>
        </p:txBody>
      </p:sp>
      <p:pic>
        <p:nvPicPr>
          <p:cNvPr id="10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779912" y="3932384"/>
            <a:ext cx="1917700" cy="647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133803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8"/>
          <p:cNvSpPr txBox="1"/>
          <p:nvPr/>
        </p:nvSpPr>
        <p:spPr>
          <a:xfrm>
            <a:off x="-36512" y="6165304"/>
            <a:ext cx="9180512" cy="738664"/>
          </a:xfrm>
          <a:prstGeom prst="rect">
            <a:avLst/>
          </a:prstGeom>
          <a:solidFill>
            <a:schemeClr val="bg1"/>
          </a:solid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defRPr/>
            </a:pPr>
            <a:endParaRPr lang="fr-FR" sz="1400" dirty="0" smtClean="0"/>
          </a:p>
          <a:p>
            <a:pPr>
              <a:defRPr/>
            </a:pPr>
            <a:endParaRPr lang="fr-FR" sz="1400" dirty="0"/>
          </a:p>
          <a:p>
            <a:pPr>
              <a:defRPr/>
            </a:pPr>
            <a:endParaRPr lang="fr-FR" sz="1400" dirty="0"/>
          </a:p>
        </p:txBody>
      </p:sp>
      <p:sp>
        <p:nvSpPr>
          <p:cNvPr id="8" name="Espace réservé du contenu 2"/>
          <p:cNvSpPr txBox="1">
            <a:spLocks/>
          </p:cNvSpPr>
          <p:nvPr/>
        </p:nvSpPr>
        <p:spPr>
          <a:xfrm>
            <a:off x="0" y="1158730"/>
            <a:ext cx="9144000" cy="1295474"/>
          </a:xfrm>
          <a:prstGeom prst="rect">
            <a:avLst/>
          </a:prstGeom>
        </p:spPr>
        <p:txBody>
          <a:bodyPr>
            <a:normAutofit fontScale="92500"/>
          </a:bodyPr>
          <a:lstStyle/>
          <a:p>
            <a:pPr marL="342900" indent="-342900" fontAlgn="auto">
              <a:spcBef>
                <a:spcPct val="20000"/>
              </a:spcBef>
              <a:spcAft>
                <a:spcPts val="0"/>
              </a:spcAft>
              <a:buFont typeface="Arial" pitchFamily="34" charset="0"/>
              <a:buChar char="•"/>
              <a:defRPr/>
            </a:pPr>
            <a:r>
              <a:rPr lang="fr-FR" sz="2600" b="1" dirty="0"/>
              <a:t>La </a:t>
            </a:r>
            <a:r>
              <a:rPr lang="fr-FR" sz="2600" b="1" dirty="0">
                <a:solidFill>
                  <a:srgbClr val="FF0000"/>
                </a:solidFill>
              </a:rPr>
              <a:t>personnalisation </a:t>
            </a:r>
            <a:r>
              <a:rPr lang="fr-FR" sz="2600" b="1" dirty="0" smtClean="0">
                <a:solidFill>
                  <a:srgbClr val="FF0000"/>
                </a:solidFill>
              </a:rPr>
              <a:t>implicite - </a:t>
            </a:r>
            <a:r>
              <a:rPr lang="fr-FR" sz="2600" b="1" i="1" dirty="0" smtClean="0">
                <a:solidFill>
                  <a:srgbClr val="FF0000"/>
                </a:solidFill>
              </a:rPr>
              <a:t>hors ligne </a:t>
            </a:r>
            <a:r>
              <a:rPr lang="fr-FR" sz="2600" b="1" dirty="0" smtClean="0">
                <a:solidFill>
                  <a:srgbClr val="FF0000"/>
                </a:solidFill>
              </a:rPr>
              <a:t>: </a:t>
            </a:r>
            <a:r>
              <a:rPr lang="fr-FR" sz="2600" b="1" dirty="0" smtClean="0">
                <a:latin typeface="+mn-lt"/>
                <a:cs typeface="+mn-cs"/>
              </a:rPr>
              <a:t>les coupons de réduction </a:t>
            </a:r>
            <a:endParaRPr lang="fr-FR" sz="2600" b="1" dirty="0">
              <a:latin typeface="+mn-lt"/>
              <a:cs typeface="+mn-cs"/>
            </a:endParaRPr>
          </a:p>
          <a:p>
            <a:pPr>
              <a:defRPr/>
            </a:pPr>
            <a:r>
              <a:rPr lang="fr-FR" sz="1400" dirty="0" smtClean="0"/>
              <a:t>Dans </a:t>
            </a:r>
            <a:r>
              <a:rPr lang="fr-FR" sz="1400" dirty="0"/>
              <a:t>la </a:t>
            </a:r>
            <a:r>
              <a:rPr lang="fr-FR" sz="1400" dirty="0" smtClean="0"/>
              <a:t>personnalisation hors </a:t>
            </a:r>
            <a:r>
              <a:rPr lang="fr-FR" sz="1400" dirty="0"/>
              <a:t>ligne </a:t>
            </a:r>
            <a:r>
              <a:rPr lang="fr-FR" sz="1400" dirty="0" smtClean="0"/>
              <a:t>il existe des personnalisations </a:t>
            </a:r>
            <a:r>
              <a:rPr lang="fr-FR" sz="1400" dirty="0"/>
              <a:t>d’offres promotionnelles comme les coupons de </a:t>
            </a:r>
            <a:r>
              <a:rPr lang="fr-FR" sz="1400" dirty="0" smtClean="0"/>
              <a:t>réductions. Ceux-ci sont </a:t>
            </a:r>
            <a:r>
              <a:rPr lang="fr-FR" sz="1400" dirty="0"/>
              <a:t>obtenus en sortie de caisse dans les Grandes Surfaces Alimentaires. </a:t>
            </a:r>
            <a:r>
              <a:rPr lang="fr-FR" sz="1400" dirty="0" smtClean="0"/>
              <a:t>Selon les </a:t>
            </a:r>
            <a:r>
              <a:rPr lang="fr-FR" sz="1400" dirty="0"/>
              <a:t>types d’achats </a:t>
            </a:r>
            <a:r>
              <a:rPr lang="fr-FR" sz="1400" dirty="0" smtClean="0"/>
              <a:t>réalisés, </a:t>
            </a:r>
            <a:r>
              <a:rPr lang="fr-FR" sz="1400" dirty="0"/>
              <a:t>de marques (MDD ou marques nationales), les caisses délivrent </a:t>
            </a:r>
            <a:r>
              <a:rPr lang="fr-FR" sz="1400" dirty="0" smtClean="0"/>
              <a:t>automatiquement aux clients des </a:t>
            </a:r>
            <a:r>
              <a:rPr lang="fr-FR" sz="1400" dirty="0"/>
              <a:t>bons de réductions </a:t>
            </a:r>
            <a:r>
              <a:rPr lang="fr-FR" sz="1400" dirty="0" smtClean="0"/>
              <a:t>en fonction des </a:t>
            </a:r>
            <a:r>
              <a:rPr lang="fr-FR" sz="1400" dirty="0"/>
              <a:t>offres promotionnelles du moment </a:t>
            </a:r>
            <a:r>
              <a:rPr lang="fr-FR" sz="1400" dirty="0" smtClean="0"/>
              <a:t>ou selon </a:t>
            </a:r>
            <a:r>
              <a:rPr lang="fr-FR" sz="1400" dirty="0"/>
              <a:t>des bons </a:t>
            </a:r>
            <a:r>
              <a:rPr lang="fr-FR" sz="1400" dirty="0" smtClean="0"/>
              <a:t>prenant effet sur </a:t>
            </a:r>
            <a:r>
              <a:rPr lang="fr-FR" sz="1400" dirty="0"/>
              <a:t>le prochain achat dans la même grande surface.</a:t>
            </a:r>
          </a:p>
          <a:p>
            <a:pPr>
              <a:defRPr/>
            </a:pPr>
            <a:endParaRPr lang="fr-FR" sz="2000" dirty="0">
              <a:latin typeface="+mn-lt"/>
              <a:cs typeface="+mn-cs"/>
            </a:endParaRPr>
          </a:p>
          <a:p>
            <a:pPr marL="342900" indent="-342900" fontAlgn="auto">
              <a:spcBef>
                <a:spcPct val="20000"/>
              </a:spcBef>
              <a:spcAft>
                <a:spcPts val="0"/>
              </a:spcAft>
              <a:buFont typeface="Arial" pitchFamily="34" charset="0"/>
              <a:buNone/>
              <a:defRPr/>
            </a:pPr>
            <a:endParaRPr lang="fr-FR" sz="3200" dirty="0">
              <a:latin typeface="+mn-lt"/>
              <a:cs typeface="+mn-cs"/>
            </a:endParaRPr>
          </a:p>
          <a:p>
            <a:pPr marL="342900" indent="-342900" fontAlgn="auto">
              <a:spcBef>
                <a:spcPct val="20000"/>
              </a:spcBef>
              <a:spcAft>
                <a:spcPts val="0"/>
              </a:spcAft>
              <a:buFont typeface="Arial" pitchFamily="34" charset="0"/>
              <a:buNone/>
              <a:defRPr/>
            </a:pPr>
            <a:endParaRPr lang="fr-FR" sz="3200" dirty="0">
              <a:latin typeface="+mn-lt"/>
              <a:cs typeface="+mn-cs"/>
            </a:endParaRPr>
          </a:p>
          <a:p>
            <a:pPr marL="342900" indent="-342900" fontAlgn="auto">
              <a:spcBef>
                <a:spcPct val="20000"/>
              </a:spcBef>
              <a:spcAft>
                <a:spcPts val="0"/>
              </a:spcAft>
              <a:buFont typeface="Arial" pitchFamily="34" charset="0"/>
              <a:buChar char="•"/>
              <a:defRPr/>
            </a:pPr>
            <a:endParaRPr lang="fr-FR" sz="3200" dirty="0">
              <a:latin typeface="+mn-lt"/>
              <a:cs typeface="+mn-cs"/>
            </a:endParaRPr>
          </a:p>
        </p:txBody>
      </p:sp>
      <p:sp>
        <p:nvSpPr>
          <p:cNvPr id="11" name="ZoneTexte 10"/>
          <p:cNvSpPr txBox="1"/>
          <p:nvPr/>
        </p:nvSpPr>
        <p:spPr>
          <a:xfrm>
            <a:off x="5126803" y="2708920"/>
            <a:ext cx="3779912" cy="3970318"/>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defRPr/>
            </a:pPr>
            <a:r>
              <a:rPr lang="fr-FR" sz="1200" b="1" dirty="0"/>
              <a:t>La société </a:t>
            </a:r>
            <a:r>
              <a:rPr lang="fr-FR" sz="1200" b="1" dirty="0" smtClean="0"/>
              <a:t>Auchan génère ce type d’offres personnalisée</a:t>
            </a:r>
            <a:r>
              <a:rPr lang="fr-FR" sz="1200" b="1" dirty="0"/>
              <a:t>s</a:t>
            </a:r>
            <a:r>
              <a:rPr lang="fr-FR" sz="1200" b="1" dirty="0" smtClean="0"/>
              <a:t>, très intéressantes pour le client.</a:t>
            </a:r>
          </a:p>
          <a:p>
            <a:pPr algn="just">
              <a:defRPr/>
            </a:pPr>
            <a:endParaRPr lang="fr-FR" sz="1200" b="1" dirty="0" smtClean="0"/>
          </a:p>
          <a:p>
            <a:pPr algn="just">
              <a:defRPr/>
            </a:pPr>
            <a:r>
              <a:rPr lang="fr-FR" sz="1200" b="1" dirty="0" smtClean="0"/>
              <a:t>Différents bons de réduction sont imprimés au dos de ce ticket de caisse Auchan : </a:t>
            </a:r>
          </a:p>
          <a:p>
            <a:pPr marL="171450" indent="-171450" algn="just">
              <a:buFontTx/>
              <a:buChar char="-"/>
              <a:defRPr/>
            </a:pPr>
            <a:r>
              <a:rPr lang="fr-FR" sz="1200" b="1" dirty="0" smtClean="0"/>
              <a:t>Une remise sur l’addition chez Grill </a:t>
            </a:r>
            <a:r>
              <a:rPr lang="fr-FR" sz="1200" b="1" dirty="0" err="1" smtClean="0"/>
              <a:t>Courtepaille</a:t>
            </a:r>
            <a:endParaRPr lang="fr-FR" sz="1200" b="1" dirty="0" smtClean="0"/>
          </a:p>
          <a:p>
            <a:pPr algn="just">
              <a:defRPr/>
            </a:pPr>
            <a:endParaRPr lang="fr-FR" sz="1200" b="1" dirty="0" smtClean="0"/>
          </a:p>
          <a:p>
            <a:pPr marL="171450" indent="-171450" algn="just">
              <a:buFontTx/>
              <a:buChar char="-"/>
              <a:defRPr/>
            </a:pPr>
            <a:r>
              <a:rPr lang="fr-FR" sz="1200" b="1" dirty="0" smtClean="0"/>
              <a:t>10% de remise sur un article au choix chez </a:t>
            </a:r>
            <a:r>
              <a:rPr lang="fr-FR" sz="1200" b="1" dirty="0" err="1" smtClean="0"/>
              <a:t>Lumiland</a:t>
            </a:r>
            <a:endParaRPr lang="fr-FR" sz="1200" b="1" dirty="0" smtClean="0"/>
          </a:p>
          <a:p>
            <a:pPr algn="just">
              <a:defRPr/>
            </a:pPr>
            <a:endParaRPr lang="fr-FR" sz="1200" b="1" dirty="0" smtClean="0"/>
          </a:p>
          <a:p>
            <a:pPr marL="171450" indent="-171450" algn="just">
              <a:buFontTx/>
              <a:buChar char="-"/>
              <a:defRPr/>
            </a:pPr>
            <a:r>
              <a:rPr lang="fr-FR" sz="1200" b="1" dirty="0" smtClean="0"/>
              <a:t>Un sandwich offert à KFC pour un menu acheté</a:t>
            </a:r>
          </a:p>
          <a:p>
            <a:pPr algn="just">
              <a:defRPr/>
            </a:pPr>
            <a:endParaRPr lang="fr-FR" sz="1200" b="1" dirty="0" smtClean="0"/>
          </a:p>
          <a:p>
            <a:pPr algn="just">
              <a:defRPr/>
            </a:pPr>
            <a:r>
              <a:rPr lang="fr-FR" sz="1200" b="1" dirty="0" smtClean="0"/>
              <a:t>Et beaucoup d’autres bons de réduction comme un contrôle technique remisé à 30€ avec une contre visite gratuite.</a:t>
            </a:r>
          </a:p>
          <a:p>
            <a:pPr algn="just">
              <a:defRPr/>
            </a:pPr>
            <a:endParaRPr lang="fr-FR" sz="1200" b="1" dirty="0"/>
          </a:p>
          <a:p>
            <a:pPr algn="just">
              <a:defRPr/>
            </a:pPr>
            <a:r>
              <a:rPr lang="fr-FR" sz="1200" b="1" dirty="0" smtClean="0"/>
              <a:t>Ainsi ces offres sont très intéressantes pour le client.</a:t>
            </a:r>
          </a:p>
          <a:p>
            <a:pPr algn="just">
              <a:defRPr/>
            </a:pPr>
            <a:endParaRPr lang="fr-FR" sz="1200" dirty="0"/>
          </a:p>
        </p:txBody>
      </p:sp>
      <p:pic>
        <p:nvPicPr>
          <p:cNvPr id="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2599639"/>
            <a:ext cx="1760984" cy="11129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51720" y="2454203"/>
            <a:ext cx="2776840" cy="43288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265388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18059" y="6165304"/>
            <a:ext cx="9144000" cy="738664"/>
          </a:xfrm>
          <a:prstGeom prst="rect">
            <a:avLst/>
          </a:prstGeom>
          <a:solidFill>
            <a:schemeClr val="bg1"/>
          </a:solidFill>
          <a:ln>
            <a:noFill/>
          </a:ln>
        </p:spPr>
        <p:style>
          <a:lnRef idx="1">
            <a:schemeClr val="accent4"/>
          </a:lnRef>
          <a:fillRef idx="2">
            <a:schemeClr val="accent4"/>
          </a:fillRef>
          <a:effectRef idx="1">
            <a:schemeClr val="accent4"/>
          </a:effectRef>
          <a:fontRef idx="minor">
            <a:schemeClr val="dk1"/>
          </a:fontRef>
        </p:style>
        <p:txBody>
          <a:bodyPr>
            <a:spAutoFit/>
          </a:bodyPr>
          <a:lstStyle/>
          <a:p>
            <a:pPr>
              <a:defRPr/>
            </a:pPr>
            <a:endParaRPr lang="fr-FR" sz="1400" dirty="0" smtClean="0"/>
          </a:p>
          <a:p>
            <a:pPr>
              <a:defRPr/>
            </a:pPr>
            <a:endParaRPr lang="fr-FR" sz="1400" dirty="0"/>
          </a:p>
          <a:p>
            <a:pPr>
              <a:defRPr/>
            </a:pPr>
            <a:endParaRPr lang="fr-FR" sz="1400" dirty="0"/>
          </a:p>
        </p:txBody>
      </p:sp>
      <p:sp>
        <p:nvSpPr>
          <p:cNvPr id="6" name="Espace réservé du contenu 2"/>
          <p:cNvSpPr txBox="1">
            <a:spLocks/>
          </p:cNvSpPr>
          <p:nvPr/>
        </p:nvSpPr>
        <p:spPr>
          <a:xfrm>
            <a:off x="0" y="548680"/>
            <a:ext cx="9144000" cy="2486294"/>
          </a:xfrm>
          <a:prstGeom prst="rect">
            <a:avLst/>
          </a:prstGeom>
        </p:spPr>
        <p:txBody>
          <a:bodyPr>
            <a:normAutofit/>
          </a:bodyPr>
          <a:lstStyle/>
          <a:p>
            <a:pPr marL="342900" indent="-342900" fontAlgn="auto">
              <a:spcBef>
                <a:spcPct val="20000"/>
              </a:spcBef>
              <a:spcAft>
                <a:spcPts val="0"/>
              </a:spcAft>
              <a:buFont typeface="Arial" pitchFamily="34" charset="0"/>
              <a:buChar char="•"/>
              <a:defRPr/>
            </a:pPr>
            <a:r>
              <a:rPr lang="fr-FR" sz="2400" b="1" dirty="0"/>
              <a:t>La </a:t>
            </a:r>
            <a:r>
              <a:rPr lang="fr-FR" sz="2400" b="1" dirty="0">
                <a:solidFill>
                  <a:srgbClr val="FF0000"/>
                </a:solidFill>
              </a:rPr>
              <a:t>personnalisation </a:t>
            </a:r>
            <a:r>
              <a:rPr lang="fr-FR" sz="2400" b="1" dirty="0" smtClean="0">
                <a:solidFill>
                  <a:srgbClr val="FF0000"/>
                </a:solidFill>
              </a:rPr>
              <a:t>implicite - </a:t>
            </a:r>
            <a:r>
              <a:rPr lang="fr-FR" sz="2400" b="1" i="1" dirty="0" smtClean="0">
                <a:solidFill>
                  <a:srgbClr val="FF0000"/>
                </a:solidFill>
              </a:rPr>
              <a:t>en ligne </a:t>
            </a:r>
            <a:r>
              <a:rPr lang="fr-FR" sz="2400" b="1" dirty="0" smtClean="0">
                <a:solidFill>
                  <a:srgbClr val="FF0000"/>
                </a:solidFill>
              </a:rPr>
              <a:t>: </a:t>
            </a:r>
            <a:r>
              <a:rPr lang="fr-FR" sz="2400" b="1" dirty="0" smtClean="0">
                <a:latin typeface="+mn-lt"/>
                <a:cs typeface="+mn-cs"/>
              </a:rPr>
              <a:t>La personnalisation</a:t>
            </a:r>
            <a:r>
              <a:rPr lang="fr-FR" sz="2400" b="1" dirty="0">
                <a:latin typeface="+mn-lt"/>
                <a:cs typeface="+mn-cs"/>
              </a:rPr>
              <a:t> de l’environnement du site et de la navigation </a:t>
            </a:r>
          </a:p>
          <a:p>
            <a:pPr>
              <a:defRPr/>
            </a:pPr>
            <a:endParaRPr lang="fr-FR" sz="1400" dirty="0" smtClean="0"/>
          </a:p>
          <a:p>
            <a:pPr>
              <a:defRPr/>
            </a:pPr>
            <a:r>
              <a:rPr lang="fr-FR" sz="1200" dirty="0" smtClean="0"/>
              <a:t>Dans </a:t>
            </a:r>
            <a:r>
              <a:rPr lang="fr-FR" sz="1200" dirty="0"/>
              <a:t>ce cas présent, on ne demande pas l'avis de l'utilisateur. Cependant la mise en forme de l‘environnement du site, ou son contenu lui-même, sera adapté sur la base de son profil technique, de l'analyse de son comportement sur le site (</a:t>
            </a:r>
            <a:r>
              <a:rPr lang="fr-FR" sz="1200" i="1" dirty="0" err="1"/>
              <a:t>tracking</a:t>
            </a:r>
            <a:r>
              <a:rPr lang="fr-FR" sz="1200" dirty="0"/>
              <a:t>) ou de quelques données personnelles fournies par lui-même</a:t>
            </a:r>
            <a:r>
              <a:rPr lang="fr-FR" sz="1200" dirty="0" smtClean="0"/>
              <a:t>.</a:t>
            </a:r>
          </a:p>
          <a:p>
            <a:r>
              <a:rPr lang="fr-FR" sz="1200" dirty="0"/>
              <a:t>On peut appeler ce type de personnalisation un « </a:t>
            </a:r>
            <a:r>
              <a:rPr lang="fr-FR" sz="1200" i="1" dirty="0" err="1"/>
              <a:t>profiling</a:t>
            </a:r>
            <a:r>
              <a:rPr lang="fr-FR" sz="1200" dirty="0"/>
              <a:t> » où les cookies sont des moyens de personnalisation passives. En effet ils sont utiles pour conserver en mémoire des informations spécifiques (liens visités, durée de </a:t>
            </a:r>
            <a:r>
              <a:rPr lang="fr-FR" sz="1200" dirty="0" smtClean="0"/>
              <a:t>consultation ou </a:t>
            </a:r>
            <a:r>
              <a:rPr lang="fr-FR" sz="1200" dirty="0"/>
              <a:t>des préférences introduites par </a:t>
            </a:r>
            <a:r>
              <a:rPr lang="fr-FR" sz="1200" dirty="0" smtClean="0"/>
              <a:t>l’utilisateur). Ainsi ils permettent de suivre le comportement d’un utilisateur sur un site (« </a:t>
            </a:r>
            <a:r>
              <a:rPr lang="fr-FR" sz="1200" i="1" dirty="0" err="1" smtClean="0"/>
              <a:t>tracking</a:t>
            </a:r>
            <a:r>
              <a:rPr lang="fr-FR" sz="1200" dirty="0" smtClean="0"/>
              <a:t> »). Toutes ces informations sont ensuite stockées dans des </a:t>
            </a:r>
            <a:r>
              <a:rPr lang="fr-FR" sz="1200" dirty="0"/>
              <a:t>bases de données </a:t>
            </a:r>
            <a:r>
              <a:rPr lang="fr-FR" sz="1200" dirty="0" smtClean="0"/>
              <a:t>dans le but de regrouper les profils </a:t>
            </a:r>
            <a:r>
              <a:rPr lang="fr-FR" sz="1200" dirty="0"/>
              <a:t>similaires et de produire dynamiquement des offres </a:t>
            </a:r>
            <a:r>
              <a:rPr lang="fr-FR" sz="1200" dirty="0" smtClean="0"/>
              <a:t>personnalisées.</a:t>
            </a:r>
            <a:endParaRPr lang="fr-FR" sz="1200" dirty="0"/>
          </a:p>
          <a:p>
            <a:pPr>
              <a:defRPr/>
            </a:pPr>
            <a:endParaRPr lang="fr-FR" sz="1200" dirty="0"/>
          </a:p>
          <a:p>
            <a:pPr>
              <a:defRPr/>
            </a:pPr>
            <a:endParaRPr lang="fr-FR" sz="2000" dirty="0">
              <a:latin typeface="+mn-lt"/>
              <a:cs typeface="+mn-cs"/>
            </a:endParaRPr>
          </a:p>
          <a:p>
            <a:pPr marL="342900" indent="-342900" fontAlgn="auto">
              <a:spcBef>
                <a:spcPct val="20000"/>
              </a:spcBef>
              <a:spcAft>
                <a:spcPts val="0"/>
              </a:spcAft>
              <a:buFont typeface="Arial" pitchFamily="34" charset="0"/>
              <a:buNone/>
              <a:defRPr/>
            </a:pPr>
            <a:endParaRPr lang="fr-FR" sz="3200" dirty="0">
              <a:latin typeface="+mn-lt"/>
              <a:cs typeface="+mn-cs"/>
            </a:endParaRPr>
          </a:p>
          <a:p>
            <a:pPr marL="342900" indent="-342900" fontAlgn="auto">
              <a:spcBef>
                <a:spcPct val="20000"/>
              </a:spcBef>
              <a:spcAft>
                <a:spcPts val="0"/>
              </a:spcAft>
              <a:buFont typeface="Arial" pitchFamily="34" charset="0"/>
              <a:buNone/>
              <a:defRPr/>
            </a:pPr>
            <a:endParaRPr lang="fr-FR" sz="3200" dirty="0">
              <a:latin typeface="+mn-lt"/>
              <a:cs typeface="+mn-cs"/>
            </a:endParaRPr>
          </a:p>
          <a:p>
            <a:pPr marL="342900" indent="-342900" fontAlgn="auto">
              <a:spcBef>
                <a:spcPct val="20000"/>
              </a:spcBef>
              <a:spcAft>
                <a:spcPts val="0"/>
              </a:spcAft>
              <a:buFont typeface="Arial" pitchFamily="34" charset="0"/>
              <a:buChar char="•"/>
              <a:defRPr/>
            </a:pPr>
            <a:endParaRPr lang="fr-FR" sz="3200" dirty="0">
              <a:latin typeface="+mn-lt"/>
              <a:cs typeface="+mn-cs"/>
            </a:endParaRPr>
          </a:p>
        </p:txBody>
      </p:sp>
      <p:sp>
        <p:nvSpPr>
          <p:cNvPr id="7" name="ZoneTexte 10"/>
          <p:cNvSpPr txBox="1"/>
          <p:nvPr/>
        </p:nvSpPr>
        <p:spPr>
          <a:xfrm>
            <a:off x="5796136" y="3645024"/>
            <a:ext cx="3024336" cy="2123658"/>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defRPr/>
            </a:pPr>
            <a:r>
              <a:rPr lang="fr-FR" sz="1200" b="1" dirty="0" smtClean="0"/>
              <a:t>Dans </a:t>
            </a:r>
            <a:r>
              <a:rPr lang="fr-FR" sz="1200" b="1" dirty="0"/>
              <a:t>l’environnement « online » la librairie en ligne américaine Amazon.com est une référence en matière de </a:t>
            </a:r>
            <a:r>
              <a:rPr lang="fr-FR" sz="1200" b="1" dirty="0" smtClean="0"/>
              <a:t>personnalisation.</a:t>
            </a:r>
          </a:p>
          <a:p>
            <a:pPr algn="just">
              <a:defRPr/>
            </a:pPr>
            <a:r>
              <a:rPr lang="fr-FR" sz="1200" b="1" dirty="0" smtClean="0"/>
              <a:t>Il s’est distingué des autres sites en traitant différemment </a:t>
            </a:r>
            <a:r>
              <a:rPr lang="fr-FR" sz="1200" b="1" dirty="0"/>
              <a:t>des clients différents, </a:t>
            </a:r>
            <a:r>
              <a:rPr lang="fr-FR" sz="1200" b="1" dirty="0" smtClean="0"/>
              <a:t>en personnalisant l'offre </a:t>
            </a:r>
            <a:r>
              <a:rPr lang="fr-FR" sz="1200" b="1" dirty="0"/>
              <a:t>en fonction des caractéristiques du client, des pages </a:t>
            </a:r>
            <a:r>
              <a:rPr lang="fr-FR" sz="1200" b="1" dirty="0" smtClean="0"/>
              <a:t>consultées par ce dernier </a:t>
            </a:r>
            <a:r>
              <a:rPr lang="fr-FR" sz="1200" b="1" dirty="0"/>
              <a:t>et des produits visionnés.</a:t>
            </a:r>
          </a:p>
          <a:p>
            <a:pPr algn="just">
              <a:defRPr/>
            </a:pPr>
            <a:endParaRPr lang="fr-FR" sz="1200" dirty="0"/>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890" y="3356992"/>
            <a:ext cx="5328222" cy="34853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7523818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txBox="1">
            <a:spLocks/>
          </p:cNvSpPr>
          <p:nvPr/>
        </p:nvSpPr>
        <p:spPr>
          <a:xfrm>
            <a:off x="0" y="1158730"/>
            <a:ext cx="9144000" cy="1766214"/>
          </a:xfrm>
          <a:prstGeom prst="rect">
            <a:avLst/>
          </a:prstGeom>
        </p:spPr>
        <p:txBody>
          <a:bodyPr>
            <a:normAutofit/>
          </a:bodyPr>
          <a:lstStyle/>
          <a:p>
            <a:pPr marL="342900" indent="-342900" fontAlgn="auto">
              <a:spcBef>
                <a:spcPct val="20000"/>
              </a:spcBef>
              <a:spcAft>
                <a:spcPts val="0"/>
              </a:spcAft>
              <a:buFont typeface="Arial" pitchFamily="34" charset="0"/>
              <a:buChar char="•"/>
              <a:defRPr/>
            </a:pPr>
            <a:r>
              <a:rPr lang="fr-FR" sz="2200" b="1" dirty="0"/>
              <a:t>La </a:t>
            </a:r>
            <a:r>
              <a:rPr lang="fr-FR" sz="2200" b="1" dirty="0">
                <a:solidFill>
                  <a:srgbClr val="FF0000"/>
                </a:solidFill>
              </a:rPr>
              <a:t>personnalisation </a:t>
            </a:r>
            <a:r>
              <a:rPr lang="fr-FR" sz="2200" b="1" dirty="0" smtClean="0">
                <a:solidFill>
                  <a:srgbClr val="FF0000"/>
                </a:solidFill>
              </a:rPr>
              <a:t>implicite - </a:t>
            </a:r>
            <a:r>
              <a:rPr lang="fr-FR" sz="2200" b="1" i="1" dirty="0" smtClean="0">
                <a:solidFill>
                  <a:srgbClr val="FF0000"/>
                </a:solidFill>
              </a:rPr>
              <a:t>en ligne </a:t>
            </a:r>
            <a:r>
              <a:rPr lang="fr-FR" sz="2200" b="1" dirty="0" smtClean="0">
                <a:solidFill>
                  <a:srgbClr val="FF0000"/>
                </a:solidFill>
              </a:rPr>
              <a:t>: </a:t>
            </a:r>
            <a:r>
              <a:rPr lang="fr-FR" sz="2200" b="1" dirty="0" smtClean="0">
                <a:latin typeface="+mn-lt"/>
                <a:cs typeface="+mn-cs"/>
              </a:rPr>
              <a:t>La personnalisation</a:t>
            </a:r>
            <a:r>
              <a:rPr lang="fr-FR" sz="2200" b="1" dirty="0">
                <a:latin typeface="+mn-lt"/>
                <a:cs typeface="+mn-cs"/>
              </a:rPr>
              <a:t> de </a:t>
            </a:r>
            <a:r>
              <a:rPr lang="fr-FR" sz="2200" b="1" dirty="0" smtClean="0">
                <a:latin typeface="+mn-lt"/>
                <a:cs typeface="+mn-cs"/>
              </a:rPr>
              <a:t>la communication</a:t>
            </a:r>
            <a:endParaRPr lang="fr-FR" sz="2200" b="1" dirty="0">
              <a:latin typeface="+mn-lt"/>
              <a:cs typeface="+mn-cs"/>
            </a:endParaRPr>
          </a:p>
          <a:p>
            <a:pPr>
              <a:defRPr/>
            </a:pPr>
            <a:endParaRPr lang="fr-FR" sz="1400" dirty="0" smtClean="0"/>
          </a:p>
          <a:p>
            <a:pPr>
              <a:defRPr/>
            </a:pPr>
            <a:r>
              <a:rPr lang="fr-FR" sz="1200" dirty="0" smtClean="0"/>
              <a:t>Cette personnalisation n’est autre qu’une autre application </a:t>
            </a:r>
            <a:r>
              <a:rPr lang="fr-FR" sz="1200" dirty="0"/>
              <a:t>des cookies </a:t>
            </a:r>
            <a:r>
              <a:rPr lang="fr-FR" sz="1200" b="1" dirty="0" smtClean="0"/>
              <a:t>dans </a:t>
            </a:r>
            <a:r>
              <a:rPr lang="fr-FR" sz="1200" b="1" dirty="0"/>
              <a:t>le domaine de la </a:t>
            </a:r>
            <a:r>
              <a:rPr lang="fr-FR" sz="1200" b="1" dirty="0" smtClean="0"/>
              <a:t>publicité. Elle effectue un </a:t>
            </a:r>
            <a:r>
              <a:rPr lang="fr-FR" sz="1200" dirty="0" smtClean="0"/>
              <a:t>enregistrement des bannières </a:t>
            </a:r>
            <a:r>
              <a:rPr lang="fr-FR" sz="1200" dirty="0"/>
              <a:t>auxquelles l’utilisateur a déjà été exposé </a:t>
            </a:r>
            <a:r>
              <a:rPr lang="fr-FR" sz="1200" dirty="0" smtClean="0"/>
              <a:t>dans le but d’en </a:t>
            </a:r>
            <a:r>
              <a:rPr lang="fr-FR" sz="1200" dirty="0"/>
              <a:t>afficher d’autres</a:t>
            </a:r>
            <a:r>
              <a:rPr lang="fr-FR" sz="1200" dirty="0" smtClean="0"/>
              <a:t>.</a:t>
            </a:r>
            <a:endParaRPr lang="fr-FR" sz="2000" dirty="0">
              <a:latin typeface="+mn-lt"/>
              <a:cs typeface="+mn-cs"/>
            </a:endParaRPr>
          </a:p>
          <a:p>
            <a:pPr marL="342900" indent="-342900" fontAlgn="auto">
              <a:spcBef>
                <a:spcPct val="20000"/>
              </a:spcBef>
              <a:spcAft>
                <a:spcPts val="0"/>
              </a:spcAft>
              <a:buFont typeface="Arial" pitchFamily="34" charset="0"/>
              <a:buNone/>
              <a:defRPr/>
            </a:pPr>
            <a:endParaRPr lang="fr-FR" sz="3200" dirty="0">
              <a:latin typeface="+mn-lt"/>
              <a:cs typeface="+mn-cs"/>
            </a:endParaRPr>
          </a:p>
          <a:p>
            <a:pPr marL="342900" indent="-342900" fontAlgn="auto">
              <a:spcBef>
                <a:spcPct val="20000"/>
              </a:spcBef>
              <a:spcAft>
                <a:spcPts val="0"/>
              </a:spcAft>
              <a:buFont typeface="Arial" pitchFamily="34" charset="0"/>
              <a:buNone/>
              <a:defRPr/>
            </a:pPr>
            <a:endParaRPr lang="fr-FR" sz="3200" dirty="0">
              <a:latin typeface="+mn-lt"/>
              <a:cs typeface="+mn-cs"/>
            </a:endParaRPr>
          </a:p>
          <a:p>
            <a:pPr marL="342900" indent="-342900" fontAlgn="auto">
              <a:spcBef>
                <a:spcPct val="20000"/>
              </a:spcBef>
              <a:spcAft>
                <a:spcPts val="0"/>
              </a:spcAft>
              <a:buFont typeface="Arial" pitchFamily="34" charset="0"/>
              <a:buChar char="•"/>
              <a:defRPr/>
            </a:pPr>
            <a:endParaRPr lang="fr-FR" sz="3200" dirty="0">
              <a:latin typeface="+mn-lt"/>
              <a:cs typeface="+mn-cs"/>
            </a:endParaRPr>
          </a:p>
        </p:txBody>
      </p:sp>
      <p:sp>
        <p:nvSpPr>
          <p:cNvPr id="7" name="ZoneTexte 10"/>
          <p:cNvSpPr txBox="1"/>
          <p:nvPr/>
        </p:nvSpPr>
        <p:spPr>
          <a:xfrm>
            <a:off x="5796136" y="3292363"/>
            <a:ext cx="3024336" cy="156966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defRPr/>
            </a:pPr>
            <a:r>
              <a:rPr lang="fr-FR" sz="1200" b="1" dirty="0" err="1" smtClean="0"/>
              <a:t>DoubleClick</a:t>
            </a:r>
            <a:r>
              <a:rPr lang="fr-FR" sz="1200" b="1" dirty="0" smtClean="0"/>
              <a:t>, </a:t>
            </a:r>
            <a:r>
              <a:rPr lang="fr-FR" sz="1200" dirty="0"/>
              <a:t>régie publicitaire </a:t>
            </a:r>
            <a:r>
              <a:rPr lang="fr-FR" sz="1200" dirty="0" smtClean="0"/>
              <a:t>sur Internet</a:t>
            </a:r>
            <a:r>
              <a:rPr lang="fr-FR" sz="1200" b="1" dirty="0"/>
              <a:t>,</a:t>
            </a:r>
            <a:r>
              <a:rPr lang="fr-FR" sz="1200" b="1" dirty="0" smtClean="0"/>
              <a:t> cible ainsi les comportements des utilisateurs et assure, par ce moyen, </a:t>
            </a:r>
            <a:r>
              <a:rPr lang="fr-FR" sz="1200" b="1" dirty="0"/>
              <a:t>une rotation des </a:t>
            </a:r>
            <a:r>
              <a:rPr lang="fr-FR" sz="1200" b="1" dirty="0" smtClean="0"/>
              <a:t>bannières de publicités </a:t>
            </a:r>
            <a:r>
              <a:rPr lang="fr-FR" sz="1200" b="1" dirty="0"/>
              <a:t>sur son </a:t>
            </a:r>
            <a:r>
              <a:rPr lang="fr-FR" sz="1200" b="1" dirty="0" smtClean="0"/>
              <a:t>réseau et contrôle, dans un même temps, l’exposition du public aux bannières.</a:t>
            </a:r>
          </a:p>
          <a:p>
            <a:pPr algn="just">
              <a:defRPr/>
            </a:pPr>
            <a:endParaRPr lang="fr-FR" sz="1200" dirty="0"/>
          </a:p>
        </p:txBody>
      </p:sp>
      <p:pic>
        <p:nvPicPr>
          <p:cNvPr id="3078" name="Picture 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6" y="3909197"/>
            <a:ext cx="3322851" cy="19056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Bouton d'action : Suivant 9">
            <a:hlinkClick r:id="rId3" action="ppaction://hlinksldjump" highlightClick="1">
              <a:snd r:embed="rId4" name="click.wav"/>
            </a:hlinkClick>
          </p:cNvPr>
          <p:cNvSpPr/>
          <p:nvPr/>
        </p:nvSpPr>
        <p:spPr>
          <a:xfrm>
            <a:off x="7812360" y="332656"/>
            <a:ext cx="504056" cy="432048"/>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 xmlns:p14="http://schemas.microsoft.com/office/powerpoint/2010/main" val="124913876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r>
              <a:rPr lang="fr-FR" dirty="0" smtClean="0"/>
              <a:t>Personnalisation explicite</a:t>
            </a:r>
            <a:endParaRPr lang="fr-FR" dirty="0"/>
          </a:p>
        </p:txBody>
      </p:sp>
      <p:sp>
        <p:nvSpPr>
          <p:cNvPr id="3" name="Ellipse 2"/>
          <p:cNvSpPr/>
          <p:nvPr/>
        </p:nvSpPr>
        <p:spPr>
          <a:xfrm>
            <a:off x="2627784" y="1988840"/>
            <a:ext cx="4248472" cy="33843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txBox="1">
            <a:spLocks/>
          </p:cNvSpPr>
          <p:nvPr/>
        </p:nvSpPr>
        <p:spPr>
          <a:xfrm>
            <a:off x="0" y="1158730"/>
            <a:ext cx="9144000" cy="1406174"/>
          </a:xfrm>
          <a:prstGeom prst="rect">
            <a:avLst/>
          </a:prstGeom>
        </p:spPr>
        <p:txBody>
          <a:bodyPr>
            <a:normAutofit/>
          </a:bodyPr>
          <a:lstStyle/>
          <a:p>
            <a:pPr marL="342900" indent="-342900" fontAlgn="auto">
              <a:spcBef>
                <a:spcPct val="20000"/>
              </a:spcBef>
              <a:spcAft>
                <a:spcPts val="0"/>
              </a:spcAft>
              <a:buFont typeface="Arial" pitchFamily="34" charset="0"/>
              <a:buChar char="•"/>
              <a:defRPr/>
            </a:pPr>
            <a:r>
              <a:rPr lang="fr-FR" sz="2200" b="1" dirty="0"/>
              <a:t>La </a:t>
            </a:r>
            <a:r>
              <a:rPr lang="fr-FR" sz="2200" b="1" dirty="0">
                <a:solidFill>
                  <a:srgbClr val="FF0000"/>
                </a:solidFill>
              </a:rPr>
              <a:t>personnalisation </a:t>
            </a:r>
            <a:r>
              <a:rPr lang="fr-FR" sz="2200" b="1" dirty="0" smtClean="0">
                <a:solidFill>
                  <a:srgbClr val="FF0000"/>
                </a:solidFill>
              </a:rPr>
              <a:t>explicite – </a:t>
            </a:r>
            <a:r>
              <a:rPr lang="fr-FR" sz="2200" b="1" i="1" dirty="0" smtClean="0">
                <a:solidFill>
                  <a:srgbClr val="FF0000"/>
                </a:solidFill>
              </a:rPr>
              <a:t>hors ligne </a:t>
            </a:r>
            <a:r>
              <a:rPr lang="fr-FR" sz="2200" b="1" dirty="0" smtClean="0">
                <a:solidFill>
                  <a:srgbClr val="FF0000"/>
                </a:solidFill>
              </a:rPr>
              <a:t>: </a:t>
            </a:r>
            <a:r>
              <a:rPr lang="fr-FR" sz="2200" b="1" dirty="0" smtClean="0">
                <a:latin typeface="+mn-lt"/>
                <a:cs typeface="+mn-cs"/>
              </a:rPr>
              <a:t>La </a:t>
            </a:r>
            <a:r>
              <a:rPr lang="fr-FR" sz="2200" b="1" dirty="0">
                <a:latin typeface="+mn-lt"/>
                <a:cs typeface="+mn-cs"/>
              </a:rPr>
              <a:t>carte de fidélité</a:t>
            </a:r>
          </a:p>
          <a:p>
            <a:endParaRPr lang="fr-FR" sz="1200" dirty="0" smtClean="0"/>
          </a:p>
          <a:p>
            <a:r>
              <a:rPr lang="fr-FR" sz="1200" dirty="0" smtClean="0"/>
              <a:t>Celle-ci consiste à répertorier </a:t>
            </a:r>
            <a:r>
              <a:rPr lang="fr-FR" sz="1200" dirty="0"/>
              <a:t>les différents achats effectués </a:t>
            </a:r>
            <a:r>
              <a:rPr lang="fr-FR" sz="1200" dirty="0" smtClean="0"/>
              <a:t>par le client et à analyser </a:t>
            </a:r>
            <a:r>
              <a:rPr lang="fr-FR" sz="1200" dirty="0"/>
              <a:t>les informations géo marketing. </a:t>
            </a:r>
            <a:r>
              <a:rPr lang="fr-FR" sz="1200" dirty="0" smtClean="0"/>
              <a:t>Son but est de fidéliser </a:t>
            </a:r>
            <a:r>
              <a:rPr lang="fr-FR" sz="1200" dirty="0"/>
              <a:t>le </a:t>
            </a:r>
            <a:r>
              <a:rPr lang="fr-FR" sz="1200" dirty="0" smtClean="0"/>
              <a:t>client. Selon les enseignes et les services qu’elle propose elle peut être gratuite comme payante. </a:t>
            </a:r>
          </a:p>
          <a:p>
            <a:pPr>
              <a:defRPr/>
            </a:pPr>
            <a:endParaRPr lang="fr-FR" sz="2000" dirty="0">
              <a:latin typeface="+mn-lt"/>
              <a:cs typeface="+mn-cs"/>
            </a:endParaRPr>
          </a:p>
          <a:p>
            <a:pPr marL="342900" indent="-342900" fontAlgn="auto">
              <a:spcBef>
                <a:spcPct val="20000"/>
              </a:spcBef>
              <a:spcAft>
                <a:spcPts val="0"/>
              </a:spcAft>
              <a:buFont typeface="Arial" pitchFamily="34" charset="0"/>
              <a:buNone/>
              <a:defRPr/>
            </a:pPr>
            <a:endParaRPr lang="fr-FR" sz="3200" dirty="0">
              <a:latin typeface="+mn-lt"/>
              <a:cs typeface="+mn-cs"/>
            </a:endParaRPr>
          </a:p>
          <a:p>
            <a:pPr marL="342900" indent="-342900" fontAlgn="auto">
              <a:spcBef>
                <a:spcPct val="20000"/>
              </a:spcBef>
              <a:spcAft>
                <a:spcPts val="0"/>
              </a:spcAft>
              <a:buFont typeface="Arial" pitchFamily="34" charset="0"/>
              <a:buNone/>
              <a:defRPr/>
            </a:pPr>
            <a:endParaRPr lang="fr-FR" sz="3200" dirty="0">
              <a:latin typeface="+mn-lt"/>
              <a:cs typeface="+mn-cs"/>
            </a:endParaRPr>
          </a:p>
          <a:p>
            <a:pPr marL="342900" indent="-342900" fontAlgn="auto">
              <a:spcBef>
                <a:spcPct val="20000"/>
              </a:spcBef>
              <a:spcAft>
                <a:spcPts val="0"/>
              </a:spcAft>
              <a:buFont typeface="Arial" pitchFamily="34" charset="0"/>
              <a:buChar char="•"/>
              <a:defRPr/>
            </a:pPr>
            <a:endParaRPr lang="fr-FR" sz="3200" dirty="0">
              <a:latin typeface="+mn-lt"/>
              <a:cs typeface="+mn-cs"/>
            </a:endParaRPr>
          </a:p>
        </p:txBody>
      </p:sp>
      <p:sp>
        <p:nvSpPr>
          <p:cNvPr id="7" name="ZoneTexte 10"/>
          <p:cNvSpPr txBox="1"/>
          <p:nvPr/>
        </p:nvSpPr>
        <p:spPr>
          <a:xfrm>
            <a:off x="5076056" y="3933056"/>
            <a:ext cx="3600400" cy="2308324"/>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fr-FR" sz="1200" b="1" dirty="0" smtClean="0"/>
              <a:t>Le magasin </a:t>
            </a:r>
            <a:r>
              <a:rPr lang="fr-FR" sz="1200" b="1" dirty="0" err="1" smtClean="0"/>
              <a:t>Kiabi</a:t>
            </a:r>
            <a:r>
              <a:rPr lang="fr-FR" sz="1200" b="1" dirty="0" smtClean="0"/>
              <a:t> peut être pris en exemple. Cette dernière a mis en place une carte </a:t>
            </a:r>
            <a:r>
              <a:rPr lang="fr-FR" sz="1200" b="1" dirty="0"/>
              <a:t>de fidélité </a:t>
            </a:r>
            <a:r>
              <a:rPr lang="fr-FR" sz="1200" b="1" dirty="0" smtClean="0"/>
              <a:t>permettant de </a:t>
            </a:r>
            <a:r>
              <a:rPr lang="fr-FR" sz="1200" b="1" dirty="0"/>
              <a:t>cumuler des </a:t>
            </a:r>
            <a:r>
              <a:rPr lang="fr-FR" sz="1200" b="1" dirty="0" smtClean="0"/>
              <a:t>points, et ceux-ci sont transformables </a:t>
            </a:r>
            <a:r>
              <a:rPr lang="fr-FR" sz="1200" b="1" dirty="0"/>
              <a:t>en </a:t>
            </a:r>
            <a:r>
              <a:rPr lang="fr-FR" sz="1200" b="1" dirty="0" smtClean="0"/>
              <a:t>bons </a:t>
            </a:r>
            <a:r>
              <a:rPr lang="fr-FR" sz="1200" b="1" dirty="0"/>
              <a:t>de </a:t>
            </a:r>
            <a:r>
              <a:rPr lang="fr-FR" sz="1200" b="1" dirty="0" smtClean="0"/>
              <a:t>réduction. </a:t>
            </a:r>
            <a:endParaRPr lang="fr-FR" sz="1200" b="1" dirty="0"/>
          </a:p>
          <a:p>
            <a:r>
              <a:rPr lang="fr-FR" sz="1200" b="1" dirty="0" smtClean="0"/>
              <a:t>Un autre point positif de cette carte est le fait qu’elle permet de personnaliser </a:t>
            </a:r>
            <a:r>
              <a:rPr lang="fr-FR" sz="1200" b="1" dirty="0"/>
              <a:t>l’offre </a:t>
            </a:r>
            <a:r>
              <a:rPr lang="fr-FR" sz="1200" b="1" dirty="0" smtClean="0"/>
              <a:t>et que des </a:t>
            </a:r>
            <a:r>
              <a:rPr lang="fr-FR" sz="1200" b="1" dirty="0"/>
              <a:t>bons de réduction sont envoyés </a:t>
            </a:r>
            <a:r>
              <a:rPr lang="fr-FR" sz="1200" b="1" dirty="0" smtClean="0"/>
              <a:t>le jour anniversaire du client. </a:t>
            </a:r>
          </a:p>
          <a:p>
            <a:r>
              <a:rPr lang="fr-FR" sz="1200" b="1" dirty="0" smtClean="0"/>
              <a:t>De cette façon le magasin va pouvoir identifier </a:t>
            </a:r>
            <a:r>
              <a:rPr lang="fr-FR" sz="1200" b="1" dirty="0"/>
              <a:t>les </a:t>
            </a:r>
            <a:r>
              <a:rPr lang="fr-FR" sz="1200" b="1" dirty="0" smtClean="0"/>
              <a:t>meilleurs clients en suivant l’évolution </a:t>
            </a:r>
            <a:r>
              <a:rPr lang="fr-FR" sz="1200" b="1" dirty="0"/>
              <a:t>de </a:t>
            </a:r>
            <a:r>
              <a:rPr lang="fr-FR" sz="1200" b="1" dirty="0" smtClean="0"/>
              <a:t>leur </a:t>
            </a:r>
            <a:r>
              <a:rPr lang="fr-FR" sz="1200" b="1" dirty="0"/>
              <a:t>consommation. </a:t>
            </a:r>
            <a:endParaRPr lang="fr-FR" sz="1200" dirty="0"/>
          </a:p>
        </p:txBody>
      </p:sp>
      <p:pic>
        <p:nvPicPr>
          <p:cNvPr id="4100"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94495" y="3284984"/>
            <a:ext cx="2880320" cy="2215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126149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8"/>
          <p:cNvSpPr txBox="1"/>
          <p:nvPr/>
        </p:nvSpPr>
        <p:spPr>
          <a:xfrm>
            <a:off x="-18059" y="6165304"/>
            <a:ext cx="9144000" cy="738664"/>
          </a:xfrm>
          <a:prstGeom prst="rect">
            <a:avLst/>
          </a:prstGeom>
          <a:solidFill>
            <a:schemeClr val="bg1"/>
          </a:solidFill>
          <a:ln>
            <a:noFill/>
          </a:ln>
        </p:spPr>
        <p:style>
          <a:lnRef idx="1">
            <a:schemeClr val="accent4"/>
          </a:lnRef>
          <a:fillRef idx="2">
            <a:schemeClr val="accent4"/>
          </a:fillRef>
          <a:effectRef idx="1">
            <a:schemeClr val="accent4"/>
          </a:effectRef>
          <a:fontRef idx="minor">
            <a:schemeClr val="dk1"/>
          </a:fontRef>
        </p:style>
        <p:txBody>
          <a:bodyPr>
            <a:spAutoFit/>
          </a:bodyPr>
          <a:lstStyle/>
          <a:p>
            <a:pPr>
              <a:defRPr/>
            </a:pPr>
            <a:endParaRPr lang="fr-FR" sz="1400" dirty="0" smtClean="0"/>
          </a:p>
          <a:p>
            <a:pPr>
              <a:defRPr/>
            </a:pPr>
            <a:endParaRPr lang="fr-FR" sz="1400" dirty="0"/>
          </a:p>
          <a:p>
            <a:pPr>
              <a:defRPr/>
            </a:pPr>
            <a:endParaRPr lang="fr-FR" sz="1400" dirty="0"/>
          </a:p>
        </p:txBody>
      </p:sp>
      <p:sp>
        <p:nvSpPr>
          <p:cNvPr id="6" name="Espace réservé du contenu 2"/>
          <p:cNvSpPr txBox="1">
            <a:spLocks/>
          </p:cNvSpPr>
          <p:nvPr/>
        </p:nvSpPr>
        <p:spPr>
          <a:xfrm>
            <a:off x="72008" y="2050803"/>
            <a:ext cx="9144000" cy="1006296"/>
          </a:xfrm>
          <a:prstGeom prst="rect">
            <a:avLst/>
          </a:prstGeom>
        </p:spPr>
        <p:txBody>
          <a:bodyPr>
            <a:normAutofit/>
          </a:bodyPr>
          <a:lstStyle/>
          <a:p>
            <a:pPr marL="342900" indent="-342900" fontAlgn="auto">
              <a:spcBef>
                <a:spcPct val="20000"/>
              </a:spcBef>
              <a:spcAft>
                <a:spcPts val="0"/>
              </a:spcAft>
              <a:buFont typeface="Arial" pitchFamily="34" charset="0"/>
              <a:buChar char="•"/>
              <a:defRPr/>
            </a:pPr>
            <a:r>
              <a:rPr lang="fr-FR" sz="2200" b="1" dirty="0"/>
              <a:t>La </a:t>
            </a:r>
            <a:r>
              <a:rPr lang="fr-FR" sz="2200" b="1" dirty="0">
                <a:solidFill>
                  <a:srgbClr val="FF0000"/>
                </a:solidFill>
              </a:rPr>
              <a:t>personnalisation </a:t>
            </a:r>
            <a:r>
              <a:rPr lang="fr-FR" sz="2200" b="1" dirty="0" smtClean="0">
                <a:solidFill>
                  <a:srgbClr val="FF0000"/>
                </a:solidFill>
              </a:rPr>
              <a:t>explicite – </a:t>
            </a:r>
            <a:r>
              <a:rPr lang="fr-FR" sz="2200" b="1" i="1" dirty="0" smtClean="0">
                <a:solidFill>
                  <a:srgbClr val="FF0000"/>
                </a:solidFill>
              </a:rPr>
              <a:t>en ligne </a:t>
            </a:r>
            <a:r>
              <a:rPr lang="fr-FR" sz="2200" b="1" dirty="0" smtClean="0">
                <a:solidFill>
                  <a:srgbClr val="FF0000"/>
                </a:solidFill>
              </a:rPr>
              <a:t>: </a:t>
            </a:r>
            <a:r>
              <a:rPr lang="fr-FR" sz="2200" b="1" dirty="0" smtClean="0">
                <a:latin typeface="+mn-lt"/>
                <a:cs typeface="+mn-cs"/>
              </a:rPr>
              <a:t>La newsletter</a:t>
            </a:r>
            <a:endParaRPr lang="fr-FR" sz="2200" b="1" dirty="0">
              <a:latin typeface="+mn-lt"/>
              <a:cs typeface="+mn-cs"/>
            </a:endParaRPr>
          </a:p>
          <a:p>
            <a:r>
              <a:rPr lang="fr-FR" sz="1100" dirty="0" smtClean="0">
                <a:latin typeface="+mj-lt"/>
              </a:rPr>
              <a:t>Cette lettre d’information est envoyée, par le biais d’ internet</a:t>
            </a:r>
            <a:r>
              <a:rPr lang="fr-FR" sz="1100" dirty="0">
                <a:latin typeface="+mj-lt"/>
              </a:rPr>
              <a:t>, </a:t>
            </a:r>
            <a:r>
              <a:rPr lang="fr-FR" sz="1100" dirty="0" smtClean="0">
                <a:latin typeface="+mj-lt"/>
              </a:rPr>
              <a:t>régulièrement </a:t>
            </a:r>
            <a:r>
              <a:rPr lang="fr-FR" sz="1100" dirty="0">
                <a:latin typeface="+mj-lt"/>
              </a:rPr>
              <a:t>par mail à des abonnés. </a:t>
            </a:r>
            <a:endParaRPr lang="fr-FR" sz="1100" dirty="0" smtClean="0">
              <a:latin typeface="+mj-lt"/>
            </a:endParaRPr>
          </a:p>
          <a:p>
            <a:r>
              <a:rPr lang="fr-FR" sz="1100" dirty="0" smtClean="0">
                <a:latin typeface="+mj-lt"/>
              </a:rPr>
              <a:t>Elle permet aux </a:t>
            </a:r>
            <a:r>
              <a:rPr lang="fr-FR" sz="1100" dirty="0">
                <a:latin typeface="+mj-lt"/>
              </a:rPr>
              <a:t>vendeurs d’ajuster leur message commercial </a:t>
            </a:r>
            <a:r>
              <a:rPr lang="fr-FR" sz="1100" dirty="0" smtClean="0">
                <a:latin typeface="+mj-lt"/>
              </a:rPr>
              <a:t>selon les besoins </a:t>
            </a:r>
            <a:r>
              <a:rPr lang="fr-FR" sz="1100" dirty="0">
                <a:latin typeface="+mj-lt"/>
              </a:rPr>
              <a:t>du moment et de fidéliser le client sur des produits habituels. </a:t>
            </a:r>
            <a:r>
              <a:rPr lang="fr-FR" sz="1100" dirty="0" smtClean="0">
                <a:latin typeface="+mj-lt"/>
              </a:rPr>
              <a:t>Il est bien moins couteux qu’un mailing papier.</a:t>
            </a:r>
            <a:endParaRPr lang="fr-FR" sz="1100" dirty="0">
              <a:latin typeface="+mj-lt"/>
              <a:cs typeface="+mn-cs"/>
            </a:endParaRPr>
          </a:p>
          <a:p>
            <a:pPr marL="342900" indent="-342900" fontAlgn="auto">
              <a:spcBef>
                <a:spcPct val="20000"/>
              </a:spcBef>
              <a:spcAft>
                <a:spcPts val="0"/>
              </a:spcAft>
              <a:buFont typeface="Arial" pitchFamily="34" charset="0"/>
              <a:buNone/>
              <a:defRPr/>
            </a:pPr>
            <a:endParaRPr lang="fr-FR" sz="1300" dirty="0">
              <a:latin typeface="+mj-lt"/>
              <a:cs typeface="+mn-cs"/>
            </a:endParaRPr>
          </a:p>
          <a:p>
            <a:pPr marL="342900" indent="-342900" fontAlgn="auto">
              <a:spcBef>
                <a:spcPct val="20000"/>
              </a:spcBef>
              <a:spcAft>
                <a:spcPts val="0"/>
              </a:spcAft>
              <a:buFont typeface="Arial" pitchFamily="34" charset="0"/>
              <a:buNone/>
              <a:defRPr/>
            </a:pPr>
            <a:endParaRPr lang="fr-FR" sz="1300" dirty="0">
              <a:latin typeface="+mj-lt"/>
              <a:cs typeface="+mn-cs"/>
            </a:endParaRPr>
          </a:p>
          <a:p>
            <a:pPr marL="342900" indent="-342900" fontAlgn="auto">
              <a:spcBef>
                <a:spcPct val="20000"/>
              </a:spcBef>
              <a:spcAft>
                <a:spcPts val="0"/>
              </a:spcAft>
              <a:buFont typeface="Arial" pitchFamily="34" charset="0"/>
              <a:buChar char="•"/>
              <a:defRPr/>
            </a:pPr>
            <a:endParaRPr lang="fr-FR" sz="3200" dirty="0">
              <a:latin typeface="+mn-lt"/>
              <a:cs typeface="+mn-cs"/>
            </a:endParaRPr>
          </a:p>
        </p:txBody>
      </p:sp>
      <p:sp>
        <p:nvSpPr>
          <p:cNvPr id="7" name="ZoneTexte 10"/>
          <p:cNvSpPr txBox="1"/>
          <p:nvPr/>
        </p:nvSpPr>
        <p:spPr>
          <a:xfrm>
            <a:off x="899592" y="692696"/>
            <a:ext cx="7420161" cy="954107"/>
          </a:xfrm>
          <a:prstGeom prst="rect">
            <a:avLst/>
          </a:prstGeom>
          <a:solidFill>
            <a:schemeClr val="accent1">
              <a:lumMod val="50000"/>
            </a:schemeClr>
          </a:solidFill>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fr-FR" sz="1400" b="1" dirty="0" smtClean="0"/>
              <a:t>Dans ce cas-ci de personnalisation, l’utilisateur va expliciter un choix, et va recevoir, en </a:t>
            </a:r>
            <a:r>
              <a:rPr lang="fr-FR" sz="1400" b="1" dirty="0"/>
              <a:t>échange de données personnelles </a:t>
            </a:r>
            <a:r>
              <a:rPr lang="fr-FR" sz="1400" b="1" dirty="0" smtClean="0"/>
              <a:t>qu’il aura fourni (centres </a:t>
            </a:r>
            <a:r>
              <a:rPr lang="fr-FR" sz="1400" b="1" dirty="0"/>
              <a:t>d'intérêt, localisation géographique, </a:t>
            </a:r>
            <a:r>
              <a:rPr lang="fr-FR" sz="1400" b="1" dirty="0" smtClean="0"/>
              <a:t>etc.) un </a:t>
            </a:r>
            <a:r>
              <a:rPr lang="fr-FR" sz="1400" b="1" dirty="0"/>
              <a:t>service personnalisé. </a:t>
            </a:r>
            <a:endParaRPr lang="fr-FR" sz="1400" b="1" dirty="0" smtClean="0"/>
          </a:p>
          <a:p>
            <a:pPr algn="just"/>
            <a:r>
              <a:rPr lang="fr-FR" sz="1400" b="1" dirty="0" smtClean="0"/>
              <a:t>Les </a:t>
            </a:r>
            <a:r>
              <a:rPr lang="fr-FR" sz="1400" b="1" dirty="0"/>
              <a:t>bases de </a:t>
            </a:r>
            <a:r>
              <a:rPr lang="fr-FR" sz="1400" b="1" dirty="0" smtClean="0"/>
              <a:t>données, ainsi récoltées, sont une forme </a:t>
            </a:r>
            <a:r>
              <a:rPr lang="fr-FR" sz="1400" b="1" dirty="0"/>
              <a:t>de personnalisation active </a:t>
            </a:r>
            <a:r>
              <a:rPr lang="fr-FR" sz="1400" b="1" dirty="0" smtClean="0"/>
              <a:t>instantanée</a:t>
            </a:r>
            <a:r>
              <a:rPr lang="fr-FR" sz="1400" b="1" dirty="0"/>
              <a:t>.</a:t>
            </a:r>
          </a:p>
        </p:txBody>
      </p:sp>
      <p:sp>
        <p:nvSpPr>
          <p:cNvPr id="9" name="ZoneTexte 10"/>
          <p:cNvSpPr txBox="1"/>
          <p:nvPr/>
        </p:nvSpPr>
        <p:spPr>
          <a:xfrm>
            <a:off x="5436095" y="3501008"/>
            <a:ext cx="3248547" cy="2123658"/>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fr-FR" sz="1200" b="1" dirty="0" smtClean="0"/>
              <a:t>La chaîne </a:t>
            </a:r>
            <a:r>
              <a:rPr lang="fr-FR" sz="1200" b="1" dirty="0"/>
              <a:t>de vins </a:t>
            </a:r>
            <a:r>
              <a:rPr lang="fr-FR" sz="1200" b="1" dirty="0" smtClean="0"/>
              <a:t>Nicolas noue des liens </a:t>
            </a:r>
            <a:r>
              <a:rPr lang="fr-FR" sz="1200" b="1" dirty="0"/>
              <a:t>avec ses clients </a:t>
            </a:r>
            <a:r>
              <a:rPr lang="fr-FR" sz="1200" b="1" dirty="0" smtClean="0"/>
              <a:t>par </a:t>
            </a:r>
            <a:r>
              <a:rPr lang="fr-FR" sz="1200" b="1" dirty="0"/>
              <a:t>le biais de la </a:t>
            </a:r>
            <a:r>
              <a:rPr lang="fr-FR" sz="1200" b="1" dirty="0" smtClean="0"/>
              <a:t>newsletter, en accompagnant celle-ci de </a:t>
            </a:r>
            <a:r>
              <a:rPr lang="fr-FR" sz="1200" b="1" dirty="0"/>
              <a:t>bons de réductions et d’invitations à des dégustations sur </a:t>
            </a:r>
            <a:r>
              <a:rPr lang="fr-FR" sz="1200" b="1" dirty="0" smtClean="0"/>
              <a:t>ses </a:t>
            </a:r>
            <a:r>
              <a:rPr lang="fr-FR" sz="1200" b="1" dirty="0"/>
              <a:t>produits </a:t>
            </a:r>
            <a:r>
              <a:rPr lang="fr-FR" sz="1200" b="1" dirty="0" smtClean="0"/>
              <a:t>dans </a:t>
            </a:r>
            <a:r>
              <a:rPr lang="fr-FR" sz="1200" b="1" dirty="0"/>
              <a:t>ses magasins </a:t>
            </a:r>
            <a:r>
              <a:rPr lang="fr-FR" sz="1200" b="1" dirty="0" smtClean="0"/>
              <a:t>mais également sur </a:t>
            </a:r>
            <a:r>
              <a:rPr lang="fr-FR" sz="1200" b="1" dirty="0"/>
              <a:t>son site de commandes</a:t>
            </a:r>
            <a:r>
              <a:rPr lang="fr-FR" sz="1200" b="1" dirty="0" smtClean="0"/>
              <a:t>.</a:t>
            </a:r>
          </a:p>
          <a:p>
            <a:pPr algn="just"/>
            <a:endParaRPr lang="fr-FR" sz="1200" b="1" dirty="0"/>
          </a:p>
          <a:p>
            <a:pPr algn="just"/>
            <a:r>
              <a:rPr lang="fr-FR" sz="1200" b="1" dirty="0"/>
              <a:t>L'objectif </a:t>
            </a:r>
            <a:r>
              <a:rPr lang="fr-FR" sz="1200" b="1" dirty="0" smtClean="0"/>
              <a:t>principal est de </a:t>
            </a:r>
            <a:r>
              <a:rPr lang="fr-FR" sz="1200" b="1" dirty="0"/>
              <a:t>créer du contact et de faire grossir </a:t>
            </a:r>
            <a:r>
              <a:rPr lang="fr-FR" sz="1200" b="1" dirty="0" smtClean="0"/>
              <a:t>les fichiers de la chaîne de vin.</a:t>
            </a:r>
            <a:endParaRPr lang="fr-FR" sz="1200" b="1" dirty="0"/>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3341" y="2949029"/>
            <a:ext cx="4972715" cy="39549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920847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8"/>
          <p:cNvSpPr txBox="1"/>
          <p:nvPr/>
        </p:nvSpPr>
        <p:spPr>
          <a:xfrm>
            <a:off x="-18059" y="6165304"/>
            <a:ext cx="9144000" cy="738664"/>
          </a:xfrm>
          <a:prstGeom prst="rect">
            <a:avLst/>
          </a:prstGeom>
          <a:solidFill>
            <a:schemeClr val="bg1"/>
          </a:solidFill>
          <a:ln>
            <a:noFill/>
          </a:ln>
        </p:spPr>
        <p:style>
          <a:lnRef idx="1">
            <a:schemeClr val="accent4"/>
          </a:lnRef>
          <a:fillRef idx="2">
            <a:schemeClr val="accent4"/>
          </a:fillRef>
          <a:effectRef idx="1">
            <a:schemeClr val="accent4"/>
          </a:effectRef>
          <a:fontRef idx="minor">
            <a:schemeClr val="dk1"/>
          </a:fontRef>
        </p:style>
        <p:txBody>
          <a:bodyPr>
            <a:spAutoFit/>
          </a:bodyPr>
          <a:lstStyle/>
          <a:p>
            <a:pPr>
              <a:defRPr/>
            </a:pPr>
            <a:endParaRPr lang="fr-FR" sz="1400" dirty="0" smtClean="0"/>
          </a:p>
          <a:p>
            <a:pPr>
              <a:defRPr/>
            </a:pPr>
            <a:endParaRPr lang="fr-FR" sz="1400" dirty="0"/>
          </a:p>
          <a:p>
            <a:pPr>
              <a:defRPr/>
            </a:pPr>
            <a:endParaRPr lang="fr-FR" sz="1400" dirty="0"/>
          </a:p>
        </p:txBody>
      </p:sp>
      <p:sp>
        <p:nvSpPr>
          <p:cNvPr id="6" name="Espace réservé du contenu 2"/>
          <p:cNvSpPr txBox="1">
            <a:spLocks/>
          </p:cNvSpPr>
          <p:nvPr/>
        </p:nvSpPr>
        <p:spPr>
          <a:xfrm>
            <a:off x="0" y="1158730"/>
            <a:ext cx="9144000" cy="1766214"/>
          </a:xfrm>
          <a:prstGeom prst="rect">
            <a:avLst/>
          </a:prstGeom>
        </p:spPr>
        <p:txBody>
          <a:bodyPr>
            <a:normAutofit/>
          </a:bodyPr>
          <a:lstStyle/>
          <a:p>
            <a:pPr marL="342900" indent="-342900" fontAlgn="auto">
              <a:spcBef>
                <a:spcPct val="20000"/>
              </a:spcBef>
              <a:spcAft>
                <a:spcPts val="0"/>
              </a:spcAft>
              <a:buFont typeface="Arial" pitchFamily="34" charset="0"/>
              <a:buChar char="•"/>
              <a:defRPr/>
            </a:pPr>
            <a:r>
              <a:rPr lang="fr-FR" sz="2200" b="1" dirty="0"/>
              <a:t>La </a:t>
            </a:r>
            <a:r>
              <a:rPr lang="fr-FR" sz="2200" b="1" dirty="0">
                <a:solidFill>
                  <a:srgbClr val="FF0000"/>
                </a:solidFill>
              </a:rPr>
              <a:t>personnalisation </a:t>
            </a:r>
            <a:r>
              <a:rPr lang="fr-FR" sz="2200" b="1" dirty="0" smtClean="0">
                <a:solidFill>
                  <a:srgbClr val="FF0000"/>
                </a:solidFill>
              </a:rPr>
              <a:t>explicite – </a:t>
            </a:r>
            <a:r>
              <a:rPr lang="fr-FR" sz="2200" b="1" i="1" dirty="0" smtClean="0">
                <a:solidFill>
                  <a:srgbClr val="FF0000"/>
                </a:solidFill>
              </a:rPr>
              <a:t>en ligne </a:t>
            </a:r>
            <a:r>
              <a:rPr lang="fr-FR" sz="2200" b="1" dirty="0" smtClean="0">
                <a:solidFill>
                  <a:srgbClr val="FF0000"/>
                </a:solidFill>
              </a:rPr>
              <a:t>: </a:t>
            </a:r>
            <a:r>
              <a:rPr lang="fr-FR" sz="2200" b="1" dirty="0" smtClean="0">
                <a:latin typeface="+mn-lt"/>
                <a:cs typeface="+mn-cs"/>
              </a:rPr>
              <a:t>Le </a:t>
            </a:r>
            <a:r>
              <a:rPr lang="fr-FR" sz="2200" b="1" dirty="0">
                <a:latin typeface="+mn-lt"/>
                <a:cs typeface="+mn-cs"/>
              </a:rPr>
              <a:t>e-consumer magazine, l’information personnalisée</a:t>
            </a:r>
          </a:p>
          <a:p>
            <a:pPr algn="just"/>
            <a:r>
              <a:rPr lang="fr-FR" sz="1100" dirty="0" smtClean="0"/>
              <a:t>Magazine en ligne, destiné </a:t>
            </a:r>
            <a:r>
              <a:rPr lang="fr-FR" sz="1100" dirty="0"/>
              <a:t>aux consommateurs d'une </a:t>
            </a:r>
            <a:r>
              <a:rPr lang="fr-FR" sz="1100" dirty="0" smtClean="0"/>
              <a:t>marque. Il contient des articles concernant la marque, ses produits mais aussi du </a:t>
            </a:r>
            <a:r>
              <a:rPr lang="fr-FR" sz="1100" dirty="0"/>
              <a:t>rédactionnel sur </a:t>
            </a:r>
            <a:r>
              <a:rPr lang="fr-FR" sz="1100" dirty="0" smtClean="0"/>
              <a:t>différents thèmes liés </a:t>
            </a:r>
            <a:r>
              <a:rPr lang="fr-FR" sz="1100" dirty="0"/>
              <a:t>ou non à la </a:t>
            </a:r>
            <a:r>
              <a:rPr lang="fr-FR" sz="1100" dirty="0" smtClean="0"/>
              <a:t>marque. Son but est d’avoir </a:t>
            </a:r>
            <a:r>
              <a:rPr lang="fr-FR" sz="1100" dirty="0"/>
              <a:t>l'apparence d'un magazine </a:t>
            </a:r>
            <a:r>
              <a:rPr lang="fr-FR" sz="1100" dirty="0" smtClean="0"/>
              <a:t>ordinaire, de ce fait il cherche donc à </a:t>
            </a:r>
            <a:r>
              <a:rPr lang="fr-FR" sz="1100" dirty="0"/>
              <a:t>s’éloigner de l’apparence commerciale. L'entreprise peut </a:t>
            </a:r>
            <a:r>
              <a:rPr lang="fr-FR" sz="1100" dirty="0" smtClean="0"/>
              <a:t>constituer et </a:t>
            </a:r>
            <a:r>
              <a:rPr lang="fr-FR" sz="1100" dirty="0"/>
              <a:t>mettre à jour une base de données clients </a:t>
            </a:r>
            <a:r>
              <a:rPr lang="fr-FR" sz="1100" dirty="0" smtClean="0"/>
              <a:t>qui pourront </a:t>
            </a:r>
            <a:r>
              <a:rPr lang="fr-FR" sz="1100" dirty="0"/>
              <a:t>être </a:t>
            </a:r>
            <a:r>
              <a:rPr lang="fr-FR" sz="1100" dirty="0" smtClean="0"/>
              <a:t>sollicités pour </a:t>
            </a:r>
            <a:r>
              <a:rPr lang="fr-FR" sz="1100" dirty="0"/>
              <a:t>répondre à un questionnaire. </a:t>
            </a:r>
          </a:p>
          <a:p>
            <a:pPr marL="342900" indent="-342900" fontAlgn="auto">
              <a:spcBef>
                <a:spcPct val="20000"/>
              </a:spcBef>
              <a:spcAft>
                <a:spcPts val="0"/>
              </a:spcAft>
              <a:buFont typeface="Arial" pitchFamily="34" charset="0"/>
              <a:buNone/>
              <a:defRPr/>
            </a:pPr>
            <a:endParaRPr lang="fr-FR" sz="3200" dirty="0">
              <a:latin typeface="+mn-lt"/>
              <a:cs typeface="+mn-cs"/>
            </a:endParaRPr>
          </a:p>
          <a:p>
            <a:pPr marL="342900" indent="-342900" fontAlgn="auto">
              <a:spcBef>
                <a:spcPct val="20000"/>
              </a:spcBef>
              <a:spcAft>
                <a:spcPts val="0"/>
              </a:spcAft>
              <a:buFont typeface="Arial" pitchFamily="34" charset="0"/>
              <a:buNone/>
              <a:defRPr/>
            </a:pPr>
            <a:endParaRPr lang="fr-FR" sz="3200" dirty="0">
              <a:latin typeface="+mn-lt"/>
              <a:cs typeface="+mn-cs"/>
            </a:endParaRPr>
          </a:p>
          <a:p>
            <a:pPr marL="342900" indent="-342900" fontAlgn="auto">
              <a:spcBef>
                <a:spcPct val="20000"/>
              </a:spcBef>
              <a:spcAft>
                <a:spcPts val="0"/>
              </a:spcAft>
              <a:buFont typeface="Arial" pitchFamily="34" charset="0"/>
              <a:buChar char="•"/>
              <a:defRPr/>
            </a:pPr>
            <a:endParaRPr lang="fr-FR" sz="3200" dirty="0">
              <a:latin typeface="+mn-lt"/>
              <a:cs typeface="+mn-cs"/>
            </a:endParaRPr>
          </a:p>
        </p:txBody>
      </p:sp>
      <p:sp>
        <p:nvSpPr>
          <p:cNvPr id="7" name="ZoneTexte 10"/>
          <p:cNvSpPr txBox="1"/>
          <p:nvPr/>
        </p:nvSpPr>
        <p:spPr>
          <a:xfrm>
            <a:off x="5708140" y="3086497"/>
            <a:ext cx="3231268" cy="3231654"/>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fr-FR" sz="1200" b="1" dirty="0" smtClean="0"/>
              <a:t>Le site </a:t>
            </a:r>
            <a:r>
              <a:rPr lang="fr-FR" sz="1200" b="1" dirty="0"/>
              <a:t>Internet « Danone et vous » de </a:t>
            </a:r>
            <a:r>
              <a:rPr lang="fr-FR" sz="1200" b="1" dirty="0" smtClean="0"/>
              <a:t>l’entreprise Danone, vise à créer </a:t>
            </a:r>
            <a:r>
              <a:rPr lang="fr-FR" sz="1200" b="1" dirty="0"/>
              <a:t>une véritable relation « one to one » entre ses marques et le </a:t>
            </a:r>
            <a:r>
              <a:rPr lang="fr-FR" sz="1200" b="1" dirty="0" smtClean="0"/>
              <a:t>consommateur. </a:t>
            </a:r>
            <a:endParaRPr lang="fr-FR" sz="1200" b="1" dirty="0"/>
          </a:p>
          <a:p>
            <a:pPr algn="just"/>
            <a:r>
              <a:rPr lang="fr-FR" sz="1200" b="1" dirty="0" smtClean="0"/>
              <a:t>Danone cherche également par là, via des conseils </a:t>
            </a:r>
            <a:r>
              <a:rPr lang="fr-FR" sz="1200" b="1" dirty="0"/>
              <a:t>santé et </a:t>
            </a:r>
            <a:r>
              <a:rPr lang="fr-FR" sz="1200" b="1" dirty="0" smtClean="0"/>
              <a:t>alimentation, d’apporter de la valeur ajoutée aux marques. Le e-consumer magazine lui permet aussi d’être </a:t>
            </a:r>
            <a:r>
              <a:rPr lang="fr-FR" sz="1200" b="1" dirty="0"/>
              <a:t>les « oreilles » des marques </a:t>
            </a:r>
            <a:r>
              <a:rPr lang="fr-FR" sz="1200" b="1" dirty="0" smtClean="0"/>
              <a:t>avec pour but de déceler </a:t>
            </a:r>
            <a:r>
              <a:rPr lang="fr-FR" sz="1200" b="1" dirty="0"/>
              <a:t>les insatisfactions et les attentes du consommateur.</a:t>
            </a:r>
          </a:p>
          <a:p>
            <a:pPr algn="just"/>
            <a:r>
              <a:rPr lang="fr-FR" sz="1200" b="1" dirty="0" smtClean="0"/>
              <a:t>De nombreux services y sont proposés comme des conseils santé, nutrition et sports, mais également des newsletters destinées aux </a:t>
            </a:r>
            <a:r>
              <a:rPr lang="fr-FR" sz="1200" b="1" dirty="0"/>
              <a:t>inscris </a:t>
            </a:r>
            <a:r>
              <a:rPr lang="fr-FR" sz="1200" b="1" dirty="0" smtClean="0"/>
              <a:t>ou encore des </a:t>
            </a:r>
            <a:r>
              <a:rPr lang="fr-FR" sz="1200" b="1" dirty="0"/>
              <a:t>bons de réductions sur les produits de l’entreprise</a:t>
            </a:r>
            <a:r>
              <a:rPr lang="fr-FR" sz="1200" b="1" dirty="0" smtClean="0"/>
              <a:t>. </a:t>
            </a:r>
            <a:endParaRPr lang="fr-FR" sz="1200" b="1" dirty="0"/>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2708920"/>
            <a:ext cx="5400600" cy="40442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Bouton d'action : Suivant 10">
            <a:hlinkClick r:id="rId3" action="ppaction://hlinksldjump" highlightClick="1">
              <a:snd r:embed="rId4" name="click.wav"/>
            </a:hlinkClick>
          </p:cNvPr>
          <p:cNvSpPr/>
          <p:nvPr/>
        </p:nvSpPr>
        <p:spPr>
          <a:xfrm>
            <a:off x="7812360" y="332656"/>
            <a:ext cx="504056" cy="432048"/>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 xmlns:p14="http://schemas.microsoft.com/office/powerpoint/2010/main" val="17112985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07504" y="1700808"/>
            <a:ext cx="3744416" cy="489654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ext Box 6"/>
          <p:cNvSpPr txBox="1">
            <a:spLocks noChangeArrowheads="1"/>
          </p:cNvSpPr>
          <p:nvPr/>
        </p:nvSpPr>
        <p:spPr bwMode="auto">
          <a:xfrm>
            <a:off x="251520" y="3861048"/>
            <a:ext cx="3528392" cy="1323439"/>
          </a:xfrm>
          <a:prstGeom prst="rect">
            <a:avLst/>
          </a:prstGeom>
          <a:noFill/>
          <a:ln w="9525">
            <a:noFill/>
            <a:miter lim="800000"/>
            <a:headEnd/>
            <a:tailEnd/>
          </a:ln>
        </p:spPr>
        <p:txBody>
          <a:bodyPr wrap="square">
            <a:spAutoFit/>
          </a:bodyPr>
          <a:lstStyle/>
          <a:p>
            <a:r>
              <a:rPr lang="fr-FR" sz="1600" b="1" dirty="0" smtClean="0"/>
              <a:t>Innovation organisationnelle &amp; Tertiarisation de l’offre</a:t>
            </a:r>
          </a:p>
          <a:p>
            <a:pPr algn="r">
              <a:buFontTx/>
              <a:buChar char="-"/>
            </a:pPr>
            <a:r>
              <a:rPr lang="fr-FR" sz="1600" b="1" dirty="0" smtClean="0"/>
              <a:t>Services</a:t>
            </a:r>
          </a:p>
          <a:p>
            <a:pPr algn="r">
              <a:buFontTx/>
              <a:buChar char="-"/>
            </a:pPr>
            <a:r>
              <a:rPr lang="fr-FR" sz="1600" b="1" dirty="0"/>
              <a:t> P</a:t>
            </a:r>
            <a:r>
              <a:rPr lang="fr-FR" sz="1600" b="1" dirty="0" smtClean="0"/>
              <a:t>ratiques organisationnelles</a:t>
            </a:r>
          </a:p>
          <a:p>
            <a:pPr algn="r">
              <a:buFontTx/>
              <a:buChar char="-"/>
            </a:pPr>
            <a:r>
              <a:rPr lang="fr-FR" sz="1600" b="1" dirty="0" smtClean="0"/>
              <a:t>Stratégie</a:t>
            </a:r>
            <a:endParaRPr lang="fr-FR" sz="1600" b="1" dirty="0"/>
          </a:p>
        </p:txBody>
      </p:sp>
      <p:sp>
        <p:nvSpPr>
          <p:cNvPr id="21" name="Rectangle 8"/>
          <p:cNvSpPr>
            <a:spLocks noChangeArrowheads="1"/>
          </p:cNvSpPr>
          <p:nvPr/>
        </p:nvSpPr>
        <p:spPr bwMode="auto">
          <a:xfrm>
            <a:off x="4572000" y="1844824"/>
            <a:ext cx="4572000" cy="738664"/>
          </a:xfrm>
          <a:prstGeom prst="rect">
            <a:avLst/>
          </a:prstGeom>
          <a:noFill/>
          <a:ln w="9525">
            <a:noFill/>
            <a:miter lim="800000"/>
            <a:headEnd/>
            <a:tailEnd/>
          </a:ln>
          <a:effectLst/>
        </p:spPr>
        <p:txBody>
          <a:bodyPr wrap="square">
            <a:spAutoFit/>
          </a:bodyPr>
          <a:lstStyle/>
          <a:p>
            <a:pPr algn="ctr">
              <a:defRPr/>
            </a:pPr>
            <a:r>
              <a:rPr lang="fr-FR" sz="1400" i="1" dirty="0" smtClean="0">
                <a:effectLst>
                  <a:outerShdw blurRad="38100" dist="38100" dir="2700000" algn="tl">
                    <a:srgbClr val="C0C0C0"/>
                  </a:outerShdw>
                </a:effectLst>
              </a:rPr>
              <a:t>le </a:t>
            </a:r>
            <a:r>
              <a:rPr lang="fr-FR" sz="1400" i="1" dirty="0">
                <a:effectLst>
                  <a:outerShdw blurRad="38100" dist="38100" dir="2700000" algn="tl">
                    <a:srgbClr val="C0C0C0"/>
                  </a:outerShdw>
                </a:effectLst>
              </a:rPr>
              <a:t>service est proposé « en temps réel ». Le client perçoit le processus de production comme partie intégrante de la consommation du service.</a:t>
            </a:r>
            <a:endParaRPr lang="fr-FR" sz="1100" dirty="0">
              <a:effectLst>
                <a:outerShdw blurRad="38100" dist="38100" dir="2700000" algn="tl">
                  <a:srgbClr val="C0C0C0"/>
                </a:outerShdw>
              </a:effectLst>
            </a:endParaRPr>
          </a:p>
        </p:txBody>
      </p:sp>
      <p:sp>
        <p:nvSpPr>
          <p:cNvPr id="25" name="Text Box 14"/>
          <p:cNvSpPr txBox="1">
            <a:spLocks noChangeArrowheads="1"/>
          </p:cNvSpPr>
          <p:nvPr/>
        </p:nvSpPr>
        <p:spPr bwMode="auto">
          <a:xfrm>
            <a:off x="4283968" y="4509120"/>
            <a:ext cx="4536504" cy="2139047"/>
          </a:xfrm>
          <a:prstGeom prst="rect">
            <a:avLst/>
          </a:prstGeom>
          <a:solidFill>
            <a:srgbClr val="FFFFCC"/>
          </a:solidFill>
          <a:ln w="9525">
            <a:solidFill>
              <a:srgbClr val="000048"/>
            </a:solidFill>
            <a:miter lim="800000"/>
            <a:headEnd/>
            <a:tailEnd/>
          </a:ln>
        </p:spPr>
        <p:txBody>
          <a:bodyPr wrap="square">
            <a:spAutoFit/>
          </a:bodyPr>
          <a:lstStyle/>
          <a:p>
            <a:pPr algn="ctr">
              <a:spcBef>
                <a:spcPct val="50000"/>
              </a:spcBef>
            </a:pPr>
            <a:r>
              <a:rPr lang="fr-FR" sz="1400" dirty="0"/>
              <a:t>Le client agit comme un participant actif dans la création de valeur et devient un </a:t>
            </a:r>
            <a:r>
              <a:rPr lang="fr-FR" sz="1400" dirty="0" err="1"/>
              <a:t>co</a:t>
            </a:r>
            <a:r>
              <a:rPr lang="fr-FR" sz="1400" dirty="0"/>
              <a:t> producteur du service qu’il consomme.</a:t>
            </a:r>
          </a:p>
          <a:p>
            <a:pPr algn="ctr">
              <a:spcBef>
                <a:spcPct val="50000"/>
              </a:spcBef>
            </a:pPr>
            <a:r>
              <a:rPr lang="fr-FR" sz="1400" dirty="0"/>
              <a:t>Ce faisant l’entreprise transfère au client le travail précédemment effectué par un membre de l’entreprise</a:t>
            </a:r>
            <a:r>
              <a:rPr lang="fr-FR" sz="1400" dirty="0" smtClean="0"/>
              <a:t>.</a:t>
            </a:r>
          </a:p>
          <a:p>
            <a:pPr algn="ctr">
              <a:spcBef>
                <a:spcPct val="50000"/>
              </a:spcBef>
            </a:pPr>
            <a:endParaRPr lang="fr-FR" sz="1400" dirty="0"/>
          </a:p>
          <a:p>
            <a:pPr algn="ctr">
              <a:spcBef>
                <a:spcPct val="50000"/>
              </a:spcBef>
            </a:pPr>
            <a:r>
              <a:rPr lang="fr-FR" sz="1400" dirty="0" smtClean="0"/>
              <a:t>Nouveau service ? Nouvelle stratégie ? Nouveau  Business Model ?</a:t>
            </a:r>
            <a:endParaRPr lang="fr-FR" sz="1400" dirty="0"/>
          </a:p>
        </p:txBody>
      </p:sp>
      <p:sp>
        <p:nvSpPr>
          <p:cNvPr id="26" name="Espace réservé du contenu 2"/>
          <p:cNvSpPr>
            <a:spLocks noGrp="1"/>
          </p:cNvSpPr>
          <p:nvPr>
            <p:ph idx="1"/>
          </p:nvPr>
        </p:nvSpPr>
        <p:spPr>
          <a:xfrm>
            <a:off x="4427984" y="3501008"/>
            <a:ext cx="4464496" cy="864096"/>
          </a:xfrm>
        </p:spPr>
        <p:txBody>
          <a:bodyPr>
            <a:noAutofit/>
          </a:bodyPr>
          <a:lstStyle/>
          <a:p>
            <a:pPr>
              <a:buNone/>
            </a:pPr>
            <a:r>
              <a:rPr lang="fr-FR" sz="1400" b="1" i="1" dirty="0" smtClean="0">
                <a:solidFill>
                  <a:schemeClr val="bg1">
                    <a:lumMod val="50000"/>
                  </a:schemeClr>
                </a:solidFill>
              </a:rPr>
              <a:t>Même le « Lieu » ou point de vente devient polyvalent  de « services »  au delà de l’espace d’achat .. consommation .. </a:t>
            </a:r>
            <a:r>
              <a:rPr lang="fr-FR" sz="1400" b="1" i="1" dirty="0" err="1" smtClean="0">
                <a:solidFill>
                  <a:schemeClr val="bg1">
                    <a:lumMod val="50000"/>
                  </a:schemeClr>
                </a:solidFill>
              </a:rPr>
              <a:t>entertainment</a:t>
            </a:r>
            <a:r>
              <a:rPr lang="fr-FR" sz="1400" b="1" i="1" dirty="0" smtClean="0">
                <a:solidFill>
                  <a:schemeClr val="bg1">
                    <a:lumMod val="50000"/>
                  </a:schemeClr>
                </a:solidFill>
              </a:rPr>
              <a:t> ou  création …</a:t>
            </a:r>
          </a:p>
          <a:p>
            <a:pPr>
              <a:buNone/>
            </a:pPr>
            <a:endParaRPr lang="fr-FR" sz="1400" b="1" i="1" dirty="0">
              <a:solidFill>
                <a:schemeClr val="bg1">
                  <a:lumMod val="50000"/>
                </a:schemeClr>
              </a:solidFill>
            </a:endParaRPr>
          </a:p>
        </p:txBody>
      </p:sp>
      <p:sp>
        <p:nvSpPr>
          <p:cNvPr id="28" name="Rectangle 27"/>
          <p:cNvSpPr/>
          <p:nvPr/>
        </p:nvSpPr>
        <p:spPr>
          <a:xfrm>
            <a:off x="4644008" y="2636912"/>
            <a:ext cx="4499992" cy="738664"/>
          </a:xfrm>
          <a:prstGeom prst="rect">
            <a:avLst/>
          </a:prstGeom>
        </p:spPr>
        <p:txBody>
          <a:bodyPr wrap="square">
            <a:spAutoFit/>
          </a:bodyPr>
          <a:lstStyle/>
          <a:p>
            <a:r>
              <a:rPr lang="fr-FR" sz="1400" b="1" i="1" dirty="0" smtClean="0">
                <a:solidFill>
                  <a:schemeClr val="bg1">
                    <a:lumMod val="50000"/>
                  </a:schemeClr>
                </a:solidFill>
              </a:rPr>
              <a:t>le service, est  essentiellement caractérisé par l’immatérialité, l’organisation des échanges et l’optique relationnelle</a:t>
            </a:r>
            <a:endParaRPr lang="fr-FR" sz="1400" b="1" i="1" dirty="0">
              <a:solidFill>
                <a:schemeClr val="bg1">
                  <a:lumMod val="50000"/>
                </a:schemeClr>
              </a:solidFill>
            </a:endParaRPr>
          </a:p>
        </p:txBody>
      </p:sp>
      <p:sp>
        <p:nvSpPr>
          <p:cNvPr id="29" name="Rectangle 28"/>
          <p:cNvSpPr/>
          <p:nvPr/>
        </p:nvSpPr>
        <p:spPr>
          <a:xfrm>
            <a:off x="1115616" y="620688"/>
            <a:ext cx="6624736" cy="369332"/>
          </a:xfrm>
          <a:prstGeom prst="rect">
            <a:avLst/>
          </a:prstGeom>
        </p:spPr>
        <p:txBody>
          <a:bodyPr wrap="square">
            <a:spAutoFit/>
          </a:bodyPr>
          <a:lstStyle/>
          <a:p>
            <a:r>
              <a:rPr lang="fr-FR" b="1" dirty="0" smtClean="0">
                <a:solidFill>
                  <a:srgbClr val="0070C0"/>
                </a:solidFill>
              </a:rPr>
              <a:t>1) Evolutions  de la création de Valeur : Tertiarisation de l’offre </a:t>
            </a:r>
            <a:endParaRPr lang="fr-FR" dirty="0"/>
          </a:p>
        </p:txBody>
      </p:sp>
      <p:cxnSp>
        <p:nvCxnSpPr>
          <p:cNvPr id="31" name="Connecteur droit avec flèche 30"/>
          <p:cNvCxnSpPr/>
          <p:nvPr/>
        </p:nvCxnSpPr>
        <p:spPr>
          <a:xfrm>
            <a:off x="1835696" y="2636912"/>
            <a:ext cx="0" cy="72008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4" name="Titre 1"/>
          <p:cNvSpPr>
            <a:spLocks noGrp="1"/>
          </p:cNvSpPr>
          <p:nvPr>
            <p:ph type="title"/>
          </p:nvPr>
        </p:nvSpPr>
        <p:spPr>
          <a:xfrm>
            <a:off x="467544" y="188640"/>
            <a:ext cx="8435280" cy="504056"/>
          </a:xfrm>
        </p:spPr>
        <p:txBody>
          <a:bodyPr>
            <a:noAutofit/>
          </a:bodyPr>
          <a:lstStyle/>
          <a:p>
            <a:r>
              <a:rPr lang="fr-FR" sz="2800" dirty="0" smtClean="0"/>
              <a:t>Evolutions sociétales, économiques et consuméristes</a:t>
            </a:r>
            <a:endParaRPr lang="fr-FR" sz="2800" dirty="0"/>
          </a:p>
        </p:txBody>
      </p:sp>
      <p:sp>
        <p:nvSpPr>
          <p:cNvPr id="12" name="Bouton d'action : Suivant 11">
            <a:hlinkClick r:id="rId2" action="ppaction://hlinksldjump" highlightClick="1">
              <a:snd r:embed="rId3" name="click.wav"/>
            </a:hlinkClick>
          </p:cNvPr>
          <p:cNvSpPr/>
          <p:nvPr/>
        </p:nvSpPr>
        <p:spPr>
          <a:xfrm>
            <a:off x="8460432" y="764704"/>
            <a:ext cx="216024" cy="216024"/>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 Box 6"/>
          <p:cNvSpPr txBox="1">
            <a:spLocks noChangeArrowheads="1"/>
          </p:cNvSpPr>
          <p:nvPr/>
        </p:nvSpPr>
        <p:spPr bwMode="auto">
          <a:xfrm>
            <a:off x="323528" y="1916832"/>
            <a:ext cx="3528392" cy="338554"/>
          </a:xfrm>
          <a:prstGeom prst="rect">
            <a:avLst/>
          </a:prstGeom>
          <a:noFill/>
          <a:ln w="9525">
            <a:noFill/>
            <a:miter lim="800000"/>
            <a:headEnd/>
            <a:tailEnd/>
          </a:ln>
        </p:spPr>
        <p:txBody>
          <a:bodyPr wrap="square">
            <a:spAutoFit/>
          </a:bodyPr>
          <a:lstStyle/>
          <a:p>
            <a:r>
              <a:rPr lang="fr-FR" sz="1600" b="1" dirty="0" smtClean="0"/>
              <a:t>Innovation Technologique &amp; Produit</a:t>
            </a:r>
            <a:endParaRPr lang="fr-FR" sz="1600" b="1"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Rectangle 201">
            <a:hlinkClick r:id="rId2" action="ppaction://hlinksldjump">
              <a:snd r:embed="rId3" name="arrow.wav"/>
            </a:hlinkClick>
          </p:cNvPr>
          <p:cNvSpPr/>
          <p:nvPr/>
        </p:nvSpPr>
        <p:spPr bwMode="auto">
          <a:xfrm>
            <a:off x="6876256" y="5013176"/>
            <a:ext cx="648072" cy="464815"/>
          </a:xfrm>
          <a:prstGeom prst="wedgeRectCallout">
            <a:avLst>
              <a:gd name="adj1" fmla="val -34122"/>
              <a:gd name="adj2" fmla="val 8185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03" name="Image 202" descr="danette.png"/>
          <p:cNvPicPr>
            <a:picLocks noChangeAspect="1"/>
          </p:cNvPicPr>
          <p:nvPr/>
        </p:nvPicPr>
        <p:blipFill>
          <a:blip r:embed="rId4" cstate="print"/>
          <a:stretch>
            <a:fillRect/>
          </a:stretch>
        </p:blipFill>
        <p:spPr>
          <a:xfrm>
            <a:off x="6876256" y="5085184"/>
            <a:ext cx="648072" cy="310810"/>
          </a:xfrm>
          <a:prstGeom prst="rect">
            <a:avLst/>
          </a:prstGeom>
        </p:spPr>
      </p:pic>
      <p:cxnSp>
        <p:nvCxnSpPr>
          <p:cNvPr id="199" name="Connecteur droit 198"/>
          <p:cNvCxnSpPr/>
          <p:nvPr/>
        </p:nvCxnSpPr>
        <p:spPr>
          <a:xfrm flipH="1">
            <a:off x="8532440" y="620688"/>
            <a:ext cx="72008" cy="4824536"/>
          </a:xfrm>
          <a:prstGeom prst="line">
            <a:avLst/>
          </a:prstGeom>
          <a:ln w="381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4" name="Triangle isocèle 193"/>
          <p:cNvSpPr/>
          <p:nvPr/>
        </p:nvSpPr>
        <p:spPr>
          <a:xfrm>
            <a:off x="6012160" y="5589240"/>
            <a:ext cx="1512168" cy="576064"/>
          </a:xfrm>
          <a:prstGeom prst="triangle">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rgbClr val="FF0000"/>
              </a:solidFill>
            </a:endParaRPr>
          </a:p>
        </p:txBody>
      </p:sp>
      <p:sp>
        <p:nvSpPr>
          <p:cNvPr id="193" name="Triangle isocèle 192"/>
          <p:cNvSpPr/>
          <p:nvPr/>
        </p:nvSpPr>
        <p:spPr>
          <a:xfrm>
            <a:off x="7956376" y="5373216"/>
            <a:ext cx="1187624" cy="864096"/>
          </a:xfrm>
          <a:prstGeom prst="triangle">
            <a:avLst>
              <a:gd name="adj" fmla="val 48000"/>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rgbClr val="FF0000"/>
              </a:solidFill>
            </a:endParaRPr>
          </a:p>
        </p:txBody>
      </p:sp>
      <p:sp>
        <p:nvSpPr>
          <p:cNvPr id="191" name="Triangle isocèle 190"/>
          <p:cNvSpPr/>
          <p:nvPr/>
        </p:nvSpPr>
        <p:spPr>
          <a:xfrm>
            <a:off x="7919864" y="0"/>
            <a:ext cx="1224136" cy="576064"/>
          </a:xfrm>
          <a:prstGeom prst="triangle">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rgbClr val="FF0000"/>
                </a:solidFill>
              </a:rPr>
              <a:t>+ Vente </a:t>
            </a:r>
            <a:endParaRPr lang="fr-FR" sz="1100" dirty="0">
              <a:solidFill>
                <a:srgbClr val="FF0000"/>
              </a:solidFill>
            </a:endParaRPr>
          </a:p>
        </p:txBody>
      </p:sp>
      <p:sp>
        <p:nvSpPr>
          <p:cNvPr id="183" name="Rectangle 182"/>
          <p:cNvSpPr/>
          <p:nvPr/>
        </p:nvSpPr>
        <p:spPr>
          <a:xfrm>
            <a:off x="0" y="6309320"/>
            <a:ext cx="9144000" cy="548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Ellipse 164"/>
          <p:cNvSpPr/>
          <p:nvPr/>
        </p:nvSpPr>
        <p:spPr>
          <a:xfrm>
            <a:off x="1403648" y="908720"/>
            <a:ext cx="6480720" cy="4968552"/>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rot="20979474">
            <a:off x="1559230" y="3695015"/>
            <a:ext cx="1382110" cy="253916"/>
          </a:xfrm>
          <a:prstGeom prst="rect">
            <a:avLst/>
          </a:prstGeom>
          <a:noFill/>
        </p:spPr>
        <p:txBody>
          <a:bodyPr wrap="none" rtlCol="0">
            <a:spAutoFit/>
          </a:bodyPr>
          <a:lstStyle/>
          <a:p>
            <a:r>
              <a:rPr lang="fr-FR" sz="1050" dirty="0" smtClean="0"/>
              <a:t>Fabriquer puis vendre</a:t>
            </a:r>
            <a:endParaRPr lang="fr-FR" sz="1050" dirty="0"/>
          </a:p>
        </p:txBody>
      </p:sp>
      <p:cxnSp>
        <p:nvCxnSpPr>
          <p:cNvPr id="7" name="Connecteur droit avec flèche 6"/>
          <p:cNvCxnSpPr/>
          <p:nvPr/>
        </p:nvCxnSpPr>
        <p:spPr>
          <a:xfrm flipV="1">
            <a:off x="1619672" y="2636912"/>
            <a:ext cx="6048672" cy="1224136"/>
          </a:xfrm>
          <a:prstGeom prst="straightConnector1">
            <a:avLst/>
          </a:prstGeom>
          <a:ln w="76200">
            <a:prstDash val="solid"/>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V="1">
            <a:off x="3779912" y="836712"/>
            <a:ext cx="0" cy="4608512"/>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7631832" y="2132856"/>
            <a:ext cx="1512168" cy="646331"/>
          </a:xfrm>
          <a:prstGeom prst="rect">
            <a:avLst/>
          </a:prstGeom>
          <a:noFill/>
        </p:spPr>
        <p:txBody>
          <a:bodyPr wrap="square" rtlCol="0">
            <a:spAutoFit/>
          </a:bodyPr>
          <a:lstStyle/>
          <a:p>
            <a:r>
              <a:rPr lang="fr-FR" sz="1200" b="1" dirty="0" smtClean="0">
                <a:solidFill>
                  <a:srgbClr val="C00000"/>
                </a:solidFill>
              </a:rPr>
              <a:t>( Customisation) Implication</a:t>
            </a:r>
          </a:p>
          <a:p>
            <a:r>
              <a:rPr lang="fr-FR" sz="1200" b="1" dirty="0" smtClean="0">
                <a:solidFill>
                  <a:srgbClr val="C00000"/>
                </a:solidFill>
              </a:rPr>
              <a:t>Du consommateur</a:t>
            </a:r>
            <a:endParaRPr lang="fr-FR" sz="1200" b="1" dirty="0">
              <a:solidFill>
                <a:srgbClr val="C00000"/>
              </a:solidFill>
            </a:endParaRPr>
          </a:p>
        </p:txBody>
      </p:sp>
      <p:sp>
        <p:nvSpPr>
          <p:cNvPr id="11" name="ZoneTexte 10"/>
          <p:cNvSpPr txBox="1"/>
          <p:nvPr/>
        </p:nvSpPr>
        <p:spPr>
          <a:xfrm>
            <a:off x="3059832" y="476672"/>
            <a:ext cx="1584176" cy="461665"/>
          </a:xfrm>
          <a:prstGeom prst="rect">
            <a:avLst/>
          </a:prstGeom>
          <a:noFill/>
        </p:spPr>
        <p:txBody>
          <a:bodyPr wrap="square" rtlCol="0">
            <a:spAutoFit/>
          </a:bodyPr>
          <a:lstStyle/>
          <a:p>
            <a:r>
              <a:rPr lang="fr-FR" sz="1200" b="1" dirty="0" smtClean="0">
                <a:solidFill>
                  <a:srgbClr val="C00000"/>
                </a:solidFill>
              </a:rPr>
              <a:t>Intervention  en aval du processus</a:t>
            </a:r>
            <a:endParaRPr lang="fr-FR" sz="1200" b="1" dirty="0">
              <a:solidFill>
                <a:srgbClr val="C00000"/>
              </a:solidFill>
            </a:endParaRPr>
          </a:p>
        </p:txBody>
      </p:sp>
      <p:sp>
        <p:nvSpPr>
          <p:cNvPr id="13" name="Ellipse 12"/>
          <p:cNvSpPr/>
          <p:nvPr/>
        </p:nvSpPr>
        <p:spPr>
          <a:xfrm>
            <a:off x="5004048" y="2780928"/>
            <a:ext cx="972616" cy="504056"/>
          </a:xfrm>
          <a:prstGeom prst="ellipse">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rgbClr val="FFC000"/>
                </a:solidFill>
              </a:rPr>
              <a:t>Do It </a:t>
            </a:r>
            <a:r>
              <a:rPr lang="fr-FR" sz="1000" b="1" dirty="0" err="1" smtClean="0">
                <a:solidFill>
                  <a:srgbClr val="FFC000"/>
                </a:solidFill>
              </a:rPr>
              <a:t>Yourself</a:t>
            </a:r>
            <a:r>
              <a:rPr lang="fr-FR" sz="1000" b="1" dirty="0" smtClean="0">
                <a:solidFill>
                  <a:srgbClr val="FFC000"/>
                </a:solidFill>
              </a:rPr>
              <a:t> Seul</a:t>
            </a:r>
            <a:endParaRPr lang="fr-FR" sz="1000" b="1" dirty="0">
              <a:solidFill>
                <a:srgbClr val="FFC000"/>
              </a:solidFill>
            </a:endParaRPr>
          </a:p>
        </p:txBody>
      </p:sp>
      <p:sp>
        <p:nvSpPr>
          <p:cNvPr id="14" name="Ellipse 13"/>
          <p:cNvSpPr/>
          <p:nvPr/>
        </p:nvSpPr>
        <p:spPr>
          <a:xfrm>
            <a:off x="6516216" y="620688"/>
            <a:ext cx="1044624" cy="72008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dirty="0" smtClean="0">
                <a:solidFill>
                  <a:srgbClr val="FFC000"/>
                </a:solidFill>
              </a:rPr>
              <a:t>Do It </a:t>
            </a:r>
            <a:r>
              <a:rPr lang="fr-FR" sz="1050" b="1" dirty="0" err="1" smtClean="0">
                <a:solidFill>
                  <a:srgbClr val="FFC000"/>
                </a:solidFill>
              </a:rPr>
              <a:t>Yourself</a:t>
            </a:r>
            <a:r>
              <a:rPr lang="fr-FR" sz="1050" b="1" dirty="0" smtClean="0">
                <a:solidFill>
                  <a:srgbClr val="FFC000"/>
                </a:solidFill>
              </a:rPr>
              <a:t> </a:t>
            </a:r>
            <a:r>
              <a:rPr lang="fr-FR" sz="1050" b="1" dirty="0" err="1" smtClean="0">
                <a:solidFill>
                  <a:srgbClr val="FFC000"/>
                </a:solidFill>
              </a:rPr>
              <a:t>Tertiarisé</a:t>
            </a:r>
            <a:endParaRPr lang="fr-FR" sz="1050" b="1" dirty="0" smtClean="0">
              <a:solidFill>
                <a:srgbClr val="FFC000"/>
              </a:solidFill>
            </a:endParaRPr>
          </a:p>
        </p:txBody>
      </p:sp>
      <p:sp>
        <p:nvSpPr>
          <p:cNvPr id="18" name="Ellipse 17"/>
          <p:cNvSpPr/>
          <p:nvPr/>
        </p:nvSpPr>
        <p:spPr>
          <a:xfrm>
            <a:off x="2267744" y="4437112"/>
            <a:ext cx="936104" cy="504056"/>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rgbClr val="0070C0"/>
                </a:solidFill>
              </a:rPr>
              <a:t>Format dosette</a:t>
            </a:r>
            <a:endParaRPr lang="fr-FR" sz="1000" b="1" dirty="0">
              <a:solidFill>
                <a:srgbClr val="0070C0"/>
              </a:solidFill>
            </a:endParaRPr>
          </a:p>
        </p:txBody>
      </p:sp>
      <p:sp>
        <p:nvSpPr>
          <p:cNvPr id="19" name="Ellipse 18"/>
          <p:cNvSpPr/>
          <p:nvPr/>
        </p:nvSpPr>
        <p:spPr>
          <a:xfrm>
            <a:off x="2627784" y="4149080"/>
            <a:ext cx="1296144" cy="43204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smtClean="0">
                <a:solidFill>
                  <a:srgbClr val="0070C0"/>
                </a:solidFill>
              </a:rPr>
              <a:t>Packaging </a:t>
            </a:r>
            <a:r>
              <a:rPr lang="fr-FR" sz="1000" b="1" dirty="0" err="1" smtClean="0">
                <a:solidFill>
                  <a:srgbClr val="0070C0"/>
                </a:solidFill>
              </a:rPr>
              <a:t>portionnable</a:t>
            </a:r>
            <a:endParaRPr lang="fr-FR" sz="1100" b="1" dirty="0">
              <a:solidFill>
                <a:srgbClr val="0070C0"/>
              </a:solidFill>
            </a:endParaRPr>
          </a:p>
        </p:txBody>
      </p:sp>
      <p:sp>
        <p:nvSpPr>
          <p:cNvPr id="20" name="Ellipse 19"/>
          <p:cNvSpPr/>
          <p:nvPr/>
        </p:nvSpPr>
        <p:spPr>
          <a:xfrm>
            <a:off x="2915816" y="3212976"/>
            <a:ext cx="1296144" cy="43204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err="1" smtClean="0">
                <a:solidFill>
                  <a:srgbClr val="0070C0"/>
                </a:solidFill>
              </a:rPr>
              <a:t>Portionnable</a:t>
            </a:r>
            <a:r>
              <a:rPr lang="fr-FR" sz="1000" b="1" dirty="0" smtClean="0">
                <a:solidFill>
                  <a:srgbClr val="0070C0"/>
                </a:solidFill>
              </a:rPr>
              <a:t> à volonté</a:t>
            </a:r>
            <a:endParaRPr lang="fr-FR" sz="1000" b="1" dirty="0">
              <a:solidFill>
                <a:srgbClr val="0070C0"/>
              </a:solidFill>
            </a:endParaRPr>
          </a:p>
        </p:txBody>
      </p:sp>
      <p:sp>
        <p:nvSpPr>
          <p:cNvPr id="36" name="Ellipse 35"/>
          <p:cNvSpPr/>
          <p:nvPr/>
        </p:nvSpPr>
        <p:spPr>
          <a:xfrm>
            <a:off x="3131840" y="1988840"/>
            <a:ext cx="1368152" cy="429234"/>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solidFill>
                  <a:srgbClr val="00B050"/>
                </a:solidFill>
              </a:rPr>
              <a:t>Différenciation retardée</a:t>
            </a:r>
            <a:endParaRPr lang="fr-FR" sz="1000" dirty="0">
              <a:solidFill>
                <a:srgbClr val="00B050"/>
              </a:solidFill>
            </a:endParaRPr>
          </a:p>
        </p:txBody>
      </p:sp>
      <p:sp>
        <p:nvSpPr>
          <p:cNvPr id="37" name="Ellipse 36"/>
          <p:cNvSpPr/>
          <p:nvPr/>
        </p:nvSpPr>
        <p:spPr>
          <a:xfrm>
            <a:off x="4427984" y="4725144"/>
            <a:ext cx="1584176" cy="504056"/>
          </a:xfrm>
          <a:prstGeom prst="ellipse">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rgbClr val="92D050"/>
                </a:solidFill>
              </a:rPr>
              <a:t>Personnalisation combinatoire anticipée</a:t>
            </a:r>
            <a:endParaRPr lang="fr-FR" sz="1000" b="1" dirty="0">
              <a:solidFill>
                <a:srgbClr val="92D050"/>
              </a:solidFill>
            </a:endParaRPr>
          </a:p>
        </p:txBody>
      </p:sp>
      <p:sp>
        <p:nvSpPr>
          <p:cNvPr id="38" name="Ellipse 37"/>
          <p:cNvSpPr/>
          <p:nvPr/>
        </p:nvSpPr>
        <p:spPr>
          <a:xfrm>
            <a:off x="4499992" y="1340768"/>
            <a:ext cx="1656184" cy="576064"/>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solidFill>
                  <a:srgbClr val="00B050"/>
                </a:solidFill>
              </a:rPr>
              <a:t>Assemblage combinatoire  en fin de </a:t>
            </a:r>
            <a:r>
              <a:rPr lang="fr-FR" sz="1000" dirty="0" err="1" smtClean="0">
                <a:solidFill>
                  <a:srgbClr val="00B050"/>
                </a:solidFill>
              </a:rPr>
              <a:t>process</a:t>
            </a:r>
            <a:endParaRPr lang="fr-FR" sz="1000" dirty="0">
              <a:solidFill>
                <a:srgbClr val="00B050"/>
              </a:solidFill>
            </a:endParaRPr>
          </a:p>
        </p:txBody>
      </p:sp>
      <p:sp>
        <p:nvSpPr>
          <p:cNvPr id="39" name="Ellipse 38"/>
          <p:cNvSpPr/>
          <p:nvPr/>
        </p:nvSpPr>
        <p:spPr>
          <a:xfrm>
            <a:off x="6084168" y="4293096"/>
            <a:ext cx="1143744" cy="432048"/>
          </a:xfrm>
          <a:prstGeom prst="ellipse">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rgbClr val="92D050"/>
                </a:solidFill>
              </a:rPr>
              <a:t>Sur mesure</a:t>
            </a:r>
            <a:endParaRPr lang="fr-FR" sz="1000" b="1" dirty="0">
              <a:solidFill>
                <a:srgbClr val="92D050"/>
              </a:solidFill>
            </a:endParaRPr>
          </a:p>
        </p:txBody>
      </p:sp>
      <p:sp>
        <p:nvSpPr>
          <p:cNvPr id="53" name="ZoneTexte 52"/>
          <p:cNvSpPr txBox="1"/>
          <p:nvPr/>
        </p:nvSpPr>
        <p:spPr>
          <a:xfrm>
            <a:off x="8100392" y="620688"/>
            <a:ext cx="830677" cy="261610"/>
          </a:xfrm>
          <a:prstGeom prst="rect">
            <a:avLst/>
          </a:prstGeom>
          <a:noFill/>
        </p:spPr>
        <p:txBody>
          <a:bodyPr wrap="none" rtlCol="0">
            <a:spAutoFit/>
          </a:bodyPr>
          <a:lstStyle/>
          <a:p>
            <a:r>
              <a:rPr lang="fr-FR" sz="1100" dirty="0" err="1" smtClean="0"/>
              <a:t>spreadshirt</a:t>
            </a:r>
            <a:endParaRPr lang="fr-FR" sz="1100" dirty="0"/>
          </a:p>
        </p:txBody>
      </p:sp>
      <p:sp>
        <p:nvSpPr>
          <p:cNvPr id="56" name="ZoneTexte 55"/>
          <p:cNvSpPr txBox="1"/>
          <p:nvPr/>
        </p:nvSpPr>
        <p:spPr>
          <a:xfrm>
            <a:off x="1115616" y="3933056"/>
            <a:ext cx="1259632" cy="430887"/>
          </a:xfrm>
          <a:prstGeom prst="rect">
            <a:avLst/>
          </a:prstGeom>
          <a:noFill/>
        </p:spPr>
        <p:txBody>
          <a:bodyPr wrap="square" rtlCol="0">
            <a:spAutoFit/>
          </a:bodyPr>
          <a:lstStyle/>
          <a:p>
            <a:r>
              <a:rPr lang="fr-FR" sz="1100" b="1" dirty="0" smtClean="0">
                <a:solidFill>
                  <a:srgbClr val="C00000"/>
                </a:solidFill>
              </a:rPr>
              <a:t>Personnalisation</a:t>
            </a:r>
          </a:p>
          <a:p>
            <a:r>
              <a:rPr lang="fr-FR" sz="1100" b="1" dirty="0" smtClean="0">
                <a:solidFill>
                  <a:srgbClr val="C00000"/>
                </a:solidFill>
              </a:rPr>
              <a:t>Par le producteur</a:t>
            </a:r>
            <a:endParaRPr lang="fr-FR" sz="1100" b="1" dirty="0">
              <a:solidFill>
                <a:srgbClr val="C00000"/>
              </a:solidFill>
            </a:endParaRPr>
          </a:p>
        </p:txBody>
      </p:sp>
      <p:sp>
        <p:nvSpPr>
          <p:cNvPr id="60" name="ZoneTexte 59"/>
          <p:cNvSpPr txBox="1"/>
          <p:nvPr/>
        </p:nvSpPr>
        <p:spPr>
          <a:xfrm>
            <a:off x="4572000" y="5949280"/>
            <a:ext cx="1176925" cy="400110"/>
          </a:xfrm>
          <a:prstGeom prst="rect">
            <a:avLst/>
          </a:prstGeom>
          <a:noFill/>
        </p:spPr>
        <p:txBody>
          <a:bodyPr wrap="none" rtlCol="0">
            <a:spAutoFit/>
          </a:bodyPr>
          <a:lstStyle/>
          <a:p>
            <a:r>
              <a:rPr lang="fr-FR" sz="1000" dirty="0" smtClean="0"/>
              <a:t>La fraise.com</a:t>
            </a:r>
          </a:p>
          <a:p>
            <a:r>
              <a:rPr lang="fr-FR" sz="1000" dirty="0" smtClean="0"/>
              <a:t>Monopoly </a:t>
            </a:r>
            <a:r>
              <a:rPr lang="fr-FR" sz="1000" dirty="0" err="1" smtClean="0"/>
              <a:t>montcul</a:t>
            </a:r>
            <a:endParaRPr lang="fr-FR" sz="1000" dirty="0"/>
          </a:p>
        </p:txBody>
      </p:sp>
      <p:grpSp>
        <p:nvGrpSpPr>
          <p:cNvPr id="2" name="Groupe 37"/>
          <p:cNvGrpSpPr>
            <a:grpSpLocks/>
          </p:cNvGrpSpPr>
          <p:nvPr/>
        </p:nvGrpSpPr>
        <p:grpSpPr bwMode="auto">
          <a:xfrm>
            <a:off x="5220072" y="4149080"/>
            <a:ext cx="792088" cy="432693"/>
            <a:chOff x="6084168" y="1196752"/>
            <a:chExt cx="1080120" cy="720080"/>
          </a:xfrm>
        </p:grpSpPr>
        <p:sp>
          <p:nvSpPr>
            <p:cNvPr id="63" name="Rectangle 62"/>
            <p:cNvSpPr/>
            <p:nvPr/>
          </p:nvSpPr>
          <p:spPr>
            <a:xfrm>
              <a:off x="6084168" y="1196752"/>
              <a:ext cx="1080120" cy="720080"/>
            </a:xfrm>
            <a:prstGeom prst="wedgeRectCallout">
              <a:avLst>
                <a:gd name="adj1" fmla="val -32290"/>
                <a:gd name="adj2" fmla="val 8158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64" name="Picture 2"/>
            <p:cNvPicPr>
              <a:picLocks noChangeAspect="1" noChangeArrowheads="1"/>
            </p:cNvPicPr>
            <p:nvPr/>
          </p:nvPicPr>
          <p:blipFill>
            <a:blip r:embed="rId5" cstate="print"/>
            <a:srcRect r="65473" b="72607"/>
            <a:stretch>
              <a:fillRect/>
            </a:stretch>
          </p:blipFill>
          <p:spPr bwMode="auto">
            <a:xfrm>
              <a:off x="6084168" y="1196752"/>
              <a:ext cx="1043587" cy="431414"/>
            </a:xfrm>
            <a:prstGeom prst="rect">
              <a:avLst/>
            </a:prstGeom>
            <a:ln>
              <a:noFill/>
            </a:ln>
            <a:effectLst>
              <a:outerShdw blurRad="292100" dist="139700" dir="2700000" algn="tl" rotWithShape="0">
                <a:srgbClr val="333333">
                  <a:alpha val="65000"/>
                </a:srgbClr>
              </a:outerShdw>
            </a:effectLst>
          </p:spPr>
        </p:pic>
      </p:grpSp>
      <p:grpSp>
        <p:nvGrpSpPr>
          <p:cNvPr id="3" name="Groupe 22"/>
          <p:cNvGrpSpPr>
            <a:grpSpLocks/>
          </p:cNvGrpSpPr>
          <p:nvPr/>
        </p:nvGrpSpPr>
        <p:grpSpPr bwMode="auto">
          <a:xfrm>
            <a:off x="2339752" y="1772816"/>
            <a:ext cx="936104" cy="367035"/>
            <a:chOff x="683568" y="1195618"/>
            <a:chExt cx="1152129" cy="726916"/>
          </a:xfrm>
        </p:grpSpPr>
        <p:sp>
          <p:nvSpPr>
            <p:cNvPr id="72" name="Rectangle 71"/>
            <p:cNvSpPr/>
            <p:nvPr/>
          </p:nvSpPr>
          <p:spPr>
            <a:xfrm>
              <a:off x="683568" y="1197204"/>
              <a:ext cx="1152129" cy="718980"/>
            </a:xfrm>
            <a:prstGeom prst="wedgeRectCallout">
              <a:avLst>
                <a:gd name="adj1" fmla="val 42748"/>
                <a:gd name="adj2" fmla="val 9119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73" name="Image 11" descr="evian.jpg"/>
            <p:cNvPicPr>
              <a:picLocks noChangeAspect="1"/>
            </p:cNvPicPr>
            <p:nvPr/>
          </p:nvPicPr>
          <p:blipFill>
            <a:blip r:embed="rId6" cstate="print"/>
            <a:srcRect/>
            <a:stretch>
              <a:fillRect/>
            </a:stretch>
          </p:blipFill>
          <p:spPr bwMode="auto">
            <a:xfrm>
              <a:off x="1475657" y="1195618"/>
              <a:ext cx="360040" cy="726916"/>
            </a:xfrm>
            <a:prstGeom prst="rect">
              <a:avLst/>
            </a:prstGeom>
            <a:noFill/>
            <a:ln w="9525">
              <a:noFill/>
              <a:miter lim="800000"/>
              <a:headEnd/>
              <a:tailEnd/>
            </a:ln>
          </p:spPr>
        </p:pic>
        <p:pic>
          <p:nvPicPr>
            <p:cNvPr id="74" name="Image 12" descr="m&amp;ms.jpg"/>
            <p:cNvPicPr>
              <a:picLocks noChangeAspect="1"/>
            </p:cNvPicPr>
            <p:nvPr/>
          </p:nvPicPr>
          <p:blipFill>
            <a:blip r:embed="rId7" cstate="print"/>
            <a:srcRect/>
            <a:stretch>
              <a:fillRect/>
            </a:stretch>
          </p:blipFill>
          <p:spPr bwMode="auto">
            <a:xfrm>
              <a:off x="683568" y="1195618"/>
              <a:ext cx="721229" cy="504055"/>
            </a:xfrm>
            <a:prstGeom prst="rect">
              <a:avLst/>
            </a:prstGeom>
            <a:noFill/>
            <a:ln w="9525">
              <a:noFill/>
              <a:miter lim="800000"/>
              <a:headEnd/>
              <a:tailEnd/>
            </a:ln>
          </p:spPr>
        </p:pic>
      </p:grpSp>
      <p:grpSp>
        <p:nvGrpSpPr>
          <p:cNvPr id="5" name="Groupe 27"/>
          <p:cNvGrpSpPr>
            <a:grpSpLocks/>
          </p:cNvGrpSpPr>
          <p:nvPr/>
        </p:nvGrpSpPr>
        <p:grpSpPr bwMode="auto">
          <a:xfrm>
            <a:off x="4644008" y="764704"/>
            <a:ext cx="720551" cy="504056"/>
            <a:chOff x="2627783" y="1196752"/>
            <a:chExt cx="1080121" cy="720080"/>
          </a:xfrm>
        </p:grpSpPr>
        <p:sp>
          <p:nvSpPr>
            <p:cNvPr id="76" name="Rectangle 75"/>
            <p:cNvSpPr/>
            <p:nvPr/>
          </p:nvSpPr>
          <p:spPr>
            <a:xfrm>
              <a:off x="2627783" y="1196752"/>
              <a:ext cx="1080121" cy="720080"/>
            </a:xfrm>
            <a:prstGeom prst="wedgeRectCallout">
              <a:avLst>
                <a:gd name="adj1" fmla="val -32290"/>
                <a:gd name="adj2" fmla="val 877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77" name="Picture 2"/>
            <p:cNvPicPr>
              <a:picLocks noChangeAspect="1" noChangeArrowheads="1"/>
            </p:cNvPicPr>
            <p:nvPr/>
          </p:nvPicPr>
          <p:blipFill>
            <a:blip r:embed="rId8" cstate="print"/>
            <a:srcRect/>
            <a:stretch>
              <a:fillRect/>
            </a:stretch>
          </p:blipFill>
          <p:spPr bwMode="auto">
            <a:xfrm>
              <a:off x="2627783" y="1412776"/>
              <a:ext cx="1080121" cy="180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78" name="ZoneTexte 77"/>
          <p:cNvSpPr txBox="1"/>
          <p:nvPr/>
        </p:nvSpPr>
        <p:spPr>
          <a:xfrm>
            <a:off x="0" y="4077072"/>
            <a:ext cx="1547664" cy="553998"/>
          </a:xfrm>
          <a:prstGeom prst="rect">
            <a:avLst/>
          </a:prstGeom>
          <a:noFill/>
        </p:spPr>
        <p:txBody>
          <a:bodyPr wrap="square" rtlCol="0">
            <a:spAutoFit/>
          </a:bodyPr>
          <a:lstStyle/>
          <a:p>
            <a:r>
              <a:rPr lang="fr-FR" sz="1000" dirty="0" smtClean="0"/>
              <a:t>VPC- </a:t>
            </a:r>
            <a:r>
              <a:rPr lang="fr-FR" sz="1000" dirty="0" err="1" smtClean="0"/>
              <a:t>Mkg</a:t>
            </a:r>
            <a:r>
              <a:rPr lang="fr-FR" sz="1000" dirty="0" smtClean="0"/>
              <a:t> direct</a:t>
            </a:r>
          </a:p>
          <a:p>
            <a:r>
              <a:rPr lang="fr-FR" sz="1000" dirty="0" smtClean="0"/>
              <a:t>Publipostage</a:t>
            </a:r>
          </a:p>
          <a:p>
            <a:r>
              <a:rPr lang="fr-FR" sz="1000" dirty="0" smtClean="0"/>
              <a:t>Coupons promotionnels</a:t>
            </a:r>
          </a:p>
        </p:txBody>
      </p:sp>
      <p:sp>
        <p:nvSpPr>
          <p:cNvPr id="79" name="Étoile à 5 branches 78"/>
          <p:cNvSpPr/>
          <p:nvPr/>
        </p:nvSpPr>
        <p:spPr>
          <a:xfrm>
            <a:off x="7380312" y="692696"/>
            <a:ext cx="216024" cy="216024"/>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Étoile à 5 branches 80"/>
          <p:cNvSpPr/>
          <p:nvPr/>
        </p:nvSpPr>
        <p:spPr>
          <a:xfrm>
            <a:off x="5796136" y="1700808"/>
            <a:ext cx="216024" cy="216024"/>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Étoile à 5 branches 81"/>
          <p:cNvSpPr/>
          <p:nvPr/>
        </p:nvSpPr>
        <p:spPr>
          <a:xfrm>
            <a:off x="4283968" y="1988840"/>
            <a:ext cx="216024" cy="216024"/>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Étoile à 5 branches 82"/>
          <p:cNvSpPr/>
          <p:nvPr/>
        </p:nvSpPr>
        <p:spPr>
          <a:xfrm>
            <a:off x="6876256" y="4221088"/>
            <a:ext cx="216024" cy="216024"/>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Étoile à 5 branches 84"/>
          <p:cNvSpPr/>
          <p:nvPr/>
        </p:nvSpPr>
        <p:spPr>
          <a:xfrm>
            <a:off x="5796136" y="4797152"/>
            <a:ext cx="216024" cy="216024"/>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p:cNvSpPr/>
          <p:nvPr/>
        </p:nvSpPr>
        <p:spPr>
          <a:xfrm>
            <a:off x="0" y="3429000"/>
            <a:ext cx="1043608" cy="64807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chemeClr val="bg1"/>
                </a:solidFill>
              </a:rPr>
              <a:t>Implicite-hors ligne</a:t>
            </a:r>
          </a:p>
          <a:p>
            <a:pPr algn="ctr"/>
            <a:r>
              <a:rPr lang="fr-FR" sz="1000" b="1" dirty="0" smtClean="0">
                <a:solidFill>
                  <a:schemeClr val="bg1"/>
                </a:solidFill>
              </a:rPr>
              <a:t>(offre </a:t>
            </a:r>
            <a:r>
              <a:rPr lang="fr-FR" sz="1000" b="1" dirty="0" err="1" smtClean="0">
                <a:solidFill>
                  <a:schemeClr val="bg1"/>
                </a:solidFill>
              </a:rPr>
              <a:t>ciale</a:t>
            </a:r>
            <a:r>
              <a:rPr lang="fr-FR" sz="1000" b="1" dirty="0" smtClean="0">
                <a:solidFill>
                  <a:schemeClr val="bg1"/>
                </a:solidFill>
              </a:rPr>
              <a:t>)</a:t>
            </a:r>
            <a:endParaRPr lang="fr-FR" sz="1000" b="1" dirty="0">
              <a:solidFill>
                <a:schemeClr val="bg1"/>
              </a:solidFill>
            </a:endParaRPr>
          </a:p>
        </p:txBody>
      </p:sp>
      <p:grpSp>
        <p:nvGrpSpPr>
          <p:cNvPr id="6" name="Group 1"/>
          <p:cNvGrpSpPr/>
          <p:nvPr/>
        </p:nvGrpSpPr>
        <p:grpSpPr>
          <a:xfrm>
            <a:off x="0" y="2852936"/>
            <a:ext cx="504056" cy="441183"/>
            <a:chOff x="564874" y="2358396"/>
            <a:chExt cx="1871663" cy="1496370"/>
          </a:xfrm>
        </p:grpSpPr>
        <p:sp>
          <p:nvSpPr>
            <p:cNvPr id="111" name="Rectangle 110"/>
            <p:cNvSpPr/>
            <p:nvPr/>
          </p:nvSpPr>
          <p:spPr bwMode="auto">
            <a:xfrm>
              <a:off x="564874" y="2358396"/>
              <a:ext cx="1871663" cy="1496370"/>
            </a:xfrm>
            <a:prstGeom prst="wedgeRectCallout">
              <a:avLst>
                <a:gd name="adj1" fmla="val -32099"/>
                <a:gd name="adj2" fmla="val 8464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pic>
          <p:nvPicPr>
            <p:cNvPr id="112" name="Picture 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64874" y="2782731"/>
              <a:ext cx="1871663" cy="5986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8" name="Group 3"/>
          <p:cNvGrpSpPr/>
          <p:nvPr/>
        </p:nvGrpSpPr>
        <p:grpSpPr>
          <a:xfrm>
            <a:off x="539552" y="2780928"/>
            <a:ext cx="576064" cy="477049"/>
            <a:chOff x="2435892" y="2390810"/>
            <a:chExt cx="2856833" cy="1655736"/>
          </a:xfrm>
        </p:grpSpPr>
        <p:sp>
          <p:nvSpPr>
            <p:cNvPr id="114" name="Rectangle 113"/>
            <p:cNvSpPr/>
            <p:nvPr/>
          </p:nvSpPr>
          <p:spPr bwMode="auto">
            <a:xfrm>
              <a:off x="2436537" y="2390810"/>
              <a:ext cx="2856188" cy="1655736"/>
            </a:xfrm>
            <a:prstGeom prst="wedgeRectCallout">
              <a:avLst>
                <a:gd name="adj1" fmla="val -32290"/>
                <a:gd name="adj2" fmla="val 877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15" name="Picture 2"/>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2435892" y="2576044"/>
              <a:ext cx="2856188" cy="12852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2" name="Group 4"/>
          <p:cNvGrpSpPr/>
          <p:nvPr/>
        </p:nvGrpSpPr>
        <p:grpSpPr>
          <a:xfrm>
            <a:off x="539552" y="548680"/>
            <a:ext cx="576064" cy="376831"/>
            <a:chOff x="4236762" y="2390810"/>
            <a:chExt cx="1081087" cy="720725"/>
          </a:xfrm>
        </p:grpSpPr>
        <p:sp>
          <p:nvSpPr>
            <p:cNvPr id="117" name="Rectangle 116"/>
            <p:cNvSpPr/>
            <p:nvPr/>
          </p:nvSpPr>
          <p:spPr bwMode="auto">
            <a:xfrm>
              <a:off x="4236762" y="2390810"/>
              <a:ext cx="1081087" cy="720725"/>
            </a:xfrm>
            <a:prstGeom prst="wedgeRectCallout">
              <a:avLst>
                <a:gd name="adj1" fmla="val -33310"/>
                <a:gd name="adj2" fmla="val 8464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18" name="Picture 6"/>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274196" y="2530481"/>
              <a:ext cx="1006217" cy="4559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5" name="Group 15"/>
          <p:cNvGrpSpPr/>
          <p:nvPr/>
        </p:nvGrpSpPr>
        <p:grpSpPr>
          <a:xfrm>
            <a:off x="0" y="548680"/>
            <a:ext cx="467544" cy="382311"/>
            <a:chOff x="2339752" y="4797152"/>
            <a:chExt cx="1073036" cy="720725"/>
          </a:xfrm>
        </p:grpSpPr>
        <p:sp>
          <p:nvSpPr>
            <p:cNvPr id="120" name="Rectangle 119"/>
            <p:cNvSpPr/>
            <p:nvPr/>
          </p:nvSpPr>
          <p:spPr bwMode="auto">
            <a:xfrm>
              <a:off x="2339752" y="4797152"/>
              <a:ext cx="1073036" cy="720725"/>
            </a:xfrm>
            <a:prstGeom prst="wedgeRectCallout">
              <a:avLst>
                <a:gd name="adj1" fmla="val 56139"/>
                <a:gd name="adj2" fmla="val 7252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21" name="Picture 3"/>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2346217" y="4938515"/>
              <a:ext cx="1066571" cy="469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6" name="Group 9"/>
          <p:cNvGrpSpPr/>
          <p:nvPr/>
        </p:nvGrpSpPr>
        <p:grpSpPr>
          <a:xfrm>
            <a:off x="467544" y="4725144"/>
            <a:ext cx="504056" cy="464815"/>
            <a:chOff x="7837213" y="2390810"/>
            <a:chExt cx="1081087" cy="720725"/>
          </a:xfrm>
        </p:grpSpPr>
        <p:sp>
          <p:nvSpPr>
            <p:cNvPr id="123" name="Rectangle 122"/>
            <p:cNvSpPr/>
            <p:nvPr/>
          </p:nvSpPr>
          <p:spPr bwMode="auto">
            <a:xfrm>
              <a:off x="7837213" y="2390810"/>
              <a:ext cx="1081087" cy="720725"/>
            </a:xfrm>
            <a:prstGeom prst="wedgeRectCallout">
              <a:avLst>
                <a:gd name="adj1" fmla="val -32290"/>
                <a:gd name="adj2" fmla="val 8158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24" name="Picture 5"/>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7837213" y="2523422"/>
              <a:ext cx="1081087" cy="4700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7" name="Group 6"/>
          <p:cNvGrpSpPr/>
          <p:nvPr/>
        </p:nvGrpSpPr>
        <p:grpSpPr>
          <a:xfrm>
            <a:off x="1331640" y="188640"/>
            <a:ext cx="504056" cy="374142"/>
            <a:chOff x="1076689" y="2704437"/>
            <a:chExt cx="1070833" cy="753139"/>
          </a:xfrm>
        </p:grpSpPr>
        <p:sp>
          <p:nvSpPr>
            <p:cNvPr id="126" name="Rectangle 24"/>
            <p:cNvSpPr/>
            <p:nvPr/>
          </p:nvSpPr>
          <p:spPr bwMode="auto">
            <a:xfrm>
              <a:off x="1092725" y="2704437"/>
              <a:ext cx="1054797" cy="753139"/>
            </a:xfrm>
            <a:prstGeom prst="wedgeRectCallout">
              <a:avLst>
                <a:gd name="adj1" fmla="val -32099"/>
                <a:gd name="adj2" fmla="val 8464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pic>
          <p:nvPicPr>
            <p:cNvPr id="127" name="Picture 6"/>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1076689" y="2952506"/>
              <a:ext cx="1070833" cy="25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21" name="Group 8"/>
          <p:cNvGrpSpPr/>
          <p:nvPr/>
        </p:nvGrpSpPr>
        <p:grpSpPr>
          <a:xfrm>
            <a:off x="1907704" y="0"/>
            <a:ext cx="653812" cy="530319"/>
            <a:chOff x="717275" y="2510796"/>
            <a:chExt cx="1054797" cy="753139"/>
          </a:xfrm>
        </p:grpSpPr>
        <p:sp>
          <p:nvSpPr>
            <p:cNvPr id="129" name="Rectangle 24"/>
            <p:cNvSpPr/>
            <p:nvPr/>
          </p:nvSpPr>
          <p:spPr bwMode="auto">
            <a:xfrm>
              <a:off x="717275" y="2510796"/>
              <a:ext cx="1054797" cy="753139"/>
            </a:xfrm>
            <a:prstGeom prst="wedgeRectCallout">
              <a:avLst>
                <a:gd name="adj1" fmla="val -32099"/>
                <a:gd name="adj2" fmla="val 8464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pic>
          <p:nvPicPr>
            <p:cNvPr id="130" name="Picture 7"/>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827584" y="2564485"/>
              <a:ext cx="792539" cy="6622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32" name="Ellipse 131"/>
          <p:cNvSpPr/>
          <p:nvPr/>
        </p:nvSpPr>
        <p:spPr>
          <a:xfrm>
            <a:off x="7236296" y="4005064"/>
            <a:ext cx="864096" cy="432048"/>
          </a:xfrm>
          <a:prstGeom prst="ellipse">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err="1" smtClean="0">
                <a:solidFill>
                  <a:srgbClr val="92D050"/>
                </a:solidFill>
              </a:rPr>
              <a:t>FabLabs</a:t>
            </a:r>
            <a:endParaRPr lang="fr-FR" sz="1000" b="1" dirty="0">
              <a:solidFill>
                <a:srgbClr val="92D050"/>
              </a:solidFill>
            </a:endParaRPr>
          </a:p>
        </p:txBody>
      </p:sp>
      <p:sp>
        <p:nvSpPr>
          <p:cNvPr id="133" name="Étoile à 5 branches 132"/>
          <p:cNvSpPr/>
          <p:nvPr/>
        </p:nvSpPr>
        <p:spPr>
          <a:xfrm>
            <a:off x="7740352" y="3933056"/>
            <a:ext cx="216024" cy="216024"/>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Ellipse 137"/>
          <p:cNvSpPr/>
          <p:nvPr/>
        </p:nvSpPr>
        <p:spPr>
          <a:xfrm>
            <a:off x="2627784" y="3717032"/>
            <a:ext cx="1152128" cy="429234"/>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solidFill>
                  <a:srgbClr val="00B050"/>
                </a:solidFill>
              </a:rPr>
              <a:t>Automatisation Flexible</a:t>
            </a:r>
            <a:endParaRPr lang="fr-FR" sz="1000" dirty="0">
              <a:solidFill>
                <a:srgbClr val="00B050"/>
              </a:solidFill>
            </a:endParaRPr>
          </a:p>
        </p:txBody>
      </p:sp>
      <p:sp>
        <p:nvSpPr>
          <p:cNvPr id="139" name="Ellipse 138"/>
          <p:cNvSpPr/>
          <p:nvPr/>
        </p:nvSpPr>
        <p:spPr>
          <a:xfrm>
            <a:off x="2195736" y="4941168"/>
            <a:ext cx="1296144" cy="360040"/>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solidFill>
                  <a:srgbClr val="00B050"/>
                </a:solidFill>
              </a:rPr>
              <a:t>Hyper -segmentation</a:t>
            </a:r>
            <a:endParaRPr lang="fr-FR" sz="1000" dirty="0">
              <a:solidFill>
                <a:srgbClr val="00B050"/>
              </a:solidFill>
            </a:endParaRPr>
          </a:p>
        </p:txBody>
      </p:sp>
      <p:sp>
        <p:nvSpPr>
          <p:cNvPr id="84" name="Étoile à 5 branches 83"/>
          <p:cNvSpPr/>
          <p:nvPr/>
        </p:nvSpPr>
        <p:spPr>
          <a:xfrm>
            <a:off x="2699792" y="4005064"/>
            <a:ext cx="216024" cy="216024"/>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p:cNvSpPr/>
          <p:nvPr/>
        </p:nvSpPr>
        <p:spPr>
          <a:xfrm>
            <a:off x="4211960" y="3140968"/>
            <a:ext cx="720080" cy="504056"/>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rgbClr val="FFC000"/>
                </a:solidFill>
              </a:rPr>
              <a:t>Kits</a:t>
            </a:r>
            <a:endParaRPr lang="fr-FR" sz="1000" b="1" dirty="0">
              <a:solidFill>
                <a:srgbClr val="FFC000"/>
              </a:solidFill>
            </a:endParaRPr>
          </a:p>
        </p:txBody>
      </p:sp>
      <p:sp>
        <p:nvSpPr>
          <p:cNvPr id="146" name="ZoneTexte 145"/>
          <p:cNvSpPr txBox="1"/>
          <p:nvPr/>
        </p:nvSpPr>
        <p:spPr>
          <a:xfrm>
            <a:off x="0" y="1628800"/>
            <a:ext cx="1187624" cy="769441"/>
          </a:xfrm>
          <a:prstGeom prst="rect">
            <a:avLst/>
          </a:prstGeom>
          <a:noFill/>
        </p:spPr>
        <p:txBody>
          <a:bodyPr wrap="square" rtlCol="0">
            <a:spAutoFit/>
          </a:bodyPr>
          <a:lstStyle/>
          <a:p>
            <a:r>
              <a:rPr lang="fr-FR" sz="1100" dirty="0" smtClean="0"/>
              <a:t>Communication</a:t>
            </a:r>
          </a:p>
          <a:p>
            <a:r>
              <a:rPr lang="fr-FR" sz="1100" dirty="0" smtClean="0"/>
              <a:t>- </a:t>
            </a:r>
            <a:r>
              <a:rPr lang="fr-FR" sz="1100" dirty="0" err="1" smtClean="0"/>
              <a:t>Profiling</a:t>
            </a:r>
            <a:r>
              <a:rPr lang="fr-FR" sz="1100" dirty="0" smtClean="0"/>
              <a:t> web</a:t>
            </a:r>
          </a:p>
          <a:p>
            <a:r>
              <a:rPr lang="fr-FR" sz="1100" dirty="0" smtClean="0"/>
              <a:t>-exposition </a:t>
            </a:r>
            <a:r>
              <a:rPr lang="fr-FR" sz="1100" dirty="0" err="1" smtClean="0"/>
              <a:t>bannieres</a:t>
            </a:r>
            <a:endParaRPr lang="fr-FR" sz="1100" dirty="0"/>
          </a:p>
        </p:txBody>
      </p:sp>
      <p:sp>
        <p:nvSpPr>
          <p:cNvPr id="147" name="ZoneTexte 146"/>
          <p:cNvSpPr txBox="1"/>
          <p:nvPr/>
        </p:nvSpPr>
        <p:spPr>
          <a:xfrm>
            <a:off x="3203848" y="5445224"/>
            <a:ext cx="1584176" cy="461665"/>
          </a:xfrm>
          <a:prstGeom prst="rect">
            <a:avLst/>
          </a:prstGeom>
          <a:noFill/>
        </p:spPr>
        <p:txBody>
          <a:bodyPr wrap="square" rtlCol="0">
            <a:spAutoFit/>
          </a:bodyPr>
          <a:lstStyle/>
          <a:p>
            <a:r>
              <a:rPr lang="fr-FR" sz="1200" b="1" dirty="0" smtClean="0">
                <a:solidFill>
                  <a:srgbClr val="C00000"/>
                </a:solidFill>
              </a:rPr>
              <a:t>Intervention amont dans le processus</a:t>
            </a:r>
            <a:endParaRPr lang="fr-FR" sz="1200" b="1" dirty="0">
              <a:solidFill>
                <a:srgbClr val="C00000"/>
              </a:solidFill>
            </a:endParaRPr>
          </a:p>
        </p:txBody>
      </p:sp>
      <p:sp>
        <p:nvSpPr>
          <p:cNvPr id="152" name="Étoile à 5 branches 151"/>
          <p:cNvSpPr/>
          <p:nvPr/>
        </p:nvSpPr>
        <p:spPr>
          <a:xfrm>
            <a:off x="8388424" y="5517232"/>
            <a:ext cx="216024" cy="216024"/>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ZoneTexte 153"/>
          <p:cNvSpPr txBox="1"/>
          <p:nvPr/>
        </p:nvSpPr>
        <p:spPr>
          <a:xfrm>
            <a:off x="1391773" y="1183365"/>
            <a:ext cx="1051891" cy="769441"/>
          </a:xfrm>
          <a:prstGeom prst="rect">
            <a:avLst/>
          </a:prstGeom>
          <a:noFill/>
        </p:spPr>
        <p:txBody>
          <a:bodyPr wrap="none" rtlCol="0">
            <a:spAutoFit/>
          </a:bodyPr>
          <a:lstStyle/>
          <a:p>
            <a:r>
              <a:rPr lang="fr-FR" sz="1100" dirty="0" smtClean="0"/>
              <a:t>Newsletter</a:t>
            </a:r>
          </a:p>
          <a:p>
            <a:r>
              <a:rPr lang="fr-FR" sz="1100" dirty="0" smtClean="0"/>
              <a:t>E-magazine</a:t>
            </a:r>
          </a:p>
          <a:p>
            <a:r>
              <a:rPr lang="fr-FR" sz="1100" dirty="0" smtClean="0"/>
              <a:t>Bons promo</a:t>
            </a:r>
          </a:p>
          <a:p>
            <a:r>
              <a:rPr lang="fr-FR" sz="1100" dirty="0" smtClean="0"/>
              <a:t>Interactivité FB</a:t>
            </a:r>
            <a:endParaRPr lang="fr-FR" sz="1100" dirty="0"/>
          </a:p>
        </p:txBody>
      </p:sp>
      <p:sp>
        <p:nvSpPr>
          <p:cNvPr id="155" name="Rectangle 154"/>
          <p:cNvSpPr/>
          <p:nvPr/>
        </p:nvSpPr>
        <p:spPr>
          <a:xfrm>
            <a:off x="1403648" y="620688"/>
            <a:ext cx="1115616" cy="57606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chemeClr val="bg1"/>
                </a:solidFill>
              </a:rPr>
              <a:t>Explicite-en ligne</a:t>
            </a:r>
          </a:p>
          <a:p>
            <a:pPr algn="ctr"/>
            <a:r>
              <a:rPr lang="fr-FR" sz="1000" b="1" dirty="0" smtClean="0">
                <a:solidFill>
                  <a:schemeClr val="bg1"/>
                </a:solidFill>
              </a:rPr>
              <a:t>(offre </a:t>
            </a:r>
            <a:r>
              <a:rPr lang="fr-FR" sz="1000" b="1" dirty="0" err="1" smtClean="0">
                <a:solidFill>
                  <a:schemeClr val="bg1"/>
                </a:solidFill>
              </a:rPr>
              <a:t>ciale</a:t>
            </a:r>
            <a:r>
              <a:rPr lang="fr-FR" sz="1000" b="1" dirty="0" smtClean="0">
                <a:solidFill>
                  <a:schemeClr val="bg1"/>
                </a:solidFill>
              </a:rPr>
              <a:t>)</a:t>
            </a:r>
            <a:endParaRPr lang="fr-FR" sz="1000" b="1" dirty="0">
              <a:solidFill>
                <a:schemeClr val="bg1"/>
              </a:solidFill>
            </a:endParaRPr>
          </a:p>
        </p:txBody>
      </p:sp>
      <p:sp>
        <p:nvSpPr>
          <p:cNvPr id="156" name="Rectangle 155"/>
          <p:cNvSpPr/>
          <p:nvPr/>
        </p:nvSpPr>
        <p:spPr>
          <a:xfrm>
            <a:off x="0" y="1052736"/>
            <a:ext cx="1080120" cy="57606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chemeClr val="bg1"/>
                </a:solidFill>
              </a:rPr>
              <a:t>Implicite-en ligne</a:t>
            </a:r>
          </a:p>
          <a:p>
            <a:pPr algn="ctr"/>
            <a:r>
              <a:rPr lang="fr-FR" sz="1000" b="1" dirty="0" smtClean="0">
                <a:solidFill>
                  <a:schemeClr val="bg1"/>
                </a:solidFill>
              </a:rPr>
              <a:t>(offre </a:t>
            </a:r>
            <a:r>
              <a:rPr lang="fr-FR" sz="1000" b="1" dirty="0" err="1" smtClean="0">
                <a:solidFill>
                  <a:schemeClr val="bg1"/>
                </a:solidFill>
              </a:rPr>
              <a:t>ciale</a:t>
            </a:r>
            <a:r>
              <a:rPr lang="fr-FR" sz="1000" b="1" dirty="0" smtClean="0">
                <a:solidFill>
                  <a:schemeClr val="bg1"/>
                </a:solidFill>
              </a:rPr>
              <a:t>)</a:t>
            </a:r>
            <a:endParaRPr lang="fr-FR" sz="1000" b="1" dirty="0">
              <a:solidFill>
                <a:schemeClr val="bg1"/>
              </a:solidFill>
            </a:endParaRPr>
          </a:p>
        </p:txBody>
      </p:sp>
      <p:sp>
        <p:nvSpPr>
          <p:cNvPr id="159" name="Rectangle 158"/>
          <p:cNvSpPr/>
          <p:nvPr/>
        </p:nvSpPr>
        <p:spPr>
          <a:xfrm>
            <a:off x="0" y="5373216"/>
            <a:ext cx="1115616" cy="57606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chemeClr val="bg1"/>
                </a:solidFill>
              </a:rPr>
              <a:t>Explicite- hors ligne</a:t>
            </a:r>
          </a:p>
          <a:p>
            <a:pPr algn="ctr"/>
            <a:r>
              <a:rPr lang="fr-FR" sz="1000" b="1" dirty="0" smtClean="0">
                <a:solidFill>
                  <a:schemeClr val="bg1"/>
                </a:solidFill>
              </a:rPr>
              <a:t>(offre </a:t>
            </a:r>
            <a:r>
              <a:rPr lang="fr-FR" sz="1000" b="1" dirty="0" err="1" smtClean="0">
                <a:solidFill>
                  <a:schemeClr val="bg1"/>
                </a:solidFill>
              </a:rPr>
              <a:t>ciale</a:t>
            </a:r>
            <a:r>
              <a:rPr lang="fr-FR" sz="1000" b="1" dirty="0" smtClean="0">
                <a:solidFill>
                  <a:schemeClr val="bg1"/>
                </a:solidFill>
              </a:rPr>
              <a:t>)</a:t>
            </a:r>
            <a:endParaRPr lang="fr-FR" sz="1000" b="1" dirty="0">
              <a:solidFill>
                <a:schemeClr val="bg1"/>
              </a:solidFill>
            </a:endParaRPr>
          </a:p>
        </p:txBody>
      </p:sp>
      <p:sp>
        <p:nvSpPr>
          <p:cNvPr id="160" name="Rectangle 159"/>
          <p:cNvSpPr/>
          <p:nvPr/>
        </p:nvSpPr>
        <p:spPr>
          <a:xfrm>
            <a:off x="0" y="5949280"/>
            <a:ext cx="1019831" cy="246221"/>
          </a:xfrm>
          <a:prstGeom prst="rect">
            <a:avLst/>
          </a:prstGeom>
        </p:spPr>
        <p:txBody>
          <a:bodyPr wrap="none">
            <a:spAutoFit/>
          </a:bodyPr>
          <a:lstStyle/>
          <a:p>
            <a:r>
              <a:rPr lang="fr-FR" sz="1000" dirty="0" smtClean="0"/>
              <a:t>Carte de fidélité</a:t>
            </a:r>
          </a:p>
        </p:txBody>
      </p:sp>
      <p:sp>
        <p:nvSpPr>
          <p:cNvPr id="161" name="ZoneTexte 160"/>
          <p:cNvSpPr txBox="1"/>
          <p:nvPr/>
        </p:nvSpPr>
        <p:spPr>
          <a:xfrm>
            <a:off x="1979713" y="2204864"/>
            <a:ext cx="1152127" cy="707886"/>
          </a:xfrm>
          <a:prstGeom prst="rect">
            <a:avLst/>
          </a:prstGeom>
          <a:noFill/>
        </p:spPr>
        <p:txBody>
          <a:bodyPr wrap="square" rtlCol="0">
            <a:spAutoFit/>
          </a:bodyPr>
          <a:lstStyle/>
          <a:p>
            <a:r>
              <a:rPr lang="fr-FR" sz="1000" dirty="0" smtClean="0"/>
              <a:t>- Etape retardée </a:t>
            </a:r>
          </a:p>
          <a:p>
            <a:r>
              <a:rPr lang="fr-FR" sz="1000" dirty="0" smtClean="0"/>
              <a:t>Ou finale</a:t>
            </a:r>
          </a:p>
          <a:p>
            <a:pPr>
              <a:buFontTx/>
              <a:buChar char="-"/>
            </a:pPr>
            <a:r>
              <a:rPr lang="fr-FR" sz="1000" dirty="0" smtClean="0"/>
              <a:t>Packagings variés</a:t>
            </a:r>
          </a:p>
          <a:p>
            <a:pPr>
              <a:buFontTx/>
              <a:buChar char="-"/>
            </a:pPr>
            <a:r>
              <a:rPr lang="fr-FR" sz="1000" dirty="0" smtClean="0"/>
              <a:t>-création libre</a:t>
            </a:r>
            <a:endParaRPr lang="fr-FR" sz="1000" dirty="0"/>
          </a:p>
        </p:txBody>
      </p:sp>
      <p:sp>
        <p:nvSpPr>
          <p:cNvPr id="162" name="ZoneTexte 161"/>
          <p:cNvSpPr txBox="1"/>
          <p:nvPr/>
        </p:nvSpPr>
        <p:spPr>
          <a:xfrm>
            <a:off x="5076056" y="2276872"/>
            <a:ext cx="864096" cy="553998"/>
          </a:xfrm>
          <a:prstGeom prst="rect">
            <a:avLst/>
          </a:prstGeom>
          <a:noFill/>
        </p:spPr>
        <p:txBody>
          <a:bodyPr wrap="square" rtlCol="0">
            <a:spAutoFit/>
          </a:bodyPr>
          <a:lstStyle/>
          <a:p>
            <a:r>
              <a:rPr lang="fr-FR" sz="1000" dirty="0" smtClean="0"/>
              <a:t>Produit basique + offre globale</a:t>
            </a:r>
          </a:p>
        </p:txBody>
      </p:sp>
      <p:sp>
        <p:nvSpPr>
          <p:cNvPr id="164" name="ZoneTexte 163"/>
          <p:cNvSpPr txBox="1"/>
          <p:nvPr/>
        </p:nvSpPr>
        <p:spPr>
          <a:xfrm>
            <a:off x="6876256" y="1340768"/>
            <a:ext cx="944489" cy="400110"/>
          </a:xfrm>
          <a:prstGeom prst="rect">
            <a:avLst/>
          </a:prstGeom>
          <a:noFill/>
        </p:spPr>
        <p:txBody>
          <a:bodyPr wrap="none" rtlCol="0">
            <a:spAutoFit/>
          </a:bodyPr>
          <a:lstStyle/>
          <a:p>
            <a:r>
              <a:rPr lang="fr-FR" sz="1000" dirty="0" smtClean="0"/>
              <a:t>Cours-Services</a:t>
            </a:r>
          </a:p>
          <a:p>
            <a:r>
              <a:rPr lang="fr-FR" sz="1000" dirty="0" smtClean="0"/>
              <a:t>Abonnement</a:t>
            </a:r>
          </a:p>
        </p:txBody>
      </p:sp>
      <p:grpSp>
        <p:nvGrpSpPr>
          <p:cNvPr id="22" name="Groupe 36"/>
          <p:cNvGrpSpPr>
            <a:grpSpLocks/>
          </p:cNvGrpSpPr>
          <p:nvPr/>
        </p:nvGrpSpPr>
        <p:grpSpPr bwMode="auto">
          <a:xfrm>
            <a:off x="6732240" y="3789040"/>
            <a:ext cx="719782" cy="360338"/>
            <a:chOff x="7740352" y="1268760"/>
            <a:chExt cx="1182989" cy="720080"/>
          </a:xfrm>
        </p:grpSpPr>
        <p:sp>
          <p:nvSpPr>
            <p:cNvPr id="173" name="Rectangle 172"/>
            <p:cNvSpPr/>
            <p:nvPr/>
          </p:nvSpPr>
          <p:spPr>
            <a:xfrm>
              <a:off x="7811808" y="1268760"/>
              <a:ext cx="1081362" cy="720080"/>
            </a:xfrm>
            <a:prstGeom prst="wedgeRectCallout">
              <a:avLst>
                <a:gd name="adj1" fmla="val -32290"/>
                <a:gd name="adj2" fmla="val 8158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74" name="Picture 13" descr="Visit Lucymoose.com"/>
            <p:cNvPicPr>
              <a:picLocks noChangeAspect="1" noChangeArrowheads="1"/>
            </p:cNvPicPr>
            <p:nvPr/>
          </p:nvPicPr>
          <p:blipFill>
            <a:blip r:embed="rId16" cstate="print"/>
            <a:srcRect l="23625" t="3937" r="23219" b="75391"/>
            <a:stretch>
              <a:fillRect/>
            </a:stretch>
          </p:blipFill>
          <p:spPr bwMode="auto">
            <a:xfrm>
              <a:off x="7740352" y="1412776"/>
              <a:ext cx="1182989" cy="345038"/>
            </a:xfrm>
            <a:prstGeom prst="rect">
              <a:avLst/>
            </a:prstGeom>
            <a:noFill/>
            <a:ln w="9525">
              <a:noFill/>
              <a:miter lim="800000"/>
              <a:headEnd/>
              <a:tailEnd/>
            </a:ln>
          </p:spPr>
        </p:pic>
      </p:grpSp>
      <p:sp>
        <p:nvSpPr>
          <p:cNvPr id="175" name="Cœur 174"/>
          <p:cNvSpPr/>
          <p:nvPr/>
        </p:nvSpPr>
        <p:spPr>
          <a:xfrm>
            <a:off x="7524328" y="980728"/>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6" name="Cœur 175"/>
          <p:cNvSpPr/>
          <p:nvPr/>
        </p:nvSpPr>
        <p:spPr>
          <a:xfrm>
            <a:off x="7956376" y="4077072"/>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Cœur 176"/>
          <p:cNvSpPr/>
          <p:nvPr/>
        </p:nvSpPr>
        <p:spPr>
          <a:xfrm>
            <a:off x="8460432" y="5373216"/>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8" name="Cœur 177"/>
          <p:cNvSpPr/>
          <p:nvPr/>
        </p:nvSpPr>
        <p:spPr>
          <a:xfrm>
            <a:off x="7092280" y="4365104"/>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9" name="Cœur 178"/>
          <p:cNvSpPr/>
          <p:nvPr/>
        </p:nvSpPr>
        <p:spPr>
          <a:xfrm>
            <a:off x="5796136" y="2780928"/>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0" name="Cœur 179"/>
          <p:cNvSpPr/>
          <p:nvPr/>
        </p:nvSpPr>
        <p:spPr>
          <a:xfrm>
            <a:off x="5724128" y="5013176"/>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1" name="Cœur 180"/>
          <p:cNvSpPr/>
          <p:nvPr/>
        </p:nvSpPr>
        <p:spPr>
          <a:xfrm>
            <a:off x="7020272" y="5661248"/>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2" name="Cœur 181"/>
          <p:cNvSpPr/>
          <p:nvPr/>
        </p:nvSpPr>
        <p:spPr>
          <a:xfrm>
            <a:off x="4644008" y="3573016"/>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4" name="ZoneTexte 183"/>
          <p:cNvSpPr txBox="1"/>
          <p:nvPr/>
        </p:nvSpPr>
        <p:spPr>
          <a:xfrm>
            <a:off x="0" y="6519446"/>
            <a:ext cx="888256" cy="338554"/>
          </a:xfrm>
          <a:prstGeom prst="rect">
            <a:avLst/>
          </a:prstGeom>
          <a:noFill/>
        </p:spPr>
        <p:txBody>
          <a:bodyPr wrap="none" rtlCol="0">
            <a:spAutoFit/>
          </a:bodyPr>
          <a:lstStyle/>
          <a:p>
            <a:r>
              <a:rPr lang="fr-FR" sz="1600" b="1" u="sng" dirty="0" smtClean="0">
                <a:solidFill>
                  <a:schemeClr val="bg1"/>
                </a:solidFill>
              </a:rPr>
              <a:t>Légende</a:t>
            </a:r>
            <a:endParaRPr lang="fr-FR" sz="1600" b="1" u="sng" dirty="0">
              <a:solidFill>
                <a:schemeClr val="bg1"/>
              </a:solidFill>
            </a:endParaRPr>
          </a:p>
        </p:txBody>
      </p:sp>
      <p:sp>
        <p:nvSpPr>
          <p:cNvPr id="185" name="Cœur 184"/>
          <p:cNvSpPr/>
          <p:nvPr/>
        </p:nvSpPr>
        <p:spPr>
          <a:xfrm>
            <a:off x="1187624" y="6381328"/>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6" name="Étoile à 5 branches 185"/>
          <p:cNvSpPr/>
          <p:nvPr/>
        </p:nvSpPr>
        <p:spPr>
          <a:xfrm>
            <a:off x="1187624" y="6597352"/>
            <a:ext cx="216024" cy="144016"/>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Étoile à 5 branches 186"/>
          <p:cNvSpPr/>
          <p:nvPr/>
        </p:nvSpPr>
        <p:spPr>
          <a:xfrm>
            <a:off x="8532440" y="0"/>
            <a:ext cx="216024" cy="216024"/>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9" name="ZoneTexte 188"/>
          <p:cNvSpPr txBox="1"/>
          <p:nvPr/>
        </p:nvSpPr>
        <p:spPr>
          <a:xfrm>
            <a:off x="1475656" y="6309320"/>
            <a:ext cx="2504725" cy="276999"/>
          </a:xfrm>
          <a:prstGeom prst="rect">
            <a:avLst/>
          </a:prstGeom>
          <a:noFill/>
        </p:spPr>
        <p:txBody>
          <a:bodyPr wrap="none" rtlCol="0">
            <a:spAutoFit/>
          </a:bodyPr>
          <a:lstStyle/>
          <a:p>
            <a:r>
              <a:rPr lang="fr-FR" sz="1200" b="1" dirty="0" smtClean="0">
                <a:solidFill>
                  <a:schemeClr val="bg1"/>
                </a:solidFill>
              </a:rPr>
              <a:t>Valeur émotionnelle / expérientielle</a:t>
            </a:r>
            <a:endParaRPr lang="fr-FR" sz="1200" b="1" dirty="0">
              <a:solidFill>
                <a:schemeClr val="bg1"/>
              </a:solidFill>
            </a:endParaRPr>
          </a:p>
        </p:txBody>
      </p:sp>
      <p:sp>
        <p:nvSpPr>
          <p:cNvPr id="190" name="ZoneTexte 189"/>
          <p:cNvSpPr txBox="1"/>
          <p:nvPr/>
        </p:nvSpPr>
        <p:spPr>
          <a:xfrm>
            <a:off x="1475656" y="6581001"/>
            <a:ext cx="2892330" cy="276999"/>
          </a:xfrm>
          <a:prstGeom prst="rect">
            <a:avLst/>
          </a:prstGeom>
          <a:noFill/>
        </p:spPr>
        <p:txBody>
          <a:bodyPr wrap="none" rtlCol="0">
            <a:spAutoFit/>
          </a:bodyPr>
          <a:lstStyle/>
          <a:p>
            <a:r>
              <a:rPr lang="fr-FR" sz="1200" b="1" dirty="0" smtClean="0">
                <a:solidFill>
                  <a:schemeClr val="bg1"/>
                </a:solidFill>
              </a:rPr>
              <a:t>Paiement sur commande avant fabrication</a:t>
            </a:r>
            <a:endParaRPr lang="fr-FR" sz="1200" b="1" dirty="0">
              <a:solidFill>
                <a:schemeClr val="bg1"/>
              </a:solidFill>
            </a:endParaRPr>
          </a:p>
        </p:txBody>
      </p:sp>
      <p:sp>
        <p:nvSpPr>
          <p:cNvPr id="195" name="ZoneTexte 194"/>
          <p:cNvSpPr txBox="1"/>
          <p:nvPr/>
        </p:nvSpPr>
        <p:spPr>
          <a:xfrm>
            <a:off x="8135888" y="5661248"/>
            <a:ext cx="1008112" cy="553998"/>
          </a:xfrm>
          <a:prstGeom prst="rect">
            <a:avLst/>
          </a:prstGeom>
          <a:noFill/>
        </p:spPr>
        <p:txBody>
          <a:bodyPr wrap="square" rtlCol="0">
            <a:spAutoFit/>
          </a:bodyPr>
          <a:lstStyle/>
          <a:p>
            <a:r>
              <a:rPr lang="fr-FR" sz="1000" b="1" dirty="0" smtClean="0">
                <a:solidFill>
                  <a:srgbClr val="FF0000"/>
                </a:solidFill>
              </a:rPr>
              <a:t>Financement</a:t>
            </a:r>
          </a:p>
          <a:p>
            <a:r>
              <a:rPr lang="fr-FR" sz="1000" b="1" dirty="0" smtClean="0">
                <a:solidFill>
                  <a:srgbClr val="FF0000"/>
                </a:solidFill>
              </a:rPr>
              <a:t>Participatif &amp; </a:t>
            </a:r>
            <a:r>
              <a:rPr lang="fr-FR" sz="1000" b="1" dirty="0" err="1" smtClean="0">
                <a:solidFill>
                  <a:srgbClr val="FF0000"/>
                </a:solidFill>
              </a:rPr>
              <a:t>Co-édition</a:t>
            </a:r>
            <a:endParaRPr lang="fr-FR" sz="1000" b="1" dirty="0" smtClean="0">
              <a:solidFill>
                <a:srgbClr val="FF0000"/>
              </a:solidFill>
            </a:endParaRPr>
          </a:p>
        </p:txBody>
      </p:sp>
      <p:sp>
        <p:nvSpPr>
          <p:cNvPr id="196" name="ZoneTexte 195"/>
          <p:cNvSpPr txBox="1"/>
          <p:nvPr/>
        </p:nvSpPr>
        <p:spPr>
          <a:xfrm>
            <a:off x="6156176" y="5445224"/>
            <a:ext cx="1296144" cy="707886"/>
          </a:xfrm>
          <a:prstGeom prst="rect">
            <a:avLst/>
          </a:prstGeom>
          <a:noFill/>
        </p:spPr>
        <p:txBody>
          <a:bodyPr wrap="square" rtlCol="0">
            <a:spAutoFit/>
          </a:bodyPr>
          <a:lstStyle/>
          <a:p>
            <a:pPr algn="ctr"/>
            <a:r>
              <a:rPr lang="fr-FR" sz="1000" b="1" dirty="0" smtClean="0">
                <a:solidFill>
                  <a:srgbClr val="FF0000"/>
                </a:solidFill>
              </a:rPr>
              <a:t>Sondages,</a:t>
            </a:r>
          </a:p>
          <a:p>
            <a:pPr algn="ctr"/>
            <a:r>
              <a:rPr lang="fr-FR" sz="1000" b="1" dirty="0" smtClean="0">
                <a:solidFill>
                  <a:srgbClr val="FF0000"/>
                </a:solidFill>
              </a:rPr>
              <a:t>Vote,  sélection produits </a:t>
            </a:r>
            <a:r>
              <a:rPr lang="fr-FR" sz="1000" b="1" dirty="0" err="1" smtClean="0">
                <a:solidFill>
                  <a:srgbClr val="FF0000"/>
                </a:solidFill>
              </a:rPr>
              <a:t>crowdsourcing</a:t>
            </a:r>
            <a:endParaRPr lang="fr-FR" sz="1000" b="1" dirty="0">
              <a:solidFill>
                <a:srgbClr val="FF0000"/>
              </a:solidFill>
            </a:endParaRPr>
          </a:p>
        </p:txBody>
      </p:sp>
      <p:sp>
        <p:nvSpPr>
          <p:cNvPr id="197" name="Rectangle 196"/>
          <p:cNvSpPr/>
          <p:nvPr/>
        </p:nvSpPr>
        <p:spPr>
          <a:xfrm>
            <a:off x="2843808" y="0"/>
            <a:ext cx="1115616" cy="47667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chemeClr val="bg1"/>
                </a:solidFill>
              </a:rPr>
              <a:t>Communication</a:t>
            </a:r>
          </a:p>
          <a:p>
            <a:pPr algn="ctr"/>
            <a:r>
              <a:rPr lang="fr-FR" sz="1000" b="1" dirty="0" smtClean="0">
                <a:solidFill>
                  <a:schemeClr val="bg1"/>
                </a:solidFill>
              </a:rPr>
              <a:t>(Publicité</a:t>
            </a:r>
            <a:endParaRPr lang="fr-FR" sz="1000" b="1" dirty="0">
              <a:solidFill>
                <a:schemeClr val="bg1"/>
              </a:solidFill>
            </a:endParaRPr>
          </a:p>
        </p:txBody>
      </p:sp>
      <p:sp>
        <p:nvSpPr>
          <p:cNvPr id="200" name="ZoneTexte 199"/>
          <p:cNvSpPr txBox="1"/>
          <p:nvPr/>
        </p:nvSpPr>
        <p:spPr>
          <a:xfrm rot="16200000">
            <a:off x="8466205" y="3855275"/>
            <a:ext cx="553485" cy="276999"/>
          </a:xfrm>
          <a:prstGeom prst="rect">
            <a:avLst/>
          </a:prstGeom>
          <a:noFill/>
        </p:spPr>
        <p:txBody>
          <a:bodyPr wrap="none" rtlCol="0">
            <a:spAutoFit/>
          </a:bodyPr>
          <a:lstStyle/>
          <a:p>
            <a:r>
              <a:rPr lang="fr-FR" sz="1200" b="1" dirty="0" smtClean="0">
                <a:solidFill>
                  <a:srgbClr val="FF0000"/>
                </a:solidFill>
              </a:rPr>
              <a:t>C to C</a:t>
            </a:r>
            <a:endParaRPr lang="fr-FR" sz="1200" b="1" dirty="0">
              <a:solidFill>
                <a:srgbClr val="FF0000"/>
              </a:solidFill>
            </a:endParaRPr>
          </a:p>
        </p:txBody>
      </p:sp>
      <p:cxnSp>
        <p:nvCxnSpPr>
          <p:cNvPr id="201" name="Connecteur droit 200"/>
          <p:cNvCxnSpPr/>
          <p:nvPr/>
        </p:nvCxnSpPr>
        <p:spPr>
          <a:xfrm>
            <a:off x="8100392" y="4221088"/>
            <a:ext cx="432048" cy="0"/>
          </a:xfrm>
          <a:prstGeom prst="line">
            <a:avLst/>
          </a:prstGeom>
          <a:ln w="381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4" name="Connecteur droit 203"/>
          <p:cNvCxnSpPr/>
          <p:nvPr/>
        </p:nvCxnSpPr>
        <p:spPr>
          <a:xfrm>
            <a:off x="7452320" y="1196752"/>
            <a:ext cx="1152128" cy="0"/>
          </a:xfrm>
          <a:prstGeom prst="line">
            <a:avLst/>
          </a:prstGeom>
          <a:ln w="381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7" name="Rectangle 206">
            <a:hlinkClick r:id="rId2" action="ppaction://hlinksldjump">
              <a:snd r:embed="rId3" name="arrow.wav"/>
            </a:hlinkClick>
          </p:cNvPr>
          <p:cNvSpPr/>
          <p:nvPr/>
        </p:nvSpPr>
        <p:spPr bwMode="auto">
          <a:xfrm>
            <a:off x="4644008" y="4149080"/>
            <a:ext cx="648072" cy="464815"/>
          </a:xfrm>
          <a:prstGeom prst="wedgeRectCallout">
            <a:avLst>
              <a:gd name="adj1" fmla="val -34122"/>
              <a:gd name="adj2" fmla="val 8185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10" name="Rectangle 209"/>
          <p:cNvSpPr/>
          <p:nvPr/>
        </p:nvSpPr>
        <p:spPr bwMode="auto">
          <a:xfrm>
            <a:off x="1691680" y="4365104"/>
            <a:ext cx="504056" cy="464815"/>
          </a:xfrm>
          <a:prstGeom prst="wedgeRectCallout">
            <a:avLst>
              <a:gd name="adj1" fmla="val 80796"/>
              <a:gd name="adj2" fmla="val 3304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11" name="Picture 4" descr="http://t1.gstatic.com/images?q=tbn:ANd9GcRTZcWE9L1Z9-sv7ps1ltBn-hWKDjg9acJu3GdrW2OYfVTfMPomrg"/>
          <p:cNvPicPr>
            <a:picLocks noChangeAspect="1" noChangeArrowheads="1"/>
          </p:cNvPicPr>
          <p:nvPr/>
        </p:nvPicPr>
        <p:blipFill>
          <a:blip r:embed="rId17" cstate="print"/>
          <a:srcRect/>
          <a:stretch>
            <a:fillRect/>
          </a:stretch>
        </p:blipFill>
        <p:spPr bwMode="auto">
          <a:xfrm>
            <a:off x="1763688" y="4365104"/>
            <a:ext cx="455614" cy="437708"/>
          </a:xfrm>
          <a:prstGeom prst="rect">
            <a:avLst/>
          </a:prstGeom>
          <a:noFill/>
        </p:spPr>
      </p:pic>
      <p:sp>
        <p:nvSpPr>
          <p:cNvPr id="214" name="Rectangle 213"/>
          <p:cNvSpPr/>
          <p:nvPr/>
        </p:nvSpPr>
        <p:spPr bwMode="auto">
          <a:xfrm>
            <a:off x="3923928" y="4149080"/>
            <a:ext cx="504056" cy="464815"/>
          </a:xfrm>
          <a:prstGeom prst="wedgeRectCallout">
            <a:avLst>
              <a:gd name="adj1" fmla="val -93545"/>
              <a:gd name="adj2" fmla="val 2027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15" name="Image 5" descr="http://www.foodingredient.org/xmedia/image/AMPET.jpg"/>
          <p:cNvPicPr>
            <a:picLocks noChangeAspect="1" noChangeArrowheads="1"/>
          </p:cNvPicPr>
          <p:nvPr/>
        </p:nvPicPr>
        <p:blipFill>
          <a:blip r:embed="rId18" cstate="print"/>
          <a:srcRect/>
          <a:stretch>
            <a:fillRect/>
          </a:stretch>
        </p:blipFill>
        <p:spPr bwMode="auto">
          <a:xfrm>
            <a:off x="3779912" y="4149080"/>
            <a:ext cx="655727" cy="432048"/>
          </a:xfrm>
          <a:prstGeom prst="rect">
            <a:avLst/>
          </a:prstGeom>
          <a:ln>
            <a:noFill/>
          </a:ln>
          <a:effectLst>
            <a:softEdge rad="112500"/>
          </a:effectLst>
        </p:spPr>
      </p:pic>
      <p:sp>
        <p:nvSpPr>
          <p:cNvPr id="217" name="Rectangle 216"/>
          <p:cNvSpPr/>
          <p:nvPr/>
        </p:nvSpPr>
        <p:spPr bwMode="auto">
          <a:xfrm>
            <a:off x="2411760" y="2924944"/>
            <a:ext cx="504056" cy="464815"/>
          </a:xfrm>
          <a:prstGeom prst="wedgeRectCallout">
            <a:avLst>
              <a:gd name="adj1" fmla="val 67357"/>
              <a:gd name="adj2" fmla="val 7604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18" name="Picture 7" descr="http://t0.gstatic.com/images?q=tbn:ANd9GcQtKHhnTtezN0cKA4l5l7XQ_SMqy-P1KgnKAl_gu8MtPEY_qWWp"/>
          <p:cNvPicPr>
            <a:picLocks noChangeAspect="1" noChangeArrowheads="1"/>
          </p:cNvPicPr>
          <p:nvPr/>
        </p:nvPicPr>
        <p:blipFill>
          <a:blip r:embed="rId19" cstate="print"/>
          <a:srcRect/>
          <a:stretch>
            <a:fillRect/>
          </a:stretch>
        </p:blipFill>
        <p:spPr bwMode="auto">
          <a:xfrm>
            <a:off x="2411760" y="2924944"/>
            <a:ext cx="426306" cy="391692"/>
          </a:xfrm>
          <a:prstGeom prst="rect">
            <a:avLst/>
          </a:prstGeom>
          <a:noFill/>
        </p:spPr>
      </p:pic>
      <p:sp>
        <p:nvSpPr>
          <p:cNvPr id="220" name="ZoneTexte 219"/>
          <p:cNvSpPr txBox="1"/>
          <p:nvPr/>
        </p:nvSpPr>
        <p:spPr>
          <a:xfrm>
            <a:off x="5004048" y="3356992"/>
            <a:ext cx="1152128" cy="400110"/>
          </a:xfrm>
          <a:prstGeom prst="rect">
            <a:avLst/>
          </a:prstGeom>
          <a:noFill/>
        </p:spPr>
        <p:txBody>
          <a:bodyPr wrap="square" rtlCol="0">
            <a:spAutoFit/>
          </a:bodyPr>
          <a:lstStyle/>
          <a:p>
            <a:r>
              <a:rPr lang="fr-FR" sz="1000" dirty="0" err="1" smtClean="0"/>
              <a:t>In’experiencing</a:t>
            </a:r>
            <a:endParaRPr lang="fr-FR" sz="1000" dirty="0" smtClean="0"/>
          </a:p>
          <a:p>
            <a:endParaRPr lang="fr-FR" sz="1000" dirty="0"/>
          </a:p>
        </p:txBody>
      </p:sp>
      <p:sp>
        <p:nvSpPr>
          <p:cNvPr id="221" name="Rectangle 220"/>
          <p:cNvSpPr/>
          <p:nvPr/>
        </p:nvSpPr>
        <p:spPr bwMode="auto">
          <a:xfrm>
            <a:off x="6300192" y="2852936"/>
            <a:ext cx="504056" cy="464815"/>
          </a:xfrm>
          <a:prstGeom prst="wedgeRectCallout">
            <a:avLst>
              <a:gd name="adj1" fmla="val -131311"/>
              <a:gd name="adj2" fmla="val 715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22" name="Picture 4" descr="Le kit sushis : Livre de recettes + une natte en bambou, un couteau à sushis et deux paires de baguettes"/>
          <p:cNvPicPr>
            <a:picLocks noChangeAspect="1" noChangeArrowheads="1"/>
          </p:cNvPicPr>
          <p:nvPr/>
        </p:nvPicPr>
        <p:blipFill>
          <a:blip r:embed="rId20" cstate="print"/>
          <a:srcRect/>
          <a:stretch>
            <a:fillRect/>
          </a:stretch>
        </p:blipFill>
        <p:spPr bwMode="auto">
          <a:xfrm>
            <a:off x="6444208" y="2852936"/>
            <a:ext cx="432048" cy="432048"/>
          </a:xfrm>
          <a:prstGeom prst="rect">
            <a:avLst/>
          </a:prstGeom>
          <a:noFill/>
        </p:spPr>
      </p:pic>
      <p:sp>
        <p:nvSpPr>
          <p:cNvPr id="224" name="ZoneTexte 223"/>
          <p:cNvSpPr txBox="1"/>
          <p:nvPr/>
        </p:nvSpPr>
        <p:spPr>
          <a:xfrm>
            <a:off x="3923928" y="2780928"/>
            <a:ext cx="792088" cy="553998"/>
          </a:xfrm>
          <a:prstGeom prst="rect">
            <a:avLst/>
          </a:prstGeom>
          <a:noFill/>
        </p:spPr>
        <p:txBody>
          <a:bodyPr wrap="square" rtlCol="0">
            <a:spAutoFit/>
          </a:bodyPr>
          <a:lstStyle/>
          <a:p>
            <a:r>
              <a:rPr lang="fr-FR" sz="1000" dirty="0" smtClean="0"/>
              <a:t>Mise à disposition</a:t>
            </a:r>
          </a:p>
          <a:p>
            <a:endParaRPr lang="fr-FR" sz="1000" dirty="0"/>
          </a:p>
        </p:txBody>
      </p:sp>
      <p:sp>
        <p:nvSpPr>
          <p:cNvPr id="226" name="Rectangle 225"/>
          <p:cNvSpPr/>
          <p:nvPr/>
        </p:nvSpPr>
        <p:spPr bwMode="auto">
          <a:xfrm>
            <a:off x="4355976" y="2492896"/>
            <a:ext cx="576064" cy="288033"/>
          </a:xfrm>
          <a:prstGeom prst="wedgeRectCallout">
            <a:avLst>
              <a:gd name="adj1" fmla="val 102"/>
              <a:gd name="adj2" fmla="val 148013"/>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27" name="Picture 2" descr="http://thebearfactory.com/bfnew.jpg"/>
          <p:cNvPicPr>
            <a:picLocks noChangeAspect="1" noChangeArrowheads="1"/>
          </p:cNvPicPr>
          <p:nvPr/>
        </p:nvPicPr>
        <p:blipFill>
          <a:blip r:embed="rId21" cstate="print"/>
          <a:srcRect r="57192" b="84231"/>
          <a:stretch>
            <a:fillRect/>
          </a:stretch>
        </p:blipFill>
        <p:spPr bwMode="auto">
          <a:xfrm>
            <a:off x="4355976" y="2492896"/>
            <a:ext cx="684584" cy="232759"/>
          </a:xfrm>
          <a:prstGeom prst="rect">
            <a:avLst/>
          </a:prstGeom>
          <a:noFill/>
        </p:spPr>
      </p:pic>
      <p:sp>
        <p:nvSpPr>
          <p:cNvPr id="229" name="Rectangle 228"/>
          <p:cNvSpPr/>
          <p:nvPr/>
        </p:nvSpPr>
        <p:spPr bwMode="auto">
          <a:xfrm>
            <a:off x="7092280" y="116632"/>
            <a:ext cx="648072" cy="464815"/>
          </a:xfrm>
          <a:prstGeom prst="wedgeRectCallout">
            <a:avLst>
              <a:gd name="adj1" fmla="val -34122"/>
              <a:gd name="adj2" fmla="val 8185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30" name="Picture 2"/>
          <p:cNvPicPr>
            <a:picLocks noChangeAspect="1" noChangeArrowheads="1"/>
          </p:cNvPicPr>
          <p:nvPr/>
        </p:nvPicPr>
        <p:blipFill>
          <a:blip r:embed="rId22" cstate="print"/>
          <a:srcRect/>
          <a:stretch>
            <a:fillRect/>
          </a:stretch>
        </p:blipFill>
        <p:spPr bwMode="auto">
          <a:xfrm>
            <a:off x="7164288" y="116632"/>
            <a:ext cx="576064" cy="423686"/>
          </a:xfrm>
          <a:prstGeom prst="rect">
            <a:avLst/>
          </a:prstGeom>
          <a:noFill/>
          <a:ln w="9525">
            <a:noFill/>
            <a:miter lim="800000"/>
            <a:headEnd/>
            <a:tailEnd/>
          </a:ln>
        </p:spPr>
      </p:pic>
      <p:sp>
        <p:nvSpPr>
          <p:cNvPr id="231" name="Cœur 230"/>
          <p:cNvSpPr/>
          <p:nvPr/>
        </p:nvSpPr>
        <p:spPr>
          <a:xfrm>
            <a:off x="5796136" y="1340768"/>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2" name="Espace réservé du contenu 3" descr="MB900343941.JPG"/>
          <p:cNvPicPr>
            <a:picLocks noGrp="1" noChangeAspect="1"/>
          </p:cNvPicPr>
          <p:nvPr>
            <p:ph idx="1"/>
          </p:nvPr>
        </p:nvPicPr>
        <p:blipFill>
          <a:blip r:embed="rId23" cstate="print"/>
          <a:stretch>
            <a:fillRect/>
          </a:stretch>
        </p:blipFill>
        <p:spPr>
          <a:xfrm>
            <a:off x="7524328" y="5805264"/>
            <a:ext cx="504056" cy="504056"/>
          </a:xfrm>
        </p:spPr>
      </p:pic>
      <p:pic>
        <p:nvPicPr>
          <p:cNvPr id="233" name="Espace réservé du contenu 3" descr="MB900343941.JPG"/>
          <p:cNvPicPr>
            <a:picLocks noChangeAspect="1"/>
          </p:cNvPicPr>
          <p:nvPr/>
        </p:nvPicPr>
        <p:blipFill>
          <a:blip r:embed="rId24" cstate="print"/>
          <a:stretch>
            <a:fillRect/>
          </a:stretch>
        </p:blipFill>
        <p:spPr>
          <a:xfrm>
            <a:off x="7308304" y="1124744"/>
            <a:ext cx="288032" cy="288032"/>
          </a:xfrm>
          <a:prstGeom prst="rect">
            <a:avLst/>
          </a:prstGeom>
        </p:spPr>
      </p:pic>
      <p:pic>
        <p:nvPicPr>
          <p:cNvPr id="234" name="Espace réservé du contenu 3" descr="MB900343941.JPG"/>
          <p:cNvPicPr>
            <a:picLocks noChangeAspect="1"/>
          </p:cNvPicPr>
          <p:nvPr/>
        </p:nvPicPr>
        <p:blipFill>
          <a:blip r:embed="rId24" cstate="print"/>
          <a:stretch>
            <a:fillRect/>
          </a:stretch>
        </p:blipFill>
        <p:spPr>
          <a:xfrm>
            <a:off x="4355976" y="4941168"/>
            <a:ext cx="288032" cy="288032"/>
          </a:xfrm>
          <a:prstGeom prst="rect">
            <a:avLst/>
          </a:prstGeom>
        </p:spPr>
      </p:pic>
      <p:pic>
        <p:nvPicPr>
          <p:cNvPr id="235" name="Espace réservé du contenu 3" descr="MB900343941.JPG"/>
          <p:cNvPicPr>
            <a:picLocks noChangeAspect="1"/>
          </p:cNvPicPr>
          <p:nvPr/>
        </p:nvPicPr>
        <p:blipFill>
          <a:blip r:embed="rId24" cstate="print"/>
          <a:stretch>
            <a:fillRect/>
          </a:stretch>
        </p:blipFill>
        <p:spPr>
          <a:xfrm>
            <a:off x="5868144" y="1484784"/>
            <a:ext cx="288032" cy="288032"/>
          </a:xfrm>
          <a:prstGeom prst="rect">
            <a:avLst/>
          </a:prstGeom>
        </p:spPr>
      </p:pic>
      <p:pic>
        <p:nvPicPr>
          <p:cNvPr id="236" name="Espace réservé du contenu 3" descr="MB900343941.JPG"/>
          <p:cNvPicPr>
            <a:picLocks noChangeAspect="1"/>
          </p:cNvPicPr>
          <p:nvPr/>
        </p:nvPicPr>
        <p:blipFill>
          <a:blip r:embed="rId24" cstate="print"/>
          <a:stretch>
            <a:fillRect/>
          </a:stretch>
        </p:blipFill>
        <p:spPr>
          <a:xfrm>
            <a:off x="4644008" y="6381328"/>
            <a:ext cx="288032" cy="288032"/>
          </a:xfrm>
          <a:prstGeom prst="rect">
            <a:avLst/>
          </a:prstGeom>
        </p:spPr>
      </p:pic>
      <p:pic>
        <p:nvPicPr>
          <p:cNvPr id="237" name="Espace réservé du contenu 3" descr="MB900343941.JPG"/>
          <p:cNvPicPr>
            <a:picLocks noChangeAspect="1"/>
          </p:cNvPicPr>
          <p:nvPr/>
        </p:nvPicPr>
        <p:blipFill>
          <a:blip r:embed="rId24" cstate="print"/>
          <a:stretch>
            <a:fillRect/>
          </a:stretch>
        </p:blipFill>
        <p:spPr>
          <a:xfrm>
            <a:off x="8028384" y="116632"/>
            <a:ext cx="288032" cy="288032"/>
          </a:xfrm>
          <a:prstGeom prst="rect">
            <a:avLst/>
          </a:prstGeom>
        </p:spPr>
      </p:pic>
      <p:pic>
        <p:nvPicPr>
          <p:cNvPr id="238" name="Espace réservé du contenu 3" descr="MB900343941.JPG"/>
          <p:cNvPicPr>
            <a:picLocks noChangeAspect="1"/>
          </p:cNvPicPr>
          <p:nvPr/>
        </p:nvPicPr>
        <p:blipFill>
          <a:blip r:embed="rId24" cstate="print"/>
          <a:stretch>
            <a:fillRect/>
          </a:stretch>
        </p:blipFill>
        <p:spPr>
          <a:xfrm>
            <a:off x="4860032" y="2780928"/>
            <a:ext cx="288032" cy="288032"/>
          </a:xfrm>
          <a:prstGeom prst="rect">
            <a:avLst/>
          </a:prstGeom>
        </p:spPr>
      </p:pic>
      <p:sp>
        <p:nvSpPr>
          <p:cNvPr id="239" name="ZoneTexte 238"/>
          <p:cNvSpPr txBox="1"/>
          <p:nvPr/>
        </p:nvSpPr>
        <p:spPr>
          <a:xfrm>
            <a:off x="4067944" y="0"/>
            <a:ext cx="1452642" cy="430887"/>
          </a:xfrm>
          <a:prstGeom prst="rect">
            <a:avLst/>
          </a:prstGeom>
          <a:noFill/>
        </p:spPr>
        <p:txBody>
          <a:bodyPr wrap="none" rtlCol="0">
            <a:spAutoFit/>
          </a:bodyPr>
          <a:lstStyle/>
          <a:p>
            <a:r>
              <a:rPr lang="fr-FR" sz="1100" dirty="0" smtClean="0"/>
              <a:t>Mise en situation</a:t>
            </a:r>
            <a:endParaRPr lang="fr-FR" sz="1100" dirty="0"/>
          </a:p>
          <a:p>
            <a:r>
              <a:rPr lang="fr-FR" sz="1100" dirty="0" smtClean="0"/>
              <a:t>Conditions </a:t>
            </a:r>
            <a:r>
              <a:rPr lang="fr-FR" sz="1100" dirty="0" err="1" smtClean="0"/>
              <a:t>financieres</a:t>
            </a:r>
            <a:endParaRPr lang="fr-FR" sz="1100" dirty="0"/>
          </a:p>
        </p:txBody>
      </p:sp>
      <p:sp>
        <p:nvSpPr>
          <p:cNvPr id="240" name="Cœur 239"/>
          <p:cNvSpPr/>
          <p:nvPr/>
        </p:nvSpPr>
        <p:spPr>
          <a:xfrm>
            <a:off x="5220072" y="0"/>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1" name="Cœur 240"/>
          <p:cNvSpPr/>
          <p:nvPr/>
        </p:nvSpPr>
        <p:spPr>
          <a:xfrm>
            <a:off x="8108776" y="4229472"/>
            <a:ext cx="144016" cy="1440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4" name="Bouton d'action : Personnalisé 243">
            <a:hlinkClick r:id="" action="ppaction://noaction" highlightClick="1"/>
          </p:cNvPr>
          <p:cNvSpPr/>
          <p:nvPr/>
        </p:nvSpPr>
        <p:spPr>
          <a:xfrm>
            <a:off x="10044608" y="1988840"/>
            <a:ext cx="1042416" cy="72008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5" name="Picture 7"/>
          <p:cNvPicPr>
            <a:picLocks noChangeAspect="1" noChangeArrowheads="1"/>
          </p:cNvPicPr>
          <p:nvPr/>
        </p:nvPicPr>
        <p:blipFill>
          <a:blip r:embed="rId25" cstate="print"/>
          <a:srcRect/>
          <a:stretch>
            <a:fillRect/>
          </a:stretch>
        </p:blipFill>
        <p:spPr bwMode="auto">
          <a:xfrm>
            <a:off x="4644008" y="4149080"/>
            <a:ext cx="641401" cy="337842"/>
          </a:xfrm>
          <a:prstGeom prst="rect">
            <a:avLst/>
          </a:prstGeom>
          <a:ln>
            <a:noFill/>
          </a:ln>
          <a:effectLst>
            <a:outerShdw blurRad="292100" dist="139700" dir="2700000" algn="tl" rotWithShape="0">
              <a:srgbClr val="333333">
                <a:alpha val="65000"/>
              </a:srgbClr>
            </a:outerShdw>
          </a:effectLst>
        </p:spPr>
      </p:pic>
      <p:sp>
        <p:nvSpPr>
          <p:cNvPr id="140" name="Rectangle 139"/>
          <p:cNvSpPr/>
          <p:nvPr/>
        </p:nvSpPr>
        <p:spPr>
          <a:xfrm>
            <a:off x="7452320" y="4941168"/>
            <a:ext cx="1526380" cy="415498"/>
          </a:xfrm>
          <a:prstGeom prst="rect">
            <a:avLst/>
          </a:prstGeom>
        </p:spPr>
        <p:txBody>
          <a:bodyPr wrap="none">
            <a:spAutoFit/>
          </a:bodyPr>
          <a:lstStyle/>
          <a:p>
            <a:r>
              <a:rPr lang="fr-FR" sz="1050" b="1" dirty="0" smtClean="0">
                <a:solidFill>
                  <a:srgbClr val="FF0000"/>
                </a:solidFill>
              </a:rPr>
              <a:t>Co-innovation rétribuée</a:t>
            </a:r>
          </a:p>
          <a:p>
            <a:r>
              <a:rPr lang="fr-FR" sz="1050" b="1" dirty="0" smtClean="0">
                <a:solidFill>
                  <a:srgbClr val="FF0000"/>
                </a:solidFill>
              </a:rPr>
              <a:t>Co-innovation</a:t>
            </a:r>
            <a:endParaRPr lang="fr-FR" sz="1050" b="1" dirty="0">
              <a:solidFill>
                <a:srgbClr val="FF0000"/>
              </a:solidFill>
            </a:endParaRPr>
          </a:p>
        </p:txBody>
      </p:sp>
      <p:sp>
        <p:nvSpPr>
          <p:cNvPr id="141" name="Rectangle 140"/>
          <p:cNvSpPr/>
          <p:nvPr/>
        </p:nvSpPr>
        <p:spPr>
          <a:xfrm>
            <a:off x="5508104" y="0"/>
            <a:ext cx="813043" cy="253916"/>
          </a:xfrm>
          <a:prstGeom prst="rect">
            <a:avLst/>
          </a:prstGeom>
        </p:spPr>
        <p:txBody>
          <a:bodyPr wrap="none">
            <a:spAutoFit/>
          </a:bodyPr>
          <a:lstStyle/>
          <a:p>
            <a:r>
              <a:rPr lang="fr-FR" sz="1050" b="1" dirty="0" smtClean="0">
                <a:solidFill>
                  <a:srgbClr val="FF0000"/>
                </a:solidFill>
              </a:rPr>
              <a:t>implication</a:t>
            </a:r>
            <a:endParaRPr lang="fr-FR" sz="1050" b="1" dirty="0">
              <a:solidFill>
                <a:srgbClr val="FF0000"/>
              </a:solidFill>
            </a:endParaRPr>
          </a:p>
        </p:txBody>
      </p:sp>
      <p:sp>
        <p:nvSpPr>
          <p:cNvPr id="142" name="Rectangle 141"/>
          <p:cNvSpPr/>
          <p:nvPr/>
        </p:nvSpPr>
        <p:spPr>
          <a:xfrm>
            <a:off x="7236296" y="5373216"/>
            <a:ext cx="1080120" cy="577081"/>
          </a:xfrm>
          <a:prstGeom prst="rect">
            <a:avLst/>
          </a:prstGeom>
        </p:spPr>
        <p:txBody>
          <a:bodyPr wrap="square">
            <a:spAutoFit/>
          </a:bodyPr>
          <a:lstStyle/>
          <a:p>
            <a:r>
              <a:rPr lang="fr-FR" sz="1050" b="1" dirty="0" smtClean="0">
                <a:solidFill>
                  <a:srgbClr val="FF0000"/>
                </a:solidFill>
              </a:rPr>
              <a:t>Réponse à une sollicitation</a:t>
            </a:r>
          </a:p>
          <a:p>
            <a:r>
              <a:rPr lang="fr-FR" sz="1050" b="1" dirty="0" smtClean="0">
                <a:solidFill>
                  <a:srgbClr val="FF0000"/>
                </a:solidFill>
              </a:rPr>
              <a:t>suggestion</a:t>
            </a:r>
            <a:endParaRPr lang="fr-FR" sz="1050" b="1" dirty="0">
              <a:solidFill>
                <a:srgbClr val="FF0000"/>
              </a:solidFill>
            </a:endParaRPr>
          </a:p>
        </p:txBody>
      </p:sp>
      <p:sp>
        <p:nvSpPr>
          <p:cNvPr id="143" name="Titre 142"/>
          <p:cNvSpPr>
            <a:spLocks noGrp="1"/>
          </p:cNvSpPr>
          <p:nvPr>
            <p:ph type="title"/>
          </p:nvPr>
        </p:nvSpPr>
        <p:spPr>
          <a:xfrm>
            <a:off x="-468560" y="6295926"/>
            <a:ext cx="2016224" cy="373434"/>
          </a:xfrm>
        </p:spPr>
        <p:txBody>
          <a:bodyPr>
            <a:noAutofit/>
          </a:bodyPr>
          <a:lstStyle/>
          <a:p>
            <a:r>
              <a:rPr lang="fr-FR" sz="2000" dirty="0" err="1" smtClean="0"/>
              <a:t>mapping</a:t>
            </a:r>
            <a:endParaRPr lang="fr-FR" sz="2000" dirty="0"/>
          </a:p>
        </p:txBody>
      </p:sp>
      <p:sp>
        <p:nvSpPr>
          <p:cNvPr id="144" name="Rectangle 143">
            <a:hlinkClick r:id="rId2" action="ppaction://hlinksldjump">
              <a:snd r:embed="rId3" name="arrow.wav"/>
            </a:hlinkClick>
          </p:cNvPr>
          <p:cNvSpPr/>
          <p:nvPr/>
        </p:nvSpPr>
        <p:spPr bwMode="auto">
          <a:xfrm>
            <a:off x="9900592" y="3573016"/>
            <a:ext cx="648072" cy="464815"/>
          </a:xfrm>
          <a:prstGeom prst="wedgeRectCallout">
            <a:avLst>
              <a:gd name="adj1" fmla="val -34122"/>
              <a:gd name="adj2" fmla="val 8185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9" name="Rectangle 148">
            <a:hlinkClick r:id="rId2" action="ppaction://hlinksldjump">
              <a:snd r:embed="rId3" name="arrow.wav"/>
            </a:hlinkClick>
          </p:cNvPr>
          <p:cNvSpPr/>
          <p:nvPr/>
        </p:nvSpPr>
        <p:spPr bwMode="auto">
          <a:xfrm>
            <a:off x="3203848" y="4653136"/>
            <a:ext cx="648072" cy="464815"/>
          </a:xfrm>
          <a:prstGeom prst="wedgeRectCallout">
            <a:avLst>
              <a:gd name="adj1" fmla="val -34122"/>
              <a:gd name="adj2" fmla="val 8185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51" name="Image 150" descr="imagesCANINZLC.jpg"/>
          <p:cNvPicPr>
            <a:picLocks noChangeAspect="1"/>
          </p:cNvPicPr>
          <p:nvPr/>
        </p:nvPicPr>
        <p:blipFill>
          <a:blip r:embed="rId26" cstate="print"/>
          <a:stretch>
            <a:fillRect/>
          </a:stretch>
        </p:blipFill>
        <p:spPr>
          <a:xfrm>
            <a:off x="3275856" y="4725144"/>
            <a:ext cx="504056" cy="377556"/>
          </a:xfrm>
          <a:prstGeom prst="rect">
            <a:avLst/>
          </a:prstGeom>
        </p:spPr>
      </p:pic>
      <p:sp>
        <p:nvSpPr>
          <p:cNvPr id="157" name="Rectangle 156">
            <a:hlinkClick r:id="rId2" action="ppaction://hlinksldjump">
              <a:snd r:embed="rId3" name="arrow.wav"/>
            </a:hlinkClick>
          </p:cNvPr>
          <p:cNvSpPr/>
          <p:nvPr/>
        </p:nvSpPr>
        <p:spPr bwMode="auto">
          <a:xfrm>
            <a:off x="4139952" y="5301208"/>
            <a:ext cx="648072" cy="464815"/>
          </a:xfrm>
          <a:prstGeom prst="wedgeRectCallout">
            <a:avLst>
              <a:gd name="adj1" fmla="val 35710"/>
              <a:gd name="adj2" fmla="val -7914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58" name="Image 157" descr="imagesCALZ3ILA.jpg"/>
          <p:cNvPicPr>
            <a:picLocks noChangeAspect="1"/>
          </p:cNvPicPr>
          <p:nvPr/>
        </p:nvPicPr>
        <p:blipFill>
          <a:blip r:embed="rId27" cstate="print"/>
          <a:stretch>
            <a:fillRect/>
          </a:stretch>
        </p:blipFill>
        <p:spPr>
          <a:xfrm>
            <a:off x="4139952" y="5301208"/>
            <a:ext cx="432048" cy="430127"/>
          </a:xfrm>
          <a:prstGeom prst="rect">
            <a:avLst/>
          </a:prstGeom>
        </p:spPr>
      </p:pic>
      <p:sp>
        <p:nvSpPr>
          <p:cNvPr id="58" name="ZoneTexte 57"/>
          <p:cNvSpPr txBox="1"/>
          <p:nvPr/>
        </p:nvSpPr>
        <p:spPr>
          <a:xfrm>
            <a:off x="4644008" y="908720"/>
            <a:ext cx="766557" cy="246221"/>
          </a:xfrm>
          <a:prstGeom prst="rect">
            <a:avLst/>
          </a:prstGeom>
          <a:noFill/>
        </p:spPr>
        <p:txBody>
          <a:bodyPr wrap="none" rtlCol="0">
            <a:spAutoFit/>
          </a:bodyPr>
          <a:lstStyle/>
          <a:p>
            <a:r>
              <a:rPr lang="fr-FR" sz="1000" dirty="0" smtClean="0"/>
              <a:t>– 36 </a:t>
            </a:r>
            <a:r>
              <a:rPr lang="fr-FR" sz="1000" dirty="0" err="1" smtClean="0"/>
              <a:t>pieces</a:t>
            </a:r>
            <a:endParaRPr lang="fr-FR" sz="1000" dirty="0"/>
          </a:p>
        </p:txBody>
      </p:sp>
      <p:sp>
        <p:nvSpPr>
          <p:cNvPr id="166" name="Rectangle 165">
            <a:hlinkClick r:id="rId2" action="ppaction://hlinksldjump">
              <a:snd r:embed="rId3" name="arrow.wav"/>
            </a:hlinkClick>
          </p:cNvPr>
          <p:cNvSpPr/>
          <p:nvPr/>
        </p:nvSpPr>
        <p:spPr bwMode="auto">
          <a:xfrm>
            <a:off x="3059832" y="1268760"/>
            <a:ext cx="648072" cy="464815"/>
          </a:xfrm>
          <a:prstGeom prst="wedgeRectCallout">
            <a:avLst>
              <a:gd name="adj1" fmla="val 24941"/>
              <a:gd name="adj2" fmla="val 10282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67" name="Image 166" descr="imagesCAZEPOXM.jpg"/>
          <p:cNvPicPr>
            <a:picLocks noChangeAspect="1"/>
          </p:cNvPicPr>
          <p:nvPr/>
        </p:nvPicPr>
        <p:blipFill>
          <a:blip r:embed="rId28" cstate="print"/>
          <a:stretch>
            <a:fillRect/>
          </a:stretch>
        </p:blipFill>
        <p:spPr>
          <a:xfrm>
            <a:off x="3059832" y="1268760"/>
            <a:ext cx="530127" cy="384997"/>
          </a:xfrm>
          <a:prstGeom prst="rect">
            <a:avLst/>
          </a:prstGeom>
        </p:spPr>
      </p:pic>
      <p:sp>
        <p:nvSpPr>
          <p:cNvPr id="169" name="Rectangle 168">
            <a:hlinkClick r:id="rId2" action="ppaction://hlinksldjump">
              <a:snd r:embed="rId3" name="arrow.wav"/>
            </a:hlinkClick>
          </p:cNvPr>
          <p:cNvSpPr/>
          <p:nvPr/>
        </p:nvSpPr>
        <p:spPr bwMode="auto">
          <a:xfrm>
            <a:off x="5940151" y="2276872"/>
            <a:ext cx="648072" cy="464815"/>
          </a:xfrm>
          <a:prstGeom prst="wedgeRectCallout">
            <a:avLst>
              <a:gd name="adj1" fmla="val -84982"/>
              <a:gd name="adj2" fmla="val 17801"/>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70" name="Image 169" descr="logo_descamps.png"/>
          <p:cNvPicPr>
            <a:picLocks noChangeAspect="1"/>
          </p:cNvPicPr>
          <p:nvPr/>
        </p:nvPicPr>
        <p:blipFill>
          <a:blip r:embed="rId29" cstate="print"/>
          <a:stretch>
            <a:fillRect/>
          </a:stretch>
        </p:blipFill>
        <p:spPr>
          <a:xfrm>
            <a:off x="5940152" y="2276872"/>
            <a:ext cx="576064" cy="441006"/>
          </a:xfrm>
          <a:prstGeom prst="rect">
            <a:avLst/>
          </a:prstGeom>
        </p:spPr>
      </p:pic>
      <p:sp>
        <p:nvSpPr>
          <p:cNvPr id="188" name="Rectangle 187">
            <a:hlinkClick r:id="rId2" action="ppaction://hlinksldjump">
              <a:snd r:embed="rId3" name="arrow.wav"/>
            </a:hlinkClick>
          </p:cNvPr>
          <p:cNvSpPr/>
          <p:nvPr/>
        </p:nvSpPr>
        <p:spPr bwMode="auto">
          <a:xfrm>
            <a:off x="7596336" y="3356992"/>
            <a:ext cx="648072" cy="464815"/>
          </a:xfrm>
          <a:prstGeom prst="wedgeRectCallout">
            <a:avLst>
              <a:gd name="adj1" fmla="val -34122"/>
              <a:gd name="adj2" fmla="val 8185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92" name="Image 191" descr="LM.png"/>
          <p:cNvPicPr>
            <a:picLocks noChangeAspect="1"/>
          </p:cNvPicPr>
          <p:nvPr/>
        </p:nvPicPr>
        <p:blipFill>
          <a:blip r:embed="rId30" cstate="print"/>
          <a:stretch>
            <a:fillRect/>
          </a:stretch>
        </p:blipFill>
        <p:spPr>
          <a:xfrm rot="10800000" flipV="1">
            <a:off x="7596336" y="3356992"/>
            <a:ext cx="504056" cy="456335"/>
          </a:xfrm>
          <a:prstGeom prst="rect">
            <a:avLst/>
          </a:prstGeom>
        </p:spPr>
      </p:pic>
      <p:sp>
        <p:nvSpPr>
          <p:cNvPr id="205" name="Rectangle 204"/>
          <p:cNvSpPr/>
          <p:nvPr/>
        </p:nvSpPr>
        <p:spPr>
          <a:xfrm>
            <a:off x="5220072" y="4365104"/>
            <a:ext cx="936104" cy="400110"/>
          </a:xfrm>
          <a:prstGeom prst="rect">
            <a:avLst/>
          </a:prstGeom>
        </p:spPr>
        <p:txBody>
          <a:bodyPr wrap="square">
            <a:spAutoFit/>
          </a:bodyPr>
          <a:lstStyle/>
          <a:p>
            <a:r>
              <a:rPr lang="fr-FR" sz="1000" dirty="0" smtClean="0"/>
              <a:t>6 étapes à optimiser</a:t>
            </a:r>
            <a:endParaRPr lang="fr-FR" sz="1000" dirty="0"/>
          </a:p>
        </p:txBody>
      </p:sp>
      <p:sp>
        <p:nvSpPr>
          <p:cNvPr id="59" name="ZoneTexte 58"/>
          <p:cNvSpPr txBox="1"/>
          <p:nvPr/>
        </p:nvSpPr>
        <p:spPr>
          <a:xfrm>
            <a:off x="4499993" y="4509121"/>
            <a:ext cx="720080" cy="338554"/>
          </a:xfrm>
          <a:prstGeom prst="rect">
            <a:avLst/>
          </a:prstGeom>
          <a:noFill/>
        </p:spPr>
        <p:txBody>
          <a:bodyPr wrap="square" rtlCol="0">
            <a:spAutoFit/>
          </a:bodyPr>
          <a:lstStyle/>
          <a:p>
            <a:r>
              <a:rPr lang="fr-FR" sz="800" dirty="0" smtClean="0"/>
              <a:t>mat 1</a:t>
            </a:r>
            <a:r>
              <a:rPr lang="fr-FR" sz="800" baseline="30000" dirty="0" smtClean="0"/>
              <a:t>ère</a:t>
            </a:r>
            <a:r>
              <a:rPr lang="fr-FR" sz="800" dirty="0" smtClean="0"/>
              <a:t>  1/3 – 5/100</a:t>
            </a:r>
          </a:p>
        </p:txBody>
      </p:sp>
      <p:sp>
        <p:nvSpPr>
          <p:cNvPr id="209" name="Rectangle 208">
            <a:hlinkClick r:id="rId2" action="ppaction://hlinksldjump">
              <a:snd r:embed="rId3" name="arrow.wav"/>
            </a:hlinkClick>
          </p:cNvPr>
          <p:cNvSpPr/>
          <p:nvPr/>
        </p:nvSpPr>
        <p:spPr bwMode="auto">
          <a:xfrm>
            <a:off x="5796136" y="836712"/>
            <a:ext cx="648072" cy="464815"/>
          </a:xfrm>
          <a:prstGeom prst="wedgeRectCallout">
            <a:avLst>
              <a:gd name="adj1" fmla="val -84243"/>
              <a:gd name="adj2" fmla="val 5878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12" name="Image 211" descr="imagesCA66SU0H.jpg"/>
          <p:cNvPicPr>
            <a:picLocks noChangeAspect="1"/>
          </p:cNvPicPr>
          <p:nvPr/>
        </p:nvPicPr>
        <p:blipFill>
          <a:blip r:embed="rId31" cstate="print"/>
          <a:stretch>
            <a:fillRect/>
          </a:stretch>
        </p:blipFill>
        <p:spPr>
          <a:xfrm>
            <a:off x="5868144" y="836712"/>
            <a:ext cx="554243" cy="432048"/>
          </a:xfrm>
          <a:prstGeom prst="rect">
            <a:avLst/>
          </a:prstGeom>
        </p:spPr>
      </p:pic>
      <p:sp>
        <p:nvSpPr>
          <p:cNvPr id="216" name="Rectangle 215">
            <a:hlinkClick r:id="rId2" action="ppaction://hlinksldjump">
              <a:snd r:embed="rId3" name="arrow.wav"/>
            </a:hlinkClick>
          </p:cNvPr>
          <p:cNvSpPr/>
          <p:nvPr/>
        </p:nvSpPr>
        <p:spPr bwMode="auto">
          <a:xfrm>
            <a:off x="4860032" y="5301208"/>
            <a:ext cx="648072" cy="567680"/>
          </a:xfrm>
          <a:prstGeom prst="wedgeRectCallout">
            <a:avLst>
              <a:gd name="adj1" fmla="val -57969"/>
              <a:gd name="adj2" fmla="val -72421"/>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19" name="Image 218" descr="subway.png"/>
          <p:cNvPicPr>
            <a:picLocks noChangeAspect="1"/>
          </p:cNvPicPr>
          <p:nvPr/>
        </p:nvPicPr>
        <p:blipFill>
          <a:blip r:embed="rId32" cstate="print"/>
          <a:stretch>
            <a:fillRect/>
          </a:stretch>
        </p:blipFill>
        <p:spPr>
          <a:xfrm>
            <a:off x="4860032" y="5445223"/>
            <a:ext cx="648072" cy="230300"/>
          </a:xfrm>
          <a:prstGeom prst="rect">
            <a:avLst/>
          </a:prstGeom>
        </p:spPr>
      </p:pic>
      <p:sp>
        <p:nvSpPr>
          <p:cNvPr id="225" name="Rectangle 224">
            <a:hlinkClick r:id="rId2" action="ppaction://hlinksldjump">
              <a:snd r:embed="rId3" name="arrow.wav"/>
            </a:hlinkClick>
          </p:cNvPr>
          <p:cNvSpPr/>
          <p:nvPr/>
        </p:nvSpPr>
        <p:spPr bwMode="auto">
          <a:xfrm>
            <a:off x="5508104" y="5733256"/>
            <a:ext cx="648072" cy="464815"/>
          </a:xfrm>
          <a:prstGeom prst="wedgeRectCallout">
            <a:avLst>
              <a:gd name="adj1" fmla="val 71203"/>
              <a:gd name="adj2" fmla="val 2089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28" name="Image 227" descr="imagesCATMIT3D.jpg"/>
          <p:cNvPicPr>
            <a:picLocks noChangeAspect="1"/>
          </p:cNvPicPr>
          <p:nvPr/>
        </p:nvPicPr>
        <p:blipFill>
          <a:blip r:embed="rId33" cstate="print"/>
          <a:stretch>
            <a:fillRect/>
          </a:stretch>
        </p:blipFill>
        <p:spPr>
          <a:xfrm>
            <a:off x="5508104" y="5805264"/>
            <a:ext cx="648072" cy="4297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9903</TotalTime>
  <Words>9217</Words>
  <Application>Microsoft Office PowerPoint</Application>
  <PresentationFormat>Affichage à l'écran (4:3)</PresentationFormat>
  <Paragraphs>835</Paragraphs>
  <Slides>91</Slides>
  <Notes>0</Notes>
  <HiddenSlides>0</HiddenSlides>
  <MMClips>0</MMClips>
  <ScaleCrop>false</ScaleCrop>
  <HeadingPairs>
    <vt:vector size="4" baseType="variant">
      <vt:variant>
        <vt:lpstr>Thème</vt:lpstr>
      </vt:variant>
      <vt:variant>
        <vt:i4>1</vt:i4>
      </vt:variant>
      <vt:variant>
        <vt:lpstr>Titres des diapositives</vt:lpstr>
      </vt:variant>
      <vt:variant>
        <vt:i4>91</vt:i4>
      </vt:variant>
    </vt:vector>
  </HeadingPairs>
  <TitlesOfParts>
    <vt:vector size="92" baseType="lpstr">
      <vt:lpstr>Thème Office</vt:lpstr>
      <vt:lpstr>L’open Innovation  comme réponse au besoin  de Personnalisation  </vt:lpstr>
      <vt:lpstr>Diapositive 2</vt:lpstr>
      <vt:lpstr>Diapositive 3</vt:lpstr>
      <vt:lpstr>Diapositive 4</vt:lpstr>
      <vt:lpstr>Diapositive 5</vt:lpstr>
      <vt:lpstr>Evolutions sociétales, économiques et consuméristes</vt:lpstr>
      <vt:lpstr>Evolutions sociétales, économiques et consuméristes</vt:lpstr>
      <vt:lpstr>Evolutions sociétales, économiques et consuméristes</vt:lpstr>
      <vt:lpstr>Evolutions sociétales, économiques et consuméristes</vt:lpstr>
      <vt:lpstr>Evolutions sociétales, économiques et consuméristes</vt:lpstr>
      <vt:lpstr>Diapositive 11</vt:lpstr>
      <vt:lpstr>Avantages /limites : Dimension Financière</vt:lpstr>
      <vt:lpstr>Diapositive 13</vt:lpstr>
      <vt:lpstr>Diapositive 14</vt:lpstr>
      <vt:lpstr>Diapositive 15</vt:lpstr>
      <vt:lpstr>Diapositive 16</vt:lpstr>
      <vt:lpstr>Diapositive 17</vt:lpstr>
      <vt:lpstr>Diapositive 18</vt:lpstr>
      <vt:lpstr>mapping</vt:lpstr>
      <vt:lpstr>Diapositive 20</vt:lpstr>
      <vt:lpstr>Les attitudes des entreprises face à la créativité des consommateurs  </vt:lpstr>
      <vt:lpstr>Diapositive 22</vt:lpstr>
      <vt:lpstr>Diapositive 23</vt:lpstr>
      <vt:lpstr>Co-promotion</vt:lpstr>
      <vt:lpstr>Diapositive 25</vt:lpstr>
      <vt:lpstr>Co-commercialisation</vt:lpstr>
      <vt:lpstr>Co-commercialisation</vt:lpstr>
      <vt:lpstr>Co edition &amp; financement participatif</vt:lpstr>
      <vt:lpstr>Diapositive 29</vt:lpstr>
      <vt:lpstr>Co-edition</vt:lpstr>
      <vt:lpstr>Fab labs</vt:lpstr>
      <vt:lpstr>Fablabs</vt:lpstr>
      <vt:lpstr>Diapositive 33</vt:lpstr>
      <vt:lpstr>Sur mesure</vt:lpstr>
      <vt:lpstr>Diapositive 35</vt:lpstr>
      <vt:lpstr>CROWDSOURCING</vt:lpstr>
      <vt:lpstr>Reebok</vt:lpstr>
      <vt:lpstr>Co-détermination:</vt:lpstr>
      <vt:lpstr>Diapositive 39</vt:lpstr>
      <vt:lpstr>Crowdsourcing Danette</vt:lpstr>
      <vt:lpstr>J’aime FB</vt:lpstr>
      <vt:lpstr>Crowdsourcing Mc do</vt:lpstr>
      <vt:lpstr>recommandation</vt:lpstr>
      <vt:lpstr>Vote kambly</vt:lpstr>
      <vt:lpstr>crowsourcing</vt:lpstr>
      <vt:lpstr>DIY services</vt:lpstr>
      <vt:lpstr>La technologie apporte le service</vt:lpstr>
      <vt:lpstr>Do It Yourself</vt:lpstr>
      <vt:lpstr>Tertiarisation mesvignes.com</vt:lpstr>
      <vt:lpstr>service abonnement</vt:lpstr>
      <vt:lpstr>Service de simulation « coach »</vt:lpstr>
      <vt:lpstr>DIY offre globale</vt:lpstr>
      <vt:lpstr>Diapositive 53</vt:lpstr>
      <vt:lpstr>DIY seul</vt:lpstr>
      <vt:lpstr>Do It Yourself</vt:lpstr>
      <vt:lpstr>Kits</vt:lpstr>
      <vt:lpstr>Kits DIY  « In’expériencing »</vt:lpstr>
      <vt:lpstr>Diapositive 58</vt:lpstr>
      <vt:lpstr>Kits  « mise à disposition » ORDIY fujitsu</vt:lpstr>
      <vt:lpstr>Diapositive 60</vt:lpstr>
      <vt:lpstr>Personnalisation combinatoire anticipée</vt:lpstr>
      <vt:lpstr>Diapositive 62</vt:lpstr>
      <vt:lpstr>Diapositive 63</vt:lpstr>
      <vt:lpstr>Diapositive 64</vt:lpstr>
      <vt:lpstr>Longchamp</vt:lpstr>
      <vt:lpstr>Diapositive 66</vt:lpstr>
      <vt:lpstr>Diapositive 67</vt:lpstr>
      <vt:lpstr>Assemblage combinatoire Post</vt:lpstr>
      <vt:lpstr>Diapositive 69</vt:lpstr>
      <vt:lpstr>Différentiation retardee</vt:lpstr>
      <vt:lpstr>Diapositive 71</vt:lpstr>
      <vt:lpstr>Diapositive 72</vt:lpstr>
      <vt:lpstr>Desperados</vt:lpstr>
      <vt:lpstr>Hyper segmentation</vt:lpstr>
      <vt:lpstr>Hypersegmentation  Coca Ccola</vt:lpstr>
      <vt:lpstr>Portionnable</vt:lpstr>
      <vt:lpstr>PORTIONNABLE /</vt:lpstr>
      <vt:lpstr>PORTIONNABLE /</vt:lpstr>
      <vt:lpstr>DOSETTE</vt:lpstr>
      <vt:lpstr>PORTIONNABLE</vt:lpstr>
      <vt:lpstr>Personnalisation implicite</vt:lpstr>
      <vt:lpstr>Diapositive 82</vt:lpstr>
      <vt:lpstr>Diapositive 83</vt:lpstr>
      <vt:lpstr>Diapositive 84</vt:lpstr>
      <vt:lpstr>Diapositive 85</vt:lpstr>
      <vt:lpstr>Personnalisation explicite</vt:lpstr>
      <vt:lpstr>Diapositive 87</vt:lpstr>
      <vt:lpstr>Diapositive 88</vt:lpstr>
      <vt:lpstr>Diapositive 89</vt:lpstr>
      <vt:lpstr>Diapositive 90</vt:lpstr>
      <vt:lpstr>mapping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Personnalisation</dc:title>
  <dc:creator>isa</dc:creator>
  <cp:lastModifiedBy>isa</cp:lastModifiedBy>
  <cp:revision>271</cp:revision>
  <dcterms:created xsi:type="dcterms:W3CDTF">2012-09-04T09:31:45Z</dcterms:created>
  <dcterms:modified xsi:type="dcterms:W3CDTF">2012-09-12T10:48:00Z</dcterms:modified>
</cp:coreProperties>
</file>