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7" r:id="rId3"/>
    <p:sldId id="277" r:id="rId4"/>
    <p:sldId id="279" r:id="rId5"/>
    <p:sldId id="281" r:id="rId6"/>
    <p:sldId id="278" r:id="rId7"/>
    <p:sldId id="280" r:id="rId8"/>
    <p:sldId id="282" r:id="rId9"/>
    <p:sldId id="283" r:id="rId10"/>
    <p:sldId id="284" r:id="rId11"/>
    <p:sldId id="285" r:id="rId12"/>
    <p:sldId id="286" r:id="rId13"/>
    <p:sldId id="287" r:id="rId14"/>
    <p:sldId id="299" r:id="rId15"/>
    <p:sldId id="300" r:id="rId16"/>
    <p:sldId id="301" r:id="rId17"/>
    <p:sldId id="302" r:id="rId18"/>
    <p:sldId id="303" r:id="rId19"/>
    <p:sldId id="304" r:id="rId20"/>
    <p:sldId id="305" r:id="rId21"/>
    <p:sldId id="306" r:id="rId22"/>
    <p:sldId id="258" r:id="rId23"/>
    <p:sldId id="269" r:id="rId24"/>
    <p:sldId id="270" r:id="rId25"/>
    <p:sldId id="275" r:id="rId26"/>
    <p:sldId id="276" r:id="rId27"/>
    <p:sldId id="272" r:id="rId28"/>
    <p:sldId id="274" r:id="rId29"/>
    <p:sldId id="259" r:id="rId30"/>
    <p:sldId id="288" r:id="rId31"/>
    <p:sldId id="291" r:id="rId32"/>
    <p:sldId id="292" r:id="rId33"/>
    <p:sldId id="293" r:id="rId34"/>
    <p:sldId id="294" r:id="rId35"/>
    <p:sldId id="295" r:id="rId36"/>
    <p:sldId id="296" r:id="rId37"/>
    <p:sldId id="297"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66FF33"/>
    <a:srgbClr val="3366CC"/>
    <a:srgbClr val="0C788E"/>
    <a:srgbClr val="422C16"/>
    <a:srgbClr val="006666"/>
    <a:srgbClr val="0099CC"/>
    <a:srgbClr val="66003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p:scale>
          <a:sx n="75" d="100"/>
          <a:sy n="75" d="100"/>
        </p:scale>
        <p:origin x="-11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FEC37-2351-4DC4-9C89-7777E428DDBD}" type="datetimeFigureOut">
              <a:rPr lang="fr-FR" smtClean="0"/>
              <a:pPr/>
              <a:t>23/01/2012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0A848-9CD7-4744-9A22-AACF36B7838D}" type="slidenum">
              <a:rPr lang="fr-FR" smtClean="0"/>
              <a:pPr/>
              <a:t>‹#›</a:t>
            </a:fld>
            <a:endParaRPr lang="fr-FR"/>
          </a:p>
        </p:txBody>
      </p:sp>
    </p:spTree>
    <p:extLst>
      <p:ext uri="{BB962C8B-B14F-4D97-AF65-F5344CB8AC3E}">
        <p14:creationId xmlns:p14="http://schemas.microsoft.com/office/powerpoint/2010/main" val="3259448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E0A848-9CD7-4744-9A22-AACF36B7838D}" type="slidenum">
              <a:rPr lang="fr-FR" smtClean="0"/>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CE0A848-9CD7-4744-9A22-AACF36B7838D}"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3F09CD-1B7C-475A-835C-747EF3FF91A9}"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EE6FEF-1E08-48B3-975D-DE13CD06BAE2}"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55926B7-65D7-453D-B2A6-CED427F74911}"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CCAB564-4033-45D8-9D22-4F6E09E8398A}"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401E7A5-D285-45B5-8895-5459091CA8B3}"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D02378A-4779-49F0-B6EE-224B7AF261C3}"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50B9A2B-2B7A-4F3D-A5EF-C6708C6FE423}"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7244B93-CD21-43C9-AE59-E563E52E21B5}"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8D83463-C23D-481F-8612-DE1CBBC866B3}"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FEA2FCB-A16E-44D0-BE4D-A495C7A40102}"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9271E17-7EDB-4E54-A1A7-84A393751DD9}"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6FC99C5-4912-4EA7-A1CF-F74C88D7E26B}"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www.chocri.de/"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theinnovation.eu/article/4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166"/>
          <p:cNvSpPr>
            <a:spLocks noChangeArrowheads="1"/>
          </p:cNvSpPr>
          <p:nvPr/>
        </p:nvSpPr>
        <p:spPr bwMode="auto">
          <a:xfrm>
            <a:off x="4356100" y="4508500"/>
            <a:ext cx="4537075" cy="647700"/>
          </a:xfrm>
          <a:prstGeom prst="rect">
            <a:avLst/>
          </a:prstGeom>
          <a:noFill/>
          <a:ln w="9525">
            <a:noFill/>
            <a:miter lim="800000"/>
            <a:headEnd/>
            <a:tailEnd/>
          </a:ln>
        </p:spPr>
        <p:txBody>
          <a:bodyPr anchor="ctr"/>
          <a:lstStyle/>
          <a:p>
            <a:endParaRPr lang="fr-FR" b="1">
              <a:solidFill>
                <a:srgbClr val="333333"/>
              </a:solidFill>
            </a:endParaRPr>
          </a:p>
        </p:txBody>
      </p:sp>
      <p:sp>
        <p:nvSpPr>
          <p:cNvPr id="2051" name="Titre 6"/>
          <p:cNvSpPr>
            <a:spLocks noGrp="1"/>
          </p:cNvSpPr>
          <p:nvPr>
            <p:ph type="ctrTitle"/>
          </p:nvPr>
        </p:nvSpPr>
        <p:spPr>
          <a:xfrm>
            <a:off x="468313" y="549275"/>
            <a:ext cx="8277225" cy="3455988"/>
          </a:xfrm>
        </p:spPr>
        <p:txBody>
          <a:bodyPr/>
          <a:lstStyle/>
          <a:p>
            <a:pPr eaLnBrk="1" hangingPunct="1"/>
            <a:r>
              <a:rPr lang="fr-FR" smtClean="0"/>
              <a:t>Comment exploiter la tendance « Personnalisation », « Portionnable » et </a:t>
            </a:r>
            <a:br>
              <a:rPr lang="fr-FR" smtClean="0"/>
            </a:br>
            <a:r>
              <a:rPr lang="fr-FR" smtClean="0"/>
              <a:t>« Do It Yourself »?</a:t>
            </a:r>
          </a:p>
        </p:txBody>
      </p:sp>
      <p:pic>
        <p:nvPicPr>
          <p:cNvPr id="2052" name="Image 7" descr="POLYTECH LILLE_BLANC.png"/>
          <p:cNvPicPr>
            <a:picLocks noChangeAspect="1"/>
          </p:cNvPicPr>
          <p:nvPr/>
        </p:nvPicPr>
        <p:blipFill>
          <a:blip r:embed="rId3" cstate="print"/>
          <a:srcRect/>
          <a:stretch>
            <a:fillRect/>
          </a:stretch>
        </p:blipFill>
        <p:spPr bwMode="auto">
          <a:xfrm>
            <a:off x="250825" y="115888"/>
            <a:ext cx="2085975" cy="649287"/>
          </a:xfrm>
          <a:prstGeom prst="rect">
            <a:avLst/>
          </a:prstGeom>
          <a:noFill/>
          <a:ln w="9525">
            <a:noFill/>
            <a:miter lim="800000"/>
            <a:headEnd/>
            <a:tailEnd/>
          </a:ln>
        </p:spPr>
      </p:pic>
      <p:sp>
        <p:nvSpPr>
          <p:cNvPr id="2053" name="ZoneTexte 8"/>
          <p:cNvSpPr txBox="1">
            <a:spLocks noChangeArrowheads="1"/>
          </p:cNvSpPr>
          <p:nvPr/>
        </p:nvSpPr>
        <p:spPr bwMode="auto">
          <a:xfrm>
            <a:off x="4248150" y="4868863"/>
            <a:ext cx="4895850" cy="1754187"/>
          </a:xfrm>
          <a:prstGeom prst="rect">
            <a:avLst/>
          </a:prstGeom>
          <a:noFill/>
          <a:ln w="9525">
            <a:noFill/>
            <a:miter lim="800000"/>
            <a:headEnd/>
            <a:tailEnd/>
          </a:ln>
        </p:spPr>
        <p:txBody>
          <a:bodyPr>
            <a:spAutoFit/>
          </a:bodyPr>
          <a:lstStyle/>
          <a:p>
            <a:pPr algn="ctr"/>
            <a:r>
              <a:rPr lang="fr-FR"/>
              <a:t>Noémi DI MARTINO, Geoffroy FOUQUET, Manon FRANCHI, Basile GENTIL, </a:t>
            </a:r>
          </a:p>
          <a:p>
            <a:pPr algn="ctr"/>
            <a:r>
              <a:rPr lang="fr-FR"/>
              <a:t>Baptiste LONGCHAMP, Chris MENESES, </a:t>
            </a:r>
          </a:p>
          <a:p>
            <a:pPr algn="ctr"/>
            <a:r>
              <a:rPr lang="fr-FR"/>
              <a:t>Viviane STOTZ, Dahai WANG, </a:t>
            </a:r>
          </a:p>
          <a:p>
            <a:pPr algn="ctr"/>
            <a:endParaRPr lang="fr-FR"/>
          </a:p>
          <a:p>
            <a:pPr algn="ctr"/>
            <a:r>
              <a:rPr lang="fr-FR"/>
              <a:t>GB-IAAL 5</a:t>
            </a:r>
          </a:p>
        </p:txBody>
      </p:sp>
      <p:sp>
        <p:nvSpPr>
          <p:cNvPr id="2054" name="ZoneTexte 9"/>
          <p:cNvSpPr txBox="1">
            <a:spLocks noChangeArrowheads="1"/>
          </p:cNvSpPr>
          <p:nvPr/>
        </p:nvSpPr>
        <p:spPr bwMode="auto">
          <a:xfrm>
            <a:off x="6227763" y="404813"/>
            <a:ext cx="2376487" cy="369887"/>
          </a:xfrm>
          <a:prstGeom prst="rect">
            <a:avLst/>
          </a:prstGeom>
          <a:noFill/>
          <a:ln w="9525">
            <a:noFill/>
            <a:miter lim="800000"/>
            <a:headEnd/>
            <a:tailEnd/>
          </a:ln>
        </p:spPr>
        <p:txBody>
          <a:bodyPr>
            <a:spAutoFit/>
          </a:bodyPr>
          <a:lstStyle/>
          <a:p>
            <a:r>
              <a:rPr lang="fr-FR" b="1"/>
              <a:t>Marketing Gen’IAAL</a:t>
            </a:r>
          </a:p>
        </p:txBody>
      </p:sp>
      <p:sp>
        <p:nvSpPr>
          <p:cNvPr id="2055" name="ZoneTexte 10"/>
          <p:cNvSpPr txBox="1">
            <a:spLocks noChangeArrowheads="1"/>
          </p:cNvSpPr>
          <p:nvPr/>
        </p:nvSpPr>
        <p:spPr bwMode="auto">
          <a:xfrm>
            <a:off x="3563938" y="3933825"/>
            <a:ext cx="2303462" cy="306388"/>
          </a:xfrm>
          <a:prstGeom prst="rect">
            <a:avLst/>
          </a:prstGeom>
          <a:noFill/>
          <a:ln w="9525">
            <a:noFill/>
            <a:miter lim="800000"/>
            <a:headEnd/>
            <a:tailEnd/>
          </a:ln>
        </p:spPr>
        <p:txBody>
          <a:bodyPr>
            <a:spAutoFit/>
          </a:bodyPr>
          <a:lstStyle/>
          <a:p>
            <a:r>
              <a:rPr lang="fr-FR" sz="1400"/>
              <a:t>Mercredi 25 Janvier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4365104"/>
            <a:ext cx="2163822" cy="1440160"/>
          </a:xfrm>
          <a:prstGeom prst="rect">
            <a:avLst/>
          </a:prstGeom>
          <a:ln>
            <a:noFill/>
          </a:ln>
          <a:effectLst>
            <a:softEdge rad="112500"/>
          </a:effectLst>
        </p:spPr>
      </p:pic>
      <p:pic>
        <p:nvPicPr>
          <p:cNvPr id="2053" name="Picture 5"/>
          <p:cNvPicPr>
            <a:picLocks noChangeAspect="1" noChangeArrowheads="1"/>
          </p:cNvPicPr>
          <p:nvPr/>
        </p:nvPicPr>
        <p:blipFill>
          <a:blip r:embed="rId3" cstate="print"/>
          <a:srcRect/>
          <a:stretch>
            <a:fillRect/>
          </a:stretch>
        </p:blipFill>
        <p:spPr bwMode="auto">
          <a:xfrm>
            <a:off x="2267744" y="3356992"/>
            <a:ext cx="1584325" cy="1187450"/>
          </a:xfrm>
          <a:prstGeom prst="rect">
            <a:avLst/>
          </a:prstGeom>
          <a:ln>
            <a:noFill/>
          </a:ln>
          <a:effectLst>
            <a:outerShdw blurRad="292100" dist="139700" dir="2700000" algn="tl" rotWithShape="0">
              <a:srgbClr val="333333">
                <a:alpha val="65000"/>
              </a:srgbClr>
            </a:outerShdw>
          </a:effectLst>
        </p:spPr>
      </p:pic>
      <p:pic>
        <p:nvPicPr>
          <p:cNvPr id="2055" name="Picture 7"/>
          <p:cNvPicPr>
            <a:picLocks noChangeAspect="1" noChangeArrowheads="1"/>
          </p:cNvPicPr>
          <p:nvPr/>
        </p:nvPicPr>
        <p:blipFill>
          <a:blip r:embed="rId4" cstate="print"/>
          <a:srcRect/>
          <a:stretch>
            <a:fillRect/>
          </a:stretch>
        </p:blipFill>
        <p:spPr bwMode="auto">
          <a:xfrm>
            <a:off x="179512" y="2564904"/>
            <a:ext cx="1752600" cy="923925"/>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0" y="5903913"/>
            <a:ext cx="9144000" cy="95408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r-FR" sz="1400" b="1" i="1" dirty="0"/>
              <a:t>Avantage : </a:t>
            </a:r>
            <a:r>
              <a:rPr lang="fr-FR" sz="1400" dirty="0"/>
              <a:t>Avec ce type de customisation, la production du produit sera identique seul les ingrédients et donc matières premières changent. Chaque barre est fabriqué selon les commandes passées sur le site. Le client choisie parmi trois variante de chocolat et ensuite il choisie 5 ingrédients parmi 100 possibilités , cela permet de lui donner la perception que sa tablette est presque unique parmi les nombreuses possibilités de création. </a:t>
            </a:r>
          </a:p>
        </p:txBody>
      </p:sp>
      <p:sp>
        <p:nvSpPr>
          <p:cNvPr id="10" name="Espace réservé du contenu 2"/>
          <p:cNvSpPr txBox="1">
            <a:spLocks/>
          </p:cNvSpPr>
          <p:nvPr/>
        </p:nvSpPr>
        <p:spPr bwMode="auto">
          <a:xfrm>
            <a:off x="0" y="1196752"/>
            <a:ext cx="9144000" cy="1296145"/>
          </a:xfrm>
          <a:prstGeom prst="rect">
            <a:avLst/>
          </a:prstGeom>
          <a:noFill/>
          <a:ln w="9525">
            <a:noFill/>
            <a:miter lim="800000"/>
            <a:headEnd/>
            <a:tailEnd/>
          </a:ln>
        </p:spPr>
        <p:txBody>
          <a:bodyPr>
            <a:normAutofit fontScale="70000" lnSpcReduction="20000"/>
          </a:bodyPr>
          <a:lstStyle/>
          <a:p>
            <a:pPr marL="342900" indent="-342900" eaLnBrk="0" hangingPunct="0">
              <a:spcBef>
                <a:spcPct val="20000"/>
              </a:spcBef>
              <a:buFontTx/>
              <a:buChar char="•"/>
              <a:defRPr/>
            </a:pPr>
            <a:r>
              <a:rPr lang="fr-FR" sz="3200" b="1" kern="0" dirty="0">
                <a:solidFill>
                  <a:srgbClr val="FF0000"/>
                </a:solidFill>
                <a:latin typeface="+mn-lt"/>
                <a:cs typeface="+mn-cs"/>
              </a:rPr>
              <a:t>La personnalisation anticipée </a:t>
            </a:r>
            <a:r>
              <a:rPr lang="fr-FR" sz="3200" b="1" kern="0" dirty="0">
                <a:latin typeface="+mn-lt"/>
                <a:cs typeface="+mn-cs"/>
              </a:rPr>
              <a:t>: Customisation par le choix des ingrédients du produit  « assemblage » début de </a:t>
            </a:r>
            <a:r>
              <a:rPr lang="fr-FR" sz="3200" b="1" kern="0" dirty="0" err="1">
                <a:latin typeface="+mn-lt"/>
                <a:cs typeface="+mn-cs"/>
              </a:rPr>
              <a:t>process</a:t>
            </a:r>
            <a:r>
              <a:rPr lang="fr-FR" sz="3200" b="1" kern="0" dirty="0">
                <a:latin typeface="+mn-lt"/>
                <a:cs typeface="+mn-cs"/>
              </a:rPr>
              <a:t> : </a:t>
            </a:r>
          </a:p>
          <a:p>
            <a:pPr marL="342900" indent="-342900" eaLnBrk="0" hangingPunct="0">
              <a:spcBef>
                <a:spcPct val="20000"/>
              </a:spcBef>
              <a:defRPr/>
            </a:pPr>
            <a:endParaRPr lang="fr-FR" sz="1600" kern="0" dirty="0">
              <a:latin typeface="+mn-lt"/>
              <a:cs typeface="+mn-cs"/>
            </a:endParaRPr>
          </a:p>
          <a:p>
            <a:pPr marL="342900" indent="-342900" eaLnBrk="0" hangingPunct="0">
              <a:spcBef>
                <a:spcPct val="20000"/>
              </a:spcBef>
              <a:defRPr/>
            </a:pPr>
            <a:r>
              <a:rPr lang="fr-FR" sz="1600" kern="0" dirty="0">
                <a:latin typeface="+mn-lt"/>
                <a:cs typeface="+mn-cs"/>
              </a:rPr>
              <a:t>Le client a la possibilité de choisir les ingrédients principales de son produit. Ce type de personnalisation doit passer par une interface internet afin de faciliter la production des produits personnalisés ainsi plus aisément les commandes et les stockes.</a:t>
            </a:r>
          </a:p>
          <a:p>
            <a:pPr marL="342900" indent="-342900" eaLnBrk="0" hangingPunct="0">
              <a:spcBef>
                <a:spcPct val="20000"/>
              </a:spcBef>
              <a:buFontTx/>
              <a:buChar char="•"/>
              <a:defRPr/>
            </a:pPr>
            <a:endParaRPr lang="fr-FR" sz="3200" kern="0" dirty="0">
              <a:latin typeface="+mn-lt"/>
              <a:cs typeface="+mn-cs"/>
            </a:endParaRPr>
          </a:p>
        </p:txBody>
      </p:sp>
      <p:sp>
        <p:nvSpPr>
          <p:cNvPr id="11" name="ZoneTexte 10"/>
          <p:cNvSpPr txBox="1"/>
          <p:nvPr/>
        </p:nvSpPr>
        <p:spPr>
          <a:xfrm>
            <a:off x="4067944" y="2348881"/>
            <a:ext cx="5076056" cy="348557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buFontTx/>
              <a:buNone/>
              <a:defRPr/>
            </a:pPr>
            <a:r>
              <a:rPr lang="fr-FR" sz="1050" b="1" dirty="0"/>
              <a:t>La société allemande </a:t>
            </a:r>
            <a:r>
              <a:rPr lang="fr-FR" sz="1050" b="1" dirty="0" err="1"/>
              <a:t>Chocri</a:t>
            </a:r>
            <a:r>
              <a:rPr lang="fr-FR" sz="1050" b="1" dirty="0"/>
              <a:t> </a:t>
            </a:r>
            <a:r>
              <a:rPr lang="fr-FR" sz="1050" dirty="0"/>
              <a:t>: présente la confection de votre propre tablette de chocolat </a:t>
            </a:r>
          </a:p>
          <a:p>
            <a:pPr>
              <a:buFontTx/>
              <a:buNone/>
              <a:defRPr/>
            </a:pPr>
            <a:r>
              <a:rPr lang="fr-FR" sz="1050" dirty="0"/>
              <a:t>Tout d’abord  on choisi le type de chocolat : blanc, au lait (32% de cacao) ou bien noir (64% de cacao)…</a:t>
            </a:r>
          </a:p>
          <a:p>
            <a:pPr>
              <a:buFontTx/>
              <a:buNone/>
              <a:defRPr/>
            </a:pPr>
            <a:r>
              <a:rPr lang="fr-FR" sz="1050" dirty="0"/>
              <a:t>Ensuite, on passe à la garniture, plus de 100 accompagnements possibles! Pour votre tablette de chocolat, vous pouvez en sélectionner jusqu’à 5. Ces garnitures sont réparties en 6 familles :</a:t>
            </a:r>
          </a:p>
          <a:p>
            <a:pPr>
              <a:buFontTx/>
              <a:buNone/>
              <a:defRPr/>
            </a:pPr>
            <a:r>
              <a:rPr lang="fr-FR" sz="1050" u="sng" dirty="0"/>
              <a:t>Fruits</a:t>
            </a:r>
            <a:r>
              <a:rPr lang="fr-FR" sz="1050" dirty="0"/>
              <a:t> :  18 fruits différents la poire, de la framboise, la prune ou des baies de </a:t>
            </a:r>
            <a:r>
              <a:rPr lang="fr-FR" sz="1050" dirty="0" err="1"/>
              <a:t>goji</a:t>
            </a:r>
            <a:r>
              <a:rPr lang="fr-FR" sz="1050" dirty="0"/>
              <a:t>…</a:t>
            </a:r>
          </a:p>
          <a:p>
            <a:pPr>
              <a:buFontTx/>
              <a:buNone/>
              <a:defRPr/>
            </a:pPr>
            <a:r>
              <a:rPr lang="fr-FR" sz="1050" u="sng" dirty="0"/>
              <a:t>Épices</a:t>
            </a:r>
            <a:r>
              <a:rPr lang="fr-FR" sz="1050" dirty="0"/>
              <a:t> : la </a:t>
            </a:r>
            <a:r>
              <a:rPr lang="fr-FR" sz="1050" dirty="0" err="1"/>
              <a:t>cannelle,piment</a:t>
            </a:r>
            <a:r>
              <a:rPr lang="fr-FR" sz="1050" dirty="0"/>
              <a:t> </a:t>
            </a:r>
            <a:r>
              <a:rPr lang="fr-FR" sz="1050" dirty="0" err="1"/>
              <a:t>Jalapeños</a:t>
            </a:r>
            <a:r>
              <a:rPr lang="fr-FR" sz="1050" dirty="0"/>
              <a:t>, le gingembre et l’anis la vanille, 16 épices </a:t>
            </a:r>
          </a:p>
          <a:p>
            <a:pPr>
              <a:buFontTx/>
              <a:buNone/>
              <a:defRPr/>
            </a:pPr>
            <a:r>
              <a:rPr lang="fr-FR" sz="1050" u="sng" dirty="0"/>
              <a:t>Noix</a:t>
            </a:r>
            <a:r>
              <a:rPr lang="fr-FR" sz="1050" dirty="0"/>
              <a:t> : 19 possibilités, l’amande, la noix de pécan ou de macadamia, noix de cajou recouvertes d’une couche de curry/fromage ou de piment.</a:t>
            </a:r>
          </a:p>
          <a:p>
            <a:pPr>
              <a:buFontTx/>
              <a:buNone/>
              <a:defRPr/>
            </a:pPr>
            <a:r>
              <a:rPr lang="fr-FR" sz="1050" u="sng" dirty="0"/>
              <a:t>Friandises</a:t>
            </a:r>
            <a:r>
              <a:rPr lang="fr-FR" sz="1050" dirty="0"/>
              <a:t> : mini-cookies, les gouttes de beurre de cacahouète, morceaux de nougat. 16 douceurs sont disponibles.</a:t>
            </a:r>
          </a:p>
          <a:p>
            <a:pPr>
              <a:buFontTx/>
              <a:buNone/>
              <a:defRPr/>
            </a:pPr>
            <a:r>
              <a:rPr lang="fr-FR" sz="1050" u="sng" dirty="0"/>
              <a:t>Décorations</a:t>
            </a:r>
            <a:r>
              <a:rPr lang="fr-FR" sz="1050" dirty="0"/>
              <a:t> : 15 décors différents</a:t>
            </a:r>
          </a:p>
          <a:p>
            <a:pPr>
              <a:buFontTx/>
              <a:buNone/>
              <a:defRPr/>
            </a:pPr>
            <a:r>
              <a:rPr lang="fr-FR" sz="1050" u="sng" dirty="0"/>
              <a:t>Céréales/fleurs</a:t>
            </a:r>
            <a:r>
              <a:rPr lang="fr-FR" sz="1050" dirty="0"/>
              <a:t> : pétales de rose , mélange de fleurs, le muesli , les bretzels. 20 garnitures sont proposées.</a:t>
            </a:r>
          </a:p>
          <a:p>
            <a:pPr>
              <a:buFontTx/>
              <a:buNone/>
              <a:defRPr/>
            </a:pPr>
            <a:r>
              <a:rPr lang="fr-FR" sz="1050" dirty="0"/>
              <a:t>votre tablette sera fabriquée et expédiée (6$ de frais de port) sous 14 jours. Au niveau du prix, cela dépendra du chocolat et des garnitures choisies. Comptez au minimum 5.90$ pour du chocolat au lait, 6.90$ pour le lait et 7.90$ pour du noir.</a:t>
            </a:r>
          </a:p>
          <a:p>
            <a:pPr>
              <a:buFontTx/>
              <a:buNone/>
              <a:defRPr/>
            </a:pPr>
            <a:r>
              <a:rPr lang="fr-FR" sz="1050" dirty="0">
                <a:hlinkClick r:id="rId5"/>
              </a:rPr>
              <a:t>http://www.chocri.de</a:t>
            </a:r>
            <a:r>
              <a:rPr lang="fr-FR" sz="1050" dirty="0" smtClean="0">
                <a:hlinkClick r:id="rId5"/>
              </a:rPr>
              <a:t>/</a:t>
            </a:r>
            <a:endParaRPr lang="fr-FR" sz="1050" dirty="0"/>
          </a:p>
        </p:txBody>
      </p:sp>
      <p:sp>
        <p:nvSpPr>
          <p:cNvPr id="14"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mj-ea"/>
                <a:cs typeface="+mj-cs"/>
              </a:rPr>
              <a:t>CUSTOMISATION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96975"/>
            <a:ext cx="9144000" cy="1296988"/>
          </a:xfrm>
        </p:spPr>
        <p:txBody>
          <a:bodyPr>
            <a:normAutofit fontScale="62500" lnSpcReduction="20000"/>
          </a:bodyPr>
          <a:lstStyle/>
          <a:p>
            <a:pPr>
              <a:defRPr/>
            </a:pPr>
            <a:r>
              <a:rPr lang="fr-FR" b="1" dirty="0" smtClean="0">
                <a:solidFill>
                  <a:srgbClr val="FF0000"/>
                </a:solidFill>
              </a:rPr>
              <a:t>La personnalisation anticipée</a:t>
            </a:r>
            <a:r>
              <a:rPr lang="fr-FR" b="1" dirty="0" smtClean="0"/>
              <a:t> </a:t>
            </a:r>
            <a:r>
              <a:rPr lang="fr-FR" b="1" dirty="0" smtClean="0">
                <a:solidFill>
                  <a:srgbClr val="FF0000"/>
                </a:solidFill>
              </a:rPr>
              <a:t>mais plus poussée</a:t>
            </a:r>
            <a:r>
              <a:rPr lang="fr-FR" b="1" dirty="0" smtClean="0"/>
              <a:t>: Customisation par le choix des ingrédients du produit  « assemblage » début de </a:t>
            </a:r>
            <a:r>
              <a:rPr lang="fr-FR" b="1" dirty="0" err="1" smtClean="0"/>
              <a:t>process</a:t>
            </a:r>
            <a:r>
              <a:rPr lang="fr-FR" b="1" dirty="0" smtClean="0"/>
              <a:t> : </a:t>
            </a:r>
          </a:p>
          <a:p>
            <a:pPr>
              <a:buFontTx/>
              <a:buNone/>
              <a:defRPr/>
            </a:pPr>
            <a:endParaRPr lang="fr-FR" sz="1600" dirty="0" smtClean="0"/>
          </a:p>
          <a:p>
            <a:pPr>
              <a:buFontTx/>
              <a:buNone/>
              <a:defRPr/>
            </a:pPr>
            <a:r>
              <a:rPr lang="fr-FR" sz="1600" dirty="0" smtClean="0"/>
              <a:t>Le client a la possibilité de choisir les ingrédients principales de son produit. Ce type de personnalisation doit passer par une interface internet afin de faciliter la production des produits personnalisés ainsi plus aisément les commandes et les stockes.</a:t>
            </a:r>
          </a:p>
          <a:p>
            <a:pPr>
              <a:defRPr/>
            </a:pPr>
            <a:endParaRPr lang="fr-FR" dirty="0"/>
          </a:p>
        </p:txBody>
      </p:sp>
      <p:grpSp>
        <p:nvGrpSpPr>
          <p:cNvPr id="2" name="Groupe 6"/>
          <p:cNvGrpSpPr>
            <a:grpSpLocks/>
          </p:cNvGrpSpPr>
          <p:nvPr/>
        </p:nvGrpSpPr>
        <p:grpSpPr bwMode="auto">
          <a:xfrm>
            <a:off x="2916238" y="3141663"/>
            <a:ext cx="2879725" cy="2276475"/>
            <a:chOff x="1185297" y="2492896"/>
            <a:chExt cx="4776906" cy="3114331"/>
          </a:xfrm>
        </p:grpSpPr>
        <p:pic>
          <p:nvPicPr>
            <p:cNvPr id="8" name="Picture 3"/>
            <p:cNvPicPr>
              <a:picLocks noChangeAspect="1" noChangeArrowheads="1"/>
            </p:cNvPicPr>
            <p:nvPr/>
          </p:nvPicPr>
          <p:blipFill>
            <a:blip r:embed="rId2" cstate="print"/>
            <a:srcRect/>
            <a:stretch>
              <a:fillRect/>
            </a:stretch>
          </p:blipFill>
          <p:spPr bwMode="auto">
            <a:xfrm>
              <a:off x="1185297" y="2492896"/>
              <a:ext cx="4776906" cy="3114331"/>
            </a:xfrm>
            <a:prstGeom prst="rect">
              <a:avLst/>
            </a:prstGeom>
            <a:ln>
              <a:noFill/>
            </a:ln>
            <a:effectLst>
              <a:outerShdw blurRad="292100" dist="139700" dir="2700000" algn="tl" rotWithShape="0">
                <a:srgbClr val="333333">
                  <a:alpha val="65000"/>
                </a:srgbClr>
              </a:outerShdw>
            </a:effectLst>
          </p:spPr>
        </p:pic>
        <p:sp>
          <p:nvSpPr>
            <p:cNvPr id="9" name="Ellipse 8"/>
            <p:cNvSpPr/>
            <p:nvPr/>
          </p:nvSpPr>
          <p:spPr>
            <a:xfrm>
              <a:off x="3492116" y="3140086"/>
              <a:ext cx="576704" cy="288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pic>
        <p:nvPicPr>
          <p:cNvPr id="10" name="Picture 2"/>
          <p:cNvPicPr>
            <a:picLocks noChangeAspect="1" noChangeArrowheads="1"/>
          </p:cNvPicPr>
          <p:nvPr/>
        </p:nvPicPr>
        <p:blipFill>
          <a:blip r:embed="rId3" cstate="print"/>
          <a:srcRect/>
          <a:stretch>
            <a:fillRect/>
          </a:stretch>
        </p:blipFill>
        <p:spPr bwMode="auto">
          <a:xfrm>
            <a:off x="0" y="2852738"/>
            <a:ext cx="3022600" cy="1577975"/>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0" y="6092825"/>
            <a:ext cx="9144000" cy="116998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r-FR" sz="1400" b="1" i="1" dirty="0"/>
              <a:t>Avantage : </a:t>
            </a:r>
            <a:r>
              <a:rPr lang="fr-FR" sz="1400" dirty="0"/>
              <a:t>Avec ce type de customisation, la production du produit sera identique seul les ingrédients et donc matières premières changent. Chaque barre est fabriqué selon les commandes passées sur le site. La customisation va aller jusqu’aux choix du nom de la barre qui apparaitra sur l’emballage. Il s’agit </a:t>
            </a:r>
            <a:r>
              <a:rPr lang="fr-FR" sz="1400" b="1" dirty="0">
                <a:solidFill>
                  <a:schemeClr val="tx1"/>
                </a:solidFill>
              </a:rPr>
              <a:t>d’une customisation complexe </a:t>
            </a:r>
            <a:r>
              <a:rPr lang="fr-FR" sz="1400" dirty="0"/>
              <a:t>qui intervient à </a:t>
            </a:r>
            <a:r>
              <a:rPr lang="fr-FR" sz="1400" b="1" dirty="0"/>
              <a:t>chaque étape du </a:t>
            </a:r>
            <a:r>
              <a:rPr lang="fr-FR" sz="1400" b="1" dirty="0" err="1"/>
              <a:t>process</a:t>
            </a:r>
            <a:r>
              <a:rPr lang="fr-FR" sz="1400" b="1" dirty="0"/>
              <a:t> </a:t>
            </a:r>
            <a:r>
              <a:rPr lang="fr-FR" sz="1400" dirty="0"/>
              <a:t>même si le procédé général reste identique. Cette technique permet de donner une forte perception aux clients du coté unique du produit qu’il achète. </a:t>
            </a:r>
          </a:p>
        </p:txBody>
      </p:sp>
      <p:sp>
        <p:nvSpPr>
          <p:cNvPr id="12" name="ZoneTexte 11"/>
          <p:cNvSpPr txBox="1"/>
          <p:nvPr/>
        </p:nvSpPr>
        <p:spPr>
          <a:xfrm>
            <a:off x="5940152" y="2348881"/>
            <a:ext cx="3203848" cy="348557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050" b="1" dirty="0" err="1" smtClean="0"/>
              <a:t>Element</a:t>
            </a:r>
            <a:r>
              <a:rPr lang="fr-FR" sz="1050" b="1" dirty="0" smtClean="0"/>
              <a:t> Bars</a:t>
            </a:r>
            <a:r>
              <a:rPr lang="fr-FR" sz="1050" dirty="0" smtClean="0"/>
              <a:t> Le site propose toute sa gamme d'ingrédients et laisse au consommateur le plaisir de créer son propre produit fini. L’interface informe l’internaute des valeurs nutritionnelles des compositions qu’il est en train de créer. Il a 6 étapes à choisir : le corps de la barres (4 choix possibles), les fruits (6), les graines(7), les sucres(7), les compléments alimentaires(5)et le nom de sa barre.  Il est également informé des avantages nutritifs de chacun des éléments : bon pour le cœur, le sport, la mémoire.. La personnalisation va jusqu’aux choix du nom de la barre crée.</a:t>
            </a:r>
          </a:p>
          <a:p>
            <a:r>
              <a:rPr lang="fr-FR" sz="1050" dirty="0" smtClean="0"/>
              <a:t>Quand un produit de masse devient un élément de différenciation recommandé pour la santé et le bien être</a:t>
            </a:r>
          </a:p>
          <a:p>
            <a:r>
              <a:rPr lang="fr-FR" sz="1050" dirty="0" smtClean="0"/>
              <a:t>Il s'agit ici d'un bon moyen de s'attirer une clientèle nouvelle et devenir un consommateur différent.. l'expérience prouve ici que le principe est </a:t>
            </a:r>
            <a:r>
              <a:rPr lang="fr-FR" sz="1050" dirty="0" err="1" smtClean="0"/>
              <a:t>dupplicable</a:t>
            </a:r>
            <a:r>
              <a:rPr lang="fr-FR" sz="1050" dirty="0" smtClean="0"/>
              <a:t> sur d'autres produits.. </a:t>
            </a:r>
          </a:p>
          <a:p>
            <a:endParaRPr lang="fr-FR" sz="1050" dirty="0"/>
          </a:p>
        </p:txBody>
      </p:sp>
      <p:sp>
        <p:nvSpPr>
          <p:cNvPr id="14"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mj-ea"/>
                <a:cs typeface="+mj-cs"/>
              </a:rPr>
              <a:t>CUSTOMISATION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0" y="6021388"/>
            <a:ext cx="9144000" cy="95408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r-FR" sz="1400" b="1" i="1" dirty="0"/>
              <a:t>Avantage : </a:t>
            </a:r>
            <a:r>
              <a:rPr lang="fr-FR" sz="1400" dirty="0"/>
              <a:t>Avec ce type de customisation, la perception de personnalisation par le client est totale mais la production est différente pour chaque produit que se soit les matières premières, les couleurs, les formes et la complexité du produit. C’est probablement pour cela que le produit est fait main afin de donner un cachet supplémentaire au produit  et de facilité la gestion de la production.</a:t>
            </a:r>
          </a:p>
        </p:txBody>
      </p:sp>
      <p:sp>
        <p:nvSpPr>
          <p:cNvPr id="10" name="Espace réservé du contenu 2"/>
          <p:cNvSpPr txBox="1">
            <a:spLocks/>
          </p:cNvSpPr>
          <p:nvPr/>
        </p:nvSpPr>
        <p:spPr>
          <a:xfrm>
            <a:off x="457200" y="1196975"/>
            <a:ext cx="8229600" cy="12954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fr-FR" sz="2400" b="1" dirty="0">
                <a:solidFill>
                  <a:srgbClr val="FF0000"/>
                </a:solidFill>
                <a:latin typeface="+mn-lt"/>
                <a:cs typeface="+mn-cs"/>
              </a:rPr>
              <a:t>Personnalisation sur-mesure </a:t>
            </a:r>
            <a:r>
              <a:rPr lang="fr-FR" sz="2400" b="1" dirty="0">
                <a:latin typeface="+mn-lt"/>
                <a:cs typeface="+mn-cs"/>
              </a:rPr>
              <a:t>: </a:t>
            </a:r>
          </a:p>
          <a:p>
            <a:pPr marL="342900" indent="-342900" fontAlgn="auto">
              <a:spcBef>
                <a:spcPct val="20000"/>
              </a:spcBef>
              <a:spcAft>
                <a:spcPts val="0"/>
              </a:spcAft>
              <a:buFont typeface="Arial" pitchFamily="34" charset="0"/>
              <a:buNone/>
              <a:defRPr/>
            </a:pPr>
            <a:r>
              <a:rPr lang="fr-FR" sz="1300" dirty="0"/>
              <a:t>Cette customisation permet de créer un produit sur mesure au client. En termes de production, chaque produit est unique et fait sur commande</a:t>
            </a:r>
            <a:endParaRPr lang="fr-FR" sz="13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pic>
        <p:nvPicPr>
          <p:cNvPr id="13317" name="Picture 9" descr="Mr Cactus"/>
          <p:cNvPicPr>
            <a:picLocks noChangeAspect="1" noChangeArrowheads="1"/>
          </p:cNvPicPr>
          <p:nvPr/>
        </p:nvPicPr>
        <p:blipFill>
          <a:blip r:embed="rId2" cstate="print"/>
          <a:srcRect/>
          <a:stretch>
            <a:fillRect/>
          </a:stretch>
        </p:blipFill>
        <p:spPr bwMode="auto">
          <a:xfrm>
            <a:off x="539750" y="4149725"/>
            <a:ext cx="1254125" cy="1054100"/>
          </a:xfrm>
          <a:prstGeom prst="rect">
            <a:avLst/>
          </a:prstGeom>
          <a:noFill/>
          <a:ln w="9525">
            <a:noFill/>
            <a:miter lim="800000"/>
            <a:headEnd/>
            <a:tailEnd/>
          </a:ln>
        </p:spPr>
      </p:pic>
      <p:pic>
        <p:nvPicPr>
          <p:cNvPr id="13318" name="Picture 11" descr="http://www.lucymoose.com/images/imagestore/Lucymoose/pageheaders/commissions.jpg"/>
          <p:cNvPicPr>
            <a:picLocks noChangeAspect="1" noChangeArrowheads="1"/>
          </p:cNvPicPr>
          <p:nvPr/>
        </p:nvPicPr>
        <p:blipFill>
          <a:blip r:embed="rId3" cstate="print"/>
          <a:srcRect/>
          <a:stretch>
            <a:fillRect/>
          </a:stretch>
        </p:blipFill>
        <p:spPr bwMode="auto">
          <a:xfrm>
            <a:off x="1547813" y="2781300"/>
            <a:ext cx="3455987" cy="1360488"/>
          </a:xfrm>
          <a:prstGeom prst="rect">
            <a:avLst/>
          </a:prstGeom>
          <a:noFill/>
          <a:ln w="9525">
            <a:noFill/>
            <a:miter lim="800000"/>
            <a:headEnd/>
            <a:tailEnd/>
          </a:ln>
        </p:spPr>
      </p:pic>
      <p:pic>
        <p:nvPicPr>
          <p:cNvPr id="13319" name="Picture 13" descr="Visit Lucymoose.com"/>
          <p:cNvPicPr>
            <a:picLocks noChangeAspect="1" noChangeArrowheads="1"/>
          </p:cNvPicPr>
          <p:nvPr/>
        </p:nvPicPr>
        <p:blipFill>
          <a:blip r:embed="rId4" cstate="print"/>
          <a:srcRect l="23625" t="3937" r="23219" b="75391"/>
          <a:stretch>
            <a:fillRect/>
          </a:stretch>
        </p:blipFill>
        <p:spPr bwMode="auto">
          <a:xfrm>
            <a:off x="250825" y="2276475"/>
            <a:ext cx="1976438" cy="576263"/>
          </a:xfrm>
          <a:prstGeom prst="rect">
            <a:avLst/>
          </a:prstGeom>
          <a:noFill/>
          <a:ln w="9525">
            <a:noFill/>
            <a:miter lim="800000"/>
            <a:headEnd/>
            <a:tailEnd/>
          </a:ln>
        </p:spPr>
      </p:pic>
      <p:pic>
        <p:nvPicPr>
          <p:cNvPr id="13320" name="Image 10" descr="doudoudessin2.jpg"/>
          <p:cNvPicPr>
            <a:picLocks noChangeAspect="1"/>
          </p:cNvPicPr>
          <p:nvPr/>
        </p:nvPicPr>
        <p:blipFill>
          <a:blip r:embed="rId5" cstate="print"/>
          <a:srcRect t="49510"/>
          <a:stretch>
            <a:fillRect/>
          </a:stretch>
        </p:blipFill>
        <p:spPr bwMode="auto">
          <a:xfrm>
            <a:off x="1403350" y="5229225"/>
            <a:ext cx="1439863" cy="727075"/>
          </a:xfrm>
          <a:prstGeom prst="rect">
            <a:avLst/>
          </a:prstGeom>
          <a:noFill/>
          <a:ln w="9525">
            <a:noFill/>
            <a:miter lim="800000"/>
            <a:headEnd/>
            <a:tailEnd/>
          </a:ln>
        </p:spPr>
      </p:pic>
      <p:pic>
        <p:nvPicPr>
          <p:cNvPr id="13321" name="Image 11" descr="doudoudessin3.jpg"/>
          <p:cNvPicPr>
            <a:picLocks noChangeAspect="1"/>
          </p:cNvPicPr>
          <p:nvPr/>
        </p:nvPicPr>
        <p:blipFill>
          <a:blip r:embed="rId6" cstate="print"/>
          <a:srcRect r="50000" b="32990"/>
          <a:stretch>
            <a:fillRect/>
          </a:stretch>
        </p:blipFill>
        <p:spPr bwMode="auto">
          <a:xfrm>
            <a:off x="3059113" y="4149725"/>
            <a:ext cx="938212" cy="1255713"/>
          </a:xfrm>
          <a:prstGeom prst="rect">
            <a:avLst/>
          </a:prstGeom>
          <a:noFill/>
          <a:ln w="9525">
            <a:noFill/>
            <a:miter lim="800000"/>
            <a:headEnd/>
            <a:tailEnd/>
          </a:ln>
        </p:spPr>
      </p:pic>
      <p:sp>
        <p:nvSpPr>
          <p:cNvPr id="11" name="ZoneTexte 10"/>
          <p:cNvSpPr txBox="1"/>
          <p:nvPr/>
        </p:nvSpPr>
        <p:spPr>
          <a:xfrm>
            <a:off x="5580112" y="2708920"/>
            <a:ext cx="3203848" cy="219290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050" b="1" dirty="0" err="1" smtClean="0"/>
              <a:t>Stuffyourdoodles</a:t>
            </a:r>
            <a:r>
              <a:rPr lang="fr-FR" sz="1050" b="1" dirty="0" smtClean="0"/>
              <a:t> : </a:t>
            </a:r>
            <a:r>
              <a:rPr lang="fr-FR" sz="1050" dirty="0" smtClean="0"/>
              <a:t>Cette entreprise écossaise propose de réaliser sur mesure – et à la main – les peluches de vos enfants à partir de dessins qu’ils ont fait (ou que vous avez fait pour eux pour les plus petits).</a:t>
            </a:r>
            <a:br>
              <a:rPr lang="fr-FR" sz="1050" dirty="0" smtClean="0"/>
            </a:br>
            <a:r>
              <a:rPr lang="fr-FR" sz="1050" dirty="0" smtClean="0"/>
              <a:t/>
            </a:r>
            <a:br>
              <a:rPr lang="fr-FR" sz="1050" dirty="0" smtClean="0"/>
            </a:br>
            <a:r>
              <a:rPr lang="fr-FR" sz="1050" dirty="0" smtClean="0"/>
              <a:t>Ils garantissent un retour 4 à 6 semaines après l’envoi du croquis (et assure être souvent plus rapide). En revanche, le prix dépend de la complexité de l’œuvre, un devis avant le début des travaux est donc réalisé.</a:t>
            </a:r>
            <a:br>
              <a:rPr lang="fr-FR" sz="1050" dirty="0" smtClean="0"/>
            </a:br>
            <a:r>
              <a:rPr lang="fr-FR" sz="1050" dirty="0" smtClean="0"/>
              <a:t/>
            </a:r>
            <a:br>
              <a:rPr lang="fr-FR" sz="1050" dirty="0" smtClean="0"/>
            </a:br>
            <a:endParaRPr lang="fr-FR" sz="1050" dirty="0"/>
          </a:p>
        </p:txBody>
      </p:sp>
      <p:sp>
        <p:nvSpPr>
          <p:cNvPr id="14"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mj-ea"/>
                <a:cs typeface="+mj-cs"/>
              </a:rPr>
              <a:t>CUSTOMISATION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a:grpSpLocks/>
          </p:cNvGrpSpPr>
          <p:nvPr/>
        </p:nvGrpSpPr>
        <p:grpSpPr bwMode="auto">
          <a:xfrm>
            <a:off x="468313" y="1700213"/>
            <a:ext cx="8064500" cy="2016125"/>
            <a:chOff x="467544" y="1700808"/>
            <a:chExt cx="8064896" cy="2016224"/>
          </a:xfrm>
        </p:grpSpPr>
        <p:sp>
          <p:nvSpPr>
            <p:cNvPr id="4" name="Flèche droite 3"/>
            <p:cNvSpPr/>
            <p:nvPr/>
          </p:nvSpPr>
          <p:spPr>
            <a:xfrm>
              <a:off x="467544" y="1700808"/>
              <a:ext cx="8064896"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378" name="ZoneTexte 4"/>
            <p:cNvSpPr txBox="1">
              <a:spLocks noChangeArrowheads="1"/>
            </p:cNvSpPr>
            <p:nvPr/>
          </p:nvSpPr>
          <p:spPr bwMode="auto">
            <a:xfrm>
              <a:off x="467544" y="2420888"/>
              <a:ext cx="7992888" cy="861774"/>
            </a:xfrm>
            <a:prstGeom prst="rect">
              <a:avLst/>
            </a:prstGeom>
            <a:noFill/>
            <a:ln w="9525">
              <a:noFill/>
              <a:miter lim="800000"/>
              <a:headEnd/>
              <a:tailEnd/>
            </a:ln>
          </p:spPr>
          <p:txBody>
            <a:bodyPr>
              <a:spAutoFit/>
            </a:bodyPr>
            <a:lstStyle/>
            <a:p>
              <a:r>
                <a:rPr lang="fr-FR" sz="3200" b="1"/>
                <a:t>-			Production	  		+ </a:t>
              </a:r>
              <a:r>
                <a:rPr lang="fr-FR"/>
                <a:t>		</a:t>
              </a:r>
            </a:p>
          </p:txBody>
        </p:sp>
      </p:grpSp>
      <p:grpSp>
        <p:nvGrpSpPr>
          <p:cNvPr id="3" name="Groupe 6"/>
          <p:cNvGrpSpPr>
            <a:grpSpLocks/>
          </p:cNvGrpSpPr>
          <p:nvPr/>
        </p:nvGrpSpPr>
        <p:grpSpPr bwMode="auto">
          <a:xfrm>
            <a:off x="468313" y="3933825"/>
            <a:ext cx="8064500" cy="2016125"/>
            <a:chOff x="467544" y="1700808"/>
            <a:chExt cx="8064896" cy="2016224"/>
          </a:xfrm>
        </p:grpSpPr>
        <p:sp>
          <p:nvSpPr>
            <p:cNvPr id="8" name="Flèche droite 7"/>
            <p:cNvSpPr/>
            <p:nvPr/>
          </p:nvSpPr>
          <p:spPr>
            <a:xfrm>
              <a:off x="467544" y="1700808"/>
              <a:ext cx="8064896"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376" name="ZoneTexte 8"/>
            <p:cNvSpPr txBox="1">
              <a:spLocks noChangeArrowheads="1"/>
            </p:cNvSpPr>
            <p:nvPr/>
          </p:nvSpPr>
          <p:spPr bwMode="auto">
            <a:xfrm>
              <a:off x="467544" y="2420888"/>
              <a:ext cx="7992888" cy="861774"/>
            </a:xfrm>
            <a:prstGeom prst="rect">
              <a:avLst/>
            </a:prstGeom>
            <a:noFill/>
            <a:ln w="9525">
              <a:noFill/>
              <a:miter lim="800000"/>
              <a:headEnd/>
              <a:tailEnd/>
            </a:ln>
          </p:spPr>
          <p:txBody>
            <a:bodyPr>
              <a:spAutoFit/>
            </a:bodyPr>
            <a:lstStyle/>
            <a:p>
              <a:r>
                <a:rPr lang="fr-FR" sz="3200" b="1"/>
                <a:t>-		Perception client*	  		+ </a:t>
              </a:r>
              <a:r>
                <a:rPr lang="fr-FR"/>
                <a:t>		</a:t>
              </a:r>
            </a:p>
          </p:txBody>
        </p:sp>
      </p:grpSp>
      <p:sp>
        <p:nvSpPr>
          <p:cNvPr id="14341" name="ZoneTexte 9"/>
          <p:cNvSpPr txBox="1">
            <a:spLocks noChangeArrowheads="1"/>
          </p:cNvSpPr>
          <p:nvPr/>
        </p:nvSpPr>
        <p:spPr bwMode="auto">
          <a:xfrm>
            <a:off x="5292725" y="6237288"/>
            <a:ext cx="2735263" cy="369887"/>
          </a:xfrm>
          <a:prstGeom prst="rect">
            <a:avLst/>
          </a:prstGeom>
          <a:noFill/>
          <a:ln w="9525">
            <a:noFill/>
            <a:miter lim="800000"/>
            <a:headEnd/>
            <a:tailEnd/>
          </a:ln>
        </p:spPr>
        <p:txBody>
          <a:bodyPr>
            <a:spAutoFit/>
          </a:bodyPr>
          <a:lstStyle/>
          <a:p>
            <a:r>
              <a:rPr lang="fr-FR"/>
              <a:t>* De la personnalisation </a:t>
            </a:r>
          </a:p>
        </p:txBody>
      </p:sp>
      <p:sp>
        <p:nvSpPr>
          <p:cNvPr id="14342" name="AutoShape 2" descr="data:image/jpeg;base64,/9j/4AAQSkZJRgABAQAAAQABAAD/2wCEAAkGBhQRERUUExQWFRUUGBgVFhQXGBQYFRgUFhUYFhgUFxUXHCYeFxojGRcUHy8gJCcpLCwsFR4xNTAqNSYrLCkBCQoKDgwOGg8PGiolHyQsLCktLCwsLCwsLCwsLCwsLCwpLCwtLCwsLCwsLCkpLCwsLC4pLCwsLC0pLCksLCksLP/AABEIALEBHQMBIgACEQEDEQH/xAAcAAABBQEBAQAAAAAAAAAAAAAAAgMEBQYBBwj/xABLEAACAAQDAwgIAgcECAcAAAABAgADBBESITEFQVEGEyJhcYGRoQcUMlKxwdHwI0IVYnKCkrLhM4PC8RYkJUNTY3OzJjSEoqO00v/EABoBAAIDAQEAAAAAAAAAAAAAAAABAgMEBQb/xAAvEQACAgEDAwIFAwUBAQAAAAAAAQIRAwQSIRMxUUFhInGBkbEFFPAzocHR4UIG/9oADAMBAAIRAxEAPwD3GCGp88KLnuEV0ysY77dkQlNRLIY3ItbwhqhRqR4xTlid5jloreb2LVg8stTXpx8jDZ2kvA+UV1oLRDqyJrDEnHaf6vnCTtM8BFRtKtMpbrLaa7GyS0tdj1sckUaljkOs2EZabQbYnTVYzqenQEHm0u4sDo3Ru9xlqB2Qb5eR9OC9DePtNgNwAz7oi0HKFZ6Y5MxJin8y2IvwPA9RhRW+WvEbvCM0vISVJm89Rs1NM3qt2kOPdmSSbEfskEboW5+R7Ir0NX66/HyEc9bf3j5RGkFioxgK28A3F+IPDtF4ctEdz8ktsfAs1De8fGOc+3vHxMJtBaC2OkK55uJ8THOcPE+JjloLQrCkGI8T4mDGeJ8TBaC0A+AxnifEwYjxPiYLQWgAMZ4nxMd5w8T4mOWgtALgVzre8fEx0T294+MItBaC2FIc9af3jHRWP73whq0Foe5+RbY+B8Vz8fIQobRbq8IjWgtD3S8i2R8EwbTPuiFDafFfOINoLQ+pIXSh4LJdpL1iHFrEO+Km0FoksrIPDEu1cHQ3hUUQh5KphvPfnE1l8kHg8Mt4Igydo+8O8ROEWRkpdimUXHuVdY92PVlDEOTNT2n4wm0ZnyzbHhUJghVoLQqHYmCFWjhivJOOODnN0lyAkxV7RqkX+0mhL6L+Y9i/0i2ZcjFHypqV2fs6ZUSZatNXAMbgtZndUMyYdSFve3VHlsE8n6vmlHftiuy8r/f49BSybOaID7YC5rjwn8zI48DYRPl7f5sAzVmYTniwG1u7Xvil2Jyiaqo5jzTLcy5s2SJssYZc5Uthmop0ve1uqKvlXyon0hktccwsshk5vFzk3GLSy4zlkyycJ0uljrHWxaGGnzKEcjTafjmvKoOq3HdR6LT1CzFDIwZToRmIcij2XWLLYrYBXN76dI5AnyEX1o6q8eo0xMEKtBaJUFiYIVaC0FBYmCFWgtBQWJghVoLQUFiYIVaC0FBYmCFWgtBQWJghVoLQUFiYIVaIe1dqJTy+ccMRcLZRiYljYADfBQXRKgij/wBLRupqs/3P1aFDlM50oqs/uKPi0PYyO9F1BFL/AKQzt1BVf/EP8ccO3qjds+o73kj/ABQ9jF1EXcFoo/03V7tnze+bJHziLtDlXUyFxzKFkW4FzOlnMmwyUEwbGHURpotKJ7oOrKK20Ttn6Ht+USx8Mjl5iRHGZ7THLQtxme2OWhDTE2gtCrQWgodibQ2TnEat21JlFlaYuNVxFMQxhfeK6gdcK2dUh0D8RePNf/Q5WsUcS9Xz9P5f0JxXFjlRNtlEGdNuCpzVhYg2IIO4g5EQ3VUswzBNQ3sPYPssN4vuPXEWdtNFPTWYh4FGt/EtwfGPJ498GpYm79u6NEVGqYw1IoAAACr7KABUXsVQAI5NEcfacs6Y27Eb6RFnbTO6TNP7pHxjap55y3zbvyyyopUhqehvmco03J/aXOpYm7JYHrG4/KMhU1c1hlJwD3pjAAdwzPZD+wK4U7hiSVIIe2pvncDttlHZ0eqyRzKWSV3w/l/wrlBONI3toLQ3SVSzUDocSnQj7yMPWj1RkE2gtCrQWh0FibQWiPtHacuQt5jgHcu8w9TzCyKxBUkA4TqLjQwBYq0FoVaMNy75bmSTT05/F/3kwf7u/wCVf17b93bom0i/T4J6iahDv+C629yxp6Q4WJeZ/wANLFh+0dF78+qMjV+kmoY/hpLljrBdvE2HlGSkyN5zJzJPHjD5URQ5tnsNP+kafEviW5+/+i+Xl5VDWaD1GVLt5ZxY7P8ASgQbT5QI9+XcHtKMc+4xi2WI0wwlJluX9N001WxL5cfg902btSVUJzklw66Zag8GBzU9RiXaPB9k7amUk0TZLWOjKfZdfdYbx5jdHtOwdtJVyFnS9GyKnVXHtIezzBBi6Ls8prtFLTO1zF/zkn2ik5ULcU6+9UyR4En5Re2ik5Q5zaIcagH+GWxiyK5OZN8GlRIVgjqCF2i0ziMEdwQqCABGCMp6RB/qyD3p8lfFo1xjJcvMxSr71VK8iTDAuyImUAyPbEUiJdCMj2xVDuXZH8JHYZntjloWwzjloKATaETWspOWQJz0yG/qh20R9oIxlkKwVjYBiuIDPetxfLriL4VjXJ4/y02sZijnZZRy6vKHRbokATDjTQG4JVs8045ej7CqB6uoPuiPNOW2zGlS7uwZwLdBQktQWuVRBu0JJuSQOAjZcndoYpCZ7hHk/wBcW6EWvL/wbIR5p+xppM6witrJ7aq1j4jwh1anIxFZrmw35CPNY48l9JckCdtKeN6+BiBPrpx/MB2Xi4qKCZn0DFfUULgXKHwjqQwSj3h/YW5eSqmKzHpMTBImbolVFG6i5UgRWq1jGjbJOpKiS5Q/yW5TtTOy+0uIqyX3g2xDg0ei0O3ZM0XVwD7rdEjuPyijncjpVZIlTB+FO5tfxFHtWFumv5u3I9cUj8kq2SckWaNzIwHir2I849XDfGKfdGV9Ob5dM9C9YT3l8RCTXqu8XK3HZ2xi6XY9a+XNCX+s7KB4KST4RKqeTlZLVWV5c3m2xBBiVmU3xKMWW/S+cXQlJ90VZYQj2lZG/wBI5MqbMZpXOuTdXNjht+XP2c87jPOHNm8pZ1ROzVgtrhF6NxxzN7X3niIq6qQWbKRNDcObfXwifSclZ7noh5IfKZMmNd8O8Im7vtoDui5NUUtOy42nynMigaoZcLm6y1OpYsVQkdgLdg648clMXYsxJJJJJ1JJuSe+Nx6W6gSxS063wqrPa/u2lrfjkG8YwkifbTXyv1xnyPmj2H6NiUMO/wBZfhEmnrA7OovdLAndnfQ79CO6Irbfl4WbPovzdrZluI6tfCJGzdmmU1zMBvLs+mT48dwAMxdn1zzinGwnJtdTluORczCcX8BtD2xvubJZ9TsTUeeb/wAfz2LN9qLiIzyJF7dEsouVB4gA+ENesq9ipvdQ37pvY+Rhqr2W4uthhDzHDXGeINhW2oN28oRsygZHa46OFAvbmWHcxPjEWlROOfM5pSjx8nxxf29L+Q6zWjW+irbhlVZkE9CeLAbhMUEqe8Yh4Rl50rKEbGrFk1MqYxsFa99LGxsb9toE6KNfFTxST8H0bFFtzOroR/zJjeEr+sQtk8rkmAWmA9pBh7a4eY8qdKK4pImWHEuoFx2W0icc0b5PHSwT7Fxt3achFwzbsdebUsD32IsO2MYNpIk5ZkmWy4TcK01mU9xF9/GI9JJafOCFrM5N2a5N7E59eUOz9kzOemSVs3NKXLG69EKhvmLWJYgZ54G0iblKXY6cdNpdPUcrtv51/Ytj6SyDhMkFupyB136JMa7ZO01qJQdbZ6gEHCeBP9I812Ps7npyIVK4ybsFuQArNcnQC4Azz6YteLCoc7OqhzTFlspZTbpKdVNsr5EgxJTa7lE9HiySlDE/i716fLn1PRjGS5ZZ1FAvGpv/AAreNTT1AmIrqbqwDA9RFxGW5TZ7Q2ev685vCWIuON2dMv7RKo9DEe0SaQZGIR7lk+wywzhJhbaxy0FCsyvK7lJO2dR863NTZhcS1yaSl2VmBN2fQKcr5nhFE3pTlrsymqJgDz5wGKWmQBVyrsfcBwmwOp7DC/TrVS12Zge5eZNTmrWyZLsxN92DEMt7CPDajYjSqZZxmAFmwmSVmLMBBOea4Wyz1BF9Ie1NUyO5p8HrvKPbFLWUsyck0YVW7gizoSbDEmuthfTrip5D7ZZ0sVsAbJY4iVyzJHhlwjD8ntkmaRNqbiQoxAEW53MgKpOovv6jwjd7K2NOqMMykSXIYZABygIGXSA323jPjeOfqNBDLjcG/wDhes7bTaNgtbuhXrNiDwN4zzUu16K7VCyKyWxuZat+Ko/Uuq37MzEx+UlNPlgygEcGxTNXU71ZTmD2xwsv6HLGnKEk6+hohqFJ00bFa/FLx2tkTbsv9IiUtbziFiLWJHwMQ6Wp/wBX68J87w1s2d+EbcT8BHTjlm5wTfeNv58BtVP5nBV85LckAajyjKuc7xf0jHmW4nFl14bRT0FEZ85JS/nYAngozY9wBjDlU8qx3y2i6LUbPT9iS8NNJB/4aea3+cTo6FAFhkBkOwaQWj0sY7Ukc1yt2cgjtoLRILORXbT20km4Obe6N3ad3xiXXzGWU7L7SqSO4fZ7o8wEh5861TM5iRrzi3ctnoDbo31xNlFOSbTUUX4oKScpdkZz0h7aNTVBiRZUCgDd0mJ7dYzAnkOo3HF5AW+cem+kfkjTyqKXNpVXoNd2DYmeW9lxlr3azYeoYo8vMkNa4001+IiuUWnyen0GbfhShxT/AA/9CJm2W/EsRlbBxsGwEnjxha7adb2CnCHINiA2HBY2vxYjujhoFIGVrZZdoPfmBCqilDm5J0t4kH5Q7j4NOzUU6lz/ANbff7fQl/psuRYC7c2Be+TMGxX7MJgTaxIPRFwM8zbFzpl5dWV4iJRAMSGsS2MZA2IBFrcMzDq0QBHSNsrjLMqxe993SJML4QvULu/Pj6fzwTql8oa2DR89WU8vXHNljuxgnyBhmonxofRkg9Ym1RBb1eW3NAKWBnOCo6rBb7/zCJQjbM+v1KhjZ7PW7Dpnu0yTK62KKD/ELGKBqGVTszo0wJhsqMxKg72F8+AsSY7W7WxS0nK5mrYAoAMSvpiwgZ55cRGc5RVU1Zyy5q4SU5zDcEhSSAGtvyOURzKUntS+p53TJcNv6DT7VCTM+iSbqTcd4bSLWbtydNXCz3XgMOfaRrFFNVZi4XFx979xiN+j5Y3Hy+sSSSVHWalauKkl29GvyWr7ReU2JHKHiCBccCNDEKdVtNYszFidWOd+AvHKagv/AGaXPUC7Hvt8IKiWyMVYEEag6jfnCNMK3bnSf9/vx+D0TkPtMGmCMbFWIF+B6Qz7zEfbHS2tRjhKnt5WiFsPYiCkWc815TuThw2NwDZRzZHS03W1iLsKbMfaksTBYy6eZbTRnABtfK/CLoyd7Web1UYvJKcfJvIkU2hhi0SKYaxZHuZZPgz8zblmI4Ejzjn6cMZufP6bftN8TCPWOuK+oizpMseUez6baCBKmUJgW+FrlXQnUq4zF7DiDYZRkpXo8lzEeTU1VRPVZqPLDMOjKGYQlgWuwxqSCALXAi89bEMNXWmj9ZGH8LAj+ZoOoDxD/KjZYnimCIgSRcBALKFsoVbe6AG8Yzu19oKpCU80SJ0s3w5A9YzyYRohWnr7svOK/aNHzvtJLe+5hY9txlEXkQ1jaK2TyvnP0aixYD2lBsRxtuMZbaWzJsyuWqQqoGEkEkMcG45Z4gLZxtJGwpaSSthizbELi3BRxFt0U3MuXKKAcibkgZC3HtjHmy5U/govjjTj8Ra0/KZj+TCRqDfyOhHWIXL2wyrYW3nTib8YqvUZ3uHxX6xITZE5hnhXLebnsy+sc9xzylfJd8KR07Yf2VzuToLkkmNdyT2f6spd85rix/UXXCOs5X7hHnWw6uYJqTTlhNyo4aHtNiY336Q4Zxt02HY903bXb2K8lyVI1P6WMH6XMZU7Q64Sdof5mN/UM/TNX+lzB+mIyo2heD1+DqB0zU/pmM3X7IzLSGABz5tr4f3WGYHUQRDJ2hBK2hdhc2F8+yFJqfDJRUocozvK7YYBkuy3AseaBwhhe5VmGYv1cYwkyQy3JQqMRXPS4ztfebWMencq5D1M6TzLLbCTnvZd3hn3RWOks1JkkK6PLPOg6ErbCw4EEnPribScS3TaiWGXHr3MCGgLxe7W5JlGYyWxINA3taXIvv74qjsafYESmIIuLWOR7Iz0mehhrotdyOHjhmxNlbAqW0kt2tZR4kxb7D5K5uZ4U4cgAbrpfvMDpKxT1sey5MylBNqA3NIWC2xtuXEbC5456ax7PyB2SsnZbC3S6dzxIOsVmyJSJIRAoA9ogADPETc21NomUHKiVTyWp1QBbvf8vtkkm3fF8ZJI8/qck8s7ZV8mEWoqDMswlqLtYlVZ9Fvbx7o5y1qzMrS2uGVLU26yx+cWGy6gJKAUWBJI3XF/aP1iHIHPVU9LXLrLVeo239XyhxknaKHcWpIrEmxqqSsEqjllUQs74TiUG+JyM+OQhnlZsyWXUSVAaWoWZMF+mwAABGhNhmdc7bosZfJCowShzsmyWYKyPk2HfY2NifGI7b7G2WqUordwS/0sVqDLFhLSVjItbO+XYLRgqqrabMLHNnJPD/IARo9qUE2VOK86rMyhpjKmGw0VQSSdAT3xbbX5HlpcoyAoZJfNsmQxXzLX0ve9763gjDkr/cdONx9eLG9gbFchcTXD9Ik5MigD2MtCLDDuyhqZMWTtZ8IsFpVHXdptySd5jTbHkuisZgsTawyuFA0yytfOMPtao/2pUHhKlL5A/OLUqW5mKUnJ7b4Nb+njFrsWu50MeBHwjz5qvrjWch52JJvUy/CFGabFOFKzC1laOccX/O38xhsVUVtXUkzZgAA6b/znhCQrbz5/KOc5HTUC0NWOMMTqzpyrcXHihPyiHzijfn99phmp2h0pVtzH/tsIIzCUOPsXoqD1xw1VtSB2RUttDiYb9dJ0/rEdw9qL+nmYg2uS/EiKaVNwzrn3W+UWWxM5c1j+qvkT9Io6qaBMv2w075G1SouPX+AvCPXDvPzimevJyH33DKEpUnj8P8hD3ENpaUNIOlwuT4m8Pc/YAEnLK3ZpnEWRWYVuTEZazGThDN1KCT5DKHz3G6qi0Wp+/vOONVAan77IpJ9a4NirJ2gg+cRzUcTDtkaL/wDSN8hf7+Ecau6/vt+kUC1l8hD6jext1b4e6hbbLZa7cIcFR9/ekVPrQA4fEwlq3jkOG8xHePYWFQA4tcgg3Ugnon73QzTyQhZ74mOp+Q77RESsXeexRFxsOn55sR9kaDsiXUaF00xue5CWOpzPaY7Km4QOrKJe3rAgKLngNTbOM29WSevhnlEE2WSS7F4K0kgDXcIs58nm5PWcz2mKnk7TY5l9bamLXlHPsvZEZSvgnCNWyD63YBRoNYQ9YDmbWGQvFSJ98h3mFVE1ch8zp2RJTK3AsxWm1yfvcIj0e06iRNdpWAlyLhgToOrviGlRc9mf0++qOLWYWv8AfD6xKOVxfBGWFSVMsRynqQRilS2zxHNhexub98W6ek+eD0qYH9l/qIzEyqsx7Mu83t5CH1qRc5jdv7YsjqGvRFctOperJ8zl5imM7yXBYi9iDYC2WnCNAnpakb5c5f3QfnGDmNd26jfxAiRTSSwOFb2Odhewicc9ehCWnuuTdL6VKQ6s47UPyMZGo20s6sqJqG6tgwnqCgabtDFZPlLrbq+n31xyifAx4Gw7930hy1ClGqIx0zjK7Ln1zeI3/o2e8ud+0v8ALHmhn2PUfjHofora8ufwxrbq6OkQwzuaJ54VBnnm0Kj8SZn+d/5zwsIhtUff+WUG0EPPTLsP7R8sj+c7oZJHC/b9BGJrk2rsKEwnQfOGqi+KXc/mOX7jbhDhxWz6I68vKIVSCWQA3zJ0wjJTviUe4pdvsTWngf1+ghozrkADM5C/0+sWvJPkz65OwYsKKMUxhuGgAJ1Yn4E7o3tTyYpqZbS5a9ZYBmPazRbjwuSspyZ1B0Z2ioXkyGTHKmsWLES5iMRkABbfpujMVKu0zDhYE31U2HaY0u1DKPtIp7gD4jMRmtoc2uYdwBnhLEjzjX0Yehk68/Ui2Nr2y4mwHhHKepGNRm5vpoIgT6nGSb5XyHARyXUBWBBzBuIyRjT5NrlceDabJ2EJjfiIVXgzlmJ7BYAeMbSlpZctLKABwAtGD2btyxGN0Ha6D4mLar5Y06DpVEkdQmBj4ICY6VeDlX5H+UMpXVlOh0O9TuI4R50sk/mNvM/0i62hy2kP7DPM/Yltb+J7RQvPBN888wptitffbIRkzI2YJEmXU2yUW64T6yTpn1nT+sRnbiexR95wkzOPh96xn2mncSefIzv+9CZc4tpfthrBfXwhxTfTIfekFASJB6QAsTcXv1nfHoVLRuqXEpc/cmMvgrAiPMnnYSCuoIN9wIMbSi5TzQgupPWBcHrBEaMMU07M2eVNUM1078UX5wajCyjxxg2ih2hU3mEjf5kQ/wAoOULsDcFRxIt4X1MUGzqr8VGYdEMLjqBubxPJBbaIY5vdbPTuTWzebQup53FYtYWdDbQyzmBwiFtwNNcKqki/TJBAVQMySe6LyVtCmnIpY4WGjAlWHYwzip2iZbNZqiY6a4Wa478s++E8Mbsazz20V2ztmKRiClr63OvZa1oVtbYihC8u6kC5FyQR36GJo27LUWUaRX1W2sSkDO98u8xJ44tdiKySTuzLpVk3scj8NB99cIWoY58fhoIjK/RPgO3SH0GduFh4RikqOhDljiTjc3+7Q8azp2O+38oiKH0+9SYbcksc99vIQkix+xYS5vSa3UflD1FtR0mEqbaG0Q5UwAm/D6w2DZwe778IQq8l074r31Nz3nOIdLMxBgd/x/zhaNbX77IYkNZz138b5+VoiJkuXOJFj2Ht+7GPTvRBMvKqOONL/wAGseWTksbjf8d308I9M9C4/Dqv+on8kaNN/URn1P8ATZ59tBVE6bc3/EfIftnUwxz1shZfNosOU9LzdZUKTa017AcCxYdehEVumgAHE/T+sUS4ZdF2kcwk5+ba+G6Gsi/EKLXOmJjf4AeMcnVIUXti3C+hPAREBbTUkkm28nX76olFcWRk+aNvyK24JPOjjh8gcotdocpcQMec0u0psi+BgA2qFQ4JGhsdIcm8oZxGYlL/AHYv4XjbjnGMUjFkhKUm6J+1dqkk2jJVu0ul7x7eiPrD1XOeYekxI4CwHgIalUPAQ3lS7CWFvuJQki/HOFc0xiyl0YUC/h9BCJ8xVyOvujNu87oo32+C9wpcmar1ZsuBiCqf1jQzJRf2VA+/CGJmyr5Em/VrGmOVLhmaeFy5RUOwvcC3VFrsisY3AAyt1WvuhyVydH5j3RYUezwgOAWvv18PrEZ5oNUSx4Jxds4SRuN+4w5TqCwF7scrZ3udABqTDpVF1YX4EgeOcbD0b7KR5zVPRYU/sDcZ7q3N2uQAFsXJOlrxQvidJGiXwq7LLk/6OQUD1YmBmGIU6lEKpewaa7aFiDZRnl22tJ20qSU82V6vJHqylrcwr2IsDhctd2uy5vZTYnhdlNsVEifNnOOfoSVReZCtNMwgWY6TLjp3LZHFlqLQtv8ALKU89xImN0pRkMyLLVCb5MGbpPllmBpkY27MeKLvuX6XT9adTt8ejpLt7Ex9j0NciTCnNvMBsZWCW5wkqSZGaMQVOh6V8s8hh9u8kptC5DEmWT+HOW4SYu4ix1t+X/OPSdkFZxUgYnlqiSsgpSwyeaF6BBNyCLi9+Fom7R2MZ8hpDFQXtYgDCk9WJRiAAOkvQLDqvHNWoU8jxvh+nv7fN9+PQqzQjilx28Pmvl7L3PFBQ3zYZ7r52hQpL6aDzI+QiRUKcWHQ6Hq3eMCrhGpyiO9luxEiXXkWBlqSd4Lr3kA2gq5xw3CgdpdvmIVTyrC5BJP3bsENVE0lrWyXPv3fXwifXn5K+hDwRkmTOIHGyr87xHqHdiQXYgZEXsDx0t2RPL23Z7usnIecNcxhIGvX99cLqyfqS6MV6DEumGIDcM/DTzMPGUBiMLly7Fu23hn8466ZdrAfP4CKpNsvgkhK0gPcIiPLs7dpy7Motac274hmXdyc7Xbs1MEWTceTktLntHzH1gnyQMx1HwOfleH5aWZb7ww+BHwhx5GIHs87Qr5DijrUuIZ+IvDJldG43G/18osJDXRT1D4Q1KGXbeC6INWJSXccRHpvodP4VRxDoD/BHmFKbErwNu7d5R6z6KKXDTzX9+bbuRQPiTGjTf1TLqf6TMx6V9kNKqRPAsk4C7f8xRYjtKhT4xg2nAdfWc/LQR9J11Ak5DLmoro2RVhcGMLtX0OSHvzExpV79FhjXuzDDxMX5NO3K4mfFqUo7ZHjqPc4mNydBvA4dvGFF/3eoamNrV+h2tT2HkzBuIYoxHYwsPGKyf6Pa6X7VM7fsFX/AJSYrnjkn2LYZItdzPIl9B36mOGQN+Z4D5mJlds+bJ/tZU2WOBlzB4nDnFd6+TlLlsetugPPM+EV1It3RHTTjVrAcNBDL1gBsoueA1/p3+Ed9RZs5r2HurkPHWOXCZIMI8/vrMLj5j5ft+TvNufaOG/5EN2P7T/S0Oy6FV3AdQ+Z3wqVN3Bc/vMmHxL4+G7+sJyfYcYIYWXfIZDifkIRPVJYxXt8SfnHaqfnlmfK/Xx7IiS0xtiY6acBx++qCKvlhJ1whDTGfTojrFz3jQRJk7PDakv2kleywyJh+VIvoLDzP0EXfJ9F9Zp1OhnSxbj0xlA581ENiq2RpfJx5Y/8u43/ANk9+32Y2vI+RMl0U9+ZbHzowSnVlxFZLFVzH52OA9TW1MPcr+XlXSMnNsnNuZq4mXF+JLnzFKZMLEJzeVt8Vu1eXm0lkSp8yXLSTOtgugdJhAvnd8QvYsPZ6tI1QhDFPc23XsZpTnkgkkqfuRZlZP8AVZZamSnZ/WZYYzXSYZplWRVlOxbEfZAPlfNrZW3aZZEqW/M/2ctWvIGK5SeHu+C5OI0+YO7LfDMzalRKkLVLS08uTMmYlfmJb4ptyQ5Z2M3FcNZrjQ2MWcnk9JrZMus5pZRmFQVE0JLM1ZrLNBE24ZWwhgAQekb31jROfWlwaMeojiT6idPx5Ckq0pZ55my3p1LLOd8Iec6NKkte1nVQ53DXS0a7Z9fUPVsrykWWsxMLIcQLggMuK5xdEuxFhhwA9uGr9vzZFW9KKSmP4+UnmQC5JtKOIPmxVls3XugflZV7PnmUZFPKmZfhiSgzcEKwaW12OZGZbUxmUMKlva5XrXz9vdmHVxz6jMp7mlS4vv8AP+eiK/bHJ6dKmTG5mbzeNyHZHsVxmzE24WispkxG+4eZ493xjZVnpD2jQ1CrVqtjhZpRVBeWTYlHlnI5HXFmLHjGtny6N3MmbIppGNnUAmUk9swJc2Wii9nbERnfTjFf7dStxf3NX7hxpSX2PKpkzCCeGg+XjEJkz1vvOW+LblHs001SZJIYJhIYXAbGoYGx0sD4mKyaw++EZGnF0zZFqStHJC4m/Zz7zkPK58Ictnc6DPwzhUhLLnq3SPVfQdwsI4+lvesO7U+QMK+QoaA068z2nOF08u7DtJ8Bb5wqHqZen2L5sxPwAhpg1wLwZxHkU5K+PxMX1Dsaa4DKnRzsSQBw49sW3J/kmSUE2x/VBuP3j8osjjlLsiEsyiu5jHo2upCkjEMwCcsJ14RKmyrCw3R67VUKooAFgu4Cw7gIr5uxWnjpScXWy5+MaHpmvUyrVp90eXU7WW3ukjzy+IhMo5Rvp/owdsRl2l3/ACubrpbIi5HnD+zfREABz08niJagf+5r/CKnp8jfYtWpxpdzzV5RMxcIJL9EAak/lA4nUR71yV2SaaklSm9oLd/226TeBNu6EbF5I01JnKl9L32OJ+4nTutFyI24MPT5fcwajP1OF2OwQQRqMoQQQQAEMzaNH9pFbtUH4w9BABU1HJOjf2qaQf7tPkIr5vo12e2tKg/ZLr8GjTQRHZHwS3yXqZE+iyh/LLdeyY/+ImItR6IaRhYPPXsZfmsbiCIdGHgn1snlnm8z0IU/5Z84doln4KIjD0GICSKp+IBlra/c0eowQdGHgOtPyeZH0NEaVQ75R/8A3DA9Ds5SGWqTEMwcDDCRmLdLLdHqkcMQ/bY/BP8Ac5PJ4v6ZpWAShlfnWLEC2JvV5ALHrNo7y6P+wNm/3P8A9d4m+kHk7Nr5y/isglGYuBqerYFjNazhpUoq34YlC9/ywztHk283ZdPRtOcvIml8Zpa4rzdnCoPwr5BgO6CUW93HcshOKUOe1kXbrf8Ahij/AOov806M9K2ifUqZAZac3JqnJmlAJqTZ5R5chXBUzQFJB1z8dS/Jt22UKFpzlln86jGlrsCy7HoD8K/tFj3xbcjuTbyKKajTHmGSzTpQ5iYoBKewq1Eq5uwLdDeeuHsbf0BZIxj9WYoz5c7aNBUS7hZs+VLCM6OwWnaTKQvhF0dhmVN9xvYxK9KZ/wBtJ/6b+eJG2+SE+fUvOWqdfxWmSR6rXAy7viW1pNgRZf4Yl8ueS7V9X6xLmvL6CKMVLXYgyX6V1lcc4W1129bJb4339KK/05n/AF+V/wBBf+7MjVba2bNfaRMjArM1OXBmymlussAkzadgXV1/KyW3aaxT8uOTLbQmyZgmuCkhJTl6SuuzqWLOMMrQlo9R5Oy3WlkiYxdxLQM5DKWYKAWKsAwJO4gGJxjy7KZTW2NeKMdym9Gs2rqTOWciAqi4SrMeigU5gjeIgH0MudalQMr2lk3F9Pbj1KCIvT427aBanIlSZ50vohG+pPdLHzaHZfoflZYp8w2voqDXxj0CCEtNiXoD1OV+v4MOnojpRrMnH95B/hiZTejKiS/Rdr29qY24WHs2jWQRNYca9CLz5H/6ZW0nJ6RKUKiWUaC5PXvMSpNAieyijsAiRBFiSXYqbb7iQg4QqCCGIIIIIACCCCAAggggAIIIIACCCCAAggggAIIIIACCCCAAjhjsEAHBHYIIACEtHIIAFwQQQAEJWCCABUEEEABBBBAAQQQQAEEEEABBBBAAQQQQAEEEE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grpSp>
        <p:nvGrpSpPr>
          <p:cNvPr id="5" name="Groupe 22"/>
          <p:cNvGrpSpPr>
            <a:grpSpLocks/>
          </p:cNvGrpSpPr>
          <p:nvPr/>
        </p:nvGrpSpPr>
        <p:grpSpPr bwMode="auto">
          <a:xfrm>
            <a:off x="684213" y="1195388"/>
            <a:ext cx="1150937" cy="727075"/>
            <a:chOff x="683568" y="1195618"/>
            <a:chExt cx="1152129" cy="726916"/>
          </a:xfrm>
        </p:grpSpPr>
        <p:sp>
          <p:nvSpPr>
            <p:cNvPr id="14" name="Rectangle 13"/>
            <p:cNvSpPr/>
            <p:nvPr/>
          </p:nvSpPr>
          <p:spPr>
            <a:xfrm>
              <a:off x="683568" y="1197205"/>
              <a:ext cx="1152129" cy="718981"/>
            </a:xfrm>
            <a:prstGeom prst="wedgeRectCallout">
              <a:avLst>
                <a:gd name="adj1" fmla="val -32099"/>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373" name="Image 11" descr="evian.jpg"/>
            <p:cNvPicPr>
              <a:picLocks noChangeAspect="1"/>
            </p:cNvPicPr>
            <p:nvPr/>
          </p:nvPicPr>
          <p:blipFill>
            <a:blip r:embed="rId2" cstate="print"/>
            <a:srcRect/>
            <a:stretch>
              <a:fillRect/>
            </a:stretch>
          </p:blipFill>
          <p:spPr bwMode="auto">
            <a:xfrm>
              <a:off x="1475657" y="1195618"/>
              <a:ext cx="360040" cy="726916"/>
            </a:xfrm>
            <a:prstGeom prst="rect">
              <a:avLst/>
            </a:prstGeom>
            <a:noFill/>
            <a:ln w="9525">
              <a:noFill/>
              <a:miter lim="800000"/>
              <a:headEnd/>
              <a:tailEnd/>
            </a:ln>
          </p:spPr>
        </p:pic>
        <p:pic>
          <p:nvPicPr>
            <p:cNvPr id="14374" name="Image 12" descr="m&amp;ms.jpg"/>
            <p:cNvPicPr>
              <a:picLocks noChangeAspect="1"/>
            </p:cNvPicPr>
            <p:nvPr/>
          </p:nvPicPr>
          <p:blipFill>
            <a:blip r:embed="rId3" cstate="print"/>
            <a:srcRect/>
            <a:stretch>
              <a:fillRect/>
            </a:stretch>
          </p:blipFill>
          <p:spPr bwMode="auto">
            <a:xfrm>
              <a:off x="683568" y="1268760"/>
              <a:ext cx="721229" cy="504056"/>
            </a:xfrm>
            <a:prstGeom prst="rect">
              <a:avLst/>
            </a:prstGeom>
            <a:noFill/>
            <a:ln w="9525">
              <a:noFill/>
              <a:miter lim="800000"/>
              <a:headEnd/>
              <a:tailEnd/>
            </a:ln>
          </p:spPr>
        </p:pic>
      </p:grpSp>
      <p:grpSp>
        <p:nvGrpSpPr>
          <p:cNvPr id="6" name="Groupe 27"/>
          <p:cNvGrpSpPr>
            <a:grpSpLocks/>
          </p:cNvGrpSpPr>
          <p:nvPr/>
        </p:nvGrpSpPr>
        <p:grpSpPr bwMode="auto">
          <a:xfrm>
            <a:off x="2627313" y="1196975"/>
            <a:ext cx="1081087" cy="719138"/>
            <a:chOff x="2627783" y="1196752"/>
            <a:chExt cx="1080121" cy="720080"/>
          </a:xfrm>
        </p:grpSpPr>
        <p:sp>
          <p:nvSpPr>
            <p:cNvPr id="15" name="Rectangle 14"/>
            <p:cNvSpPr/>
            <p:nvPr/>
          </p:nvSpPr>
          <p:spPr>
            <a:xfrm>
              <a:off x="2627783" y="1196752"/>
              <a:ext cx="1080121" cy="720080"/>
            </a:xfrm>
            <a:prstGeom prst="wedgeRectCallout">
              <a:avLst>
                <a:gd name="adj1" fmla="val -32290"/>
                <a:gd name="adj2" fmla="val 877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6" name="Picture 2"/>
            <p:cNvPicPr>
              <a:picLocks noChangeAspect="1" noChangeArrowheads="1"/>
            </p:cNvPicPr>
            <p:nvPr/>
          </p:nvPicPr>
          <p:blipFill>
            <a:blip r:embed="rId4" cstate="print"/>
            <a:srcRect/>
            <a:stretch>
              <a:fillRect/>
            </a:stretch>
          </p:blipFill>
          <p:spPr bwMode="auto">
            <a:xfrm>
              <a:off x="2627783" y="1412776"/>
              <a:ext cx="1080121" cy="180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7" name="Groupe 31"/>
          <p:cNvGrpSpPr>
            <a:grpSpLocks/>
          </p:cNvGrpSpPr>
          <p:nvPr/>
        </p:nvGrpSpPr>
        <p:grpSpPr bwMode="auto">
          <a:xfrm>
            <a:off x="4356100" y="1196975"/>
            <a:ext cx="1079500" cy="719138"/>
            <a:chOff x="4355976" y="1196752"/>
            <a:chExt cx="1080120" cy="720080"/>
          </a:xfrm>
        </p:grpSpPr>
        <p:sp>
          <p:nvSpPr>
            <p:cNvPr id="17" name="Rectangle 16"/>
            <p:cNvSpPr/>
            <p:nvPr/>
          </p:nvSpPr>
          <p:spPr>
            <a:xfrm>
              <a:off x="4355976" y="1196752"/>
              <a:ext cx="1080120" cy="720080"/>
            </a:xfrm>
            <a:prstGeom prst="wedgeRectCallout">
              <a:avLst>
                <a:gd name="adj1" fmla="val -33310"/>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9" name="Picture 7"/>
            <p:cNvPicPr>
              <a:picLocks noChangeAspect="1" noChangeArrowheads="1"/>
            </p:cNvPicPr>
            <p:nvPr/>
          </p:nvPicPr>
          <p:blipFill>
            <a:blip r:embed="rId5" cstate="print"/>
            <a:srcRect/>
            <a:stretch>
              <a:fillRect/>
            </a:stretch>
          </p:blipFill>
          <p:spPr bwMode="auto">
            <a:xfrm>
              <a:off x="4355976" y="1268284"/>
              <a:ext cx="1069002" cy="564300"/>
            </a:xfrm>
            <a:prstGeom prst="rect">
              <a:avLst/>
            </a:prstGeom>
            <a:ln>
              <a:noFill/>
            </a:ln>
            <a:effectLst>
              <a:outerShdw blurRad="292100" dist="139700" dir="2700000" algn="tl" rotWithShape="0">
                <a:srgbClr val="333333">
                  <a:alpha val="65000"/>
                </a:srgbClr>
              </a:outerShdw>
            </a:effectLst>
          </p:spPr>
        </p:pic>
      </p:grpSp>
      <p:grpSp>
        <p:nvGrpSpPr>
          <p:cNvPr id="9" name="Groupe 35"/>
          <p:cNvGrpSpPr>
            <a:grpSpLocks/>
          </p:cNvGrpSpPr>
          <p:nvPr/>
        </p:nvGrpSpPr>
        <p:grpSpPr bwMode="auto">
          <a:xfrm>
            <a:off x="6084888" y="1196975"/>
            <a:ext cx="1079500" cy="719138"/>
            <a:chOff x="6084168" y="1196752"/>
            <a:chExt cx="1080120" cy="720080"/>
          </a:xfrm>
        </p:grpSpPr>
        <p:sp>
          <p:nvSpPr>
            <p:cNvPr id="18" name="Rectangle 17"/>
            <p:cNvSpPr/>
            <p:nvPr/>
          </p:nvSpPr>
          <p:spPr>
            <a:xfrm>
              <a:off x="6084168" y="1196752"/>
              <a:ext cx="1080120" cy="720080"/>
            </a:xfrm>
            <a:prstGeom prst="wedgeRectCallout">
              <a:avLst>
                <a:gd name="adj1" fmla="val -32290"/>
                <a:gd name="adj2" fmla="val 815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0" name="Picture 2"/>
            <p:cNvPicPr>
              <a:picLocks noChangeAspect="1" noChangeArrowheads="1"/>
            </p:cNvPicPr>
            <p:nvPr/>
          </p:nvPicPr>
          <p:blipFill>
            <a:blip r:embed="rId6" cstate="print"/>
            <a:srcRect r="65473" b="72607"/>
            <a:stretch>
              <a:fillRect/>
            </a:stretch>
          </p:blipFill>
          <p:spPr bwMode="auto">
            <a:xfrm>
              <a:off x="6084168" y="1341404"/>
              <a:ext cx="1043586" cy="432366"/>
            </a:xfrm>
            <a:prstGeom prst="rect">
              <a:avLst/>
            </a:prstGeom>
            <a:ln>
              <a:noFill/>
            </a:ln>
            <a:effectLst>
              <a:outerShdw blurRad="292100" dist="139700" dir="2700000" algn="tl" rotWithShape="0">
                <a:srgbClr val="333333">
                  <a:alpha val="65000"/>
                </a:srgbClr>
              </a:outerShdw>
            </a:effectLst>
          </p:spPr>
        </p:pic>
      </p:grpSp>
      <p:grpSp>
        <p:nvGrpSpPr>
          <p:cNvPr id="10" name="Groupe 36"/>
          <p:cNvGrpSpPr>
            <a:grpSpLocks/>
          </p:cNvGrpSpPr>
          <p:nvPr/>
        </p:nvGrpSpPr>
        <p:grpSpPr bwMode="auto">
          <a:xfrm>
            <a:off x="7740650" y="1268413"/>
            <a:ext cx="1182688" cy="720725"/>
            <a:chOff x="7740352" y="1268760"/>
            <a:chExt cx="1182989" cy="720080"/>
          </a:xfrm>
        </p:grpSpPr>
        <p:sp>
          <p:nvSpPr>
            <p:cNvPr id="21" name="Rectangle 20"/>
            <p:cNvSpPr/>
            <p:nvPr/>
          </p:nvSpPr>
          <p:spPr>
            <a:xfrm>
              <a:off x="7811808" y="1268760"/>
              <a:ext cx="1081362" cy="720080"/>
            </a:xfrm>
            <a:prstGeom prst="wedgeRectCallout">
              <a:avLst>
                <a:gd name="adj1" fmla="val -32290"/>
                <a:gd name="adj2" fmla="val 815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365" name="Picture 13" descr="Visit Lucymoose.com"/>
            <p:cNvPicPr>
              <a:picLocks noChangeAspect="1" noChangeArrowheads="1"/>
            </p:cNvPicPr>
            <p:nvPr/>
          </p:nvPicPr>
          <p:blipFill>
            <a:blip r:embed="rId7" cstate="print"/>
            <a:srcRect l="23625" t="3937" r="23219" b="75391"/>
            <a:stretch>
              <a:fillRect/>
            </a:stretch>
          </p:blipFill>
          <p:spPr bwMode="auto">
            <a:xfrm>
              <a:off x="7740352" y="1412776"/>
              <a:ext cx="1182989" cy="345038"/>
            </a:xfrm>
            <a:prstGeom prst="rect">
              <a:avLst/>
            </a:prstGeom>
            <a:noFill/>
            <a:ln w="9525">
              <a:noFill/>
              <a:miter lim="800000"/>
              <a:headEnd/>
              <a:tailEnd/>
            </a:ln>
          </p:spPr>
        </p:pic>
      </p:grpSp>
      <p:grpSp>
        <p:nvGrpSpPr>
          <p:cNvPr id="11" name="Groupe 23"/>
          <p:cNvGrpSpPr>
            <a:grpSpLocks/>
          </p:cNvGrpSpPr>
          <p:nvPr/>
        </p:nvGrpSpPr>
        <p:grpSpPr bwMode="auto">
          <a:xfrm>
            <a:off x="539750" y="3429000"/>
            <a:ext cx="1152525" cy="727075"/>
            <a:chOff x="683568" y="1195618"/>
            <a:chExt cx="1152129" cy="726916"/>
          </a:xfrm>
        </p:grpSpPr>
        <p:sp>
          <p:nvSpPr>
            <p:cNvPr id="25" name="Rectangle 24"/>
            <p:cNvSpPr/>
            <p:nvPr/>
          </p:nvSpPr>
          <p:spPr>
            <a:xfrm>
              <a:off x="683568" y="1197206"/>
              <a:ext cx="1152129" cy="718980"/>
            </a:xfrm>
            <a:prstGeom prst="wedgeRectCallout">
              <a:avLst>
                <a:gd name="adj1" fmla="val -32099"/>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362" name="Image 25" descr="evian.jpg"/>
            <p:cNvPicPr>
              <a:picLocks noChangeAspect="1"/>
            </p:cNvPicPr>
            <p:nvPr/>
          </p:nvPicPr>
          <p:blipFill>
            <a:blip r:embed="rId2" cstate="print"/>
            <a:srcRect/>
            <a:stretch>
              <a:fillRect/>
            </a:stretch>
          </p:blipFill>
          <p:spPr bwMode="auto">
            <a:xfrm>
              <a:off x="1475657" y="1195618"/>
              <a:ext cx="360040" cy="726916"/>
            </a:xfrm>
            <a:prstGeom prst="rect">
              <a:avLst/>
            </a:prstGeom>
            <a:noFill/>
            <a:ln w="9525">
              <a:noFill/>
              <a:miter lim="800000"/>
              <a:headEnd/>
              <a:tailEnd/>
            </a:ln>
          </p:spPr>
        </p:pic>
        <p:pic>
          <p:nvPicPr>
            <p:cNvPr id="14363" name="Image 26" descr="m&amp;ms.jpg"/>
            <p:cNvPicPr>
              <a:picLocks noChangeAspect="1"/>
            </p:cNvPicPr>
            <p:nvPr/>
          </p:nvPicPr>
          <p:blipFill>
            <a:blip r:embed="rId3" cstate="print"/>
            <a:srcRect/>
            <a:stretch>
              <a:fillRect/>
            </a:stretch>
          </p:blipFill>
          <p:spPr bwMode="auto">
            <a:xfrm>
              <a:off x="683568" y="1268760"/>
              <a:ext cx="721229" cy="504056"/>
            </a:xfrm>
            <a:prstGeom prst="rect">
              <a:avLst/>
            </a:prstGeom>
            <a:noFill/>
            <a:ln w="9525">
              <a:noFill/>
              <a:miter lim="800000"/>
              <a:headEnd/>
              <a:tailEnd/>
            </a:ln>
          </p:spPr>
        </p:pic>
      </p:grpSp>
      <p:grpSp>
        <p:nvGrpSpPr>
          <p:cNvPr id="12" name="Groupe 28"/>
          <p:cNvGrpSpPr>
            <a:grpSpLocks/>
          </p:cNvGrpSpPr>
          <p:nvPr/>
        </p:nvGrpSpPr>
        <p:grpSpPr bwMode="auto">
          <a:xfrm>
            <a:off x="2411413" y="3429000"/>
            <a:ext cx="1081087" cy="720725"/>
            <a:chOff x="2627783" y="1196752"/>
            <a:chExt cx="1080121" cy="720080"/>
          </a:xfrm>
        </p:grpSpPr>
        <p:sp>
          <p:nvSpPr>
            <p:cNvPr id="30" name="Rectangle 29"/>
            <p:cNvSpPr/>
            <p:nvPr/>
          </p:nvSpPr>
          <p:spPr>
            <a:xfrm>
              <a:off x="2627783" y="1196752"/>
              <a:ext cx="1080121" cy="720080"/>
            </a:xfrm>
            <a:prstGeom prst="wedgeRectCallout">
              <a:avLst>
                <a:gd name="adj1" fmla="val -32290"/>
                <a:gd name="adj2" fmla="val 877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1" name="Picture 2"/>
            <p:cNvPicPr>
              <a:picLocks noChangeAspect="1" noChangeArrowheads="1"/>
            </p:cNvPicPr>
            <p:nvPr/>
          </p:nvPicPr>
          <p:blipFill>
            <a:blip r:embed="rId4" cstate="print"/>
            <a:srcRect/>
            <a:stretch>
              <a:fillRect/>
            </a:stretch>
          </p:blipFill>
          <p:spPr bwMode="auto">
            <a:xfrm>
              <a:off x="2627783" y="1412776"/>
              <a:ext cx="1080121" cy="180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3" name="Groupe 32"/>
          <p:cNvGrpSpPr>
            <a:grpSpLocks/>
          </p:cNvGrpSpPr>
          <p:nvPr/>
        </p:nvGrpSpPr>
        <p:grpSpPr bwMode="auto">
          <a:xfrm>
            <a:off x="4211638" y="3429000"/>
            <a:ext cx="1081087" cy="720725"/>
            <a:chOff x="4355976" y="1196752"/>
            <a:chExt cx="1080120" cy="720080"/>
          </a:xfrm>
        </p:grpSpPr>
        <p:sp>
          <p:nvSpPr>
            <p:cNvPr id="34" name="Rectangle 33"/>
            <p:cNvSpPr/>
            <p:nvPr/>
          </p:nvSpPr>
          <p:spPr>
            <a:xfrm>
              <a:off x="4355976" y="1196752"/>
              <a:ext cx="1080120" cy="720080"/>
            </a:xfrm>
            <a:prstGeom prst="wedgeRectCallout">
              <a:avLst>
                <a:gd name="adj1" fmla="val -33310"/>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5" name="Picture 7"/>
            <p:cNvPicPr>
              <a:picLocks noChangeAspect="1" noChangeArrowheads="1"/>
            </p:cNvPicPr>
            <p:nvPr/>
          </p:nvPicPr>
          <p:blipFill>
            <a:blip r:embed="rId5" cstate="print"/>
            <a:srcRect/>
            <a:stretch>
              <a:fillRect/>
            </a:stretch>
          </p:blipFill>
          <p:spPr bwMode="auto">
            <a:xfrm>
              <a:off x="4355976" y="1268126"/>
              <a:ext cx="1069018" cy="564644"/>
            </a:xfrm>
            <a:prstGeom prst="rect">
              <a:avLst/>
            </a:prstGeom>
            <a:ln>
              <a:noFill/>
            </a:ln>
            <a:effectLst>
              <a:outerShdw blurRad="292100" dist="139700" dir="2700000" algn="tl" rotWithShape="0">
                <a:srgbClr val="333333">
                  <a:alpha val="65000"/>
                </a:srgbClr>
              </a:outerShdw>
            </a:effectLst>
          </p:spPr>
        </p:pic>
      </p:grpSp>
      <p:grpSp>
        <p:nvGrpSpPr>
          <p:cNvPr id="22" name="Groupe 37"/>
          <p:cNvGrpSpPr>
            <a:grpSpLocks/>
          </p:cNvGrpSpPr>
          <p:nvPr/>
        </p:nvGrpSpPr>
        <p:grpSpPr bwMode="auto">
          <a:xfrm>
            <a:off x="5724525" y="3429000"/>
            <a:ext cx="1079500" cy="720725"/>
            <a:chOff x="6084168" y="1196752"/>
            <a:chExt cx="1080120" cy="720080"/>
          </a:xfrm>
        </p:grpSpPr>
        <p:sp>
          <p:nvSpPr>
            <p:cNvPr id="39" name="Rectangle 38"/>
            <p:cNvSpPr/>
            <p:nvPr/>
          </p:nvSpPr>
          <p:spPr>
            <a:xfrm>
              <a:off x="6084168" y="1196752"/>
              <a:ext cx="1080120" cy="720080"/>
            </a:xfrm>
            <a:prstGeom prst="wedgeRectCallout">
              <a:avLst>
                <a:gd name="adj1" fmla="val -32290"/>
                <a:gd name="adj2" fmla="val 815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0" name="Picture 2"/>
            <p:cNvPicPr>
              <a:picLocks noChangeAspect="1" noChangeArrowheads="1"/>
            </p:cNvPicPr>
            <p:nvPr/>
          </p:nvPicPr>
          <p:blipFill>
            <a:blip r:embed="rId6" cstate="print"/>
            <a:srcRect r="65473" b="72607"/>
            <a:stretch>
              <a:fillRect/>
            </a:stretch>
          </p:blipFill>
          <p:spPr bwMode="auto">
            <a:xfrm>
              <a:off x="6084168" y="1341086"/>
              <a:ext cx="1043587" cy="431414"/>
            </a:xfrm>
            <a:prstGeom prst="rect">
              <a:avLst/>
            </a:prstGeom>
            <a:ln>
              <a:noFill/>
            </a:ln>
            <a:effectLst>
              <a:outerShdw blurRad="292100" dist="139700" dir="2700000" algn="tl" rotWithShape="0">
                <a:srgbClr val="333333">
                  <a:alpha val="65000"/>
                </a:srgbClr>
              </a:outerShdw>
            </a:effectLst>
          </p:spPr>
        </p:pic>
      </p:grpSp>
      <p:grpSp>
        <p:nvGrpSpPr>
          <p:cNvPr id="23" name="Groupe 40"/>
          <p:cNvGrpSpPr>
            <a:grpSpLocks/>
          </p:cNvGrpSpPr>
          <p:nvPr/>
        </p:nvGrpSpPr>
        <p:grpSpPr bwMode="auto">
          <a:xfrm>
            <a:off x="7740650" y="3429000"/>
            <a:ext cx="1182688" cy="720725"/>
            <a:chOff x="7740352" y="1268760"/>
            <a:chExt cx="1182989" cy="720080"/>
          </a:xfrm>
        </p:grpSpPr>
        <p:sp>
          <p:nvSpPr>
            <p:cNvPr id="42" name="Rectangle 41"/>
            <p:cNvSpPr/>
            <p:nvPr/>
          </p:nvSpPr>
          <p:spPr>
            <a:xfrm>
              <a:off x="7811808" y="1268760"/>
              <a:ext cx="1081362" cy="720080"/>
            </a:xfrm>
            <a:prstGeom prst="wedgeRectCallout">
              <a:avLst>
                <a:gd name="adj1" fmla="val -32290"/>
                <a:gd name="adj2" fmla="val 815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354" name="Picture 13" descr="Visit Lucymoose.com"/>
            <p:cNvPicPr>
              <a:picLocks noChangeAspect="1" noChangeArrowheads="1"/>
            </p:cNvPicPr>
            <p:nvPr/>
          </p:nvPicPr>
          <p:blipFill>
            <a:blip r:embed="rId7" cstate="print"/>
            <a:srcRect l="23625" t="3937" r="23219" b="75391"/>
            <a:stretch>
              <a:fillRect/>
            </a:stretch>
          </p:blipFill>
          <p:spPr bwMode="auto">
            <a:xfrm>
              <a:off x="7740352" y="1412776"/>
              <a:ext cx="1182989" cy="345038"/>
            </a:xfrm>
            <a:prstGeom prst="rect">
              <a:avLst/>
            </a:prstGeom>
            <a:noFill/>
            <a:ln w="9525">
              <a:noFill/>
              <a:miter lim="800000"/>
              <a:headEnd/>
              <a:tailEnd/>
            </a:ln>
          </p:spPr>
        </p:pic>
      </p:grpSp>
      <p:sp>
        <p:nvSpPr>
          <p:cNvPr id="44"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mj-ea"/>
                <a:cs typeface="+mj-cs"/>
              </a:rPr>
              <a:t>CUSTOMISATION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/Axes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8"/>
          <p:cNvSpPr txBox="1"/>
          <p:nvPr/>
        </p:nvSpPr>
        <p:spPr>
          <a:xfrm>
            <a:off x="-36512" y="6165304"/>
            <a:ext cx="9180512" cy="738664"/>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endParaRPr lang="fr-FR" sz="1400" dirty="0" smtClean="0"/>
          </a:p>
          <a:p>
            <a:pPr>
              <a:defRPr/>
            </a:pPr>
            <a:endParaRPr lang="fr-FR" sz="1400" dirty="0"/>
          </a:p>
          <a:p>
            <a:pPr>
              <a:defRPr/>
            </a:pPr>
            <a:endParaRPr lang="fr-FR" sz="1400" dirty="0"/>
          </a:p>
        </p:txBody>
      </p:sp>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b="1" kern="0" dirty="0" smtClean="0">
                <a:solidFill>
                  <a:schemeClr val="tx2"/>
                </a:solidFill>
                <a:latin typeface="+mj-lt"/>
                <a:ea typeface="+mj-ea"/>
                <a:cs typeface="+mj-cs"/>
              </a:rPr>
              <a:t>PERSONNALI</a:t>
            </a:r>
            <a:r>
              <a:rPr kumimoji="0" lang="fr-FR" sz="3200" b="1" i="0" u="none" strike="noStrike" kern="0" cap="none" spc="0" normalizeH="0" baseline="0" noProof="0" dirty="0" smtClean="0">
                <a:ln>
                  <a:noFill/>
                </a:ln>
                <a:solidFill>
                  <a:schemeClr val="tx2"/>
                </a:solidFill>
                <a:effectLst/>
                <a:uLnTx/>
                <a:uFillTx/>
                <a:latin typeface="+mj-lt"/>
                <a:ea typeface="+mj-ea"/>
                <a:cs typeface="+mj-cs"/>
              </a:rPr>
              <a:t>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
        <p:nvSpPr>
          <p:cNvPr id="10" name="ZoneTexte 10"/>
          <p:cNvSpPr txBox="1"/>
          <p:nvPr/>
        </p:nvSpPr>
        <p:spPr>
          <a:xfrm>
            <a:off x="395536" y="1273237"/>
            <a:ext cx="8136904" cy="1200329"/>
          </a:xfrm>
          <a:prstGeom prst="rect">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fr-FR" sz="1200" dirty="0" smtClean="0"/>
              <a:t>La </a:t>
            </a:r>
            <a:r>
              <a:rPr lang="fr-FR" sz="1200" dirty="0"/>
              <a:t>personnalisation hors ligne, partie intégrante du marketing direct, a pour but </a:t>
            </a:r>
            <a:r>
              <a:rPr lang="fr-FR" sz="1200" dirty="0" smtClean="0"/>
              <a:t>d’analyser le </a:t>
            </a:r>
            <a:r>
              <a:rPr lang="fr-FR" sz="1200" dirty="0"/>
              <a:t>comportement des clients recrutés ou fidélisés. Elle permet de segmenter le fichier client, de proposer à chaque segment des offres différenciées visant à les fidéliser en obtenant une augmentation de la fréquence des achats, de la quantité par commande, de la largeur des besoins couverts, et surtout un renouvellement de l'abonnement ou de la souscription avant son terme, pour augmenter la durée de vie du client et le revenu dégagé pour l'entreprise pendant la durée de vie des clients</a:t>
            </a:r>
            <a:r>
              <a:rPr lang="fr-FR" sz="1200" dirty="0" smtClean="0"/>
              <a:t>.</a:t>
            </a:r>
            <a:endParaRPr lang="fr-FR" sz="1200" dirty="0"/>
          </a:p>
        </p:txBody>
      </p:sp>
      <p:sp>
        <p:nvSpPr>
          <p:cNvPr id="12" name="Espace réservé du contenu 2"/>
          <p:cNvSpPr txBox="1">
            <a:spLocks/>
          </p:cNvSpPr>
          <p:nvPr/>
        </p:nvSpPr>
        <p:spPr>
          <a:xfrm>
            <a:off x="0" y="5157192"/>
            <a:ext cx="8964488" cy="1700808"/>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fr-FR" sz="2200" b="1" dirty="0"/>
              <a:t>La </a:t>
            </a:r>
            <a:r>
              <a:rPr lang="fr-FR" sz="2200" b="1" dirty="0">
                <a:solidFill>
                  <a:srgbClr val="FF0000"/>
                </a:solidFill>
              </a:rPr>
              <a:t>personnalisation </a:t>
            </a:r>
            <a:r>
              <a:rPr lang="fr-FR" sz="2200" b="1" dirty="0" smtClean="0">
                <a:solidFill>
                  <a:srgbClr val="FF0000"/>
                </a:solidFill>
              </a:rPr>
              <a:t>implicite - </a:t>
            </a:r>
            <a:r>
              <a:rPr lang="fr-FR" sz="2200" b="1" i="1" dirty="0" smtClean="0">
                <a:solidFill>
                  <a:srgbClr val="FF0000"/>
                </a:solidFill>
              </a:rPr>
              <a:t>hors ligne </a:t>
            </a:r>
            <a:r>
              <a:rPr lang="fr-FR" sz="2200" b="1" dirty="0" smtClean="0">
                <a:solidFill>
                  <a:srgbClr val="FF0000"/>
                </a:solidFill>
              </a:rPr>
              <a:t>: </a:t>
            </a:r>
            <a:r>
              <a:rPr lang="fr-FR" sz="2200" b="1" dirty="0" smtClean="0">
                <a:latin typeface="+mn-lt"/>
                <a:cs typeface="+mn-cs"/>
              </a:rPr>
              <a:t>le télémarketing</a:t>
            </a:r>
            <a:endParaRPr lang="fr-FR" sz="2200" b="1" dirty="0">
              <a:latin typeface="+mn-lt"/>
              <a:cs typeface="+mn-cs"/>
            </a:endParaRPr>
          </a:p>
          <a:p>
            <a:endParaRPr lang="fr-FR" sz="1200" dirty="0" smtClean="0"/>
          </a:p>
          <a:p>
            <a:r>
              <a:rPr lang="fr-FR" sz="1200" dirty="0" smtClean="0"/>
              <a:t>Le télémarketing est à </a:t>
            </a:r>
            <a:r>
              <a:rPr lang="fr-FR" sz="1200" dirty="0"/>
              <a:t>la base de la </a:t>
            </a:r>
            <a:r>
              <a:rPr lang="fr-FR" sz="1200" dirty="0" smtClean="0"/>
              <a:t>personnalisation. Il se fait, comme son nom l’indique, </a:t>
            </a:r>
            <a:r>
              <a:rPr lang="fr-FR" sz="1200" dirty="0"/>
              <a:t>par le biais du canal </a:t>
            </a:r>
            <a:r>
              <a:rPr lang="fr-FR" sz="1200" dirty="0" smtClean="0"/>
              <a:t>téléphonique basé </a:t>
            </a:r>
            <a:r>
              <a:rPr lang="fr-FR" sz="1200" dirty="0"/>
              <a:t>sur les données </a:t>
            </a:r>
            <a:r>
              <a:rPr lang="fr-FR" sz="1200" dirty="0" smtClean="0"/>
              <a:t>CRM (</a:t>
            </a:r>
            <a:r>
              <a:rPr lang="fr-FR" sz="1200" i="1" dirty="0"/>
              <a:t>Customer Relationship </a:t>
            </a:r>
            <a:r>
              <a:rPr lang="fr-FR" sz="1200" i="1" dirty="0" smtClean="0"/>
              <a:t>Management, Gestion Client)</a:t>
            </a:r>
            <a:r>
              <a:rPr lang="fr-FR" sz="1200" dirty="0" smtClean="0"/>
              <a:t> acquises. Le CRM a pour </a:t>
            </a:r>
            <a:r>
              <a:rPr lang="fr-FR" sz="1200" dirty="0"/>
              <a:t>but de quantifier les achats et qualifier, à l’aide de base de données, les différents types de clients selon leur rentabilité </a:t>
            </a:r>
            <a:endParaRPr lang="fr-FR" sz="1200" dirty="0" smtClean="0"/>
          </a:p>
          <a:p>
            <a:r>
              <a:rPr lang="fr-FR" sz="1200" dirty="0" smtClean="0"/>
              <a:t>Le télémarketing utilise donc le </a:t>
            </a:r>
            <a:r>
              <a:rPr lang="fr-FR" sz="1200" dirty="0"/>
              <a:t>téléphone comme vecteur principal de mise en application d’actions marketing </a:t>
            </a:r>
            <a:r>
              <a:rPr lang="fr-FR" sz="1200" dirty="0" smtClean="0"/>
              <a:t>telles que des enquêtes</a:t>
            </a:r>
            <a:r>
              <a:rPr lang="fr-FR" sz="1200" dirty="0"/>
              <a:t>, études de marché, diffusion d’informations commerciales, prospection, vente, service </a:t>
            </a:r>
            <a:r>
              <a:rPr lang="fr-FR" sz="1200" dirty="0" smtClean="0"/>
              <a:t>après-vente etc. </a:t>
            </a:r>
          </a:p>
          <a:p>
            <a:pPr>
              <a:defRPr/>
            </a:pPr>
            <a:endParaRPr lang="fr-FR" sz="1400" dirty="0"/>
          </a:p>
          <a:p>
            <a:pPr>
              <a:defRPr/>
            </a:pPr>
            <a:endParaRPr lang="fr-FR" sz="20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14" name="Espace réservé du contenu 2"/>
          <p:cNvSpPr txBox="1">
            <a:spLocks/>
          </p:cNvSpPr>
          <p:nvPr/>
        </p:nvSpPr>
        <p:spPr>
          <a:xfrm>
            <a:off x="-45142" y="2852935"/>
            <a:ext cx="9144000" cy="1079449"/>
          </a:xfrm>
          <a:prstGeom prst="rect">
            <a:avLst/>
          </a:prstGeom>
        </p:spPr>
        <p:txBody>
          <a:bodyPr>
            <a:normAutofit fontScale="25000" lnSpcReduction="20000"/>
          </a:bodyPr>
          <a:lstStyle/>
          <a:p>
            <a:pPr marL="342900" indent="-342900" fontAlgn="auto">
              <a:spcBef>
                <a:spcPct val="20000"/>
              </a:spcBef>
              <a:spcAft>
                <a:spcPts val="0"/>
              </a:spcAft>
              <a:buFont typeface="Arial" pitchFamily="34" charset="0"/>
              <a:buChar char="•"/>
              <a:defRPr/>
            </a:pPr>
            <a:r>
              <a:rPr lang="fr-FR" sz="8800" b="1" dirty="0"/>
              <a:t>La </a:t>
            </a:r>
            <a:r>
              <a:rPr lang="fr-FR" sz="8800" b="1" dirty="0">
                <a:solidFill>
                  <a:srgbClr val="FF0000"/>
                </a:solidFill>
              </a:rPr>
              <a:t>personnalisation </a:t>
            </a:r>
            <a:r>
              <a:rPr lang="fr-FR" sz="8800" b="1" dirty="0" smtClean="0">
                <a:solidFill>
                  <a:srgbClr val="FF0000"/>
                </a:solidFill>
              </a:rPr>
              <a:t>implicite - </a:t>
            </a:r>
            <a:r>
              <a:rPr lang="fr-FR" sz="8800" b="1" i="1" dirty="0" smtClean="0">
                <a:solidFill>
                  <a:srgbClr val="FF0000"/>
                </a:solidFill>
              </a:rPr>
              <a:t>hors ligne</a:t>
            </a:r>
            <a:r>
              <a:rPr lang="fr-FR" sz="8800" b="1" dirty="0" smtClean="0">
                <a:solidFill>
                  <a:srgbClr val="FF0000"/>
                </a:solidFill>
              </a:rPr>
              <a:t> : </a:t>
            </a:r>
            <a:r>
              <a:rPr lang="fr-FR" sz="8800" b="1" dirty="0" smtClean="0">
                <a:latin typeface="+mn-lt"/>
                <a:cs typeface="+mn-cs"/>
              </a:rPr>
              <a:t>le publipostage </a:t>
            </a:r>
            <a:endParaRPr lang="fr-FR" sz="8800" b="1" dirty="0">
              <a:latin typeface="+mn-lt"/>
              <a:cs typeface="+mn-cs"/>
            </a:endParaRPr>
          </a:p>
          <a:p>
            <a:pPr>
              <a:defRPr/>
            </a:pPr>
            <a:endParaRPr lang="fr-FR" sz="4400" dirty="0">
              <a:latin typeface="+mn-lt"/>
            </a:endParaRPr>
          </a:p>
          <a:p>
            <a:pPr>
              <a:defRPr/>
            </a:pPr>
            <a:endParaRPr lang="fr-FR" sz="4400" dirty="0" smtClean="0">
              <a:latin typeface="+mn-lt"/>
            </a:endParaRPr>
          </a:p>
          <a:p>
            <a:pPr algn="just">
              <a:defRPr/>
            </a:pPr>
            <a:r>
              <a:rPr lang="fr-FR" sz="4800" dirty="0" smtClean="0">
                <a:latin typeface="+mn-lt"/>
              </a:rPr>
              <a:t>Cette technique consiste à adresser un pli, éventuellement personnalisé, par voie postale. </a:t>
            </a:r>
            <a:r>
              <a:rPr lang="fr-FR" sz="4800" dirty="0" smtClean="0"/>
              <a:t>L’adresse peut provenir d’une base de données clients, de coupon-réponse, de garanties adressées ou encore de fichiers loués. Son objectif est de servir, informer, motiver ou lancer un nouveau produits (informations) ou conforter sa gamme.</a:t>
            </a:r>
          </a:p>
          <a:p>
            <a:pPr algn="just">
              <a:defRPr/>
            </a:pPr>
            <a:endParaRPr lang="fr-FR" sz="4400" dirty="0"/>
          </a:p>
          <a:p>
            <a:pPr algn="just">
              <a:defRPr/>
            </a:pPr>
            <a:endParaRPr lang="fr-FR" sz="2000" dirty="0" smtClean="0">
              <a:latin typeface="+mn-lt"/>
            </a:endParaRPr>
          </a:p>
          <a:p>
            <a:pPr marL="342900" indent="-342900" fontAlgn="auto">
              <a:spcBef>
                <a:spcPct val="20000"/>
              </a:spcBef>
              <a:spcAft>
                <a:spcPts val="0"/>
              </a:spcAft>
              <a:buFont typeface="Arial" pitchFamily="34" charset="0"/>
              <a:buNone/>
              <a:defRPr/>
            </a:pPr>
            <a:endParaRPr lang="fr-FR" sz="2000" dirty="0">
              <a:latin typeface="+mn-lt"/>
              <a:cs typeface="+mn-cs"/>
            </a:endParaRPr>
          </a:p>
          <a:p>
            <a:pPr marL="342900" indent="-342900" fontAlgn="auto">
              <a:spcBef>
                <a:spcPct val="20000"/>
              </a:spcBef>
              <a:spcAft>
                <a:spcPts val="0"/>
              </a:spcAft>
              <a:buFont typeface="Arial" pitchFamily="34" charset="0"/>
              <a:buNone/>
              <a:defRPr/>
            </a:pPr>
            <a:endParaRPr lang="fr-FR" sz="3200" dirty="0" smtClean="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932384"/>
            <a:ext cx="1917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380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8"/>
          <p:cNvSpPr txBox="1"/>
          <p:nvPr/>
        </p:nvSpPr>
        <p:spPr>
          <a:xfrm>
            <a:off x="-36512" y="6165304"/>
            <a:ext cx="9180512" cy="738664"/>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defRPr/>
            </a:pPr>
            <a:endParaRPr lang="fr-FR" sz="1400" dirty="0" smtClean="0"/>
          </a:p>
          <a:p>
            <a:pPr>
              <a:defRPr/>
            </a:pPr>
            <a:endParaRPr lang="fr-FR" sz="1400" dirty="0"/>
          </a:p>
          <a:p>
            <a:pPr>
              <a:defRPr/>
            </a:pPr>
            <a:endParaRPr lang="fr-FR" sz="1400" dirty="0"/>
          </a:p>
        </p:txBody>
      </p:sp>
      <p:sp>
        <p:nvSpPr>
          <p:cNvPr id="8" name="Espace réservé du contenu 2"/>
          <p:cNvSpPr txBox="1">
            <a:spLocks/>
          </p:cNvSpPr>
          <p:nvPr/>
        </p:nvSpPr>
        <p:spPr>
          <a:xfrm>
            <a:off x="0" y="1158730"/>
            <a:ext cx="9144000" cy="1295474"/>
          </a:xfrm>
          <a:prstGeom prst="rect">
            <a:avLst/>
          </a:prstGeom>
        </p:spPr>
        <p:txBody>
          <a:bodyPr>
            <a:normAutofit fontScale="85000" lnSpcReduction="20000"/>
          </a:bodyPr>
          <a:lstStyle/>
          <a:p>
            <a:pPr marL="342900" indent="-342900" fontAlgn="auto">
              <a:spcBef>
                <a:spcPct val="20000"/>
              </a:spcBef>
              <a:spcAft>
                <a:spcPts val="0"/>
              </a:spcAft>
              <a:buFont typeface="Arial" pitchFamily="34" charset="0"/>
              <a:buChar char="•"/>
              <a:defRPr/>
            </a:pPr>
            <a:r>
              <a:rPr lang="fr-FR" sz="2600" b="1" dirty="0"/>
              <a:t>La </a:t>
            </a:r>
            <a:r>
              <a:rPr lang="fr-FR" sz="2600" b="1" dirty="0">
                <a:solidFill>
                  <a:srgbClr val="FF0000"/>
                </a:solidFill>
              </a:rPr>
              <a:t>personnalisation </a:t>
            </a:r>
            <a:r>
              <a:rPr lang="fr-FR" sz="2600" b="1" dirty="0" smtClean="0">
                <a:solidFill>
                  <a:srgbClr val="FF0000"/>
                </a:solidFill>
              </a:rPr>
              <a:t>implicite - </a:t>
            </a:r>
            <a:r>
              <a:rPr lang="fr-FR" sz="2600" b="1" i="1" dirty="0" smtClean="0">
                <a:solidFill>
                  <a:srgbClr val="FF0000"/>
                </a:solidFill>
              </a:rPr>
              <a:t>hors ligne </a:t>
            </a:r>
            <a:r>
              <a:rPr lang="fr-FR" sz="2600" b="1" dirty="0" smtClean="0">
                <a:solidFill>
                  <a:srgbClr val="FF0000"/>
                </a:solidFill>
              </a:rPr>
              <a:t>: </a:t>
            </a:r>
            <a:r>
              <a:rPr lang="fr-FR" sz="2600" b="1" dirty="0" smtClean="0">
                <a:latin typeface="+mn-lt"/>
                <a:cs typeface="+mn-cs"/>
              </a:rPr>
              <a:t>les coupons de réduction </a:t>
            </a:r>
            <a:endParaRPr lang="fr-FR" sz="2600" b="1" dirty="0">
              <a:latin typeface="+mn-lt"/>
              <a:cs typeface="+mn-cs"/>
            </a:endParaRPr>
          </a:p>
          <a:p>
            <a:pPr>
              <a:defRPr/>
            </a:pPr>
            <a:r>
              <a:rPr lang="fr-FR" sz="1400" dirty="0" smtClean="0"/>
              <a:t>Dans </a:t>
            </a:r>
            <a:r>
              <a:rPr lang="fr-FR" sz="1400" dirty="0"/>
              <a:t>la </a:t>
            </a:r>
            <a:r>
              <a:rPr lang="fr-FR" sz="1400" dirty="0" smtClean="0"/>
              <a:t>personnalisation hors </a:t>
            </a:r>
            <a:r>
              <a:rPr lang="fr-FR" sz="1400" dirty="0"/>
              <a:t>ligne </a:t>
            </a:r>
            <a:r>
              <a:rPr lang="fr-FR" sz="1400" dirty="0" smtClean="0"/>
              <a:t>il existe des personnalisations </a:t>
            </a:r>
            <a:r>
              <a:rPr lang="fr-FR" sz="1400" dirty="0"/>
              <a:t>d’offres promotionnelles comme les coupons de </a:t>
            </a:r>
            <a:r>
              <a:rPr lang="fr-FR" sz="1400" dirty="0" smtClean="0"/>
              <a:t>réductions. Ceux-ci sont </a:t>
            </a:r>
            <a:r>
              <a:rPr lang="fr-FR" sz="1400" dirty="0"/>
              <a:t>obtenus en sortie de caisse dans les Grandes Surfaces Alimentaires. </a:t>
            </a:r>
            <a:r>
              <a:rPr lang="fr-FR" sz="1400" dirty="0" smtClean="0"/>
              <a:t>Selon les </a:t>
            </a:r>
            <a:r>
              <a:rPr lang="fr-FR" sz="1400" dirty="0"/>
              <a:t>types d’achats </a:t>
            </a:r>
            <a:r>
              <a:rPr lang="fr-FR" sz="1400" dirty="0" smtClean="0"/>
              <a:t>réalisés, </a:t>
            </a:r>
            <a:r>
              <a:rPr lang="fr-FR" sz="1400" dirty="0"/>
              <a:t>de marques (MDD ou marques nationales), les caisses délivrent </a:t>
            </a:r>
            <a:r>
              <a:rPr lang="fr-FR" sz="1400" dirty="0" smtClean="0"/>
              <a:t>automatiquement aux clients des </a:t>
            </a:r>
            <a:r>
              <a:rPr lang="fr-FR" sz="1400" dirty="0"/>
              <a:t>bons de réductions </a:t>
            </a:r>
            <a:r>
              <a:rPr lang="fr-FR" sz="1400" dirty="0" smtClean="0"/>
              <a:t>en fonction des </a:t>
            </a:r>
            <a:r>
              <a:rPr lang="fr-FR" sz="1400" dirty="0"/>
              <a:t>offres promotionnelles du moment </a:t>
            </a:r>
            <a:r>
              <a:rPr lang="fr-FR" sz="1400" dirty="0" smtClean="0"/>
              <a:t>ou selon </a:t>
            </a:r>
            <a:r>
              <a:rPr lang="fr-FR" sz="1400" dirty="0"/>
              <a:t>des bons </a:t>
            </a:r>
            <a:r>
              <a:rPr lang="fr-FR" sz="1400" dirty="0" smtClean="0"/>
              <a:t>prenant effet sur </a:t>
            </a:r>
            <a:r>
              <a:rPr lang="fr-FR" sz="1400" dirty="0"/>
              <a:t>le prochain achat dans la même grande surface.</a:t>
            </a:r>
          </a:p>
          <a:p>
            <a:pPr>
              <a:defRPr/>
            </a:pPr>
            <a:endParaRPr lang="fr-FR" sz="20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11" name="ZoneTexte 10"/>
          <p:cNvSpPr txBox="1"/>
          <p:nvPr/>
        </p:nvSpPr>
        <p:spPr>
          <a:xfrm>
            <a:off x="5126803" y="2708920"/>
            <a:ext cx="3779912" cy="397031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defRPr/>
            </a:pPr>
            <a:r>
              <a:rPr lang="fr-FR" sz="1200" b="1" dirty="0"/>
              <a:t>La société </a:t>
            </a:r>
            <a:r>
              <a:rPr lang="fr-FR" sz="1200" b="1" dirty="0" smtClean="0"/>
              <a:t>Auchan génère ce type d’offres personnalisée</a:t>
            </a:r>
            <a:r>
              <a:rPr lang="fr-FR" sz="1200" b="1" dirty="0"/>
              <a:t>s</a:t>
            </a:r>
            <a:r>
              <a:rPr lang="fr-FR" sz="1200" b="1" dirty="0" smtClean="0"/>
              <a:t>, très intéressantes pour le client.</a:t>
            </a:r>
          </a:p>
          <a:p>
            <a:pPr algn="just">
              <a:defRPr/>
            </a:pPr>
            <a:endParaRPr lang="fr-FR" sz="1200" b="1" dirty="0" smtClean="0"/>
          </a:p>
          <a:p>
            <a:pPr algn="just">
              <a:defRPr/>
            </a:pPr>
            <a:r>
              <a:rPr lang="fr-FR" sz="1200" b="1" dirty="0" smtClean="0"/>
              <a:t>Différents bons de réduction sont imprimés au dos de ce ticket de caisse Auchan : </a:t>
            </a:r>
          </a:p>
          <a:p>
            <a:pPr marL="171450" indent="-171450" algn="just">
              <a:buFontTx/>
              <a:buChar char="-"/>
              <a:defRPr/>
            </a:pPr>
            <a:r>
              <a:rPr lang="fr-FR" sz="1200" b="1" dirty="0" smtClean="0"/>
              <a:t>Une remise sur l’addition chez Grill </a:t>
            </a:r>
            <a:r>
              <a:rPr lang="fr-FR" sz="1200" b="1" dirty="0" err="1" smtClean="0"/>
              <a:t>Courtepaille</a:t>
            </a:r>
            <a:endParaRPr lang="fr-FR" sz="1200" b="1" dirty="0" smtClean="0"/>
          </a:p>
          <a:p>
            <a:pPr algn="just">
              <a:defRPr/>
            </a:pPr>
            <a:endParaRPr lang="fr-FR" sz="1200" b="1" dirty="0" smtClean="0"/>
          </a:p>
          <a:p>
            <a:pPr marL="171450" indent="-171450" algn="just">
              <a:buFontTx/>
              <a:buChar char="-"/>
              <a:defRPr/>
            </a:pPr>
            <a:r>
              <a:rPr lang="fr-FR" sz="1200" b="1" dirty="0" smtClean="0"/>
              <a:t>10% de remise sur un article au choix chez </a:t>
            </a:r>
            <a:r>
              <a:rPr lang="fr-FR" sz="1200" b="1" dirty="0" err="1" smtClean="0"/>
              <a:t>Lumiland</a:t>
            </a:r>
            <a:endParaRPr lang="fr-FR" sz="1200" b="1" dirty="0" smtClean="0"/>
          </a:p>
          <a:p>
            <a:pPr algn="just">
              <a:defRPr/>
            </a:pPr>
            <a:endParaRPr lang="fr-FR" sz="1200" b="1" dirty="0" smtClean="0"/>
          </a:p>
          <a:p>
            <a:pPr marL="171450" indent="-171450" algn="just">
              <a:buFontTx/>
              <a:buChar char="-"/>
              <a:defRPr/>
            </a:pPr>
            <a:r>
              <a:rPr lang="fr-FR" sz="1200" b="1" dirty="0" smtClean="0"/>
              <a:t>Un sandwich offert à KFC pour un menu acheté</a:t>
            </a:r>
          </a:p>
          <a:p>
            <a:pPr algn="just">
              <a:defRPr/>
            </a:pPr>
            <a:endParaRPr lang="fr-FR" sz="1200" b="1" dirty="0" smtClean="0"/>
          </a:p>
          <a:p>
            <a:pPr algn="just">
              <a:defRPr/>
            </a:pPr>
            <a:r>
              <a:rPr lang="fr-FR" sz="1200" b="1" dirty="0" smtClean="0"/>
              <a:t>Et beaucoup d’autres bons de réduction comme un contrôle technique remisé à 30€ avec une contre visite gratuite.</a:t>
            </a:r>
          </a:p>
          <a:p>
            <a:pPr algn="just">
              <a:defRPr/>
            </a:pPr>
            <a:endParaRPr lang="fr-FR" sz="1200" b="1" dirty="0"/>
          </a:p>
          <a:p>
            <a:pPr algn="just">
              <a:defRPr/>
            </a:pPr>
            <a:r>
              <a:rPr lang="fr-FR" sz="1200" b="1" dirty="0" smtClean="0"/>
              <a:t>Ainsi ces offres sont très intéressantes pour le client.</a:t>
            </a:r>
          </a:p>
          <a:p>
            <a:pPr algn="just">
              <a:defRPr/>
            </a:pPr>
            <a:endParaRPr lang="fr-FR" sz="1200" dirty="0"/>
          </a:p>
        </p:txBody>
      </p:sp>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b="1" kern="0" dirty="0" smtClean="0">
                <a:solidFill>
                  <a:schemeClr val="tx2"/>
                </a:solidFill>
                <a:latin typeface="+mj-lt"/>
                <a:ea typeface="+mj-ea"/>
                <a:cs typeface="+mj-cs"/>
              </a:rPr>
              <a:t>PERSONNALI</a:t>
            </a:r>
            <a:r>
              <a:rPr kumimoji="0" lang="fr-FR" sz="3200" b="1" i="0" u="none" strike="noStrike" kern="0" cap="none" spc="0" normalizeH="0" baseline="0" noProof="0" dirty="0" smtClean="0">
                <a:ln>
                  <a:noFill/>
                </a:ln>
                <a:solidFill>
                  <a:schemeClr val="tx2"/>
                </a:solidFill>
                <a:effectLst/>
                <a:uLnTx/>
                <a:uFillTx/>
                <a:latin typeface="+mj-lt"/>
                <a:ea typeface="+mj-ea"/>
                <a:cs typeface="+mj-cs"/>
              </a:rPr>
              <a:t>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99639"/>
            <a:ext cx="1760984" cy="11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454203"/>
            <a:ext cx="2776840" cy="432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53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8059" y="6165304"/>
            <a:ext cx="9144000" cy="738664"/>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fr-FR" sz="1400" dirty="0" smtClean="0"/>
          </a:p>
          <a:p>
            <a:pPr>
              <a:defRPr/>
            </a:pPr>
            <a:endParaRPr lang="fr-FR" sz="1400" dirty="0"/>
          </a:p>
          <a:p>
            <a:pPr>
              <a:defRPr/>
            </a:pPr>
            <a:endParaRPr lang="fr-FR" sz="1400" dirty="0"/>
          </a:p>
        </p:txBody>
      </p:sp>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b="1" kern="0" dirty="0" smtClean="0">
                <a:solidFill>
                  <a:schemeClr val="tx2"/>
                </a:solidFill>
                <a:latin typeface="+mj-lt"/>
                <a:ea typeface="+mj-ea"/>
                <a:cs typeface="+mj-cs"/>
              </a:rPr>
              <a:t>PERSONNALI</a:t>
            </a:r>
            <a:r>
              <a:rPr kumimoji="0" lang="fr-FR" sz="3200" b="1" i="0" u="none" strike="noStrike" kern="0" cap="none" spc="0" normalizeH="0" baseline="0" noProof="0" dirty="0" smtClean="0">
                <a:ln>
                  <a:noFill/>
                </a:ln>
                <a:solidFill>
                  <a:schemeClr val="tx2"/>
                </a:solidFill>
                <a:effectLst/>
                <a:uLnTx/>
                <a:uFillTx/>
                <a:latin typeface="+mj-lt"/>
                <a:ea typeface="+mj-ea"/>
                <a:cs typeface="+mj-cs"/>
              </a:rPr>
              <a:t>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
        <p:nvSpPr>
          <p:cNvPr id="6" name="Espace réservé du contenu 2"/>
          <p:cNvSpPr txBox="1">
            <a:spLocks/>
          </p:cNvSpPr>
          <p:nvPr/>
        </p:nvSpPr>
        <p:spPr>
          <a:xfrm>
            <a:off x="0" y="1158730"/>
            <a:ext cx="9144000" cy="2486294"/>
          </a:xfrm>
          <a:prstGeom prst="rect">
            <a:avLst/>
          </a:prstGeom>
        </p:spPr>
        <p:txBody>
          <a:bodyPr>
            <a:normAutofit fontScale="92500"/>
          </a:bodyPr>
          <a:lstStyle/>
          <a:p>
            <a:pPr marL="342900" indent="-342900" fontAlgn="auto">
              <a:spcBef>
                <a:spcPct val="20000"/>
              </a:spcBef>
              <a:spcAft>
                <a:spcPts val="0"/>
              </a:spcAft>
              <a:buFont typeface="Arial" pitchFamily="34" charset="0"/>
              <a:buChar char="•"/>
              <a:defRPr/>
            </a:pPr>
            <a:r>
              <a:rPr lang="fr-FR" sz="2400" b="1" dirty="0"/>
              <a:t>La </a:t>
            </a:r>
            <a:r>
              <a:rPr lang="fr-FR" sz="2400" b="1" dirty="0">
                <a:solidFill>
                  <a:srgbClr val="FF0000"/>
                </a:solidFill>
              </a:rPr>
              <a:t>personnalisation </a:t>
            </a:r>
            <a:r>
              <a:rPr lang="fr-FR" sz="2400" b="1" dirty="0" smtClean="0">
                <a:solidFill>
                  <a:srgbClr val="FF0000"/>
                </a:solidFill>
              </a:rPr>
              <a:t>implicite - </a:t>
            </a:r>
            <a:r>
              <a:rPr lang="fr-FR" sz="2400" b="1" i="1" dirty="0" smtClean="0">
                <a:solidFill>
                  <a:srgbClr val="FF0000"/>
                </a:solidFill>
              </a:rPr>
              <a:t>en ligne </a:t>
            </a:r>
            <a:r>
              <a:rPr lang="fr-FR" sz="2400" b="1" dirty="0" smtClean="0">
                <a:solidFill>
                  <a:srgbClr val="FF0000"/>
                </a:solidFill>
              </a:rPr>
              <a:t>: </a:t>
            </a:r>
            <a:r>
              <a:rPr lang="fr-FR" sz="2400" b="1" dirty="0" smtClean="0">
                <a:latin typeface="+mn-lt"/>
                <a:cs typeface="+mn-cs"/>
              </a:rPr>
              <a:t>La personnalisation</a:t>
            </a:r>
            <a:r>
              <a:rPr lang="fr-FR" sz="2400" b="1" dirty="0">
                <a:latin typeface="+mn-lt"/>
                <a:cs typeface="+mn-cs"/>
              </a:rPr>
              <a:t> de l’environnement du site et de la navigation </a:t>
            </a:r>
          </a:p>
          <a:p>
            <a:pPr>
              <a:defRPr/>
            </a:pPr>
            <a:endParaRPr lang="fr-FR" sz="1400" dirty="0" smtClean="0"/>
          </a:p>
          <a:p>
            <a:pPr>
              <a:defRPr/>
            </a:pPr>
            <a:r>
              <a:rPr lang="fr-FR" sz="1200" dirty="0" smtClean="0"/>
              <a:t>Dans </a:t>
            </a:r>
            <a:r>
              <a:rPr lang="fr-FR" sz="1200" dirty="0"/>
              <a:t>ce cas présent, on ne demande pas l'avis de l'utilisateur. Cependant la mise en forme de l‘environnement du site, ou son contenu lui-même, sera adapté sur la base de son profil technique, de l'analyse de son comportement sur le site (</a:t>
            </a:r>
            <a:r>
              <a:rPr lang="fr-FR" sz="1200" i="1" dirty="0" err="1"/>
              <a:t>tracking</a:t>
            </a:r>
            <a:r>
              <a:rPr lang="fr-FR" sz="1200" dirty="0"/>
              <a:t>) ou de quelques données personnelles fournies par lui-même</a:t>
            </a:r>
            <a:r>
              <a:rPr lang="fr-FR" sz="1200" dirty="0" smtClean="0"/>
              <a:t>.</a:t>
            </a:r>
          </a:p>
          <a:p>
            <a:r>
              <a:rPr lang="fr-FR" sz="1200" dirty="0"/>
              <a:t>On peut appeler ce type de personnalisation un « </a:t>
            </a:r>
            <a:r>
              <a:rPr lang="fr-FR" sz="1200" i="1" dirty="0" err="1"/>
              <a:t>profiling</a:t>
            </a:r>
            <a:r>
              <a:rPr lang="fr-FR" sz="1200" dirty="0"/>
              <a:t> » où les cookies sont des moyens de personnalisation passives. En effet ils sont utiles pour conserver en mémoire des informations spécifiques (liens visités, durée de </a:t>
            </a:r>
            <a:r>
              <a:rPr lang="fr-FR" sz="1200" dirty="0" smtClean="0"/>
              <a:t>consultation ou </a:t>
            </a:r>
            <a:r>
              <a:rPr lang="fr-FR" sz="1200" dirty="0"/>
              <a:t>des préférences introduites par </a:t>
            </a:r>
            <a:r>
              <a:rPr lang="fr-FR" sz="1200" dirty="0" smtClean="0"/>
              <a:t>l’utilisateur). Ainsi ils permettent de suivre le comportement d’un utilisateur sur un site (« </a:t>
            </a:r>
            <a:r>
              <a:rPr lang="fr-FR" sz="1200" i="1" dirty="0" err="1" smtClean="0"/>
              <a:t>tracking</a:t>
            </a:r>
            <a:r>
              <a:rPr lang="fr-FR" sz="1200" dirty="0" smtClean="0"/>
              <a:t> »). Toutes ces informations sont ensuite stockées dans des </a:t>
            </a:r>
            <a:r>
              <a:rPr lang="fr-FR" sz="1200" dirty="0"/>
              <a:t>bases de données </a:t>
            </a:r>
            <a:r>
              <a:rPr lang="fr-FR" sz="1200" dirty="0" smtClean="0"/>
              <a:t>dans le but de regrouper les profils </a:t>
            </a:r>
            <a:r>
              <a:rPr lang="fr-FR" sz="1200" dirty="0"/>
              <a:t>similaires et de produire dynamiquement des offres </a:t>
            </a:r>
            <a:r>
              <a:rPr lang="fr-FR" sz="1200" dirty="0" smtClean="0"/>
              <a:t>personnalisées.</a:t>
            </a:r>
            <a:endParaRPr lang="fr-FR" sz="1200" dirty="0"/>
          </a:p>
          <a:p>
            <a:pPr>
              <a:defRPr/>
            </a:pPr>
            <a:endParaRPr lang="fr-FR" sz="1200" dirty="0"/>
          </a:p>
          <a:p>
            <a:pPr>
              <a:defRPr/>
            </a:pPr>
            <a:endParaRPr lang="fr-FR" sz="20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7" name="ZoneTexte 10"/>
          <p:cNvSpPr txBox="1"/>
          <p:nvPr/>
        </p:nvSpPr>
        <p:spPr>
          <a:xfrm>
            <a:off x="5796136" y="3645024"/>
            <a:ext cx="3024336" cy="212365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defRPr/>
            </a:pPr>
            <a:r>
              <a:rPr lang="fr-FR" sz="1200" b="1" dirty="0" smtClean="0"/>
              <a:t>Dans </a:t>
            </a:r>
            <a:r>
              <a:rPr lang="fr-FR" sz="1200" b="1" dirty="0"/>
              <a:t>l’environnement « online » la librairie en ligne américaine Amazon.com est une référence en matière de </a:t>
            </a:r>
            <a:r>
              <a:rPr lang="fr-FR" sz="1200" b="1" dirty="0" smtClean="0"/>
              <a:t>personnalisation.</a:t>
            </a:r>
          </a:p>
          <a:p>
            <a:pPr algn="just">
              <a:defRPr/>
            </a:pPr>
            <a:r>
              <a:rPr lang="fr-FR" sz="1200" b="1" dirty="0" smtClean="0"/>
              <a:t>Il s’est distingué des autres sites en traitant différemment </a:t>
            </a:r>
            <a:r>
              <a:rPr lang="fr-FR" sz="1200" b="1" dirty="0"/>
              <a:t>des clients différents, </a:t>
            </a:r>
            <a:r>
              <a:rPr lang="fr-FR" sz="1200" b="1" dirty="0" smtClean="0"/>
              <a:t>en personnalisant l'offre </a:t>
            </a:r>
            <a:r>
              <a:rPr lang="fr-FR" sz="1200" b="1" dirty="0"/>
              <a:t>en fonction des caractéristiques du client, des pages </a:t>
            </a:r>
            <a:r>
              <a:rPr lang="fr-FR" sz="1200" b="1" dirty="0" smtClean="0"/>
              <a:t>consultées par ce dernier </a:t>
            </a:r>
            <a:r>
              <a:rPr lang="fr-FR" sz="1200" b="1" dirty="0"/>
              <a:t>et des produits visionnés.</a:t>
            </a:r>
          </a:p>
          <a:p>
            <a:pPr algn="just">
              <a:defRPr/>
            </a:pP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90" y="3356992"/>
            <a:ext cx="5328222" cy="348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238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b="1" kern="0" dirty="0" smtClean="0">
                <a:solidFill>
                  <a:schemeClr val="tx2"/>
                </a:solidFill>
                <a:latin typeface="+mj-lt"/>
                <a:ea typeface="+mj-ea"/>
                <a:cs typeface="+mj-cs"/>
              </a:rPr>
              <a:t>PERSONNALI</a:t>
            </a:r>
            <a:r>
              <a:rPr kumimoji="0" lang="fr-FR" sz="3200" b="1" i="0" u="none" strike="noStrike" kern="0" cap="none" spc="0" normalizeH="0" baseline="0" noProof="0" dirty="0" smtClean="0">
                <a:ln>
                  <a:noFill/>
                </a:ln>
                <a:solidFill>
                  <a:schemeClr val="tx2"/>
                </a:solidFill>
                <a:effectLst/>
                <a:uLnTx/>
                <a:uFillTx/>
                <a:latin typeface="+mj-lt"/>
                <a:ea typeface="+mj-ea"/>
                <a:cs typeface="+mj-cs"/>
              </a:rPr>
              <a:t>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
        <p:nvSpPr>
          <p:cNvPr id="6" name="Espace réservé du contenu 2"/>
          <p:cNvSpPr txBox="1">
            <a:spLocks/>
          </p:cNvSpPr>
          <p:nvPr/>
        </p:nvSpPr>
        <p:spPr>
          <a:xfrm>
            <a:off x="0" y="1158730"/>
            <a:ext cx="9144000" cy="1766214"/>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fr-FR" sz="2200" b="1" dirty="0"/>
              <a:t>La </a:t>
            </a:r>
            <a:r>
              <a:rPr lang="fr-FR" sz="2200" b="1" dirty="0">
                <a:solidFill>
                  <a:srgbClr val="FF0000"/>
                </a:solidFill>
              </a:rPr>
              <a:t>personnalisation </a:t>
            </a:r>
            <a:r>
              <a:rPr lang="fr-FR" sz="2200" b="1" dirty="0" smtClean="0">
                <a:solidFill>
                  <a:srgbClr val="FF0000"/>
                </a:solidFill>
              </a:rPr>
              <a:t>implicite - </a:t>
            </a:r>
            <a:r>
              <a:rPr lang="fr-FR" sz="2200" b="1" i="1" dirty="0" smtClean="0">
                <a:solidFill>
                  <a:srgbClr val="FF0000"/>
                </a:solidFill>
              </a:rPr>
              <a:t>en ligne </a:t>
            </a:r>
            <a:r>
              <a:rPr lang="fr-FR" sz="2200" b="1" dirty="0" smtClean="0">
                <a:solidFill>
                  <a:srgbClr val="FF0000"/>
                </a:solidFill>
              </a:rPr>
              <a:t>: </a:t>
            </a:r>
            <a:r>
              <a:rPr lang="fr-FR" sz="2200" b="1" dirty="0" smtClean="0">
                <a:latin typeface="+mn-lt"/>
                <a:cs typeface="+mn-cs"/>
              </a:rPr>
              <a:t>La personnalisation</a:t>
            </a:r>
            <a:r>
              <a:rPr lang="fr-FR" sz="2200" b="1" dirty="0">
                <a:latin typeface="+mn-lt"/>
                <a:cs typeface="+mn-cs"/>
              </a:rPr>
              <a:t> de </a:t>
            </a:r>
            <a:r>
              <a:rPr lang="fr-FR" sz="2200" b="1" dirty="0" smtClean="0">
                <a:latin typeface="+mn-lt"/>
                <a:cs typeface="+mn-cs"/>
              </a:rPr>
              <a:t>la communication</a:t>
            </a:r>
            <a:endParaRPr lang="fr-FR" sz="2200" b="1" dirty="0">
              <a:latin typeface="+mn-lt"/>
              <a:cs typeface="+mn-cs"/>
            </a:endParaRPr>
          </a:p>
          <a:p>
            <a:pPr>
              <a:defRPr/>
            </a:pPr>
            <a:endParaRPr lang="fr-FR" sz="1400" dirty="0" smtClean="0"/>
          </a:p>
          <a:p>
            <a:pPr>
              <a:defRPr/>
            </a:pPr>
            <a:r>
              <a:rPr lang="fr-FR" sz="1200" dirty="0" smtClean="0"/>
              <a:t>Cette personnalisation n’est autre qu’une autre application </a:t>
            </a:r>
            <a:r>
              <a:rPr lang="fr-FR" sz="1200" dirty="0"/>
              <a:t>des cookies </a:t>
            </a:r>
            <a:r>
              <a:rPr lang="fr-FR" sz="1200" b="1" dirty="0" smtClean="0"/>
              <a:t>dans </a:t>
            </a:r>
            <a:r>
              <a:rPr lang="fr-FR" sz="1200" b="1" dirty="0"/>
              <a:t>le domaine de la </a:t>
            </a:r>
            <a:r>
              <a:rPr lang="fr-FR" sz="1200" b="1" dirty="0" smtClean="0"/>
              <a:t>publicité. Elle effectue un </a:t>
            </a:r>
            <a:r>
              <a:rPr lang="fr-FR" sz="1200" dirty="0" smtClean="0"/>
              <a:t>enregistrement des bannières </a:t>
            </a:r>
            <a:r>
              <a:rPr lang="fr-FR" sz="1200" dirty="0"/>
              <a:t>auxquelles l’utilisateur a déjà été exposé </a:t>
            </a:r>
            <a:r>
              <a:rPr lang="fr-FR" sz="1200" dirty="0" smtClean="0"/>
              <a:t>dans le but d’en </a:t>
            </a:r>
            <a:r>
              <a:rPr lang="fr-FR" sz="1200" dirty="0"/>
              <a:t>afficher d’autres</a:t>
            </a:r>
            <a:r>
              <a:rPr lang="fr-FR" sz="1200" dirty="0" smtClean="0"/>
              <a:t>.</a:t>
            </a:r>
            <a:endParaRPr lang="fr-FR" sz="20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7" name="ZoneTexte 10"/>
          <p:cNvSpPr txBox="1"/>
          <p:nvPr/>
        </p:nvSpPr>
        <p:spPr>
          <a:xfrm>
            <a:off x="5796136" y="3292363"/>
            <a:ext cx="3024336" cy="15696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defRPr/>
            </a:pPr>
            <a:r>
              <a:rPr lang="fr-FR" sz="1200" b="1" dirty="0" err="1" smtClean="0"/>
              <a:t>DoubleClick</a:t>
            </a:r>
            <a:r>
              <a:rPr lang="fr-FR" sz="1200" b="1" dirty="0" smtClean="0"/>
              <a:t>, </a:t>
            </a:r>
            <a:r>
              <a:rPr lang="fr-FR" sz="1200" dirty="0"/>
              <a:t>régie publicitaire </a:t>
            </a:r>
            <a:r>
              <a:rPr lang="fr-FR" sz="1200" dirty="0" smtClean="0"/>
              <a:t>sur Internet</a:t>
            </a:r>
            <a:r>
              <a:rPr lang="fr-FR" sz="1200" b="1" dirty="0"/>
              <a:t>,</a:t>
            </a:r>
            <a:r>
              <a:rPr lang="fr-FR" sz="1200" b="1" dirty="0" smtClean="0"/>
              <a:t> cible ainsi les comportements des utilisateurs et assure, par ce moyen, </a:t>
            </a:r>
            <a:r>
              <a:rPr lang="fr-FR" sz="1200" b="1" dirty="0"/>
              <a:t>une rotation des </a:t>
            </a:r>
            <a:r>
              <a:rPr lang="fr-FR" sz="1200" b="1" dirty="0" smtClean="0"/>
              <a:t>bannières de publicités </a:t>
            </a:r>
            <a:r>
              <a:rPr lang="fr-FR" sz="1200" b="1" dirty="0"/>
              <a:t>sur son </a:t>
            </a:r>
            <a:r>
              <a:rPr lang="fr-FR" sz="1200" b="1" dirty="0" smtClean="0"/>
              <a:t>réseau et contrôle, dans un même temps, l’exposition du public aux bannières.</a:t>
            </a:r>
          </a:p>
          <a:p>
            <a:pPr algn="just">
              <a:defRPr/>
            </a:pPr>
            <a:endParaRPr lang="fr-FR" sz="1200"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909197"/>
            <a:ext cx="3322851" cy="190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138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b="1" kern="0" dirty="0" smtClean="0">
                <a:solidFill>
                  <a:schemeClr val="tx2"/>
                </a:solidFill>
                <a:latin typeface="+mj-lt"/>
                <a:ea typeface="+mj-ea"/>
                <a:cs typeface="+mj-cs"/>
              </a:rPr>
              <a:t>PERSONNALI</a:t>
            </a:r>
            <a:r>
              <a:rPr kumimoji="0" lang="fr-FR" sz="3200" b="1" i="0" u="none" strike="noStrike" kern="0" cap="none" spc="0" normalizeH="0" baseline="0" noProof="0" dirty="0" smtClean="0">
                <a:ln>
                  <a:noFill/>
                </a:ln>
                <a:solidFill>
                  <a:schemeClr val="tx2"/>
                </a:solidFill>
                <a:effectLst/>
                <a:uLnTx/>
                <a:uFillTx/>
                <a:latin typeface="+mj-lt"/>
                <a:ea typeface="+mj-ea"/>
                <a:cs typeface="+mj-cs"/>
              </a:rPr>
              <a:t>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
        <p:nvSpPr>
          <p:cNvPr id="6" name="Espace réservé du contenu 2"/>
          <p:cNvSpPr txBox="1">
            <a:spLocks/>
          </p:cNvSpPr>
          <p:nvPr/>
        </p:nvSpPr>
        <p:spPr>
          <a:xfrm>
            <a:off x="0" y="1158730"/>
            <a:ext cx="9144000" cy="1406174"/>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fr-FR" sz="2200" b="1" dirty="0"/>
              <a:t>La </a:t>
            </a:r>
            <a:r>
              <a:rPr lang="fr-FR" sz="2200" b="1" dirty="0">
                <a:solidFill>
                  <a:srgbClr val="FF0000"/>
                </a:solidFill>
              </a:rPr>
              <a:t>personnalisation </a:t>
            </a:r>
            <a:r>
              <a:rPr lang="fr-FR" sz="2200" b="1" dirty="0" smtClean="0">
                <a:solidFill>
                  <a:srgbClr val="FF0000"/>
                </a:solidFill>
              </a:rPr>
              <a:t>explicite – </a:t>
            </a:r>
            <a:r>
              <a:rPr lang="fr-FR" sz="2200" b="1" i="1" dirty="0" smtClean="0">
                <a:solidFill>
                  <a:srgbClr val="FF0000"/>
                </a:solidFill>
              </a:rPr>
              <a:t>hors ligne </a:t>
            </a:r>
            <a:r>
              <a:rPr lang="fr-FR" sz="2200" b="1" dirty="0" smtClean="0">
                <a:solidFill>
                  <a:srgbClr val="FF0000"/>
                </a:solidFill>
              </a:rPr>
              <a:t>: </a:t>
            </a:r>
            <a:r>
              <a:rPr lang="fr-FR" sz="2200" b="1" dirty="0" smtClean="0">
                <a:latin typeface="+mn-lt"/>
                <a:cs typeface="+mn-cs"/>
              </a:rPr>
              <a:t>La </a:t>
            </a:r>
            <a:r>
              <a:rPr lang="fr-FR" sz="2200" b="1" dirty="0">
                <a:latin typeface="+mn-lt"/>
                <a:cs typeface="+mn-cs"/>
              </a:rPr>
              <a:t>carte de fidélité</a:t>
            </a:r>
          </a:p>
          <a:p>
            <a:endParaRPr lang="fr-FR" sz="1200" dirty="0" smtClean="0"/>
          </a:p>
          <a:p>
            <a:r>
              <a:rPr lang="fr-FR" sz="1200" dirty="0" smtClean="0"/>
              <a:t>Celle-ci consiste à répertorier </a:t>
            </a:r>
            <a:r>
              <a:rPr lang="fr-FR" sz="1200" dirty="0"/>
              <a:t>les différents achats effectués </a:t>
            </a:r>
            <a:r>
              <a:rPr lang="fr-FR" sz="1200" dirty="0" smtClean="0"/>
              <a:t>par le client et à analyser </a:t>
            </a:r>
            <a:r>
              <a:rPr lang="fr-FR" sz="1200" dirty="0"/>
              <a:t>les informations géo marketing. </a:t>
            </a:r>
            <a:r>
              <a:rPr lang="fr-FR" sz="1200" dirty="0" smtClean="0"/>
              <a:t>Son but est de fidéliser </a:t>
            </a:r>
            <a:r>
              <a:rPr lang="fr-FR" sz="1200" dirty="0"/>
              <a:t>le </a:t>
            </a:r>
            <a:r>
              <a:rPr lang="fr-FR" sz="1200" dirty="0" smtClean="0"/>
              <a:t>client. Selon les enseignes et les services qu’elle propose elle peut être gratuite comme payante. </a:t>
            </a:r>
          </a:p>
          <a:p>
            <a:pPr>
              <a:defRPr/>
            </a:pPr>
            <a:endParaRPr lang="fr-FR" sz="20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7" name="ZoneTexte 10"/>
          <p:cNvSpPr txBox="1"/>
          <p:nvPr/>
        </p:nvSpPr>
        <p:spPr>
          <a:xfrm>
            <a:off x="5076056" y="3933056"/>
            <a:ext cx="3600400" cy="230832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200" b="1" dirty="0" smtClean="0"/>
              <a:t>Le magasin </a:t>
            </a:r>
            <a:r>
              <a:rPr lang="fr-FR" sz="1200" b="1" dirty="0" err="1" smtClean="0"/>
              <a:t>Kiabi</a:t>
            </a:r>
            <a:r>
              <a:rPr lang="fr-FR" sz="1200" b="1" dirty="0" smtClean="0"/>
              <a:t> peut être pris en exemple. Cette dernière a mis en place une carte </a:t>
            </a:r>
            <a:r>
              <a:rPr lang="fr-FR" sz="1200" b="1" dirty="0"/>
              <a:t>de fidélité </a:t>
            </a:r>
            <a:r>
              <a:rPr lang="fr-FR" sz="1200" b="1" dirty="0" smtClean="0"/>
              <a:t>permettant de </a:t>
            </a:r>
            <a:r>
              <a:rPr lang="fr-FR" sz="1200" b="1" dirty="0"/>
              <a:t>cumuler des </a:t>
            </a:r>
            <a:r>
              <a:rPr lang="fr-FR" sz="1200" b="1" dirty="0" smtClean="0"/>
              <a:t>points, et ceux-ci sont transformables </a:t>
            </a:r>
            <a:r>
              <a:rPr lang="fr-FR" sz="1200" b="1" dirty="0"/>
              <a:t>en </a:t>
            </a:r>
            <a:r>
              <a:rPr lang="fr-FR" sz="1200" b="1" dirty="0" smtClean="0"/>
              <a:t>bons </a:t>
            </a:r>
            <a:r>
              <a:rPr lang="fr-FR" sz="1200" b="1" dirty="0"/>
              <a:t>de </a:t>
            </a:r>
            <a:r>
              <a:rPr lang="fr-FR" sz="1200" b="1" dirty="0" smtClean="0"/>
              <a:t>réduction. </a:t>
            </a:r>
            <a:endParaRPr lang="fr-FR" sz="1200" b="1" dirty="0"/>
          </a:p>
          <a:p>
            <a:r>
              <a:rPr lang="fr-FR" sz="1200" b="1" dirty="0" smtClean="0"/>
              <a:t>Un autre point positif de cette carte est le fait qu’elle permet de personnaliser </a:t>
            </a:r>
            <a:r>
              <a:rPr lang="fr-FR" sz="1200" b="1" dirty="0"/>
              <a:t>l’offre </a:t>
            </a:r>
            <a:r>
              <a:rPr lang="fr-FR" sz="1200" b="1" dirty="0" smtClean="0"/>
              <a:t>et que des </a:t>
            </a:r>
            <a:r>
              <a:rPr lang="fr-FR" sz="1200" b="1" dirty="0"/>
              <a:t>bons de réduction sont envoyés </a:t>
            </a:r>
            <a:r>
              <a:rPr lang="fr-FR" sz="1200" b="1" dirty="0" smtClean="0"/>
              <a:t>le jour anniversaire du client. </a:t>
            </a:r>
          </a:p>
          <a:p>
            <a:r>
              <a:rPr lang="fr-FR" sz="1200" b="1" dirty="0" smtClean="0"/>
              <a:t>De cette façon le magasin va pouvoir identifier </a:t>
            </a:r>
            <a:r>
              <a:rPr lang="fr-FR" sz="1200" b="1" dirty="0"/>
              <a:t>les </a:t>
            </a:r>
            <a:r>
              <a:rPr lang="fr-FR" sz="1200" b="1" dirty="0" smtClean="0"/>
              <a:t>meilleurs clients en suivant l’évolution </a:t>
            </a:r>
            <a:r>
              <a:rPr lang="fr-FR" sz="1200" b="1" dirty="0"/>
              <a:t>de </a:t>
            </a:r>
            <a:r>
              <a:rPr lang="fr-FR" sz="1200" b="1" dirty="0" smtClean="0"/>
              <a:t>leur </a:t>
            </a:r>
            <a:r>
              <a:rPr lang="fr-FR" sz="1200" b="1" dirty="0"/>
              <a:t>consommation. </a:t>
            </a:r>
            <a:endParaRPr lang="fr-FR" sz="1200"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95" y="3284984"/>
            <a:ext cx="2880320" cy="221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614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8"/>
          <p:cNvSpPr txBox="1"/>
          <p:nvPr/>
        </p:nvSpPr>
        <p:spPr>
          <a:xfrm>
            <a:off x="-18059" y="6165304"/>
            <a:ext cx="9144000" cy="738664"/>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fr-FR" sz="1400" dirty="0" smtClean="0"/>
          </a:p>
          <a:p>
            <a:pPr>
              <a:defRPr/>
            </a:pPr>
            <a:endParaRPr lang="fr-FR" sz="1400" dirty="0"/>
          </a:p>
          <a:p>
            <a:pPr>
              <a:defRPr/>
            </a:pPr>
            <a:endParaRPr lang="fr-FR" sz="1400" dirty="0"/>
          </a:p>
        </p:txBody>
      </p:sp>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b="1" kern="0" dirty="0" smtClean="0">
                <a:solidFill>
                  <a:schemeClr val="tx2"/>
                </a:solidFill>
                <a:latin typeface="+mj-lt"/>
                <a:ea typeface="+mj-ea"/>
                <a:cs typeface="+mj-cs"/>
              </a:rPr>
              <a:t>PERSONNALI</a:t>
            </a:r>
            <a:r>
              <a:rPr kumimoji="0" lang="fr-FR" sz="3200" b="1" i="0" u="none" strike="noStrike" kern="0" cap="none" spc="0" normalizeH="0" baseline="0" noProof="0" dirty="0" smtClean="0">
                <a:ln>
                  <a:noFill/>
                </a:ln>
                <a:solidFill>
                  <a:schemeClr val="tx2"/>
                </a:solidFill>
                <a:effectLst/>
                <a:uLnTx/>
                <a:uFillTx/>
                <a:latin typeface="+mj-lt"/>
                <a:ea typeface="+mj-ea"/>
                <a:cs typeface="+mj-cs"/>
              </a:rPr>
              <a:t>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
        <p:nvSpPr>
          <p:cNvPr id="6" name="Espace réservé du contenu 2"/>
          <p:cNvSpPr txBox="1">
            <a:spLocks/>
          </p:cNvSpPr>
          <p:nvPr/>
        </p:nvSpPr>
        <p:spPr>
          <a:xfrm>
            <a:off x="72008" y="2050803"/>
            <a:ext cx="9144000" cy="1006296"/>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fr-FR" sz="2200" b="1" dirty="0"/>
              <a:t>La </a:t>
            </a:r>
            <a:r>
              <a:rPr lang="fr-FR" sz="2200" b="1" dirty="0">
                <a:solidFill>
                  <a:srgbClr val="FF0000"/>
                </a:solidFill>
              </a:rPr>
              <a:t>personnalisation </a:t>
            </a:r>
            <a:r>
              <a:rPr lang="fr-FR" sz="2200" b="1" dirty="0" smtClean="0">
                <a:solidFill>
                  <a:srgbClr val="FF0000"/>
                </a:solidFill>
              </a:rPr>
              <a:t>explicite – </a:t>
            </a:r>
            <a:r>
              <a:rPr lang="fr-FR" sz="2200" b="1" i="1" dirty="0" smtClean="0">
                <a:solidFill>
                  <a:srgbClr val="FF0000"/>
                </a:solidFill>
              </a:rPr>
              <a:t>en ligne </a:t>
            </a:r>
            <a:r>
              <a:rPr lang="fr-FR" sz="2200" b="1" dirty="0" smtClean="0">
                <a:solidFill>
                  <a:srgbClr val="FF0000"/>
                </a:solidFill>
              </a:rPr>
              <a:t>: </a:t>
            </a:r>
            <a:r>
              <a:rPr lang="fr-FR" sz="2200" b="1" dirty="0" smtClean="0">
                <a:latin typeface="+mn-lt"/>
                <a:cs typeface="+mn-cs"/>
              </a:rPr>
              <a:t>La newsletter</a:t>
            </a:r>
            <a:endParaRPr lang="fr-FR" sz="2200" b="1" dirty="0">
              <a:latin typeface="+mn-lt"/>
              <a:cs typeface="+mn-cs"/>
            </a:endParaRPr>
          </a:p>
          <a:p>
            <a:r>
              <a:rPr lang="fr-FR" sz="1100" dirty="0" smtClean="0">
                <a:latin typeface="+mj-lt"/>
              </a:rPr>
              <a:t>Cette lettre d’information est envoyée, par le biais d’ internet</a:t>
            </a:r>
            <a:r>
              <a:rPr lang="fr-FR" sz="1100" dirty="0">
                <a:latin typeface="+mj-lt"/>
              </a:rPr>
              <a:t>, </a:t>
            </a:r>
            <a:r>
              <a:rPr lang="fr-FR" sz="1100" dirty="0" smtClean="0">
                <a:latin typeface="+mj-lt"/>
              </a:rPr>
              <a:t>régulièrement </a:t>
            </a:r>
            <a:r>
              <a:rPr lang="fr-FR" sz="1100" dirty="0">
                <a:latin typeface="+mj-lt"/>
              </a:rPr>
              <a:t>par mail à des abonnés. </a:t>
            </a:r>
            <a:endParaRPr lang="fr-FR" sz="1100" dirty="0" smtClean="0">
              <a:latin typeface="+mj-lt"/>
            </a:endParaRPr>
          </a:p>
          <a:p>
            <a:r>
              <a:rPr lang="fr-FR" sz="1100" dirty="0" smtClean="0">
                <a:latin typeface="+mj-lt"/>
              </a:rPr>
              <a:t>Elle permet aux </a:t>
            </a:r>
            <a:r>
              <a:rPr lang="fr-FR" sz="1100" dirty="0">
                <a:latin typeface="+mj-lt"/>
              </a:rPr>
              <a:t>vendeurs d’ajuster leur message commercial </a:t>
            </a:r>
            <a:r>
              <a:rPr lang="fr-FR" sz="1100" dirty="0" smtClean="0">
                <a:latin typeface="+mj-lt"/>
              </a:rPr>
              <a:t>selon les besoins </a:t>
            </a:r>
            <a:r>
              <a:rPr lang="fr-FR" sz="1100" dirty="0">
                <a:latin typeface="+mj-lt"/>
              </a:rPr>
              <a:t>du moment et de fidéliser le client sur des produits habituels. </a:t>
            </a:r>
            <a:r>
              <a:rPr lang="fr-FR" sz="1100" dirty="0" smtClean="0">
                <a:latin typeface="+mj-lt"/>
              </a:rPr>
              <a:t>Il est bien moins couteux qu’un mailing papier.</a:t>
            </a:r>
            <a:endParaRPr lang="fr-FR" sz="1100" dirty="0">
              <a:latin typeface="+mj-lt"/>
              <a:cs typeface="+mn-cs"/>
            </a:endParaRPr>
          </a:p>
          <a:p>
            <a:pPr marL="342900" indent="-342900" fontAlgn="auto">
              <a:spcBef>
                <a:spcPct val="20000"/>
              </a:spcBef>
              <a:spcAft>
                <a:spcPts val="0"/>
              </a:spcAft>
              <a:buFont typeface="Arial" pitchFamily="34" charset="0"/>
              <a:buNone/>
              <a:defRPr/>
            </a:pPr>
            <a:endParaRPr lang="fr-FR" sz="1300" dirty="0">
              <a:latin typeface="+mj-lt"/>
              <a:cs typeface="+mn-cs"/>
            </a:endParaRPr>
          </a:p>
          <a:p>
            <a:pPr marL="342900" indent="-342900" fontAlgn="auto">
              <a:spcBef>
                <a:spcPct val="20000"/>
              </a:spcBef>
              <a:spcAft>
                <a:spcPts val="0"/>
              </a:spcAft>
              <a:buFont typeface="Arial" pitchFamily="34" charset="0"/>
              <a:buNone/>
              <a:defRPr/>
            </a:pPr>
            <a:endParaRPr lang="fr-FR" sz="1300" dirty="0">
              <a:latin typeface="+mj-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7" name="ZoneTexte 10"/>
          <p:cNvSpPr txBox="1"/>
          <p:nvPr/>
        </p:nvSpPr>
        <p:spPr>
          <a:xfrm>
            <a:off x="827584" y="1268760"/>
            <a:ext cx="7420161" cy="769441"/>
          </a:xfrm>
          <a:prstGeom prst="rect">
            <a:avLst/>
          </a:prstGeom>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fr-FR" sz="1100" b="1" dirty="0" smtClean="0"/>
              <a:t>Dans ce cas-ci de personnalisation, l’utilisateur va expliciter un choix, et va recevoir, en </a:t>
            </a:r>
            <a:r>
              <a:rPr lang="fr-FR" sz="1100" b="1" dirty="0"/>
              <a:t>échange de données personnelles </a:t>
            </a:r>
            <a:r>
              <a:rPr lang="fr-FR" sz="1100" b="1" dirty="0" smtClean="0"/>
              <a:t>qu’il aura fourni (centres </a:t>
            </a:r>
            <a:r>
              <a:rPr lang="fr-FR" sz="1100" b="1" dirty="0"/>
              <a:t>d'intérêt, localisation géographique, </a:t>
            </a:r>
            <a:r>
              <a:rPr lang="fr-FR" sz="1100" b="1" dirty="0" smtClean="0"/>
              <a:t>etc.) un </a:t>
            </a:r>
            <a:r>
              <a:rPr lang="fr-FR" sz="1100" b="1" dirty="0"/>
              <a:t>service personnalisé. </a:t>
            </a:r>
            <a:endParaRPr lang="fr-FR" sz="1100" b="1" dirty="0" smtClean="0"/>
          </a:p>
          <a:p>
            <a:pPr algn="just"/>
            <a:r>
              <a:rPr lang="fr-FR" sz="1100" b="1" dirty="0" smtClean="0"/>
              <a:t>Les </a:t>
            </a:r>
            <a:r>
              <a:rPr lang="fr-FR" sz="1100" b="1" dirty="0"/>
              <a:t>bases de </a:t>
            </a:r>
            <a:r>
              <a:rPr lang="fr-FR" sz="1100" b="1" dirty="0" smtClean="0"/>
              <a:t>données, ainsi récoltées, sont une forme </a:t>
            </a:r>
            <a:r>
              <a:rPr lang="fr-FR" sz="1100" b="1" dirty="0"/>
              <a:t>de personnalisation active </a:t>
            </a:r>
            <a:r>
              <a:rPr lang="fr-FR" sz="1100" b="1" dirty="0" smtClean="0"/>
              <a:t>instantanée</a:t>
            </a:r>
            <a:r>
              <a:rPr lang="fr-FR" sz="1100" b="1" dirty="0"/>
              <a:t>.</a:t>
            </a:r>
          </a:p>
        </p:txBody>
      </p:sp>
      <p:sp>
        <p:nvSpPr>
          <p:cNvPr id="9" name="ZoneTexte 10"/>
          <p:cNvSpPr txBox="1"/>
          <p:nvPr/>
        </p:nvSpPr>
        <p:spPr>
          <a:xfrm>
            <a:off x="5436095" y="3501008"/>
            <a:ext cx="3248547" cy="212365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fr-FR" sz="1200" b="1" dirty="0" smtClean="0"/>
              <a:t>La chaîne </a:t>
            </a:r>
            <a:r>
              <a:rPr lang="fr-FR" sz="1200" b="1" dirty="0"/>
              <a:t>de vins </a:t>
            </a:r>
            <a:r>
              <a:rPr lang="fr-FR" sz="1200" b="1" dirty="0" smtClean="0"/>
              <a:t>Nicolas noue des liens </a:t>
            </a:r>
            <a:r>
              <a:rPr lang="fr-FR" sz="1200" b="1" dirty="0"/>
              <a:t>avec ses clients </a:t>
            </a:r>
            <a:r>
              <a:rPr lang="fr-FR" sz="1200" b="1" dirty="0" smtClean="0"/>
              <a:t>par </a:t>
            </a:r>
            <a:r>
              <a:rPr lang="fr-FR" sz="1200" b="1" dirty="0"/>
              <a:t>le biais de la </a:t>
            </a:r>
            <a:r>
              <a:rPr lang="fr-FR" sz="1200" b="1" dirty="0" smtClean="0"/>
              <a:t>newsletter, en accompagnant celle-ci de </a:t>
            </a:r>
            <a:r>
              <a:rPr lang="fr-FR" sz="1200" b="1" dirty="0"/>
              <a:t>bons de réductions et d’invitations à des dégustations sur </a:t>
            </a:r>
            <a:r>
              <a:rPr lang="fr-FR" sz="1200" b="1" dirty="0" smtClean="0"/>
              <a:t>ses </a:t>
            </a:r>
            <a:r>
              <a:rPr lang="fr-FR" sz="1200" b="1" dirty="0"/>
              <a:t>produits </a:t>
            </a:r>
            <a:r>
              <a:rPr lang="fr-FR" sz="1200" b="1" dirty="0" smtClean="0"/>
              <a:t>dans </a:t>
            </a:r>
            <a:r>
              <a:rPr lang="fr-FR" sz="1200" b="1" dirty="0"/>
              <a:t>ses magasins </a:t>
            </a:r>
            <a:r>
              <a:rPr lang="fr-FR" sz="1200" b="1" dirty="0" smtClean="0"/>
              <a:t>mais également sur </a:t>
            </a:r>
            <a:r>
              <a:rPr lang="fr-FR" sz="1200" b="1" dirty="0"/>
              <a:t>son site de commandes</a:t>
            </a:r>
            <a:r>
              <a:rPr lang="fr-FR" sz="1200" b="1" dirty="0" smtClean="0"/>
              <a:t>.</a:t>
            </a:r>
          </a:p>
          <a:p>
            <a:pPr algn="just"/>
            <a:endParaRPr lang="fr-FR" sz="1200" b="1" dirty="0"/>
          </a:p>
          <a:p>
            <a:pPr algn="just"/>
            <a:r>
              <a:rPr lang="fr-FR" sz="1200" b="1" dirty="0"/>
              <a:t>L'objectif </a:t>
            </a:r>
            <a:r>
              <a:rPr lang="fr-FR" sz="1200" b="1" dirty="0" smtClean="0"/>
              <a:t>principal est de </a:t>
            </a:r>
            <a:r>
              <a:rPr lang="fr-FR" sz="1200" b="1" dirty="0"/>
              <a:t>créer du contact et de faire grossir </a:t>
            </a:r>
            <a:r>
              <a:rPr lang="fr-FR" sz="1200" b="1" dirty="0" smtClean="0"/>
              <a:t>les fichiers de la chaîne de vin.</a:t>
            </a:r>
            <a:endParaRPr lang="fr-FR" sz="1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1" y="2949029"/>
            <a:ext cx="4972715" cy="395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08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67544" y="0"/>
            <a:ext cx="8229600" cy="1143000"/>
          </a:xfrm>
        </p:spPr>
        <p:txBody>
          <a:bodyPr/>
          <a:lstStyle/>
          <a:p>
            <a:r>
              <a:rPr lang="fr-FR" sz="5400" b="1" dirty="0" smtClean="0"/>
              <a:t>La tendance</a:t>
            </a:r>
          </a:p>
        </p:txBody>
      </p:sp>
      <p:sp>
        <p:nvSpPr>
          <p:cNvPr id="3075" name="Espace réservé du contenu 3"/>
          <p:cNvSpPr>
            <a:spLocks noGrp="1"/>
          </p:cNvSpPr>
          <p:nvPr>
            <p:ph idx="1"/>
          </p:nvPr>
        </p:nvSpPr>
        <p:spPr>
          <a:xfrm>
            <a:off x="755576" y="1484784"/>
            <a:ext cx="7931224" cy="4641379"/>
          </a:xfrm>
        </p:spPr>
        <p:txBody>
          <a:bodyPr/>
          <a:lstStyle/>
          <a:p>
            <a:endParaRPr lang="fr-FR" sz="1600" dirty="0" smtClean="0"/>
          </a:p>
          <a:p>
            <a:endParaRPr lang="fr-FR" sz="1600" dirty="0" smtClean="0"/>
          </a:p>
          <a:p>
            <a:endParaRPr lang="fr-FR" sz="1600" dirty="0" smtClean="0"/>
          </a:p>
          <a:p>
            <a:pPr>
              <a:buNone/>
            </a:pPr>
            <a:r>
              <a:rPr lang="fr-FR" sz="1600" b="1" dirty="0" smtClean="0">
                <a:solidFill>
                  <a:srgbClr val="0C788E"/>
                </a:solidFill>
              </a:rPr>
              <a:t>Individualisation de la consommation due à une société qui change.</a:t>
            </a:r>
          </a:p>
          <a:p>
            <a:pPr>
              <a:buFont typeface="Wingdings" pitchFamily="2" charset="2"/>
              <a:buChar char="à"/>
            </a:pPr>
            <a:r>
              <a:rPr lang="fr-FR" sz="1600" dirty="0" smtClean="0">
                <a:sym typeface="Wingdings" pitchFamily="2" charset="2"/>
              </a:rPr>
              <a:t>Besoins du client:</a:t>
            </a:r>
          </a:p>
          <a:p>
            <a:pPr>
              <a:buNone/>
            </a:pPr>
            <a:r>
              <a:rPr lang="fr-FR" sz="1600" dirty="0" smtClean="0">
                <a:sym typeface="Wingdings" pitchFamily="2" charset="2"/>
              </a:rPr>
              <a:t>		- se différencier</a:t>
            </a:r>
          </a:p>
          <a:p>
            <a:pPr>
              <a:buNone/>
            </a:pPr>
            <a:r>
              <a:rPr lang="fr-FR" sz="1600" dirty="0" smtClean="0">
                <a:sym typeface="Wingdings" pitchFamily="2" charset="2"/>
              </a:rPr>
              <a:t>		- s’impliquer dans la vie du produit</a:t>
            </a:r>
          </a:p>
          <a:p>
            <a:pPr>
              <a:buNone/>
            </a:pPr>
            <a:r>
              <a:rPr lang="fr-FR" sz="1600" dirty="0" smtClean="0">
                <a:sym typeface="Wingdings" pitchFamily="2" charset="2"/>
              </a:rPr>
              <a:t>		- avoir un contrôle sur sa consommation </a:t>
            </a:r>
          </a:p>
          <a:p>
            <a:pPr>
              <a:buNone/>
            </a:pPr>
            <a:endParaRPr lang="fr-FR" sz="1600" dirty="0" smtClean="0"/>
          </a:p>
          <a:p>
            <a:pPr>
              <a:buFont typeface="Wingdings" pitchFamily="2" charset="2"/>
              <a:buChar char="à"/>
            </a:pPr>
            <a:r>
              <a:rPr lang="fr-FR" sz="1600" dirty="0" smtClean="0">
                <a:sym typeface="Wingdings" pitchFamily="2" charset="2"/>
              </a:rPr>
              <a:t>Nouvelle relation entreprise/client</a:t>
            </a:r>
          </a:p>
          <a:p>
            <a:pPr>
              <a:buNone/>
            </a:pPr>
            <a:r>
              <a:rPr lang="fr-FR" sz="1600" dirty="0" smtClean="0">
                <a:sym typeface="Wingdings" pitchFamily="2" charset="2"/>
              </a:rPr>
              <a:t>		- individualisation des échanges</a:t>
            </a:r>
          </a:p>
          <a:p>
            <a:pPr>
              <a:buNone/>
            </a:pPr>
            <a:r>
              <a:rPr lang="fr-FR" sz="1600" dirty="0" smtClean="0">
                <a:sym typeface="Wingdings" pitchFamily="2" charset="2"/>
              </a:rPr>
              <a:t>		- intérêt plus fort sur l’origine et la fabrication du produit</a:t>
            </a:r>
          </a:p>
          <a:p>
            <a:pPr>
              <a:buNone/>
            </a:pPr>
            <a:r>
              <a:rPr lang="fr-FR" sz="1600" dirty="0" smtClean="0">
                <a:sym typeface="Wingdings" pitchFamily="2" charset="2"/>
              </a:rPr>
              <a:t>		- meilleure transparence </a:t>
            </a:r>
            <a:endParaRPr lang="fr-FR" sz="1600" dirty="0" smtClean="0"/>
          </a:p>
        </p:txBody>
      </p:sp>
      <p:sp>
        <p:nvSpPr>
          <p:cNvPr id="7" name="Rectangle 6"/>
          <p:cNvSpPr/>
          <p:nvPr/>
        </p:nvSpPr>
        <p:spPr>
          <a:xfrm>
            <a:off x="755576" y="1412776"/>
            <a:ext cx="698477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Ces trois phénomènes marketing s’apparentent à une tendance plus globale de la consommation actuelle</a:t>
            </a:r>
          </a:p>
        </p:txBody>
      </p:sp>
      <p:sp>
        <p:nvSpPr>
          <p:cNvPr id="8" name="Flèche courbée vers la droite 7"/>
          <p:cNvSpPr/>
          <p:nvPr/>
        </p:nvSpPr>
        <p:spPr>
          <a:xfrm>
            <a:off x="0" y="1844824"/>
            <a:ext cx="755576" cy="8640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8"/>
          <p:cNvSpPr txBox="1"/>
          <p:nvPr/>
        </p:nvSpPr>
        <p:spPr>
          <a:xfrm>
            <a:off x="-18059" y="6165304"/>
            <a:ext cx="9144000" cy="738664"/>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fr-FR" sz="1400" dirty="0" smtClean="0"/>
          </a:p>
          <a:p>
            <a:pPr>
              <a:defRPr/>
            </a:pPr>
            <a:endParaRPr lang="fr-FR" sz="1400" dirty="0"/>
          </a:p>
          <a:p>
            <a:pPr>
              <a:defRPr/>
            </a:pPr>
            <a:endParaRPr lang="fr-FR" sz="1400" dirty="0"/>
          </a:p>
        </p:txBody>
      </p:sp>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3200" b="1" kern="0" dirty="0" smtClean="0">
                <a:solidFill>
                  <a:schemeClr val="tx2"/>
                </a:solidFill>
                <a:latin typeface="+mj-lt"/>
                <a:ea typeface="+mj-ea"/>
                <a:cs typeface="+mj-cs"/>
              </a:rPr>
              <a:t>PERSONNALI</a:t>
            </a:r>
            <a:r>
              <a:rPr kumimoji="0" lang="fr-FR" sz="3200" b="1" i="0" u="none" strike="noStrike" kern="0" cap="none" spc="0" normalizeH="0" baseline="0" noProof="0" dirty="0" smtClean="0">
                <a:ln>
                  <a:noFill/>
                </a:ln>
                <a:solidFill>
                  <a:schemeClr val="tx2"/>
                </a:solidFill>
                <a:effectLst/>
                <a:uLnTx/>
                <a:uFillTx/>
                <a:latin typeface="+mj-lt"/>
                <a:ea typeface="+mj-ea"/>
                <a:cs typeface="+mj-cs"/>
              </a:rPr>
              <a:t>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
        <p:nvSpPr>
          <p:cNvPr id="6" name="Espace réservé du contenu 2"/>
          <p:cNvSpPr txBox="1">
            <a:spLocks/>
          </p:cNvSpPr>
          <p:nvPr/>
        </p:nvSpPr>
        <p:spPr>
          <a:xfrm>
            <a:off x="0" y="1158730"/>
            <a:ext cx="9144000" cy="1766214"/>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fr-FR" sz="2200" b="1" dirty="0"/>
              <a:t>La </a:t>
            </a:r>
            <a:r>
              <a:rPr lang="fr-FR" sz="2200" b="1" dirty="0">
                <a:solidFill>
                  <a:srgbClr val="FF0000"/>
                </a:solidFill>
              </a:rPr>
              <a:t>personnalisation </a:t>
            </a:r>
            <a:r>
              <a:rPr lang="fr-FR" sz="2200" b="1" dirty="0" smtClean="0">
                <a:solidFill>
                  <a:srgbClr val="FF0000"/>
                </a:solidFill>
              </a:rPr>
              <a:t>explicite – </a:t>
            </a:r>
            <a:r>
              <a:rPr lang="fr-FR" sz="2200" b="1" i="1" dirty="0" smtClean="0">
                <a:solidFill>
                  <a:srgbClr val="FF0000"/>
                </a:solidFill>
              </a:rPr>
              <a:t>en ligne </a:t>
            </a:r>
            <a:r>
              <a:rPr lang="fr-FR" sz="2200" b="1" dirty="0" smtClean="0">
                <a:solidFill>
                  <a:srgbClr val="FF0000"/>
                </a:solidFill>
              </a:rPr>
              <a:t>: </a:t>
            </a:r>
            <a:r>
              <a:rPr lang="fr-FR" sz="2200" b="1" dirty="0" smtClean="0">
                <a:latin typeface="+mn-lt"/>
                <a:cs typeface="+mn-cs"/>
              </a:rPr>
              <a:t>Le </a:t>
            </a:r>
            <a:r>
              <a:rPr lang="fr-FR" sz="2200" b="1" dirty="0">
                <a:latin typeface="+mn-lt"/>
                <a:cs typeface="+mn-cs"/>
              </a:rPr>
              <a:t>e-consumer magazine, l’information personnalisée</a:t>
            </a:r>
          </a:p>
          <a:p>
            <a:pPr algn="just"/>
            <a:r>
              <a:rPr lang="fr-FR" sz="1100" dirty="0" smtClean="0"/>
              <a:t>Magazine en ligne, destiné </a:t>
            </a:r>
            <a:r>
              <a:rPr lang="fr-FR" sz="1100" dirty="0"/>
              <a:t>aux consommateurs d'une </a:t>
            </a:r>
            <a:r>
              <a:rPr lang="fr-FR" sz="1100" dirty="0" smtClean="0"/>
              <a:t>marque. Il contient des articles concernant la marque, ses produits mais aussi du </a:t>
            </a:r>
            <a:r>
              <a:rPr lang="fr-FR" sz="1100" dirty="0"/>
              <a:t>rédactionnel sur </a:t>
            </a:r>
            <a:r>
              <a:rPr lang="fr-FR" sz="1100" dirty="0" smtClean="0"/>
              <a:t>différents thèmes liés </a:t>
            </a:r>
            <a:r>
              <a:rPr lang="fr-FR" sz="1100" dirty="0"/>
              <a:t>ou non à la </a:t>
            </a:r>
            <a:r>
              <a:rPr lang="fr-FR" sz="1100" dirty="0" smtClean="0"/>
              <a:t>marque. Son but est d’avoir </a:t>
            </a:r>
            <a:r>
              <a:rPr lang="fr-FR" sz="1100" dirty="0"/>
              <a:t>l'apparence d'un magazine </a:t>
            </a:r>
            <a:r>
              <a:rPr lang="fr-FR" sz="1100" dirty="0" smtClean="0"/>
              <a:t>ordinaire, de ce fait il cherche donc à </a:t>
            </a:r>
            <a:r>
              <a:rPr lang="fr-FR" sz="1100" dirty="0"/>
              <a:t>s’éloigner de l’apparence commerciale. L'entreprise peut </a:t>
            </a:r>
            <a:r>
              <a:rPr lang="fr-FR" sz="1100" dirty="0" smtClean="0"/>
              <a:t>constituer et </a:t>
            </a:r>
            <a:r>
              <a:rPr lang="fr-FR" sz="1100" dirty="0"/>
              <a:t>mettre à jour une base de données clients </a:t>
            </a:r>
            <a:r>
              <a:rPr lang="fr-FR" sz="1100" dirty="0" smtClean="0"/>
              <a:t>qui pourront </a:t>
            </a:r>
            <a:r>
              <a:rPr lang="fr-FR" sz="1100" dirty="0"/>
              <a:t>être </a:t>
            </a:r>
            <a:r>
              <a:rPr lang="fr-FR" sz="1100" dirty="0" smtClean="0"/>
              <a:t>sollicités pour </a:t>
            </a:r>
            <a:r>
              <a:rPr lang="fr-FR" sz="1100" dirty="0"/>
              <a:t>répondre à un questionnaire. </a:t>
            </a: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7" name="ZoneTexte 10"/>
          <p:cNvSpPr txBox="1"/>
          <p:nvPr/>
        </p:nvSpPr>
        <p:spPr>
          <a:xfrm>
            <a:off x="5708140" y="3086497"/>
            <a:ext cx="3231268" cy="32316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fr-FR" sz="1200" b="1" dirty="0" smtClean="0"/>
              <a:t>Le site </a:t>
            </a:r>
            <a:r>
              <a:rPr lang="fr-FR" sz="1200" b="1" dirty="0"/>
              <a:t>Internet « Danone et vous » de </a:t>
            </a:r>
            <a:r>
              <a:rPr lang="fr-FR" sz="1200" b="1" dirty="0" smtClean="0"/>
              <a:t>l’entreprise Danone, vise à créer </a:t>
            </a:r>
            <a:r>
              <a:rPr lang="fr-FR" sz="1200" b="1" dirty="0"/>
              <a:t>une véritable relation « one to one » entre ses marques et le </a:t>
            </a:r>
            <a:r>
              <a:rPr lang="fr-FR" sz="1200" b="1" dirty="0" smtClean="0"/>
              <a:t>consommateur. </a:t>
            </a:r>
            <a:endParaRPr lang="fr-FR" sz="1200" b="1" dirty="0"/>
          </a:p>
          <a:p>
            <a:pPr algn="just"/>
            <a:r>
              <a:rPr lang="fr-FR" sz="1200" b="1" dirty="0" smtClean="0"/>
              <a:t>Danone cherche également par là, via des conseils </a:t>
            </a:r>
            <a:r>
              <a:rPr lang="fr-FR" sz="1200" b="1" dirty="0"/>
              <a:t>santé et </a:t>
            </a:r>
            <a:r>
              <a:rPr lang="fr-FR" sz="1200" b="1" dirty="0" smtClean="0"/>
              <a:t>alimentation, d’apporter de la valeur ajoutée aux marques. Le e-consumer magazine lui permet aussi d’être </a:t>
            </a:r>
            <a:r>
              <a:rPr lang="fr-FR" sz="1200" b="1" dirty="0"/>
              <a:t>les « oreilles » des marques </a:t>
            </a:r>
            <a:r>
              <a:rPr lang="fr-FR" sz="1200" b="1" dirty="0" smtClean="0"/>
              <a:t>avec pour but de déceler </a:t>
            </a:r>
            <a:r>
              <a:rPr lang="fr-FR" sz="1200" b="1" dirty="0"/>
              <a:t>les insatisfactions et les attentes du consommateur.</a:t>
            </a:r>
          </a:p>
          <a:p>
            <a:pPr algn="just"/>
            <a:r>
              <a:rPr lang="fr-FR" sz="1200" b="1" dirty="0" smtClean="0"/>
              <a:t>De nombreux services y sont proposés comme des conseils santé, nutrition et sports, mais également des newsletters destinées aux </a:t>
            </a:r>
            <a:r>
              <a:rPr lang="fr-FR" sz="1200" b="1" dirty="0"/>
              <a:t>inscris </a:t>
            </a:r>
            <a:r>
              <a:rPr lang="fr-FR" sz="1200" b="1" dirty="0" smtClean="0"/>
              <a:t>ou encore des </a:t>
            </a:r>
            <a:r>
              <a:rPr lang="fr-FR" sz="1200" b="1" dirty="0"/>
              <a:t>bons de réductions sur les produits de l’entreprise</a:t>
            </a:r>
            <a:r>
              <a:rPr lang="fr-FR" sz="1200" b="1" dirty="0" smtClean="0"/>
              <a:t>. </a:t>
            </a:r>
            <a:endParaRPr lang="fr-FR" sz="1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08920"/>
            <a:ext cx="5400600" cy="4044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29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6"/>
          <p:cNvGrpSpPr>
            <a:grpSpLocks/>
          </p:cNvGrpSpPr>
          <p:nvPr/>
        </p:nvGrpSpPr>
        <p:grpSpPr bwMode="auto">
          <a:xfrm>
            <a:off x="37928" y="2895635"/>
            <a:ext cx="9270535" cy="2016125"/>
            <a:chOff x="467544" y="1700808"/>
            <a:chExt cx="8209950" cy="2016224"/>
          </a:xfrm>
        </p:grpSpPr>
        <p:sp>
          <p:nvSpPr>
            <p:cNvPr id="8" name="Flèche droite 7"/>
            <p:cNvSpPr/>
            <p:nvPr/>
          </p:nvSpPr>
          <p:spPr>
            <a:xfrm>
              <a:off x="467544" y="1700808"/>
              <a:ext cx="8064896" cy="2016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376" name="ZoneTexte 8"/>
            <p:cNvSpPr txBox="1">
              <a:spLocks noChangeArrowheads="1"/>
            </p:cNvSpPr>
            <p:nvPr/>
          </p:nvSpPr>
          <p:spPr bwMode="auto">
            <a:xfrm>
              <a:off x="684606" y="2420888"/>
              <a:ext cx="7992888" cy="861774"/>
            </a:xfrm>
            <a:prstGeom prst="rect">
              <a:avLst/>
            </a:prstGeom>
            <a:noFill/>
            <a:ln w="9525">
              <a:noFill/>
              <a:miter lim="800000"/>
              <a:headEnd/>
              <a:tailEnd/>
            </a:ln>
          </p:spPr>
          <p:txBody>
            <a:bodyPr>
              <a:spAutoFit/>
            </a:bodyPr>
            <a:lstStyle/>
            <a:p>
              <a:r>
                <a:rPr lang="fr-FR" sz="3200" b="1" dirty="0"/>
                <a:t>-		Perception client*	  		+ </a:t>
              </a:r>
              <a:r>
                <a:rPr lang="fr-FR" dirty="0"/>
                <a:t>		</a:t>
              </a:r>
            </a:p>
          </p:txBody>
        </p:sp>
      </p:grpSp>
      <p:sp>
        <p:nvSpPr>
          <p:cNvPr id="14341" name="ZoneTexte 9"/>
          <p:cNvSpPr txBox="1">
            <a:spLocks noChangeArrowheads="1"/>
          </p:cNvSpPr>
          <p:nvPr/>
        </p:nvSpPr>
        <p:spPr bwMode="auto">
          <a:xfrm>
            <a:off x="5292725" y="6237288"/>
            <a:ext cx="2735263" cy="369887"/>
          </a:xfrm>
          <a:prstGeom prst="rect">
            <a:avLst/>
          </a:prstGeom>
          <a:noFill/>
          <a:ln w="9525">
            <a:noFill/>
            <a:miter lim="800000"/>
            <a:headEnd/>
            <a:tailEnd/>
          </a:ln>
        </p:spPr>
        <p:txBody>
          <a:bodyPr>
            <a:spAutoFit/>
          </a:bodyPr>
          <a:lstStyle/>
          <a:p>
            <a:r>
              <a:rPr lang="fr-FR"/>
              <a:t>* De la personnalisation </a:t>
            </a:r>
          </a:p>
        </p:txBody>
      </p:sp>
      <p:sp>
        <p:nvSpPr>
          <p:cNvPr id="14342" name="AutoShape 2" descr="data:image/jpeg;base64,/9j/4AAQSkZJRgABAQAAAQABAAD/2wCEAAkGBhQRERUUExQWFRUUGBgVFhQXGBQYFRgUFhUYFhgUFxUXHCYeFxojGRcUHy8gJCcpLCwsFR4xNTAqNSYrLCkBCQoKDgwOGg8PGiolHyQsLCktLCwsLCwsLCwsLCwsLCwpLCwtLCwsLCwsLCkpLCwsLC4pLCwsLC0pLCksLCksLP/AABEIALEBHQMBIgACEQEDEQH/xAAcAAABBQEBAQAAAAAAAAAAAAAAAgMEBQYBBwj/xABLEAACAAQDAwgIAgcECAcAAAABAgADBBESITEFQVEGEyJhcYGRoQcUMlKxwdHwI0IVYnKCkrLhM4PC8RYkJUNTY3OzJjSEoqO00v/EABoBAAIDAQEAAAAAAAAAAAAAAAABAgMEBQb/xAAvEQACAgEDAwIFAwUBAQAAAAAAAQIRAwQSIRMxUUFhInGBkbEFFPAzocHR4UIG/9oADAMBAAIRAxEAPwD3GCGp88KLnuEV0ysY77dkQlNRLIY3ItbwhqhRqR4xTlid5jloreb2LVg8stTXpx8jDZ2kvA+UV1oLRDqyJrDEnHaf6vnCTtM8BFRtKtMpbrLaa7GyS0tdj1sckUaljkOs2EZabQbYnTVYzqenQEHm0u4sDo3Ru9xlqB2Qb5eR9OC9DePtNgNwAz7oi0HKFZ6Y5MxJin8y2IvwPA9RhRW+WvEbvCM0vISVJm89Rs1NM3qt2kOPdmSSbEfskEboW5+R7Ir0NX66/HyEc9bf3j5RGkFioxgK28A3F+IPDtF4ctEdz8ktsfAs1De8fGOc+3vHxMJtBaC2OkK55uJ8THOcPE+JjloLQrCkGI8T4mDGeJ8TBaC0A+AxnifEwYjxPiYLQWgAMZ4nxMd5w8T4mOWgtALgVzre8fEx0T294+MItBaC2FIc9af3jHRWP73whq0Foe5+RbY+B8Vz8fIQobRbq8IjWgtD3S8i2R8EwbTPuiFDafFfOINoLQ+pIXSh4LJdpL1iHFrEO+Km0FoksrIPDEu1cHQ3hUUQh5KphvPfnE1l8kHg8Mt4Igydo+8O8ROEWRkpdimUXHuVdY92PVlDEOTNT2n4wm0ZnyzbHhUJghVoLQqHYmCFWjhivJOOODnN0lyAkxV7RqkX+0mhL6L+Y9i/0i2ZcjFHypqV2fs6ZUSZatNXAMbgtZndUMyYdSFve3VHlsE8n6vmlHftiuy8r/f49BSybOaID7YC5rjwn8zI48DYRPl7f5sAzVmYTniwG1u7Xvil2Jyiaqo5jzTLcy5s2SJssYZc5Uthmop0ve1uqKvlXyon0hktccwsshk5vFzk3GLSy4zlkyycJ0uljrHWxaGGnzKEcjTafjmvKoOq3HdR6LT1CzFDIwZToRmIcij2XWLLYrYBXN76dI5AnyEX1o6q8eo0xMEKtBaJUFiYIVaC0FBYmCFWgtBQWJghVoLQUFiYIVaC0FBYmCFWgtBQWJghVoLQUFiYIVaIe1dqJTy+ccMRcLZRiYljYADfBQXRKgij/wBLRupqs/3P1aFDlM50oqs/uKPi0PYyO9F1BFL/AKQzt1BVf/EP8ccO3qjds+o73kj/ABQ9jF1EXcFoo/03V7tnze+bJHziLtDlXUyFxzKFkW4FzOlnMmwyUEwbGHURpotKJ7oOrKK20Ttn6Ht+USx8Mjl5iRHGZ7THLQtxme2OWhDTE2gtCrQWgodibQ2TnEat21JlFlaYuNVxFMQxhfeK6gdcK2dUh0D8RePNf/Q5WsUcS9Xz9P5f0JxXFjlRNtlEGdNuCpzVhYg2IIO4g5EQ3VUswzBNQ3sPYPssN4vuPXEWdtNFPTWYh4FGt/EtwfGPJ498GpYm79u6NEVGqYw1IoAAACr7KABUXsVQAI5NEcfacs6Y27Eb6RFnbTO6TNP7pHxjap55y3zbvyyyopUhqehvmco03J/aXOpYm7JYHrG4/KMhU1c1hlJwD3pjAAdwzPZD+wK4U7hiSVIIe2pvncDttlHZ0eqyRzKWSV3w/l/wrlBONI3toLQ3SVSzUDocSnQj7yMPWj1RkE2gtCrQWh0FibQWiPtHacuQt5jgHcu8w9TzCyKxBUkA4TqLjQwBYq0FoVaMNy75bmSTT05/F/3kwf7u/wCVf17b93bom0i/T4J6iahDv+C629yxp6Q4WJeZ/wANLFh+0dF78+qMjV+kmoY/hpLljrBdvE2HlGSkyN5zJzJPHjD5URQ5tnsNP+kafEviW5+/+i+Xl5VDWaD1GVLt5ZxY7P8ASgQbT5QI9+XcHtKMc+4xi2WI0wwlJluX9N001WxL5cfg902btSVUJzklw66Zag8GBzU9RiXaPB9k7amUk0TZLWOjKfZdfdYbx5jdHtOwdtJVyFnS9GyKnVXHtIezzBBi6Ls8prtFLTO1zF/zkn2ik5ULcU6+9UyR4En5Re2ik5Q5zaIcagH+GWxiyK5OZN8GlRIVgjqCF2i0ziMEdwQqCABGCMp6RB/qyD3p8lfFo1xjJcvMxSr71VK8iTDAuyImUAyPbEUiJdCMj2xVDuXZH8JHYZntjloWwzjloKATaETWspOWQJz0yG/qh20R9oIxlkKwVjYBiuIDPetxfLriL4VjXJ4/y02sZijnZZRy6vKHRbokATDjTQG4JVs8045ej7CqB6uoPuiPNOW2zGlS7uwZwLdBQktQWuVRBu0JJuSQOAjZcndoYpCZ7hHk/wBcW6EWvL/wbIR5p+xppM6witrJ7aq1j4jwh1anIxFZrmw35CPNY48l9JckCdtKeN6+BiBPrpx/MB2Xi4qKCZn0DFfUULgXKHwjqQwSj3h/YW5eSqmKzHpMTBImbolVFG6i5UgRWq1jGjbJOpKiS5Q/yW5TtTOy+0uIqyX3g2xDg0ei0O3ZM0XVwD7rdEjuPyijncjpVZIlTB+FO5tfxFHtWFumv5u3I9cUj8kq2SckWaNzIwHir2I849XDfGKfdGV9Ob5dM9C9YT3l8RCTXqu8XK3HZ2xi6XY9a+XNCX+s7KB4KST4RKqeTlZLVWV5c3m2xBBiVmU3xKMWW/S+cXQlJ90VZYQj2lZG/wBI5MqbMZpXOuTdXNjht+XP2c87jPOHNm8pZ1ROzVgtrhF6NxxzN7X3niIq6qQWbKRNDcObfXwifSclZ7noh5IfKZMmNd8O8Im7vtoDui5NUUtOy42nynMigaoZcLm6y1OpYsVQkdgLdg648clMXYsxJJJJJ1JJuSe+Nx6W6gSxS063wqrPa/u2lrfjkG8YwkifbTXyv1xnyPmj2H6NiUMO/wBZfhEmnrA7OovdLAndnfQ79CO6Irbfl4WbPovzdrZluI6tfCJGzdmmU1zMBvLs+mT48dwAMxdn1zzinGwnJtdTluORczCcX8BtD2xvubJZ9TsTUeeb/wAfz2LN9qLiIzyJF7dEsouVB4gA+ENesq9ipvdQ37pvY+Rhqr2W4uthhDzHDXGeINhW2oN28oRsygZHa46OFAvbmWHcxPjEWlROOfM5pSjx8nxxf29L+Q6zWjW+irbhlVZkE9CeLAbhMUEqe8Yh4Rl50rKEbGrFk1MqYxsFa99LGxsb9toE6KNfFTxST8H0bFFtzOroR/zJjeEr+sQtk8rkmAWmA9pBh7a4eY8qdKK4pImWHEuoFx2W0icc0b5PHSwT7Fxt3achFwzbsdebUsD32IsO2MYNpIk5ZkmWy4TcK01mU9xF9/GI9JJafOCFrM5N2a5N7E59eUOz9kzOemSVs3NKXLG69EKhvmLWJYgZ54G0iblKXY6cdNpdPUcrtv51/Ytj6SyDhMkFupyB136JMa7ZO01qJQdbZ6gEHCeBP9I812Ps7npyIVK4ybsFuQArNcnQC4Azz6YteLCoc7OqhzTFlspZTbpKdVNsr5EgxJTa7lE9HiySlDE/i716fLn1PRjGS5ZZ1FAvGpv/AAreNTT1AmIrqbqwDA9RFxGW5TZ7Q2ev685vCWIuON2dMv7RKo9DEe0SaQZGIR7lk+wywzhJhbaxy0FCsyvK7lJO2dR863NTZhcS1yaSl2VmBN2fQKcr5nhFE3pTlrsymqJgDz5wGKWmQBVyrsfcBwmwOp7DC/TrVS12Zge5eZNTmrWyZLsxN92DEMt7CPDajYjSqZZxmAFmwmSVmLMBBOea4Wyz1BF9Ie1NUyO5p8HrvKPbFLWUsyck0YVW7gizoSbDEmuthfTrip5D7ZZ0sVsAbJY4iVyzJHhlwjD8ntkmaRNqbiQoxAEW53MgKpOovv6jwjd7K2NOqMMykSXIYZABygIGXSA323jPjeOfqNBDLjcG/wDhes7bTaNgtbuhXrNiDwN4zzUu16K7VCyKyWxuZat+Ko/Uuq37MzEx+UlNPlgygEcGxTNXU71ZTmD2xwsv6HLGnKEk6+hohqFJ00bFa/FLx2tkTbsv9IiUtbziFiLWJHwMQ6Wp/wBX68J87w1s2d+EbcT8BHTjlm5wTfeNv58BtVP5nBV85LckAajyjKuc7xf0jHmW4nFl14bRT0FEZ85JS/nYAngozY9wBjDlU8qx3y2i6LUbPT9iS8NNJB/4aea3+cTo6FAFhkBkOwaQWj0sY7Ukc1yt2cgjtoLRILORXbT20km4Obe6N3ad3xiXXzGWU7L7SqSO4fZ7o8wEh5861TM5iRrzi3ctnoDbo31xNlFOSbTUUX4oKScpdkZz0h7aNTVBiRZUCgDd0mJ7dYzAnkOo3HF5AW+cem+kfkjTyqKXNpVXoNd2DYmeW9lxlr3azYeoYo8vMkNa4001+IiuUWnyen0GbfhShxT/AA/9CJm2W/EsRlbBxsGwEnjxha7adb2CnCHINiA2HBY2vxYjujhoFIGVrZZdoPfmBCqilDm5J0t4kH5Q7j4NOzUU6lz/ANbff7fQl/psuRYC7c2Be+TMGxX7MJgTaxIPRFwM8zbFzpl5dWV4iJRAMSGsS2MZA2IBFrcMzDq0QBHSNsrjLMqxe993SJML4QvULu/Pj6fzwTql8oa2DR89WU8vXHNljuxgnyBhmonxofRkg9Ym1RBb1eW3NAKWBnOCo6rBb7/zCJQjbM+v1KhjZ7PW7Dpnu0yTK62KKD/ELGKBqGVTszo0wJhsqMxKg72F8+AsSY7W7WxS0nK5mrYAoAMSvpiwgZ55cRGc5RVU1Zyy5q4SU5zDcEhSSAGtvyOURzKUntS+p53TJcNv6DT7VCTM+iSbqTcd4bSLWbtydNXCz3XgMOfaRrFFNVZi4XFx979xiN+j5Y3Hy+sSSSVHWalauKkl29GvyWr7ReU2JHKHiCBccCNDEKdVtNYszFidWOd+AvHKagv/AGaXPUC7Hvt8IKiWyMVYEEag6jfnCNMK3bnSf9/vx+D0TkPtMGmCMbFWIF+B6Qz7zEfbHS2tRjhKnt5WiFsPYiCkWc815TuThw2NwDZRzZHS03W1iLsKbMfaksTBYy6eZbTRnABtfK/CLoyd7Web1UYvJKcfJvIkU2hhi0SKYaxZHuZZPgz8zblmI4Ejzjn6cMZufP6bftN8TCPWOuK+oizpMseUez6baCBKmUJgW+FrlXQnUq4zF7DiDYZRkpXo8lzEeTU1VRPVZqPLDMOjKGYQlgWuwxqSCALXAi89bEMNXWmj9ZGH8LAj+ZoOoDxD/KjZYnimCIgSRcBALKFsoVbe6AG8Yzu19oKpCU80SJ0s3w5A9YzyYRohWnr7svOK/aNHzvtJLe+5hY9txlEXkQ1jaK2TyvnP0aixYD2lBsRxtuMZbaWzJsyuWqQqoGEkEkMcG45Z4gLZxtJGwpaSSthizbELi3BRxFt0U3MuXKKAcibkgZC3HtjHmy5U/govjjTj8Ra0/KZj+TCRqDfyOhHWIXL2wyrYW3nTib8YqvUZ3uHxX6xITZE5hnhXLebnsy+sc9xzylfJd8KR07Yf2VzuToLkkmNdyT2f6spd85rix/UXXCOs5X7hHnWw6uYJqTTlhNyo4aHtNiY336Q4Zxt02HY903bXb2K8lyVI1P6WMH6XMZU7Q64Sdof5mN/UM/TNX+lzB+mIyo2heD1+DqB0zU/pmM3X7IzLSGABz5tr4f3WGYHUQRDJ2hBK2hdhc2F8+yFJqfDJRUocozvK7YYBkuy3AseaBwhhe5VmGYv1cYwkyQy3JQqMRXPS4ztfebWMencq5D1M6TzLLbCTnvZd3hn3RWOks1JkkK6PLPOg6ErbCw4EEnPribScS3TaiWGXHr3MCGgLxe7W5JlGYyWxINA3taXIvv74qjsafYESmIIuLWOR7Iz0mehhrotdyOHjhmxNlbAqW0kt2tZR4kxb7D5K5uZ4U4cgAbrpfvMDpKxT1sey5MylBNqA3NIWC2xtuXEbC5456ax7PyB2SsnZbC3S6dzxIOsVmyJSJIRAoA9ogADPETc21NomUHKiVTyWp1QBbvf8vtkkm3fF8ZJI8/qck8s7ZV8mEWoqDMswlqLtYlVZ9Fvbx7o5y1qzMrS2uGVLU26yx+cWGy6gJKAUWBJI3XF/aP1iHIHPVU9LXLrLVeo239XyhxknaKHcWpIrEmxqqSsEqjllUQs74TiUG+JyM+OQhnlZsyWXUSVAaWoWZMF+mwAABGhNhmdc7bosZfJCowShzsmyWYKyPk2HfY2NifGI7b7G2WqUordwS/0sVqDLFhLSVjItbO+XYLRgqqrabMLHNnJPD/IARo9qUE2VOK86rMyhpjKmGw0VQSSdAT3xbbX5HlpcoyAoZJfNsmQxXzLX0ve9763gjDkr/cdONx9eLG9gbFchcTXD9Ik5MigD2MtCLDDuyhqZMWTtZ8IsFpVHXdptySd5jTbHkuisZgsTawyuFA0yytfOMPtao/2pUHhKlL5A/OLUqW5mKUnJ7b4Nb+njFrsWu50MeBHwjz5qvrjWch52JJvUy/CFGabFOFKzC1laOccX/O38xhsVUVtXUkzZgAA6b/znhCQrbz5/KOc5HTUC0NWOMMTqzpyrcXHihPyiHzijfn99phmp2h0pVtzH/tsIIzCUOPsXoqD1xw1VtSB2RUttDiYb9dJ0/rEdw9qL+nmYg2uS/EiKaVNwzrn3W+UWWxM5c1j+qvkT9Io6qaBMv2w075G1SouPX+AvCPXDvPzimevJyH33DKEpUnj8P8hD3ENpaUNIOlwuT4m8Pc/YAEnLK3ZpnEWRWYVuTEZazGThDN1KCT5DKHz3G6qi0Wp+/vOONVAan77IpJ9a4NirJ2gg+cRzUcTDtkaL/wDSN8hf7+Ecau6/vt+kUC1l8hD6jext1b4e6hbbLZa7cIcFR9/ekVPrQA4fEwlq3jkOG8xHePYWFQA4tcgg3Ugnon73QzTyQhZ74mOp+Q77RESsXeexRFxsOn55sR9kaDsiXUaF00xue5CWOpzPaY7Km4QOrKJe3rAgKLngNTbOM29WSevhnlEE2WSS7F4K0kgDXcIs58nm5PWcz2mKnk7TY5l9bamLXlHPsvZEZSvgnCNWyD63YBRoNYQ9YDmbWGQvFSJ98h3mFVE1ch8zp2RJTK3AsxWm1yfvcIj0e06iRNdpWAlyLhgToOrviGlRc9mf0++qOLWYWv8AfD6xKOVxfBGWFSVMsRynqQRilS2zxHNhexub98W6ek+eD0qYH9l/qIzEyqsx7Mu83t5CH1qRc5jdv7YsjqGvRFctOperJ8zl5imM7yXBYi9iDYC2WnCNAnpakb5c5f3QfnGDmNd26jfxAiRTSSwOFb2Odhewicc9ehCWnuuTdL6VKQ6s47UPyMZGo20s6sqJqG6tgwnqCgabtDFZPlLrbq+n31xyifAx4Gw7930hy1ClGqIx0zjK7Ln1zeI3/o2e8ud+0v8ALHmhn2PUfjHofora8ufwxrbq6OkQwzuaJ54VBnnm0Kj8SZn+d/5zwsIhtUff+WUG0EPPTLsP7R8sj+c7oZJHC/b9BGJrk2rsKEwnQfOGqi+KXc/mOX7jbhDhxWz6I68vKIVSCWQA3zJ0wjJTviUe4pdvsTWngf1+ghozrkADM5C/0+sWvJPkz65OwYsKKMUxhuGgAJ1Yn4E7o3tTyYpqZbS5a9ZYBmPazRbjwuSspyZ1B0Z2ioXkyGTHKmsWLES5iMRkABbfpujMVKu0zDhYE31U2HaY0u1DKPtIp7gD4jMRmtoc2uYdwBnhLEjzjX0Yehk68/Ui2Nr2y4mwHhHKepGNRm5vpoIgT6nGSb5XyHARyXUBWBBzBuIyRjT5NrlceDabJ2EJjfiIVXgzlmJ7BYAeMbSlpZctLKABwAtGD2btyxGN0Ha6D4mLar5Y06DpVEkdQmBj4ICY6VeDlX5H+UMpXVlOh0O9TuI4R50sk/mNvM/0i62hy2kP7DPM/Yltb+J7RQvPBN888wptitffbIRkzI2YJEmXU2yUW64T6yTpn1nT+sRnbiexR95wkzOPh96xn2mncSefIzv+9CZc4tpfthrBfXwhxTfTIfekFASJB6QAsTcXv1nfHoVLRuqXEpc/cmMvgrAiPMnnYSCuoIN9wIMbSi5TzQgupPWBcHrBEaMMU07M2eVNUM1078UX5wajCyjxxg2ih2hU3mEjf5kQ/wAoOULsDcFRxIt4X1MUGzqr8VGYdEMLjqBubxPJBbaIY5vdbPTuTWzebQup53FYtYWdDbQyzmBwiFtwNNcKqki/TJBAVQMySe6LyVtCmnIpY4WGjAlWHYwzip2iZbNZqiY6a4Wa478s++E8Mbsazz20V2ztmKRiClr63OvZa1oVtbYihC8u6kC5FyQR36GJo27LUWUaRX1W2sSkDO98u8xJ44tdiKySTuzLpVk3scj8NB99cIWoY58fhoIjK/RPgO3SH0GduFh4RikqOhDljiTjc3+7Q8azp2O+38oiKH0+9SYbcksc99vIQkix+xYS5vSa3UflD1FtR0mEqbaG0Q5UwAm/D6w2DZwe778IQq8l074r31Nz3nOIdLMxBgd/x/zhaNbX77IYkNZz138b5+VoiJkuXOJFj2Ht+7GPTvRBMvKqOONL/wAGseWTksbjf8d308I9M9C4/Dqv+on8kaNN/URn1P8ATZ59tBVE6bc3/EfIftnUwxz1shZfNosOU9LzdZUKTa017AcCxYdehEVumgAHE/T+sUS4ZdF2kcwk5+ba+G6Gsi/EKLXOmJjf4AeMcnVIUXti3C+hPAREBbTUkkm28nX76olFcWRk+aNvyK24JPOjjh8gcotdocpcQMec0u0psi+BgA2qFQ4JGhsdIcm8oZxGYlL/AHYv4XjbjnGMUjFkhKUm6J+1dqkk2jJVu0ul7x7eiPrD1XOeYekxI4CwHgIalUPAQ3lS7CWFvuJQki/HOFc0xiyl0YUC/h9BCJ8xVyOvujNu87oo32+C9wpcmar1ZsuBiCqf1jQzJRf2VA+/CGJmyr5Em/VrGmOVLhmaeFy5RUOwvcC3VFrsisY3AAyt1WvuhyVydH5j3RYUezwgOAWvv18PrEZ5oNUSx4Jxds4SRuN+4w5TqCwF7scrZ3udABqTDpVF1YX4EgeOcbD0b7KR5zVPRYU/sDcZ7q3N2uQAFsXJOlrxQvidJGiXwq7LLk/6OQUD1YmBmGIU6lEKpewaa7aFiDZRnl22tJ20qSU82V6vJHqylrcwr2IsDhctd2uy5vZTYnhdlNsVEifNnOOfoSVReZCtNMwgWY6TLjp3LZHFlqLQtv8ALKU89xImN0pRkMyLLVCb5MGbpPllmBpkY27MeKLvuX6XT9adTt8ejpLt7Ex9j0NciTCnNvMBsZWCW5wkqSZGaMQVOh6V8s8hh9u8kptC5DEmWT+HOW4SYu4ix1t+X/OPSdkFZxUgYnlqiSsgpSwyeaF6BBNyCLi9+Fom7R2MZ8hpDFQXtYgDCk9WJRiAAOkvQLDqvHNWoU8jxvh+nv7fN9+PQqzQjilx28Pmvl7L3PFBQ3zYZ7r52hQpL6aDzI+QiRUKcWHQ6Hq3eMCrhGpyiO9luxEiXXkWBlqSd4Lr3kA2gq5xw3CgdpdvmIVTyrC5BJP3bsENVE0lrWyXPv3fXwifXn5K+hDwRkmTOIHGyr87xHqHdiQXYgZEXsDx0t2RPL23Z7usnIecNcxhIGvX99cLqyfqS6MV6DEumGIDcM/DTzMPGUBiMLly7Fu23hn8466ZdrAfP4CKpNsvgkhK0gPcIiPLs7dpy7Motac274hmXdyc7Xbs1MEWTceTktLntHzH1gnyQMx1HwOfleH5aWZb7ww+BHwhx5GIHs87Qr5DijrUuIZ+IvDJldG43G/18osJDXRT1D4Q1KGXbeC6INWJSXccRHpvodP4VRxDoD/BHmFKbErwNu7d5R6z6KKXDTzX9+bbuRQPiTGjTf1TLqf6TMx6V9kNKqRPAsk4C7f8xRYjtKhT4xg2nAdfWc/LQR9J11Ak5DLmoro2RVhcGMLtX0OSHvzExpV79FhjXuzDDxMX5NO3K4mfFqUo7ZHjqPc4mNydBvA4dvGFF/3eoamNrV+h2tT2HkzBuIYoxHYwsPGKyf6Pa6X7VM7fsFX/AJSYrnjkn2LYZItdzPIl9B36mOGQN+Z4D5mJlds+bJ/tZU2WOBlzB4nDnFd6+TlLlsetugPPM+EV1It3RHTTjVrAcNBDL1gBsoueA1/p3+Ed9RZs5r2HurkPHWOXCZIMI8/vrMLj5j5ft+TvNufaOG/5EN2P7T/S0Oy6FV3AdQ+Z3wqVN3Bc/vMmHxL4+G7+sJyfYcYIYWXfIZDifkIRPVJYxXt8SfnHaqfnlmfK/Xx7IiS0xtiY6acBx++qCKvlhJ1whDTGfTojrFz3jQRJk7PDakv2kleywyJh+VIvoLDzP0EXfJ9F9Zp1OhnSxbj0xlA581ENiq2RpfJx5Y/8u43/ANk9+32Y2vI+RMl0U9+ZbHzowSnVlxFZLFVzH52OA9TW1MPcr+XlXSMnNsnNuZq4mXF+JLnzFKZMLEJzeVt8Vu1eXm0lkSp8yXLSTOtgugdJhAvnd8QvYsPZ6tI1QhDFPc23XsZpTnkgkkqfuRZlZP8AVZZamSnZ/WZYYzXSYZplWRVlOxbEfZAPlfNrZW3aZZEqW/M/2ctWvIGK5SeHu+C5OI0+YO7LfDMzalRKkLVLS08uTMmYlfmJb4ptyQ5Z2M3FcNZrjQ2MWcnk9JrZMus5pZRmFQVE0JLM1ZrLNBE24ZWwhgAQekb31jROfWlwaMeojiT6idPx5Ckq0pZ55my3p1LLOd8Iec6NKkte1nVQ53DXS0a7Z9fUPVsrykWWsxMLIcQLggMuK5xdEuxFhhwA9uGr9vzZFW9KKSmP4+UnmQC5JtKOIPmxVls3XugflZV7PnmUZFPKmZfhiSgzcEKwaW12OZGZbUxmUMKlva5XrXz9vdmHVxz6jMp7mlS4vv8AP+eiK/bHJ6dKmTG5mbzeNyHZHsVxmzE24WispkxG+4eZ493xjZVnpD2jQ1CrVqtjhZpRVBeWTYlHlnI5HXFmLHjGtny6N3MmbIppGNnUAmUk9swJc2Wii9nbERnfTjFf7dStxf3NX7hxpSX2PKpkzCCeGg+XjEJkz1vvOW+LblHs001SZJIYJhIYXAbGoYGx0sD4mKyaw++EZGnF0zZFqStHJC4m/Zz7zkPK58Ictnc6DPwzhUhLLnq3SPVfQdwsI4+lvesO7U+QMK+QoaA068z2nOF08u7DtJ8Bb5wqHqZen2L5sxPwAhpg1wLwZxHkU5K+PxMX1Dsaa4DKnRzsSQBw49sW3J/kmSUE2x/VBuP3j8osjjlLsiEsyiu5jHo2upCkjEMwCcsJ14RKmyrCw3R67VUKooAFgu4Cw7gIr5uxWnjpScXWy5+MaHpmvUyrVp90eXU7WW3ukjzy+IhMo5Rvp/owdsRl2l3/ACubrpbIi5HnD+zfREABz08niJagf+5r/CKnp8jfYtWpxpdzzV5RMxcIJL9EAak/lA4nUR71yV2SaaklSm9oLd/226TeBNu6EbF5I01JnKl9L32OJ+4nTutFyI24MPT5fcwajP1OF2OwQQRqMoQQQQAEMzaNH9pFbtUH4w9BABU1HJOjf2qaQf7tPkIr5vo12e2tKg/ZLr8GjTQRHZHwS3yXqZE+iyh/LLdeyY/+ImItR6IaRhYPPXsZfmsbiCIdGHgn1snlnm8z0IU/5Z84doln4KIjD0GICSKp+IBlra/c0eowQdGHgOtPyeZH0NEaVQ75R/8A3DA9Ds5SGWqTEMwcDDCRmLdLLdHqkcMQ/bY/BP8Ac5PJ4v6ZpWAShlfnWLEC2JvV5ALHrNo7y6P+wNm/3P8A9d4m+kHk7Nr5y/isglGYuBqerYFjNazhpUoq34YlC9/ywztHk283ZdPRtOcvIml8Zpa4rzdnCoPwr5BgO6CUW93HcshOKUOe1kXbrf8Ahij/AOov806M9K2ifUqZAZac3JqnJmlAJqTZ5R5chXBUzQFJB1z8dS/Jt22UKFpzlln86jGlrsCy7HoD8K/tFj3xbcjuTbyKKajTHmGSzTpQ5iYoBKewq1Eq5uwLdDeeuHsbf0BZIxj9WYoz5c7aNBUS7hZs+VLCM6OwWnaTKQvhF0dhmVN9xvYxK9KZ/wBtJ/6b+eJG2+SE+fUvOWqdfxWmSR6rXAy7viW1pNgRZf4Yl8ueS7V9X6xLmvL6CKMVLXYgyX6V1lcc4W1129bJb4339KK/05n/AF+V/wBBf+7MjVba2bNfaRMjArM1OXBmymlussAkzadgXV1/KyW3aaxT8uOTLbQmyZgmuCkhJTl6SuuzqWLOMMrQlo9R5Oy3WlkiYxdxLQM5DKWYKAWKsAwJO4gGJxjy7KZTW2NeKMdym9Gs2rqTOWciAqi4SrMeigU5gjeIgH0MudalQMr2lk3F9Pbj1KCIvT427aBanIlSZ50vohG+pPdLHzaHZfoflZYp8w2voqDXxj0CCEtNiXoD1OV+v4MOnojpRrMnH95B/hiZTejKiS/Rdr29qY24WHs2jWQRNYca9CLz5H/6ZW0nJ6RKUKiWUaC5PXvMSpNAieyijsAiRBFiSXYqbb7iQg4QqCCGIIIIIACCCCAAggggAIIIIACCCCAAggggAIIIIACCCCAAjhjsEAHBHYIIACEtHIIAFwQQQAEJWCCABUEEEABBBBAAQQQQAEEEEABBBBAAQQQQAEEEE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44"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mj-ea"/>
                <a:cs typeface="+mj-cs"/>
              </a:rPr>
              <a:t>PERSONNALISATION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/Axe</a:t>
            </a:r>
          </a:p>
        </p:txBody>
      </p:sp>
      <p:grpSp>
        <p:nvGrpSpPr>
          <p:cNvPr id="2" name="Group 1"/>
          <p:cNvGrpSpPr/>
          <p:nvPr/>
        </p:nvGrpSpPr>
        <p:grpSpPr>
          <a:xfrm>
            <a:off x="35496" y="2642025"/>
            <a:ext cx="632350" cy="539567"/>
            <a:chOff x="564874" y="2358396"/>
            <a:chExt cx="1871663" cy="1496370"/>
          </a:xfrm>
        </p:grpSpPr>
        <p:sp>
          <p:nvSpPr>
            <p:cNvPr id="25" name="Rectangle 24"/>
            <p:cNvSpPr/>
            <p:nvPr/>
          </p:nvSpPr>
          <p:spPr bwMode="auto">
            <a:xfrm>
              <a:off x="564874" y="2358396"/>
              <a:ext cx="1871663" cy="1496370"/>
            </a:xfrm>
            <a:prstGeom prst="wedgeRectCallout">
              <a:avLst>
                <a:gd name="adj1" fmla="val -32099"/>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74" y="2782731"/>
              <a:ext cx="1871663" cy="59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4059702" y="2702050"/>
            <a:ext cx="719377" cy="522051"/>
            <a:chOff x="2435892" y="2390810"/>
            <a:chExt cx="2856833" cy="1655736"/>
          </a:xfrm>
        </p:grpSpPr>
        <p:sp>
          <p:nvSpPr>
            <p:cNvPr id="30" name="Rectangle 29"/>
            <p:cNvSpPr/>
            <p:nvPr/>
          </p:nvSpPr>
          <p:spPr bwMode="auto">
            <a:xfrm>
              <a:off x="2436537" y="2390810"/>
              <a:ext cx="2856188" cy="1655736"/>
            </a:xfrm>
            <a:prstGeom prst="wedgeRectCallout">
              <a:avLst>
                <a:gd name="adj1" fmla="val -32290"/>
                <a:gd name="adj2" fmla="val 877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5892" y="2576044"/>
              <a:ext cx="2856188" cy="128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2015716" y="2626147"/>
            <a:ext cx="648072" cy="565471"/>
            <a:chOff x="4236762" y="2390810"/>
            <a:chExt cx="1081087" cy="720725"/>
          </a:xfrm>
        </p:grpSpPr>
        <p:sp>
          <p:nvSpPr>
            <p:cNvPr id="34" name="Rectangle 33"/>
            <p:cNvSpPr/>
            <p:nvPr/>
          </p:nvSpPr>
          <p:spPr bwMode="auto">
            <a:xfrm>
              <a:off x="4236762" y="2390810"/>
              <a:ext cx="1081087" cy="720725"/>
            </a:xfrm>
            <a:prstGeom prst="wedgeRectCallout">
              <a:avLst>
                <a:gd name="adj1" fmla="val -33310"/>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4196" y="2530481"/>
              <a:ext cx="1006217" cy="455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3059832" y="2642025"/>
            <a:ext cx="640988" cy="570951"/>
            <a:chOff x="2339752" y="4797152"/>
            <a:chExt cx="1073036" cy="720725"/>
          </a:xfrm>
        </p:grpSpPr>
        <p:sp>
          <p:nvSpPr>
            <p:cNvPr id="39" name="Rectangle 38"/>
            <p:cNvSpPr/>
            <p:nvPr/>
          </p:nvSpPr>
          <p:spPr bwMode="auto">
            <a:xfrm>
              <a:off x="2339752" y="4797152"/>
              <a:ext cx="1073036" cy="720725"/>
            </a:xfrm>
            <a:prstGeom prst="wedgeRectCallout">
              <a:avLst>
                <a:gd name="adj1" fmla="val -37545"/>
                <a:gd name="adj2" fmla="val 7969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217" y="4938515"/>
              <a:ext cx="1066571" cy="46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5210541" y="2687278"/>
            <a:ext cx="655050" cy="536823"/>
            <a:chOff x="7837213" y="2390810"/>
            <a:chExt cx="1081087" cy="720725"/>
          </a:xfrm>
        </p:grpSpPr>
        <p:sp>
          <p:nvSpPr>
            <p:cNvPr id="42" name="Rectangle 41"/>
            <p:cNvSpPr/>
            <p:nvPr/>
          </p:nvSpPr>
          <p:spPr bwMode="auto">
            <a:xfrm>
              <a:off x="7837213" y="2390810"/>
              <a:ext cx="1081087" cy="720725"/>
            </a:xfrm>
            <a:prstGeom prst="wedgeRectCallout">
              <a:avLst>
                <a:gd name="adj1" fmla="val -32290"/>
                <a:gd name="adj2" fmla="val 815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213" y="2523422"/>
              <a:ext cx="1081087" cy="47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6336320" y="2687278"/>
            <a:ext cx="648071" cy="518158"/>
            <a:chOff x="1076689" y="2704437"/>
            <a:chExt cx="1070833" cy="753139"/>
          </a:xfrm>
        </p:grpSpPr>
        <p:sp>
          <p:nvSpPr>
            <p:cNvPr id="43" name="Rectangle 24"/>
            <p:cNvSpPr/>
            <p:nvPr/>
          </p:nvSpPr>
          <p:spPr bwMode="auto">
            <a:xfrm>
              <a:off x="1092725" y="2704437"/>
              <a:ext cx="1054797" cy="753139"/>
            </a:xfrm>
            <a:prstGeom prst="wedgeRectCallout">
              <a:avLst>
                <a:gd name="adj1" fmla="val -32099"/>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6689" y="2952506"/>
              <a:ext cx="1070833" cy="25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7338075" y="2675117"/>
            <a:ext cx="653812" cy="530319"/>
            <a:chOff x="717275" y="2510796"/>
            <a:chExt cx="1054797" cy="753139"/>
          </a:xfrm>
        </p:grpSpPr>
        <p:sp>
          <p:nvSpPr>
            <p:cNvPr id="47" name="Rectangle 24"/>
            <p:cNvSpPr/>
            <p:nvPr/>
          </p:nvSpPr>
          <p:spPr bwMode="auto">
            <a:xfrm>
              <a:off x="717275" y="2510796"/>
              <a:ext cx="1054797" cy="753139"/>
            </a:xfrm>
            <a:prstGeom prst="wedgeRectCallout">
              <a:avLst>
                <a:gd name="adj1" fmla="val -32099"/>
                <a:gd name="adj2" fmla="val 846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584" y="2564485"/>
              <a:ext cx="792539" cy="66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 name="Rectangle 29"/>
          <p:cNvSpPr/>
          <p:nvPr/>
        </p:nvSpPr>
        <p:spPr bwMode="auto">
          <a:xfrm>
            <a:off x="1043608" y="2612966"/>
            <a:ext cx="648072" cy="586829"/>
          </a:xfrm>
          <a:prstGeom prst="wedgeRectCallout">
            <a:avLst>
              <a:gd name="adj1" fmla="val -37132"/>
              <a:gd name="adj2" fmla="val 821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050" b="1" dirty="0" smtClean="0">
                <a:solidFill>
                  <a:schemeClr val="tx1"/>
                </a:solidFill>
              </a:rPr>
              <a:t>Télémarketing</a:t>
            </a:r>
            <a:endParaRPr lang="fr-FR" sz="1050" b="1" dirty="0">
              <a:solidFill>
                <a:schemeClr val="tx1"/>
              </a:solidFill>
            </a:endParaRPr>
          </a:p>
        </p:txBody>
      </p:sp>
    </p:spTree>
    <p:extLst>
      <p:ext uri="{BB962C8B-B14F-4D97-AF65-F5344CB8AC3E}">
        <p14:creationId xmlns:p14="http://schemas.microsoft.com/office/powerpoint/2010/main" val="819276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sz="3200" b="1" dirty="0" smtClean="0"/>
              <a:t>PORTIONNABLE</a:t>
            </a:r>
          </a:p>
        </p:txBody>
      </p:sp>
      <p:pic>
        <p:nvPicPr>
          <p:cNvPr id="13315"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13316" name="ZoneTexte 5"/>
          <p:cNvSpPr txBox="1">
            <a:spLocks noChangeArrowheads="1"/>
          </p:cNvSpPr>
          <p:nvPr/>
        </p:nvSpPr>
        <p:spPr bwMode="auto">
          <a:xfrm>
            <a:off x="323850" y="1557338"/>
            <a:ext cx="8064574" cy="2123658"/>
          </a:xfrm>
          <a:prstGeom prst="rect">
            <a:avLst/>
          </a:prstGeom>
          <a:noFill/>
          <a:ln w="9525">
            <a:noFill/>
            <a:miter lim="800000"/>
            <a:headEnd/>
            <a:tailEnd/>
          </a:ln>
        </p:spPr>
        <p:txBody>
          <a:bodyPr wrap="square">
            <a:spAutoFit/>
          </a:bodyPr>
          <a:lstStyle/>
          <a:p>
            <a:r>
              <a:rPr lang="fr-FR" sz="2200" i="1" u="sng" dirty="0">
                <a:solidFill>
                  <a:srgbClr val="003399"/>
                </a:solidFill>
              </a:rPr>
              <a:t>Les enjeux:</a:t>
            </a:r>
          </a:p>
          <a:p>
            <a:pPr lvl="3">
              <a:buFont typeface="Arial" charset="0"/>
              <a:buChar char="•"/>
            </a:pPr>
            <a:r>
              <a:rPr lang="fr-FR" sz="2200" dirty="0"/>
              <a:t> </a:t>
            </a:r>
            <a:r>
              <a:rPr lang="fr-FR" sz="2200" dirty="0" smtClean="0"/>
              <a:t>Société </a:t>
            </a:r>
            <a:r>
              <a:rPr lang="fr-FR" sz="2200" dirty="0"/>
              <a:t>de plus en plus </a:t>
            </a:r>
            <a:r>
              <a:rPr lang="fr-FR" sz="2200" dirty="0" smtClean="0"/>
              <a:t>urbaine</a:t>
            </a:r>
          </a:p>
          <a:p>
            <a:pPr lvl="3">
              <a:buFont typeface="Arial" charset="0"/>
              <a:buChar char="•"/>
            </a:pPr>
            <a:r>
              <a:rPr lang="fr-FR" sz="2200" dirty="0"/>
              <a:t> </a:t>
            </a:r>
            <a:r>
              <a:rPr lang="fr-FR" sz="2200" dirty="0" smtClean="0"/>
              <a:t>Familles modifiées (recomposée,…)  </a:t>
            </a:r>
            <a:endParaRPr lang="fr-FR" sz="2200" dirty="0"/>
          </a:p>
          <a:p>
            <a:pPr lvl="3">
              <a:buFont typeface="Arial" charset="0"/>
              <a:buChar char="•"/>
            </a:pPr>
            <a:r>
              <a:rPr lang="fr-FR" sz="2200" dirty="0"/>
              <a:t> Forte croissance du nomadisme</a:t>
            </a:r>
          </a:p>
          <a:p>
            <a:pPr lvl="3">
              <a:buFont typeface="Arial" charset="0"/>
              <a:buChar char="•"/>
            </a:pPr>
            <a:r>
              <a:rPr lang="fr-FR" sz="2200" dirty="0"/>
              <a:t> Se nourrir n’est plus la priorité fondamentale</a:t>
            </a:r>
          </a:p>
          <a:p>
            <a:pPr lvl="3">
              <a:buFont typeface="Arial" charset="0"/>
              <a:buChar char="•"/>
            </a:pPr>
            <a:r>
              <a:rPr lang="fr-FR" sz="2200" dirty="0"/>
              <a:t> Priorité à l’efficacité</a:t>
            </a:r>
            <a:r>
              <a:rPr lang="fr-FR" sz="2200" dirty="0">
                <a:sym typeface="Wingdings" pitchFamily="2" charset="2"/>
              </a:rPr>
              <a:t> manger vite et facilement</a:t>
            </a:r>
            <a:endParaRPr lang="fr-FR" sz="2200" dirty="0"/>
          </a:p>
        </p:txBody>
      </p:sp>
      <p:sp>
        <p:nvSpPr>
          <p:cNvPr id="13317" name="ZoneTexte 5"/>
          <p:cNvSpPr txBox="1">
            <a:spLocks noChangeArrowheads="1"/>
          </p:cNvSpPr>
          <p:nvPr/>
        </p:nvSpPr>
        <p:spPr bwMode="auto">
          <a:xfrm>
            <a:off x="539552" y="3717032"/>
            <a:ext cx="7561263" cy="369887"/>
          </a:xfrm>
          <a:prstGeom prst="rect">
            <a:avLst/>
          </a:prstGeom>
          <a:noFill/>
          <a:ln w="9525">
            <a:noFill/>
            <a:miter lim="800000"/>
            <a:headEnd/>
            <a:tailEnd/>
          </a:ln>
        </p:spPr>
        <p:txBody>
          <a:bodyPr>
            <a:spAutoFit/>
          </a:bodyPr>
          <a:lstStyle/>
          <a:p>
            <a:r>
              <a:rPr lang="fr-FR" dirty="0">
                <a:solidFill>
                  <a:schemeClr val="bg2">
                    <a:lumMod val="75000"/>
                  </a:schemeClr>
                </a:solidFill>
              </a:rPr>
              <a:t>Marché de la distribution alternative</a:t>
            </a:r>
            <a:r>
              <a:rPr lang="fr-FR" dirty="0">
                <a:solidFill>
                  <a:schemeClr val="bg2">
                    <a:lumMod val="75000"/>
                  </a:schemeClr>
                </a:solidFill>
                <a:sym typeface="Wingdings" pitchFamily="2" charset="2"/>
              </a:rPr>
              <a:t> 10 Milliards d’euros en 2012</a:t>
            </a:r>
            <a:endParaRPr lang="fr-FR" dirty="0">
              <a:solidFill>
                <a:schemeClr val="bg2">
                  <a:lumMod val="75000"/>
                </a:schemeClr>
              </a:solidFill>
            </a:endParaRPr>
          </a:p>
        </p:txBody>
      </p:sp>
      <p:sp>
        <p:nvSpPr>
          <p:cNvPr id="13318" name="ZoneTexte 4"/>
          <p:cNvSpPr txBox="1">
            <a:spLocks noChangeArrowheads="1"/>
          </p:cNvSpPr>
          <p:nvPr/>
        </p:nvSpPr>
        <p:spPr bwMode="auto">
          <a:xfrm>
            <a:off x="251520" y="4221088"/>
            <a:ext cx="8424863" cy="1446550"/>
          </a:xfrm>
          <a:prstGeom prst="rect">
            <a:avLst/>
          </a:prstGeom>
          <a:noFill/>
          <a:ln w="9525">
            <a:noFill/>
            <a:miter lim="800000"/>
            <a:headEnd/>
            <a:tailEnd/>
          </a:ln>
        </p:spPr>
        <p:txBody>
          <a:bodyPr>
            <a:spAutoFit/>
          </a:bodyPr>
          <a:lstStyle/>
          <a:p>
            <a:r>
              <a:rPr lang="fr-FR" sz="2200" i="1" u="sng" dirty="0" smtClean="0">
                <a:solidFill>
                  <a:srgbClr val="003399"/>
                </a:solidFill>
              </a:rPr>
              <a:t>La réponse marketing des industriels:</a:t>
            </a:r>
          </a:p>
          <a:p>
            <a:pPr lvl="3">
              <a:buFont typeface="Arial" charset="0"/>
              <a:buChar char="•"/>
            </a:pPr>
            <a:r>
              <a:rPr lang="fr-FR" sz="2200" dirty="0" smtClean="0"/>
              <a:t> Améliorer la praticité globale pour l’utilisateur.</a:t>
            </a:r>
          </a:p>
          <a:p>
            <a:pPr lvl="3">
              <a:buFont typeface="Arial" charset="0"/>
              <a:buChar char="•"/>
            </a:pPr>
            <a:r>
              <a:rPr lang="fr-FR" sz="2200" dirty="0" smtClean="0"/>
              <a:t> Mise en avant des formats individuels</a:t>
            </a:r>
          </a:p>
          <a:p>
            <a:pPr lvl="3">
              <a:buFont typeface="Arial" charset="0"/>
              <a:buChar char="•"/>
            </a:pPr>
            <a:r>
              <a:rPr lang="fr-FR" sz="2200" dirty="0" smtClean="0"/>
              <a:t> Favoriser la notion de nomadisme</a:t>
            </a:r>
            <a:endParaRPr lang="fr-FR"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6" name="Rectangle 5"/>
          <p:cNvSpPr/>
          <p:nvPr/>
        </p:nvSpPr>
        <p:spPr>
          <a:xfrm>
            <a:off x="467544" y="3429000"/>
            <a:ext cx="39604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rPr>
              <a:t>La portion individuelle</a:t>
            </a:r>
            <a:endParaRPr lang="fr-FR" sz="2200" dirty="0">
              <a:solidFill>
                <a:schemeClr val="tx1"/>
              </a:solidFill>
            </a:endParaRPr>
          </a:p>
        </p:txBody>
      </p:sp>
      <p:sp>
        <p:nvSpPr>
          <p:cNvPr id="7" name="Rectangle 6"/>
          <p:cNvSpPr/>
          <p:nvPr/>
        </p:nvSpPr>
        <p:spPr>
          <a:xfrm>
            <a:off x="4788024" y="3429000"/>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rPr>
              <a:t>Le </a:t>
            </a:r>
            <a:r>
              <a:rPr lang="fr-FR" sz="2200" dirty="0" err="1" smtClean="0">
                <a:solidFill>
                  <a:schemeClr val="tx1"/>
                </a:solidFill>
              </a:rPr>
              <a:t>portionnable</a:t>
            </a:r>
            <a:r>
              <a:rPr lang="fr-FR" sz="2200" dirty="0" smtClean="0">
                <a:solidFill>
                  <a:schemeClr val="tx1"/>
                </a:solidFill>
              </a:rPr>
              <a:t> « à volonté »</a:t>
            </a:r>
            <a:endParaRPr lang="fr-FR" sz="2200" dirty="0">
              <a:solidFill>
                <a:schemeClr val="tx1"/>
              </a:solidFill>
            </a:endParaRPr>
          </a:p>
        </p:txBody>
      </p:sp>
      <p:sp>
        <p:nvSpPr>
          <p:cNvPr id="8" name="Ellipse 7"/>
          <p:cNvSpPr/>
          <p:nvPr/>
        </p:nvSpPr>
        <p:spPr>
          <a:xfrm>
            <a:off x="1403648" y="1556792"/>
            <a:ext cx="676875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2 types de produits</a:t>
            </a:r>
            <a:endParaRPr lang="fr-FR" sz="2800" dirty="0">
              <a:solidFill>
                <a:schemeClr val="tx1"/>
              </a:solidFill>
            </a:endParaRPr>
          </a:p>
        </p:txBody>
      </p:sp>
      <p:sp>
        <p:nvSpPr>
          <p:cNvPr id="9" name="Flèche vers le bas 8"/>
          <p:cNvSpPr/>
          <p:nvPr/>
        </p:nvSpPr>
        <p:spPr>
          <a:xfrm rot="1300458">
            <a:off x="2828244" y="2629984"/>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20830970">
            <a:off x="6093739" y="2610946"/>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41272">
            <a:off x="1439476" y="3923047"/>
            <a:ext cx="11971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rot="20784468">
            <a:off x="3274179" y="3928513"/>
            <a:ext cx="107227"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67544" y="5229200"/>
            <a:ext cx="16561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Format dosette</a:t>
            </a:r>
            <a:endParaRPr lang="fr-FR" sz="1400" dirty="0">
              <a:solidFill>
                <a:schemeClr val="tx1"/>
              </a:solidFill>
            </a:endParaRPr>
          </a:p>
        </p:txBody>
      </p:sp>
      <p:sp>
        <p:nvSpPr>
          <p:cNvPr id="17" name="Rectangle 16"/>
          <p:cNvSpPr/>
          <p:nvPr/>
        </p:nvSpPr>
        <p:spPr>
          <a:xfrm>
            <a:off x="2195736" y="5229200"/>
            <a:ext cx="26642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Les packagings </a:t>
            </a:r>
            <a:r>
              <a:rPr lang="fr-FR" sz="1400" dirty="0" err="1" smtClean="0">
                <a:solidFill>
                  <a:schemeClr val="tx1"/>
                </a:solidFill>
              </a:rPr>
              <a:t>portionnables</a:t>
            </a:r>
            <a:endParaRPr lang="fr-FR" sz="1400" dirty="0">
              <a:solidFill>
                <a:schemeClr val="tx1"/>
              </a:solidFill>
            </a:endParaRPr>
          </a:p>
        </p:txBody>
      </p:sp>
      <p:sp>
        <p:nvSpPr>
          <p:cNvPr id="18" name="Flèche vers le bas 17"/>
          <p:cNvSpPr/>
          <p:nvPr/>
        </p:nvSpPr>
        <p:spPr>
          <a:xfrm>
            <a:off x="6588225" y="4005064"/>
            <a:ext cx="7200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652120" y="5157192"/>
            <a:ext cx="25922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Assemblage de portions surgelées</a:t>
            </a:r>
            <a:endParaRPr lang="fr-FR" sz="1400" dirty="0">
              <a:solidFill>
                <a:schemeClr val="tx1"/>
              </a:solidFill>
            </a:endParaRPr>
          </a:p>
        </p:txBody>
      </p:sp>
      <p:sp>
        <p:nvSpPr>
          <p:cNvPr id="22" name="Rectangle 2"/>
          <p:cNvSpPr>
            <a:spLocks noGrp="1" noChangeArrowheads="1"/>
          </p:cNvSpPr>
          <p:nvPr>
            <p:ph type="title"/>
          </p:nvPr>
        </p:nvSpPr>
        <p:spPr>
          <a:xfrm>
            <a:off x="457200" y="274638"/>
            <a:ext cx="8229600" cy="1143000"/>
          </a:xfrm>
        </p:spPr>
        <p:txBody>
          <a:bodyPr/>
          <a:lstStyle/>
          <a:p>
            <a:pPr eaLnBrk="1" hangingPunct="1"/>
            <a:r>
              <a:rPr lang="fr-FR" sz="3200" b="1" dirty="0" smtClean="0"/>
              <a:t>PORTIONNABLE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fr-FR" sz="3600" b="1" dirty="0" smtClean="0"/>
              <a:t>PORTIONNABLE</a:t>
            </a:r>
            <a:r>
              <a:rPr lang="fr-FR" dirty="0" smtClean="0"/>
              <a:t> / Difficultés</a:t>
            </a:r>
          </a:p>
        </p:txBody>
      </p:sp>
      <p:pic>
        <p:nvPicPr>
          <p:cNvPr id="15365" name="Image 5" descr="POLYTECH LILLE_BLANC.png"/>
          <p:cNvPicPr>
            <a:picLocks noChangeAspect="1"/>
          </p:cNvPicPr>
          <p:nvPr/>
        </p:nvPicPr>
        <p:blipFill>
          <a:blip r:embed="rId3" cstate="print"/>
          <a:srcRect/>
          <a:stretch>
            <a:fillRect/>
          </a:stretch>
        </p:blipFill>
        <p:spPr bwMode="auto">
          <a:xfrm>
            <a:off x="179388" y="115888"/>
            <a:ext cx="1512887" cy="471487"/>
          </a:xfrm>
          <a:prstGeom prst="rect">
            <a:avLst/>
          </a:prstGeom>
          <a:noFill/>
          <a:ln w="9525">
            <a:noFill/>
            <a:miter lim="800000"/>
            <a:headEnd/>
            <a:tailEnd/>
          </a:ln>
        </p:spPr>
      </p:pic>
      <p:sp>
        <p:nvSpPr>
          <p:cNvPr id="7" name="Ellipse 6"/>
          <p:cNvSpPr/>
          <p:nvPr/>
        </p:nvSpPr>
        <p:spPr>
          <a:xfrm>
            <a:off x="1907704" y="3068960"/>
            <a:ext cx="3972446" cy="1222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dirty="0">
                <a:solidFill>
                  <a:schemeClr val="tx1"/>
                </a:solidFill>
              </a:rPr>
              <a:t>Investissements lourds</a:t>
            </a:r>
          </a:p>
        </p:txBody>
      </p:sp>
      <p:sp>
        <p:nvSpPr>
          <p:cNvPr id="8" name="Ellipse 7"/>
          <p:cNvSpPr/>
          <p:nvPr/>
        </p:nvSpPr>
        <p:spPr>
          <a:xfrm>
            <a:off x="251520" y="1484784"/>
            <a:ext cx="360040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Multiplication des formats en production</a:t>
            </a:r>
          </a:p>
        </p:txBody>
      </p:sp>
      <p:sp>
        <p:nvSpPr>
          <p:cNvPr id="9" name="Ellipse 8"/>
          <p:cNvSpPr/>
          <p:nvPr/>
        </p:nvSpPr>
        <p:spPr>
          <a:xfrm>
            <a:off x="5580112" y="2060848"/>
            <a:ext cx="3563888" cy="963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Coûts de recherche et développement très forts</a:t>
            </a:r>
            <a:r>
              <a:rPr lang="fr-FR" dirty="0">
                <a:solidFill>
                  <a:schemeClr val="bg1"/>
                </a:solidFill>
              </a:rPr>
              <a:t>.</a:t>
            </a:r>
            <a:endParaRPr lang="fr-FR" dirty="0">
              <a:solidFill>
                <a:schemeClr val="tx1"/>
              </a:solidFill>
            </a:endParaRPr>
          </a:p>
        </p:txBody>
      </p:sp>
      <p:sp>
        <p:nvSpPr>
          <p:cNvPr id="10" name="Ellipse 9"/>
          <p:cNvSpPr/>
          <p:nvPr/>
        </p:nvSpPr>
        <p:spPr>
          <a:xfrm>
            <a:off x="2411760" y="5229200"/>
            <a:ext cx="3424237" cy="7477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Coût en packaging plus important</a:t>
            </a:r>
          </a:p>
        </p:txBody>
      </p:sp>
      <p:cxnSp>
        <p:nvCxnSpPr>
          <p:cNvPr id="24" name="Connecteur droit avec flèche 23"/>
          <p:cNvCxnSpPr/>
          <p:nvPr/>
        </p:nvCxnSpPr>
        <p:spPr>
          <a:xfrm flipV="1">
            <a:off x="5580112" y="3068960"/>
            <a:ext cx="1584176" cy="288032"/>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flipV="1">
            <a:off x="2051720" y="2492896"/>
            <a:ext cx="648072" cy="648072"/>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3707904" y="4293096"/>
            <a:ext cx="216024" cy="86409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lipse 20"/>
          <p:cNvSpPr/>
          <p:nvPr/>
        </p:nvSpPr>
        <p:spPr>
          <a:xfrm>
            <a:off x="323528" y="4437112"/>
            <a:ext cx="309634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Homogénéité de la quantité de chaque composé</a:t>
            </a:r>
          </a:p>
        </p:txBody>
      </p:sp>
      <p:sp>
        <p:nvSpPr>
          <p:cNvPr id="22" name="Ellipse 21"/>
          <p:cNvSpPr/>
          <p:nvPr/>
        </p:nvSpPr>
        <p:spPr>
          <a:xfrm>
            <a:off x="395536" y="1916832"/>
            <a:ext cx="309634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Aspect du produit fini après recomposition</a:t>
            </a:r>
          </a:p>
        </p:txBody>
      </p:sp>
      <p:pic>
        <p:nvPicPr>
          <p:cNvPr id="15365" name="Image 5" descr="POLYTECH LILLE_BLANC.png"/>
          <p:cNvPicPr>
            <a:picLocks noChangeAspect="1"/>
          </p:cNvPicPr>
          <p:nvPr/>
        </p:nvPicPr>
        <p:blipFill>
          <a:blip r:embed="rId3" cstate="print"/>
          <a:srcRect/>
          <a:stretch>
            <a:fillRect/>
          </a:stretch>
        </p:blipFill>
        <p:spPr bwMode="auto">
          <a:xfrm>
            <a:off x="179388" y="115888"/>
            <a:ext cx="1512887" cy="471487"/>
          </a:xfrm>
          <a:prstGeom prst="rect">
            <a:avLst/>
          </a:prstGeom>
          <a:noFill/>
          <a:ln w="9525">
            <a:noFill/>
            <a:miter lim="800000"/>
            <a:headEnd/>
            <a:tailEnd/>
          </a:ln>
        </p:spPr>
      </p:pic>
      <p:sp>
        <p:nvSpPr>
          <p:cNvPr id="11" name="Ellipse 10"/>
          <p:cNvSpPr/>
          <p:nvPr/>
        </p:nvSpPr>
        <p:spPr>
          <a:xfrm>
            <a:off x="2555776" y="3068960"/>
            <a:ext cx="3491879" cy="952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dirty="0">
                <a:solidFill>
                  <a:schemeClr val="tx1"/>
                </a:solidFill>
              </a:rPr>
              <a:t>Préserver la qualité</a:t>
            </a:r>
          </a:p>
        </p:txBody>
      </p:sp>
      <p:sp>
        <p:nvSpPr>
          <p:cNvPr id="12" name="Ellipse 11"/>
          <p:cNvSpPr/>
          <p:nvPr/>
        </p:nvSpPr>
        <p:spPr>
          <a:xfrm>
            <a:off x="5436096" y="1988840"/>
            <a:ext cx="330701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Durées de conservation réduites</a:t>
            </a:r>
          </a:p>
        </p:txBody>
      </p:sp>
      <p:sp>
        <p:nvSpPr>
          <p:cNvPr id="13" name="Ellipse 12"/>
          <p:cNvSpPr/>
          <p:nvPr/>
        </p:nvSpPr>
        <p:spPr>
          <a:xfrm>
            <a:off x="5364088" y="4509120"/>
            <a:ext cx="3234432" cy="864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L’innovation doit intégrer l’attente qualité du client</a:t>
            </a:r>
          </a:p>
        </p:txBody>
      </p:sp>
      <p:cxnSp>
        <p:nvCxnSpPr>
          <p:cNvPr id="15" name="Connecteur droit avec flèche 14"/>
          <p:cNvCxnSpPr/>
          <p:nvPr/>
        </p:nvCxnSpPr>
        <p:spPr>
          <a:xfrm flipV="1">
            <a:off x="5796136" y="2852936"/>
            <a:ext cx="1008112" cy="432048"/>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5724128" y="3861048"/>
            <a:ext cx="1152128" cy="576064"/>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1979712" y="3861048"/>
            <a:ext cx="936104" cy="50405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flipV="1">
            <a:off x="2051720" y="2924944"/>
            <a:ext cx="864096" cy="288032"/>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6" name="Rectangle 2"/>
          <p:cNvSpPr>
            <a:spLocks noGrp="1" noChangeArrowheads="1"/>
          </p:cNvSpPr>
          <p:nvPr>
            <p:ph type="title"/>
          </p:nvPr>
        </p:nvSpPr>
        <p:spPr>
          <a:xfrm>
            <a:off x="457200" y="274638"/>
            <a:ext cx="8229600" cy="1143000"/>
          </a:xfrm>
        </p:spPr>
        <p:txBody>
          <a:bodyPr/>
          <a:lstStyle/>
          <a:p>
            <a:pPr eaLnBrk="1" hangingPunct="1"/>
            <a:r>
              <a:rPr lang="fr-FR" sz="3600" b="1" dirty="0" smtClean="0"/>
              <a:t>PORTIONNABLE</a:t>
            </a:r>
            <a:r>
              <a:rPr lang="fr-FR" dirty="0" smtClean="0"/>
              <a:t> / Difficultés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6" name="Rectangle 5"/>
          <p:cNvSpPr/>
          <p:nvPr/>
        </p:nvSpPr>
        <p:spPr>
          <a:xfrm>
            <a:off x="467544" y="1484784"/>
            <a:ext cx="31683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Le format dosette</a:t>
            </a:r>
            <a:endParaRPr lang="fr-FR" dirty="0">
              <a:solidFill>
                <a:schemeClr val="tx2"/>
              </a:solidFill>
            </a:endParaRPr>
          </a:p>
        </p:txBody>
      </p:sp>
      <p:sp>
        <p:nvSpPr>
          <p:cNvPr id="7" name="ZoneTexte 6"/>
          <p:cNvSpPr txBox="1"/>
          <p:nvPr/>
        </p:nvSpPr>
        <p:spPr>
          <a:xfrm>
            <a:off x="251520" y="2204864"/>
            <a:ext cx="4968875" cy="3693319"/>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dirty="0" smtClean="0">
                <a:solidFill>
                  <a:schemeClr val="bg1"/>
                </a:solidFill>
              </a:rPr>
              <a:t>Format adopté depuis de nombreuses années par le consommateur, il entre tout à fait dans ce type de consommation sous forme de portion individuelle.</a:t>
            </a:r>
          </a:p>
          <a:p>
            <a:pPr>
              <a:defRPr/>
            </a:pPr>
            <a:r>
              <a:rPr lang="fr-FR" dirty="0" smtClean="0">
                <a:solidFill>
                  <a:schemeClr val="bg1"/>
                </a:solidFill>
              </a:rPr>
              <a:t>On trouve la dosette sous toute les formes et pour tout les produits (café, thé, </a:t>
            </a:r>
            <a:r>
              <a:rPr lang="fr-FR" dirty="0" err="1" smtClean="0">
                <a:solidFill>
                  <a:schemeClr val="bg1"/>
                </a:solidFill>
              </a:rPr>
              <a:t>sucre,sauces</a:t>
            </a:r>
            <a:r>
              <a:rPr lang="fr-FR" dirty="0" smtClean="0">
                <a:solidFill>
                  <a:schemeClr val="bg1"/>
                </a:solidFill>
              </a:rPr>
              <a:t>,...)</a:t>
            </a:r>
          </a:p>
          <a:p>
            <a:pPr>
              <a:defRPr/>
            </a:pPr>
            <a:endParaRPr lang="fr-FR" dirty="0">
              <a:solidFill>
                <a:schemeClr val="bg1"/>
              </a:solidFill>
            </a:endParaRPr>
          </a:p>
          <a:p>
            <a:pPr>
              <a:defRPr/>
            </a:pPr>
            <a:r>
              <a:rPr lang="fr-FR" b="1" dirty="0" smtClean="0">
                <a:solidFill>
                  <a:schemeClr val="bg1"/>
                </a:solidFill>
              </a:rPr>
              <a:t>Avantages</a:t>
            </a:r>
            <a:r>
              <a:rPr lang="fr-FR" dirty="0" smtClean="0">
                <a:solidFill>
                  <a:schemeClr val="bg1"/>
                </a:solidFill>
                <a:sym typeface="Wingdings" pitchFamily="2" charset="2"/>
              </a:rPr>
              <a:t> Production en grandes séries sans difficultés de </a:t>
            </a:r>
            <a:r>
              <a:rPr lang="fr-FR" dirty="0" err="1" smtClean="0">
                <a:solidFill>
                  <a:schemeClr val="bg1"/>
                </a:solidFill>
                <a:sym typeface="Wingdings" pitchFamily="2" charset="2"/>
              </a:rPr>
              <a:t>process</a:t>
            </a:r>
            <a:r>
              <a:rPr lang="fr-FR" dirty="0" smtClean="0">
                <a:solidFill>
                  <a:schemeClr val="bg1"/>
                </a:solidFill>
                <a:sym typeface="Wingdings" pitchFamily="2" charset="2"/>
              </a:rPr>
              <a:t> majeures</a:t>
            </a:r>
          </a:p>
          <a:p>
            <a:pPr>
              <a:defRPr/>
            </a:pPr>
            <a:endParaRPr lang="fr-FR" dirty="0" smtClean="0">
              <a:solidFill>
                <a:schemeClr val="bg1"/>
              </a:solidFill>
              <a:sym typeface="Wingdings" pitchFamily="2" charset="2"/>
            </a:endParaRPr>
          </a:p>
          <a:p>
            <a:pPr>
              <a:defRPr/>
            </a:pPr>
            <a:r>
              <a:rPr lang="fr-FR" b="1" dirty="0" smtClean="0">
                <a:solidFill>
                  <a:schemeClr val="bg1"/>
                </a:solidFill>
                <a:sym typeface="Wingdings" pitchFamily="2" charset="2"/>
              </a:rPr>
              <a:t>Inconvénients</a:t>
            </a:r>
            <a:r>
              <a:rPr lang="fr-FR" dirty="0" smtClean="0">
                <a:solidFill>
                  <a:schemeClr val="bg1"/>
                </a:solidFill>
                <a:sym typeface="Wingdings" pitchFamily="2" charset="2"/>
              </a:rPr>
              <a:t> Forte consommation en packaging. Peu écologique.</a:t>
            </a:r>
            <a:endParaRPr lang="fr-FR" dirty="0">
              <a:solidFill>
                <a:schemeClr val="bg1"/>
              </a:solidFill>
            </a:endParaRPr>
          </a:p>
        </p:txBody>
      </p:sp>
      <p:pic>
        <p:nvPicPr>
          <p:cNvPr id="32770" name="Picture 2" descr="http://t3.gstatic.com/images?q=tbn:ANd9GcRgc7f4aNlPJ7k8K2HcwRZtAk1SWc9g1v_S4tFEnj2V5zxi2Mi-"/>
          <p:cNvPicPr>
            <a:picLocks noChangeAspect="1" noChangeArrowheads="1"/>
          </p:cNvPicPr>
          <p:nvPr/>
        </p:nvPicPr>
        <p:blipFill>
          <a:blip r:embed="rId3" cstate="print"/>
          <a:srcRect/>
          <a:stretch>
            <a:fillRect/>
          </a:stretch>
        </p:blipFill>
        <p:spPr bwMode="auto">
          <a:xfrm>
            <a:off x="6732240" y="1628800"/>
            <a:ext cx="1552575" cy="1552576"/>
          </a:xfrm>
          <a:prstGeom prst="rect">
            <a:avLst/>
          </a:prstGeom>
          <a:noFill/>
        </p:spPr>
      </p:pic>
      <p:pic>
        <p:nvPicPr>
          <p:cNvPr id="32772" name="Picture 4" descr="http://t1.gstatic.com/images?q=tbn:ANd9GcRTZcWE9L1Z9-sv7ps1ltBn-hWKDjg9acJu3GdrW2OYfVTfMPomrg"/>
          <p:cNvPicPr>
            <a:picLocks noChangeAspect="1" noChangeArrowheads="1"/>
          </p:cNvPicPr>
          <p:nvPr/>
        </p:nvPicPr>
        <p:blipFill>
          <a:blip r:embed="rId4" cstate="print"/>
          <a:srcRect/>
          <a:stretch>
            <a:fillRect/>
          </a:stretch>
        </p:blipFill>
        <p:spPr bwMode="auto">
          <a:xfrm>
            <a:off x="5364088" y="3212976"/>
            <a:ext cx="1948797" cy="1872208"/>
          </a:xfrm>
          <a:prstGeom prst="rect">
            <a:avLst/>
          </a:prstGeom>
          <a:noFill/>
        </p:spPr>
      </p:pic>
      <p:sp>
        <p:nvSpPr>
          <p:cNvPr id="32774" name="AutoShape 6"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2778" name="Picture 10" descr="http://perlbal.hi-pi.com/blog-images/67838/gd/1228422338/La-dosette-petit-format-mais-gros-succes-11.jpg"/>
          <p:cNvPicPr>
            <a:picLocks noChangeAspect="1" noChangeArrowheads="1"/>
          </p:cNvPicPr>
          <p:nvPr/>
        </p:nvPicPr>
        <p:blipFill>
          <a:blip r:embed="rId5" cstate="print"/>
          <a:srcRect/>
          <a:stretch>
            <a:fillRect/>
          </a:stretch>
        </p:blipFill>
        <p:spPr bwMode="auto">
          <a:xfrm>
            <a:off x="7127776" y="4149080"/>
            <a:ext cx="2016224" cy="2016224"/>
          </a:xfrm>
          <a:prstGeom prst="rect">
            <a:avLst/>
          </a:prstGeom>
          <a:noFill/>
        </p:spPr>
      </p:pic>
      <p:sp>
        <p:nvSpPr>
          <p:cNvPr id="14" name="Rectangle 2"/>
          <p:cNvSpPr>
            <a:spLocks noGrp="1" noChangeArrowheads="1"/>
          </p:cNvSpPr>
          <p:nvPr>
            <p:ph type="title"/>
          </p:nvPr>
        </p:nvSpPr>
        <p:spPr>
          <a:xfrm>
            <a:off x="457200" y="274638"/>
            <a:ext cx="8229600" cy="1143000"/>
          </a:xfrm>
        </p:spPr>
        <p:txBody>
          <a:bodyPr/>
          <a:lstStyle/>
          <a:p>
            <a:pPr eaLnBrk="1" hangingPunct="1"/>
            <a:r>
              <a:rPr lang="fr-FR" sz="3600" b="1" dirty="0" smtClean="0"/>
              <a:t>PORTIONNABLE</a:t>
            </a:r>
            <a:r>
              <a:rPr lang="fr-FR" dirty="0" smtClean="0"/>
              <a:t> / Difficultés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pic>
        <p:nvPicPr>
          <p:cNvPr id="6" name="Picture 2" descr="monoprixjambon"/>
          <p:cNvPicPr>
            <a:picLocks noChangeAspect="1" noChangeArrowheads="1"/>
          </p:cNvPicPr>
          <p:nvPr/>
        </p:nvPicPr>
        <p:blipFill>
          <a:blip r:embed="rId3" cstate="print"/>
          <a:srcRect/>
          <a:stretch>
            <a:fillRect/>
          </a:stretch>
        </p:blipFill>
        <p:spPr bwMode="auto">
          <a:xfrm>
            <a:off x="5796136" y="1628800"/>
            <a:ext cx="1440160" cy="2407083"/>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395536" y="2132856"/>
            <a:ext cx="4968875" cy="397031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dirty="0" smtClean="0">
                <a:solidFill>
                  <a:schemeClr val="bg1"/>
                </a:solidFill>
              </a:rPr>
              <a:t>Présentés en linéaires ces packagings innovants permettent au consommateur de contrôlé sa consommation. </a:t>
            </a:r>
          </a:p>
          <a:p>
            <a:pPr>
              <a:defRPr/>
            </a:pPr>
            <a:r>
              <a:rPr lang="fr-FR" dirty="0" smtClean="0">
                <a:solidFill>
                  <a:schemeClr val="bg1"/>
                </a:solidFill>
              </a:rPr>
              <a:t>Ainsi, on </a:t>
            </a:r>
            <a:r>
              <a:rPr lang="fr-FR" dirty="0">
                <a:solidFill>
                  <a:schemeClr val="bg1"/>
                </a:solidFill>
              </a:rPr>
              <a:t>retrouve cette tendance même en MDD avec ce jambon </a:t>
            </a:r>
            <a:r>
              <a:rPr lang="fr-FR" dirty="0" err="1">
                <a:solidFill>
                  <a:schemeClr val="bg1"/>
                </a:solidFill>
              </a:rPr>
              <a:t>portionnable</a:t>
            </a:r>
            <a:r>
              <a:rPr lang="fr-FR" dirty="0">
                <a:solidFill>
                  <a:schemeClr val="bg1"/>
                </a:solidFill>
              </a:rPr>
              <a:t> de Monoprix</a:t>
            </a:r>
            <a:r>
              <a:rPr lang="fr-FR" dirty="0" smtClean="0">
                <a:solidFill>
                  <a:schemeClr val="bg1"/>
                </a:solidFill>
              </a:rPr>
              <a:t>.</a:t>
            </a:r>
          </a:p>
          <a:p>
            <a:pPr>
              <a:defRPr/>
            </a:pPr>
            <a:endParaRPr lang="fr-FR" dirty="0">
              <a:solidFill>
                <a:schemeClr val="bg1"/>
              </a:solidFill>
            </a:endParaRPr>
          </a:p>
          <a:p>
            <a:pPr>
              <a:defRPr/>
            </a:pPr>
            <a:r>
              <a:rPr lang="fr-FR" dirty="0" smtClean="0">
                <a:solidFill>
                  <a:schemeClr val="bg1"/>
                </a:solidFill>
              </a:rPr>
              <a:t>Avantages</a:t>
            </a:r>
            <a:r>
              <a:rPr lang="fr-FR" dirty="0" smtClean="0">
                <a:solidFill>
                  <a:schemeClr val="bg1"/>
                </a:solidFill>
                <a:sym typeface="Wingdings" pitchFamily="2" charset="2"/>
              </a:rPr>
              <a:t> Production en grandes séries, prix de vente revue à la hausse, apport d’un nouveau service avec un meilleure conservation de l’aliment.</a:t>
            </a:r>
          </a:p>
          <a:p>
            <a:pPr>
              <a:defRPr/>
            </a:pPr>
            <a:endParaRPr lang="fr-FR" dirty="0">
              <a:solidFill>
                <a:schemeClr val="bg1"/>
              </a:solidFill>
              <a:sym typeface="Wingdings" pitchFamily="2" charset="2"/>
            </a:endParaRPr>
          </a:p>
          <a:p>
            <a:pPr>
              <a:defRPr/>
            </a:pPr>
            <a:r>
              <a:rPr lang="fr-FR" dirty="0" smtClean="0">
                <a:solidFill>
                  <a:schemeClr val="bg1"/>
                </a:solidFill>
                <a:sym typeface="Wingdings" pitchFamily="2" charset="2"/>
              </a:rPr>
              <a:t>Inconvénients Forte consommation en packaging, peu écologique. </a:t>
            </a:r>
            <a:endParaRPr lang="fr-FR" dirty="0">
              <a:solidFill>
                <a:schemeClr val="bg1"/>
              </a:solidFill>
            </a:endParaRPr>
          </a:p>
        </p:txBody>
      </p:sp>
      <p:sp>
        <p:nvSpPr>
          <p:cNvPr id="8" name="Rectangle 7"/>
          <p:cNvSpPr/>
          <p:nvPr/>
        </p:nvSpPr>
        <p:spPr>
          <a:xfrm>
            <a:off x="467544" y="1484784"/>
            <a:ext cx="34563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Les packagings </a:t>
            </a:r>
            <a:r>
              <a:rPr lang="fr-FR" dirty="0" err="1" smtClean="0">
                <a:solidFill>
                  <a:schemeClr val="tx2"/>
                </a:solidFill>
              </a:rPr>
              <a:t>portionnables</a:t>
            </a:r>
            <a:endParaRPr lang="fr-FR" dirty="0">
              <a:solidFill>
                <a:schemeClr val="tx2"/>
              </a:solidFill>
            </a:endParaRPr>
          </a:p>
        </p:txBody>
      </p:sp>
      <p:pic>
        <p:nvPicPr>
          <p:cNvPr id="9" name="Image 5" descr="http://www.foodingredient.org/xmedia/image/AMPET.jpg"/>
          <p:cNvPicPr>
            <a:picLocks noChangeAspect="1" noChangeArrowheads="1"/>
          </p:cNvPicPr>
          <p:nvPr/>
        </p:nvPicPr>
        <p:blipFill>
          <a:blip r:embed="rId4" cstate="print"/>
          <a:srcRect/>
          <a:stretch>
            <a:fillRect/>
          </a:stretch>
        </p:blipFill>
        <p:spPr bwMode="auto">
          <a:xfrm>
            <a:off x="6372200" y="4365104"/>
            <a:ext cx="2231926" cy="1470579"/>
          </a:xfrm>
          <a:prstGeom prst="rect">
            <a:avLst/>
          </a:prstGeom>
          <a:ln>
            <a:noFill/>
          </a:ln>
          <a:effectLst>
            <a:softEdge rad="112500"/>
          </a:effectLst>
        </p:spPr>
      </p:pic>
      <p:sp>
        <p:nvSpPr>
          <p:cNvPr id="11" name="Rectangle 2"/>
          <p:cNvSpPr>
            <a:spLocks noGrp="1" noChangeArrowheads="1"/>
          </p:cNvSpPr>
          <p:nvPr>
            <p:ph type="title"/>
          </p:nvPr>
        </p:nvSpPr>
        <p:spPr>
          <a:xfrm>
            <a:off x="457200" y="274638"/>
            <a:ext cx="8229600" cy="1143000"/>
          </a:xfrm>
        </p:spPr>
        <p:txBody>
          <a:bodyPr/>
          <a:lstStyle/>
          <a:p>
            <a:pPr eaLnBrk="1" hangingPunct="1"/>
            <a:r>
              <a:rPr lang="fr-FR" sz="3600" b="1" dirty="0" smtClean="0"/>
              <a:t>PORTIONNABLE</a:t>
            </a:r>
            <a:r>
              <a:rPr lang="fr-FR" dirty="0" smtClean="0"/>
              <a:t> / Difficultés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9" name="ZoneTexte 8"/>
          <p:cNvSpPr txBox="1"/>
          <p:nvPr/>
        </p:nvSpPr>
        <p:spPr>
          <a:xfrm>
            <a:off x="251520" y="1988840"/>
            <a:ext cx="5472608" cy="403187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600" dirty="0" smtClean="0">
                <a:solidFill>
                  <a:schemeClr val="bg1"/>
                </a:solidFill>
              </a:rPr>
              <a:t>Parmi ces produits on retrouve,</a:t>
            </a:r>
            <a:r>
              <a:rPr lang="fr-FR" sz="1600" dirty="0" smtClean="0"/>
              <a:t> les purées ,les </a:t>
            </a:r>
            <a:r>
              <a:rPr lang="fr-FR" sz="1600" dirty="0" err="1" smtClean="0"/>
              <a:t>poellées</a:t>
            </a:r>
            <a:r>
              <a:rPr lang="fr-FR" sz="1600" dirty="0" smtClean="0"/>
              <a:t> de légumes, les plats cuisinés, les potage et soupes et les desserts (salade de fruits). </a:t>
            </a:r>
          </a:p>
          <a:p>
            <a:r>
              <a:rPr lang="fr-FR" sz="1600" dirty="0" smtClean="0"/>
              <a:t>Tendance assez récente, on peut cuisiner avec ces produits selon le nombres de personnes à table.</a:t>
            </a:r>
          </a:p>
          <a:p>
            <a:endParaRPr lang="fr-FR" sz="1600" dirty="0" smtClean="0"/>
          </a:p>
          <a:p>
            <a:r>
              <a:rPr lang="fr-FR" sz="1600" dirty="0" smtClean="0"/>
              <a:t>Un parfaite exemple, le clafouti picard en sachet de 1 kg </a:t>
            </a:r>
            <a:r>
              <a:rPr lang="fr-FR" sz="1600" dirty="0" err="1" smtClean="0"/>
              <a:t>portionnable</a:t>
            </a:r>
            <a:r>
              <a:rPr lang="fr-FR" sz="1600" dirty="0" smtClean="0"/>
              <a:t> à volonté.</a:t>
            </a:r>
          </a:p>
          <a:p>
            <a:r>
              <a:rPr lang="fr-FR" sz="1600" dirty="0" smtClean="0"/>
              <a:t>La </a:t>
            </a:r>
            <a:r>
              <a:rPr lang="fr-FR" sz="1600" dirty="0"/>
              <a:t>préparation est composée de griottes dénoyautées enrobées de pâte </a:t>
            </a:r>
            <a:r>
              <a:rPr lang="fr-FR" sz="1600" dirty="0" smtClean="0"/>
              <a:t>crue que l’on peut ensuite assembler selon la taille souhaitée du clafoutis</a:t>
            </a:r>
          </a:p>
          <a:p>
            <a:pPr>
              <a:defRPr/>
            </a:pPr>
            <a:endParaRPr lang="fr-FR" sz="1600" dirty="0" smtClean="0"/>
          </a:p>
          <a:p>
            <a:pPr>
              <a:defRPr/>
            </a:pPr>
            <a:r>
              <a:rPr lang="fr-FR" sz="1600" dirty="0" smtClean="0">
                <a:solidFill>
                  <a:schemeClr val="bg1"/>
                </a:solidFill>
              </a:rPr>
              <a:t>Avantage</a:t>
            </a:r>
            <a:r>
              <a:rPr lang="fr-FR" sz="1600" dirty="0" smtClean="0">
                <a:solidFill>
                  <a:schemeClr val="bg1"/>
                </a:solidFill>
                <a:sym typeface="Wingdings" pitchFamily="2" charset="2"/>
              </a:rPr>
              <a:t>Conditionnement en gros, pas de portion individuelle. </a:t>
            </a:r>
            <a:r>
              <a:rPr lang="fr-FR" sz="1600" dirty="0" smtClean="0">
                <a:solidFill>
                  <a:schemeClr val="bg1"/>
                </a:solidFill>
              </a:rPr>
              <a:t> Pas de consommation excessive en packaging.</a:t>
            </a:r>
          </a:p>
          <a:p>
            <a:pPr>
              <a:defRPr/>
            </a:pPr>
            <a:r>
              <a:rPr lang="fr-FR" sz="1600" dirty="0" smtClean="0">
                <a:solidFill>
                  <a:schemeClr val="bg1"/>
                </a:solidFill>
              </a:rPr>
              <a:t>Inconvénients</a:t>
            </a:r>
            <a:r>
              <a:rPr lang="fr-FR" sz="1600" dirty="0" smtClean="0">
                <a:solidFill>
                  <a:schemeClr val="bg1"/>
                </a:solidFill>
                <a:sym typeface="Wingdings" pitchFamily="2" charset="2"/>
              </a:rPr>
              <a:t></a:t>
            </a:r>
            <a:endParaRPr lang="fr-FR" sz="1600" dirty="0">
              <a:solidFill>
                <a:schemeClr val="bg1"/>
              </a:solidFill>
            </a:endParaRPr>
          </a:p>
        </p:txBody>
      </p:sp>
      <p:sp>
        <p:nvSpPr>
          <p:cNvPr id="6" name="Rectangle 5"/>
          <p:cNvSpPr/>
          <p:nvPr/>
        </p:nvSpPr>
        <p:spPr>
          <a:xfrm>
            <a:off x="467544" y="1484784"/>
            <a:ext cx="345638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L’assemblage de portions</a:t>
            </a:r>
            <a:endParaRPr lang="fr-FR" dirty="0">
              <a:solidFill>
                <a:schemeClr val="tx2"/>
              </a:solidFill>
            </a:endParaRPr>
          </a:p>
        </p:txBody>
      </p:sp>
      <p:pic>
        <p:nvPicPr>
          <p:cNvPr id="19463" name="Picture 7" descr="http://t0.gstatic.com/images?q=tbn:ANd9GcQtKHhnTtezN0cKA4l5l7XQ_SMqy-P1KgnKAl_gu8MtPEY_qWWp"/>
          <p:cNvPicPr>
            <a:picLocks noChangeAspect="1" noChangeArrowheads="1"/>
          </p:cNvPicPr>
          <p:nvPr/>
        </p:nvPicPr>
        <p:blipFill>
          <a:blip r:embed="rId3" cstate="print"/>
          <a:srcRect/>
          <a:stretch>
            <a:fillRect/>
          </a:stretch>
        </p:blipFill>
        <p:spPr bwMode="auto">
          <a:xfrm>
            <a:off x="6300192" y="1916832"/>
            <a:ext cx="2228850" cy="2047876"/>
          </a:xfrm>
          <a:prstGeom prst="rect">
            <a:avLst/>
          </a:prstGeom>
          <a:noFill/>
        </p:spPr>
      </p:pic>
      <p:sp>
        <p:nvSpPr>
          <p:cNvPr id="19465" name="AutoShape 9" descr="data:image/jpeg;base64,/9j/4AAQSkZJRgABAQAAAQABAAD/2wCEAAkGBhMSERUUExMWFRQWGBwaGBgYGB8YFhoaGBgXGBcZGhoXHCYfHBkjGhcXHy8gIycqLSwsGB4xNTAqNSYrLCkBCQoKDgwOGg8PGiofHx8sLCksKSkpKSwsLCwsKSkpKSkpLCksLCkpLCkpKSwsKSksKSwpKSwpLCksLCwpLCwpLP/AABEIAMIBAwMBIgACEQEDEQH/xAAcAAACAgMBAQAAAAAAAAAAAAAEBQMGAAIHAQj/xAA8EAABAgQEBAQFAgYBAwUAAAABAhEAAyExBAUSQQZRYXEigZGhEzKxwfDR4QcUI0JS8WIVM3IWJDSCov/EABkBAAIDAQAAAAAAAAAAAAAAAAIDAAEEBf/EACQRAAICAgMAAgMBAQEAAAAAAAABAhEDIQQSMRNBFCJRMmFC/9oADAMBAAIRAxEAPwDpJLwszbOUSUEk87XJ5Dr1jTPM7TIQat9ewjm2aZqqet1GmwGw6Q+TMyRLmmbqnrcnwvRP5cxPKniQkKKCVnbYcn5G8LZU/wCGHSylsRYFKXpQG6uu0RSkLUXJvck1PfnC7GBmKzKdMudI5Cg/eF02VzhgJPWkD4lgIFlxpCxcRkxJNiIwFjKMeNtUaQyGQzdCVkABXygnxFw9hXyLHeK7UX1AAqPXh7luQSx4sUopSQdASWJNRUkHcWFSN9irxxlSlF0TFJFmBANrlQFKwPyK6CWJtkGr83iWVIWoEpSSBcgOB3Nh5wPN46CnT/Ly9OwJLdKJAgfCcXTkE6UyiNvCWT2qPeJ2l6kNjgv7GEqUsq0pSrVyYu1A/brBeLy2bKbW1bAKSr6EwDhE4vEK1/EQh9wajoAl6U9odZrh5olPNny0pIbwy6kvyCjU/K1bPQwt5mnX2H+PFfYLh8tmLBV4QAH8RZxSwvvA6UKKtIFRUizMWL/m4gmVmSDLSgzQkpIGooWH0gOGvU37jmYz+fdVJstYo7JII2DjT9YVLPkX0T8eP9IsZrlHxKHXSrULOS4ibDiYpOrSdPOw5738oYpwxmpHiSGGwf0dnHkPO8Tqys6dJWCDQHS/cM/e3WFfnVplfjp/YjlZk+wPn9oITjwLgwZh+GQ7omsSL6OnhFDqZ+ZdtoUY7ATEnTMSXJLKCi9Kli3mxc1hy5iB/Gt6YwGNln94lTNlkUI9YRjMUE6Q3MmoPQOf0oHgZGPLkEWJA2J5OKsYfHkRYqXGmi2yyk2VE0sdYrUsu7bXY2/WJEz1CyiPOHRmpeCJY5R9LIpMb/Diupxi9lmCJeaLHI/neCA2PBhrR6ML1hXLzxW6RBMviBIuDFk2GjCqjxcgg2iKVnso9IKkZnKJooesVRVsHVKjIYa0Hce36xkSiWyp5pmapynJpsNhECZekVHiNun7xvh8M3jVQXA+/aIZs+rmLYSX8PT3AjX4jb+kQTJ7xq7RQdBCsXtA8yb+/wCbRP8A9Pm6Qr4atJqkmmoO1HYncOH9oa4TCITLKVyxrCm1HxEkM+lw2moDpvV7QqeRL0OOOxPgspXOdlJSAQHUWqdgLkxJhsrKZidQCg9mNmNT06fpVhhcKSoqtcJAACU1JUWADruH2DCG8mSlJdRqNzclqAUoI5ubmVqBrhh+2CycsQWUZaQRYlugDAN7bQdLwxUNgB0c+pct+zxLLWKqNGtz5de/leEmY8akLKJaG0hipZLAmtgHt1FzGeHy5fsNqPiHqsKkCxPXnsw3PTtAWYZf8SWtDlJINWe77QmncSYrSF/BChuBq1NubMxD0rtBWX8Wy5qbFCgzv16jvbraGLDPG+wLtHOsyyKbJWQtBA5sdJHQ/aPcHNSlLEtWtLinQjZvOOryFGYKsxt2841xmXS0sfggvuEinV2jRHmXqiJ0c4yM4hMx5CVKBFq6SxpU084ts3LZ82XrnJ/qJfSlNQ7FixNVe/IjdzhJoBYhmvZoLxM4BLpI6VfvSFvO276lt7OP5pj8RMW89S9XJdCAAwAtQCnbpE+VzpgLJJra9/K8dTMgLI1aTvUO20epydDuE12IDMPKDnylVUVGVWL8CC3iFOvvaGkqXqFfl8quefpEn8pUWFKmJ5aAPv5xz5R7O6J20RIwyrcza1Pt/uCU4NwymI3e3vT9IkS1PUCFXGeOmy8Kr4XJiRf9vKsXDFckiuzfgpzvJ8EgH+oiUq7BQ86G1dhFInaZanlTkzOYND0oDX1hTM1zNalFyKl93O0FZTglLclJYf3EMCSQyQ+8dWHGUVtjYyd7LTlRSEoLGtVOCXNaW5/pESsaVTQF6qkAJYgEVq23NwIcZBhZml1OxZtmahIF39LdIeyZZABI8Qs9wTQkctn7RhnL45MnZN1RTynSl1KL78nPOrpBpzq8Q/F3rdvMX6HyhnxLwuqYv4kkigdSCWBqS4NgeYtFd/ntEw/FQUKFnHOhHLr3jVi5Eqv0XLBGW0M0T3jfXAxnpISXGo382vzNw/aJCPz7xrhlUzLPE4koMbpMQJjd4bdCaCH7+v7RkRCZ0jIvsSjMRiSq9uW0DEh6e0Tza7U5xGsAbsN+Q7xci0jT/XqQIcHh1kpUqYNJu1mo4c33D2puDBKMtw6ZYUqtAdRLPUbOzevc7R6VLSkV0JSAAXLlrqsSaCm94xZeQktGiGO/TEYpa0BKKafmWau2yHLM3kKAPeNTPAUEqdyWUonYVp9e3pBeHSpLPQNuaC1aMBRornFGVzZ6gqVqLUUP7S9Xffmbxhxyjlf7M1NUhvN4lw0skag+zVo+zUeCMNmUpdUKdv8Abv6xSE8HYp/EkBj/AJh7C259IeZHw/Mkr/qVGzfL+/tB5cOKMbTBv+Ms0nE/rvT1p5QrzXhmXPq6kH/iaF2qxvaHEnA1c+p+ga0E/CAHKMsJTj/kG6YjyzJ1S0kGZqHUNy2dv0grDZKlBCrsGBLOBUkAAMLnrWDFKCQBf6wRJWD094n5En6w229mYeS3b0hXxnmc9Er+imhuRcDsK23h2gUewHX7wpzriGTIDLUCo2Tfs9KecHhW9IXezk03MZhL6yT3hrlmIxBSEoC1E7VatN3SO9fKLrg82kzmfSlRrpIZ+xIqG/BaHUuSNgw9PysbJ8itOIVteoGysq0J1Bi1eftDHG4z4UpSyH0glugrHqMOAKfm0SmW9CKEb/eMfddrYDOS5nxhiJyi0xSE8knT+9I9yjGK+I61q2dRqq4FCp2uB+l4t2bfw/kLJUgmUblvl9DbyPlAmF4CSD/3Zhpt4diNqsxI7ExvjlxpDoTxpbCsmz0nxFXh6sWvcjsXp+kB8Qcfgn4UkJUkghSikl+1RFmyzJpcpOkJDWqKkdXJJHcxXM3/AIdBStUlQS7nSXboxFQO8B3xuV+FwlC9lTK3SygyXNBSpua7s2+wi3cO4SUpIISklKWBNfR/OoqaQmmcFrlgmctKRs1R52gLE5irCgCWo6uZZm7ERpac1SY2ahJfqdOlqAZyxIcc2p+h7QTKUGOnrXZt713aOTSuJsSkaitXqD9vakWnhvjBUw6ZgHcCME+NKjN8co7LXPl6nBIAI8R+o7tSFWIm4ZSNC1yy9Njz+wf8eCuIyVYdQlDxGtBWm1KvHFZ01RUdRLvV+/XrF4eMpbsvuki3Z3lYQP6KwQK/DUajs7e8R4LN0FCUrOkocMGrqAG9iG9zFdwM3UpKStSQSxINurRbp3BE6YgKC0qVsT4V+fP6xolDp9hWprZOCHA5pcHY1AL8iHEZ8OIcmYJKZqQmaCRqN0pYUaNsNOJWtLgpSEnVY+J/CU86GvTqBDceXtpmXJi67RPojIk+J1jIeJpi9Uyt4a4XHoRJco8biunxksCwJ+UVp5lueuTlSHVpZKqKWQR4RUhKjRyWL8q1YA6ySVFc1i1WAsdVH3Z/o0Zs+bqqH4sd7N8uBmMo8/CkfKN3pepNYbzWQCpSm6G79hQc4Gw6dGkNU8uQd+1xQ+0bYnLTNQoVcv36+9GYU5Ujkwqcv2NU31QoxfFkoXBUPJnfbUX/ACpEEYDi2QogMUE2JbnY1+3eKtmPCsxBJSxHv3iXL8iSlYE7wkhwLP8AhceR5FuksGOgVFNenSJQH35D8tC7iDOBhZZUlLqNeg/avtE2FJ2onbem0RZzgfipD1Kajeuzg0LRij0jLfgurdFHmcWz5p/7hl9QPw+8L153PSqk9Z8yYd4fhjWvQZawKus0bkTRn5d4d4Dg+VLWFMSQKPVvahjc8uKKtDZNRVEmSTZi5aTMdykPziwYWTa1O1f9RBhpAGzcm/eDJb3/ADzjlzak7oUVvjniCZJQEyqO4fl17xzb4hWolZKjzJjsuY5eicgoWl3HKKjM/h+gE6Zh7EPtuR1jpYc2OMaYUNbZU0TyljqJqGeta27PHVcmWrQkLPiZzUFu5BNYr2H4HluHJJBFiWJ9aDpFqw0gJDD85DnCuRljPSLyTUvAqdi0ywHFPMn0EIMf/EGTL1AIUSi7jSH7m79BDPHoJQdN2ozXjn2fZNiZhS6F0oDpcXp8uzG/KJhxwl/oGMbVsZ4j+IJU+lCfc/UQzyfihM0saGlN/KsUeXlM1C2+EtRH+KSXHO1oe5Hw/NM4TFIMtAsCQVHz2h88eNRGzxx639nQMOp/f22g5MvnT8p5QvwqWv3/AFgTizNV4fDLWiqgKbs9HI5C8YYQcnSMz2EZvLkrTpWoJu1fKjmKDm/CPxC8uZqAO9+w/wBxWJuaLmqdSiXNa7desMcGpVdExVACWKtQ9HBFQLX52jo48Mor0fC1HQfg+EZ1lKHb94sOW8KJQR4i52SSxazua7xnDmImTUAqqxbVzI+/OLIiWW/3yjFnzSTop5JS0e4bCAD8/DAmccIYaekqmy2U3zjwqHci/nDWSludPzlGmc+ORMSmhKT9LUPfeF4ptSuxbX8OT4nA4SRiCkqUsJ5EeTs31i4ZbxDK0gBbHkoufMino0czxuFUlagQRU0N6HcP2jbDY0J3vcN+PT83jqZMayLYyr9Oq43KJWJD6tKtNFBncVYj+4GlD1a0VrFYr4czQoFC2CVFJYqYBiNiDfz8oi4bxc9Xi1f0gWBPk9OVbvFmzjKUYqUogNMSAUquQakv0JNtiXjmySxT6tlp/UhHg8IVoCjiEA1DFNfCSmviFaco8gVKcUkaSiY4p8pUPIgMRyIjI2fID8X/AEcZ5jVK+GgfMshwzeAVNP7alqcz3iaWNDC+7XqebbXNt4GwhXMeaCCpaikNdMtJ2cWNyetoNVISAC9Lb9SWpz+0c7k5LdDYKiRKCohR/t8hswA3HlEmOzxEhaElCyVOXAoAKbs5r7mJpUgPRwG/Y9ujxTOM8efiKYFk+HkH3pv9rxOLDtLZUlemWHG8U4YAagoAFrOO3hJPt+1exiE4laZiToBZyaFrgNsTSvQRWP5lRA5d6eQ2jxMxQ3Z9h151rYGsdZYYkjHqrR1/ASwlAANAO9IAzjiuXh6GqzYc/Xb8rFa4OzKapExDktYcuY7Pt3iv5pKnKmvMqs3bYbUr1HlGePGXZ9hDVuixK/iOt2EsDu9Pp9Imy7jNa1spIJNmFP8AUViVl5IohSndiEmhdmL0sHNf7ukNsBk3wvEp9VaClN7XMOnix+DUklR0HBzgpILhusEHGSgfnHWo/HjmebZlPNBqCPbe7bU3p3gGVPUbkegb0ZvWM74qGY+P3+zrC5yCAxB9+0Q/EBPf89I53h8VN1BMsnUdg5DdRsOzCLtlqFgALLq/XlSM2XEoIXPH8boaya159YlNRSpPl7xrJQwGzenlA+Pz2RJA+IoJ5C5LXoA58oVCLekL19BDe34Y8Jf8/PWEg42wyl6Qq53Glt94OwmaylqGlaSa0BD83Ifl9IJ48iJ56HCWFGoHoLQQJIADxrIWGrX9N4Tce4xaMIsovQEjYEsTSCxwcnTYLN8Xxbh5TpcrULpQ6q9xQeZECz+KZc15apUzSoN4ksgg3qaih3G8cqQou+og/nIxbMim4wglCUhKra+4sN7epjo/BGCG/GkrY1Rwrg1l0skmjPTrR6+8OMDwVJTYUdywudvvAmQ5GuWdU0hSySTT5X2HWhNBFtwimAo/52jNkzSWkxbdLR4jBJQnkG9oVTuIJCDp1jydR7UeF/8AEfEzxIBl/I/ja7fpzjliVlVy786/tFw46muzYWOHY7LLzuVMfSsHpv6RP8YEc+kciw2PUlg5cEMQajsbt5tF/wAnzRM1IKSORAqxt+bQvNx+m0FODgz3iLheXMlqVKlpE4eIKFFFqMdqh4pmK4UVLQVrS6q2cuaAOWDB39Da8dPB1drNuwvb8tEpQk+EgPs+5pYelIvFyZR16Uv+lGyfh1coa9VVJYJDgA0dTGrt0F4tWS4gfLQBmbblsaCJJy0AXAIoTYDUDSnbasBycSjWPhrQ7NsxqbDszU58oyZ3PJPtQaRqZh5Dzc+V4yHHwEqqpIfd7+5H0jIrvIVspmBkGUn4f9xJL7Mf8T68od/DBSnk9TYN5Ctd9zAk6clcmTpbUL82I3giU5SaAgCnUsa+TQvL/pmuPhNhZjub19vqYTZxwr8ZK2YLKioF3D8v9Q3wQNK+e59fOJ04yWLqAvS/nDuPOUdxEyTfhz4cEz00ZJqavS+72J2vDfL+CmBUopKzYVKRzsQekWBWbI1XHcn08yxiaXjAbKd+R9Y1S5M7JN5OtC8rl4VDzGBA+UDfkAKRVc2z9M6YSJaQ9KkVawLPBnGWCmrKVDUpN7PWz0irIw5FCk15g7fhjXiX2y8MFL0vuWYEpAK1pHJItXqamNZynVpUoMqgKb/s3MRT5GpxpclmZnPa23pFz4dyrQNc4B+uwv2B6xJpe/Zc0of9CJnCUuagB1d2rYAGlLAXgZPAMpNSuYqvNvoHEMsZxrhpTjUCRyb6225xX8V/EQqPgQPNz+hEIXzTFRnO6RZMHlUuUGQgDyq+xJ+5g/Ds/wCNYe/aKnl/FwWRqDPY7E8618oaJzU6gBUm7DaMmWMov9iNNvZZFq8IbkW5+Ucaz2dN+NMMyh1mli2zD/HltHWZcwt16/YQHmuQSZ//AHJYJG7Mr1Br2MNwZ4w9BqjlEqaSKkt5t+kbZfhgZorpIOoVCfldXzKLbR0Afw/wziky/wDkfvDHB8KyAfkBrV9+/wCka3ysdDe9qmgzKcX8WWlbM4cv394YiTqDG1AXF/W8S4XAAJsByH07CPcTi5cv5lADr5RglJuVxE+lWxHAWGKnCSn/AMSQPIWBhng8pTKDIDMObnl+c4jxnFEhLDU7mw3/ADvE2EzlK6gEex3H4OsG5ZGtluMn6GycPsLdKPfnG86emX831H0EQZhmPw5ZV0f9+1do5hm3GE2as6SQnbY8i5g8WDv6XCCZ0THZ/JbSSK0Y0J7A/loSTuGMLOBWlLPuKfZ4oMvEr1PqLv8A+Q5/3O8W7JuKEy01T0qXD8h5du0aXilH/Ax46VxPF8ApcFMwtu4qe2kCD8l4O0K1TFawbcxybd7WOwhxhMZ8Sott2hvKliu1BSMcs+R/qwO7rZ7IlMBvyevP87vFN49z74KkpSQ/Qv5lqXi6Bfe9b7fvv1ii8bcKrxE1K5WlmYixd+Q2I3i+M49n2Lg+uylzs7mKIJUVVsdxWl3NzcwYrMtawqSkpLMa1JodQ5mjtu0NDwXMTJASAF/3Kd3fZr3AhXh8lnypp8Bo7F2u6QaF6VjoqUX4PjNe2NJHHOICQDpJFK0NOxaPYLXl4eqEA0vU26H22swZoyK6Y/8AhO6/hLl85pINA5YdAHf9P02bS5v9MgByRbn0HSK/xICif4BRQ1FhTfUruwrEuV5od9vfv+GONPFUuwV2rQJj+NKFIBpRrAHdyHp7mEh4hmE0byDeZd4a5vwula9UrwpUHIdwDejtQhvMRFhuCzQqmU5AOeXMh36R1IZMMY6F9pJmv/qBSwHSkEJ2DOebvdqt6Xh1w7KJTrP9221IBmYWRJfw1HOxH0NdyYgHFWmqUhhQMaeVLdoHI1mX6EnbiXaWlwTEeIwKVAakgsbnmRz/AEijr4wnk0U3l9lA+8EYDi5esCZVJ53HoPtCVx8iXov45VaLlKwoSPCkDoKQQJQUliKHy+htAhxA0hq6htz3MTSVUb06+0Y5TlCWwUuxQc+4WmS1qUhLy6FhsTs29eUJDhVJ+ZJSNnDDqx3jsiJb7d+TRsvAoA1FI1e+1I24+ba/ZFpuBzXKMuM1gEqYF1KsGFgHFyd7RdsDhGvZqfQtuRBypLA0A5P+VifDorT1/Lxmz5/lZJSc3ZvLlHlT6+W/2idEgMfYbu+8DZxmKcPKK1FmHmTUBu7/AEjnmL48mlR0lg9hXydQIfsIvHx3MFb8OlLCX5/R3iZKmbtTvHMMFxfOK/mPZVQfQA+kWbLeKEzHBcKG2x7EGCnxpQ2E1JelqzPHGVJUpNwH/WOR4zN50yYdSi7s9HoefpHRf5zVQ94WzMklKL6AL8xcbtX/AG+0HiyRitkwzUXbRSZYCnCiWN3etB+sOcFmM1akoSyksLAUFbtavs0WRGVyv8EnqQH9TV6QVJylAPh3vy7Ae8NeeFGjJyFJUkL8wwqpkspTchiXpVrhxT8peKLiOEMSnxCW47s3cG35Ux1dGHSLF+gt3ePZwTvUX/S/1gcfIa8Rl7tHJsPw1iFt4dOwoXPoPrFhy3gyayRMWNIdgPm8Vw/0qQHMW6dMRqZx0tG03GaQdABLeXR6e0MWecpVVFuUmKzjJGFaUpYSQBRjR3IL+RrCzNP4hfDITL0rBfUXI6ef7bPCDjuYozklTsUg2bm9R9KNA2U5ZKUBrQ+rfUQ17Me1+UOeGENsKktInwvHGLKn+I45EJYjlblF+yvPkTUAgVLAgs4JvTelaUpHL88yxOHmBKFFQNeVCAzPUi9enNxDThuaUFCkr8Rfwvs6Wdx1UR6RMmCLWkXL9o7OkBdLtSm5feNsNKc1FRs3M0v5DzgHDBz4Q4f3YPd9/aGZGlkisxXsLEk+Q2vHIlNxdARF/wD0dKvEUBzdzV4yGyVhI08vz/IfSMgO0gqKLmSXkBYcqlEHmSk0L7nvAycEw+JLDpud9O5Lcqx5kSiFGp0AfKag6qAWt0feJsas4YkgapKjb/E8hG7Jjr9QoSvaCMKsEBy/N+nlDNSwLB2erWJtQ3hDlixMUpiG0nS3MVo/KsNcDiQaO2/Ro5049WO/0Tz8EhY8SQrdjViBT87xVsXwjMWNSGG+km1SaX6feLgqY4ZLgCxo3aNnAFL/AP6PaH4eS8ekKkmc7Rw1iCNQllj0Z68hVr94mwXDk5ZqGTWoYmlCOvJxF/Stw9AGo9vwx78DVWtbknkaA+UavzWwe0/BdlyCEAaCkC7tU2ADQ1wsnckP+UjBKowHt0BoB3ghFKE9619owZJ95WVVIEzfOBh5ZUz6biz+dop+J47nTD4GSNt6P1i355lpnStO5ew2tWnUekc6GRzUWSVDmkGvWodo6mCONx36HhSk/wBh5gOKJmpl+NPIUUO0WLJMxEx1g05Vo17xUsHk0+h0aeWqkWXKct+ElhUkuSaBzcAcoVmjj+g+R0S/Q842kKnyGQ9CD+Dl25RQsHlhCSVhL/8AIsP3+nSOrokU8Xn+fljEOI4ckzEsUsH2oPzrExclRXUzxqK2cvk4f4awSH3bYh2I+vS0Psiy8qnFYSpKdgTVneo7bdYcZlw7LleMkPs9LWa9v3hWvi8S/Clvwb8o2Sm8kaiMpzWvC4SZH29nv3tGaCS/p06dBFHl8WLJqSzvQg/cw0wHGAJZW9HG0c+fFn6i/jaRaAHsA7vXZ79z6XgqTJs3KvLoa3tAOGxAUXfZwemzQwlKYPy684yU09gMjxszQkkkihZt/wA5RzTPuMJy1kJOkA7dyNt23BjpuPQVSiE9Wqeo27xx7O8jmyJinSopNlMbdesdfjdHEA1k51MSX1KJ7xZMp4kSoFE00P8ApvTeKaiUom35zg/CZcvUCfCnmqgDd/x6biNLhFjnTQ+4twcrQFpcq2q6QB0L0iq5cF/EHw9T7aSxFRZrX946DlktC0hOkskkMRdqBxVhSn3hrLyGTskJciw0m7hjd3AhL5EYPqxVnMMSidNXq0quQLsKknxG9Xr36RbOHcnWACpAQCGcgguCHWXqRZntXysU+YkDSn5QC7j/ABFQB33PWCMKkqGrY7mu7+gjNl5lqoh0wjL8KBUlhVib1Yl/aCkYhKBMmuTcubNyAezN3c8oBWfiqKBRA+Y1c0tQtv8ASE/EWZFQKEVlyg6iLPy8rmMEU5y0TqhZiMTiJq1LBWyiWY05c+kZHTcBw/hJkqWv4OnWhKtOqZ4dSQdNFbO0ex1Pwpf0R+bjX0ccQsggpoU7+30hvlmK1JUFLegoWNS9bC5I92hPKn6TsehtWhfo0eLlKRoUXSDVKubH3Lt6kxpnBTQqE+of/LypK1FSSyj4Vf2g7ppQF357RNhCApxVJsSKK7+1oFl43xALU6VAhiBWzig7UtDLDziCRp+JLNv8k9OveOZnx0qfpthK9ocyn00Bcm3Lqf0j0SwSASzEgl72LvvQ+8aYeekpSxOoOCCevPa7xOlTKIq7b3sK9Q2/SOY9De39NpklNKGrN3bly+8GSJBN3G3n1/KNvAmYY1Mka1EMBza1r86Fz/ul4r+JEwLaUlOnmr3fZu8bMPGlk2Lm6OkpkDTcAU/bvAWNxaJbBwdyxtUivo/nHK8TxtilEjXTltd4i/8AUk5QAK1UsxLWYODTkI3x4aXoqL7Ojoo4gQTpdj3ifDYhLtblT7Ry5WMUlQL/AK94vWSEzEjuOp8z6xk5OJ4tob0iPEpB8W3qryA+hiWTJctV2/LbwTJlUa9fZohxuYSpA/qLAJpzryDdxGdRlMBJfQQEU3ub/nL0iVMwVB3tX7wgTxjIKglyxpqagJu78h+CN5+dYcgqRMCi5ZqWALkKApX1S3WHrjZPaL6v7Qk4+xRBIDU+7dvrHPax0HESUYksDRmPNxYMN+YvCfG8GrKv6aCUhhUjUTu5LDy25R1cc1GNPRJVVCLD4clJI2IDb1t5UZ+cMpiUL+GpIZZYKG1ncHb5TcuHEFq4ImBLqpszgn7U8oaYHBIkyGmKSlixejuC1GfUCOVRDVJNaDUtJod5LKIljba356w3l7C33bytFLmcWoQQlDqDB9q7prsGFoYyOMJZUHoD59KM8crNx53aAafpZQo1Ich2HWp5c/tHs2Sk/MApw+3TncQPJnpIBBcGzcu55u3nEpNXOzANYVe/eMTcoOimrBF5TLLnSAObVDWbrHpyuWwBFelwRyP6CCFYlKSQ+qrf8fNvWPPjKJcgAOzXLcquxreC+ef9C+MWzUCWtPhGrYCg2u9QX2994Owk3UihYq+YhnDgvR2ev3rA+Oxg+VKQtwdSjUDnC3HZbMWNQKkqPzUAenIW/TuIil29DS+jSfM0rIqQNhXU4Y97WesNctxXxAE/IBsaENRy9L7CF8sJwwecoahz+a1GIqbgs/OBP+pKnYiTL0qlyZiwklJ0qNXLFJdIZ9wesPhhc9FTdeknEfEmkGXJqw8ah71NX+kXbCcKYUypZ0K0rSFBKlEgApCi7VN93HSIcJwVhlKT4HQ7hNkFIFyGcgsGBLMBSLVIlhcxjb7B/qfYCOvx+Osa2czPn7OomkvAhQ1FRD7CgA2HpGQ3/wCmtQM3aMjZaMnRnzSqCFYpUxCZNPm8JsxNL9d+wgUqjAtmI2jObAj4VFIWllCrEWI/1EZxCkpdJNOp8xXaNp+NVOmg2LN5j9Y8w5csYFxT9LUmvBzgMeF1chQvWtPKot1gnGZrNCP6YEwg0Ystr0G9zblFeT/TmBwCAeW0MJOKCFqB3OoeYrHPycVR/b02Rz3SYnzrO1TkaN9w3yttXekItCWVVmHmbUFxz8hzi3Z1liZ0szEB1pqo1AI6khnHN4rmLyqYggTU6NQdJNQeVvwRsxNKK1Qc6l4ASkwTIkOQwqeW7xvJwCgQHF26Vh1h8nUAFEKCiQAwainck9mDNue0MckvQMSS2zJuD1skJOtPhLipP9ooOZ3AIBFRc3LKcGmUhKbG5A6G3WFuFwXwSUi9leg5+rc6wxkzuVg2r19y8cnmcmOTSDjFsZ4/MCjDqWO45vHJ8Xm8yYXUS3J29I6dmn9SUpFagh+525xy/EYQpWobgsR1PT9OcaOF167JFNM0+KaVoLbkc4Pk49IAp/d4lXLWp9YARIJLBJfo/MCw6lvMQzwOV+ELUoBIILGpJJbsBs/WjsTG7Q5u0WbJ8Qxvq8RS7u7c+vrfpFmwqHdVGFj15de8V7KcAkAqUQNVw9ufUq5sIeInJSmppsG52/OscblTXfRnjGwnMiBJUoOGD2G1X+gjjGY5gtaySTWnkNo7EvHhUtQQASxobH9QeUclzfJZktZdBSCT2vQAxv4c1KIEotaF8s+34fzyhmjDaklaTVIdQJqwNz0ennEUnBuohSSlQS6UhIYklgFajQOxevaD5GXslWtIQUFiA+slQcAg7UbUHqQ9L7tUTHGVlm4RnrIIcBIoxuSX36ECm8WPF4glIA503F2Aaw/XtCLIsoMqUC3jVUu+9GA6V7vDNE4660NByvQdGpe3eOByknPQ/UpG8sFNw5Jp+bDw9bxvLw6pgGsluWzCz86wNNz3Dy1FzqUBZIruCwFHrc8o0zHH4gukITKf+5ZchwQKB6+G1WN4XDjykFKSXocFy5I8ZGkO9aVqN/xoHn5ouYn+knSm2o99kjf8rC/LchmfHROIUpEoFa1rqlRAKkJSD8wKwKilTFqyDJpa0ErQFCwBsf8A629o6OLhfbMmTkxi6K3kWEExBKk+JUxQ1GqtKXBu4Lqq7cuTRcsFwzJB1BOpYS2o106rhIYADS4LBy9XgpOVgTaJATLSwADANyAh/IwgTLFtSi/Wu/lHThjjAwTyykyDByQxL1VQc2D/AFMNkZOEsUxIjKgAki4g82g5S/hUYf000CPYhM2MgNDbZ8uKlxGaXh8cJKV8qx2NPrA03Lm3BiiuwkSWU4iczXmA2JvyeJp2F5iBVyw9HvFF2TYjEBRHMUI5RtOSSHu14Fno9YMRjkpBSqoa4D+vaKLsecO4oLQqWqyg357wJiMauekYdaQSHAU7OQzEsKFhs/aF2UYrQulniTETCmdq5184pwT9JGTi9DXFcFJlYb4hWokEfI4DGhu7q3sBS3KGRJMpwmZ8QEbmnd7et4s8vMBMw60vRcskd6PCDh5SFr0rSk1YuHFefYg+sJy4e6qxuPO4+7Mw+KXpBUjUgkh0/wCQFQ9A9RT2eCEZmgUIKeTp3r/xblFwz/ChWEsNMsgsOhqBypyirYLLlzX0qR8yg6k8iOXMEbbxmnw1/wCR8eSvs2l5sgpdKqsGt5k1vQe/WAcUqUoLWUpUoBnKQ/3qx5+kWvGcFSkYclZ+IsspUxQsyk0QmyQxtvpqTRqwMpUrWgSnYt4BunkaMTs/u0L/ABZY6aCjnhJimShCmCpaCSRXawLGjdWIO0WDDYWUUsUJ0gN8oG5s9r9LmJsJ/DlYlqWvVLJSShGoKUGqSohLO39o51MA4vKJoBSgTCUs+kKWk8jZx5wWXDka0RZYSdWHSWFAntzc1o3SCJyFLDFVCANAtWwPOrc7iB8u4anllzdaEOAym1qJLWHyp6kvsBvEcnL1q+V1hn+ZlDmfEQPfyjP+Flatl/kY7pMYSMMJdjU7027xpmOGlzEEKaru5D9Ll3djfaI8Fw1NmErmeCWipQCStdqOKJfm79N4GxaEiapKQmhsU0B5Dk3laG4uLOD0DLNF7uzns6UtayZSVkPQ1elB4j+sOMo4VxGtK1KSkhlAEEkv4hsHe7xfsn4STM8c0ukBxLSNKSbjVzHRgD1sQOIi+JWkCidI9EpH6x0+s2t6Ey5NvQNjAsDT8RSlqLJQhklRNAN2HXa5pEGa5KEKTKclQSkqJLhymrf8HNi5ZnMXrh3DJEoskA6KlqnU4qbmlIr+Nl/Exq9xqI9IGHHihMs8n4TZdwUVS0iYUhDg6Uiqi9ApVPC5dmrZ4jy2WZmLUrYrJ8np3pF2lSv6SjbSkt5Jf6iEnC+WsVLakaFBR0hLm5bYfnMt5Jb+4t+v3HnBmT5fpSgHap+0GrwBXpTpJALn0hvg8DUkikH4Ao2CJwoKgBuYZJwCQzXESolAV3j1U2Buxqil6bLWwgaZOaNVzYDxE9oGgm0SKnxkJ14+sZEoqzgP8xspLRIjEDYtCsZspIdQcD86iCBiUFtQZx+WhXZjeoex2VES0rbYnqG94jQlN0L+8bCYsdYvsgXEhIr4knyjEzE9j1ghGK/yEba0GLKoCTKIqFBybCtOsS4zEKIGpIpuP0MFpkIvpD+n3jXEYbVyHd29osqw/Ise6NINR6sbwPKm/DnHv94kyvIUqLqmJDW8Qf1hfmcrTN0gktR3f6mLSB+zp0zMQvDKGy0P5tWK7w7jtC2P+Q/T7RFkkyarDkGWpQH9wsOYI0/eEf8AMKRNYPf6RbREdjxxC8LNG+g/SkVDhjEArUT/AHLSfUOYPwma6pL6hUMQSOXK7RUsBmfw1MP87dqD2iUUjruNI+Gp9gfpFP4Yx4UZqybBHnQP9H84e4XGfElF90lvSOc4PEmWopBqTUdovwpI6apAmJPQg+iv0jnmX48iYodx7xf8jW8pzuI5oCBOUP8AkfqYuX0VE6NksnVKPUezxQcSHxEx/wDM+9/eOk8OrHwknZmrFDmZZNViFES1MVli1L/SLfpIl3yTD/0gB/j94o2Pl6sWv/yP6COkZVhVIljwl2sNvN294reWcLa5ylmaklySBU33MUy1pDzKMOBKJIsA/kP2t1it5LgviYhStnJfzMdDw2VgS77W2pz/AAQJkouNCU1sA30iA0yLE4EmSoPpCqEmwfoLwVlmTpRLAB1frDLFSxoIO/1iDBzWDNaJYaikyaZKYp6ROCBAs2a8aCdFBpk8yfEK58DzMRAGIxrbxCNhk7EtCTM8w6wNjc06xX8bmBO8QFsLmZkXvHsV1eLreMiUBRy3F/KO4g7FikZGRnZrQEowbhFnTcx5GQDLfgzkVFYjxKQNoyMg4gsilKNK/jwwkGkeRkNXgBKoRPlqATUA94yMgkL+zqGTSwMvWwAobCOSK/8Aknv94yMi2UvTp/DGHSZKnSk0NwDtHPZJ8au8ZGRPsiLjlsw6QHLNZ6WhauQnWPCL8hyjIyI/SItuEpJDc/tCaXJSZlUi/KMjIuX0DEveRyh8Ow326RV8omE4lYJJGo7xkZFv0peHQsuHgimcPj/3M7/yP1j2MihkvC8qHhhRgfnPeMjIpEfiDp5pAiDWMjIpFkq4gVHkZBMn2DToT4wxkZFEYjxZhLijePIyLQIrWax7GRkW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67" name="AutoShape 11" descr="data:image/jpeg;base64,/9j/4AAQSkZJRgABAQAAAQABAAD/2wCEAAkGBhMSERUUExMWFRQWGBwaGBgYGB8YFhoaGBgXGBcZGhoXHCYfHBkjGhcXHy8gIycqLSwsGB4xNTAqNSYrLCkBCQoKDgwOGg8PGiofHx8sLCksKSkpKSwsLCwsKSkpKSkpLCksLCkpLCkpKSwsKSksKSwpKSwpLCksLCwpLCwpLP/AABEIAMIBAwMBIgACEQEDEQH/xAAcAAACAgMBAQAAAAAAAAAAAAAEBQMGAAIHAQj/xAA8EAABAgQEBAQFAgYBAwUAAAABAhEAAyExBAUSQQZRYXEigZGhEzKxwfDR4QcUI0JS8WIVM3IWJDSCov/EABkBAAIDAQAAAAAAAAAAAAAAAAIDAAEEBf/EACQRAAICAgMAAgMBAQEAAAAAAAABAhEDIQQSMRNBFCJRMmFC/9oADAMBAAIRAxEAPwDpJLwszbOUSUEk87XJ5Dr1jTPM7TIQat9ewjm2aZqqet1GmwGw6Q+TMyRLmmbqnrcnwvRP5cxPKniQkKKCVnbYcn5G8LZU/wCGHSylsRYFKXpQG6uu0RSkLUXJvck1PfnC7GBmKzKdMudI5Cg/eF02VzhgJPWkD4lgIFlxpCxcRkxJNiIwFjKMeNtUaQyGQzdCVkABXygnxFw9hXyLHeK7UX1AAqPXh7luQSx4sUopSQdASWJNRUkHcWFSN9irxxlSlF0TFJFmBANrlQFKwPyK6CWJtkGr83iWVIWoEpSSBcgOB3Nh5wPN46CnT/Ly9OwJLdKJAgfCcXTkE6UyiNvCWT2qPeJ2l6kNjgv7GEqUsq0pSrVyYu1A/brBeLy2bKbW1bAKSr6EwDhE4vEK1/EQh9wajoAl6U9odZrh5olPNny0pIbwy6kvyCjU/K1bPQwt5mnX2H+PFfYLh8tmLBV4QAH8RZxSwvvA6UKKtIFRUizMWL/m4gmVmSDLSgzQkpIGooWH0gOGvU37jmYz+fdVJstYo7JII2DjT9YVLPkX0T8eP9IsZrlHxKHXSrULOS4ibDiYpOrSdPOw5738oYpwxmpHiSGGwf0dnHkPO8Tqys6dJWCDQHS/cM/e3WFfnVplfjp/YjlZk+wPn9oITjwLgwZh+GQ7omsSL6OnhFDqZ+ZdtoUY7ATEnTMSXJLKCi9Kli3mxc1hy5iB/Gt6YwGNln94lTNlkUI9YRjMUE6Q3MmoPQOf0oHgZGPLkEWJA2J5OKsYfHkRYqXGmi2yyk2VE0sdYrUsu7bXY2/WJEz1CyiPOHRmpeCJY5R9LIpMb/Diupxi9lmCJeaLHI/neCA2PBhrR6ML1hXLzxW6RBMviBIuDFk2GjCqjxcgg2iKVnso9IKkZnKJooesVRVsHVKjIYa0Hce36xkSiWyp5pmapynJpsNhECZekVHiNun7xvh8M3jVQXA+/aIZs+rmLYSX8PT3AjX4jb+kQTJ7xq7RQdBCsXtA8yb+/wCbRP8A9Pm6Qr4atJqkmmoO1HYncOH9oa4TCITLKVyxrCm1HxEkM+lw2moDpvV7QqeRL0OOOxPgspXOdlJSAQHUWqdgLkxJhsrKZidQCg9mNmNT06fpVhhcKSoqtcJAACU1JUWADruH2DCG8mSlJdRqNzclqAUoI5ubmVqBrhh+2CycsQWUZaQRYlugDAN7bQdLwxUNgB0c+pct+zxLLWKqNGtz5de/leEmY8akLKJaG0hipZLAmtgHt1FzGeHy5fsNqPiHqsKkCxPXnsw3PTtAWYZf8SWtDlJINWe77QmncSYrSF/BChuBq1NubMxD0rtBWX8Wy5qbFCgzv16jvbraGLDPG+wLtHOsyyKbJWQtBA5sdJHQ/aPcHNSlLEtWtLinQjZvOOryFGYKsxt2841xmXS0sfggvuEinV2jRHmXqiJ0c4yM4hMx5CVKBFq6SxpU084ts3LZ82XrnJ/qJfSlNQ7FixNVe/IjdzhJoBYhmvZoLxM4BLpI6VfvSFvO276lt7OP5pj8RMW89S9XJdCAAwAtQCnbpE+VzpgLJJra9/K8dTMgLI1aTvUO20epydDuE12IDMPKDnylVUVGVWL8CC3iFOvvaGkqXqFfl8quefpEn8pUWFKmJ5aAPv5xz5R7O6J20RIwyrcza1Pt/uCU4NwymI3e3vT9IkS1PUCFXGeOmy8Kr4XJiRf9vKsXDFckiuzfgpzvJ8EgH+oiUq7BQ86G1dhFInaZanlTkzOYND0oDX1hTM1zNalFyKl93O0FZTglLclJYf3EMCSQyQ+8dWHGUVtjYyd7LTlRSEoLGtVOCXNaW5/pESsaVTQF6qkAJYgEVq23NwIcZBhZml1OxZtmahIF39LdIeyZZABI8Qs9wTQkctn7RhnL45MnZN1RTynSl1KL78nPOrpBpzq8Q/F3rdvMX6HyhnxLwuqYv4kkigdSCWBqS4NgeYtFd/ntEw/FQUKFnHOhHLr3jVi5Eqv0XLBGW0M0T3jfXAxnpISXGo382vzNw/aJCPz7xrhlUzLPE4koMbpMQJjd4bdCaCH7+v7RkRCZ0jIvsSjMRiSq9uW0DEh6e0Tza7U5xGsAbsN+Q7xci0jT/XqQIcHh1kpUqYNJu1mo4c33D2puDBKMtw6ZYUqtAdRLPUbOzevc7R6VLSkV0JSAAXLlrqsSaCm94xZeQktGiGO/TEYpa0BKKafmWau2yHLM3kKAPeNTPAUEqdyWUonYVp9e3pBeHSpLPQNuaC1aMBRornFGVzZ6gqVqLUUP7S9Xffmbxhxyjlf7M1NUhvN4lw0skag+zVo+zUeCMNmUpdUKdv8Abv6xSE8HYp/EkBj/AJh7C259IeZHw/Mkr/qVGzfL+/tB5cOKMbTBv+Ms0nE/rvT1p5QrzXhmXPq6kH/iaF2qxvaHEnA1c+p+ga0E/CAHKMsJTj/kG6YjyzJ1S0kGZqHUNy2dv0grDZKlBCrsGBLOBUkAAMLnrWDFKCQBf6wRJWD094n5En6w229mYeS3b0hXxnmc9Er+imhuRcDsK23h2gUewHX7wpzriGTIDLUCo2Tfs9KecHhW9IXezk03MZhL6yT3hrlmIxBSEoC1E7VatN3SO9fKLrg82kzmfSlRrpIZ+xIqG/BaHUuSNgw9PysbJ8itOIVteoGysq0J1Bi1eftDHG4z4UpSyH0glugrHqMOAKfm0SmW9CKEb/eMfddrYDOS5nxhiJyi0xSE8knT+9I9yjGK+I61q2dRqq4FCp2uB+l4t2bfw/kLJUgmUblvl9DbyPlAmF4CSD/3Zhpt4diNqsxI7ExvjlxpDoTxpbCsmz0nxFXh6sWvcjsXp+kB8Qcfgn4UkJUkghSikl+1RFmyzJpcpOkJDWqKkdXJJHcxXM3/AIdBStUlQS7nSXboxFQO8B3xuV+FwlC9lTK3SygyXNBSpua7s2+wi3cO4SUpIISklKWBNfR/OoqaQmmcFrlgmctKRs1R52gLE5irCgCWo6uZZm7ERpac1SY2ahJfqdOlqAZyxIcc2p+h7QTKUGOnrXZt713aOTSuJsSkaitXqD9vakWnhvjBUw6ZgHcCME+NKjN8co7LXPl6nBIAI8R+o7tSFWIm4ZSNC1yy9Njz+wf8eCuIyVYdQlDxGtBWm1KvHFZ01RUdRLvV+/XrF4eMpbsvuki3Z3lYQP6KwQK/DUajs7e8R4LN0FCUrOkocMGrqAG9iG9zFdwM3UpKStSQSxINurRbp3BE6YgKC0qVsT4V+fP6xolDp9hWprZOCHA5pcHY1AL8iHEZ8OIcmYJKZqQmaCRqN0pYUaNsNOJWtLgpSEnVY+J/CU86GvTqBDceXtpmXJi67RPojIk+J1jIeJpi9Uyt4a4XHoRJco8biunxksCwJ+UVp5lueuTlSHVpZKqKWQR4RUhKjRyWL8q1YA6ySVFc1i1WAsdVH3Z/o0Zs+bqqH4sd7N8uBmMo8/CkfKN3pepNYbzWQCpSm6G79hQc4Gw6dGkNU8uQd+1xQ+0bYnLTNQoVcv36+9GYU5Ujkwqcv2NU31QoxfFkoXBUPJnfbUX/ACpEEYDi2QogMUE2JbnY1+3eKtmPCsxBJSxHv3iXL8iSlYE7wkhwLP8AhceR5FuksGOgVFNenSJQH35D8tC7iDOBhZZUlLqNeg/avtE2FJ2onbem0RZzgfipD1Kajeuzg0LRij0jLfgurdFHmcWz5p/7hl9QPw+8L153PSqk9Z8yYd4fhjWvQZawKus0bkTRn5d4d4Dg+VLWFMSQKPVvahjc8uKKtDZNRVEmSTZi5aTMdykPziwYWTa1O1f9RBhpAGzcm/eDJb3/ADzjlzak7oUVvjniCZJQEyqO4fl17xzb4hWolZKjzJjsuY5eicgoWl3HKKjM/h+gE6Zh7EPtuR1jpYc2OMaYUNbZU0TyljqJqGeta27PHVcmWrQkLPiZzUFu5BNYr2H4HluHJJBFiWJ9aDpFqw0gJDD85DnCuRljPSLyTUvAqdi0ywHFPMn0EIMf/EGTL1AIUSi7jSH7m79BDPHoJQdN2ozXjn2fZNiZhS6F0oDpcXp8uzG/KJhxwl/oGMbVsZ4j+IJU+lCfc/UQzyfihM0saGlN/KsUeXlM1C2+EtRH+KSXHO1oe5Hw/NM4TFIMtAsCQVHz2h88eNRGzxx639nQMOp/f22g5MvnT8p5QvwqWv3/AFgTizNV4fDLWiqgKbs9HI5C8YYQcnSMz2EZvLkrTpWoJu1fKjmKDm/CPxC8uZqAO9+w/wBxWJuaLmqdSiXNa7desMcGpVdExVACWKtQ9HBFQLX52jo48Mor0fC1HQfg+EZ1lKHb94sOW8KJQR4i52SSxazua7xnDmImTUAqqxbVzI+/OLIiWW/3yjFnzSTop5JS0e4bCAD8/DAmccIYaekqmy2U3zjwqHci/nDWSludPzlGmc+ORMSmhKT9LUPfeF4ptSuxbX8OT4nA4SRiCkqUsJ5EeTs31i4ZbxDK0gBbHkoufMino0czxuFUlagQRU0N6HcP2jbDY0J3vcN+PT83jqZMayLYyr9Oq43KJWJD6tKtNFBncVYj+4GlD1a0VrFYr4czQoFC2CVFJYqYBiNiDfz8oi4bxc9Xi1f0gWBPk9OVbvFmzjKUYqUogNMSAUquQakv0JNtiXjmySxT6tlp/UhHg8IVoCjiEA1DFNfCSmviFaco8gVKcUkaSiY4p8pUPIgMRyIjI2fID8X/AEcZ5jVK+GgfMshwzeAVNP7alqcz3iaWNDC+7XqebbXNt4GwhXMeaCCpaikNdMtJ2cWNyetoNVISAC9Lb9SWpz+0c7k5LdDYKiRKCohR/t8hswA3HlEmOzxEhaElCyVOXAoAKbs5r7mJpUgPRwG/Y9ujxTOM8efiKYFk+HkH3pv9rxOLDtLZUlemWHG8U4YAagoAFrOO3hJPt+1exiE4laZiToBZyaFrgNsTSvQRWP5lRA5d6eQ2jxMxQ3Z9h151rYGsdZYYkjHqrR1/ASwlAANAO9IAzjiuXh6GqzYc/Xb8rFa4OzKapExDktYcuY7Pt3iv5pKnKmvMqs3bYbUr1HlGePGXZ9hDVuixK/iOt2EsDu9Pp9Imy7jNa1spIJNmFP8AUViVl5IohSndiEmhdmL0sHNf7ukNsBk3wvEp9VaClN7XMOnix+DUklR0HBzgpILhusEHGSgfnHWo/HjmebZlPNBqCPbe7bU3p3gGVPUbkegb0ZvWM74qGY+P3+zrC5yCAxB9+0Q/EBPf89I53h8VN1BMsnUdg5DdRsOzCLtlqFgALLq/XlSM2XEoIXPH8boaya159YlNRSpPl7xrJQwGzenlA+Pz2RJA+IoJ5C5LXoA58oVCLekL19BDe34Y8Jf8/PWEg42wyl6Qq53Glt94OwmaylqGlaSa0BD83Ifl9IJ48iJ56HCWFGoHoLQQJIADxrIWGrX9N4Tce4xaMIsovQEjYEsTSCxwcnTYLN8Xxbh5TpcrULpQ6q9xQeZECz+KZc15apUzSoN4ksgg3qaih3G8cqQou+og/nIxbMim4wglCUhKra+4sN7epjo/BGCG/GkrY1Rwrg1l0skmjPTrR6+8OMDwVJTYUdywudvvAmQ5GuWdU0hSySTT5X2HWhNBFtwimAo/52jNkzSWkxbdLR4jBJQnkG9oVTuIJCDp1jydR7UeF/8AEfEzxIBl/I/ja7fpzjliVlVy786/tFw46muzYWOHY7LLzuVMfSsHpv6RP8YEc+kciw2PUlg5cEMQajsbt5tF/wAnzRM1IKSORAqxt+bQvNx+m0FODgz3iLheXMlqVKlpE4eIKFFFqMdqh4pmK4UVLQVrS6q2cuaAOWDB39Da8dPB1drNuwvb8tEpQk+EgPs+5pYelIvFyZR16Uv+lGyfh1coa9VVJYJDgA0dTGrt0F4tWS4gfLQBmbblsaCJJy0AXAIoTYDUDSnbasBycSjWPhrQ7NsxqbDszU58oyZ3PJPtQaRqZh5Dzc+V4yHHwEqqpIfd7+5H0jIrvIVspmBkGUn4f9xJL7Mf8T68od/DBSnk9TYN5Ctd9zAk6clcmTpbUL82I3giU5SaAgCnUsa+TQvL/pmuPhNhZjub19vqYTZxwr8ZK2YLKioF3D8v9Q3wQNK+e59fOJ04yWLqAvS/nDuPOUdxEyTfhz4cEz00ZJqavS+72J2vDfL+CmBUopKzYVKRzsQekWBWbI1XHcn08yxiaXjAbKd+R9Y1S5M7JN5OtC8rl4VDzGBA+UDfkAKRVc2z9M6YSJaQ9KkVawLPBnGWCmrKVDUpN7PWz0irIw5FCk15g7fhjXiX2y8MFL0vuWYEpAK1pHJItXqamNZynVpUoMqgKb/s3MRT5GpxpclmZnPa23pFz4dyrQNc4B+uwv2B6xJpe/Zc0of9CJnCUuagB1d2rYAGlLAXgZPAMpNSuYqvNvoHEMsZxrhpTjUCRyb6225xX8V/EQqPgQPNz+hEIXzTFRnO6RZMHlUuUGQgDyq+xJ+5g/Ds/wCNYe/aKnl/FwWRqDPY7E8618oaJzU6gBUm7DaMmWMov9iNNvZZFq8IbkW5+Ucaz2dN+NMMyh1mli2zD/HltHWZcwt16/YQHmuQSZ//AHJYJG7Mr1Br2MNwZ4w9BqjlEqaSKkt5t+kbZfhgZorpIOoVCfldXzKLbR0Afw/wziky/wDkfvDHB8KyAfkBrV9+/wCka3ysdDe9qmgzKcX8WWlbM4cv394YiTqDG1AXF/W8S4XAAJsByH07CPcTi5cv5lADr5RglJuVxE+lWxHAWGKnCSn/AMSQPIWBhng8pTKDIDMObnl+c4jxnFEhLDU7mw3/ADvE2EzlK6gEex3H4OsG5ZGtluMn6GycPsLdKPfnG86emX831H0EQZhmPw5ZV0f9+1do5hm3GE2as6SQnbY8i5g8WDv6XCCZ0THZ/JbSSK0Y0J7A/loSTuGMLOBWlLPuKfZ4oMvEr1PqLv8A+Q5/3O8W7JuKEy01T0qXD8h5du0aXilH/Ax46VxPF8ApcFMwtu4qe2kCD8l4O0K1TFawbcxybd7WOwhxhMZ8Sott2hvKliu1BSMcs+R/qwO7rZ7IlMBvyevP87vFN49z74KkpSQ/Qv5lqXi6Bfe9b7fvv1ii8bcKrxE1K5WlmYixd+Q2I3i+M49n2Lg+uylzs7mKIJUVVsdxWl3NzcwYrMtawqSkpLMa1JodQ5mjtu0NDwXMTJASAF/3Kd3fZr3AhXh8lnypp8Bo7F2u6QaF6VjoqUX4PjNe2NJHHOICQDpJFK0NOxaPYLXl4eqEA0vU26H22swZoyK6Y/8AhO6/hLl85pINA5YdAHf9P02bS5v9MgByRbn0HSK/xICif4BRQ1FhTfUruwrEuV5od9vfv+GONPFUuwV2rQJj+NKFIBpRrAHdyHp7mEh4hmE0byDeZd4a5vwula9UrwpUHIdwDejtQhvMRFhuCzQqmU5AOeXMh36R1IZMMY6F9pJmv/qBSwHSkEJ2DOebvdqt6Xh1w7KJTrP9221IBmYWRJfw1HOxH0NdyYgHFWmqUhhQMaeVLdoHI1mX6EnbiXaWlwTEeIwKVAakgsbnmRz/AEijr4wnk0U3l9lA+8EYDi5esCZVJ53HoPtCVx8iXov45VaLlKwoSPCkDoKQQJQUliKHy+htAhxA0hq6htz3MTSVUb06+0Y5TlCWwUuxQc+4WmS1qUhLy6FhsTs29eUJDhVJ+ZJSNnDDqx3jsiJb7d+TRsvAoA1FI1e+1I24+ba/ZFpuBzXKMuM1gEqYF1KsGFgHFyd7RdsDhGvZqfQtuRBypLA0A5P+VifDorT1/Lxmz5/lZJSc3ZvLlHlT6+W/2idEgMfYbu+8DZxmKcPKK1FmHmTUBu7/AEjnmL48mlR0lg9hXydQIfsIvHx3MFb8OlLCX5/R3iZKmbtTvHMMFxfOK/mPZVQfQA+kWbLeKEzHBcKG2x7EGCnxpQ2E1JelqzPHGVJUpNwH/WOR4zN50yYdSi7s9HoefpHRf5zVQ94WzMklKL6AL8xcbtX/AG+0HiyRitkwzUXbRSZYCnCiWN3etB+sOcFmM1akoSyksLAUFbtavs0WRGVyv8EnqQH9TV6QVJylAPh3vy7Ae8NeeFGjJyFJUkL8wwqpkspTchiXpVrhxT8peKLiOEMSnxCW47s3cG35Ux1dGHSLF+gt3ePZwTvUX/S/1gcfIa8Rl7tHJsPw1iFt4dOwoXPoPrFhy3gyayRMWNIdgPm8Vw/0qQHMW6dMRqZx0tG03GaQdABLeXR6e0MWecpVVFuUmKzjJGFaUpYSQBRjR3IL+RrCzNP4hfDITL0rBfUXI6ef7bPCDjuYozklTsUg2bm9R9KNA2U5ZKUBrQ+rfUQ17Me1+UOeGENsKktInwvHGLKn+I45EJYjlblF+yvPkTUAgVLAgs4JvTelaUpHL88yxOHmBKFFQNeVCAzPUi9enNxDThuaUFCkr8Rfwvs6Wdx1UR6RMmCLWkXL9o7OkBdLtSm5feNsNKc1FRs3M0v5DzgHDBz4Q4f3YPd9/aGZGlkisxXsLEk+Q2vHIlNxdARF/wD0dKvEUBzdzV4yGyVhI08vz/IfSMgO0gqKLmSXkBYcqlEHmSk0L7nvAycEw+JLDpud9O5Lcqx5kSiFGp0AfKag6qAWt0feJsas4YkgapKjb/E8hG7Jjr9QoSvaCMKsEBy/N+nlDNSwLB2erWJtQ3hDlixMUpiG0nS3MVo/KsNcDiQaO2/Ro5049WO/0Tz8EhY8SQrdjViBT87xVsXwjMWNSGG+km1SaX6feLgqY4ZLgCxo3aNnAFL/AP6PaH4eS8ekKkmc7Rw1iCNQllj0Z68hVr94mwXDk5ZqGTWoYmlCOvJxF/Stw9AGo9vwx78DVWtbknkaA+UavzWwe0/BdlyCEAaCkC7tU2ADQ1wsnckP+UjBKowHt0BoB3ghFKE9619owZJ95WVVIEzfOBh5ZUz6biz+dop+J47nTD4GSNt6P1i355lpnStO5ew2tWnUekc6GRzUWSVDmkGvWodo6mCONx36HhSk/wBh5gOKJmpl+NPIUUO0WLJMxEx1g05Vo17xUsHk0+h0aeWqkWXKct+ElhUkuSaBzcAcoVmjj+g+R0S/Q842kKnyGQ9CD+Dl25RQsHlhCSVhL/8AIsP3+nSOrokU8Xn+fljEOI4ckzEsUsH2oPzrExclRXUzxqK2cvk4f4awSH3bYh2I+vS0Psiy8qnFYSpKdgTVneo7bdYcZlw7LleMkPs9LWa9v3hWvi8S/Clvwb8o2Sm8kaiMpzWvC4SZH29nv3tGaCS/p06dBFHl8WLJqSzvQg/cw0wHGAJZW9HG0c+fFn6i/jaRaAHsA7vXZ79z6XgqTJs3KvLoa3tAOGxAUXfZwemzQwlKYPy684yU09gMjxszQkkkihZt/wA5RzTPuMJy1kJOkA7dyNt23BjpuPQVSiE9Wqeo27xx7O8jmyJinSopNlMbdesdfjdHEA1k51MSX1KJ7xZMp4kSoFE00P8ApvTeKaiUom35zg/CZcvUCfCnmqgDd/x6biNLhFjnTQ+4twcrQFpcq2q6QB0L0iq5cF/EHw9T7aSxFRZrX946DlktC0hOkskkMRdqBxVhSn3hrLyGTskJciw0m7hjd3AhL5EYPqxVnMMSidNXq0quQLsKknxG9Xr36RbOHcnWACpAQCGcgguCHWXqRZntXysU+YkDSn5QC7j/ABFQB33PWCMKkqGrY7mu7+gjNl5lqoh0wjL8KBUlhVib1Yl/aCkYhKBMmuTcubNyAezN3c8oBWfiqKBRA+Y1c0tQtv8ASE/EWZFQKEVlyg6iLPy8rmMEU5y0TqhZiMTiJq1LBWyiWY05c+kZHTcBw/hJkqWv4OnWhKtOqZ4dSQdNFbO0ex1Pwpf0R+bjX0ccQsggpoU7+30hvlmK1JUFLegoWNS9bC5I92hPKn6TsehtWhfo0eLlKRoUXSDVKubH3Lt6kxpnBTQqE+of/LypK1FSSyj4Vf2g7ppQF357RNhCApxVJsSKK7+1oFl43xALU6VAhiBWzig7UtDLDziCRp+JLNv8k9OveOZnx0qfpthK9ocyn00Bcm3Lqf0j0SwSASzEgl72LvvQ+8aYeekpSxOoOCCevPa7xOlTKIq7b3sK9Q2/SOY9De39NpklNKGrN3bly+8GSJBN3G3n1/KNvAmYY1Mka1EMBza1r86Fz/ul4r+JEwLaUlOnmr3fZu8bMPGlk2Lm6OkpkDTcAU/bvAWNxaJbBwdyxtUivo/nHK8TxtilEjXTltd4i/8AUk5QAK1UsxLWYODTkI3x4aXoqL7Ojoo4gQTpdj3ifDYhLtblT7Ry5WMUlQL/AK94vWSEzEjuOp8z6xk5OJ4tob0iPEpB8W3qryA+hiWTJctV2/LbwTJlUa9fZohxuYSpA/qLAJpzryDdxGdRlMBJfQQEU3ub/nL0iVMwVB3tX7wgTxjIKglyxpqagJu78h+CN5+dYcgqRMCi5ZqWALkKApX1S3WHrjZPaL6v7Qk4+xRBIDU+7dvrHPax0HESUYksDRmPNxYMN+YvCfG8GrKv6aCUhhUjUTu5LDy25R1cc1GNPRJVVCLD4clJI2IDb1t5UZ+cMpiUL+GpIZZYKG1ncHb5TcuHEFq4ImBLqpszgn7U8oaYHBIkyGmKSlixejuC1GfUCOVRDVJNaDUtJod5LKIljba356w3l7C33bytFLmcWoQQlDqDB9q7prsGFoYyOMJZUHoD59KM8crNx53aAafpZQo1Ich2HWp5c/tHs2Sk/MApw+3TncQPJnpIBBcGzcu55u3nEpNXOzANYVe/eMTcoOimrBF5TLLnSAObVDWbrHpyuWwBFelwRyP6CCFYlKSQ+qrf8fNvWPPjKJcgAOzXLcquxreC+ef9C+MWzUCWtPhGrYCg2u9QX2994Owk3UihYq+YhnDgvR2ev3rA+Oxg+VKQtwdSjUDnC3HZbMWNQKkqPzUAenIW/TuIil29DS+jSfM0rIqQNhXU4Y97WesNctxXxAE/IBsaENRy9L7CF8sJwwecoahz+a1GIqbgs/OBP+pKnYiTL0qlyZiwklJ0qNXLFJdIZ9wesPhhc9FTdeknEfEmkGXJqw8ah71NX+kXbCcKYUypZ0K0rSFBKlEgApCi7VN93HSIcJwVhlKT4HQ7hNkFIFyGcgsGBLMBSLVIlhcxjb7B/qfYCOvx+Osa2czPn7OomkvAhQ1FRD7CgA2HpGQ3/wCmtQM3aMjZaMnRnzSqCFYpUxCZNPm8JsxNL9d+wgUqjAtmI2jObAj4VFIWllCrEWI/1EZxCkpdJNOp8xXaNp+NVOmg2LN5j9Y8w5csYFxT9LUmvBzgMeF1chQvWtPKot1gnGZrNCP6YEwg0Ystr0G9zblFeT/TmBwCAeW0MJOKCFqB3OoeYrHPycVR/b02Rz3SYnzrO1TkaN9w3yttXekItCWVVmHmbUFxz8hzi3Z1liZ0szEB1pqo1AI6khnHN4rmLyqYggTU6NQdJNQeVvwRsxNKK1Qc6l4ASkwTIkOQwqeW7xvJwCgQHF26Vh1h8nUAFEKCiQAwainck9mDNue0MckvQMSS2zJuD1skJOtPhLipP9ooOZ3AIBFRc3LKcGmUhKbG5A6G3WFuFwXwSUi9leg5+rc6wxkzuVg2r19y8cnmcmOTSDjFsZ4/MCjDqWO45vHJ8Xm8yYXUS3J29I6dmn9SUpFagh+525xy/EYQpWobgsR1PT9OcaOF167JFNM0+KaVoLbkc4Pk49IAp/d4lXLWp9YARIJLBJfo/MCw6lvMQzwOV+ELUoBIILGpJJbsBs/WjsTG7Q5u0WbJ8Qxvq8RS7u7c+vrfpFmwqHdVGFj15de8V7KcAkAqUQNVw9ufUq5sIeInJSmppsG52/OscblTXfRnjGwnMiBJUoOGD2G1X+gjjGY5gtaySTWnkNo7EvHhUtQQASxobH9QeUclzfJZktZdBSCT2vQAxv4c1KIEotaF8s+34fzyhmjDaklaTVIdQJqwNz0ennEUnBuohSSlQS6UhIYklgFajQOxevaD5GXslWtIQUFiA+slQcAg7UbUHqQ9L7tUTHGVlm4RnrIIcBIoxuSX36ECm8WPF4glIA503F2Aaw/XtCLIsoMqUC3jVUu+9GA6V7vDNE4660NByvQdGpe3eOByknPQ/UpG8sFNw5Jp+bDw9bxvLw6pgGsluWzCz86wNNz3Dy1FzqUBZIruCwFHrc8o0zHH4gukITKf+5ZchwQKB6+G1WN4XDjykFKSXocFy5I8ZGkO9aVqN/xoHn5ouYn+knSm2o99kjf8rC/LchmfHROIUpEoFa1rqlRAKkJSD8wKwKilTFqyDJpa0ErQFCwBsf8A629o6OLhfbMmTkxi6K3kWEExBKk+JUxQ1GqtKXBu4Lqq7cuTRcsFwzJB1BOpYS2o106rhIYADS4LBy9XgpOVgTaJATLSwADANyAh/IwgTLFtSi/Wu/lHThjjAwTyykyDByQxL1VQc2D/AFMNkZOEsUxIjKgAki4g82g5S/hUYf000CPYhM2MgNDbZ8uKlxGaXh8cJKV8qx2NPrA03Lm3BiiuwkSWU4iczXmA2JvyeJp2F5iBVyw9HvFF2TYjEBRHMUI5RtOSSHu14Fno9YMRjkpBSqoa4D+vaKLsecO4oLQqWqyg357wJiMauekYdaQSHAU7OQzEsKFhs/aF2UYrQulniTETCmdq5184pwT9JGTi9DXFcFJlYb4hWokEfI4DGhu7q3sBS3KGRJMpwmZ8QEbmnd7et4s8vMBMw60vRcskd6PCDh5SFr0rSk1YuHFefYg+sJy4e6qxuPO4+7Mw+KXpBUjUgkh0/wCQFQ9A9RT2eCEZmgUIKeTp3r/xblFwz/ChWEsNMsgsOhqBypyirYLLlzX0qR8yg6k8iOXMEbbxmnw1/wCR8eSvs2l5sgpdKqsGt5k1vQe/WAcUqUoLWUpUoBnKQ/3qx5+kWvGcFSkYclZ+IsspUxQsyk0QmyQxtvpqTRqwMpUrWgSnYt4BunkaMTs/u0L/ABZY6aCjnhJimShCmCpaCSRXawLGjdWIO0WDDYWUUsUJ0gN8oG5s9r9LmJsJ/DlYlqWvVLJSShGoKUGqSohLO39o51MA4vKJoBSgTCUs+kKWk8jZx5wWXDka0RZYSdWHSWFAntzc1o3SCJyFLDFVCANAtWwPOrc7iB8u4anllzdaEOAym1qJLWHyp6kvsBvEcnL1q+V1hn+ZlDmfEQPfyjP+Flatl/kY7pMYSMMJdjU7027xpmOGlzEEKaru5D9Ll3djfaI8Fw1NmErmeCWipQCStdqOKJfm79N4GxaEiapKQmhsU0B5Dk3laG4uLOD0DLNF7uzns6UtayZSVkPQ1elB4j+sOMo4VxGtK1KSkhlAEEkv4hsHe7xfsn4STM8c0ukBxLSNKSbjVzHRgD1sQOIi+JWkCidI9EpH6x0+s2t6Ey5NvQNjAsDT8RSlqLJQhklRNAN2HXa5pEGa5KEKTKclQSkqJLhymrf8HNi5ZnMXrh3DJEoskA6KlqnU4qbmlIr+Nl/Exq9xqI9IGHHihMs8n4TZdwUVS0iYUhDg6Uiqi9ApVPC5dmrZ4jy2WZmLUrYrJ8np3pF2lSv6SjbSkt5Jf6iEnC+WsVLakaFBR0hLm5bYfnMt5Jb+4t+v3HnBmT5fpSgHap+0GrwBXpTpJALn0hvg8DUkikH4Ao2CJwoKgBuYZJwCQzXESolAV3j1U2Buxqil6bLWwgaZOaNVzYDxE9oGgm0SKnxkJ14+sZEoqzgP8xspLRIjEDYtCsZspIdQcD86iCBiUFtQZx+WhXZjeoex2VES0rbYnqG94jQlN0L+8bCYsdYvsgXEhIr4knyjEzE9j1ghGK/yEba0GLKoCTKIqFBybCtOsS4zEKIGpIpuP0MFpkIvpD+n3jXEYbVyHd29osqw/Ise6NINR6sbwPKm/DnHv94kyvIUqLqmJDW8Qf1hfmcrTN0gktR3f6mLSB+zp0zMQvDKGy0P5tWK7w7jtC2P+Q/T7RFkkyarDkGWpQH9wsOYI0/eEf8AMKRNYPf6RbREdjxxC8LNG+g/SkVDhjEArUT/AHLSfUOYPwma6pL6hUMQSOXK7RUsBmfw1MP87dqD2iUUjruNI+Gp9gfpFP4Yx4UZqybBHnQP9H84e4XGfElF90lvSOc4PEmWopBqTUdovwpI6apAmJPQg+iv0jnmX48iYodx7xf8jW8pzuI5oCBOUP8AkfqYuX0VE6NksnVKPUezxQcSHxEx/wDM+9/eOk8OrHwknZmrFDmZZNViFES1MVli1L/SLfpIl3yTD/0gB/j94o2Pl6sWv/yP6COkZVhVIljwl2sNvN294reWcLa5ylmaklySBU33MUy1pDzKMOBKJIsA/kP2t1it5LgviYhStnJfzMdDw2VgS77W2pz/AAQJkouNCU1sA30iA0yLE4EmSoPpCqEmwfoLwVlmTpRLAB1frDLFSxoIO/1iDBzWDNaJYaikyaZKYp6ROCBAs2a8aCdFBpk8yfEK58DzMRAGIxrbxCNhk7EtCTM8w6wNjc06xX8bmBO8QFsLmZkXvHsV1eLreMiUBRy3F/KO4g7FikZGRnZrQEowbhFnTcx5GQDLfgzkVFYjxKQNoyMg4gsilKNK/jwwkGkeRkNXgBKoRPlqATUA94yMgkL+zqGTSwMvWwAobCOSK/8Aknv94yMi2UvTp/DGHSZKnSk0NwDtHPZJ8au8ZGRPsiLjlsw6QHLNZ6WhauQnWPCL8hyjIyI/SItuEpJDc/tCaXJSZlUi/KMjIuX0DEveRyh8Ow326RV8omE4lYJJGo7xkZFv0peHQsuHgimcPj/3M7/yP1j2MihkvC8qHhhRgfnPeMjIpEfiDp5pAiDWMjIpFkq4gVHkZBMn2DToT4wxkZFEYjxZhLijePIyLQIrWax7GRkW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69" name="AutoShape 13" descr="data:image/jpeg;base64,/9j/4AAQSkZJRgABAQAAAQABAAD/2wCEAAkGBhMSERUUExMWFRQWGBwaGBgYGB8YFhoaGBgXGBcZGhoXHCYfHBkjGhcXHy8gIycqLSwsGB4xNTAqNSYrLCkBCQoKDgwOGg8PGiofHx8sLCksKSkpKSwsLCwsKSkpKSkpLCksLCkpLCkpKSwsKSksKSwpKSwpLCksLCwpLCwpLP/AABEIAMIBAwMBIgACEQEDEQH/xAAcAAACAgMBAQAAAAAAAAAAAAAEBQMGAAIHAQj/xAA8EAABAgQEBAQFAgYBAwUAAAABAhEAAyExBAUSQQZRYXEigZGhEzKxwfDR4QcUI0JS8WIVM3IWJDSCov/EABkBAAIDAQAAAAAAAAAAAAAAAAIDAAEEBf/EACQRAAICAgMAAgMBAQEAAAAAAAABAhEDIQQSMRNBFCJRMmFC/9oADAMBAAIRAxEAPwDpJLwszbOUSUEk87XJ5Dr1jTPM7TIQat9ewjm2aZqqet1GmwGw6Q+TMyRLmmbqnrcnwvRP5cxPKniQkKKCVnbYcn5G8LZU/wCGHSylsRYFKXpQG6uu0RSkLUXJvck1PfnC7GBmKzKdMudI5Cg/eF02VzhgJPWkD4lgIFlxpCxcRkxJNiIwFjKMeNtUaQyGQzdCVkABXygnxFw9hXyLHeK7UX1AAqPXh7luQSx4sUopSQdASWJNRUkHcWFSN9irxxlSlF0TFJFmBANrlQFKwPyK6CWJtkGr83iWVIWoEpSSBcgOB3Nh5wPN46CnT/Ly9OwJLdKJAgfCcXTkE6UyiNvCWT2qPeJ2l6kNjgv7GEqUsq0pSrVyYu1A/brBeLy2bKbW1bAKSr6EwDhE4vEK1/EQh9wajoAl6U9odZrh5olPNny0pIbwy6kvyCjU/K1bPQwt5mnX2H+PFfYLh8tmLBV4QAH8RZxSwvvA6UKKtIFRUizMWL/m4gmVmSDLSgzQkpIGooWH0gOGvU37jmYz+fdVJstYo7JII2DjT9YVLPkX0T8eP9IsZrlHxKHXSrULOS4ibDiYpOrSdPOw5738oYpwxmpHiSGGwf0dnHkPO8Tqys6dJWCDQHS/cM/e3WFfnVplfjp/YjlZk+wPn9oITjwLgwZh+GQ7omsSL6OnhFDqZ+ZdtoUY7ATEnTMSXJLKCi9Kli3mxc1hy5iB/Gt6YwGNln94lTNlkUI9YRjMUE6Q3MmoPQOf0oHgZGPLkEWJA2J5OKsYfHkRYqXGmi2yyk2VE0sdYrUsu7bXY2/WJEz1CyiPOHRmpeCJY5R9LIpMb/Diupxi9lmCJeaLHI/neCA2PBhrR6ML1hXLzxW6RBMviBIuDFk2GjCqjxcgg2iKVnso9IKkZnKJooesVRVsHVKjIYa0Hce36xkSiWyp5pmapynJpsNhECZekVHiNun7xvh8M3jVQXA+/aIZs+rmLYSX8PT3AjX4jb+kQTJ7xq7RQdBCsXtA8yb+/wCbRP8A9Pm6Qr4atJqkmmoO1HYncOH9oa4TCITLKVyxrCm1HxEkM+lw2moDpvV7QqeRL0OOOxPgspXOdlJSAQHUWqdgLkxJhsrKZidQCg9mNmNT06fpVhhcKSoqtcJAACU1JUWADruH2DCG8mSlJdRqNzclqAUoI5ubmVqBrhh+2CycsQWUZaQRYlugDAN7bQdLwxUNgB0c+pct+zxLLWKqNGtz5de/leEmY8akLKJaG0hipZLAmtgHt1FzGeHy5fsNqPiHqsKkCxPXnsw3PTtAWYZf8SWtDlJINWe77QmncSYrSF/BChuBq1NubMxD0rtBWX8Wy5qbFCgzv16jvbraGLDPG+wLtHOsyyKbJWQtBA5sdJHQ/aPcHNSlLEtWtLinQjZvOOryFGYKsxt2841xmXS0sfggvuEinV2jRHmXqiJ0c4yM4hMx5CVKBFq6SxpU084ts3LZ82XrnJ/qJfSlNQ7FixNVe/IjdzhJoBYhmvZoLxM4BLpI6VfvSFvO276lt7OP5pj8RMW89S9XJdCAAwAtQCnbpE+VzpgLJJra9/K8dTMgLI1aTvUO20epydDuE12IDMPKDnylVUVGVWL8CC3iFOvvaGkqXqFfl8quefpEn8pUWFKmJ5aAPv5xz5R7O6J20RIwyrcza1Pt/uCU4NwymI3e3vT9IkS1PUCFXGeOmy8Kr4XJiRf9vKsXDFckiuzfgpzvJ8EgH+oiUq7BQ86G1dhFInaZanlTkzOYND0oDX1hTM1zNalFyKl93O0FZTglLclJYf3EMCSQyQ+8dWHGUVtjYyd7LTlRSEoLGtVOCXNaW5/pESsaVTQF6qkAJYgEVq23NwIcZBhZml1OxZtmahIF39LdIeyZZABI8Qs9wTQkctn7RhnL45MnZN1RTynSl1KL78nPOrpBpzq8Q/F3rdvMX6HyhnxLwuqYv4kkigdSCWBqS4NgeYtFd/ntEw/FQUKFnHOhHLr3jVi5Eqv0XLBGW0M0T3jfXAxnpISXGo382vzNw/aJCPz7xrhlUzLPE4koMbpMQJjd4bdCaCH7+v7RkRCZ0jIvsSjMRiSq9uW0DEh6e0Tza7U5xGsAbsN+Q7xci0jT/XqQIcHh1kpUqYNJu1mo4c33D2puDBKMtw6ZYUqtAdRLPUbOzevc7R6VLSkV0JSAAXLlrqsSaCm94xZeQktGiGO/TEYpa0BKKafmWau2yHLM3kKAPeNTPAUEqdyWUonYVp9e3pBeHSpLPQNuaC1aMBRornFGVzZ6gqVqLUUP7S9Xffmbxhxyjlf7M1NUhvN4lw0skag+zVo+zUeCMNmUpdUKdv8Abv6xSE8HYp/EkBj/AJh7C259IeZHw/Mkr/qVGzfL+/tB5cOKMbTBv+Ms0nE/rvT1p5QrzXhmXPq6kH/iaF2qxvaHEnA1c+p+ga0E/CAHKMsJTj/kG6YjyzJ1S0kGZqHUNy2dv0grDZKlBCrsGBLOBUkAAMLnrWDFKCQBf6wRJWD094n5En6w229mYeS3b0hXxnmc9Er+imhuRcDsK23h2gUewHX7wpzriGTIDLUCo2Tfs9KecHhW9IXezk03MZhL6yT3hrlmIxBSEoC1E7VatN3SO9fKLrg82kzmfSlRrpIZ+xIqG/BaHUuSNgw9PysbJ8itOIVteoGysq0J1Bi1eftDHG4z4UpSyH0glugrHqMOAKfm0SmW9CKEb/eMfddrYDOS5nxhiJyi0xSE8knT+9I9yjGK+I61q2dRqq4FCp2uB+l4t2bfw/kLJUgmUblvl9DbyPlAmF4CSD/3Zhpt4diNqsxI7ExvjlxpDoTxpbCsmz0nxFXh6sWvcjsXp+kB8Qcfgn4UkJUkghSikl+1RFmyzJpcpOkJDWqKkdXJJHcxXM3/AIdBStUlQS7nSXboxFQO8B3xuV+FwlC9lTK3SygyXNBSpua7s2+wi3cO4SUpIISklKWBNfR/OoqaQmmcFrlgmctKRs1R52gLE5irCgCWo6uZZm7ERpac1SY2ahJfqdOlqAZyxIcc2p+h7QTKUGOnrXZt713aOTSuJsSkaitXqD9vakWnhvjBUw6ZgHcCME+NKjN8co7LXPl6nBIAI8R+o7tSFWIm4ZSNC1yy9Njz+wf8eCuIyVYdQlDxGtBWm1KvHFZ01RUdRLvV+/XrF4eMpbsvuki3Z3lYQP6KwQK/DUajs7e8R4LN0FCUrOkocMGrqAG9iG9zFdwM3UpKStSQSxINurRbp3BE6YgKC0qVsT4V+fP6xolDp9hWprZOCHA5pcHY1AL8iHEZ8OIcmYJKZqQmaCRqN0pYUaNsNOJWtLgpSEnVY+J/CU86GvTqBDceXtpmXJi67RPojIk+J1jIeJpi9Uyt4a4XHoRJco8biunxksCwJ+UVp5lueuTlSHVpZKqKWQR4RUhKjRyWL8q1YA6ySVFc1i1WAsdVH3Z/o0Zs+bqqH4sd7N8uBmMo8/CkfKN3pepNYbzWQCpSm6G79hQc4Gw6dGkNU8uQd+1xQ+0bYnLTNQoVcv36+9GYU5Ujkwqcv2NU31QoxfFkoXBUPJnfbUX/ACpEEYDi2QogMUE2JbnY1+3eKtmPCsxBJSxHv3iXL8iSlYE7wkhwLP8AhceR5FuksGOgVFNenSJQH35D8tC7iDOBhZZUlLqNeg/avtE2FJ2onbem0RZzgfipD1Kajeuzg0LRij0jLfgurdFHmcWz5p/7hl9QPw+8L153PSqk9Z8yYd4fhjWvQZawKus0bkTRn5d4d4Dg+VLWFMSQKPVvahjc8uKKtDZNRVEmSTZi5aTMdykPziwYWTa1O1f9RBhpAGzcm/eDJb3/ADzjlzak7oUVvjniCZJQEyqO4fl17xzb4hWolZKjzJjsuY5eicgoWl3HKKjM/h+gE6Zh7EPtuR1jpYc2OMaYUNbZU0TyljqJqGeta27PHVcmWrQkLPiZzUFu5BNYr2H4HluHJJBFiWJ9aDpFqw0gJDD85DnCuRljPSLyTUvAqdi0ywHFPMn0EIMf/EGTL1AIUSi7jSH7m79BDPHoJQdN2ozXjn2fZNiZhS6F0oDpcXp8uzG/KJhxwl/oGMbVsZ4j+IJU+lCfc/UQzyfihM0saGlN/KsUeXlM1C2+EtRH+KSXHO1oe5Hw/NM4TFIMtAsCQVHz2h88eNRGzxx639nQMOp/f22g5MvnT8p5QvwqWv3/AFgTizNV4fDLWiqgKbs9HI5C8YYQcnSMz2EZvLkrTpWoJu1fKjmKDm/CPxC8uZqAO9+w/wBxWJuaLmqdSiXNa7desMcGpVdExVACWKtQ9HBFQLX52jo48Mor0fC1HQfg+EZ1lKHb94sOW8KJQR4i52SSxazua7xnDmImTUAqqxbVzI+/OLIiWW/3yjFnzSTop5JS0e4bCAD8/DAmccIYaekqmy2U3zjwqHci/nDWSludPzlGmc+ORMSmhKT9LUPfeF4ptSuxbX8OT4nA4SRiCkqUsJ5EeTs31i4ZbxDK0gBbHkoufMino0czxuFUlagQRU0N6HcP2jbDY0J3vcN+PT83jqZMayLYyr9Oq43KJWJD6tKtNFBncVYj+4GlD1a0VrFYr4czQoFC2CVFJYqYBiNiDfz8oi4bxc9Xi1f0gWBPk9OVbvFmzjKUYqUogNMSAUquQakv0JNtiXjmySxT6tlp/UhHg8IVoCjiEA1DFNfCSmviFaco8gVKcUkaSiY4p8pUPIgMRyIjI2fID8X/AEcZ5jVK+GgfMshwzeAVNP7alqcz3iaWNDC+7XqebbXNt4GwhXMeaCCpaikNdMtJ2cWNyetoNVISAC9Lb9SWpz+0c7k5LdDYKiRKCohR/t8hswA3HlEmOzxEhaElCyVOXAoAKbs5r7mJpUgPRwG/Y9ujxTOM8efiKYFk+HkH3pv9rxOLDtLZUlemWHG8U4YAagoAFrOO3hJPt+1exiE4laZiToBZyaFrgNsTSvQRWP5lRA5d6eQ2jxMxQ3Z9h151rYGsdZYYkjHqrR1/ASwlAANAO9IAzjiuXh6GqzYc/Xb8rFa4OzKapExDktYcuY7Pt3iv5pKnKmvMqs3bYbUr1HlGePGXZ9hDVuixK/iOt2EsDu9Pp9Imy7jNa1spIJNmFP8AUViVl5IohSndiEmhdmL0sHNf7ukNsBk3wvEp9VaClN7XMOnix+DUklR0HBzgpILhusEHGSgfnHWo/HjmebZlPNBqCPbe7bU3p3gGVPUbkegb0ZvWM74qGY+P3+zrC5yCAxB9+0Q/EBPf89I53h8VN1BMsnUdg5DdRsOzCLtlqFgALLq/XlSM2XEoIXPH8boaya159YlNRSpPl7xrJQwGzenlA+Pz2RJA+IoJ5C5LXoA58oVCLekL19BDe34Y8Jf8/PWEg42wyl6Qq53Glt94OwmaylqGlaSa0BD83Ifl9IJ48iJ56HCWFGoHoLQQJIADxrIWGrX9N4Tce4xaMIsovQEjYEsTSCxwcnTYLN8Xxbh5TpcrULpQ6q9xQeZECz+KZc15apUzSoN4ksgg3qaih3G8cqQou+og/nIxbMim4wglCUhKra+4sN7epjo/BGCG/GkrY1Rwrg1l0skmjPTrR6+8OMDwVJTYUdywudvvAmQ5GuWdU0hSySTT5X2HWhNBFtwimAo/52jNkzSWkxbdLR4jBJQnkG9oVTuIJCDp1jydR7UeF/8AEfEzxIBl/I/ja7fpzjliVlVy786/tFw46muzYWOHY7LLzuVMfSsHpv6RP8YEc+kciw2PUlg5cEMQajsbt5tF/wAnzRM1IKSORAqxt+bQvNx+m0FODgz3iLheXMlqVKlpE4eIKFFFqMdqh4pmK4UVLQVrS6q2cuaAOWDB39Da8dPB1drNuwvb8tEpQk+EgPs+5pYelIvFyZR16Uv+lGyfh1coa9VVJYJDgA0dTGrt0F4tWS4gfLQBmbblsaCJJy0AXAIoTYDUDSnbasBycSjWPhrQ7NsxqbDszU58oyZ3PJPtQaRqZh5Dzc+V4yHHwEqqpIfd7+5H0jIrvIVspmBkGUn4f9xJL7Mf8T68od/DBSnk9TYN5Ctd9zAk6clcmTpbUL82I3giU5SaAgCnUsa+TQvL/pmuPhNhZjub19vqYTZxwr8ZK2YLKioF3D8v9Q3wQNK+e59fOJ04yWLqAvS/nDuPOUdxEyTfhz4cEz00ZJqavS+72J2vDfL+CmBUopKzYVKRzsQekWBWbI1XHcn08yxiaXjAbKd+R9Y1S5M7JN5OtC8rl4VDzGBA+UDfkAKRVc2z9M6YSJaQ9KkVawLPBnGWCmrKVDUpN7PWz0irIw5FCk15g7fhjXiX2y8MFL0vuWYEpAK1pHJItXqamNZynVpUoMqgKb/s3MRT5GpxpclmZnPa23pFz4dyrQNc4B+uwv2B6xJpe/Zc0of9CJnCUuagB1d2rYAGlLAXgZPAMpNSuYqvNvoHEMsZxrhpTjUCRyb6225xX8V/EQqPgQPNz+hEIXzTFRnO6RZMHlUuUGQgDyq+xJ+5g/Ds/wCNYe/aKnl/FwWRqDPY7E8618oaJzU6gBUm7DaMmWMov9iNNvZZFq8IbkW5+Ucaz2dN+NMMyh1mli2zD/HltHWZcwt16/YQHmuQSZ//AHJYJG7Mr1Br2MNwZ4w9BqjlEqaSKkt5t+kbZfhgZorpIOoVCfldXzKLbR0Afw/wziky/wDkfvDHB8KyAfkBrV9+/wCka3ysdDe9qmgzKcX8WWlbM4cv394YiTqDG1AXF/W8S4XAAJsByH07CPcTi5cv5lADr5RglJuVxE+lWxHAWGKnCSn/AMSQPIWBhng8pTKDIDMObnl+c4jxnFEhLDU7mw3/ADvE2EzlK6gEex3H4OsG5ZGtluMn6GycPsLdKPfnG86emX831H0EQZhmPw5ZV0f9+1do5hm3GE2as6SQnbY8i5g8WDv6XCCZ0THZ/JbSSK0Y0J7A/loSTuGMLOBWlLPuKfZ4oMvEr1PqLv8A+Q5/3O8W7JuKEy01T0qXD8h5du0aXilH/Ax46VxPF8ApcFMwtu4qe2kCD8l4O0K1TFawbcxybd7WOwhxhMZ8Sott2hvKliu1BSMcs+R/qwO7rZ7IlMBvyevP87vFN49z74KkpSQ/Qv5lqXi6Bfe9b7fvv1ii8bcKrxE1K5WlmYixd+Q2I3i+M49n2Lg+uylzs7mKIJUVVsdxWl3NzcwYrMtawqSkpLMa1JodQ5mjtu0NDwXMTJASAF/3Kd3fZr3AhXh8lnypp8Bo7F2u6QaF6VjoqUX4PjNe2NJHHOICQDpJFK0NOxaPYLXl4eqEA0vU26H22swZoyK6Y/8AhO6/hLl85pINA5YdAHf9P02bS5v9MgByRbn0HSK/xICif4BRQ1FhTfUruwrEuV5od9vfv+GONPFUuwV2rQJj+NKFIBpRrAHdyHp7mEh4hmE0byDeZd4a5vwula9UrwpUHIdwDejtQhvMRFhuCzQqmU5AOeXMh36R1IZMMY6F9pJmv/qBSwHSkEJ2DOebvdqt6Xh1w7KJTrP9221IBmYWRJfw1HOxH0NdyYgHFWmqUhhQMaeVLdoHI1mX6EnbiXaWlwTEeIwKVAakgsbnmRz/AEijr4wnk0U3l9lA+8EYDi5esCZVJ53HoPtCVx8iXov45VaLlKwoSPCkDoKQQJQUliKHy+htAhxA0hq6htz3MTSVUb06+0Y5TlCWwUuxQc+4WmS1qUhLy6FhsTs29eUJDhVJ+ZJSNnDDqx3jsiJb7d+TRsvAoA1FI1e+1I24+ba/ZFpuBzXKMuM1gEqYF1KsGFgHFyd7RdsDhGvZqfQtuRBypLA0A5P+VifDorT1/Lxmz5/lZJSc3ZvLlHlT6+W/2idEgMfYbu+8DZxmKcPKK1FmHmTUBu7/AEjnmL48mlR0lg9hXydQIfsIvHx3MFb8OlLCX5/R3iZKmbtTvHMMFxfOK/mPZVQfQA+kWbLeKEzHBcKG2x7EGCnxpQ2E1JelqzPHGVJUpNwH/WOR4zN50yYdSi7s9HoefpHRf5zVQ94WzMklKL6AL8xcbtX/AG+0HiyRitkwzUXbRSZYCnCiWN3etB+sOcFmM1akoSyksLAUFbtavs0WRGVyv8EnqQH9TV6QVJylAPh3vy7Ae8NeeFGjJyFJUkL8wwqpkspTchiXpVrhxT8peKLiOEMSnxCW47s3cG35Ux1dGHSLF+gt3ePZwTvUX/S/1gcfIa8Rl7tHJsPw1iFt4dOwoXPoPrFhy3gyayRMWNIdgPm8Vw/0qQHMW6dMRqZx0tG03GaQdABLeXR6e0MWecpVVFuUmKzjJGFaUpYSQBRjR3IL+RrCzNP4hfDITL0rBfUXI6ef7bPCDjuYozklTsUg2bm9R9KNA2U5ZKUBrQ+rfUQ17Me1+UOeGENsKktInwvHGLKn+I45EJYjlblF+yvPkTUAgVLAgs4JvTelaUpHL88yxOHmBKFFQNeVCAzPUi9enNxDThuaUFCkr8Rfwvs6Wdx1UR6RMmCLWkXL9o7OkBdLtSm5feNsNKc1FRs3M0v5DzgHDBz4Q4f3YPd9/aGZGlkisxXsLEk+Q2vHIlNxdARF/wD0dKvEUBzdzV4yGyVhI08vz/IfSMgO0gqKLmSXkBYcqlEHmSk0L7nvAycEw+JLDpud9O5Lcqx5kSiFGp0AfKag6qAWt0feJsas4YkgapKjb/E8hG7Jjr9QoSvaCMKsEBy/N+nlDNSwLB2erWJtQ3hDlixMUpiG0nS3MVo/KsNcDiQaO2/Ro5049WO/0Tz8EhY8SQrdjViBT87xVsXwjMWNSGG+km1SaX6feLgqY4ZLgCxo3aNnAFL/AP6PaH4eS8ekKkmc7Rw1iCNQllj0Z68hVr94mwXDk5ZqGTWoYmlCOvJxF/Stw9AGo9vwx78DVWtbknkaA+UavzWwe0/BdlyCEAaCkC7tU2ADQ1wsnckP+UjBKowHt0BoB3ghFKE9619owZJ95WVVIEzfOBh5ZUz6biz+dop+J47nTD4GSNt6P1i355lpnStO5ew2tWnUekc6GRzUWSVDmkGvWodo6mCONx36HhSk/wBh5gOKJmpl+NPIUUO0WLJMxEx1g05Vo17xUsHk0+h0aeWqkWXKct+ElhUkuSaBzcAcoVmjj+g+R0S/Q842kKnyGQ9CD+Dl25RQsHlhCSVhL/8AIsP3+nSOrokU8Xn+fljEOI4ckzEsUsH2oPzrExclRXUzxqK2cvk4f4awSH3bYh2I+vS0Psiy8qnFYSpKdgTVneo7bdYcZlw7LleMkPs9LWa9v3hWvi8S/Clvwb8o2Sm8kaiMpzWvC4SZH29nv3tGaCS/p06dBFHl8WLJqSzvQg/cw0wHGAJZW9HG0c+fFn6i/jaRaAHsA7vXZ79z6XgqTJs3KvLoa3tAOGxAUXfZwemzQwlKYPy684yU09gMjxszQkkkihZt/wA5RzTPuMJy1kJOkA7dyNt23BjpuPQVSiE9Wqeo27xx7O8jmyJinSopNlMbdesdfjdHEA1k51MSX1KJ7xZMp4kSoFE00P8ApvTeKaiUom35zg/CZcvUCfCnmqgDd/x6biNLhFjnTQ+4twcrQFpcq2q6QB0L0iq5cF/EHw9T7aSxFRZrX946DlktC0hOkskkMRdqBxVhSn3hrLyGTskJciw0m7hjd3AhL5EYPqxVnMMSidNXq0quQLsKknxG9Xr36RbOHcnWACpAQCGcgguCHWXqRZntXysU+YkDSn5QC7j/ABFQB33PWCMKkqGrY7mu7+gjNl5lqoh0wjL8KBUlhVib1Yl/aCkYhKBMmuTcubNyAezN3c8oBWfiqKBRA+Y1c0tQtv8ASE/EWZFQKEVlyg6iLPy8rmMEU5y0TqhZiMTiJq1LBWyiWY05c+kZHTcBw/hJkqWv4OnWhKtOqZ4dSQdNFbO0ex1Pwpf0R+bjX0ccQsggpoU7+30hvlmK1JUFLegoWNS9bC5I92hPKn6TsehtWhfo0eLlKRoUXSDVKubH3Lt6kxpnBTQqE+of/LypK1FSSyj4Vf2g7ppQF357RNhCApxVJsSKK7+1oFl43xALU6VAhiBWzig7UtDLDziCRp+JLNv8k9OveOZnx0qfpthK9ocyn00Bcm3Lqf0j0SwSASzEgl72LvvQ+8aYeekpSxOoOCCevPa7xOlTKIq7b3sK9Q2/SOY9De39NpklNKGrN3bly+8GSJBN3G3n1/KNvAmYY1Mka1EMBza1r86Fz/ul4r+JEwLaUlOnmr3fZu8bMPGlk2Lm6OkpkDTcAU/bvAWNxaJbBwdyxtUivo/nHK8TxtilEjXTltd4i/8AUk5QAK1UsxLWYODTkI3x4aXoqL7Ojoo4gQTpdj3ifDYhLtblT7Ry5WMUlQL/AK94vWSEzEjuOp8z6xk5OJ4tob0iPEpB8W3qryA+hiWTJctV2/LbwTJlUa9fZohxuYSpA/qLAJpzryDdxGdRlMBJfQQEU3ub/nL0iVMwVB3tX7wgTxjIKglyxpqagJu78h+CN5+dYcgqRMCi5ZqWALkKApX1S3WHrjZPaL6v7Qk4+xRBIDU+7dvrHPax0HESUYksDRmPNxYMN+YvCfG8GrKv6aCUhhUjUTu5LDy25R1cc1GNPRJVVCLD4clJI2IDb1t5UZ+cMpiUL+GpIZZYKG1ncHb5TcuHEFq4ImBLqpszgn7U8oaYHBIkyGmKSlixejuC1GfUCOVRDVJNaDUtJod5LKIljba356w3l7C33bytFLmcWoQQlDqDB9q7prsGFoYyOMJZUHoD59KM8crNx53aAafpZQo1Ich2HWp5c/tHs2Sk/MApw+3TncQPJnpIBBcGzcu55u3nEpNXOzANYVe/eMTcoOimrBF5TLLnSAObVDWbrHpyuWwBFelwRyP6CCFYlKSQ+qrf8fNvWPPjKJcgAOzXLcquxreC+ef9C+MWzUCWtPhGrYCg2u9QX2994Owk3UihYq+YhnDgvR2ev3rA+Oxg+VKQtwdSjUDnC3HZbMWNQKkqPzUAenIW/TuIil29DS+jSfM0rIqQNhXU4Y97WesNctxXxAE/IBsaENRy9L7CF8sJwwecoahz+a1GIqbgs/OBP+pKnYiTL0qlyZiwklJ0qNXLFJdIZ9wesPhhc9FTdeknEfEmkGXJqw8ah71NX+kXbCcKYUypZ0K0rSFBKlEgApCi7VN93HSIcJwVhlKT4HQ7hNkFIFyGcgsGBLMBSLVIlhcxjb7B/qfYCOvx+Osa2czPn7OomkvAhQ1FRD7CgA2HpGQ3/wCmtQM3aMjZaMnRnzSqCFYpUxCZNPm8JsxNL9d+wgUqjAtmI2jObAj4VFIWllCrEWI/1EZxCkpdJNOp8xXaNp+NVOmg2LN5j9Y8w5csYFxT9LUmvBzgMeF1chQvWtPKot1gnGZrNCP6YEwg0Ystr0G9zblFeT/TmBwCAeW0MJOKCFqB3OoeYrHPycVR/b02Rz3SYnzrO1TkaN9w3yttXekItCWVVmHmbUFxz8hzi3Z1liZ0szEB1pqo1AI6khnHN4rmLyqYggTU6NQdJNQeVvwRsxNKK1Qc6l4ASkwTIkOQwqeW7xvJwCgQHF26Vh1h8nUAFEKCiQAwainck9mDNue0MckvQMSS2zJuD1skJOtPhLipP9ooOZ3AIBFRc3LKcGmUhKbG5A6G3WFuFwXwSUi9leg5+rc6wxkzuVg2r19y8cnmcmOTSDjFsZ4/MCjDqWO45vHJ8Xm8yYXUS3J29I6dmn9SUpFagh+525xy/EYQpWobgsR1PT9OcaOF167JFNM0+KaVoLbkc4Pk49IAp/d4lXLWp9YARIJLBJfo/MCw6lvMQzwOV+ELUoBIILGpJJbsBs/WjsTG7Q5u0WbJ8Qxvq8RS7u7c+vrfpFmwqHdVGFj15de8V7KcAkAqUQNVw9ufUq5sIeInJSmppsG52/OscblTXfRnjGwnMiBJUoOGD2G1X+gjjGY5gtaySTWnkNo7EvHhUtQQASxobH9QeUclzfJZktZdBSCT2vQAxv4c1KIEotaF8s+34fzyhmjDaklaTVIdQJqwNz0ennEUnBuohSSlQS6UhIYklgFajQOxevaD5GXslWtIQUFiA+slQcAg7UbUHqQ9L7tUTHGVlm4RnrIIcBIoxuSX36ECm8WPF4glIA503F2Aaw/XtCLIsoMqUC3jVUu+9GA6V7vDNE4660NByvQdGpe3eOByknPQ/UpG8sFNw5Jp+bDw9bxvLw6pgGsluWzCz86wNNz3Dy1FzqUBZIruCwFHrc8o0zHH4gukITKf+5ZchwQKB6+G1WN4XDjykFKSXocFy5I8ZGkO9aVqN/xoHn5ouYn+knSm2o99kjf8rC/LchmfHROIUpEoFa1rqlRAKkJSD8wKwKilTFqyDJpa0ErQFCwBsf8A629o6OLhfbMmTkxi6K3kWEExBKk+JUxQ1GqtKXBu4Lqq7cuTRcsFwzJB1BOpYS2o106rhIYADS4LBy9XgpOVgTaJATLSwADANyAh/IwgTLFtSi/Wu/lHThjjAwTyykyDByQxL1VQc2D/AFMNkZOEsUxIjKgAki4g82g5S/hUYf000CPYhM2MgNDbZ8uKlxGaXh8cJKV8qx2NPrA03Lm3BiiuwkSWU4iczXmA2JvyeJp2F5iBVyw9HvFF2TYjEBRHMUI5RtOSSHu14Fno9YMRjkpBSqoa4D+vaKLsecO4oLQqWqyg357wJiMauekYdaQSHAU7OQzEsKFhs/aF2UYrQulniTETCmdq5184pwT9JGTi9DXFcFJlYb4hWokEfI4DGhu7q3sBS3KGRJMpwmZ8QEbmnd7et4s8vMBMw60vRcskd6PCDh5SFr0rSk1YuHFefYg+sJy4e6qxuPO4+7Mw+KXpBUjUgkh0/wCQFQ9A9RT2eCEZmgUIKeTp3r/xblFwz/ChWEsNMsgsOhqBypyirYLLlzX0qR8yg6k8iOXMEbbxmnw1/wCR8eSvs2l5sgpdKqsGt5k1vQe/WAcUqUoLWUpUoBnKQ/3qx5+kWvGcFSkYclZ+IsspUxQsyk0QmyQxtvpqTRqwMpUrWgSnYt4BunkaMTs/u0L/ABZY6aCjnhJimShCmCpaCSRXawLGjdWIO0WDDYWUUsUJ0gN8oG5s9r9LmJsJ/DlYlqWvVLJSShGoKUGqSohLO39o51MA4vKJoBSgTCUs+kKWk8jZx5wWXDka0RZYSdWHSWFAntzc1o3SCJyFLDFVCANAtWwPOrc7iB8u4anllzdaEOAym1qJLWHyp6kvsBvEcnL1q+V1hn+ZlDmfEQPfyjP+Flatl/kY7pMYSMMJdjU7027xpmOGlzEEKaru5D9Ll3djfaI8Fw1NmErmeCWipQCStdqOKJfm79N4GxaEiapKQmhsU0B5Dk3laG4uLOD0DLNF7uzns6UtayZSVkPQ1elB4j+sOMo4VxGtK1KSkhlAEEkv4hsHe7xfsn4STM8c0ukBxLSNKSbjVzHRgD1sQOIi+JWkCidI9EpH6x0+s2t6Ey5NvQNjAsDT8RSlqLJQhklRNAN2HXa5pEGa5KEKTKclQSkqJLhymrf8HNi5ZnMXrh3DJEoskA6KlqnU4qbmlIr+Nl/Exq9xqI9IGHHihMs8n4TZdwUVS0iYUhDg6Uiqi9ApVPC5dmrZ4jy2WZmLUrYrJ8np3pF2lSv6SjbSkt5Jf6iEnC+WsVLakaFBR0hLm5bYfnMt5Jb+4t+v3HnBmT5fpSgHap+0GrwBXpTpJALn0hvg8DUkikH4Ao2CJwoKgBuYZJwCQzXESolAV3j1U2Buxqil6bLWwgaZOaNVzYDxE9oGgm0SKnxkJ14+sZEoqzgP8xspLRIjEDYtCsZspIdQcD86iCBiUFtQZx+WhXZjeoex2VES0rbYnqG94jQlN0L+8bCYsdYvsgXEhIr4knyjEzE9j1ghGK/yEba0GLKoCTKIqFBybCtOsS4zEKIGpIpuP0MFpkIvpD+n3jXEYbVyHd29osqw/Ise6NINR6sbwPKm/DnHv94kyvIUqLqmJDW8Qf1hfmcrTN0gktR3f6mLSB+zp0zMQvDKGy0P5tWK7w7jtC2P+Q/T7RFkkyarDkGWpQH9wsOYI0/eEf8AMKRNYPf6RbREdjxxC8LNG+g/SkVDhjEArUT/AHLSfUOYPwma6pL6hUMQSOXK7RUsBmfw1MP87dqD2iUUjruNI+Gp9gfpFP4Yx4UZqybBHnQP9H84e4XGfElF90lvSOc4PEmWopBqTUdovwpI6apAmJPQg+iv0jnmX48iYodx7xf8jW8pzuI5oCBOUP8AkfqYuX0VE6NksnVKPUezxQcSHxEx/wDM+9/eOk8OrHwknZmrFDmZZNViFES1MVli1L/SLfpIl3yTD/0gB/j94o2Pl6sWv/yP6COkZVhVIljwl2sNvN294reWcLa5ylmaklySBU33MUy1pDzKMOBKJIsA/kP2t1it5LgviYhStnJfzMdDw2VgS77W2pz/AAQJkouNCU1sA30iA0yLE4EmSoPpCqEmwfoLwVlmTpRLAB1frDLFSxoIO/1iDBzWDNaJYaikyaZKYp6ROCBAs2a8aCdFBpk8yfEK58DzMRAGIxrbxCNhk7EtCTM8w6wNjc06xX8bmBO8QFsLmZkXvHsV1eLreMiUBRy3F/KO4g7FikZGRnZrQEowbhFnTcx5GQDLfgzkVFYjxKQNoyMg4gsilKNK/jwwkGkeRkNXgBKoRPlqATUA94yMgkL+zqGTSwMvWwAobCOSK/8Aknv94yMi2UvTp/DGHSZKnSk0NwDtHPZJ8au8ZGRPsiLjlsw6QHLNZ6WhauQnWPCL8hyjIyI/SItuEpJDc/tCaXJSZlUi/KMjIuX0DEveRyh8Ow326RV8omE4lYJJGo7xkZFv0peHQsuHgimcPj/3M7/yP1j2MihkvC8qHhhRgfnPeMjIpEfiDp5pAiDWMjIpFkq4gVHkZBMn2DToT4wxkZFEYjxZhLijePIyLQIrWax7GRkW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71" name="AutoShape 15" descr="data:image/jpeg;base64,/9j/4AAQSkZJRgABAQAAAQABAAD/2wCEAAkGBhMSERUUExMWFRQWGBwaGBgYGB8YFhoaGBgXGBcZGhoXHCYfHBkjGhcXHy8gIycqLSwsGB4xNTAqNSYrLCkBCQoKDgwOGg8PGiofHx8sLCksKSkpKSwsLCwsKSkpKSkpLCksLCkpLCkpKSwsKSksKSwpKSwpLCksLCwpLCwpLP/AABEIAMIBAwMBIgACEQEDEQH/xAAcAAACAgMBAQAAAAAAAAAAAAAEBQMGAAIHAQj/xAA8EAABAgQEBAQFAgYBAwUAAAABAhEAAyExBAUSQQZRYXEigZGhEzKxwfDR4QcUI0JS8WIVM3IWJDSCov/EABkBAAIDAQAAAAAAAAAAAAAAAAIDAAEEBf/EACQRAAICAgMAAgMBAQEAAAAAAAABAhEDIQQSMRNBFCJRMmFC/9oADAMBAAIRAxEAPwDpJLwszbOUSUEk87XJ5Dr1jTPM7TIQat9ewjm2aZqqet1GmwGw6Q+TMyRLmmbqnrcnwvRP5cxPKniQkKKCVnbYcn5G8LZU/wCGHSylsRYFKXpQG6uu0RSkLUXJvck1PfnC7GBmKzKdMudI5Cg/eF02VzhgJPWkD4lgIFlxpCxcRkxJNiIwFjKMeNtUaQyGQzdCVkABXygnxFw9hXyLHeK7UX1AAqPXh7luQSx4sUopSQdASWJNRUkHcWFSN9irxxlSlF0TFJFmBANrlQFKwPyK6CWJtkGr83iWVIWoEpSSBcgOB3Nh5wPN46CnT/Ly9OwJLdKJAgfCcXTkE6UyiNvCWT2qPeJ2l6kNjgv7GEqUsq0pSrVyYu1A/brBeLy2bKbW1bAKSr6EwDhE4vEK1/EQh9wajoAl6U9odZrh5olPNny0pIbwy6kvyCjU/K1bPQwt5mnX2H+PFfYLh8tmLBV4QAH8RZxSwvvA6UKKtIFRUizMWL/m4gmVmSDLSgzQkpIGooWH0gOGvU37jmYz+fdVJstYo7JII2DjT9YVLPkX0T8eP9IsZrlHxKHXSrULOS4ibDiYpOrSdPOw5738oYpwxmpHiSGGwf0dnHkPO8Tqys6dJWCDQHS/cM/e3WFfnVplfjp/YjlZk+wPn9oITjwLgwZh+GQ7omsSL6OnhFDqZ+ZdtoUY7ATEnTMSXJLKCi9Kli3mxc1hy5iB/Gt6YwGNln94lTNlkUI9YRjMUE6Q3MmoPQOf0oHgZGPLkEWJA2J5OKsYfHkRYqXGmi2yyk2VE0sdYrUsu7bXY2/WJEz1CyiPOHRmpeCJY5R9LIpMb/Diupxi9lmCJeaLHI/neCA2PBhrR6ML1hXLzxW6RBMviBIuDFk2GjCqjxcgg2iKVnso9IKkZnKJooesVRVsHVKjIYa0Hce36xkSiWyp5pmapynJpsNhECZekVHiNun7xvh8M3jVQXA+/aIZs+rmLYSX8PT3AjX4jb+kQTJ7xq7RQdBCsXtA8yb+/wCbRP8A9Pm6Qr4atJqkmmoO1HYncOH9oa4TCITLKVyxrCm1HxEkM+lw2moDpvV7QqeRL0OOOxPgspXOdlJSAQHUWqdgLkxJhsrKZidQCg9mNmNT06fpVhhcKSoqtcJAACU1JUWADruH2DCG8mSlJdRqNzclqAUoI5ubmVqBrhh+2CycsQWUZaQRYlugDAN7bQdLwxUNgB0c+pct+zxLLWKqNGtz5de/leEmY8akLKJaG0hipZLAmtgHt1FzGeHy5fsNqPiHqsKkCxPXnsw3PTtAWYZf8SWtDlJINWe77QmncSYrSF/BChuBq1NubMxD0rtBWX8Wy5qbFCgzv16jvbraGLDPG+wLtHOsyyKbJWQtBA5sdJHQ/aPcHNSlLEtWtLinQjZvOOryFGYKsxt2841xmXS0sfggvuEinV2jRHmXqiJ0c4yM4hMx5CVKBFq6SxpU084ts3LZ82XrnJ/qJfSlNQ7FixNVe/IjdzhJoBYhmvZoLxM4BLpI6VfvSFvO276lt7OP5pj8RMW89S9XJdCAAwAtQCnbpE+VzpgLJJra9/K8dTMgLI1aTvUO20epydDuE12IDMPKDnylVUVGVWL8CC3iFOvvaGkqXqFfl8quefpEn8pUWFKmJ5aAPv5xz5R7O6J20RIwyrcza1Pt/uCU4NwymI3e3vT9IkS1PUCFXGeOmy8Kr4XJiRf9vKsXDFckiuzfgpzvJ8EgH+oiUq7BQ86G1dhFInaZanlTkzOYND0oDX1hTM1zNalFyKl93O0FZTglLclJYf3EMCSQyQ+8dWHGUVtjYyd7LTlRSEoLGtVOCXNaW5/pESsaVTQF6qkAJYgEVq23NwIcZBhZml1OxZtmahIF39LdIeyZZABI8Qs9wTQkctn7RhnL45MnZN1RTynSl1KL78nPOrpBpzq8Q/F3rdvMX6HyhnxLwuqYv4kkigdSCWBqS4NgeYtFd/ntEw/FQUKFnHOhHLr3jVi5Eqv0XLBGW0M0T3jfXAxnpISXGo382vzNw/aJCPz7xrhlUzLPE4koMbpMQJjd4bdCaCH7+v7RkRCZ0jIvsSjMRiSq9uW0DEh6e0Tza7U5xGsAbsN+Q7xci0jT/XqQIcHh1kpUqYNJu1mo4c33D2puDBKMtw6ZYUqtAdRLPUbOzevc7R6VLSkV0JSAAXLlrqsSaCm94xZeQktGiGO/TEYpa0BKKafmWau2yHLM3kKAPeNTPAUEqdyWUonYVp9e3pBeHSpLPQNuaC1aMBRornFGVzZ6gqVqLUUP7S9Xffmbxhxyjlf7M1NUhvN4lw0skag+zVo+zUeCMNmUpdUKdv8Abv6xSE8HYp/EkBj/AJh7C259IeZHw/Mkr/qVGzfL+/tB5cOKMbTBv+Ms0nE/rvT1p5QrzXhmXPq6kH/iaF2qxvaHEnA1c+p+ga0E/CAHKMsJTj/kG6YjyzJ1S0kGZqHUNy2dv0grDZKlBCrsGBLOBUkAAMLnrWDFKCQBf6wRJWD094n5En6w229mYeS3b0hXxnmc9Er+imhuRcDsK23h2gUewHX7wpzriGTIDLUCo2Tfs9KecHhW9IXezk03MZhL6yT3hrlmIxBSEoC1E7VatN3SO9fKLrg82kzmfSlRrpIZ+xIqG/BaHUuSNgw9PysbJ8itOIVteoGysq0J1Bi1eftDHG4z4UpSyH0glugrHqMOAKfm0SmW9CKEb/eMfddrYDOS5nxhiJyi0xSE8knT+9I9yjGK+I61q2dRqq4FCp2uB+l4t2bfw/kLJUgmUblvl9DbyPlAmF4CSD/3Zhpt4diNqsxI7ExvjlxpDoTxpbCsmz0nxFXh6sWvcjsXp+kB8Qcfgn4UkJUkghSikl+1RFmyzJpcpOkJDWqKkdXJJHcxXM3/AIdBStUlQS7nSXboxFQO8B3xuV+FwlC9lTK3SygyXNBSpua7s2+wi3cO4SUpIISklKWBNfR/OoqaQmmcFrlgmctKRs1R52gLE5irCgCWo6uZZm7ERpac1SY2ahJfqdOlqAZyxIcc2p+h7QTKUGOnrXZt713aOTSuJsSkaitXqD9vakWnhvjBUw6ZgHcCME+NKjN8co7LXPl6nBIAI8R+o7tSFWIm4ZSNC1yy9Njz+wf8eCuIyVYdQlDxGtBWm1KvHFZ01RUdRLvV+/XrF4eMpbsvuki3Z3lYQP6KwQK/DUajs7e8R4LN0FCUrOkocMGrqAG9iG9zFdwM3UpKStSQSxINurRbp3BE6YgKC0qVsT4V+fP6xolDp9hWprZOCHA5pcHY1AL8iHEZ8OIcmYJKZqQmaCRqN0pYUaNsNOJWtLgpSEnVY+J/CU86GvTqBDceXtpmXJi67RPojIk+J1jIeJpi9Uyt4a4XHoRJco8biunxksCwJ+UVp5lueuTlSHVpZKqKWQR4RUhKjRyWL8q1YA6ySVFc1i1WAsdVH3Z/o0Zs+bqqH4sd7N8uBmMo8/CkfKN3pepNYbzWQCpSm6G79hQc4Gw6dGkNU8uQd+1xQ+0bYnLTNQoVcv36+9GYU5Ujkwqcv2NU31QoxfFkoXBUPJnfbUX/ACpEEYDi2QogMUE2JbnY1+3eKtmPCsxBJSxHv3iXL8iSlYE7wkhwLP8AhceR5FuksGOgVFNenSJQH35D8tC7iDOBhZZUlLqNeg/avtE2FJ2onbem0RZzgfipD1Kajeuzg0LRij0jLfgurdFHmcWz5p/7hl9QPw+8L153PSqk9Z8yYd4fhjWvQZawKus0bkTRn5d4d4Dg+VLWFMSQKPVvahjc8uKKtDZNRVEmSTZi5aTMdykPziwYWTa1O1f9RBhpAGzcm/eDJb3/ADzjlzak7oUVvjniCZJQEyqO4fl17xzb4hWolZKjzJjsuY5eicgoWl3HKKjM/h+gE6Zh7EPtuR1jpYc2OMaYUNbZU0TyljqJqGeta27PHVcmWrQkLPiZzUFu5BNYr2H4HluHJJBFiWJ9aDpFqw0gJDD85DnCuRljPSLyTUvAqdi0ywHFPMn0EIMf/EGTL1AIUSi7jSH7m79BDPHoJQdN2ozXjn2fZNiZhS6F0oDpcXp8uzG/KJhxwl/oGMbVsZ4j+IJU+lCfc/UQzyfihM0saGlN/KsUeXlM1C2+EtRH+KSXHO1oe5Hw/NM4TFIMtAsCQVHz2h88eNRGzxx639nQMOp/f22g5MvnT8p5QvwqWv3/AFgTizNV4fDLWiqgKbs9HI5C8YYQcnSMz2EZvLkrTpWoJu1fKjmKDm/CPxC8uZqAO9+w/wBxWJuaLmqdSiXNa7desMcGpVdExVACWKtQ9HBFQLX52jo48Mor0fC1HQfg+EZ1lKHb94sOW8KJQR4i52SSxazua7xnDmImTUAqqxbVzI+/OLIiWW/3yjFnzSTop5JS0e4bCAD8/DAmccIYaekqmy2U3zjwqHci/nDWSludPzlGmc+ORMSmhKT9LUPfeF4ptSuxbX8OT4nA4SRiCkqUsJ5EeTs31i4ZbxDK0gBbHkoufMino0czxuFUlagQRU0N6HcP2jbDY0J3vcN+PT83jqZMayLYyr9Oq43KJWJD6tKtNFBncVYj+4GlD1a0VrFYr4czQoFC2CVFJYqYBiNiDfz8oi4bxc9Xi1f0gWBPk9OVbvFmzjKUYqUogNMSAUquQakv0JNtiXjmySxT6tlp/UhHg8IVoCjiEA1DFNfCSmviFaco8gVKcUkaSiY4p8pUPIgMRyIjI2fID8X/AEcZ5jVK+GgfMshwzeAVNP7alqcz3iaWNDC+7XqebbXNt4GwhXMeaCCpaikNdMtJ2cWNyetoNVISAC9Lb9SWpz+0c7k5LdDYKiRKCohR/t8hswA3HlEmOzxEhaElCyVOXAoAKbs5r7mJpUgPRwG/Y9ujxTOM8efiKYFk+HkH3pv9rxOLDtLZUlemWHG8U4YAagoAFrOO3hJPt+1exiE4laZiToBZyaFrgNsTSvQRWP5lRA5d6eQ2jxMxQ3Z9h151rYGsdZYYkjHqrR1/ASwlAANAO9IAzjiuXh6GqzYc/Xb8rFa4OzKapExDktYcuY7Pt3iv5pKnKmvMqs3bYbUr1HlGePGXZ9hDVuixK/iOt2EsDu9Pp9Imy7jNa1spIJNmFP8AUViVl5IohSndiEmhdmL0sHNf7ukNsBk3wvEp9VaClN7XMOnix+DUklR0HBzgpILhusEHGSgfnHWo/HjmebZlPNBqCPbe7bU3p3gGVPUbkegb0ZvWM74qGY+P3+zrC5yCAxB9+0Q/EBPf89I53h8VN1BMsnUdg5DdRsOzCLtlqFgALLq/XlSM2XEoIXPH8boaya159YlNRSpPl7xrJQwGzenlA+Pz2RJA+IoJ5C5LXoA58oVCLekL19BDe34Y8Jf8/PWEg42wyl6Qq53Glt94OwmaylqGlaSa0BD83Ifl9IJ48iJ56HCWFGoHoLQQJIADxrIWGrX9N4Tce4xaMIsovQEjYEsTSCxwcnTYLN8Xxbh5TpcrULpQ6q9xQeZECz+KZc15apUzSoN4ksgg3qaih3G8cqQou+og/nIxbMim4wglCUhKra+4sN7epjo/BGCG/GkrY1Rwrg1l0skmjPTrR6+8OMDwVJTYUdywudvvAmQ5GuWdU0hSySTT5X2HWhNBFtwimAo/52jNkzSWkxbdLR4jBJQnkG9oVTuIJCDp1jydR7UeF/8AEfEzxIBl/I/ja7fpzjliVlVy786/tFw46muzYWOHY7LLzuVMfSsHpv6RP8YEc+kciw2PUlg5cEMQajsbt5tF/wAnzRM1IKSORAqxt+bQvNx+m0FODgz3iLheXMlqVKlpE4eIKFFFqMdqh4pmK4UVLQVrS6q2cuaAOWDB39Da8dPB1drNuwvb8tEpQk+EgPs+5pYelIvFyZR16Uv+lGyfh1coa9VVJYJDgA0dTGrt0F4tWS4gfLQBmbblsaCJJy0AXAIoTYDUDSnbasBycSjWPhrQ7NsxqbDszU58oyZ3PJPtQaRqZh5Dzc+V4yHHwEqqpIfd7+5H0jIrvIVspmBkGUn4f9xJL7Mf8T68od/DBSnk9TYN5Ctd9zAk6clcmTpbUL82I3giU5SaAgCnUsa+TQvL/pmuPhNhZjub19vqYTZxwr8ZK2YLKioF3D8v9Q3wQNK+e59fOJ04yWLqAvS/nDuPOUdxEyTfhz4cEz00ZJqavS+72J2vDfL+CmBUopKzYVKRzsQekWBWbI1XHcn08yxiaXjAbKd+R9Y1S5M7JN5OtC8rl4VDzGBA+UDfkAKRVc2z9M6YSJaQ9KkVawLPBnGWCmrKVDUpN7PWz0irIw5FCk15g7fhjXiX2y8MFL0vuWYEpAK1pHJItXqamNZynVpUoMqgKb/s3MRT5GpxpclmZnPa23pFz4dyrQNc4B+uwv2B6xJpe/Zc0of9CJnCUuagB1d2rYAGlLAXgZPAMpNSuYqvNvoHEMsZxrhpTjUCRyb6225xX8V/EQqPgQPNz+hEIXzTFRnO6RZMHlUuUGQgDyq+xJ+5g/Ds/wCNYe/aKnl/FwWRqDPY7E8618oaJzU6gBUm7DaMmWMov9iNNvZZFq8IbkW5+Ucaz2dN+NMMyh1mli2zD/HltHWZcwt16/YQHmuQSZ//AHJYJG7Mr1Br2MNwZ4w9BqjlEqaSKkt5t+kbZfhgZorpIOoVCfldXzKLbR0Afw/wziky/wDkfvDHB8KyAfkBrV9+/wCka3ysdDe9qmgzKcX8WWlbM4cv394YiTqDG1AXF/W8S4XAAJsByH07CPcTi5cv5lADr5RglJuVxE+lWxHAWGKnCSn/AMSQPIWBhng8pTKDIDMObnl+c4jxnFEhLDU7mw3/ADvE2EzlK6gEex3H4OsG5ZGtluMn6GycPsLdKPfnG86emX831H0EQZhmPw5ZV0f9+1do5hm3GE2as6SQnbY8i5g8WDv6XCCZ0THZ/JbSSK0Y0J7A/loSTuGMLOBWlLPuKfZ4oMvEr1PqLv8A+Q5/3O8W7JuKEy01T0qXD8h5du0aXilH/Ax46VxPF8ApcFMwtu4qe2kCD8l4O0K1TFawbcxybd7WOwhxhMZ8Sott2hvKliu1BSMcs+R/qwO7rZ7IlMBvyevP87vFN49z74KkpSQ/Qv5lqXi6Bfe9b7fvv1ii8bcKrxE1K5WlmYixd+Q2I3i+M49n2Lg+uylzs7mKIJUVVsdxWl3NzcwYrMtawqSkpLMa1JodQ5mjtu0NDwXMTJASAF/3Kd3fZr3AhXh8lnypp8Bo7F2u6QaF6VjoqUX4PjNe2NJHHOICQDpJFK0NOxaPYLXl4eqEA0vU26H22swZoyK6Y/8AhO6/hLl85pINA5YdAHf9P02bS5v9MgByRbn0HSK/xICif4BRQ1FhTfUruwrEuV5od9vfv+GONPFUuwV2rQJj+NKFIBpRrAHdyHp7mEh4hmE0byDeZd4a5vwula9UrwpUHIdwDejtQhvMRFhuCzQqmU5AOeXMh36R1IZMMY6F9pJmv/qBSwHSkEJ2DOebvdqt6Xh1w7KJTrP9221IBmYWRJfw1HOxH0NdyYgHFWmqUhhQMaeVLdoHI1mX6EnbiXaWlwTEeIwKVAakgsbnmRz/AEijr4wnk0U3l9lA+8EYDi5esCZVJ53HoPtCVx8iXov45VaLlKwoSPCkDoKQQJQUliKHy+htAhxA0hq6htz3MTSVUb06+0Y5TlCWwUuxQc+4WmS1qUhLy6FhsTs29eUJDhVJ+ZJSNnDDqx3jsiJb7d+TRsvAoA1FI1e+1I24+ba/ZFpuBzXKMuM1gEqYF1KsGFgHFyd7RdsDhGvZqfQtuRBypLA0A5P+VifDorT1/Lxmz5/lZJSc3ZvLlHlT6+W/2idEgMfYbu+8DZxmKcPKK1FmHmTUBu7/AEjnmL48mlR0lg9hXydQIfsIvHx3MFb8OlLCX5/R3iZKmbtTvHMMFxfOK/mPZVQfQA+kWbLeKEzHBcKG2x7EGCnxpQ2E1JelqzPHGVJUpNwH/WOR4zN50yYdSi7s9HoefpHRf5zVQ94WzMklKL6AL8xcbtX/AG+0HiyRitkwzUXbRSZYCnCiWN3etB+sOcFmM1akoSyksLAUFbtavs0WRGVyv8EnqQH9TV6QVJylAPh3vy7Ae8NeeFGjJyFJUkL8wwqpkspTchiXpVrhxT8peKLiOEMSnxCW47s3cG35Ux1dGHSLF+gt3ePZwTvUX/S/1gcfIa8Rl7tHJsPw1iFt4dOwoXPoPrFhy3gyayRMWNIdgPm8Vw/0qQHMW6dMRqZx0tG03GaQdABLeXR6e0MWecpVVFuUmKzjJGFaUpYSQBRjR3IL+RrCzNP4hfDITL0rBfUXI6ef7bPCDjuYozklTsUg2bm9R9KNA2U5ZKUBrQ+rfUQ17Me1+UOeGENsKktInwvHGLKn+I45EJYjlblF+yvPkTUAgVLAgs4JvTelaUpHL88yxOHmBKFFQNeVCAzPUi9enNxDThuaUFCkr8Rfwvs6Wdx1UR6RMmCLWkXL9o7OkBdLtSm5feNsNKc1FRs3M0v5DzgHDBz4Q4f3YPd9/aGZGlkisxXsLEk+Q2vHIlNxdARF/wD0dKvEUBzdzV4yGyVhI08vz/IfSMgO0gqKLmSXkBYcqlEHmSk0L7nvAycEw+JLDpud9O5Lcqx5kSiFGp0AfKag6qAWt0feJsas4YkgapKjb/E8hG7Jjr9QoSvaCMKsEBy/N+nlDNSwLB2erWJtQ3hDlixMUpiG0nS3MVo/KsNcDiQaO2/Ro5049WO/0Tz8EhY8SQrdjViBT87xVsXwjMWNSGG+km1SaX6feLgqY4ZLgCxo3aNnAFL/AP6PaH4eS8ekKkmc7Rw1iCNQllj0Z68hVr94mwXDk5ZqGTWoYmlCOvJxF/Stw9AGo9vwx78DVWtbknkaA+UavzWwe0/BdlyCEAaCkC7tU2ADQ1wsnckP+UjBKowHt0BoB3ghFKE9619owZJ95WVVIEzfOBh5ZUz6biz+dop+J47nTD4GSNt6P1i355lpnStO5ew2tWnUekc6GRzUWSVDmkGvWodo6mCONx36HhSk/wBh5gOKJmpl+NPIUUO0WLJMxEx1g05Vo17xUsHk0+h0aeWqkWXKct+ElhUkuSaBzcAcoVmjj+g+R0S/Q842kKnyGQ9CD+Dl25RQsHlhCSVhL/8AIsP3+nSOrokU8Xn+fljEOI4ckzEsUsH2oPzrExclRXUzxqK2cvk4f4awSH3bYh2I+vS0Psiy8qnFYSpKdgTVneo7bdYcZlw7LleMkPs9LWa9v3hWvi8S/Clvwb8o2Sm8kaiMpzWvC4SZH29nv3tGaCS/p06dBFHl8WLJqSzvQg/cw0wHGAJZW9HG0c+fFn6i/jaRaAHsA7vXZ79z6XgqTJs3KvLoa3tAOGxAUXfZwemzQwlKYPy684yU09gMjxszQkkkihZt/wA5RzTPuMJy1kJOkA7dyNt23BjpuPQVSiE9Wqeo27xx7O8jmyJinSopNlMbdesdfjdHEA1k51MSX1KJ7xZMp4kSoFE00P8ApvTeKaiUom35zg/CZcvUCfCnmqgDd/x6biNLhFjnTQ+4twcrQFpcq2q6QB0L0iq5cF/EHw9T7aSxFRZrX946DlktC0hOkskkMRdqBxVhSn3hrLyGTskJciw0m7hjd3AhL5EYPqxVnMMSidNXq0quQLsKknxG9Xr36RbOHcnWACpAQCGcgguCHWXqRZntXysU+YkDSn5QC7j/ABFQB33PWCMKkqGrY7mu7+gjNl5lqoh0wjL8KBUlhVib1Yl/aCkYhKBMmuTcubNyAezN3c8oBWfiqKBRA+Y1c0tQtv8ASE/EWZFQKEVlyg6iLPy8rmMEU5y0TqhZiMTiJq1LBWyiWY05c+kZHTcBw/hJkqWv4OnWhKtOqZ4dSQdNFbO0ex1Pwpf0R+bjX0ccQsggpoU7+30hvlmK1JUFLegoWNS9bC5I92hPKn6TsehtWhfo0eLlKRoUXSDVKubH3Lt6kxpnBTQqE+of/LypK1FSSyj4Vf2g7ppQF357RNhCApxVJsSKK7+1oFl43xALU6VAhiBWzig7UtDLDziCRp+JLNv8k9OveOZnx0qfpthK9ocyn00Bcm3Lqf0j0SwSASzEgl72LvvQ+8aYeekpSxOoOCCevPa7xOlTKIq7b3sK9Q2/SOY9De39NpklNKGrN3bly+8GSJBN3G3n1/KNvAmYY1Mka1EMBza1r86Fz/ul4r+JEwLaUlOnmr3fZu8bMPGlk2Lm6OkpkDTcAU/bvAWNxaJbBwdyxtUivo/nHK8TxtilEjXTltd4i/8AUk5QAK1UsxLWYODTkI3x4aXoqL7Ojoo4gQTpdj3ifDYhLtblT7Ry5WMUlQL/AK94vWSEzEjuOp8z6xk5OJ4tob0iPEpB8W3qryA+hiWTJctV2/LbwTJlUa9fZohxuYSpA/qLAJpzryDdxGdRlMBJfQQEU3ub/nL0iVMwVB3tX7wgTxjIKglyxpqagJu78h+CN5+dYcgqRMCi5ZqWALkKApX1S3WHrjZPaL6v7Qk4+xRBIDU+7dvrHPax0HESUYksDRmPNxYMN+YvCfG8GrKv6aCUhhUjUTu5LDy25R1cc1GNPRJVVCLD4clJI2IDb1t5UZ+cMpiUL+GpIZZYKG1ncHb5TcuHEFq4ImBLqpszgn7U8oaYHBIkyGmKSlixejuC1GfUCOVRDVJNaDUtJod5LKIljba356w3l7C33bytFLmcWoQQlDqDB9q7prsGFoYyOMJZUHoD59KM8crNx53aAafpZQo1Ich2HWp5c/tHs2Sk/MApw+3TncQPJnpIBBcGzcu55u3nEpNXOzANYVe/eMTcoOimrBF5TLLnSAObVDWbrHpyuWwBFelwRyP6CCFYlKSQ+qrf8fNvWPPjKJcgAOzXLcquxreC+ef9C+MWzUCWtPhGrYCg2u9QX2994Owk3UihYq+YhnDgvR2ev3rA+Oxg+VKQtwdSjUDnC3HZbMWNQKkqPzUAenIW/TuIil29DS+jSfM0rIqQNhXU4Y97WesNctxXxAE/IBsaENRy9L7CF8sJwwecoahz+a1GIqbgs/OBP+pKnYiTL0qlyZiwklJ0qNXLFJdIZ9wesPhhc9FTdeknEfEmkGXJqw8ah71NX+kXbCcKYUypZ0K0rSFBKlEgApCi7VN93HSIcJwVhlKT4HQ7hNkFIFyGcgsGBLMBSLVIlhcxjb7B/qfYCOvx+Osa2czPn7OomkvAhQ1FRD7CgA2HpGQ3/wCmtQM3aMjZaMnRnzSqCFYpUxCZNPm8JsxNL9d+wgUqjAtmI2jObAj4VFIWllCrEWI/1EZxCkpdJNOp8xXaNp+NVOmg2LN5j9Y8w5csYFxT9LUmvBzgMeF1chQvWtPKot1gnGZrNCP6YEwg0Ystr0G9zblFeT/TmBwCAeW0MJOKCFqB3OoeYrHPycVR/b02Rz3SYnzrO1TkaN9w3yttXekItCWVVmHmbUFxz8hzi3Z1liZ0szEB1pqo1AI6khnHN4rmLyqYggTU6NQdJNQeVvwRsxNKK1Qc6l4ASkwTIkOQwqeW7xvJwCgQHF26Vh1h8nUAFEKCiQAwainck9mDNue0MckvQMSS2zJuD1skJOtPhLipP9ooOZ3AIBFRc3LKcGmUhKbG5A6G3WFuFwXwSUi9leg5+rc6wxkzuVg2r19y8cnmcmOTSDjFsZ4/MCjDqWO45vHJ8Xm8yYXUS3J29I6dmn9SUpFagh+525xy/EYQpWobgsR1PT9OcaOF167JFNM0+KaVoLbkc4Pk49IAp/d4lXLWp9YARIJLBJfo/MCw6lvMQzwOV+ELUoBIILGpJJbsBs/WjsTG7Q5u0WbJ8Qxvq8RS7u7c+vrfpFmwqHdVGFj15de8V7KcAkAqUQNVw9ufUq5sIeInJSmppsG52/OscblTXfRnjGwnMiBJUoOGD2G1X+gjjGY5gtaySTWnkNo7EvHhUtQQASxobH9QeUclzfJZktZdBSCT2vQAxv4c1KIEotaF8s+34fzyhmjDaklaTVIdQJqwNz0ennEUnBuohSSlQS6UhIYklgFajQOxevaD5GXslWtIQUFiA+slQcAg7UbUHqQ9L7tUTHGVlm4RnrIIcBIoxuSX36ECm8WPF4glIA503F2Aaw/XtCLIsoMqUC3jVUu+9GA6V7vDNE4660NByvQdGpe3eOByknPQ/UpG8sFNw5Jp+bDw9bxvLw6pgGsluWzCz86wNNz3Dy1FzqUBZIruCwFHrc8o0zHH4gukITKf+5ZchwQKB6+G1WN4XDjykFKSXocFy5I8ZGkO9aVqN/xoHn5ouYn+knSm2o99kjf8rC/LchmfHROIUpEoFa1rqlRAKkJSD8wKwKilTFqyDJpa0ErQFCwBsf8A629o6OLhfbMmTkxi6K3kWEExBKk+JUxQ1GqtKXBu4Lqq7cuTRcsFwzJB1BOpYS2o106rhIYADS4LBy9XgpOVgTaJATLSwADANyAh/IwgTLFtSi/Wu/lHThjjAwTyykyDByQxL1VQc2D/AFMNkZOEsUxIjKgAki4g82g5S/hUYf000CPYhM2MgNDbZ8uKlxGaXh8cJKV8qx2NPrA03Lm3BiiuwkSWU4iczXmA2JvyeJp2F5iBVyw9HvFF2TYjEBRHMUI5RtOSSHu14Fno9YMRjkpBSqoa4D+vaKLsecO4oLQqWqyg357wJiMauekYdaQSHAU7OQzEsKFhs/aF2UYrQulniTETCmdq5184pwT9JGTi9DXFcFJlYb4hWokEfI4DGhu7q3sBS3KGRJMpwmZ8QEbmnd7et4s8vMBMw60vRcskd6PCDh5SFr0rSk1YuHFefYg+sJy4e6qxuPO4+7Mw+KXpBUjUgkh0/wCQFQ9A9RT2eCEZmgUIKeTp3r/xblFwz/ChWEsNMsgsOhqBypyirYLLlzX0qR8yg6k8iOXMEbbxmnw1/wCR8eSvs2l5sgpdKqsGt5k1vQe/WAcUqUoLWUpUoBnKQ/3qx5+kWvGcFSkYclZ+IsspUxQsyk0QmyQxtvpqTRqwMpUrWgSnYt4BunkaMTs/u0L/ABZY6aCjnhJimShCmCpaCSRXawLGjdWIO0WDDYWUUsUJ0gN8oG5s9r9LmJsJ/DlYlqWvVLJSShGoKUGqSohLO39o51MA4vKJoBSgTCUs+kKWk8jZx5wWXDka0RZYSdWHSWFAntzc1o3SCJyFLDFVCANAtWwPOrc7iB8u4anllzdaEOAym1qJLWHyp6kvsBvEcnL1q+V1hn+ZlDmfEQPfyjP+Flatl/kY7pMYSMMJdjU7027xpmOGlzEEKaru5D9Ll3djfaI8Fw1NmErmeCWipQCStdqOKJfm79N4GxaEiapKQmhsU0B5Dk3laG4uLOD0DLNF7uzns6UtayZSVkPQ1elB4j+sOMo4VxGtK1KSkhlAEEkv4hsHe7xfsn4STM8c0ukBxLSNKSbjVzHRgD1sQOIi+JWkCidI9EpH6x0+s2t6Ey5NvQNjAsDT8RSlqLJQhklRNAN2HXa5pEGa5KEKTKclQSkqJLhymrf8HNi5ZnMXrh3DJEoskA6KlqnU4qbmlIr+Nl/Exq9xqI9IGHHihMs8n4TZdwUVS0iYUhDg6Uiqi9ApVPC5dmrZ4jy2WZmLUrYrJ8np3pF2lSv6SjbSkt5Jf6iEnC+WsVLakaFBR0hLm5bYfnMt5Jb+4t+v3HnBmT5fpSgHap+0GrwBXpTpJALn0hvg8DUkikH4Ao2CJwoKgBuYZJwCQzXESolAV3j1U2Buxqil6bLWwgaZOaNVzYDxE9oGgm0SKnxkJ14+sZEoqzgP8xspLRIjEDYtCsZspIdQcD86iCBiUFtQZx+WhXZjeoex2VES0rbYnqG94jQlN0L+8bCYsdYvsgXEhIr4knyjEzE9j1ghGK/yEba0GLKoCTKIqFBybCtOsS4zEKIGpIpuP0MFpkIvpD+n3jXEYbVyHd29osqw/Ise6NINR6sbwPKm/DnHv94kyvIUqLqmJDW8Qf1hfmcrTN0gktR3f6mLSB+zp0zMQvDKGy0P5tWK7w7jtC2P+Q/T7RFkkyarDkGWpQH9wsOYI0/eEf8AMKRNYPf6RbREdjxxC8LNG+g/SkVDhjEArUT/AHLSfUOYPwma6pL6hUMQSOXK7RUsBmfw1MP87dqD2iUUjruNI+Gp9gfpFP4Yx4UZqybBHnQP9H84e4XGfElF90lvSOc4PEmWopBqTUdovwpI6apAmJPQg+iv0jnmX48iYodx7xf8jW8pzuI5oCBOUP8AkfqYuX0VE6NksnVKPUezxQcSHxEx/wDM+9/eOk8OrHwknZmrFDmZZNViFES1MVli1L/SLfpIl3yTD/0gB/j94o2Pl6sWv/yP6COkZVhVIljwl2sNvN294reWcLa5ylmaklySBU33MUy1pDzKMOBKJIsA/kP2t1it5LgviYhStnJfzMdDw2VgS77W2pz/AAQJkouNCU1sA30iA0yLE4EmSoPpCqEmwfoLwVlmTpRLAB1frDLFSxoIO/1iDBzWDNaJYaikyaZKYp6ROCBAs2a8aCdFBpk8yfEK58DzMRAGIxrbxCNhk7EtCTM8w6wNjc06xX8bmBO8QFsLmZkXvHsV1eLreMiUBRy3F/KO4g7FikZGRnZrQEowbhFnTcx5GQDLfgzkVFYjxKQNoyMg4gsilKNK/jwwkGkeRkNXgBKoRPlqATUA94yMgkL+zqGTSwMvWwAobCOSK/8Aknv94yMi2UvTp/DGHSZKnSk0NwDtHPZJ8au8ZGRPsiLjlsw6QHLNZ6WhauQnWPCL8hyjIyI/SItuEpJDc/tCaXJSZlUi/KMjIuX0DEveRyh8Ow326RV8omE4lYJJGo7xkZFv0peHQsuHgimcPj/3M7/yP1j2MihkvC8qHhhRgfnPeMjIpEfiDp5pAiDWMjIpFkq4gVHkZBMn2DToT4wxkZFEYjxZhLijePIyLQIrWax7GRkWQ//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9473" name="Picture 17" descr="http://www.cuisine-gratuite.com/big/10112008-clafoutis-aux-cerises.jpg"/>
          <p:cNvPicPr>
            <a:picLocks noChangeAspect="1" noChangeArrowheads="1"/>
          </p:cNvPicPr>
          <p:nvPr/>
        </p:nvPicPr>
        <p:blipFill>
          <a:blip r:embed="rId4" cstate="print"/>
          <a:srcRect/>
          <a:stretch>
            <a:fillRect/>
          </a:stretch>
        </p:blipFill>
        <p:spPr bwMode="auto">
          <a:xfrm>
            <a:off x="6444208" y="4221088"/>
            <a:ext cx="2016224"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2"/>
          <p:cNvSpPr>
            <a:spLocks noGrp="1" noChangeArrowheads="1"/>
          </p:cNvSpPr>
          <p:nvPr>
            <p:ph type="title"/>
          </p:nvPr>
        </p:nvSpPr>
        <p:spPr>
          <a:xfrm>
            <a:off x="457200" y="274638"/>
            <a:ext cx="8229600" cy="1143000"/>
          </a:xfrm>
        </p:spPr>
        <p:txBody>
          <a:bodyPr/>
          <a:lstStyle/>
          <a:p>
            <a:pPr eaLnBrk="1" hangingPunct="1"/>
            <a:r>
              <a:rPr lang="fr-FR" sz="3600" b="1" dirty="0" smtClean="0"/>
              <a:t>PORTIONNABLE</a:t>
            </a:r>
            <a:r>
              <a:rPr lang="fr-FR" dirty="0" smtClean="0"/>
              <a:t> / Difficultés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5" name="Flèche droite 4"/>
          <p:cNvSpPr/>
          <p:nvPr/>
        </p:nvSpPr>
        <p:spPr>
          <a:xfrm>
            <a:off x="683568" y="2276872"/>
            <a:ext cx="8064896"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COMPLEXITE DE PRODUCTION</a:t>
            </a:r>
            <a:endParaRPr lang="fr-FR" dirty="0">
              <a:solidFill>
                <a:schemeClr val="tx2"/>
              </a:solidFill>
            </a:endParaRPr>
          </a:p>
        </p:txBody>
      </p:sp>
      <p:sp>
        <p:nvSpPr>
          <p:cNvPr id="6" name="Flèche droite 5"/>
          <p:cNvSpPr/>
          <p:nvPr/>
        </p:nvSpPr>
        <p:spPr>
          <a:xfrm>
            <a:off x="755576" y="4581128"/>
            <a:ext cx="7992888"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PERCEPTION CLIENT*</a:t>
            </a:r>
            <a:endParaRPr lang="fr-FR" dirty="0">
              <a:solidFill>
                <a:schemeClr val="tx2"/>
              </a:solidFill>
            </a:endParaRPr>
          </a:p>
        </p:txBody>
      </p:sp>
      <p:sp>
        <p:nvSpPr>
          <p:cNvPr id="7" name="Rectangle 3"/>
          <p:cNvSpPr txBox="1">
            <a:spLocks noChangeArrowheads="1"/>
          </p:cNvSpPr>
          <p:nvPr/>
        </p:nvSpPr>
        <p:spPr bwMode="auto">
          <a:xfrm>
            <a:off x="5245224" y="6237312"/>
            <a:ext cx="389877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fr-FR" sz="1200" b="0" i="0" u="none" strike="noStrike" kern="0" cap="none" spc="0" normalizeH="0" baseline="0" noProof="0" dirty="0" smtClean="0">
                <a:ln>
                  <a:noFill/>
                </a:ln>
                <a:solidFill>
                  <a:schemeClr val="tx1"/>
                </a:solidFill>
                <a:effectLst/>
                <a:uLnTx/>
                <a:uFillTx/>
                <a:latin typeface="+mn-lt"/>
                <a:ea typeface="+mn-ea"/>
                <a:cs typeface="+mn-cs"/>
              </a:rPr>
              <a:t>*</a:t>
            </a:r>
            <a:r>
              <a:rPr kumimoji="0" lang="fr-FR" sz="1200" b="0" i="0" u="none" strike="noStrike" kern="0" cap="none" spc="0" normalizeH="0" noProof="0" dirty="0" smtClean="0">
                <a:ln>
                  <a:noFill/>
                </a:ln>
                <a:solidFill>
                  <a:schemeClr val="tx1"/>
                </a:solidFill>
                <a:effectLst/>
                <a:uLnTx/>
                <a:uFillTx/>
                <a:latin typeface="+mn-lt"/>
                <a:ea typeface="+mn-ea"/>
                <a:cs typeface="+mn-cs"/>
              </a:rPr>
              <a:t> Perception du client de l’aspect pratique du produit</a:t>
            </a:r>
            <a:endParaRPr kumimoji="0" lang="fr-FR" sz="1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1403648" y="1556792"/>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Assemblage de portions</a:t>
            </a:r>
            <a:endParaRPr lang="fr-FR" sz="1200" dirty="0">
              <a:solidFill>
                <a:schemeClr val="tx2"/>
              </a:solidFill>
            </a:endParaRPr>
          </a:p>
        </p:txBody>
      </p:sp>
      <p:sp>
        <p:nvSpPr>
          <p:cNvPr id="9" name="Rectangle 8"/>
          <p:cNvSpPr/>
          <p:nvPr/>
        </p:nvSpPr>
        <p:spPr>
          <a:xfrm>
            <a:off x="3851920" y="1556792"/>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Format dosette</a:t>
            </a:r>
            <a:endParaRPr lang="fr-FR" sz="1200" dirty="0">
              <a:solidFill>
                <a:schemeClr val="tx2"/>
              </a:solidFill>
            </a:endParaRPr>
          </a:p>
        </p:txBody>
      </p:sp>
      <p:sp>
        <p:nvSpPr>
          <p:cNvPr id="10" name="Rectangle 9"/>
          <p:cNvSpPr/>
          <p:nvPr/>
        </p:nvSpPr>
        <p:spPr>
          <a:xfrm>
            <a:off x="5868144" y="1556792"/>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Packaging </a:t>
            </a:r>
            <a:r>
              <a:rPr lang="fr-FR" sz="1200" dirty="0" err="1" smtClean="0">
                <a:solidFill>
                  <a:schemeClr val="tx2"/>
                </a:solidFill>
              </a:rPr>
              <a:t>portionnable</a:t>
            </a:r>
            <a:endParaRPr lang="fr-FR" sz="1200" dirty="0">
              <a:solidFill>
                <a:schemeClr val="tx2"/>
              </a:solidFill>
            </a:endParaRPr>
          </a:p>
        </p:txBody>
      </p:sp>
      <p:sp>
        <p:nvSpPr>
          <p:cNvPr id="11" name="Rectangle 3"/>
          <p:cNvSpPr txBox="1">
            <a:spLocks noChangeArrowheads="1"/>
          </p:cNvSpPr>
          <p:nvPr/>
        </p:nvSpPr>
        <p:spPr bwMode="auto">
          <a:xfrm>
            <a:off x="467544" y="2060848"/>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fr-FR" sz="3200" b="0" i="0" u="none" strike="noStrike" kern="0" cap="none" spc="0" normalizeH="0" baseline="0" noProof="0" dirty="0" smtClean="0">
                <a:ln>
                  <a:noFill/>
                </a:ln>
                <a:solidFill>
                  <a:schemeClr val="tx1"/>
                </a:solidFill>
                <a:effectLst/>
                <a:uLnTx/>
                <a:uFillTx/>
                <a:latin typeface="+mn-lt"/>
                <a:ea typeface="+mn-ea"/>
                <a:cs typeface="+mn-cs"/>
              </a:rPr>
              <a:t>-</a:t>
            </a:r>
          </a:p>
        </p:txBody>
      </p:sp>
      <p:sp>
        <p:nvSpPr>
          <p:cNvPr id="12" name="Rectangle 3"/>
          <p:cNvSpPr txBox="1">
            <a:spLocks noChangeArrowheads="1"/>
          </p:cNvSpPr>
          <p:nvPr/>
        </p:nvSpPr>
        <p:spPr bwMode="auto">
          <a:xfrm>
            <a:off x="7380312" y="2060848"/>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fr-FR" sz="3200" kern="0" dirty="0">
                <a:latin typeface="+mn-lt"/>
                <a:cs typeface="+mn-cs"/>
              </a:rPr>
              <a:t>+</a:t>
            </a: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3" name="Rectangle 3"/>
          <p:cNvSpPr txBox="1">
            <a:spLocks noChangeArrowheads="1"/>
          </p:cNvSpPr>
          <p:nvPr/>
        </p:nvSpPr>
        <p:spPr bwMode="auto">
          <a:xfrm>
            <a:off x="7380312" y="4365104"/>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fr-FR" sz="3200" kern="0" dirty="0">
                <a:latin typeface="+mn-lt"/>
                <a:cs typeface="+mn-cs"/>
              </a:rPr>
              <a:t>+</a:t>
            </a: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Rectangle 3"/>
          <p:cNvSpPr txBox="1">
            <a:spLocks noChangeArrowheads="1"/>
          </p:cNvSpPr>
          <p:nvPr/>
        </p:nvSpPr>
        <p:spPr bwMode="auto">
          <a:xfrm>
            <a:off x="467544" y="4365104"/>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fr-FR" sz="3200" b="0" i="0" u="none" strike="noStrike" kern="0" cap="none" spc="0" normalizeH="0" baseline="0" noProof="0" dirty="0" smtClean="0">
                <a:ln>
                  <a:noFill/>
                </a:ln>
                <a:solidFill>
                  <a:schemeClr val="tx1"/>
                </a:solidFill>
                <a:effectLst/>
                <a:uLnTx/>
                <a:uFillTx/>
                <a:latin typeface="+mn-lt"/>
                <a:ea typeface="+mn-ea"/>
                <a:cs typeface="+mn-cs"/>
              </a:rPr>
              <a:t>-</a:t>
            </a:r>
          </a:p>
        </p:txBody>
      </p:sp>
      <p:sp>
        <p:nvSpPr>
          <p:cNvPr id="15" name="Rectangle 14"/>
          <p:cNvSpPr/>
          <p:nvPr/>
        </p:nvSpPr>
        <p:spPr>
          <a:xfrm>
            <a:off x="6156176" y="3933056"/>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Format dosette</a:t>
            </a:r>
            <a:endParaRPr lang="fr-FR" sz="1200" dirty="0">
              <a:solidFill>
                <a:schemeClr val="tx2"/>
              </a:solidFill>
            </a:endParaRPr>
          </a:p>
        </p:txBody>
      </p:sp>
      <p:sp>
        <p:nvSpPr>
          <p:cNvPr id="16" name="Rectangle 15"/>
          <p:cNvSpPr/>
          <p:nvPr/>
        </p:nvSpPr>
        <p:spPr>
          <a:xfrm>
            <a:off x="3707904" y="3933056"/>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Assemblage de portions</a:t>
            </a:r>
            <a:endParaRPr lang="fr-FR" sz="1200" dirty="0">
              <a:solidFill>
                <a:schemeClr val="tx2"/>
              </a:solidFill>
            </a:endParaRPr>
          </a:p>
        </p:txBody>
      </p:sp>
      <p:sp>
        <p:nvSpPr>
          <p:cNvPr id="17" name="Rectangle 16"/>
          <p:cNvSpPr/>
          <p:nvPr/>
        </p:nvSpPr>
        <p:spPr>
          <a:xfrm>
            <a:off x="1403648" y="3933056"/>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Packaging </a:t>
            </a:r>
            <a:r>
              <a:rPr lang="fr-FR" sz="1200" dirty="0" err="1" smtClean="0">
                <a:solidFill>
                  <a:schemeClr val="tx2"/>
                </a:solidFill>
              </a:rPr>
              <a:t>portionnable</a:t>
            </a:r>
            <a:endParaRPr lang="fr-FR" sz="1200" dirty="0">
              <a:solidFill>
                <a:schemeClr val="tx2"/>
              </a:solidFill>
            </a:endParaRPr>
          </a:p>
        </p:txBody>
      </p:sp>
      <p:sp>
        <p:nvSpPr>
          <p:cNvPr id="19" name="Rectangle 2"/>
          <p:cNvSpPr>
            <a:spLocks noGrp="1" noChangeArrowheads="1"/>
          </p:cNvSpPr>
          <p:nvPr>
            <p:ph type="title"/>
          </p:nvPr>
        </p:nvSpPr>
        <p:spPr>
          <a:xfrm>
            <a:off x="457200" y="274638"/>
            <a:ext cx="8229600" cy="1143000"/>
          </a:xfrm>
        </p:spPr>
        <p:txBody>
          <a:bodyPr/>
          <a:lstStyle/>
          <a:p>
            <a:pPr eaLnBrk="1" hangingPunct="1"/>
            <a:r>
              <a:rPr lang="fr-FR" sz="3600" b="1" dirty="0" smtClean="0"/>
              <a:t>PORTIONNABLE</a:t>
            </a:r>
            <a:r>
              <a:rPr lang="fr-FR" dirty="0" smtClean="0"/>
              <a:t> / Axes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CARTE MENTALE</a:t>
            </a:r>
            <a:endParaRPr lang="fr-FR" dirty="0"/>
          </a:p>
        </p:txBody>
      </p:sp>
      <p:sp>
        <p:nvSpPr>
          <p:cNvPr id="5" name="Rectangle à coins arrondis 4"/>
          <p:cNvSpPr/>
          <p:nvPr/>
        </p:nvSpPr>
        <p:spPr>
          <a:xfrm>
            <a:off x="3275856" y="1340768"/>
            <a:ext cx="187220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TENDANCE MARKETING</a:t>
            </a:r>
            <a:endParaRPr lang="fr-FR" dirty="0">
              <a:solidFill>
                <a:schemeClr val="tx2"/>
              </a:solidFill>
            </a:endParaRPr>
          </a:p>
        </p:txBody>
      </p:sp>
      <p:sp>
        <p:nvSpPr>
          <p:cNvPr id="6" name="Ellipse 5"/>
          <p:cNvSpPr/>
          <p:nvPr/>
        </p:nvSpPr>
        <p:spPr>
          <a:xfrm>
            <a:off x="2915816" y="2852936"/>
            <a:ext cx="2592288"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rPr>
              <a:t>personnalisation</a:t>
            </a:r>
            <a:endParaRPr lang="fr-FR" sz="1600" b="1" dirty="0">
              <a:solidFill>
                <a:schemeClr val="tx2"/>
              </a:solidFill>
            </a:endParaRPr>
          </a:p>
        </p:txBody>
      </p:sp>
      <p:sp>
        <p:nvSpPr>
          <p:cNvPr id="7" name="Ellipse 6"/>
          <p:cNvSpPr/>
          <p:nvPr/>
        </p:nvSpPr>
        <p:spPr>
          <a:xfrm>
            <a:off x="5436096" y="1484784"/>
            <a:ext cx="2016224" cy="79208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solidFill>
                  <a:schemeClr val="tx2"/>
                </a:solidFill>
              </a:rPr>
              <a:t>portionnable</a:t>
            </a:r>
            <a:endParaRPr lang="fr-FR" sz="1600" b="1" dirty="0">
              <a:solidFill>
                <a:schemeClr val="tx2"/>
              </a:solidFill>
            </a:endParaRPr>
          </a:p>
        </p:txBody>
      </p:sp>
      <p:sp>
        <p:nvSpPr>
          <p:cNvPr id="8" name="Ellipse 7"/>
          <p:cNvSpPr/>
          <p:nvPr/>
        </p:nvSpPr>
        <p:spPr>
          <a:xfrm>
            <a:off x="1475656" y="1700808"/>
            <a:ext cx="1440160" cy="7920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2"/>
                </a:solidFill>
              </a:rPr>
              <a:t>Do </a:t>
            </a:r>
            <a:r>
              <a:rPr lang="fr-FR" sz="1600" b="1" dirty="0" err="1" smtClean="0">
                <a:solidFill>
                  <a:schemeClr val="tx2"/>
                </a:solidFill>
              </a:rPr>
              <a:t>it</a:t>
            </a:r>
            <a:r>
              <a:rPr lang="fr-FR" sz="1600" b="1" dirty="0" smtClean="0">
                <a:solidFill>
                  <a:schemeClr val="tx2"/>
                </a:solidFill>
              </a:rPr>
              <a:t> </a:t>
            </a:r>
            <a:r>
              <a:rPr lang="fr-FR" sz="1600" b="1" dirty="0" err="1" smtClean="0">
                <a:solidFill>
                  <a:schemeClr val="tx2"/>
                </a:solidFill>
              </a:rPr>
              <a:t>yourself</a:t>
            </a:r>
            <a:endParaRPr lang="fr-FR" sz="1600" b="1" dirty="0">
              <a:solidFill>
                <a:schemeClr val="tx2"/>
              </a:solidFill>
            </a:endParaRPr>
          </a:p>
        </p:txBody>
      </p:sp>
      <p:sp>
        <p:nvSpPr>
          <p:cNvPr id="9" name="Ellipse 8"/>
          <p:cNvSpPr/>
          <p:nvPr/>
        </p:nvSpPr>
        <p:spPr>
          <a:xfrm>
            <a:off x="1900509" y="3645024"/>
            <a:ext cx="1584176"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customisation</a:t>
            </a:r>
            <a:endParaRPr lang="fr-FR" sz="1200" dirty="0">
              <a:solidFill>
                <a:schemeClr val="tx2"/>
              </a:solidFill>
            </a:endParaRPr>
          </a:p>
        </p:txBody>
      </p:sp>
      <p:sp>
        <p:nvSpPr>
          <p:cNvPr id="10" name="Ellipse 9"/>
          <p:cNvSpPr/>
          <p:nvPr/>
        </p:nvSpPr>
        <p:spPr>
          <a:xfrm>
            <a:off x="4283968" y="4149080"/>
            <a:ext cx="2016224" cy="79208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Personnalisation service</a:t>
            </a:r>
            <a:endParaRPr lang="fr-FR" sz="1200" dirty="0">
              <a:solidFill>
                <a:schemeClr val="tx2"/>
              </a:solidFill>
            </a:endParaRPr>
          </a:p>
        </p:txBody>
      </p:sp>
      <p:sp>
        <p:nvSpPr>
          <p:cNvPr id="11" name="Ellipse 10"/>
          <p:cNvSpPr/>
          <p:nvPr/>
        </p:nvSpPr>
        <p:spPr>
          <a:xfrm>
            <a:off x="-69137" y="3935870"/>
            <a:ext cx="1728192" cy="5040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chemeClr val="tx2"/>
                </a:solidFill>
              </a:rPr>
              <a:t>Personalisation</a:t>
            </a:r>
            <a:r>
              <a:rPr lang="fr-FR" sz="1200" dirty="0" smtClean="0">
                <a:solidFill>
                  <a:schemeClr val="tx2"/>
                </a:solidFill>
              </a:rPr>
              <a:t> retardée</a:t>
            </a:r>
            <a:endParaRPr lang="fr-FR" sz="1200" dirty="0">
              <a:solidFill>
                <a:schemeClr val="tx2"/>
              </a:solidFill>
            </a:endParaRPr>
          </a:p>
        </p:txBody>
      </p:sp>
      <p:sp>
        <p:nvSpPr>
          <p:cNvPr id="12" name="Ellipse 11"/>
          <p:cNvSpPr/>
          <p:nvPr/>
        </p:nvSpPr>
        <p:spPr>
          <a:xfrm>
            <a:off x="251520" y="4653136"/>
            <a:ext cx="1728192" cy="5040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smtClean="0">
                <a:solidFill>
                  <a:schemeClr val="tx2"/>
                </a:solidFill>
              </a:rPr>
              <a:t>Personalisation</a:t>
            </a:r>
            <a:r>
              <a:rPr lang="fr-FR" sz="1200" dirty="0" smtClean="0">
                <a:solidFill>
                  <a:schemeClr val="tx2"/>
                </a:solidFill>
              </a:rPr>
              <a:t> anticipée</a:t>
            </a:r>
            <a:endParaRPr lang="fr-FR" sz="1200" dirty="0">
              <a:solidFill>
                <a:schemeClr val="tx2"/>
              </a:solidFill>
            </a:endParaRPr>
          </a:p>
        </p:txBody>
      </p:sp>
      <p:sp>
        <p:nvSpPr>
          <p:cNvPr id="13" name="Ellipse 12"/>
          <p:cNvSpPr/>
          <p:nvPr/>
        </p:nvSpPr>
        <p:spPr>
          <a:xfrm>
            <a:off x="1252437" y="5257874"/>
            <a:ext cx="1440160" cy="6480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Assemblage en fin de </a:t>
            </a:r>
            <a:r>
              <a:rPr lang="fr-FR" sz="1200" dirty="0" err="1" smtClean="0">
                <a:solidFill>
                  <a:schemeClr val="tx2"/>
                </a:solidFill>
              </a:rPr>
              <a:t>process</a:t>
            </a:r>
            <a:endParaRPr lang="fr-FR" sz="1200" dirty="0">
              <a:solidFill>
                <a:schemeClr val="tx2"/>
              </a:solidFill>
            </a:endParaRPr>
          </a:p>
        </p:txBody>
      </p:sp>
      <p:sp>
        <p:nvSpPr>
          <p:cNvPr id="14" name="Ellipse 13"/>
          <p:cNvSpPr/>
          <p:nvPr/>
        </p:nvSpPr>
        <p:spPr>
          <a:xfrm>
            <a:off x="2379948" y="4684948"/>
            <a:ext cx="1431776" cy="5124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Sur mesure</a:t>
            </a:r>
            <a:endParaRPr lang="fr-FR" sz="1200" dirty="0">
              <a:solidFill>
                <a:schemeClr val="tx2"/>
              </a:solidFill>
            </a:endParaRPr>
          </a:p>
        </p:txBody>
      </p:sp>
      <p:sp>
        <p:nvSpPr>
          <p:cNvPr id="15" name="Ellipse 14"/>
          <p:cNvSpPr/>
          <p:nvPr/>
        </p:nvSpPr>
        <p:spPr>
          <a:xfrm>
            <a:off x="7308304" y="692696"/>
            <a:ext cx="1440160" cy="79208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Format dosette</a:t>
            </a:r>
            <a:endParaRPr lang="fr-FR" sz="1200" dirty="0">
              <a:solidFill>
                <a:schemeClr val="tx2"/>
              </a:solidFill>
            </a:endParaRPr>
          </a:p>
        </p:txBody>
      </p:sp>
      <p:sp>
        <p:nvSpPr>
          <p:cNvPr id="16" name="Ellipse 15"/>
          <p:cNvSpPr/>
          <p:nvPr/>
        </p:nvSpPr>
        <p:spPr>
          <a:xfrm>
            <a:off x="7703840" y="1916832"/>
            <a:ext cx="1440160" cy="79208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Packaging </a:t>
            </a:r>
            <a:r>
              <a:rPr lang="fr-FR" sz="1200" dirty="0" err="1" smtClean="0">
                <a:solidFill>
                  <a:schemeClr val="tx2"/>
                </a:solidFill>
              </a:rPr>
              <a:t>portionnable</a:t>
            </a:r>
            <a:endParaRPr lang="fr-FR" sz="1200" dirty="0">
              <a:solidFill>
                <a:schemeClr val="tx2"/>
              </a:solidFill>
            </a:endParaRPr>
          </a:p>
        </p:txBody>
      </p:sp>
      <p:sp>
        <p:nvSpPr>
          <p:cNvPr id="17" name="Ellipse 16"/>
          <p:cNvSpPr/>
          <p:nvPr/>
        </p:nvSpPr>
        <p:spPr>
          <a:xfrm>
            <a:off x="7164288" y="2852936"/>
            <a:ext cx="1440160" cy="79208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Assemblage de partions</a:t>
            </a:r>
            <a:endParaRPr lang="fr-FR" sz="1200" dirty="0">
              <a:solidFill>
                <a:schemeClr val="tx2"/>
              </a:solidFill>
            </a:endParaRPr>
          </a:p>
        </p:txBody>
      </p:sp>
      <p:sp>
        <p:nvSpPr>
          <p:cNvPr id="19" name="Ellipse 18"/>
          <p:cNvSpPr/>
          <p:nvPr/>
        </p:nvSpPr>
        <p:spPr>
          <a:xfrm>
            <a:off x="4229463" y="5542154"/>
            <a:ext cx="1224136" cy="6522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Implicite-hors ligne</a:t>
            </a:r>
            <a:endParaRPr lang="fr-FR" sz="1200" dirty="0">
              <a:solidFill>
                <a:schemeClr val="tx2"/>
              </a:solidFill>
            </a:endParaRPr>
          </a:p>
        </p:txBody>
      </p:sp>
      <p:cxnSp>
        <p:nvCxnSpPr>
          <p:cNvPr id="21" name="Connecteur droit avec flèche 20"/>
          <p:cNvCxnSpPr>
            <a:stCxn id="5" idx="2"/>
            <a:endCxn id="6" idx="0"/>
          </p:cNvCxnSpPr>
          <p:nvPr/>
        </p:nvCxnSpPr>
        <p:spPr>
          <a:xfrm>
            <a:off x="4211960" y="2420888"/>
            <a:ext cx="0" cy="43204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6" idx="2"/>
            <a:endCxn id="9" idx="0"/>
          </p:cNvCxnSpPr>
          <p:nvPr/>
        </p:nvCxnSpPr>
        <p:spPr>
          <a:xfrm flipH="1">
            <a:off x="2692597" y="3284984"/>
            <a:ext cx="223219" cy="36004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9" idx="3"/>
            <a:endCxn id="12" idx="7"/>
          </p:cNvCxnSpPr>
          <p:nvPr/>
        </p:nvCxnSpPr>
        <p:spPr>
          <a:xfrm flipH="1">
            <a:off x="1726624" y="4321113"/>
            <a:ext cx="405882" cy="40584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a:stCxn id="9" idx="2"/>
            <a:endCxn id="11" idx="6"/>
          </p:cNvCxnSpPr>
          <p:nvPr/>
        </p:nvCxnSpPr>
        <p:spPr>
          <a:xfrm flipH="1">
            <a:off x="1659055" y="4041068"/>
            <a:ext cx="241454" cy="14683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9" idx="4"/>
            <a:endCxn id="13" idx="0"/>
          </p:cNvCxnSpPr>
          <p:nvPr/>
        </p:nvCxnSpPr>
        <p:spPr>
          <a:xfrm flipH="1">
            <a:off x="1972517" y="4437112"/>
            <a:ext cx="720080" cy="82076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endCxn id="14" idx="0"/>
          </p:cNvCxnSpPr>
          <p:nvPr/>
        </p:nvCxnSpPr>
        <p:spPr>
          <a:xfrm>
            <a:off x="2915816" y="4437112"/>
            <a:ext cx="180020" cy="247836"/>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a:stCxn id="5" idx="3"/>
            <a:endCxn id="7" idx="2"/>
          </p:cNvCxnSpPr>
          <p:nvPr/>
        </p:nvCxnSpPr>
        <p:spPr>
          <a:xfrm>
            <a:off x="5148064" y="1880828"/>
            <a:ext cx="288032"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7" idx="4"/>
            <a:endCxn id="17" idx="1"/>
          </p:cNvCxnSpPr>
          <p:nvPr/>
        </p:nvCxnSpPr>
        <p:spPr>
          <a:xfrm>
            <a:off x="6444208" y="2276872"/>
            <a:ext cx="930987" cy="69206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stCxn id="7" idx="7"/>
            <a:endCxn id="15" idx="3"/>
          </p:cNvCxnSpPr>
          <p:nvPr/>
        </p:nvCxnSpPr>
        <p:spPr>
          <a:xfrm flipV="1">
            <a:off x="7157051" y="1368785"/>
            <a:ext cx="362160" cy="23199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stCxn id="7" idx="5"/>
            <a:endCxn id="16" idx="2"/>
          </p:cNvCxnSpPr>
          <p:nvPr/>
        </p:nvCxnSpPr>
        <p:spPr>
          <a:xfrm>
            <a:off x="7157051" y="2160873"/>
            <a:ext cx="546789" cy="15200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58"/>
          <p:cNvCxnSpPr>
            <a:stCxn id="5" idx="1"/>
            <a:endCxn id="8" idx="6"/>
          </p:cNvCxnSpPr>
          <p:nvPr/>
        </p:nvCxnSpPr>
        <p:spPr>
          <a:xfrm flipH="1">
            <a:off x="2915816" y="1880828"/>
            <a:ext cx="360040" cy="21602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a:stCxn id="10" idx="4"/>
            <a:endCxn id="160" idx="0"/>
          </p:cNvCxnSpPr>
          <p:nvPr/>
        </p:nvCxnSpPr>
        <p:spPr>
          <a:xfrm>
            <a:off x="5292080" y="4941168"/>
            <a:ext cx="828092" cy="59324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endCxn id="19" idx="0"/>
          </p:cNvCxnSpPr>
          <p:nvPr/>
        </p:nvCxnSpPr>
        <p:spPr>
          <a:xfrm>
            <a:off x="4841531" y="4875857"/>
            <a:ext cx="0" cy="666297"/>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a:off x="4958248" y="3620977"/>
            <a:ext cx="379632" cy="522588"/>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53" name="Ellipse 152"/>
          <p:cNvSpPr/>
          <p:nvPr/>
        </p:nvSpPr>
        <p:spPr>
          <a:xfrm>
            <a:off x="0" y="980728"/>
            <a:ext cx="1440160" cy="7920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Do It </a:t>
            </a:r>
            <a:r>
              <a:rPr lang="fr-FR" sz="1200" dirty="0" err="1" smtClean="0">
                <a:solidFill>
                  <a:schemeClr val="tx2"/>
                </a:solidFill>
              </a:rPr>
              <a:t>Yourself</a:t>
            </a:r>
            <a:r>
              <a:rPr lang="fr-FR" sz="1200" dirty="0" smtClean="0">
                <a:solidFill>
                  <a:schemeClr val="tx2"/>
                </a:solidFill>
              </a:rPr>
              <a:t> Seul</a:t>
            </a:r>
            <a:endParaRPr lang="fr-FR" sz="1200" dirty="0">
              <a:solidFill>
                <a:schemeClr val="tx2"/>
              </a:solidFill>
            </a:endParaRPr>
          </a:p>
        </p:txBody>
      </p:sp>
      <p:sp>
        <p:nvSpPr>
          <p:cNvPr id="154" name="Ellipse 153"/>
          <p:cNvSpPr/>
          <p:nvPr/>
        </p:nvSpPr>
        <p:spPr>
          <a:xfrm>
            <a:off x="0" y="2420888"/>
            <a:ext cx="1440160" cy="7920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Do It </a:t>
            </a:r>
            <a:r>
              <a:rPr lang="fr-FR" sz="1200" dirty="0" err="1" smtClean="0">
                <a:solidFill>
                  <a:schemeClr val="tx2"/>
                </a:solidFill>
              </a:rPr>
              <a:t>Yourself</a:t>
            </a:r>
            <a:r>
              <a:rPr lang="fr-FR" sz="1200" dirty="0" smtClean="0">
                <a:solidFill>
                  <a:schemeClr val="tx2"/>
                </a:solidFill>
              </a:rPr>
              <a:t> assisté</a:t>
            </a:r>
            <a:endParaRPr lang="fr-FR" sz="1200" dirty="0">
              <a:solidFill>
                <a:schemeClr val="tx2"/>
              </a:solidFill>
            </a:endParaRPr>
          </a:p>
        </p:txBody>
      </p:sp>
      <p:cxnSp>
        <p:nvCxnSpPr>
          <p:cNvPr id="156" name="Connecteur droit avec flèche 155"/>
          <p:cNvCxnSpPr>
            <a:stCxn id="8" idx="3"/>
            <a:endCxn id="154" idx="7"/>
          </p:cNvCxnSpPr>
          <p:nvPr/>
        </p:nvCxnSpPr>
        <p:spPr>
          <a:xfrm flipH="1">
            <a:off x="1229253" y="2376897"/>
            <a:ext cx="457310" cy="15999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161" name="Connecteur droit avec flèche 160"/>
          <p:cNvCxnSpPr>
            <a:stCxn id="8" idx="1"/>
            <a:endCxn id="153" idx="5"/>
          </p:cNvCxnSpPr>
          <p:nvPr/>
        </p:nvCxnSpPr>
        <p:spPr>
          <a:xfrm flipH="1" flipV="1">
            <a:off x="1229253" y="1656817"/>
            <a:ext cx="457310" cy="15999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63"/>
          <p:cNvCxnSpPr>
            <a:stCxn id="10" idx="5"/>
          </p:cNvCxnSpPr>
          <p:nvPr/>
        </p:nvCxnSpPr>
        <p:spPr>
          <a:xfrm>
            <a:off x="6004923" y="4825169"/>
            <a:ext cx="1007932" cy="639204"/>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63"/>
          <p:cNvCxnSpPr>
            <a:stCxn id="10" idx="6"/>
          </p:cNvCxnSpPr>
          <p:nvPr/>
        </p:nvCxnSpPr>
        <p:spPr>
          <a:xfrm>
            <a:off x="6300192" y="4545124"/>
            <a:ext cx="1102761" cy="367885"/>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60" name="Ellipse 18"/>
          <p:cNvSpPr/>
          <p:nvPr/>
        </p:nvSpPr>
        <p:spPr>
          <a:xfrm>
            <a:off x="5508104" y="5534408"/>
            <a:ext cx="1224136" cy="6522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Implicite-en ligne</a:t>
            </a:r>
            <a:endParaRPr lang="fr-FR" sz="1200" dirty="0">
              <a:solidFill>
                <a:schemeClr val="tx2"/>
              </a:solidFill>
            </a:endParaRPr>
          </a:p>
        </p:txBody>
      </p:sp>
      <p:sp>
        <p:nvSpPr>
          <p:cNvPr id="162" name="Ellipse 18"/>
          <p:cNvSpPr/>
          <p:nvPr/>
        </p:nvSpPr>
        <p:spPr>
          <a:xfrm>
            <a:off x="7452320" y="4549725"/>
            <a:ext cx="1224136" cy="65226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Ex</a:t>
            </a:r>
            <a:r>
              <a:rPr lang="fr-FR" sz="1200" dirty="0" smtClean="0">
                <a:solidFill>
                  <a:schemeClr val="tx2"/>
                </a:solidFill>
              </a:rPr>
              <a:t>plicite-en ligne</a:t>
            </a:r>
            <a:endParaRPr lang="fr-FR" sz="1200" dirty="0">
              <a:solidFill>
                <a:schemeClr val="tx2"/>
              </a:solidFill>
            </a:endParaRPr>
          </a:p>
        </p:txBody>
      </p:sp>
      <p:sp>
        <p:nvSpPr>
          <p:cNvPr id="163" name="Ellipse 18"/>
          <p:cNvSpPr/>
          <p:nvPr/>
        </p:nvSpPr>
        <p:spPr>
          <a:xfrm>
            <a:off x="6840252" y="5360056"/>
            <a:ext cx="1224136" cy="7649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Ex</a:t>
            </a:r>
            <a:r>
              <a:rPr lang="fr-FR" sz="1200" dirty="0" smtClean="0">
                <a:solidFill>
                  <a:schemeClr val="tx2"/>
                </a:solidFill>
              </a:rPr>
              <a:t>plicite-hors ligne</a:t>
            </a:r>
            <a:endParaRPr lang="fr-FR" sz="12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sz="3200" b="1" dirty="0" smtClean="0"/>
              <a:t>Do It </a:t>
            </a:r>
            <a:r>
              <a:rPr lang="fr-FR" sz="3200" b="1" dirty="0" err="1" smtClean="0"/>
              <a:t>Yourself</a:t>
            </a:r>
            <a:endParaRPr lang="fr-FR" sz="3200" b="1" dirty="0" smtClean="0"/>
          </a:p>
        </p:txBody>
      </p:sp>
      <p:pic>
        <p:nvPicPr>
          <p:cNvPr id="13315"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13316" name="ZoneTexte 5"/>
          <p:cNvSpPr txBox="1">
            <a:spLocks noChangeArrowheads="1"/>
          </p:cNvSpPr>
          <p:nvPr/>
        </p:nvSpPr>
        <p:spPr bwMode="auto">
          <a:xfrm>
            <a:off x="323850" y="1557338"/>
            <a:ext cx="8064574" cy="4924425"/>
          </a:xfrm>
          <a:prstGeom prst="rect">
            <a:avLst/>
          </a:prstGeom>
          <a:noFill/>
          <a:ln w="9525">
            <a:noFill/>
            <a:miter lim="800000"/>
            <a:headEnd/>
            <a:tailEnd/>
          </a:ln>
        </p:spPr>
        <p:txBody>
          <a:bodyPr wrap="square">
            <a:spAutoFit/>
          </a:bodyPr>
          <a:lstStyle/>
          <a:p>
            <a:r>
              <a:rPr lang="fr-FR" sz="2200" i="1" u="sng" dirty="0" smtClean="0">
                <a:solidFill>
                  <a:srgbClr val="003399"/>
                </a:solidFill>
              </a:rPr>
              <a:t>Historique : </a:t>
            </a:r>
            <a:endParaRPr lang="fr-FR" sz="2200" i="1" u="sng" dirty="0">
              <a:solidFill>
                <a:srgbClr val="003399"/>
              </a:solidFill>
            </a:endParaRPr>
          </a:p>
          <a:p>
            <a:pPr lvl="3">
              <a:buFont typeface="Arial" charset="0"/>
              <a:buChar char="•"/>
            </a:pPr>
            <a:r>
              <a:rPr lang="fr-FR" dirty="0"/>
              <a:t> </a:t>
            </a:r>
            <a:r>
              <a:rPr lang="fr-FR" dirty="0" smtClean="0"/>
              <a:t>Né dans les années 50 pour qualifier ceux qui voulaient améliorer eux-mêmes leurs produits de consommation.</a:t>
            </a:r>
          </a:p>
          <a:p>
            <a:pPr lvl="3">
              <a:buFont typeface="Arial" charset="0"/>
              <a:buChar char="•"/>
            </a:pPr>
            <a:endParaRPr lang="fr-FR" dirty="0" smtClean="0"/>
          </a:p>
          <a:p>
            <a:pPr lvl="3">
              <a:buFont typeface="Arial" charset="0"/>
              <a:buChar char="•"/>
            </a:pPr>
            <a:r>
              <a:rPr lang="fr-FR" dirty="0" smtClean="0"/>
              <a:t> Prend son essor dans les années 70 avec la « contre culture » et le « mouvement des arts et métiers »</a:t>
            </a:r>
          </a:p>
          <a:p>
            <a:pPr lvl="3">
              <a:buFont typeface="Arial" charset="0"/>
              <a:buChar char="•"/>
            </a:pPr>
            <a:endParaRPr lang="fr-FR" dirty="0" smtClean="0"/>
          </a:p>
          <a:p>
            <a:pPr lvl="3">
              <a:buFont typeface="Arial" charset="0"/>
              <a:buChar char="•"/>
            </a:pPr>
            <a:r>
              <a:rPr lang="fr-FR" dirty="0" smtClean="0"/>
              <a:t>Des individus normaux (pas particulièrement riches ou “brillants”), se mettent à démonter, construire, inventer des objets, des choses</a:t>
            </a:r>
          </a:p>
          <a:p>
            <a:pPr lvl="3">
              <a:buFont typeface="Arial" charset="0"/>
              <a:buChar char="•"/>
            </a:pPr>
            <a:endParaRPr lang="fr-FR" dirty="0" smtClean="0"/>
          </a:p>
          <a:p>
            <a:pPr lvl="3">
              <a:buFont typeface="Arial" charset="0"/>
              <a:buChar char="•"/>
            </a:pPr>
            <a:r>
              <a:rPr lang="fr-FR" dirty="0" smtClean="0"/>
              <a:t>Anticonsumériste: rejet de la nécessité d'acheter des objets ou d'utiliser des systèmes ou des procédés en place.</a:t>
            </a:r>
          </a:p>
          <a:p>
            <a:pPr lvl="3">
              <a:buFont typeface="Arial" charset="0"/>
              <a:buChar char="•"/>
            </a:pPr>
            <a:endParaRPr lang="fr-FR" dirty="0" smtClean="0"/>
          </a:p>
          <a:p>
            <a:pPr lvl="3">
              <a:buFont typeface="Arial" charset="0"/>
              <a:buChar char="•"/>
            </a:pPr>
            <a:r>
              <a:rPr lang="fr-FR" dirty="0" smtClean="0"/>
              <a:t>De nos jours, Internet a considérablement développé le DIY en permettant aux consommateurs de revendre leur produits.</a:t>
            </a:r>
          </a:p>
          <a:p>
            <a:pPr lvl="3">
              <a:buFont typeface="Arial" charset="0"/>
              <a:buChar char="•"/>
            </a:pPr>
            <a:endParaRPr lang="fr-FR"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FR" smtClean="0"/>
              <a:t>Do it yourself</a:t>
            </a:r>
          </a:p>
        </p:txBody>
      </p:sp>
      <p:pic>
        <p:nvPicPr>
          <p:cNvPr id="15364"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8" name="ZoneTexte 5"/>
          <p:cNvSpPr txBox="1">
            <a:spLocks noChangeArrowheads="1"/>
          </p:cNvSpPr>
          <p:nvPr/>
        </p:nvSpPr>
        <p:spPr bwMode="auto">
          <a:xfrm>
            <a:off x="179512" y="4005064"/>
            <a:ext cx="8064574" cy="1785104"/>
          </a:xfrm>
          <a:prstGeom prst="rect">
            <a:avLst/>
          </a:prstGeom>
          <a:noFill/>
          <a:ln w="9525">
            <a:noFill/>
            <a:miter lim="800000"/>
            <a:headEnd/>
            <a:tailEnd/>
          </a:ln>
        </p:spPr>
        <p:txBody>
          <a:bodyPr wrap="square">
            <a:spAutoFit/>
          </a:bodyPr>
          <a:lstStyle/>
          <a:p>
            <a:r>
              <a:rPr lang="fr-FR" sz="2200" i="1" u="sng" dirty="0" smtClean="0">
                <a:solidFill>
                  <a:srgbClr val="003399"/>
                </a:solidFill>
              </a:rPr>
              <a:t>But :</a:t>
            </a:r>
            <a:endParaRPr lang="fr-FR" sz="2400" dirty="0" smtClean="0"/>
          </a:p>
          <a:p>
            <a:pPr lvl="2">
              <a:buFont typeface="Arial" pitchFamily="34" charset="0"/>
              <a:buChar char="•"/>
            </a:pPr>
            <a:r>
              <a:rPr lang="fr-FR" sz="2400" dirty="0" smtClean="0"/>
              <a:t> Réaliser sa création personnelle à partir du matériel à disposition et de son inspiration</a:t>
            </a:r>
          </a:p>
          <a:p>
            <a:pPr lvl="2"/>
            <a:endParaRPr lang="fr-FR" dirty="0" smtClean="0"/>
          </a:p>
          <a:p>
            <a:pPr lvl="3">
              <a:buFont typeface="Arial" charset="0"/>
              <a:buChar char="•"/>
            </a:pPr>
            <a:endParaRPr lang="fr-FR" sz="2200" dirty="0"/>
          </a:p>
        </p:txBody>
      </p:sp>
      <p:sp>
        <p:nvSpPr>
          <p:cNvPr id="10" name="ZoneTexte 5"/>
          <p:cNvSpPr txBox="1">
            <a:spLocks noChangeArrowheads="1"/>
          </p:cNvSpPr>
          <p:nvPr/>
        </p:nvSpPr>
        <p:spPr bwMode="auto">
          <a:xfrm>
            <a:off x="179512" y="1412776"/>
            <a:ext cx="8064574" cy="2277547"/>
          </a:xfrm>
          <a:prstGeom prst="rect">
            <a:avLst/>
          </a:prstGeom>
          <a:noFill/>
          <a:ln w="9525">
            <a:noFill/>
            <a:miter lim="800000"/>
            <a:headEnd/>
            <a:tailEnd/>
          </a:ln>
        </p:spPr>
        <p:txBody>
          <a:bodyPr wrap="square">
            <a:spAutoFit/>
          </a:bodyPr>
          <a:lstStyle/>
          <a:p>
            <a:r>
              <a:rPr lang="fr-FR" sz="2200" i="1" u="sng" dirty="0" smtClean="0">
                <a:solidFill>
                  <a:srgbClr val="003399"/>
                </a:solidFill>
              </a:rPr>
              <a:t>Principe et Causes de la tendance :</a:t>
            </a:r>
            <a:endParaRPr lang="fr-FR" sz="2400" dirty="0" smtClean="0"/>
          </a:p>
          <a:p>
            <a:pPr lvl="2">
              <a:buFont typeface="Arial" pitchFamily="34" charset="0"/>
              <a:buChar char="•"/>
            </a:pPr>
            <a:r>
              <a:rPr lang="fr-FR" sz="2400" dirty="0" smtClean="0"/>
              <a:t> Crise économique et chômage </a:t>
            </a:r>
            <a:r>
              <a:rPr lang="fr-FR" sz="2400" dirty="0" smtClean="0">
                <a:sym typeface="Wingdings" pitchFamily="2" charset="2"/>
              </a:rPr>
              <a:t></a:t>
            </a:r>
            <a:r>
              <a:rPr lang="fr-FR" sz="2400" dirty="0" smtClean="0"/>
              <a:t> réduire les dépenses non vitales</a:t>
            </a:r>
          </a:p>
          <a:p>
            <a:pPr lvl="2">
              <a:buFont typeface="Arial" pitchFamily="34" charset="0"/>
              <a:buChar char="•"/>
            </a:pPr>
            <a:r>
              <a:rPr lang="fr-FR" sz="2400" dirty="0" smtClean="0"/>
              <a:t> Nouveau comportement du consommateur</a:t>
            </a:r>
          </a:p>
          <a:p>
            <a:pPr lvl="2">
              <a:buFont typeface="Arial" pitchFamily="34" charset="0"/>
              <a:buChar char="•"/>
            </a:pPr>
            <a:r>
              <a:rPr lang="fr-FR" sz="2400" dirty="0" smtClean="0"/>
              <a:t> Liberté de création maximale</a:t>
            </a:r>
          </a:p>
          <a:p>
            <a:pPr lvl="2">
              <a:buFont typeface="Arial" pitchFamily="34" charset="0"/>
              <a:buChar char="•"/>
            </a:pPr>
            <a:r>
              <a:rPr lang="fr-FR" sz="2400" dirty="0" smtClean="0"/>
              <a:t> Anticonformisme à la société de consommation</a:t>
            </a:r>
            <a:endParaRPr lang="fr-FR"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FR" smtClean="0"/>
              <a:t>Do it yourself</a:t>
            </a:r>
          </a:p>
        </p:txBody>
      </p:sp>
      <p:sp>
        <p:nvSpPr>
          <p:cNvPr id="16387" name="Rectangle 3"/>
          <p:cNvSpPr>
            <a:spLocks noGrp="1" noChangeArrowheads="1"/>
          </p:cNvSpPr>
          <p:nvPr>
            <p:ph type="body" idx="1"/>
          </p:nvPr>
        </p:nvSpPr>
        <p:spPr>
          <a:xfrm>
            <a:off x="468313" y="1916113"/>
            <a:ext cx="8229600" cy="4525962"/>
          </a:xfrm>
        </p:spPr>
        <p:txBody>
          <a:bodyPr/>
          <a:lstStyle/>
          <a:p>
            <a:pPr lvl="2" eaLnBrk="1" hangingPunct="1"/>
            <a:r>
              <a:rPr lang="fr-FR" sz="2000" dirty="0" smtClean="0"/>
              <a:t>Le DIY exploite le caractère changeant du consommateur, sa prise de conscience des enjeux écologiques, sa sensibilité à la naturalité, la simplicité et la praticité.</a:t>
            </a:r>
          </a:p>
          <a:p>
            <a:pPr lvl="2" eaLnBrk="1" hangingPunct="1"/>
            <a:r>
              <a:rPr lang="fr-FR" sz="2000" dirty="0" smtClean="0"/>
              <a:t>La tendance DIY est une opportunité pour explorer la curiosité du consommateur et pour le séduire.</a:t>
            </a:r>
          </a:p>
          <a:p>
            <a:pPr eaLnBrk="1" hangingPunct="1">
              <a:buNone/>
            </a:pPr>
            <a:r>
              <a:rPr lang="fr-FR" sz="2200" i="1" u="sng" kern="1200" dirty="0" smtClean="0">
                <a:solidFill>
                  <a:srgbClr val="003399"/>
                </a:solidFill>
                <a:latin typeface="Arial" charset="0"/>
                <a:cs typeface="Arial" charset="0"/>
              </a:rPr>
              <a:t>Avantages :</a:t>
            </a:r>
          </a:p>
          <a:p>
            <a:pPr lvl="2" eaLnBrk="1" hangingPunct="1"/>
            <a:r>
              <a:rPr lang="fr-FR" sz="2000" dirty="0" smtClean="0"/>
              <a:t>Développement d’idées innovantes </a:t>
            </a:r>
          </a:p>
          <a:p>
            <a:pPr lvl="2" eaLnBrk="1" hangingPunct="1"/>
            <a:r>
              <a:rPr lang="fr-FR" sz="2000" dirty="0" smtClean="0"/>
              <a:t>Stratégie de différentiation </a:t>
            </a:r>
          </a:p>
          <a:p>
            <a:pPr lvl="2" eaLnBrk="1" hangingPunct="1"/>
            <a:r>
              <a:rPr lang="fr-FR" sz="2000" dirty="0" smtClean="0"/>
              <a:t>Fonder son propre mouvement pour porter ses idées</a:t>
            </a:r>
          </a:p>
          <a:p>
            <a:pPr eaLnBrk="1" hangingPunct="1">
              <a:buNone/>
            </a:pPr>
            <a:r>
              <a:rPr lang="fr-FR" sz="2200" i="1" u="sng" kern="1200" dirty="0" smtClean="0">
                <a:solidFill>
                  <a:srgbClr val="003399"/>
                </a:solidFill>
                <a:latin typeface="Arial" charset="0"/>
                <a:cs typeface="Arial" charset="0"/>
              </a:rPr>
              <a:t>Inconvénients :</a:t>
            </a:r>
          </a:p>
          <a:p>
            <a:pPr lvl="2" eaLnBrk="1" hangingPunct="1"/>
            <a:r>
              <a:rPr lang="fr-FR" sz="2000" dirty="0" smtClean="0"/>
              <a:t>Difficulté de mise en œuvre.</a:t>
            </a:r>
          </a:p>
          <a:p>
            <a:pPr lvl="1" eaLnBrk="1" hangingPunct="1"/>
            <a:endParaRPr lang="fr-FR" sz="1600" dirty="0" smtClean="0"/>
          </a:p>
        </p:txBody>
      </p:sp>
      <p:pic>
        <p:nvPicPr>
          <p:cNvPr id="16388"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16389" name="TextBox 4"/>
          <p:cNvSpPr txBox="1">
            <a:spLocks noChangeArrowheads="1"/>
          </p:cNvSpPr>
          <p:nvPr/>
        </p:nvSpPr>
        <p:spPr bwMode="auto">
          <a:xfrm>
            <a:off x="395288" y="1341438"/>
            <a:ext cx="5689600" cy="430887"/>
          </a:xfrm>
          <a:prstGeom prst="rect">
            <a:avLst/>
          </a:prstGeom>
          <a:noFill/>
          <a:ln w="9525">
            <a:noFill/>
            <a:miter lim="800000"/>
            <a:headEnd/>
            <a:tailEnd/>
          </a:ln>
        </p:spPr>
        <p:txBody>
          <a:bodyPr>
            <a:spAutoFit/>
          </a:bodyPr>
          <a:lstStyle/>
          <a:p>
            <a:r>
              <a:rPr lang="fr-FR" sz="2200" i="1" u="sng" dirty="0" smtClean="0">
                <a:solidFill>
                  <a:srgbClr val="003399"/>
                </a:solidFill>
              </a:rPr>
              <a:t>La tendance marketing du DIY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6" name="Rectangle 5"/>
          <p:cNvSpPr/>
          <p:nvPr/>
        </p:nvSpPr>
        <p:spPr>
          <a:xfrm>
            <a:off x="467544" y="3429000"/>
            <a:ext cx="39604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rPr>
              <a:t>Do It </a:t>
            </a:r>
            <a:r>
              <a:rPr lang="fr-FR" sz="2200" dirty="0" err="1" smtClean="0">
                <a:solidFill>
                  <a:schemeClr val="tx1"/>
                </a:solidFill>
              </a:rPr>
              <a:t>Yourself</a:t>
            </a:r>
            <a:r>
              <a:rPr lang="fr-FR" sz="2200" dirty="0" smtClean="0">
                <a:solidFill>
                  <a:schemeClr val="tx1"/>
                </a:solidFill>
              </a:rPr>
              <a:t> seul</a:t>
            </a:r>
            <a:endParaRPr lang="fr-FR" sz="2200" dirty="0">
              <a:solidFill>
                <a:schemeClr val="tx1"/>
              </a:solidFill>
            </a:endParaRPr>
          </a:p>
        </p:txBody>
      </p:sp>
      <p:sp>
        <p:nvSpPr>
          <p:cNvPr id="7" name="Rectangle 6"/>
          <p:cNvSpPr/>
          <p:nvPr/>
        </p:nvSpPr>
        <p:spPr>
          <a:xfrm>
            <a:off x="4788024" y="3429000"/>
            <a:ext cx="41044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solidFill>
                  <a:schemeClr val="tx1"/>
                </a:solidFill>
              </a:rPr>
              <a:t>Do It </a:t>
            </a:r>
            <a:r>
              <a:rPr lang="fr-FR" sz="2200" dirty="0" err="1" smtClean="0">
                <a:solidFill>
                  <a:schemeClr val="tx1"/>
                </a:solidFill>
              </a:rPr>
              <a:t>Yourself</a:t>
            </a:r>
            <a:r>
              <a:rPr lang="fr-FR" sz="2200" dirty="0" smtClean="0">
                <a:solidFill>
                  <a:schemeClr val="tx1"/>
                </a:solidFill>
              </a:rPr>
              <a:t> assisté</a:t>
            </a:r>
            <a:endParaRPr lang="fr-FR" sz="2200" dirty="0">
              <a:solidFill>
                <a:schemeClr val="tx1"/>
              </a:solidFill>
            </a:endParaRPr>
          </a:p>
        </p:txBody>
      </p:sp>
      <p:sp>
        <p:nvSpPr>
          <p:cNvPr id="8" name="Ellipse 7"/>
          <p:cNvSpPr/>
          <p:nvPr/>
        </p:nvSpPr>
        <p:spPr>
          <a:xfrm>
            <a:off x="1403648" y="1556792"/>
            <a:ext cx="676875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2 Do It </a:t>
            </a:r>
            <a:r>
              <a:rPr lang="fr-FR" sz="2800" dirty="0" err="1" smtClean="0">
                <a:solidFill>
                  <a:schemeClr val="tx1"/>
                </a:solidFill>
              </a:rPr>
              <a:t>Yourself</a:t>
            </a:r>
            <a:endParaRPr lang="fr-FR" sz="2800" dirty="0">
              <a:solidFill>
                <a:schemeClr val="tx1"/>
              </a:solidFill>
            </a:endParaRPr>
          </a:p>
        </p:txBody>
      </p:sp>
      <p:sp>
        <p:nvSpPr>
          <p:cNvPr id="9" name="Flèche vers le bas 8"/>
          <p:cNvSpPr/>
          <p:nvPr/>
        </p:nvSpPr>
        <p:spPr>
          <a:xfrm rot="1300458">
            <a:off x="2828244" y="2629984"/>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20830970">
            <a:off x="6093739" y="2610946"/>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041272">
            <a:off x="1439476" y="3923047"/>
            <a:ext cx="11971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bas 14"/>
          <p:cNvSpPr/>
          <p:nvPr/>
        </p:nvSpPr>
        <p:spPr>
          <a:xfrm rot="20784468">
            <a:off x="3274179" y="3928513"/>
            <a:ext cx="107227"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467544" y="5229200"/>
            <a:ext cx="16561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Kits </a:t>
            </a:r>
            <a:endParaRPr lang="fr-FR" sz="1400" dirty="0">
              <a:solidFill>
                <a:schemeClr val="tx1"/>
              </a:solidFill>
            </a:endParaRPr>
          </a:p>
        </p:txBody>
      </p:sp>
      <p:sp>
        <p:nvSpPr>
          <p:cNvPr id="17" name="Rectangle 16"/>
          <p:cNvSpPr/>
          <p:nvPr/>
        </p:nvSpPr>
        <p:spPr>
          <a:xfrm>
            <a:off x="2195736" y="5229200"/>
            <a:ext cx="266429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La mise à disposition</a:t>
            </a:r>
            <a:endParaRPr lang="fr-FR" sz="1400" dirty="0">
              <a:solidFill>
                <a:schemeClr val="tx1"/>
              </a:solidFill>
            </a:endParaRPr>
          </a:p>
        </p:txBody>
      </p:sp>
      <p:sp>
        <p:nvSpPr>
          <p:cNvPr id="18" name="Flèche vers le bas 17"/>
          <p:cNvSpPr/>
          <p:nvPr/>
        </p:nvSpPr>
        <p:spPr>
          <a:xfrm>
            <a:off x="6588225" y="4005064"/>
            <a:ext cx="72008"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652120" y="5157192"/>
            <a:ext cx="25922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Cours/Apprentissage </a:t>
            </a:r>
            <a:endParaRPr lang="fr-FR" sz="1400" dirty="0">
              <a:solidFill>
                <a:schemeClr val="tx1"/>
              </a:solidFill>
            </a:endParaRPr>
          </a:p>
        </p:txBody>
      </p:sp>
      <p:sp>
        <p:nvSpPr>
          <p:cNvPr id="22" name="Rectangle 2"/>
          <p:cNvSpPr>
            <a:spLocks noGrp="1" noChangeArrowheads="1"/>
          </p:cNvSpPr>
          <p:nvPr>
            <p:ph type="title"/>
          </p:nvPr>
        </p:nvSpPr>
        <p:spPr>
          <a:xfrm>
            <a:off x="457200" y="274638"/>
            <a:ext cx="8229600" cy="1143000"/>
          </a:xfrm>
        </p:spPr>
        <p:txBody>
          <a:bodyPr/>
          <a:lstStyle/>
          <a:p>
            <a:pPr eaLnBrk="1" hangingPunct="1"/>
            <a:r>
              <a:rPr lang="fr-FR" sz="3200" b="1" dirty="0" smtClean="0"/>
              <a:t>Do It </a:t>
            </a:r>
            <a:r>
              <a:rPr lang="fr-FR" sz="3200" b="1" dirty="0" err="1" smtClean="0"/>
              <a:t>Yourself</a:t>
            </a:r>
            <a:endParaRPr lang="fr-FR" sz="3200" b="1"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6" name="Rectangle 5"/>
          <p:cNvSpPr/>
          <p:nvPr/>
        </p:nvSpPr>
        <p:spPr>
          <a:xfrm>
            <a:off x="467544" y="1484784"/>
            <a:ext cx="31683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Kits</a:t>
            </a:r>
            <a:endParaRPr lang="fr-FR" dirty="0">
              <a:solidFill>
                <a:schemeClr val="tx2"/>
              </a:solidFill>
            </a:endParaRPr>
          </a:p>
        </p:txBody>
      </p:sp>
      <p:sp>
        <p:nvSpPr>
          <p:cNvPr id="7" name="ZoneTexte 6"/>
          <p:cNvSpPr txBox="1"/>
          <p:nvPr/>
        </p:nvSpPr>
        <p:spPr>
          <a:xfrm>
            <a:off x="251520" y="1988840"/>
            <a:ext cx="4968875" cy="424731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fr-FR" dirty="0" smtClean="0">
                <a:solidFill>
                  <a:schemeClr val="bg1"/>
                </a:solidFill>
              </a:rPr>
              <a:t>Les kits prêt à l’emploi sont l’outils le plus utiles pour les industriels. Ils permettent tout de même au client de pouvoir réaliser soi-même son produits sans plus d’assistance que les outils et les conseils proposé dans le kit.</a:t>
            </a:r>
          </a:p>
          <a:p>
            <a:pPr>
              <a:defRPr/>
            </a:pPr>
            <a:r>
              <a:rPr lang="fr-FR" dirty="0" smtClean="0">
                <a:solidFill>
                  <a:schemeClr val="bg1"/>
                </a:solidFill>
              </a:rPr>
              <a:t>Ex: kit pour les macarons de la marque </a:t>
            </a:r>
            <a:r>
              <a:rPr lang="fr-FR" dirty="0" err="1" smtClean="0">
                <a:solidFill>
                  <a:schemeClr val="bg1"/>
                </a:solidFill>
              </a:rPr>
              <a:t>Lékué</a:t>
            </a:r>
            <a:r>
              <a:rPr lang="fr-FR" dirty="0" smtClean="0">
                <a:solidFill>
                  <a:schemeClr val="bg1"/>
                </a:solidFill>
              </a:rPr>
              <a:t>, kits pour sushi(sushi boutique), kit cuisine moléculaire( </a:t>
            </a:r>
            <a:r>
              <a:rPr lang="fr-FR" dirty="0" err="1" smtClean="0">
                <a:solidFill>
                  <a:schemeClr val="bg1"/>
                </a:solidFill>
              </a:rPr>
              <a:t>Molecul’R</a:t>
            </a:r>
            <a:r>
              <a:rPr lang="fr-FR" dirty="0" smtClean="0">
                <a:solidFill>
                  <a:schemeClr val="bg1"/>
                </a:solidFill>
              </a:rPr>
              <a:t>)…</a:t>
            </a:r>
          </a:p>
          <a:p>
            <a:pPr>
              <a:defRPr/>
            </a:pPr>
            <a:r>
              <a:rPr lang="fr-FR" dirty="0" smtClean="0">
                <a:solidFill>
                  <a:schemeClr val="bg1"/>
                </a:solidFill>
              </a:rPr>
              <a:t> </a:t>
            </a:r>
            <a:endParaRPr lang="fr-FR" dirty="0">
              <a:solidFill>
                <a:schemeClr val="bg1"/>
              </a:solidFill>
            </a:endParaRPr>
          </a:p>
          <a:p>
            <a:pPr>
              <a:defRPr/>
            </a:pPr>
            <a:r>
              <a:rPr lang="fr-FR" b="1" dirty="0" smtClean="0">
                <a:solidFill>
                  <a:schemeClr val="bg1"/>
                </a:solidFill>
              </a:rPr>
              <a:t>Avantages</a:t>
            </a:r>
            <a:r>
              <a:rPr lang="fr-FR" dirty="0" smtClean="0">
                <a:solidFill>
                  <a:schemeClr val="bg1"/>
                </a:solidFill>
                <a:sym typeface="Wingdings" pitchFamily="2" charset="2"/>
              </a:rPr>
              <a:t> Production en grandes séries sans difficultés de </a:t>
            </a:r>
            <a:r>
              <a:rPr lang="fr-FR" dirty="0" err="1" smtClean="0">
                <a:solidFill>
                  <a:schemeClr val="bg1"/>
                </a:solidFill>
                <a:sym typeface="Wingdings" pitchFamily="2" charset="2"/>
              </a:rPr>
              <a:t>process</a:t>
            </a:r>
            <a:r>
              <a:rPr lang="fr-FR" dirty="0" smtClean="0">
                <a:solidFill>
                  <a:schemeClr val="bg1"/>
                </a:solidFill>
                <a:sym typeface="Wingdings" pitchFamily="2" charset="2"/>
              </a:rPr>
              <a:t> majeures</a:t>
            </a:r>
          </a:p>
          <a:p>
            <a:pPr>
              <a:defRPr/>
            </a:pPr>
            <a:endParaRPr lang="fr-FR" dirty="0" smtClean="0">
              <a:solidFill>
                <a:schemeClr val="bg1"/>
              </a:solidFill>
              <a:sym typeface="Wingdings" pitchFamily="2" charset="2"/>
            </a:endParaRPr>
          </a:p>
          <a:p>
            <a:pPr>
              <a:defRPr/>
            </a:pPr>
            <a:r>
              <a:rPr lang="fr-FR" b="1" dirty="0" smtClean="0">
                <a:solidFill>
                  <a:schemeClr val="bg1"/>
                </a:solidFill>
                <a:sym typeface="Wingdings" pitchFamily="2" charset="2"/>
              </a:rPr>
              <a:t>Inconvénients</a:t>
            </a:r>
            <a:r>
              <a:rPr lang="fr-FR" dirty="0" smtClean="0">
                <a:solidFill>
                  <a:schemeClr val="bg1"/>
                </a:solidFill>
                <a:sym typeface="Wingdings" pitchFamily="2" charset="2"/>
              </a:rPr>
              <a:t> Forte consommation en packaging. Peu écologique. Peu de liberté pour le consommateur.</a:t>
            </a:r>
            <a:endParaRPr lang="fr-FR" dirty="0">
              <a:solidFill>
                <a:schemeClr val="bg1"/>
              </a:solidFill>
            </a:endParaRPr>
          </a:p>
        </p:txBody>
      </p:sp>
      <p:sp>
        <p:nvSpPr>
          <p:cNvPr id="32774" name="AutoShape 6"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2"/>
          <p:cNvSpPr>
            <a:spLocks noGrp="1" noChangeArrowheads="1"/>
          </p:cNvSpPr>
          <p:nvPr>
            <p:ph type="title"/>
          </p:nvPr>
        </p:nvSpPr>
        <p:spPr>
          <a:xfrm>
            <a:off x="457200" y="274638"/>
            <a:ext cx="8229600" cy="1143000"/>
          </a:xfrm>
        </p:spPr>
        <p:txBody>
          <a:bodyPr/>
          <a:lstStyle/>
          <a:p>
            <a:pPr eaLnBrk="1" hangingPunct="1"/>
            <a:r>
              <a:rPr lang="fr-FR" sz="3600" b="1" dirty="0" smtClean="0"/>
              <a:t>Do It </a:t>
            </a:r>
            <a:r>
              <a:rPr lang="fr-FR" sz="3600" b="1" dirty="0" err="1" smtClean="0"/>
              <a:t>Yourself</a:t>
            </a:r>
            <a:endParaRPr lang="fr-FR" dirty="0" smtClean="0"/>
          </a:p>
        </p:txBody>
      </p:sp>
      <p:pic>
        <p:nvPicPr>
          <p:cNvPr id="1026" name="Picture 2" descr="Lékué - Kit macarons silicone Lékué (plaque + Decomax)"/>
          <p:cNvPicPr>
            <a:picLocks noChangeAspect="1" noChangeArrowheads="1"/>
          </p:cNvPicPr>
          <p:nvPr/>
        </p:nvPicPr>
        <p:blipFill>
          <a:blip r:embed="rId3" cstate="print"/>
          <a:srcRect/>
          <a:stretch>
            <a:fillRect/>
          </a:stretch>
        </p:blipFill>
        <p:spPr bwMode="auto">
          <a:xfrm>
            <a:off x="5364088" y="1484784"/>
            <a:ext cx="1561356" cy="1561356"/>
          </a:xfrm>
          <a:prstGeom prst="rect">
            <a:avLst/>
          </a:prstGeom>
          <a:noFill/>
        </p:spPr>
      </p:pic>
      <p:pic>
        <p:nvPicPr>
          <p:cNvPr id="1028" name="Picture 4" descr="Le kit sushis : Livre de recettes + une natte en bambou, un couteau à sushis et deux paires de baguettes"/>
          <p:cNvPicPr>
            <a:picLocks noChangeAspect="1" noChangeArrowheads="1"/>
          </p:cNvPicPr>
          <p:nvPr/>
        </p:nvPicPr>
        <p:blipFill>
          <a:blip r:embed="rId4" cstate="print"/>
          <a:srcRect/>
          <a:stretch>
            <a:fillRect/>
          </a:stretch>
        </p:blipFill>
        <p:spPr bwMode="auto">
          <a:xfrm>
            <a:off x="7366620" y="2420888"/>
            <a:ext cx="1777380" cy="1777380"/>
          </a:xfrm>
          <a:prstGeom prst="rect">
            <a:avLst/>
          </a:prstGeom>
          <a:noFill/>
        </p:spPr>
      </p:pic>
      <p:pic>
        <p:nvPicPr>
          <p:cNvPr id="1030" name="Picture 6" descr="Kit Mousse pour siphon"/>
          <p:cNvPicPr>
            <a:picLocks noChangeAspect="1" noChangeArrowheads="1"/>
          </p:cNvPicPr>
          <p:nvPr/>
        </p:nvPicPr>
        <p:blipFill>
          <a:blip r:embed="rId5" cstate="print"/>
          <a:srcRect/>
          <a:stretch>
            <a:fillRect/>
          </a:stretch>
        </p:blipFill>
        <p:spPr bwMode="auto">
          <a:xfrm>
            <a:off x="5580112" y="4581128"/>
            <a:ext cx="2195736" cy="1379464"/>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6" name="Rectangle 5"/>
          <p:cNvSpPr/>
          <p:nvPr/>
        </p:nvSpPr>
        <p:spPr>
          <a:xfrm>
            <a:off x="467544" y="1484784"/>
            <a:ext cx="31683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La mise à disposition</a:t>
            </a:r>
            <a:endParaRPr lang="fr-FR" dirty="0">
              <a:solidFill>
                <a:schemeClr val="tx2"/>
              </a:solidFill>
            </a:endParaRPr>
          </a:p>
        </p:txBody>
      </p:sp>
      <p:sp>
        <p:nvSpPr>
          <p:cNvPr id="7" name="ZoneTexte 6"/>
          <p:cNvSpPr txBox="1"/>
          <p:nvPr/>
        </p:nvSpPr>
        <p:spPr>
          <a:xfrm>
            <a:off x="251520" y="1988840"/>
            <a:ext cx="4968875" cy="397031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dirty="0" smtClean="0">
                <a:solidFill>
                  <a:schemeClr val="bg1"/>
                </a:solidFill>
              </a:rPr>
              <a:t>La mise à disposition consiste à proposer aux consommateurs de construire ou de récupérer eux-mêmes leurs produits en leur mettant tous les outils et les matières premières à disposition. </a:t>
            </a:r>
          </a:p>
          <a:p>
            <a:pPr>
              <a:defRPr/>
            </a:pPr>
            <a:r>
              <a:rPr lang="fr-FR" dirty="0" smtClean="0">
                <a:solidFill>
                  <a:schemeClr val="bg1"/>
                </a:solidFill>
              </a:rPr>
              <a:t>Ex : La ferme de </a:t>
            </a:r>
            <a:r>
              <a:rPr lang="fr-FR" dirty="0" err="1" smtClean="0">
                <a:solidFill>
                  <a:schemeClr val="bg1"/>
                </a:solidFill>
              </a:rPr>
              <a:t>Viltain</a:t>
            </a:r>
            <a:r>
              <a:rPr lang="fr-FR" dirty="0" smtClean="0">
                <a:solidFill>
                  <a:schemeClr val="bg1"/>
                </a:solidFill>
              </a:rPr>
              <a:t> propose de récolter soi même les fruits et légumes, The </a:t>
            </a:r>
            <a:r>
              <a:rPr lang="fr-FR" dirty="0" err="1" smtClean="0">
                <a:solidFill>
                  <a:schemeClr val="bg1"/>
                </a:solidFill>
              </a:rPr>
              <a:t>bear</a:t>
            </a:r>
            <a:r>
              <a:rPr lang="fr-FR" dirty="0" smtClean="0">
                <a:solidFill>
                  <a:schemeClr val="bg1"/>
                </a:solidFill>
              </a:rPr>
              <a:t> </a:t>
            </a:r>
            <a:r>
              <a:rPr lang="fr-FR" dirty="0" err="1" smtClean="0">
                <a:solidFill>
                  <a:schemeClr val="bg1"/>
                </a:solidFill>
              </a:rPr>
              <a:t>factory</a:t>
            </a:r>
            <a:r>
              <a:rPr lang="fr-FR" dirty="0" smtClean="0">
                <a:solidFill>
                  <a:schemeClr val="bg1"/>
                </a:solidFill>
              </a:rPr>
              <a:t> propose de faire soi même son ours en peluche…</a:t>
            </a:r>
          </a:p>
          <a:p>
            <a:pPr>
              <a:defRPr/>
            </a:pPr>
            <a:endParaRPr lang="fr-FR" dirty="0">
              <a:solidFill>
                <a:schemeClr val="bg1"/>
              </a:solidFill>
            </a:endParaRPr>
          </a:p>
          <a:p>
            <a:pPr>
              <a:defRPr/>
            </a:pPr>
            <a:r>
              <a:rPr lang="fr-FR" b="1" dirty="0" smtClean="0">
                <a:solidFill>
                  <a:schemeClr val="bg1"/>
                </a:solidFill>
              </a:rPr>
              <a:t>Avantages</a:t>
            </a:r>
            <a:r>
              <a:rPr lang="fr-FR" dirty="0" smtClean="0">
                <a:solidFill>
                  <a:schemeClr val="bg1"/>
                </a:solidFill>
                <a:sym typeface="Wingdings" pitchFamily="2" charset="2"/>
              </a:rPr>
              <a:t> Production en grandes séries.</a:t>
            </a:r>
          </a:p>
          <a:p>
            <a:pPr>
              <a:defRPr/>
            </a:pPr>
            <a:r>
              <a:rPr lang="fr-FR" dirty="0" smtClean="0">
                <a:solidFill>
                  <a:schemeClr val="bg1"/>
                </a:solidFill>
                <a:sym typeface="Wingdings" pitchFamily="2" charset="2"/>
              </a:rPr>
              <a:t>Liberté complète des consommateurs.</a:t>
            </a:r>
          </a:p>
          <a:p>
            <a:pPr>
              <a:defRPr/>
            </a:pPr>
            <a:endParaRPr lang="fr-FR" dirty="0" smtClean="0">
              <a:solidFill>
                <a:schemeClr val="bg1"/>
              </a:solidFill>
              <a:sym typeface="Wingdings" pitchFamily="2" charset="2"/>
            </a:endParaRPr>
          </a:p>
          <a:p>
            <a:pPr>
              <a:defRPr/>
            </a:pPr>
            <a:r>
              <a:rPr lang="fr-FR" b="1" dirty="0" smtClean="0">
                <a:solidFill>
                  <a:schemeClr val="bg1"/>
                </a:solidFill>
                <a:sym typeface="Wingdings" pitchFamily="2" charset="2"/>
              </a:rPr>
              <a:t>Inconvénients</a:t>
            </a:r>
            <a:r>
              <a:rPr lang="fr-FR" dirty="0" smtClean="0">
                <a:solidFill>
                  <a:schemeClr val="bg1"/>
                </a:solidFill>
                <a:sym typeface="Wingdings" pitchFamily="2" charset="2"/>
              </a:rPr>
              <a:t> Beaucoup de perte.</a:t>
            </a:r>
            <a:endParaRPr lang="fr-FR" dirty="0">
              <a:solidFill>
                <a:schemeClr val="bg1"/>
              </a:solidFill>
            </a:endParaRPr>
          </a:p>
        </p:txBody>
      </p:sp>
      <p:sp>
        <p:nvSpPr>
          <p:cNvPr id="32774" name="AutoShape 6"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2"/>
          <p:cNvSpPr>
            <a:spLocks noGrp="1" noChangeArrowheads="1"/>
          </p:cNvSpPr>
          <p:nvPr>
            <p:ph type="title"/>
          </p:nvPr>
        </p:nvSpPr>
        <p:spPr>
          <a:xfrm>
            <a:off x="457200" y="274638"/>
            <a:ext cx="8229600" cy="1143000"/>
          </a:xfrm>
        </p:spPr>
        <p:txBody>
          <a:bodyPr/>
          <a:lstStyle/>
          <a:p>
            <a:pPr eaLnBrk="1" hangingPunct="1"/>
            <a:r>
              <a:rPr lang="fr-FR" sz="3600" b="1" dirty="0" smtClean="0"/>
              <a:t>Do It </a:t>
            </a:r>
            <a:r>
              <a:rPr lang="fr-FR" sz="3600" b="1" dirty="0" err="1" smtClean="0"/>
              <a:t>Yourself</a:t>
            </a:r>
            <a:endParaRPr lang="fr-FR" dirty="0" smtClean="0"/>
          </a:p>
        </p:txBody>
      </p:sp>
      <p:pic>
        <p:nvPicPr>
          <p:cNvPr id="43010" name="Picture 2" descr="http://thebearfactory.com/bfnew.jpg"/>
          <p:cNvPicPr>
            <a:picLocks noChangeAspect="1" noChangeArrowheads="1"/>
          </p:cNvPicPr>
          <p:nvPr/>
        </p:nvPicPr>
        <p:blipFill>
          <a:blip r:embed="rId3" cstate="print"/>
          <a:srcRect r="57192" b="84231"/>
          <a:stretch>
            <a:fillRect/>
          </a:stretch>
        </p:blipFill>
        <p:spPr bwMode="auto">
          <a:xfrm>
            <a:off x="5436096" y="3573016"/>
            <a:ext cx="3456384" cy="1175171"/>
          </a:xfrm>
          <a:prstGeom prst="rect">
            <a:avLst/>
          </a:prstGeom>
          <a:noFill/>
        </p:spPr>
      </p:pic>
      <p:pic>
        <p:nvPicPr>
          <p:cNvPr id="43012" name="Picture 4" descr="cueillette 4"/>
          <p:cNvPicPr>
            <a:picLocks noChangeAspect="1" noChangeArrowheads="1"/>
          </p:cNvPicPr>
          <p:nvPr/>
        </p:nvPicPr>
        <p:blipFill>
          <a:blip r:embed="rId4" cstate="print"/>
          <a:srcRect/>
          <a:stretch>
            <a:fillRect/>
          </a:stretch>
        </p:blipFill>
        <p:spPr bwMode="auto">
          <a:xfrm>
            <a:off x="7884368" y="5085184"/>
            <a:ext cx="1047750" cy="1047751"/>
          </a:xfrm>
          <a:prstGeom prst="rect">
            <a:avLst/>
          </a:prstGeom>
          <a:noFill/>
        </p:spPr>
      </p:pic>
      <p:pic>
        <p:nvPicPr>
          <p:cNvPr id="43014" name="Picture 6" descr="cueillette 2"/>
          <p:cNvPicPr>
            <a:picLocks noChangeAspect="1" noChangeArrowheads="1"/>
          </p:cNvPicPr>
          <p:nvPr/>
        </p:nvPicPr>
        <p:blipFill>
          <a:blip r:embed="rId5" cstate="print"/>
          <a:srcRect/>
          <a:stretch>
            <a:fillRect/>
          </a:stretch>
        </p:blipFill>
        <p:spPr bwMode="auto">
          <a:xfrm>
            <a:off x="5724128" y="1628800"/>
            <a:ext cx="1057275" cy="15906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6" name="Rectangle 5"/>
          <p:cNvSpPr/>
          <p:nvPr/>
        </p:nvSpPr>
        <p:spPr>
          <a:xfrm>
            <a:off x="467544" y="1484784"/>
            <a:ext cx="31683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Cours et Apprentissage</a:t>
            </a:r>
            <a:endParaRPr lang="fr-FR" dirty="0">
              <a:solidFill>
                <a:schemeClr val="tx2"/>
              </a:solidFill>
            </a:endParaRPr>
          </a:p>
        </p:txBody>
      </p:sp>
      <p:sp>
        <p:nvSpPr>
          <p:cNvPr id="7" name="ZoneTexte 6"/>
          <p:cNvSpPr txBox="1"/>
          <p:nvPr/>
        </p:nvSpPr>
        <p:spPr>
          <a:xfrm>
            <a:off x="251520" y="1988840"/>
            <a:ext cx="4968875" cy="397031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fr-FR" dirty="0" smtClean="0">
                <a:solidFill>
                  <a:schemeClr val="bg1"/>
                </a:solidFill>
              </a:rPr>
              <a:t>Dans ce concept, les consommateurs sont encadrés sur tout ou une partie de la production de leur produits.</a:t>
            </a:r>
          </a:p>
          <a:p>
            <a:pPr>
              <a:defRPr/>
            </a:pPr>
            <a:r>
              <a:rPr lang="fr-FR" dirty="0" smtClean="0">
                <a:solidFill>
                  <a:schemeClr val="bg1"/>
                </a:solidFill>
              </a:rPr>
              <a:t>Ex : Le site mesvignes.com propose d’adopter une vigne, de participer à la vendange et de décider des cépages présent dans une cuvé de vin, </a:t>
            </a:r>
            <a:r>
              <a:rPr lang="fr-FR" dirty="0" err="1" smtClean="0">
                <a:solidFill>
                  <a:schemeClr val="bg1"/>
                </a:solidFill>
              </a:rPr>
              <a:t>LeNotre</a:t>
            </a:r>
            <a:r>
              <a:rPr lang="fr-FR" dirty="0" smtClean="0">
                <a:solidFill>
                  <a:schemeClr val="bg1"/>
                </a:solidFill>
              </a:rPr>
              <a:t> propose des cours de cuisine pour faire des macarons…</a:t>
            </a:r>
          </a:p>
          <a:p>
            <a:pPr>
              <a:defRPr/>
            </a:pPr>
            <a:endParaRPr lang="fr-FR" dirty="0">
              <a:solidFill>
                <a:schemeClr val="bg1"/>
              </a:solidFill>
            </a:endParaRPr>
          </a:p>
          <a:p>
            <a:pPr>
              <a:defRPr/>
            </a:pPr>
            <a:r>
              <a:rPr lang="fr-FR" b="1" dirty="0" smtClean="0">
                <a:solidFill>
                  <a:schemeClr val="bg1"/>
                </a:solidFill>
              </a:rPr>
              <a:t>Avantages</a:t>
            </a:r>
            <a:r>
              <a:rPr lang="fr-FR" dirty="0" smtClean="0">
                <a:solidFill>
                  <a:schemeClr val="bg1"/>
                </a:solidFill>
                <a:sym typeface="Wingdings" pitchFamily="2" charset="2"/>
              </a:rPr>
              <a:t> Contrôle possible de la qualité. Maintien de certains </a:t>
            </a:r>
            <a:r>
              <a:rPr lang="fr-FR" dirty="0" err="1" smtClean="0">
                <a:solidFill>
                  <a:schemeClr val="bg1"/>
                </a:solidFill>
                <a:sym typeface="Wingdings" pitchFamily="2" charset="2"/>
              </a:rPr>
              <a:t>process</a:t>
            </a:r>
            <a:r>
              <a:rPr lang="fr-FR" dirty="0" smtClean="0">
                <a:solidFill>
                  <a:schemeClr val="bg1"/>
                </a:solidFill>
                <a:sym typeface="Wingdings" pitchFamily="2" charset="2"/>
              </a:rPr>
              <a:t>. </a:t>
            </a:r>
          </a:p>
          <a:p>
            <a:pPr>
              <a:defRPr/>
            </a:pPr>
            <a:r>
              <a:rPr lang="fr-FR" b="1" dirty="0" smtClean="0">
                <a:solidFill>
                  <a:schemeClr val="bg1"/>
                </a:solidFill>
                <a:sym typeface="Wingdings" pitchFamily="2" charset="2"/>
              </a:rPr>
              <a:t>Inconvénients</a:t>
            </a:r>
            <a:r>
              <a:rPr lang="fr-FR" dirty="0" smtClean="0">
                <a:solidFill>
                  <a:schemeClr val="bg1"/>
                </a:solidFill>
                <a:sym typeface="Wingdings" pitchFamily="2" charset="2"/>
              </a:rPr>
              <a:t> Peu de liberté pour les consommateurs, difficulté de production de masse.</a:t>
            </a:r>
            <a:endParaRPr lang="fr-FR" dirty="0">
              <a:solidFill>
                <a:schemeClr val="bg1"/>
              </a:solidFill>
            </a:endParaRPr>
          </a:p>
        </p:txBody>
      </p:sp>
      <p:sp>
        <p:nvSpPr>
          <p:cNvPr id="32774" name="AutoShape 6"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2776" name="AutoShape 8" descr="data:image/jpeg;base64,/9j/4AAQSkZJRgABAQAAAQABAAD/2wCEAAkGBhQSEBUUEhQVFRQUFhgVFBgVFRgVFRQVFRUXFRYVFBcXGyYeFxkjGhcVIC8gIycpLSwsFR4xNTAqNSYrLCkBCQoKDgwOGg8PGiwdHRwpKSwpKSwpLCksLCwsLCwsLCwsKSwsKSwpKSwpLCksLCwsKSwsKSkpKSkpKSksLCwsLP/AABEIAOEA4QMBIgACEQEDEQH/xAAbAAEAAgMBAQAAAAAAAAAAAAAABQYCAwQHAf/EAEYQAAEDAQUEBgQLBgYDAQAAAAEAAhEDBAUSITEGQVFxIlJhgZGhEzKx0QcUFRYjQlNyksHwM0NigrLhJDRzk9LxVKLCRP/EABoBAQADAQEBAAAAAAAAAAAAAAABAgMEBQb/xAAsEQACAgEDAwQBAwUBAAAAAAAAAQIRAwQSIRMxUTJBYXEUM1KRFSJCgfAF/9oADAMBAAIRAxEAPwD3FERAEREAREQBERAEREAREQBERAEREAREQBERAEREAREQBERAEREAREQBERAEUfUvYAkYdDxW0W7s80B1oub46N4cO6fYvnynT3uA5yEB1IuYXlT67fFZC2s67fEIKN6LT8bZ1m+IX0WlvWb4hCaNqLX8Yb1m+IT4w3rN8Qgo2ItRtTOu38QWBt9Prs/EPeosUzoRcxvKl9oz8QXw3rR+1Z+Ie9LRO1+DqRcZvmh9rT/G33rlq7WWRpIdaaII1HpGyOYnJLROyXglkUH897F/5DNY35nsyzXBW+FC72kj0+IgwQynUcR4N81G5eSywZH/AIv+C1oqdavhSsjNBVeToGsz75OXeoq0/C2Y+isrub3geTQVG+PkjJiyY47pRdfTPRkXml1/CHarRVw4aTGwSYDnHszJUm7aK0dcdzQqvLFDS43qodTH2ui8IqL84bR9p/6hb7g2hr1LS1j3AtOKRhA0BjNFlTdHRLRzim3XBc0RFqcYREQBERAV616u5lRG0V6VKdSkymXDHiLsIaXdEAj18lMWwdJ3MqBvy0xWa1rQ57gcMmAAAMRLoMajQFQy8O522TaInEC0S1wYJOb3FodAAGWvkun5axAFtOQQwmXAEGo4tAiNxCrj7WzphzZwwXw2W4oByJiTBCkrovqkYAEtwsIIZkAXENnhDpUGqS/addW3jFJpjCGPLxIkFjw0kH63Ja69pp4SRTAEVMJkSTTBJlu4ZFbReFEjFUYGlpfEtmYfhlp3kmFmLbRJJDM3NcXdDcDDsXh3qprS/acloq02kg0zILQBiILsWjuxvbnyWQs1MtBc0sJBOEuMiNdOS6PjdIgyyMQBhzM3gmBkdc10Gm3SBlkMtyqW48EVWsNIakjfrxWqpYqQ+udJ1yjwUo+m06geCwcwaQI5KjLxoiHWKl1z4/2Wp1kpdc8FMlo4DwWstbwHgqM2jRFi6mHMEqubQXG0sY7C5zWvdjiQQDGeXtV1kKDviu9jGgFzGF8VHN6RDTpyVTqw+orVjuSg+1U/i4qYW5vLiVxX1Y2Fzmva0VA4gk9Fxb9VxcMyOzRXG4K5JqAEvpAjA5wgnjzUVtVYqpLqgYCBAxA/U0wOG8GUXc3nNpP6IWnYh6NjsLnNJwvxYXtHBzGuie+Qs2YoDScmkhsANJGmca5RvK0WW2EPLjiBAIIzIZn0cOcHL2Lpc0choFeaaLaScMr3e67ozpWVoaXu9UGDHavlmt4xZaDT3rZZjq12jgQe2Vx2ewubLiIAKp7cHpNyUkvZlluOygPqPGhAaMu8nyHipVy4LnJ+Ll0ETJBJmQBkVrdaHcSqvueP0ceFuONUrb/kkQt2y/8AnGfz/wBJUOK7uJUrsr/m6f8AN/SVaHqRlm/Tl9Ho6Ii7j58IiIAiIgIK1jpO5lQN8WRr6mcgtgtc0w4SM4IVhtQ6TuZVcvr0wtVPA1hpFv0pJOMGOjgG9C0e/BzPsDSCDObg4mc8TQAD5BdNz3exriM4LQDJ3BxcPMlcTXVpOTSCePqjge33rMNrHDhLQY6cHjpCrward5Jw2KlnOczqTliOI4eGaymmNST0S2SZOEmSFBss9XOXjfG8aCPMHxWPxSt1m7uYzzJ7vYql1b9yYqvpl1Ml37MHCI3kQM+xZvvJnFQQu6rOb2wczmNMtMsv7rNl2VATLgdfEgRlHFVZpXySb70ZxPgtbr2Z2+CjDdVSfXbHMSc9+XNfTclU/WA000jmQqM0Ufk7XXszt8Fy2naOiww5xBOg1J7hmvtG5XgGelw7hoqtTuiq8tlwZjaahe2HFzpALZIEQMsKqdGOFlls20VGoJpuxcY3cwuO1E2hobRxtc1xPEHn2KEu+53NdLYJa9gDxkagdkWncYnQcFZ6N2ljaknC12RMxoR/0oo2acPSclgvCszEy0NzB6BECeOQ7lo2hv1rbO8GWkjCMtSTp4SpWjYcbXPD5IHRjPpCIM7lDbQbPVK9J2984xO85yD4lVfDsmMtzqRSjbKWcBwnt0PujcuyxWz0kN3hvYJjSABmY3LiF3OG7yWdOwngRpmN3/Z9itub4OqOngncP7X/AN3Oz47hJnUaZgTylfGXx0hiMs+sBq4bwuW2veAMznkZAz8fatV1Wb0lVrJyMzGoABOXks+Ucmo/qW1rFKKr45Zebrv6lXY5jeiQ3JpgZAfV4hfHBc113RSpE4Wy6DDnGSMt24LrIUFcCz7F163fB8azKd4PkVLbLn/F0/5v6SoulrzBH5qT2Y/zdLmf6SrR9SLZf039HpCIi7z58IiIAiIgIi1eseagNoLEXVaNQVXMDAcVMRhqSMsXJWqpdoLicRzMrmGz1MuxPLnngSI5QAhKddim0rmxQA52rpA34iTn+tylLJso1uFznRhzGJ0DwVrFhYMgIHAZDyQWCn1G94B9qii/UZXW3JZWmXVGnsDpGuLTmtjLFY26OJ5YjO/h2KxNs7Ro1o7gswFFDqS8lfcbMTPo3kwBkx0QNNyVKlEmRQqmcsmOExkrCibR1GVt1Ru6yVT/AC9kceC+/H6gADbJUgZDT3qxoo2E9VlZN5V91kqeXvURbbDWfOGzPaCcRBa1wnszBE74V9RR00aQ1EoO0UWxWe0MwzZnuLfV9VrQdJidVrt9K21GiLLm1+KHOGFw4HNX5FHTRb8ud3SKHdtC2Mc9zrIBijosc2BHM6ru9Lad9kd3OZ71bkTpIPVSbtpHlFuu+0te7/AVXNJyLcByPETqsrJdz3Hp2SvTEzJpyTrphOi9VRR0kdC/9LIlVI8Xtl2Uy6PR12nTOhUjxwwAuWy3KaNo6Ja4OaRIImdYjUL3Ja6tBrhDmhw4EAjzR4iuXXzyJLtTvj3PHXVy10HLmIXSXg8F6faLjoPEPpMI+6PyXL80rL9kPE+9Z9Bmv58X3R55TOfj7FJ7NOHxulzP9JVyGytm+yHifet1nuChTcHMptDhoRqNylYWnZWethKLVPkkERF0nlhERAEREARQVut1QPcA6ACtrbc4NBL4yE6R5hATCKLZb37i093uKy+UX9QHk6PaEBJIo35WdvpO7iCny1xpv8AosEkijPlxvUf4J8vM4P8ABNyFEmijPnBT/i8F8+cVL+Lw/uq74+SaZKIoo7R0v4vAe9fDtLT4O8B71V5oL3G1ksiiPnLT4O8B71z2rbOjTaXOD4BAybOZ71V6jGvcOLRPoqo74SLN1auf8Efmuu27ZUqVM1HhwaNT+Q4lQtTifCZC5LAiodD4SKtYzQsTyzc+q8MB5AAkroq7V20t+joUZ4OqOz7BkrPPBcWRZdEleWu29vEktLKFMjIjC5xHi5arx2rtpoj6bDJhxY1rXdkGMlDzx7GL1ED1eVjjHFeVbHVqtS1j0lSpUGB2LG9zo4HM5Zq8Pojh5Lmy63Y6SN8L6sdyJ30g4jxX0PCr4YOHkuewf5huvrH2KkdduaVGrxlpREXpmQREQBERAV28j9I7mom+Zmn0Q9obmMsjl0gDkVL3m36R3NQN9NONkhzmino3rbpAOYVZdiGabuq1GZEuAMSQ4QAAQRHONFO2MveW5uAjp5icUHTsmFXPS1Oq7WYjKMGkn+Jdly16uPOYh26MWkDMc9yy4+SCbp03OwucC4Rhc0GMxlMb88XismUKk6uAJGkQG4nTluMQsGVapBzIgOjo6nLCDI5rfQrPxGQYjIRvnce1VpPyDBtOqS0EmPrnLt9Xs0WTqdTC2CJIh07jPrduWXet3p3dUrD407cwqGl5LUc9OzVDGInQzprAiDw1WVKiQxoLQTEHEZM81udaHwehnuz1Q13dU93vWLSRZGh9N0ZMZPl4+COouyhjO2R4rb6d/U81nSquIzELCRdGqnRM5taB2Bcl4Xa2oyoJayCDMRBA3ngpPGo2+Wg0ny4tEtOYJbI0GQ0XNNCXpI2hZH2nC1zqRZTIJw+sYXZtFdYrGg0+oKhLhuMNyBWy67O51X0p9GOhhApnXtKlXsnVZxe12VhC4/ZEGjwgDTsCyp0FutDWtME9w3LBwkQ3Lid6pPPCHqZqsLfKIC8Kw+MvcWGMgCdHQIJ71BX3WEQ3eZjgFdbZZcLBizaciNYJ0IUPYdjqb6k2i0NIn9m1wDj2OOo5BdePNGS3HmZ9NJSpe5u+Dy7yKb67h63QZyGp8cu5WSpWb1h4hdDaLWU8DGhrWthoGgEblWT+vBcspb5Nno4sfTgokyK7esPFc9gM2hp4u/IqNAXfdg+mZ978lfH6l9mj7FuREX0ZyhERAEREBA3k36R363KIvH1m/dCmbxH0ju72Kv7TUqX0Jq5dIYMz6+7RRJ0ga21hx/L2rosNoa14JOXPio5z6ZOc6nfqQZOnJZUnUyR0TJjecjMqm4iye+WWSY3arA3839FREsBd0DJkHtzjimJh+ofDXeochZKHaIfo8Vmb5d1fNRbmCR9GSYB0/Wa3Frp9R27dxVN3ksmdhvd3VCxN7v4BaBZ6n2Tl0U7qqEA4CJ4rKTLIwN7P4BcFt2qcwkANJHrEmGtnd2nsClRclTgq5bdl6oqElsw4v9YQ5p3tnKQuabInJxXBusu2j3GHNaGzGNplo4TOikflJzy5j4LTuIyhQbNl6riSGBsgtDZgkneQBlH6Kn3XA+mwkwcIaMtSYA9qw+WVxzbXJy2YClUL6ZiREblsvTaV1Gk55Iy05lZ2S7KpfhfTwGJEkEEd29RO2mydd9mGATheCQOEEKrUX24N8dexAUdq6r34ideKn7vv92Uqm2a4q1MiWFTlls7wJwnwXnavGlyj0ocxplttF6Y2EEZRPhmqgdk32oempWhuCoS7pB2IGcwQDGRUtSplzHNnCXNLZiYkRKbHWOpZ6dSlViMWJjgZa4EQYGoOQ8VppZzjCUr/ANHm6jFGc1Fq0TOyl0VLNTcx9oNZsZNIgNO/CSZjsWBb+u5d1nqwVxOb+u7ktVJydsuoqKpGVESHNy0kc26+Urouz9sz735LTZvXbz9q33b+1Z978lpD1r7D7FuREX0ZyhERAEREBCXk8ekcOW/sUVedpYWtZk5wz4wfera6i05loJ7QF8bQaDIaAeQQFMo3e4x0OWWfcIldtG6nfZvPcG/1FWpEBX2Xa7dQH81QfktzbHW3U6I5kn8lNIooEQLLaONIcmrL4laD++aOTVKoo2oEQbrrnW0Hub/dYG5Kp1tDvA+9TSKHjiybIM7PVP8AyHeB/wCS11dlnOEOrlw4Fs+1ysCKrwwfsLZXKOyBZ6tYt5Nj/wCl8q7HlwIdXeQ7UZ7uHSyVkRV/Hx+BZWLLsQKZxNr1ZiJc4uIHASV2fN5+nxh8b8v7qbRR+Ni8BNrsU+vsG8ullrqN7C0OHmV02bZu0M1tDHj+KkPerOipLR4Zd0adafayDdddWILKDu5zfYuGvs+/6rMP3XhzfAwVakUPRYyu9lIrXfaGfu3OHFony1QUn9R4/kdw5K7osnoI+zLdRlMoUH4mnA6JH1Cui7qD/SsJY8DEJlhAGXJWtEjoUmnY6gREXomQREQBERAaqlqY0wXAHtK+C1s6w8VC3w36R3Ib+xaxacFME+3tQFibUB0IPIrJVujamvGi24Duc8cnFAT6KvFtTdVqeRWp1SuNKzu9oUWV3FmRVR1rtA/e/wDqFqdedqH7xv4Qo3Eb0XBFSXXza+u38I9y1uv22dZvgE3Feqi9IqA6/wC29YeDfctZv629fyb7lG5EdaJ6Gi86+Xbd9p5M9y4Lw2qt9MNio0S4jpNb3aBTuKT1MYK2eqIvKKm095sqMa+pT6ZA6IacpE7lJm9bYf30cg33JuKw1UJ3XseiIvJL32ntdF4aaryC2ZBjfB3LCwX+azsL61ZpOkvMHskKN6J/KhdHrjqgGpA5mFz1r0pM9aowc3BeD24uqVMT3vdB6MvJAznISrvdxpVG4qcbpyzBiYKhTszjq910i61Np6A0cXfda4+cQtJ2updWp+Ef8lXSzJanBTuLdeRZvnfS6tTwb/yXyhtjRfUbTAqBznBoloiTxOJVcLTYj/jKf+o1LZKyyPTERFc6wiIgCIiAgb4/aHkPYq9tDSc9tJrcoLnzwc2cE58SrFe/7Q8goe36M5H2lCGrVFfBrMJeJDnhpcAcWDC6C1u4nCR4FTVgvCo7IkyGtI6IGI48wQc/VWohZ2IxUaoM+n8kgKLi4AuflVdmYyaQ6IyiMwtdKpVLm4shDZy1y6U8DK78Swc5QUcPk01amcYTqOUbyuY1pPqmOK6nFaXuVSGjldUPVPitdR56vmuhzlpc8cVBk0aHOd1fNfWhZl44hay4cQoKUfQxcFuwejwubiLnw0Ax0uM7l24xxC4LzMs0D+lnhMFvaI3ojHN6WYXVYmCocTSKjOs7EADvEKXwqMua0Ujiwk48sWMy48M1DP2jqjG0uaDJEwJbnoEZTDtjBfJPX1Y6b6X0hDSM2u3g8O3kqUV1G3ekeA94LjkC50Ae5SNpvGy06RpNiq86uAyB3kHs3KnLNJ4baku5HUa9JhzDqkHjhaY81IHbQtybRYGjcCQvtlq2RjTUAc8zAY+Mu3gpaw1qNWmH+iYDJAGEHQ8kQp3ZhdW0zK7sGFzXRPEZdo0W515jqnyXVZy0eq0DkAFDOWiNEdYvIdXzWd2VJtNMnfUb7VwtYczw1XXdf7el/qN9qksu56kiItD0AiIgCIiAhL2H0h5BV6+rbgdRbge7HiGJrZa2M+kdysd7Dp9wUJfDKpFI0w0sBPpcROIDdh45oVl24Idt5cWnuzH/AGN6yp3jBBa1xz7PHPcvgfWgCBpmZ0PALZQ9LIxRG/edOeSgpbNrr5eQSA6B5rmfelXqu/W9bmWO0H/r9diyF0Wg64R26QoKOyPqXhU3h3itbLS8zOId+qlKlzVJP0jGjdmPNaql15n6emB7FUo7I17jxPitTp4nxUlUu+mP/wBDfCfyR1OzDWrPcVBUiTzPiol9uxERjcSTDGuwDCDEucYzJ3SrTisnXd4FcFb4s0DC6oS2QxzWgkNcc2kO3cIRHPmUq4IGy2l7ZxF2RGJjsyAcsQd+WamrtqhpeS0OIBwg5ie0cpWdlZY46Rqy4jGXCCQNGgDQLfbLysbWnCag6UEhpJA4gI+5TE5QVswc30hL20w0AYnYcgY1B4FVfamxtxemYC0Ew4TMcDKtV3XjYi5w9JVczKHOaRJ4dq6LTZbvrNLHVHQewiDuKhmvGSPY8orjeNfyXyi3tKuj9kLPUJNG0tw4iBj6JAHtXc34P6IovivTe/CSDiiIzyVS6VR2lKp1CMInJ2+ZHbortdNengDKbpwjOcieJUNd2ylWrReGtxOYcTcJB11C6bPcPoy30hc1wjTo+aok7tBxSVIs9jrZwuRyxpWgAgrM5rYhChrG45eP910Xd+3p/wCo3+pc1P1hzC6bCfp2f6jf6lJK7nqSIi0PQCIiAIiICMvGyPc+WiRHGFH2m6q7wGgNA3ku18FY0QFdpbLH6zwT3wuqns6B9cj7rQPMyVMIgIs7PtOtSqf549gWPzYo7w483uUsiAifmtZvswebnH81mNmrN9i3z96k0UURSI8bP2f7Gn+ELL5Ds/2NL8Dfcu5FIpHD8h2f7Cl/tt9yfIdn+wpf7bfcu5EoUjhFxWf7Cl/tt9y+/I1D7Gl/tt9y7UQUjk+SKP2VP/bb7l8Nz0fsaf4G+5diIKRHfN2zRHoKUfcC1VNlLIRBoU8/4Y9ilkUUKRXbL8H9ipT6Kjgxa4XvH/0tlXY2kRGKpyLsY8HAqeRKRG1P2Kbavg3Yf2dVzD90EeEhaR8H9Qfvmn+Q+9XhEpFenEpLdgqkg+lZl/Cfet1n2Ge2o1xrN6Lg6MB3GY1VwRKQ6UQiIpNAiIgCIiAIiIAiIgCIiAIiIAiIgCIiAIiIAiIgCIiAIiIAiIgCIiAIiIAiIgCIiAIiIAiIgCIiAIiIAiIgCIiAIiIAiIgCIiAIiIAiIgCIiAIiIAiI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2"/>
          <p:cNvSpPr>
            <a:spLocks noGrp="1" noChangeArrowheads="1"/>
          </p:cNvSpPr>
          <p:nvPr>
            <p:ph type="title"/>
          </p:nvPr>
        </p:nvSpPr>
        <p:spPr>
          <a:xfrm>
            <a:off x="457200" y="274638"/>
            <a:ext cx="8229600" cy="1143000"/>
          </a:xfrm>
        </p:spPr>
        <p:txBody>
          <a:bodyPr/>
          <a:lstStyle/>
          <a:p>
            <a:pPr eaLnBrk="1" hangingPunct="1"/>
            <a:r>
              <a:rPr lang="fr-FR" sz="3600" b="1" dirty="0" smtClean="0"/>
              <a:t>Do It </a:t>
            </a:r>
            <a:r>
              <a:rPr lang="fr-FR" sz="3600" b="1" dirty="0" err="1" smtClean="0"/>
              <a:t>Yourself</a:t>
            </a:r>
            <a:endParaRPr lang="fr-FR" dirty="0" smtClean="0"/>
          </a:p>
        </p:txBody>
      </p:sp>
      <p:pic>
        <p:nvPicPr>
          <p:cNvPr id="1026" name="Picture 2"/>
          <p:cNvPicPr>
            <a:picLocks noChangeAspect="1" noChangeArrowheads="1"/>
          </p:cNvPicPr>
          <p:nvPr/>
        </p:nvPicPr>
        <p:blipFill>
          <a:blip r:embed="rId3" cstate="print"/>
          <a:srcRect/>
          <a:stretch>
            <a:fillRect/>
          </a:stretch>
        </p:blipFill>
        <p:spPr bwMode="auto">
          <a:xfrm>
            <a:off x="6228184" y="1772816"/>
            <a:ext cx="1476375" cy="1085850"/>
          </a:xfrm>
          <a:prstGeom prst="rect">
            <a:avLst/>
          </a:prstGeom>
          <a:noFill/>
          <a:ln w="9525">
            <a:noFill/>
            <a:miter lim="800000"/>
            <a:headEnd/>
            <a:tailEnd/>
          </a:ln>
        </p:spPr>
      </p:pic>
      <p:pic>
        <p:nvPicPr>
          <p:cNvPr id="1028" name="Picture 4" descr="http://www.lenotre.com/Content/media/img/elements/header/logo.jpg"/>
          <p:cNvPicPr>
            <a:picLocks noChangeAspect="1" noChangeArrowheads="1"/>
          </p:cNvPicPr>
          <p:nvPr/>
        </p:nvPicPr>
        <p:blipFill>
          <a:blip r:embed="rId4" cstate="print"/>
          <a:srcRect/>
          <a:stretch>
            <a:fillRect/>
          </a:stretch>
        </p:blipFill>
        <p:spPr bwMode="auto">
          <a:xfrm>
            <a:off x="7308304" y="4869160"/>
            <a:ext cx="1152127" cy="1152128"/>
          </a:xfrm>
          <a:prstGeom prst="rect">
            <a:avLst/>
          </a:prstGeom>
          <a:noFill/>
        </p:spPr>
      </p:pic>
      <p:pic>
        <p:nvPicPr>
          <p:cNvPr id="1030" name="Picture 6" descr="http://www.lenotre.com/display.axd?id=98319&amp;load=2"/>
          <p:cNvPicPr>
            <a:picLocks noChangeAspect="1" noChangeArrowheads="1"/>
          </p:cNvPicPr>
          <p:nvPr/>
        </p:nvPicPr>
        <p:blipFill>
          <a:blip r:embed="rId5" cstate="print"/>
          <a:srcRect/>
          <a:stretch>
            <a:fillRect/>
          </a:stretch>
        </p:blipFill>
        <p:spPr bwMode="auto">
          <a:xfrm>
            <a:off x="5436096" y="3284984"/>
            <a:ext cx="1733550" cy="17335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Image 5" descr="POLYTECH LILLE_BLANC.png"/>
          <p:cNvPicPr>
            <a:picLocks noChangeAspect="1"/>
          </p:cNvPicPr>
          <p:nvPr/>
        </p:nvPicPr>
        <p:blipFill>
          <a:blip r:embed="rId2" cstate="print"/>
          <a:srcRect/>
          <a:stretch>
            <a:fillRect/>
          </a:stretch>
        </p:blipFill>
        <p:spPr bwMode="auto">
          <a:xfrm>
            <a:off x="179388" y="115888"/>
            <a:ext cx="1512887" cy="471487"/>
          </a:xfrm>
          <a:prstGeom prst="rect">
            <a:avLst/>
          </a:prstGeom>
          <a:noFill/>
          <a:ln w="9525">
            <a:noFill/>
            <a:miter lim="800000"/>
            <a:headEnd/>
            <a:tailEnd/>
          </a:ln>
        </p:spPr>
      </p:pic>
      <p:sp>
        <p:nvSpPr>
          <p:cNvPr id="5" name="Flèche droite 4"/>
          <p:cNvSpPr/>
          <p:nvPr/>
        </p:nvSpPr>
        <p:spPr>
          <a:xfrm>
            <a:off x="683568" y="2276872"/>
            <a:ext cx="8064896"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COMPLEXITE DE PRODUCTION</a:t>
            </a:r>
            <a:endParaRPr lang="fr-FR" dirty="0">
              <a:solidFill>
                <a:schemeClr val="tx2"/>
              </a:solidFill>
            </a:endParaRPr>
          </a:p>
        </p:txBody>
      </p:sp>
      <p:sp>
        <p:nvSpPr>
          <p:cNvPr id="6" name="Flèche droite 5"/>
          <p:cNvSpPr/>
          <p:nvPr/>
        </p:nvSpPr>
        <p:spPr>
          <a:xfrm>
            <a:off x="755576" y="4581128"/>
            <a:ext cx="7992888" cy="1728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IMPLICATION DU CLIENT*</a:t>
            </a:r>
            <a:endParaRPr lang="fr-FR" dirty="0">
              <a:solidFill>
                <a:schemeClr val="tx2"/>
              </a:solidFill>
            </a:endParaRPr>
          </a:p>
        </p:txBody>
      </p:sp>
      <p:sp>
        <p:nvSpPr>
          <p:cNvPr id="7" name="Rectangle 3"/>
          <p:cNvSpPr txBox="1">
            <a:spLocks noChangeArrowheads="1"/>
          </p:cNvSpPr>
          <p:nvPr/>
        </p:nvSpPr>
        <p:spPr bwMode="auto">
          <a:xfrm>
            <a:off x="5245224" y="6237312"/>
            <a:ext cx="389877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fr-FR" sz="1200" b="0" i="0" u="none" strike="noStrike" kern="0" cap="none" spc="0" normalizeH="0" baseline="0" noProof="0" dirty="0" smtClean="0">
                <a:ln>
                  <a:noFill/>
                </a:ln>
                <a:solidFill>
                  <a:schemeClr val="tx1"/>
                </a:solidFill>
                <a:effectLst/>
                <a:uLnTx/>
                <a:uFillTx/>
                <a:latin typeface="+mn-lt"/>
                <a:ea typeface="+mn-ea"/>
                <a:cs typeface="+mn-cs"/>
              </a:rPr>
              <a:t>*</a:t>
            </a:r>
            <a:r>
              <a:rPr kumimoji="0" lang="fr-FR" sz="1200" b="0" i="0" u="none" strike="noStrike" kern="0" cap="none" spc="0" normalizeH="0" noProof="0" dirty="0" smtClean="0">
                <a:ln>
                  <a:noFill/>
                </a:ln>
                <a:solidFill>
                  <a:schemeClr val="tx1"/>
                </a:solidFill>
                <a:effectLst/>
                <a:uLnTx/>
                <a:uFillTx/>
                <a:latin typeface="+mn-lt"/>
                <a:ea typeface="+mn-ea"/>
                <a:cs typeface="+mn-cs"/>
              </a:rPr>
              <a:t> </a:t>
            </a:r>
            <a:r>
              <a:rPr lang="fr-FR" sz="1200" kern="0" dirty="0" smtClean="0">
                <a:latin typeface="+mn-lt"/>
                <a:cs typeface="+mn-cs"/>
              </a:rPr>
              <a:t>Dans la réalisation</a:t>
            </a:r>
            <a:r>
              <a:rPr kumimoji="0" lang="fr-FR" sz="1200" b="0" i="0" u="none" strike="noStrike" kern="0" cap="none" spc="0" normalizeH="0" noProof="0" dirty="0" smtClean="0">
                <a:ln>
                  <a:noFill/>
                </a:ln>
                <a:solidFill>
                  <a:schemeClr val="tx1"/>
                </a:solidFill>
                <a:effectLst/>
                <a:uLnTx/>
                <a:uFillTx/>
                <a:latin typeface="+mn-lt"/>
                <a:ea typeface="+mn-ea"/>
                <a:cs typeface="+mn-cs"/>
              </a:rPr>
              <a:t> du produit</a:t>
            </a:r>
            <a:endParaRPr kumimoji="0" lang="fr-FR" sz="1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1403648" y="1556792"/>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Kits</a:t>
            </a:r>
            <a:endParaRPr lang="fr-FR" sz="1200" dirty="0">
              <a:solidFill>
                <a:schemeClr val="tx2"/>
              </a:solidFill>
            </a:endParaRPr>
          </a:p>
        </p:txBody>
      </p:sp>
      <p:sp>
        <p:nvSpPr>
          <p:cNvPr id="9" name="Rectangle 8"/>
          <p:cNvSpPr/>
          <p:nvPr/>
        </p:nvSpPr>
        <p:spPr>
          <a:xfrm>
            <a:off x="3851920" y="1556792"/>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Mise à disposition</a:t>
            </a:r>
            <a:endParaRPr lang="fr-FR" sz="1200" dirty="0">
              <a:solidFill>
                <a:schemeClr val="tx2"/>
              </a:solidFill>
            </a:endParaRPr>
          </a:p>
        </p:txBody>
      </p:sp>
      <p:sp>
        <p:nvSpPr>
          <p:cNvPr id="10" name="Rectangle 9"/>
          <p:cNvSpPr/>
          <p:nvPr/>
        </p:nvSpPr>
        <p:spPr>
          <a:xfrm>
            <a:off x="5868144" y="1556792"/>
            <a:ext cx="1224136"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Cours et Apprentissage</a:t>
            </a:r>
            <a:endParaRPr lang="fr-FR" sz="1200" dirty="0">
              <a:solidFill>
                <a:schemeClr val="tx2"/>
              </a:solidFill>
            </a:endParaRPr>
          </a:p>
        </p:txBody>
      </p:sp>
      <p:sp>
        <p:nvSpPr>
          <p:cNvPr id="11" name="Rectangle 3"/>
          <p:cNvSpPr txBox="1">
            <a:spLocks noChangeArrowheads="1"/>
          </p:cNvSpPr>
          <p:nvPr/>
        </p:nvSpPr>
        <p:spPr bwMode="auto">
          <a:xfrm>
            <a:off x="467544" y="2060848"/>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fr-FR" sz="3200" b="0" i="0" u="none" strike="noStrike" kern="0" cap="none" spc="0" normalizeH="0" baseline="0" noProof="0" dirty="0" smtClean="0">
                <a:ln>
                  <a:noFill/>
                </a:ln>
                <a:solidFill>
                  <a:schemeClr val="tx1"/>
                </a:solidFill>
                <a:effectLst/>
                <a:uLnTx/>
                <a:uFillTx/>
                <a:latin typeface="+mn-lt"/>
                <a:ea typeface="+mn-ea"/>
                <a:cs typeface="+mn-cs"/>
              </a:rPr>
              <a:t>-</a:t>
            </a:r>
          </a:p>
        </p:txBody>
      </p:sp>
      <p:sp>
        <p:nvSpPr>
          <p:cNvPr id="12" name="Rectangle 3"/>
          <p:cNvSpPr txBox="1">
            <a:spLocks noChangeArrowheads="1"/>
          </p:cNvSpPr>
          <p:nvPr/>
        </p:nvSpPr>
        <p:spPr bwMode="auto">
          <a:xfrm>
            <a:off x="7380312" y="2060848"/>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fr-FR" sz="3200" kern="0" dirty="0">
                <a:latin typeface="+mn-lt"/>
                <a:cs typeface="+mn-cs"/>
              </a:rPr>
              <a:t>+</a:t>
            </a: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3" name="Rectangle 3"/>
          <p:cNvSpPr txBox="1">
            <a:spLocks noChangeArrowheads="1"/>
          </p:cNvSpPr>
          <p:nvPr/>
        </p:nvSpPr>
        <p:spPr bwMode="auto">
          <a:xfrm>
            <a:off x="7380312" y="4365104"/>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fr-FR" sz="3200" kern="0" dirty="0">
                <a:latin typeface="+mn-lt"/>
                <a:cs typeface="+mn-cs"/>
              </a:rPr>
              <a:t>+</a:t>
            </a:r>
            <a:endParaRPr kumimoji="0" lang="fr-FR"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Rectangle 3"/>
          <p:cNvSpPr txBox="1">
            <a:spLocks noChangeArrowheads="1"/>
          </p:cNvSpPr>
          <p:nvPr/>
        </p:nvSpPr>
        <p:spPr bwMode="auto">
          <a:xfrm>
            <a:off x="467544" y="4365104"/>
            <a:ext cx="5040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fr-FR" sz="3200" b="0" i="0" u="none" strike="noStrike" kern="0" cap="none" spc="0" normalizeH="0" baseline="0" noProof="0" dirty="0" smtClean="0">
                <a:ln>
                  <a:noFill/>
                </a:ln>
                <a:solidFill>
                  <a:schemeClr val="tx1"/>
                </a:solidFill>
                <a:effectLst/>
                <a:uLnTx/>
                <a:uFillTx/>
                <a:latin typeface="+mn-lt"/>
                <a:ea typeface="+mn-ea"/>
                <a:cs typeface="+mn-cs"/>
              </a:rPr>
              <a:t>-</a:t>
            </a:r>
          </a:p>
        </p:txBody>
      </p:sp>
      <p:sp>
        <p:nvSpPr>
          <p:cNvPr id="15" name="Rectangle 14"/>
          <p:cNvSpPr/>
          <p:nvPr/>
        </p:nvSpPr>
        <p:spPr>
          <a:xfrm>
            <a:off x="6156176" y="3933056"/>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Mise à disposition</a:t>
            </a:r>
            <a:endParaRPr lang="fr-FR" sz="1200" dirty="0">
              <a:solidFill>
                <a:schemeClr val="tx2"/>
              </a:solidFill>
            </a:endParaRPr>
          </a:p>
        </p:txBody>
      </p:sp>
      <p:sp>
        <p:nvSpPr>
          <p:cNvPr id="16" name="Rectangle 15"/>
          <p:cNvSpPr/>
          <p:nvPr/>
        </p:nvSpPr>
        <p:spPr>
          <a:xfrm>
            <a:off x="3707904" y="3933056"/>
            <a:ext cx="1224136"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Cours et Apprentissage</a:t>
            </a:r>
            <a:endParaRPr lang="fr-FR" sz="1200" dirty="0">
              <a:solidFill>
                <a:schemeClr val="tx2"/>
              </a:solidFill>
            </a:endParaRPr>
          </a:p>
        </p:txBody>
      </p:sp>
      <p:sp>
        <p:nvSpPr>
          <p:cNvPr id="17" name="Rectangle 16"/>
          <p:cNvSpPr/>
          <p:nvPr/>
        </p:nvSpPr>
        <p:spPr>
          <a:xfrm>
            <a:off x="1403648" y="3933056"/>
            <a:ext cx="1080120" cy="684656"/>
          </a:xfrm>
          <a:prstGeom prst="wedgeRectCallout">
            <a:avLst>
              <a:gd name="adj1" fmla="val -20833"/>
              <a:gd name="adj2" fmla="val 1009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2"/>
                </a:solidFill>
              </a:rPr>
              <a:t>Kits</a:t>
            </a:r>
            <a:endParaRPr lang="fr-FR" sz="1200" dirty="0">
              <a:solidFill>
                <a:schemeClr val="tx2"/>
              </a:solidFill>
            </a:endParaRPr>
          </a:p>
        </p:txBody>
      </p:sp>
      <p:sp>
        <p:nvSpPr>
          <p:cNvPr id="19" name="Rectangle 2"/>
          <p:cNvSpPr>
            <a:spLocks noGrp="1" noChangeArrowheads="1"/>
          </p:cNvSpPr>
          <p:nvPr>
            <p:ph type="title"/>
          </p:nvPr>
        </p:nvSpPr>
        <p:spPr>
          <a:xfrm>
            <a:off x="457200" y="274638"/>
            <a:ext cx="8229600" cy="1143000"/>
          </a:xfrm>
        </p:spPr>
        <p:txBody>
          <a:bodyPr/>
          <a:lstStyle/>
          <a:p>
            <a:pPr eaLnBrk="1" hangingPunct="1"/>
            <a:r>
              <a:rPr lang="fr-FR" sz="3600" b="1" dirty="0" smtClean="0"/>
              <a:t>PORTIONNABLE</a:t>
            </a:r>
            <a:r>
              <a:rPr lang="fr-FR" dirty="0" smtClean="0"/>
              <a:t> / Axes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3059113" y="3141663"/>
            <a:ext cx="295275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Challenges à relever</a:t>
            </a:r>
          </a:p>
        </p:txBody>
      </p:sp>
      <p:sp>
        <p:nvSpPr>
          <p:cNvPr id="6" name="Ellipse 5"/>
          <p:cNvSpPr/>
          <p:nvPr/>
        </p:nvSpPr>
        <p:spPr>
          <a:xfrm>
            <a:off x="250825" y="1700213"/>
            <a:ext cx="3241675" cy="1296987"/>
          </a:xfrm>
          <a:prstGeom prst="ellipse">
            <a:avLst/>
          </a:prstGeom>
          <a:solidFill>
            <a:srgbClr val="D42C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Instituer le dialogue et interactions avec le client</a:t>
            </a:r>
          </a:p>
        </p:txBody>
      </p:sp>
      <p:sp>
        <p:nvSpPr>
          <p:cNvPr id="7" name="Ellipse 6"/>
          <p:cNvSpPr/>
          <p:nvPr/>
        </p:nvSpPr>
        <p:spPr>
          <a:xfrm>
            <a:off x="5724525" y="1773238"/>
            <a:ext cx="3240088" cy="1295400"/>
          </a:xfrm>
          <a:prstGeom prst="ellipse">
            <a:avLst/>
          </a:prstGeom>
          <a:solidFill>
            <a:srgbClr val="D42C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Définir les limites de la personnalisation</a:t>
            </a:r>
          </a:p>
        </p:txBody>
      </p:sp>
      <p:sp>
        <p:nvSpPr>
          <p:cNvPr id="8" name="Ellipse 7"/>
          <p:cNvSpPr/>
          <p:nvPr/>
        </p:nvSpPr>
        <p:spPr>
          <a:xfrm>
            <a:off x="2916238" y="4868863"/>
            <a:ext cx="3240087" cy="1296987"/>
          </a:xfrm>
          <a:prstGeom prst="ellipse">
            <a:avLst/>
          </a:prstGeom>
          <a:solidFill>
            <a:srgbClr val="D42CB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Modularité </a:t>
            </a:r>
          </a:p>
        </p:txBody>
      </p:sp>
      <p:cxnSp>
        <p:nvCxnSpPr>
          <p:cNvPr id="10" name="Connecteur droit avec flèche 9"/>
          <p:cNvCxnSpPr>
            <a:stCxn id="5" idx="1"/>
            <a:endCxn id="6" idx="5"/>
          </p:cNvCxnSpPr>
          <p:nvPr/>
        </p:nvCxnSpPr>
        <p:spPr>
          <a:xfrm flipH="1" flipV="1">
            <a:off x="3017838" y="2806700"/>
            <a:ext cx="474662" cy="52387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Connecteur droit avec flèche 13"/>
          <p:cNvCxnSpPr>
            <a:stCxn id="5" idx="7"/>
            <a:endCxn id="7" idx="3"/>
          </p:cNvCxnSpPr>
          <p:nvPr/>
        </p:nvCxnSpPr>
        <p:spPr>
          <a:xfrm flipV="1">
            <a:off x="5580063" y="2879725"/>
            <a:ext cx="619125" cy="45085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Connecteur droit avec flèche 16"/>
          <p:cNvCxnSpPr>
            <a:stCxn id="5" idx="4"/>
            <a:endCxn id="8" idx="0"/>
          </p:cNvCxnSpPr>
          <p:nvPr/>
        </p:nvCxnSpPr>
        <p:spPr>
          <a:xfrm>
            <a:off x="4535488" y="4437063"/>
            <a:ext cx="0" cy="431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6154" name="ZoneTexte 19"/>
          <p:cNvSpPr txBox="1">
            <a:spLocks noChangeArrowheads="1"/>
          </p:cNvSpPr>
          <p:nvPr/>
        </p:nvSpPr>
        <p:spPr bwMode="auto">
          <a:xfrm>
            <a:off x="179388" y="3068638"/>
            <a:ext cx="2808287" cy="1277937"/>
          </a:xfrm>
          <a:prstGeom prst="rect">
            <a:avLst/>
          </a:prstGeom>
          <a:noFill/>
          <a:ln w="9525">
            <a:noFill/>
            <a:miter lim="800000"/>
            <a:headEnd/>
            <a:tailEnd/>
          </a:ln>
        </p:spPr>
        <p:txBody>
          <a:bodyPr>
            <a:spAutoFit/>
          </a:bodyPr>
          <a:lstStyle/>
          <a:p>
            <a:r>
              <a:rPr lang="fr-FR" sz="1100"/>
              <a:t>Mettre le client au cœur du système de création de la valeur de l’entreprise. L’interface se situant au niveau de l’outil de configuration des produits. Une configuration à la fois adapté à la logique de création de l’utilisateur et ouvert à ses remarques et sources d’améliorations</a:t>
            </a:r>
          </a:p>
        </p:txBody>
      </p:sp>
      <p:sp>
        <p:nvSpPr>
          <p:cNvPr id="6155" name="ZoneTexte 20"/>
          <p:cNvSpPr txBox="1">
            <a:spLocks noChangeArrowheads="1"/>
          </p:cNvSpPr>
          <p:nvPr/>
        </p:nvSpPr>
        <p:spPr bwMode="auto">
          <a:xfrm>
            <a:off x="6300788" y="3068638"/>
            <a:ext cx="2663825" cy="769937"/>
          </a:xfrm>
          <a:prstGeom prst="rect">
            <a:avLst/>
          </a:prstGeom>
          <a:noFill/>
          <a:ln w="9525">
            <a:noFill/>
            <a:miter lim="800000"/>
            <a:headEnd/>
            <a:tailEnd/>
          </a:ln>
        </p:spPr>
        <p:txBody>
          <a:bodyPr>
            <a:spAutoFit/>
          </a:bodyPr>
          <a:lstStyle/>
          <a:p>
            <a:r>
              <a:rPr lang="fr-FR" sz="1100"/>
              <a:t>« qu’est-ce qui est possible et ce qui ne l’est pas ? ». Instaurer le périmètre de la personnalisation qui respectera le savoir-faire de base de l’entreprise.</a:t>
            </a:r>
          </a:p>
        </p:txBody>
      </p:sp>
      <p:sp>
        <p:nvSpPr>
          <p:cNvPr id="6156" name="Rectangle 21"/>
          <p:cNvSpPr>
            <a:spLocks noChangeArrowheads="1"/>
          </p:cNvSpPr>
          <p:nvPr/>
        </p:nvSpPr>
        <p:spPr bwMode="auto">
          <a:xfrm>
            <a:off x="6300788" y="5084763"/>
            <a:ext cx="2663825" cy="1108075"/>
          </a:xfrm>
          <a:prstGeom prst="rect">
            <a:avLst/>
          </a:prstGeom>
          <a:noFill/>
          <a:ln w="9525">
            <a:noFill/>
            <a:miter lim="800000"/>
            <a:headEnd/>
            <a:tailEnd/>
          </a:ln>
        </p:spPr>
        <p:txBody>
          <a:bodyPr>
            <a:spAutoFit/>
          </a:bodyPr>
          <a:lstStyle/>
          <a:p>
            <a:r>
              <a:rPr lang="fr-FR" sz="1100"/>
              <a:t>Les différents modules personnalisables doivent fonctionner ensemble à la fin. Ce qui signifie bien configurer et modéliser les différentes combinaisons possibles. Aussi bien au niveau fonctionnel qu’esthétique.</a:t>
            </a:r>
          </a:p>
        </p:txBody>
      </p:sp>
      <p:sp>
        <p:nvSpPr>
          <p:cNvPr id="15" name="Titre 3"/>
          <p:cNvSpPr>
            <a:spLocks noGrp="1"/>
          </p:cNvSpPr>
          <p:nvPr>
            <p:ph type="title"/>
          </p:nvPr>
        </p:nvSpPr>
        <p:spPr>
          <a:xfrm>
            <a:off x="468313" y="0"/>
            <a:ext cx="8229600" cy="1143000"/>
          </a:xfrm>
        </p:spPr>
        <p:txBody>
          <a:bodyPr/>
          <a:lstStyle/>
          <a:p>
            <a:r>
              <a:rPr lang="fr-FR" sz="3600" b="1" dirty="0" smtClean="0"/>
              <a:t>PERSONNALISATION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23850" y="1268413"/>
            <a:ext cx="8229600" cy="5329237"/>
          </a:xfrm>
        </p:spPr>
        <p:txBody>
          <a:bodyPr>
            <a:normAutofit fontScale="32500" lnSpcReduction="20000"/>
          </a:bodyPr>
          <a:lstStyle/>
          <a:p>
            <a:pPr>
              <a:buFontTx/>
              <a:buNone/>
              <a:defRPr/>
            </a:pPr>
            <a:r>
              <a:rPr lang="fr-FR" sz="4900" b="1" dirty="0" smtClean="0"/>
              <a:t>Avantage de la personnalisation de masse dans la stratégie commerciale :</a:t>
            </a:r>
          </a:p>
          <a:p>
            <a:pPr>
              <a:buFontTx/>
              <a:buNone/>
              <a:defRPr/>
            </a:pPr>
            <a:endParaRPr lang="fr-FR" dirty="0" smtClean="0"/>
          </a:p>
          <a:p>
            <a:pPr>
              <a:defRPr/>
            </a:pPr>
            <a:r>
              <a:rPr lang="fr-FR" sz="3700" b="1" dirty="0" smtClean="0"/>
              <a:t>Une différenciation par « l’individualité ».</a:t>
            </a:r>
            <a:r>
              <a:rPr lang="fr-FR" dirty="0" smtClean="0"/>
              <a:t/>
            </a:r>
            <a:br>
              <a:rPr lang="fr-FR" dirty="0" smtClean="0"/>
            </a:br>
            <a:r>
              <a:rPr lang="fr-FR" dirty="0" smtClean="0"/>
              <a:t>En donnant la possibilité à ses clients de personnaliser ses produits, la marque se différencie de ses concurrents et freine la logique de lutte sur les prix imposés et par la production de masse et ses dérives vers la main d’œuvre la moins chère. En effet, la customisation implique une parfaite maîtrise de ses flux d’informations, une flexibilité de ses outils de production et une proximité géographique avec son client pour respecter des délais courts malgré cette exigence du one to one. La logique d’économie d’échelle est substituée à la valeur ajoutée de la satisfaction client : Le client est plus fidèle et le taux de réclamation se voit réduit puisqu’il est lui-même impliqué dans la finition de son bien.</a:t>
            </a:r>
          </a:p>
          <a:p>
            <a:pPr>
              <a:defRPr/>
            </a:pPr>
            <a:endParaRPr lang="fr-FR" dirty="0" smtClean="0"/>
          </a:p>
          <a:p>
            <a:pPr>
              <a:defRPr/>
            </a:pPr>
            <a:r>
              <a:rPr lang="fr-FR" sz="3700" b="1" dirty="0" smtClean="0"/>
              <a:t>Réduire l’immobilisation financière et les surproductions.</a:t>
            </a:r>
            <a:r>
              <a:rPr lang="fr-FR" dirty="0" smtClean="0"/>
              <a:t/>
            </a:r>
            <a:br>
              <a:rPr lang="fr-FR" dirty="0" smtClean="0"/>
            </a:br>
            <a:r>
              <a:rPr lang="fr-FR" dirty="0" smtClean="0"/>
              <a:t>La production est commandée par le besoin plus que les prévisions qui induisent le stockage. Oublié les déstockages sous formes de soldes à faibles marges commerciales … Et comme ces entreprises vendent sur internet, elles économisent les marges des intermédiaires de vente …</a:t>
            </a:r>
          </a:p>
          <a:p>
            <a:pPr>
              <a:defRPr/>
            </a:pPr>
            <a:endParaRPr lang="fr-FR" dirty="0" smtClean="0"/>
          </a:p>
          <a:p>
            <a:pPr>
              <a:defRPr/>
            </a:pPr>
            <a:r>
              <a:rPr lang="fr-FR" sz="3700" b="1" dirty="0" smtClean="0"/>
              <a:t>Mieux connaître son client.</a:t>
            </a:r>
            <a:r>
              <a:rPr lang="fr-FR" dirty="0" smtClean="0"/>
              <a:t/>
            </a:r>
            <a:br>
              <a:rPr lang="fr-FR" dirty="0" smtClean="0"/>
            </a:br>
            <a:r>
              <a:rPr lang="fr-FR" dirty="0" smtClean="0"/>
              <a:t>D’expériences, la customisation s’adresse principalement au « cœur de cible » des marques, et particulièrement aux « </a:t>
            </a:r>
            <a:r>
              <a:rPr lang="fr-FR" dirty="0" err="1" smtClean="0"/>
              <a:t>influenceurs</a:t>
            </a:r>
            <a:r>
              <a:rPr lang="fr-FR" dirty="0" smtClean="0"/>
              <a:t> » qui vont répercuter leurs achats aux plus nombreux (</a:t>
            </a:r>
            <a:r>
              <a:rPr lang="fr-FR" dirty="0" smtClean="0">
                <a:hlinkClick r:id="rId2"/>
              </a:rPr>
              <a:t>Théorie marketing de </a:t>
            </a:r>
            <a:r>
              <a:rPr lang="fr-FR" dirty="0" err="1" smtClean="0">
                <a:hlinkClick r:id="rId2"/>
              </a:rPr>
              <a:t>von</a:t>
            </a:r>
            <a:r>
              <a:rPr lang="fr-FR" dirty="0" smtClean="0">
                <a:hlinkClick r:id="rId2"/>
              </a:rPr>
              <a:t> </a:t>
            </a:r>
            <a:r>
              <a:rPr lang="fr-FR" dirty="0" err="1" smtClean="0">
                <a:hlinkClick r:id="rId2"/>
              </a:rPr>
              <a:t>Hippel</a:t>
            </a:r>
            <a:r>
              <a:rPr lang="fr-FR" dirty="0" smtClean="0"/>
              <a:t>).</a:t>
            </a:r>
          </a:p>
          <a:p>
            <a:pPr>
              <a:defRPr/>
            </a:pPr>
            <a:endParaRPr lang="fr-FR" dirty="0" smtClean="0"/>
          </a:p>
          <a:p>
            <a:pPr>
              <a:defRPr/>
            </a:pPr>
            <a:r>
              <a:rPr lang="fr-FR" sz="3700" b="1" dirty="0" smtClean="0"/>
              <a:t>Fidéliser</a:t>
            </a:r>
            <a:r>
              <a:rPr lang="fr-FR" dirty="0" smtClean="0"/>
              <a:t/>
            </a:r>
            <a:br>
              <a:rPr lang="fr-FR" dirty="0" smtClean="0"/>
            </a:br>
            <a:r>
              <a:rPr lang="fr-FR" dirty="0" smtClean="0"/>
              <a:t>La marque connaît son client individuellement. Il est donc plus facile pour elle d’interagir directement avec lui et d’établir un relationnel fort. Lui proposer des promotions, lui donner des rendez-vous à des événements, l’amuser avec des applications qu’il fera suivre à son réseau d’amis. En fait créer sa communauté.</a:t>
            </a:r>
          </a:p>
          <a:p>
            <a:pPr>
              <a:defRPr/>
            </a:pPr>
            <a:endParaRPr lang="fr-FR" dirty="0" smtClean="0"/>
          </a:p>
          <a:p>
            <a:pPr>
              <a:defRPr/>
            </a:pPr>
            <a:r>
              <a:rPr lang="fr-FR" sz="3700" b="1" dirty="0" smtClean="0"/>
              <a:t>Le shopping devient « Expérience ».</a:t>
            </a:r>
            <a:r>
              <a:rPr lang="fr-FR" dirty="0" smtClean="0"/>
              <a:t/>
            </a:r>
            <a:br>
              <a:rPr lang="fr-FR" dirty="0" smtClean="0"/>
            </a:br>
            <a:r>
              <a:rPr lang="fr-FR" dirty="0" smtClean="0"/>
              <a:t>Prendre la main sur la conception d’un produit est un exercice excitant. Devenir designer … S’approprier le produit…. Autant d’expériences positives qui donnent envie de s’identifier encore un peu plus à la marque…</a:t>
            </a:r>
          </a:p>
          <a:p>
            <a:pPr>
              <a:defRPr/>
            </a:pPr>
            <a:endParaRPr lang="fr-FR" dirty="0" smtClean="0">
              <a:sym typeface="Wingdings" pitchFamily="2" charset="2"/>
            </a:endParaRPr>
          </a:p>
          <a:p>
            <a:pPr>
              <a:defRPr/>
            </a:pPr>
            <a:r>
              <a:rPr lang="fr-FR" sz="3700" b="1" dirty="0" smtClean="0">
                <a:sym typeface="Wingdings" pitchFamily="2" charset="2"/>
              </a:rPr>
              <a:t>Entreprises uniques </a:t>
            </a:r>
          </a:p>
          <a:p>
            <a:pPr>
              <a:buFontTx/>
              <a:buNone/>
              <a:defRPr/>
            </a:pPr>
            <a:r>
              <a:rPr lang="fr-FR" dirty="0" smtClean="0">
                <a:sym typeface="Wingdings" pitchFamily="2" charset="2"/>
              </a:rPr>
              <a:t>	Donnez aux produits une empreinte personnelle permet </a:t>
            </a:r>
            <a:r>
              <a:rPr lang="fr-FR" b="1" dirty="0" smtClean="0">
                <a:sym typeface="Wingdings" pitchFamily="2" charset="2"/>
              </a:rPr>
              <a:t>de rendre les entreprises uniques </a:t>
            </a:r>
            <a:endParaRPr lang="fr-FR" b="1" dirty="0" smtClean="0"/>
          </a:p>
          <a:p>
            <a:pPr>
              <a:buFontTx/>
              <a:buNone/>
              <a:defRPr/>
            </a:pPr>
            <a:endParaRPr lang="fr-FR" dirty="0" smtClean="0"/>
          </a:p>
          <a:p>
            <a:pPr>
              <a:buFontTx/>
              <a:buNone/>
              <a:defRPr/>
            </a:pPr>
            <a:endParaRPr lang="fr-FR" dirty="0" smtClean="0"/>
          </a:p>
          <a:p>
            <a:pPr>
              <a:defRPr/>
            </a:pPr>
            <a:endParaRPr lang="fr-FR" dirty="0"/>
          </a:p>
        </p:txBody>
      </p:sp>
      <p:sp>
        <p:nvSpPr>
          <p:cNvPr id="6" name="Titre 3"/>
          <p:cNvSpPr>
            <a:spLocks noGrp="1"/>
          </p:cNvSpPr>
          <p:nvPr>
            <p:ph type="title"/>
          </p:nvPr>
        </p:nvSpPr>
        <p:spPr>
          <a:xfrm>
            <a:off x="468313" y="0"/>
            <a:ext cx="8229600" cy="1143000"/>
          </a:xfrm>
        </p:spPr>
        <p:txBody>
          <a:bodyPr/>
          <a:lstStyle/>
          <a:p>
            <a:r>
              <a:rPr lang="fr-FR" sz="3600" b="1" dirty="0" smtClean="0"/>
              <a:t>PERSONNALISATION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3"/>
          <p:cNvSpPr>
            <a:spLocks noGrp="1"/>
          </p:cNvSpPr>
          <p:nvPr>
            <p:ph type="title"/>
          </p:nvPr>
        </p:nvSpPr>
        <p:spPr>
          <a:xfrm>
            <a:off x="468313" y="0"/>
            <a:ext cx="8229600" cy="1143000"/>
          </a:xfrm>
        </p:spPr>
        <p:txBody>
          <a:bodyPr/>
          <a:lstStyle/>
          <a:p>
            <a:r>
              <a:rPr lang="fr-FR" sz="3600" b="1" dirty="0" smtClean="0"/>
              <a:t>PERSONNALISATION </a:t>
            </a:r>
          </a:p>
        </p:txBody>
      </p:sp>
      <p:sp>
        <p:nvSpPr>
          <p:cNvPr id="5127" name="ZoneTexte 8"/>
          <p:cNvSpPr txBox="1">
            <a:spLocks noChangeArrowheads="1"/>
          </p:cNvSpPr>
          <p:nvPr/>
        </p:nvSpPr>
        <p:spPr bwMode="auto">
          <a:xfrm>
            <a:off x="684213" y="1196975"/>
            <a:ext cx="8135937" cy="1200150"/>
          </a:xfrm>
          <a:prstGeom prst="rect">
            <a:avLst/>
          </a:prstGeom>
          <a:noFill/>
          <a:ln w="9525">
            <a:noFill/>
            <a:miter lim="800000"/>
            <a:headEnd/>
            <a:tailEnd/>
          </a:ln>
        </p:spPr>
        <p:txBody>
          <a:bodyPr>
            <a:spAutoFit/>
          </a:bodyPr>
          <a:lstStyle/>
          <a:p>
            <a:r>
              <a:rPr lang="fr-FR"/>
              <a:t>Dans la consommation de masse : le consommateur est à la recherche de différenciation </a:t>
            </a:r>
          </a:p>
          <a:p>
            <a:r>
              <a:rPr lang="fr-FR">
                <a:sym typeface="Wingdings" pitchFamily="2" charset="2"/>
              </a:rPr>
              <a:t> la solution : produits customisables pour rendre les produits uniques </a:t>
            </a:r>
          </a:p>
          <a:p>
            <a:endParaRPr lang="fr-FR"/>
          </a:p>
        </p:txBody>
      </p:sp>
      <p:sp>
        <p:nvSpPr>
          <p:cNvPr id="9" name="ZoneTexte 8"/>
          <p:cNvSpPr txBox="1"/>
          <p:nvPr/>
        </p:nvSpPr>
        <p:spPr>
          <a:xfrm>
            <a:off x="4860032" y="2204864"/>
            <a:ext cx="3672408" cy="2554545"/>
          </a:xfrm>
          <a:prstGeom prst="rect">
            <a:avLst/>
          </a:prstGeom>
          <a:solidFill>
            <a:srgbClr val="00B050"/>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fr-FR" sz="2000" dirty="0"/>
              <a:t>CUSTOMISATION </a:t>
            </a:r>
            <a:endParaRPr lang="fr-FR" sz="2000" dirty="0" smtClean="0"/>
          </a:p>
          <a:p>
            <a:pPr algn="ctr">
              <a:defRPr/>
            </a:pPr>
            <a:endParaRPr lang="fr-FR" sz="2000" dirty="0"/>
          </a:p>
          <a:p>
            <a:pPr>
              <a:defRPr/>
            </a:pPr>
            <a:r>
              <a:rPr lang="fr-FR" sz="1200" dirty="0" smtClean="0"/>
              <a:t>la </a:t>
            </a:r>
            <a:r>
              <a:rPr lang="fr-FR" sz="1200" dirty="0"/>
              <a:t>personnalisation du produit est réalisée directement par le consommateur : c’est dans ce cas que l’on parlera de customisation, d’un point de vue consommateur. </a:t>
            </a:r>
          </a:p>
          <a:p>
            <a:pPr>
              <a:defRPr/>
            </a:pPr>
            <a:r>
              <a:rPr lang="fr-FR" sz="1200" dirty="0"/>
              <a:t>Le client participant à la création ce qui lui apporte une valeur ajoutée car cette technique permet de lui donner l’impression que son produit est unique </a:t>
            </a:r>
          </a:p>
          <a:p>
            <a:pPr>
              <a:defRPr/>
            </a:pPr>
            <a:r>
              <a:rPr lang="fr-FR" sz="1200" dirty="0"/>
              <a:t>La difficulté est de trouver le bon compromis entre les facilités de production et l’impression de donner au client qu’il choisie et crée son propre produit</a:t>
            </a:r>
          </a:p>
        </p:txBody>
      </p:sp>
      <p:sp>
        <p:nvSpPr>
          <p:cNvPr id="10" name="ZoneTexte 9"/>
          <p:cNvSpPr txBox="1"/>
          <p:nvPr/>
        </p:nvSpPr>
        <p:spPr>
          <a:xfrm>
            <a:off x="179512" y="2204864"/>
            <a:ext cx="4320480" cy="3908762"/>
          </a:xfrm>
          <a:prstGeom prst="rect">
            <a:avLst/>
          </a:prstGeom>
          <a:solidFill>
            <a:srgbClr val="003399"/>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fr-FR" sz="2000" dirty="0"/>
              <a:t>PERSONNALISATION </a:t>
            </a:r>
            <a:r>
              <a:rPr lang="fr-FR" sz="2000" dirty="0" smtClean="0"/>
              <a:t>et service</a:t>
            </a:r>
            <a:endParaRPr lang="fr-FR" sz="2000" dirty="0"/>
          </a:p>
          <a:p>
            <a:pPr>
              <a:defRPr/>
            </a:pPr>
            <a:endParaRPr lang="fr-FR" sz="1200" dirty="0"/>
          </a:p>
          <a:p>
            <a:pPr>
              <a:defRPr/>
            </a:pPr>
            <a:r>
              <a:rPr lang="fr-FR" sz="1200" dirty="0" smtClean="0"/>
              <a:t>La </a:t>
            </a:r>
            <a:r>
              <a:rPr lang="fr-FR" sz="1200" dirty="0"/>
              <a:t>personnalisation du produit est réalisé par l’entreprise qui se base sur l’enregistrement des profils clients ou des préférences concédées par celui-ci</a:t>
            </a:r>
          </a:p>
          <a:p>
            <a:pPr>
              <a:defRPr/>
            </a:pPr>
            <a:r>
              <a:rPr lang="fr-FR" sz="1200" dirty="0"/>
              <a:t>A partir des informations récoltées de manière directe ou indirecte, l’entreprise propose à l’individu le produit qui répond au mieux à ses attentes.</a:t>
            </a:r>
          </a:p>
          <a:p>
            <a:pPr>
              <a:defRPr/>
            </a:pPr>
            <a:r>
              <a:rPr lang="fr-FR" sz="1200" dirty="0"/>
              <a:t>Ce système est caractéristique des préceptes prônés par le marketing one-to-one, dont l’adage est le suivant « je vous connais. Dites-moi ce que vous voulez. Je le fabriquerai. Et je m’en souviendrai la prochaine fois » (</a:t>
            </a:r>
            <a:r>
              <a:rPr lang="fr-FR" sz="1200" dirty="0" err="1"/>
              <a:t>Peppers</a:t>
            </a:r>
            <a:r>
              <a:rPr lang="fr-FR" sz="1200" dirty="0"/>
              <a:t> et Rogers 1997 p. 20). L’objectif d’une telle stratégie consiste à minimiser le niveau de participation du client, en créant avec lui une relation d’apprentissage et en mémorisant ses préférences. Le site reflect.com, qui a clôt ses portes le 13 juin 2005, permettait par exemple aux consommatrices de commander des crèmes et soins du corps réalisés spécialement pour elles, à partir d’informations qu’elles fournissaient concernant leur type de peau etc.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288" y="981075"/>
            <a:ext cx="8229600" cy="3382963"/>
          </a:xfrm>
        </p:spPr>
        <p:txBody>
          <a:bodyPr>
            <a:normAutofit fontScale="47500" lnSpcReduction="20000"/>
          </a:bodyPr>
          <a:lstStyle/>
          <a:p>
            <a:pPr>
              <a:buFontTx/>
              <a:buNone/>
              <a:defRPr/>
            </a:pPr>
            <a:endParaRPr lang="fr-FR" dirty="0" smtClean="0"/>
          </a:p>
          <a:p>
            <a:pPr>
              <a:buFontTx/>
              <a:buNone/>
              <a:defRPr/>
            </a:pPr>
            <a:endParaRPr lang="fr-FR" dirty="0" smtClean="0"/>
          </a:p>
          <a:p>
            <a:pPr>
              <a:buFontTx/>
              <a:buNone/>
              <a:defRPr/>
            </a:pPr>
            <a:endParaRPr lang="fr-FR" dirty="0" smtClean="0"/>
          </a:p>
          <a:p>
            <a:pPr>
              <a:buFontTx/>
              <a:buNone/>
              <a:defRPr/>
            </a:pPr>
            <a:endParaRPr lang="fr-FR" dirty="0" smtClean="0"/>
          </a:p>
          <a:p>
            <a:pPr>
              <a:buFontTx/>
              <a:buNone/>
              <a:defRPr/>
            </a:pPr>
            <a:r>
              <a:rPr lang="fr-FR" dirty="0" smtClean="0"/>
              <a:t>Parfois difficile à gérer en réseau de boutiques, la vente de produits personnalisés s'organise facilement sur </a:t>
            </a:r>
            <a:r>
              <a:rPr lang="fr-FR" b="1" dirty="0" smtClean="0"/>
              <a:t>un site d'e-commerce</a:t>
            </a:r>
            <a:r>
              <a:rPr lang="fr-FR" dirty="0" smtClean="0"/>
              <a:t>. En effet, afin de s’assurer </a:t>
            </a:r>
            <a:r>
              <a:rPr lang="fr-FR" b="1" dirty="0" smtClean="0"/>
              <a:t>d’un dialogue efficace </a:t>
            </a:r>
            <a:r>
              <a:rPr lang="fr-FR" dirty="0" smtClean="0"/>
              <a:t>avec le client et </a:t>
            </a:r>
            <a:r>
              <a:rPr lang="fr-FR" b="1" dirty="0" smtClean="0"/>
              <a:t>faciliter la gestion des commandes</a:t>
            </a:r>
            <a:r>
              <a:rPr lang="fr-FR" dirty="0" smtClean="0"/>
              <a:t>, il est impératif de passer par une interface internet. En effet, une maîtrise de l’ergonomie web et le datamining permet de favoriser les exigences du client et de proposer facilement les différents choix dont disposent le client pour la customisation de son produit.  </a:t>
            </a:r>
          </a:p>
          <a:p>
            <a:pPr>
              <a:buFontTx/>
              <a:buNone/>
              <a:defRPr/>
            </a:pPr>
            <a:r>
              <a:rPr lang="fr-FR" dirty="0" smtClean="0"/>
              <a:t>Il s’agit d’une façon pour les marques de s'approprier l'Internet marchand et d'encourager les achats coup de cœur.</a:t>
            </a:r>
          </a:p>
          <a:p>
            <a:pPr>
              <a:buFontTx/>
              <a:buNone/>
              <a:defRPr/>
            </a:pPr>
            <a:endParaRPr lang="fr-FR" dirty="0" smtClean="0"/>
          </a:p>
          <a:p>
            <a:pPr>
              <a:buFontTx/>
              <a:buNone/>
              <a:defRPr/>
            </a:pPr>
            <a:r>
              <a:rPr lang="fr-FR" dirty="0" smtClean="0"/>
              <a:t/>
            </a:r>
            <a:br>
              <a:rPr lang="fr-FR" dirty="0" smtClean="0"/>
            </a:br>
            <a:endParaRPr lang="fr-FR" dirty="0"/>
          </a:p>
        </p:txBody>
      </p:sp>
      <p:sp>
        <p:nvSpPr>
          <p:cNvPr id="8" name="Rectangle à coins arrondis 7"/>
          <p:cNvSpPr/>
          <p:nvPr/>
        </p:nvSpPr>
        <p:spPr>
          <a:xfrm>
            <a:off x="323850" y="4076700"/>
            <a:ext cx="8351838" cy="1584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dirty="0">
                <a:solidFill>
                  <a:schemeClr val="tx1"/>
                </a:solidFill>
              </a:rPr>
              <a:t>Indispensable pour la personnalisation </a:t>
            </a:r>
          </a:p>
          <a:p>
            <a:pPr algn="ctr">
              <a:defRPr/>
            </a:pPr>
            <a:r>
              <a:rPr lang="fr-FR" sz="2400" dirty="0">
                <a:solidFill>
                  <a:schemeClr val="tx1"/>
                </a:solidFill>
                <a:sym typeface="Wingdings" pitchFamily="2" charset="2"/>
              </a:rPr>
              <a:t> </a:t>
            </a:r>
            <a:r>
              <a:rPr lang="fr-FR" sz="2400" b="1" dirty="0">
                <a:solidFill>
                  <a:schemeClr val="tx1"/>
                </a:solidFill>
                <a:sym typeface="Wingdings" pitchFamily="2" charset="2"/>
              </a:rPr>
              <a:t>interface INTERNET</a:t>
            </a:r>
            <a:endParaRPr lang="fr-FR" sz="2400" b="1" dirty="0">
              <a:solidFill>
                <a:schemeClr val="tx1"/>
              </a:solidFill>
            </a:endParaRPr>
          </a:p>
        </p:txBody>
      </p:sp>
      <p:sp>
        <p:nvSpPr>
          <p:cNvPr id="6" name="Titre 3"/>
          <p:cNvSpPr txBox="1">
            <a:spLocks/>
          </p:cNvSpPr>
          <p:nvPr/>
        </p:nvSpPr>
        <p:spPr bwMode="auto">
          <a:xfrm>
            <a:off x="0" y="188913"/>
            <a:ext cx="86248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smtClean="0">
                <a:ln>
                  <a:noFill/>
                </a:ln>
                <a:solidFill>
                  <a:schemeClr val="tx2"/>
                </a:solidFill>
                <a:effectLst/>
                <a:uLnTx/>
                <a:uFillTx/>
                <a:latin typeface="+mj-lt"/>
                <a:ea typeface="+mj-ea"/>
                <a:cs typeface="+mj-cs"/>
              </a:rPr>
              <a:t>PERSONNALISATION</a:t>
            </a:r>
            <a:r>
              <a:rPr kumimoji="0" lang="fr-FR" sz="4400" b="1" i="0" u="none" strike="noStrike" kern="0" cap="none" spc="0" normalizeH="0" baseline="0" noProof="0" smtClean="0">
                <a:ln>
                  <a:noFill/>
                </a:ln>
                <a:solidFill>
                  <a:schemeClr val="tx2"/>
                </a:solidFill>
                <a:effectLst/>
                <a:uLnTx/>
                <a:uFillTx/>
                <a:latin typeface="+mj-lt"/>
                <a:ea typeface="+mj-ea"/>
                <a:cs typeface="+mj-cs"/>
              </a:rPr>
              <a:t> </a:t>
            </a:r>
            <a:r>
              <a:rPr kumimoji="0" lang="fr-FR" sz="4400" b="0" i="0" u="none" strike="noStrike" kern="0" cap="none" spc="0" normalizeH="0" baseline="0" noProof="0" smtClean="0">
                <a:ln>
                  <a:noFill/>
                </a:ln>
                <a:solidFill>
                  <a:schemeClr val="tx2"/>
                </a:solidFill>
                <a:effectLst/>
                <a:uLnTx/>
                <a:uFillTx/>
                <a:latin typeface="+mj-lt"/>
                <a:ea typeface="+mj-ea"/>
                <a:cs typeface="+mj-cs"/>
              </a:rPr>
              <a:t>/customisation </a:t>
            </a:r>
            <a:endParaRPr kumimoji="0" lang="fr-FR" sz="4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981075"/>
            <a:ext cx="8964613" cy="1800225"/>
          </a:xfrm>
        </p:spPr>
        <p:txBody>
          <a:bodyPr>
            <a:normAutofit fontScale="55000" lnSpcReduction="20000"/>
          </a:bodyPr>
          <a:lstStyle/>
          <a:p>
            <a:pPr>
              <a:buFont typeface="Wingdings" pitchFamily="2" charset="2"/>
              <a:buChar char="§"/>
              <a:defRPr/>
            </a:pPr>
            <a:endParaRPr lang="fr-FR" sz="3600" b="1" dirty="0" smtClean="0"/>
          </a:p>
          <a:p>
            <a:pPr>
              <a:buFont typeface="Wingdings" pitchFamily="2" charset="2"/>
              <a:buChar char="§"/>
              <a:defRPr/>
            </a:pPr>
            <a:r>
              <a:rPr lang="fr-FR" sz="3800" b="1" dirty="0" smtClean="0"/>
              <a:t>La </a:t>
            </a:r>
            <a:r>
              <a:rPr lang="fr-FR" sz="3800" b="1" dirty="0" smtClean="0">
                <a:solidFill>
                  <a:srgbClr val="FF0000"/>
                </a:solidFill>
              </a:rPr>
              <a:t>personnalisation retardée </a:t>
            </a:r>
            <a:r>
              <a:rPr lang="fr-FR" sz="3600" b="1" dirty="0" smtClean="0"/>
              <a:t>: possibilité d’inscrire un message </a:t>
            </a:r>
            <a:r>
              <a:rPr lang="fr-FR" sz="2100" dirty="0" smtClean="0"/>
              <a:t>: </a:t>
            </a:r>
          </a:p>
          <a:p>
            <a:pPr>
              <a:buFontTx/>
              <a:buNone/>
              <a:defRPr/>
            </a:pPr>
            <a:r>
              <a:rPr lang="fr-FR" sz="2000" dirty="0" smtClean="0"/>
              <a:t>En effet, de nombreuses entreprises ont optés pour une customisation simple de leur produit. Il propose au client de choisir un message que l’on peut inscrire sur un produit type. Il s’agit d’une customisation par message intervenant à la fin de la production du produit et peut être fait très facilement sur commande (passage par une interface internet) </a:t>
            </a:r>
          </a:p>
          <a:p>
            <a:pPr>
              <a:buFontTx/>
              <a:buNone/>
              <a:defRPr/>
            </a:pPr>
            <a:r>
              <a:rPr lang="fr-FR" sz="2000" dirty="0" smtClean="0"/>
              <a:t>Cette customisation est faisable à l’aide d’automate flexible, c’est-à-dire une machine réglable qui permet d’écrire un message sur l’emballage (étiquettes ou le produit lui-même avec de l’encre alimentaire). </a:t>
            </a:r>
          </a:p>
          <a:p>
            <a:pPr>
              <a:buFontTx/>
              <a:buNone/>
              <a:defRPr/>
            </a:pPr>
            <a:endParaRPr lang="fr-FR" dirty="0" smtClean="0"/>
          </a:p>
          <a:p>
            <a:pPr>
              <a:defRPr/>
            </a:pPr>
            <a:endParaRPr lang="fr-FR" dirty="0" smtClean="0"/>
          </a:p>
        </p:txBody>
      </p:sp>
      <p:sp>
        <p:nvSpPr>
          <p:cNvPr id="9" name="ZoneTexte 8"/>
          <p:cNvSpPr txBox="1"/>
          <p:nvPr/>
        </p:nvSpPr>
        <p:spPr>
          <a:xfrm>
            <a:off x="0" y="5688013"/>
            <a:ext cx="9144000" cy="116998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r-FR" sz="1400" b="1" i="1" dirty="0"/>
              <a:t>Avantage : </a:t>
            </a:r>
            <a:r>
              <a:rPr lang="fr-FR" sz="1400" dirty="0"/>
              <a:t>avec ce type de customisation, la production du produit n’est pas altérer car la customisation intervient en fin de </a:t>
            </a:r>
            <a:r>
              <a:rPr lang="fr-FR" sz="1400" dirty="0" err="1"/>
              <a:t>process</a:t>
            </a:r>
            <a:r>
              <a:rPr lang="fr-FR" sz="1400" dirty="0"/>
              <a:t>. De plus, avec le choix du message à écrire, de l’écriture et de la couleur ou encore de l’emballage pour M&amp;M’s permet d’avoir chez le client une perception importante de la personnalisation d’un produit de production en chaîne. Mais la customisation reste restreinte (taille du message, couleur, </a:t>
            </a:r>
            <a:r>
              <a:rPr lang="fr-FR" sz="1400" dirty="0" err="1"/>
              <a:t>emplacment</a:t>
            </a:r>
            <a:r>
              <a:rPr lang="fr-FR" sz="1400" dirty="0"/>
              <a:t>…) </a:t>
            </a:r>
          </a:p>
        </p:txBody>
      </p:sp>
      <p:sp>
        <p:nvSpPr>
          <p:cNvPr id="9225" name="AutoShape 10" descr="data:image/jpeg;base64,/9j/4AAQSkZJRgABAQAAAQABAAD/2wCEAAkGBhQRERUUExQWFRUUGBgVFhQXGBQYFRgUFhUYFhgUFxUXHCYeFxojGRcUHy8gJCcpLCwsFR4xNTAqNSYrLCkBCQoKDgwOGg8PGiolHyQsLCktLCwsLCwsLCwsLCwsLCwpLCwtLCwsLCwsLCkpLCwsLC4pLCwsLC0pLCksLCksLP/AABEIALEBHQMBIgACEQEDEQH/xAAcAAABBQEBAQAAAAAAAAAAAAAAAgMEBQYBBwj/xABLEAACAAQDAwgIAgcECAcAAAABAgADBBESITEFQVEGEyJhcYGRoQcUMlKxwdHwI0IVYnKCkrLhM4PC8RYkJUNTY3OzJjSEoqO00v/EABoBAAIDAQEAAAAAAAAAAAAAAAABAgMEBQb/xAAvEQACAgEDAwIFAwUBAQAAAAAAAQIRAwQSIRMxUUFhInGBkbEFFPAzocHR4UIG/9oADAMBAAIRAxEAPwD3GCGp88KLnuEV0ysY77dkQlNRLIY3ItbwhqhRqR4xTlid5jloreb2LVg8stTXpx8jDZ2kvA+UV1oLRDqyJrDEnHaf6vnCTtM8BFRtKtMpbrLaa7GyS0tdj1sckUaljkOs2EZabQbYnTVYzqenQEHm0u4sDo3Ru9xlqB2Qb5eR9OC9DePtNgNwAz7oi0HKFZ6Y5MxJin8y2IvwPA9RhRW+WvEbvCM0vISVJm89Rs1NM3qt2kOPdmSSbEfskEboW5+R7Ir0NX66/HyEc9bf3j5RGkFioxgK28A3F+IPDtF4ctEdz8ktsfAs1De8fGOc+3vHxMJtBaC2OkK55uJ8THOcPE+JjloLQrCkGI8T4mDGeJ8TBaC0A+AxnifEwYjxPiYLQWgAMZ4nxMd5w8T4mOWgtALgVzre8fEx0T294+MItBaC2FIc9af3jHRWP73whq0Foe5+RbY+B8Vz8fIQobRbq8IjWgtD3S8i2R8EwbTPuiFDafFfOINoLQ+pIXSh4LJdpL1iHFrEO+Km0FoksrIPDEu1cHQ3hUUQh5KphvPfnE1l8kHg8Mt4Igydo+8O8ROEWRkpdimUXHuVdY92PVlDEOTNT2n4wm0ZnyzbHhUJghVoLQqHYmCFWjhivJOOODnN0lyAkxV7RqkX+0mhL6L+Y9i/0i2ZcjFHypqV2fs6ZUSZatNXAMbgtZndUMyYdSFve3VHlsE8n6vmlHftiuy8r/f49BSybOaID7YC5rjwn8zI48DYRPl7f5sAzVmYTniwG1u7Xvil2Jyiaqo5jzTLcy5s2SJssYZc5Uthmop0ve1uqKvlXyon0hktccwsshk5vFzk3GLSy4zlkyycJ0uljrHWxaGGnzKEcjTafjmvKoOq3HdR6LT1CzFDIwZToRmIcij2XWLLYrYBXN76dI5AnyEX1o6q8eo0xMEKtBaJUFiYIVaC0FBYmCFWgtBQWJghVoLQUFiYIVaC0FBYmCFWgtBQWJghVoLQUFiYIVaIe1dqJTy+ccMRcLZRiYljYADfBQXRKgij/wBLRupqs/3P1aFDlM50oqs/uKPi0PYyO9F1BFL/AKQzt1BVf/EP8ccO3qjds+o73kj/ABQ9jF1EXcFoo/03V7tnze+bJHziLtDlXUyFxzKFkW4FzOlnMmwyUEwbGHURpotKJ7oOrKK20Ttn6Ht+USx8Mjl5iRHGZ7THLQtxme2OWhDTE2gtCrQWgodibQ2TnEat21JlFlaYuNVxFMQxhfeK6gdcK2dUh0D8RePNf/Q5WsUcS9Xz9P5f0JxXFjlRNtlEGdNuCpzVhYg2IIO4g5EQ3VUswzBNQ3sPYPssN4vuPXEWdtNFPTWYh4FGt/EtwfGPJ498GpYm79u6NEVGqYw1IoAAACr7KABUXsVQAI5NEcfacs6Y27Eb6RFnbTO6TNP7pHxjap55y3zbvyyyopUhqehvmco03J/aXOpYm7JYHrG4/KMhU1c1hlJwD3pjAAdwzPZD+wK4U7hiSVIIe2pvncDttlHZ0eqyRzKWSV3w/l/wrlBONI3toLQ3SVSzUDocSnQj7yMPWj1RkE2gtCrQWh0FibQWiPtHacuQt5jgHcu8w9TzCyKxBUkA4TqLjQwBYq0FoVaMNy75bmSTT05/F/3kwf7u/wCVf17b93bom0i/T4J6iahDv+C629yxp6Q4WJeZ/wANLFh+0dF78+qMjV+kmoY/hpLljrBdvE2HlGSkyN5zJzJPHjD5URQ5tnsNP+kafEviW5+/+i+Xl5VDWaD1GVLt5ZxY7P8ASgQbT5QI9+XcHtKMc+4xi2WI0wwlJluX9N001WxL5cfg902btSVUJzklw66Zag8GBzU9RiXaPB9k7amUk0TZLWOjKfZdfdYbx5jdHtOwdtJVyFnS9GyKnVXHtIezzBBi6Ls8prtFLTO1zF/zkn2ik5ULcU6+9UyR4En5Re2ik5Q5zaIcagH+GWxiyK5OZN8GlRIVgjqCF2i0ziMEdwQqCABGCMp6RB/qyD3p8lfFo1xjJcvMxSr71VK8iTDAuyImUAyPbEUiJdCMj2xVDuXZH8JHYZntjloWwzjloKATaETWspOWQJz0yG/qh20R9oIxlkKwVjYBiuIDPetxfLriL4VjXJ4/y02sZijnZZRy6vKHRbokATDjTQG4JVs8045ej7CqB6uoPuiPNOW2zGlS7uwZwLdBQktQWuVRBu0JJuSQOAjZcndoYpCZ7hHk/wBcW6EWvL/wbIR5p+xppM6witrJ7aq1j4jwh1anIxFZrmw35CPNY48l9JckCdtKeN6+BiBPrpx/MB2Xi4qKCZn0DFfUULgXKHwjqQwSj3h/YW5eSqmKzHpMTBImbolVFG6i5UgRWq1jGjbJOpKiS5Q/yW5TtTOy+0uIqyX3g2xDg0ei0O3ZM0XVwD7rdEjuPyijncjpVZIlTB+FO5tfxFHtWFumv5u3I9cUj8kq2SckWaNzIwHir2I849XDfGKfdGV9Ob5dM9C9YT3l8RCTXqu8XK3HZ2xi6XY9a+XNCX+s7KB4KST4RKqeTlZLVWV5c3m2xBBiVmU3xKMWW/S+cXQlJ90VZYQj2lZG/wBI5MqbMZpXOuTdXNjht+XP2c87jPOHNm8pZ1ROzVgtrhF6NxxzN7X3niIq6qQWbKRNDcObfXwifSclZ7noh5IfKZMmNd8O8Im7vtoDui5NUUtOy42nynMigaoZcLm6y1OpYsVQkdgLdg648clMXYsxJJJJJ1JJuSe+Nx6W6gSxS063wqrPa/u2lrfjkG8YwkifbTXyv1xnyPmj2H6NiUMO/wBZfhEmnrA7OovdLAndnfQ79CO6Irbfl4WbPovzdrZluI6tfCJGzdmmU1zMBvLs+mT48dwAMxdn1zzinGwnJtdTluORczCcX8BtD2xvubJZ9TsTUeeb/wAfz2LN9qLiIzyJF7dEsouVB4gA+ENesq9ipvdQ37pvY+Rhqr2W4uthhDzHDXGeINhW2oN28oRsygZHa46OFAvbmWHcxPjEWlROOfM5pSjx8nxxf29L+Q6zWjW+irbhlVZkE9CeLAbhMUEqe8Yh4Rl50rKEbGrFk1MqYxsFa99LGxsb9toE6KNfFTxST8H0bFFtzOroR/zJjeEr+sQtk8rkmAWmA9pBh7a4eY8qdKK4pImWHEuoFx2W0icc0b5PHSwT7Fxt3achFwzbsdebUsD32IsO2MYNpIk5ZkmWy4TcK01mU9xF9/GI9JJafOCFrM5N2a5N7E59eUOz9kzOemSVs3NKXLG69EKhvmLWJYgZ54G0iblKXY6cdNpdPUcrtv51/Ytj6SyDhMkFupyB136JMa7ZO01qJQdbZ6gEHCeBP9I812Ps7npyIVK4ybsFuQArNcnQC4Azz6YteLCoc7OqhzTFlspZTbpKdVNsr5EgxJTa7lE9HiySlDE/i716fLn1PRjGS5ZZ1FAvGpv/AAreNTT1AmIrqbqwDA9RFxGW5TZ7Q2ev685vCWIuON2dMv7RKo9DEe0SaQZGIR7lk+wywzhJhbaxy0FCsyvK7lJO2dR863NTZhcS1yaSl2VmBN2fQKcr5nhFE3pTlrsymqJgDz5wGKWmQBVyrsfcBwmwOp7DC/TrVS12Zge5eZNTmrWyZLsxN92DEMt7CPDajYjSqZZxmAFmwmSVmLMBBOea4Wyz1BF9Ie1NUyO5p8HrvKPbFLWUsyck0YVW7gizoSbDEmuthfTrip5D7ZZ0sVsAbJY4iVyzJHhlwjD8ntkmaRNqbiQoxAEW53MgKpOovv6jwjd7K2NOqMMykSXIYZABygIGXSA323jPjeOfqNBDLjcG/wDhes7bTaNgtbuhXrNiDwN4zzUu16K7VCyKyWxuZat+Ko/Uuq37MzEx+UlNPlgygEcGxTNXU71ZTmD2xwsv6HLGnKEk6+hohqFJ00bFa/FLx2tkTbsv9IiUtbziFiLWJHwMQ6Wp/wBX68J87w1s2d+EbcT8BHTjlm5wTfeNv58BtVP5nBV85LckAajyjKuc7xf0jHmW4nFl14bRT0FEZ85JS/nYAngozY9wBjDlU8qx3y2i6LUbPT9iS8NNJB/4aea3+cTo6FAFhkBkOwaQWj0sY7Ukc1yt2cgjtoLRILORXbT20km4Obe6N3ad3xiXXzGWU7L7SqSO4fZ7o8wEh5861TM5iRrzi3ctnoDbo31xNlFOSbTUUX4oKScpdkZz0h7aNTVBiRZUCgDd0mJ7dYzAnkOo3HF5AW+cem+kfkjTyqKXNpVXoNd2DYmeW9lxlr3azYeoYo8vMkNa4001+IiuUWnyen0GbfhShxT/AA/9CJm2W/EsRlbBxsGwEnjxha7adb2CnCHINiA2HBY2vxYjujhoFIGVrZZdoPfmBCqilDm5J0t4kH5Q7j4NOzUU6lz/ANbff7fQl/psuRYC7c2Be+TMGxX7MJgTaxIPRFwM8zbFzpl5dWV4iJRAMSGsS2MZA2IBFrcMzDq0QBHSNsrjLMqxe993SJML4QvULu/Pj6fzwTql8oa2DR89WU8vXHNljuxgnyBhmonxofRkg9Ym1RBb1eW3NAKWBnOCo6rBb7/zCJQjbM+v1KhjZ7PW7Dpnu0yTK62KKD/ELGKBqGVTszo0wJhsqMxKg72F8+AsSY7W7WxS0nK5mrYAoAMSvpiwgZ55cRGc5RVU1Zyy5q4SU5zDcEhSSAGtvyOURzKUntS+p53TJcNv6DT7VCTM+iSbqTcd4bSLWbtydNXCz3XgMOfaRrFFNVZi4XFx979xiN+j5Y3Hy+sSSSVHWalauKkl29GvyWr7ReU2JHKHiCBccCNDEKdVtNYszFidWOd+AvHKagv/AGaXPUC7Hvt8IKiWyMVYEEag6jfnCNMK3bnSf9/vx+D0TkPtMGmCMbFWIF+B6Qz7zEfbHS2tRjhKnt5WiFsPYiCkWc815TuThw2NwDZRzZHS03W1iLsKbMfaksTBYy6eZbTRnABtfK/CLoyd7Web1UYvJKcfJvIkU2hhi0SKYaxZHuZZPgz8zblmI4Ejzjn6cMZufP6bftN8TCPWOuK+oizpMseUez6baCBKmUJgW+FrlXQnUq4zF7DiDYZRkpXo8lzEeTU1VRPVZqPLDMOjKGYQlgWuwxqSCALXAi89bEMNXWmj9ZGH8LAj+ZoOoDxD/KjZYnimCIgSRcBALKFsoVbe6AG8Yzu19oKpCU80SJ0s3w5A9YzyYRohWnr7svOK/aNHzvtJLe+5hY9txlEXkQ1jaK2TyvnP0aixYD2lBsRxtuMZbaWzJsyuWqQqoGEkEkMcG45Z4gLZxtJGwpaSSthizbELi3BRxFt0U3MuXKKAcibkgZC3HtjHmy5U/govjjTj8Ra0/KZj+TCRqDfyOhHWIXL2wyrYW3nTib8YqvUZ3uHxX6xITZE5hnhXLebnsy+sc9xzylfJd8KR07Yf2VzuToLkkmNdyT2f6spd85rix/UXXCOs5X7hHnWw6uYJqTTlhNyo4aHtNiY336Q4Zxt02HY903bXb2K8lyVI1P6WMH6XMZU7Q64Sdof5mN/UM/TNX+lzB+mIyo2heD1+DqB0zU/pmM3X7IzLSGABz5tr4f3WGYHUQRDJ2hBK2hdhc2F8+yFJqfDJRUocozvK7YYBkuy3AseaBwhhe5VmGYv1cYwkyQy3JQqMRXPS4ztfebWMencq5D1M6TzLLbCTnvZd3hn3RWOks1JkkK6PLPOg6ErbCw4EEnPribScS3TaiWGXHr3MCGgLxe7W5JlGYyWxINA3taXIvv74qjsafYESmIIuLWOR7Iz0mehhrotdyOHjhmxNlbAqW0kt2tZR4kxb7D5K5uZ4U4cgAbrpfvMDpKxT1sey5MylBNqA3NIWC2xtuXEbC5456ax7PyB2SsnZbC3S6dzxIOsVmyJSJIRAoA9ogADPETc21NomUHKiVTyWp1QBbvf8vtkkm3fF8ZJI8/qck8s7ZV8mEWoqDMswlqLtYlVZ9Fvbx7o5y1qzMrS2uGVLU26yx+cWGy6gJKAUWBJI3XF/aP1iHIHPVU9LXLrLVeo239XyhxknaKHcWpIrEmxqqSsEqjllUQs74TiUG+JyM+OQhnlZsyWXUSVAaWoWZMF+mwAABGhNhmdc7bosZfJCowShzsmyWYKyPk2HfY2NifGI7b7G2WqUordwS/0sVqDLFhLSVjItbO+XYLRgqqrabMLHNnJPD/IARo9qUE2VOK86rMyhpjKmGw0VQSSdAT3xbbX5HlpcoyAoZJfNsmQxXzLX0ve9763gjDkr/cdONx9eLG9gbFchcTXD9Ik5MigD2MtCLDDuyhqZMWTtZ8IsFpVHXdptySd5jTbHkuisZgsTawyuFA0yytfOMPtao/2pUHhKlL5A/OLUqW5mKUnJ7b4Nb+njFrsWu50MeBHwjz5qvrjWch52JJvUy/CFGabFOFKzC1laOccX/O38xhsVUVtXUkzZgAA6b/znhCQrbz5/KOc5HTUC0NWOMMTqzpyrcXHihPyiHzijfn99phmp2h0pVtzH/tsIIzCUOPsXoqD1xw1VtSB2RUttDiYb9dJ0/rEdw9qL+nmYg2uS/EiKaVNwzrn3W+UWWxM5c1j+qvkT9Io6qaBMv2w075G1SouPX+AvCPXDvPzimevJyH33DKEpUnj8P8hD3ENpaUNIOlwuT4m8Pc/YAEnLK3ZpnEWRWYVuTEZazGThDN1KCT5DKHz3G6qi0Wp+/vOONVAan77IpJ9a4NirJ2gg+cRzUcTDtkaL/wDSN8hf7+Ecau6/vt+kUC1l8hD6jext1b4e6hbbLZa7cIcFR9/ekVPrQA4fEwlq3jkOG8xHePYWFQA4tcgg3Ugnon73QzTyQhZ74mOp+Q77RESsXeexRFxsOn55sR9kaDsiXUaF00xue5CWOpzPaY7Km4QOrKJe3rAgKLngNTbOM29WSevhnlEE2WSS7F4K0kgDXcIs58nm5PWcz2mKnk7TY5l9bamLXlHPsvZEZSvgnCNWyD63YBRoNYQ9YDmbWGQvFSJ98h3mFVE1ch8zp2RJTK3AsxWm1yfvcIj0e06iRNdpWAlyLhgToOrviGlRc9mf0++qOLWYWv8AfD6xKOVxfBGWFSVMsRynqQRilS2zxHNhexub98W6ek+eD0qYH9l/qIzEyqsx7Mu83t5CH1qRc5jdv7YsjqGvRFctOperJ8zl5imM7yXBYi9iDYC2WnCNAnpakb5c5f3QfnGDmNd26jfxAiRTSSwOFb2Odhewicc9ehCWnuuTdL6VKQ6s47UPyMZGo20s6sqJqG6tgwnqCgabtDFZPlLrbq+n31xyifAx4Gw7930hy1ClGqIx0zjK7Ln1zeI3/o2e8ud+0v8ALHmhn2PUfjHofora8ufwxrbq6OkQwzuaJ54VBnnm0Kj8SZn+d/5zwsIhtUff+WUG0EPPTLsP7R8sj+c7oZJHC/b9BGJrk2rsKEwnQfOGqi+KXc/mOX7jbhDhxWz6I68vKIVSCWQA3zJ0wjJTviUe4pdvsTWngf1+ghozrkADM5C/0+sWvJPkz65OwYsKKMUxhuGgAJ1Yn4E7o3tTyYpqZbS5a9ZYBmPazRbjwuSspyZ1B0Z2ioXkyGTHKmsWLES5iMRkABbfpujMVKu0zDhYE31U2HaY0u1DKPtIp7gD4jMRmtoc2uYdwBnhLEjzjX0Yehk68/Ui2Nr2y4mwHhHKepGNRm5vpoIgT6nGSb5XyHARyXUBWBBzBuIyRjT5NrlceDabJ2EJjfiIVXgzlmJ7BYAeMbSlpZctLKABwAtGD2btyxGN0Ha6D4mLar5Y06DpVEkdQmBj4ICY6VeDlX5H+UMpXVlOh0O9TuI4R50sk/mNvM/0i62hy2kP7DPM/Yltb+J7RQvPBN888wptitffbIRkzI2YJEmXU2yUW64T6yTpn1nT+sRnbiexR95wkzOPh96xn2mncSefIzv+9CZc4tpfthrBfXwhxTfTIfekFASJB6QAsTcXv1nfHoVLRuqXEpc/cmMvgrAiPMnnYSCuoIN9wIMbSi5TzQgupPWBcHrBEaMMU07M2eVNUM1078UX5wajCyjxxg2ih2hU3mEjf5kQ/wAoOULsDcFRxIt4X1MUGzqr8VGYdEMLjqBubxPJBbaIY5vdbPTuTWzebQup53FYtYWdDbQyzmBwiFtwNNcKqki/TJBAVQMySe6LyVtCmnIpY4WGjAlWHYwzip2iZbNZqiY6a4Wa478s++E8Mbsazz20V2ztmKRiClr63OvZa1oVtbYihC8u6kC5FyQR36GJo27LUWUaRX1W2sSkDO98u8xJ44tdiKySTuzLpVk3scj8NB99cIWoY58fhoIjK/RPgO3SH0GduFh4RikqOhDljiTjc3+7Q8azp2O+38oiKH0+9SYbcksc99vIQkix+xYS5vSa3UflD1FtR0mEqbaG0Q5UwAm/D6w2DZwe778IQq8l074r31Nz3nOIdLMxBgd/x/zhaNbX77IYkNZz138b5+VoiJkuXOJFj2Ht+7GPTvRBMvKqOONL/wAGseWTksbjf8d308I9M9C4/Dqv+on8kaNN/URn1P8ATZ59tBVE6bc3/EfIftnUwxz1shZfNosOU9LzdZUKTa017AcCxYdehEVumgAHE/T+sUS4ZdF2kcwk5+ba+G6Gsi/EKLXOmJjf4AeMcnVIUXti3C+hPAREBbTUkkm28nX76olFcWRk+aNvyK24JPOjjh8gcotdocpcQMec0u0psi+BgA2qFQ4JGhsdIcm8oZxGYlL/AHYv4XjbjnGMUjFkhKUm6J+1dqkk2jJVu0ul7x7eiPrD1XOeYekxI4CwHgIalUPAQ3lS7CWFvuJQki/HOFc0xiyl0YUC/h9BCJ8xVyOvujNu87oo32+C9wpcmar1ZsuBiCqf1jQzJRf2VA+/CGJmyr5Em/VrGmOVLhmaeFy5RUOwvcC3VFrsisY3AAyt1WvuhyVydH5j3RYUezwgOAWvv18PrEZ5oNUSx4Jxds4SRuN+4w5TqCwF7scrZ3udABqTDpVF1YX4EgeOcbD0b7KR5zVPRYU/sDcZ7q3N2uQAFsXJOlrxQvidJGiXwq7LLk/6OQUD1YmBmGIU6lEKpewaa7aFiDZRnl22tJ20qSU82V6vJHqylrcwr2IsDhctd2uy5vZTYnhdlNsVEifNnOOfoSVReZCtNMwgWY6TLjp3LZHFlqLQtv8ALKU89xImN0pRkMyLLVCb5MGbpPllmBpkY27MeKLvuX6XT9adTt8ejpLt7Ex9j0NciTCnNvMBsZWCW5wkqSZGaMQVOh6V8s8hh9u8kptC5DEmWT+HOW4SYu4ix1t+X/OPSdkFZxUgYnlqiSsgpSwyeaF6BBNyCLi9+Fom7R2MZ8hpDFQXtYgDCk9WJRiAAOkvQLDqvHNWoU8jxvh+nv7fN9+PQqzQjilx28Pmvl7L3PFBQ3zYZ7r52hQpL6aDzI+QiRUKcWHQ6Hq3eMCrhGpyiO9luxEiXXkWBlqSd4Lr3kA2gq5xw3CgdpdvmIVTyrC5BJP3bsENVE0lrWyXPv3fXwifXn5K+hDwRkmTOIHGyr87xHqHdiQXYgZEXsDx0t2RPL23Z7usnIecNcxhIGvX99cLqyfqS6MV6DEumGIDcM/DTzMPGUBiMLly7Fu23hn8466ZdrAfP4CKpNsvgkhK0gPcIiPLs7dpy7Motac274hmXdyc7Xbs1MEWTceTktLntHzH1gnyQMx1HwOfleH5aWZb7ww+BHwhx5GIHs87Qr5DijrUuIZ+IvDJldG43G/18osJDXRT1D4Q1KGXbeC6INWJSXccRHpvodP4VRxDoD/BHmFKbErwNu7d5R6z6KKXDTzX9+bbuRQPiTGjTf1TLqf6TMx6V9kNKqRPAsk4C7f8xRYjtKhT4xg2nAdfWc/LQR9J11Ak5DLmoro2RVhcGMLtX0OSHvzExpV79FhjXuzDDxMX5NO3K4mfFqUo7ZHjqPc4mNydBvA4dvGFF/3eoamNrV+h2tT2HkzBuIYoxHYwsPGKyf6Pa6X7VM7fsFX/AJSYrnjkn2LYZItdzPIl9B36mOGQN+Z4D5mJlds+bJ/tZU2WOBlzB4nDnFd6+TlLlsetugPPM+EV1It3RHTTjVrAcNBDL1gBsoueA1/p3+Ed9RZs5r2HurkPHWOXCZIMI8/vrMLj5j5ft+TvNufaOG/5EN2P7T/S0Oy6FV3AdQ+Z3wqVN3Bc/vMmHxL4+G7+sJyfYcYIYWXfIZDifkIRPVJYxXt8SfnHaqfnlmfK/Xx7IiS0xtiY6acBx++qCKvlhJ1whDTGfTojrFz3jQRJk7PDakv2kleywyJh+VIvoLDzP0EXfJ9F9Zp1OhnSxbj0xlA581ENiq2RpfJx5Y/8u43/ANk9+32Y2vI+RMl0U9+ZbHzowSnVlxFZLFVzH52OA9TW1MPcr+XlXSMnNsnNuZq4mXF+JLnzFKZMLEJzeVt8Vu1eXm0lkSp8yXLSTOtgugdJhAvnd8QvYsPZ6tI1QhDFPc23XsZpTnkgkkqfuRZlZP8AVZZamSnZ/WZYYzXSYZplWRVlOxbEfZAPlfNrZW3aZZEqW/M/2ctWvIGK5SeHu+C5OI0+YO7LfDMzalRKkLVLS08uTMmYlfmJb4ptyQ5Z2M3FcNZrjQ2MWcnk9JrZMus5pZRmFQVE0JLM1ZrLNBE24ZWwhgAQekb31jROfWlwaMeojiT6idPx5Ckq0pZ55my3p1LLOd8Iec6NKkte1nVQ53DXS0a7Z9fUPVsrykWWsxMLIcQLggMuK5xdEuxFhhwA9uGr9vzZFW9KKSmP4+UnmQC5JtKOIPmxVls3XugflZV7PnmUZFPKmZfhiSgzcEKwaW12OZGZbUxmUMKlva5XrXz9vdmHVxz6jMp7mlS4vv8AP+eiK/bHJ6dKmTG5mbzeNyHZHsVxmzE24WispkxG+4eZ493xjZVnpD2jQ1CrVqtjhZpRVBeWTYlHlnI5HXFmLHjGtny6N3MmbIppGNnUAmUk9swJc2Wii9nbERnfTjFf7dStxf3NX7hxpSX2PKpkzCCeGg+XjEJkz1vvOW+LblHs001SZJIYJhIYXAbGoYGx0sD4mKyaw++EZGnF0zZFqStHJC4m/Zz7zkPK58Ictnc6DPwzhUhLLnq3SPVfQdwsI4+lvesO7U+QMK+QoaA068z2nOF08u7DtJ8Bb5wqHqZen2L5sxPwAhpg1wLwZxHkU5K+PxMX1Dsaa4DKnRzsSQBw49sW3J/kmSUE2x/VBuP3j8osjjlLsiEsyiu5jHo2upCkjEMwCcsJ14RKmyrCw3R67VUKooAFgu4Cw7gIr5uxWnjpScXWy5+MaHpmvUyrVp90eXU7WW3ukjzy+IhMo5Rvp/owdsRl2l3/ACubrpbIi5HnD+zfREABz08niJagf+5r/CKnp8jfYtWpxpdzzV5RMxcIJL9EAak/lA4nUR71yV2SaaklSm9oLd/226TeBNu6EbF5I01JnKl9L32OJ+4nTutFyI24MPT5fcwajP1OF2OwQQRqMoQQQQAEMzaNH9pFbtUH4w9BABU1HJOjf2qaQf7tPkIr5vo12e2tKg/ZLr8GjTQRHZHwS3yXqZE+iyh/LLdeyY/+ImItR6IaRhYPPXsZfmsbiCIdGHgn1snlnm8z0IU/5Z84doln4KIjD0GICSKp+IBlra/c0eowQdGHgOtPyeZH0NEaVQ75R/8A3DA9Ds5SGWqTEMwcDDCRmLdLLdHqkcMQ/bY/BP8Ac5PJ4v6ZpWAShlfnWLEC2JvV5ALHrNo7y6P+wNm/3P8A9d4m+kHk7Nr5y/isglGYuBqerYFjNazhpUoq34YlC9/ywztHk283ZdPRtOcvIml8Zpa4rzdnCoPwr5BgO6CUW93HcshOKUOe1kXbrf8Ahij/AOov806M9K2ifUqZAZac3JqnJmlAJqTZ5R5chXBUzQFJB1z8dS/Jt22UKFpzlln86jGlrsCy7HoD8K/tFj3xbcjuTbyKKajTHmGSzTpQ5iYoBKewq1Eq5uwLdDeeuHsbf0BZIxj9WYoz5c7aNBUS7hZs+VLCM6OwWnaTKQvhF0dhmVN9xvYxK9KZ/wBtJ/6b+eJG2+SE+fUvOWqdfxWmSR6rXAy7viW1pNgRZf4Yl8ueS7V9X6xLmvL6CKMVLXYgyX6V1lcc4W1129bJb4339KK/05n/AF+V/wBBf+7MjVba2bNfaRMjArM1OXBmymlussAkzadgXV1/KyW3aaxT8uOTLbQmyZgmuCkhJTl6SuuzqWLOMMrQlo9R5Oy3WlkiYxdxLQM5DKWYKAWKsAwJO4gGJxjy7KZTW2NeKMdym9Gs2rqTOWciAqi4SrMeigU5gjeIgH0MudalQMr2lk3F9Pbj1KCIvT427aBanIlSZ50vohG+pPdLHzaHZfoflZYp8w2voqDXxj0CCEtNiXoD1OV+v4MOnojpRrMnH95B/hiZTejKiS/Rdr29qY24WHs2jWQRNYca9CLz5H/6ZW0nJ6RKUKiWUaC5PXvMSpNAieyijsAiRBFiSXYqbb7iQg4QqCCGIIIIIACCCCAAggggAIIIIACCCCAAggggAIIIIACCCCAAjhjsEAHBHYIIACEtHIIAFwQQQAEJWCCABUEEEABBBBAAQQQQAEEEEABBBBAAQQQQAEEEE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9226" name="AutoShape 12" descr="data:image/jpeg;base64,/9j/4AAQSkZJRgABAQAAAQABAAD/2wCEAAkGBhQRERUUExQWFRUUGBgVFhQXGBQYFRgUFhUYFhgUFxUXHCYeFxojGRcUHy8gJCcpLCwsFR4xNTAqNSYrLCkBCQoKDgwOGg8PGiolHyQsLCktLCwsLCwsLCwsLCwsLCwpLCwtLCwsLCwsLCkpLCwsLC4pLCwsLC0pLCksLCksLP/AABEIALEBHQMBIgACEQEDEQH/xAAcAAABBQEBAQAAAAAAAAAAAAAAAgMEBQYBBwj/xABLEAACAAQDAwgIAgcECAcAAAABAgADBBESITEFQVEGEyJhcYGRoQcUMlKxwdHwI0IVYnKCkrLhM4PC8RYkJUNTY3OzJjSEoqO00v/EABoBAAIDAQEAAAAAAAAAAAAAAAABAgMEBQb/xAAvEQACAgEDAwIFAwUBAQAAAAAAAQIRAwQSIRMxUUFhInGBkbEFFPAzocHR4UIG/9oADAMBAAIRAxEAPwD3GCGp88KLnuEV0ysY77dkQlNRLIY3ItbwhqhRqR4xTlid5jloreb2LVg8stTXpx8jDZ2kvA+UV1oLRDqyJrDEnHaf6vnCTtM8BFRtKtMpbrLaa7GyS0tdj1sckUaljkOs2EZabQbYnTVYzqenQEHm0u4sDo3Ru9xlqB2Qb5eR9OC9DePtNgNwAz7oi0HKFZ6Y5MxJin8y2IvwPA9RhRW+WvEbvCM0vISVJm89Rs1NM3qt2kOPdmSSbEfskEboW5+R7Ir0NX66/HyEc9bf3j5RGkFioxgK28A3F+IPDtF4ctEdz8ktsfAs1De8fGOc+3vHxMJtBaC2OkK55uJ8THOcPE+JjloLQrCkGI8T4mDGeJ8TBaC0A+AxnifEwYjxPiYLQWgAMZ4nxMd5w8T4mOWgtALgVzre8fEx0T294+MItBaC2FIc9af3jHRWP73whq0Foe5+RbY+B8Vz8fIQobRbq8IjWgtD3S8i2R8EwbTPuiFDafFfOINoLQ+pIXSh4LJdpL1iHFrEO+Km0FoksrIPDEu1cHQ3hUUQh5KphvPfnE1l8kHg8Mt4Igydo+8O8ROEWRkpdimUXHuVdY92PVlDEOTNT2n4wm0ZnyzbHhUJghVoLQqHYmCFWjhivJOOODnN0lyAkxV7RqkX+0mhL6L+Y9i/0i2ZcjFHypqV2fs6ZUSZatNXAMbgtZndUMyYdSFve3VHlsE8n6vmlHftiuy8r/f49BSybOaID7YC5rjwn8zI48DYRPl7f5sAzVmYTniwG1u7Xvil2Jyiaqo5jzTLcy5s2SJssYZc5Uthmop0ve1uqKvlXyon0hktccwsshk5vFzk3GLSy4zlkyycJ0uljrHWxaGGnzKEcjTafjmvKoOq3HdR6LT1CzFDIwZToRmIcij2XWLLYrYBXN76dI5AnyEX1o6q8eo0xMEKtBaJUFiYIVaC0FBYmCFWgtBQWJghVoLQUFiYIVaC0FBYmCFWgtBQWJghVoLQUFiYIVaIe1dqJTy+ccMRcLZRiYljYADfBQXRKgij/wBLRupqs/3P1aFDlM50oqs/uKPi0PYyO9F1BFL/AKQzt1BVf/EP8ccO3qjds+o73kj/ABQ9jF1EXcFoo/03V7tnze+bJHziLtDlXUyFxzKFkW4FzOlnMmwyUEwbGHURpotKJ7oOrKK20Ttn6Ht+USx8Mjl5iRHGZ7THLQtxme2OWhDTE2gtCrQWgodibQ2TnEat21JlFlaYuNVxFMQxhfeK6gdcK2dUh0D8RePNf/Q5WsUcS9Xz9P5f0JxXFjlRNtlEGdNuCpzVhYg2IIO4g5EQ3VUswzBNQ3sPYPssN4vuPXEWdtNFPTWYh4FGt/EtwfGPJ498GpYm79u6NEVGqYw1IoAAACr7KABUXsVQAI5NEcfacs6Y27Eb6RFnbTO6TNP7pHxjap55y3zbvyyyopUhqehvmco03J/aXOpYm7JYHrG4/KMhU1c1hlJwD3pjAAdwzPZD+wK4U7hiSVIIe2pvncDttlHZ0eqyRzKWSV3w/l/wrlBONI3toLQ3SVSzUDocSnQj7yMPWj1RkE2gtCrQWh0FibQWiPtHacuQt5jgHcu8w9TzCyKxBUkA4TqLjQwBYq0FoVaMNy75bmSTT05/F/3kwf7u/wCVf17b93bom0i/T4J6iahDv+C629yxp6Q4WJeZ/wANLFh+0dF78+qMjV+kmoY/hpLljrBdvE2HlGSkyN5zJzJPHjD5URQ5tnsNP+kafEviW5+/+i+Xl5VDWaD1GVLt5ZxY7P8ASgQbT5QI9+XcHtKMc+4xi2WI0wwlJluX9N001WxL5cfg902btSVUJzklw66Zag8GBzU9RiXaPB9k7amUk0TZLWOjKfZdfdYbx5jdHtOwdtJVyFnS9GyKnVXHtIezzBBi6Ls8prtFLTO1zF/zkn2ik5ULcU6+9UyR4En5Re2ik5Q5zaIcagH+GWxiyK5OZN8GlRIVgjqCF2i0ziMEdwQqCABGCMp6RB/qyD3p8lfFo1xjJcvMxSr71VK8iTDAuyImUAyPbEUiJdCMj2xVDuXZH8JHYZntjloWwzjloKATaETWspOWQJz0yG/qh20R9oIxlkKwVjYBiuIDPetxfLriL4VjXJ4/y02sZijnZZRy6vKHRbokATDjTQG4JVs8045ej7CqB6uoPuiPNOW2zGlS7uwZwLdBQktQWuVRBu0JJuSQOAjZcndoYpCZ7hHk/wBcW6EWvL/wbIR5p+xppM6witrJ7aq1j4jwh1anIxFZrmw35CPNY48l9JckCdtKeN6+BiBPrpx/MB2Xi4qKCZn0DFfUULgXKHwjqQwSj3h/YW5eSqmKzHpMTBImbolVFG6i5UgRWq1jGjbJOpKiS5Q/yW5TtTOy+0uIqyX3g2xDg0ei0O3ZM0XVwD7rdEjuPyijncjpVZIlTB+FO5tfxFHtWFumv5u3I9cUj8kq2SckWaNzIwHir2I849XDfGKfdGV9Ob5dM9C9YT3l8RCTXqu8XK3HZ2xi6XY9a+XNCX+s7KB4KST4RKqeTlZLVWV5c3m2xBBiVmU3xKMWW/S+cXQlJ90VZYQj2lZG/wBI5MqbMZpXOuTdXNjht+XP2c87jPOHNm8pZ1ROzVgtrhF6NxxzN7X3niIq6qQWbKRNDcObfXwifSclZ7noh5IfKZMmNd8O8Im7vtoDui5NUUtOy42nynMigaoZcLm6y1OpYsVQkdgLdg648clMXYsxJJJJJ1JJuSe+Nx6W6gSxS063wqrPa/u2lrfjkG8YwkifbTXyv1xnyPmj2H6NiUMO/wBZfhEmnrA7OovdLAndnfQ79CO6Irbfl4WbPovzdrZluI6tfCJGzdmmU1zMBvLs+mT48dwAMxdn1zzinGwnJtdTluORczCcX8BtD2xvubJZ9TsTUeeb/wAfz2LN9qLiIzyJF7dEsouVB4gA+ENesq9ipvdQ37pvY+Rhqr2W4uthhDzHDXGeINhW2oN28oRsygZHa46OFAvbmWHcxPjEWlROOfM5pSjx8nxxf29L+Q6zWjW+irbhlVZkE9CeLAbhMUEqe8Yh4Rl50rKEbGrFk1MqYxsFa99LGxsb9toE6KNfFTxST8H0bFFtzOroR/zJjeEr+sQtk8rkmAWmA9pBh7a4eY8qdKK4pImWHEuoFx2W0icc0b5PHSwT7Fxt3achFwzbsdebUsD32IsO2MYNpIk5ZkmWy4TcK01mU9xF9/GI9JJafOCFrM5N2a5N7E59eUOz9kzOemSVs3NKXLG69EKhvmLWJYgZ54G0iblKXY6cdNpdPUcrtv51/Ytj6SyDhMkFupyB136JMa7ZO01qJQdbZ6gEHCeBP9I812Ps7npyIVK4ybsFuQArNcnQC4Azz6YteLCoc7OqhzTFlspZTbpKdVNsr5EgxJTa7lE9HiySlDE/i716fLn1PRjGS5ZZ1FAvGpv/AAreNTT1AmIrqbqwDA9RFxGW5TZ7Q2ev685vCWIuON2dMv7RKo9DEe0SaQZGIR7lk+wywzhJhbaxy0FCsyvK7lJO2dR863NTZhcS1yaSl2VmBN2fQKcr5nhFE3pTlrsymqJgDz5wGKWmQBVyrsfcBwmwOp7DC/TrVS12Zge5eZNTmrWyZLsxN92DEMt7CPDajYjSqZZxmAFmwmSVmLMBBOea4Wyz1BF9Ie1NUyO5p8HrvKPbFLWUsyck0YVW7gizoSbDEmuthfTrip5D7ZZ0sVsAbJY4iVyzJHhlwjD8ntkmaRNqbiQoxAEW53MgKpOovv6jwjd7K2NOqMMykSXIYZABygIGXSA323jPjeOfqNBDLjcG/wDhes7bTaNgtbuhXrNiDwN4zzUu16K7VCyKyWxuZat+Ko/Uuq37MzEx+UlNPlgygEcGxTNXU71ZTmD2xwsv6HLGnKEk6+hohqFJ00bFa/FLx2tkTbsv9IiUtbziFiLWJHwMQ6Wp/wBX68J87w1s2d+EbcT8BHTjlm5wTfeNv58BtVP5nBV85LckAajyjKuc7xf0jHmW4nFl14bRT0FEZ85JS/nYAngozY9wBjDlU8qx3y2i6LUbPT9iS8NNJB/4aea3+cTo6FAFhkBkOwaQWj0sY7Ukc1yt2cgjtoLRILORXbT20km4Obe6N3ad3xiXXzGWU7L7SqSO4fZ7o8wEh5861TM5iRrzi3ctnoDbo31xNlFOSbTUUX4oKScpdkZz0h7aNTVBiRZUCgDd0mJ7dYzAnkOo3HF5AW+cem+kfkjTyqKXNpVXoNd2DYmeW9lxlr3azYeoYo8vMkNa4001+IiuUWnyen0GbfhShxT/AA/9CJm2W/EsRlbBxsGwEnjxha7adb2CnCHINiA2HBY2vxYjujhoFIGVrZZdoPfmBCqilDm5J0t4kH5Q7j4NOzUU6lz/ANbff7fQl/psuRYC7c2Be+TMGxX7MJgTaxIPRFwM8zbFzpl5dWV4iJRAMSGsS2MZA2IBFrcMzDq0QBHSNsrjLMqxe993SJML4QvULu/Pj6fzwTql8oa2DR89WU8vXHNljuxgnyBhmonxofRkg9Ym1RBb1eW3NAKWBnOCo6rBb7/zCJQjbM+v1KhjZ7PW7Dpnu0yTK62KKD/ELGKBqGVTszo0wJhsqMxKg72F8+AsSY7W7WxS0nK5mrYAoAMSvpiwgZ55cRGc5RVU1Zyy5q4SU5zDcEhSSAGtvyOURzKUntS+p53TJcNv6DT7VCTM+iSbqTcd4bSLWbtydNXCz3XgMOfaRrFFNVZi4XFx979xiN+j5Y3Hy+sSSSVHWalauKkl29GvyWr7ReU2JHKHiCBccCNDEKdVtNYszFidWOd+AvHKagv/AGaXPUC7Hvt8IKiWyMVYEEag6jfnCNMK3bnSf9/vx+D0TkPtMGmCMbFWIF+B6Qz7zEfbHS2tRjhKnt5WiFsPYiCkWc815TuThw2NwDZRzZHS03W1iLsKbMfaksTBYy6eZbTRnABtfK/CLoyd7Web1UYvJKcfJvIkU2hhi0SKYaxZHuZZPgz8zblmI4Ejzjn6cMZufP6bftN8TCPWOuK+oizpMseUez6baCBKmUJgW+FrlXQnUq4zF7DiDYZRkpXo8lzEeTU1VRPVZqPLDMOjKGYQlgWuwxqSCALXAi89bEMNXWmj9ZGH8LAj+ZoOoDxD/KjZYnimCIgSRcBALKFsoVbe6AG8Yzu19oKpCU80SJ0s3w5A9YzyYRohWnr7svOK/aNHzvtJLe+5hY9txlEXkQ1jaK2TyvnP0aixYD2lBsRxtuMZbaWzJsyuWqQqoGEkEkMcG45Z4gLZxtJGwpaSSthizbELi3BRxFt0U3MuXKKAcibkgZC3HtjHmy5U/govjjTj8Ra0/KZj+TCRqDfyOhHWIXL2wyrYW3nTib8YqvUZ3uHxX6xITZE5hnhXLebnsy+sc9xzylfJd8KR07Yf2VzuToLkkmNdyT2f6spd85rix/UXXCOs5X7hHnWw6uYJqTTlhNyo4aHtNiY336Q4Zxt02HY903bXb2K8lyVI1P6WMH6XMZU7Q64Sdof5mN/UM/TNX+lzB+mIyo2heD1+DqB0zU/pmM3X7IzLSGABz5tr4f3WGYHUQRDJ2hBK2hdhc2F8+yFJqfDJRUocozvK7YYBkuy3AseaBwhhe5VmGYv1cYwkyQy3JQqMRXPS4ztfebWMencq5D1M6TzLLbCTnvZd3hn3RWOks1JkkK6PLPOg6ErbCw4EEnPribScS3TaiWGXHr3MCGgLxe7W5JlGYyWxINA3taXIvv74qjsafYESmIIuLWOR7Iz0mehhrotdyOHjhmxNlbAqW0kt2tZR4kxb7D5K5uZ4U4cgAbrpfvMDpKxT1sey5MylBNqA3NIWC2xtuXEbC5456ax7PyB2SsnZbC3S6dzxIOsVmyJSJIRAoA9ogADPETc21NomUHKiVTyWp1QBbvf8vtkkm3fF8ZJI8/qck8s7ZV8mEWoqDMswlqLtYlVZ9Fvbx7o5y1qzMrS2uGVLU26yx+cWGy6gJKAUWBJI3XF/aP1iHIHPVU9LXLrLVeo239XyhxknaKHcWpIrEmxqqSsEqjllUQs74TiUG+JyM+OQhnlZsyWXUSVAaWoWZMF+mwAABGhNhmdc7bosZfJCowShzsmyWYKyPk2HfY2NifGI7b7G2WqUordwS/0sVqDLFhLSVjItbO+XYLRgqqrabMLHNnJPD/IARo9qUE2VOK86rMyhpjKmGw0VQSSdAT3xbbX5HlpcoyAoZJfNsmQxXzLX0ve9763gjDkr/cdONx9eLG9gbFchcTXD9Ik5MigD2MtCLDDuyhqZMWTtZ8IsFpVHXdptySd5jTbHkuisZgsTawyuFA0yytfOMPtao/2pUHhKlL5A/OLUqW5mKUnJ7b4Nb+njFrsWu50MeBHwjz5qvrjWch52JJvUy/CFGabFOFKzC1laOccX/O38xhsVUVtXUkzZgAA6b/znhCQrbz5/KOc5HTUC0NWOMMTqzpyrcXHihPyiHzijfn99phmp2h0pVtzH/tsIIzCUOPsXoqD1xw1VtSB2RUttDiYb9dJ0/rEdw9qL+nmYg2uS/EiKaVNwzrn3W+UWWxM5c1j+qvkT9Io6qaBMv2w075G1SouPX+AvCPXDvPzimevJyH33DKEpUnj8P8hD3ENpaUNIOlwuT4m8Pc/YAEnLK3ZpnEWRWYVuTEZazGThDN1KCT5DKHz3G6qi0Wp+/vOONVAan77IpJ9a4NirJ2gg+cRzUcTDtkaL/wDSN8hf7+Ecau6/vt+kUC1l8hD6jext1b4e6hbbLZa7cIcFR9/ekVPrQA4fEwlq3jkOG8xHePYWFQA4tcgg3Ugnon73QzTyQhZ74mOp+Q77RESsXeexRFxsOn55sR9kaDsiXUaF00xue5CWOpzPaY7Km4QOrKJe3rAgKLngNTbOM29WSevhnlEE2WSS7F4K0kgDXcIs58nm5PWcz2mKnk7TY5l9bamLXlHPsvZEZSvgnCNWyD63YBRoNYQ9YDmbWGQvFSJ98h3mFVE1ch8zp2RJTK3AsxWm1yfvcIj0e06iRNdpWAlyLhgToOrviGlRc9mf0++qOLWYWv8AfD6xKOVxfBGWFSVMsRynqQRilS2zxHNhexub98W6ek+eD0qYH9l/qIzEyqsx7Mu83t5CH1qRc5jdv7YsjqGvRFctOperJ8zl5imM7yXBYi9iDYC2WnCNAnpakb5c5f3QfnGDmNd26jfxAiRTSSwOFb2Odhewicc9ehCWnuuTdL6VKQ6s47UPyMZGo20s6sqJqG6tgwnqCgabtDFZPlLrbq+n31xyifAx4Gw7930hy1ClGqIx0zjK7Ln1zeI3/o2e8ud+0v8ALHmhn2PUfjHofora8ufwxrbq6OkQwzuaJ54VBnnm0Kj8SZn+d/5zwsIhtUff+WUG0EPPTLsP7R8sj+c7oZJHC/b9BGJrk2rsKEwnQfOGqi+KXc/mOX7jbhDhxWz6I68vKIVSCWQA3zJ0wjJTviUe4pdvsTWngf1+ghozrkADM5C/0+sWvJPkz65OwYsKKMUxhuGgAJ1Yn4E7o3tTyYpqZbS5a9ZYBmPazRbjwuSspyZ1B0Z2ioXkyGTHKmsWLES5iMRkABbfpujMVKu0zDhYE31U2HaY0u1DKPtIp7gD4jMRmtoc2uYdwBnhLEjzjX0Yehk68/Ui2Nr2y4mwHhHKepGNRm5vpoIgT6nGSb5XyHARyXUBWBBzBuIyRjT5NrlceDabJ2EJjfiIVXgzlmJ7BYAeMbSlpZctLKABwAtGD2btyxGN0Ha6D4mLar5Y06DpVEkdQmBj4ICY6VeDlX5H+UMpXVlOh0O9TuI4R50sk/mNvM/0i62hy2kP7DPM/Yltb+J7RQvPBN888wptitffbIRkzI2YJEmXU2yUW64T6yTpn1nT+sRnbiexR95wkzOPh96xn2mncSefIzv+9CZc4tpfthrBfXwhxTfTIfekFASJB6QAsTcXv1nfHoVLRuqXEpc/cmMvgrAiPMnnYSCuoIN9wIMbSi5TzQgupPWBcHrBEaMMU07M2eVNUM1078UX5wajCyjxxg2ih2hU3mEjf5kQ/wAoOULsDcFRxIt4X1MUGzqr8VGYdEMLjqBubxPJBbaIY5vdbPTuTWzebQup53FYtYWdDbQyzmBwiFtwNNcKqki/TJBAVQMySe6LyVtCmnIpY4WGjAlWHYwzip2iZbNZqiY6a4Wa478s++E8Mbsazz20V2ztmKRiClr63OvZa1oVtbYihC8u6kC5FyQR36GJo27LUWUaRX1W2sSkDO98u8xJ44tdiKySTuzLpVk3scj8NB99cIWoY58fhoIjK/RPgO3SH0GduFh4RikqOhDljiTjc3+7Q8azp2O+38oiKH0+9SYbcksc99vIQkix+xYS5vSa3UflD1FtR0mEqbaG0Q5UwAm/D6w2DZwe778IQq8l074r31Nz3nOIdLMxBgd/x/zhaNbX77IYkNZz138b5+VoiJkuXOJFj2Ht+7GPTvRBMvKqOONL/wAGseWTksbjf8d308I9M9C4/Dqv+on8kaNN/URn1P8ATZ59tBVE6bc3/EfIftnUwxz1shZfNosOU9LzdZUKTa017AcCxYdehEVumgAHE/T+sUS4ZdF2kcwk5+ba+G6Gsi/EKLXOmJjf4AeMcnVIUXti3C+hPAREBbTUkkm28nX76olFcWRk+aNvyK24JPOjjh8gcotdocpcQMec0u0psi+BgA2qFQ4JGhsdIcm8oZxGYlL/AHYv4XjbjnGMUjFkhKUm6J+1dqkk2jJVu0ul7x7eiPrD1XOeYekxI4CwHgIalUPAQ3lS7CWFvuJQki/HOFc0xiyl0YUC/h9BCJ8xVyOvujNu87oo32+C9wpcmar1ZsuBiCqf1jQzJRf2VA+/CGJmyr5Em/VrGmOVLhmaeFy5RUOwvcC3VFrsisY3AAyt1WvuhyVydH5j3RYUezwgOAWvv18PrEZ5oNUSx4Jxds4SRuN+4w5TqCwF7scrZ3udABqTDpVF1YX4EgeOcbD0b7KR5zVPRYU/sDcZ7q3N2uQAFsXJOlrxQvidJGiXwq7LLk/6OQUD1YmBmGIU6lEKpewaa7aFiDZRnl22tJ20qSU82V6vJHqylrcwr2IsDhctd2uy5vZTYnhdlNsVEifNnOOfoSVReZCtNMwgWY6TLjp3LZHFlqLQtv8ALKU89xImN0pRkMyLLVCb5MGbpPllmBpkY27MeKLvuX6XT9adTt8ejpLt7Ex9j0NciTCnNvMBsZWCW5wkqSZGaMQVOh6V8s8hh9u8kptC5DEmWT+HOW4SYu4ix1t+X/OPSdkFZxUgYnlqiSsgpSwyeaF6BBNyCLi9+Fom7R2MZ8hpDFQXtYgDCk9WJRiAAOkvQLDqvHNWoU8jxvh+nv7fN9+PQqzQjilx28Pmvl7L3PFBQ3zYZ7r52hQpL6aDzI+QiRUKcWHQ6Hq3eMCrhGpyiO9luxEiXXkWBlqSd4Lr3kA2gq5xw3CgdpdvmIVTyrC5BJP3bsENVE0lrWyXPv3fXwifXn5K+hDwRkmTOIHGyr87xHqHdiQXYgZEXsDx0t2RPL23Z7usnIecNcxhIGvX99cLqyfqS6MV6DEumGIDcM/DTzMPGUBiMLly7Fu23hn8466ZdrAfP4CKpNsvgkhK0gPcIiPLs7dpy7Motac274hmXdyc7Xbs1MEWTceTktLntHzH1gnyQMx1HwOfleH5aWZb7ww+BHwhx5GIHs87Qr5DijrUuIZ+IvDJldG43G/18osJDXRT1D4Q1KGXbeC6INWJSXccRHpvodP4VRxDoD/BHmFKbErwNu7d5R6z6KKXDTzX9+bbuRQPiTGjTf1TLqf6TMx6V9kNKqRPAsk4C7f8xRYjtKhT4xg2nAdfWc/LQR9J11Ak5DLmoro2RVhcGMLtX0OSHvzExpV79FhjXuzDDxMX5NO3K4mfFqUo7ZHjqPc4mNydBvA4dvGFF/3eoamNrV+h2tT2HkzBuIYoxHYwsPGKyf6Pa6X7VM7fsFX/AJSYrnjkn2LYZItdzPIl9B36mOGQN+Z4D5mJlds+bJ/tZU2WOBlzB4nDnFd6+TlLlsetugPPM+EV1It3RHTTjVrAcNBDL1gBsoueA1/p3+Ed9RZs5r2HurkPHWOXCZIMI8/vrMLj5j5ft+TvNufaOG/5EN2P7T/S0Oy6FV3AdQ+Z3wqVN3Bc/vMmHxL4+G7+sJyfYcYIYWXfIZDifkIRPVJYxXt8SfnHaqfnlmfK/Xx7IiS0xtiY6acBx++qCKvlhJ1whDTGfTojrFz3jQRJk7PDakv2kleywyJh+VIvoLDzP0EXfJ9F9Zp1OhnSxbj0xlA581ENiq2RpfJx5Y/8u43/ANk9+32Y2vI+RMl0U9+ZbHzowSnVlxFZLFVzH52OA9TW1MPcr+XlXSMnNsnNuZq4mXF+JLnzFKZMLEJzeVt8Vu1eXm0lkSp8yXLSTOtgugdJhAvnd8QvYsPZ6tI1QhDFPc23XsZpTnkgkkqfuRZlZP8AVZZamSnZ/WZYYzXSYZplWRVlOxbEfZAPlfNrZW3aZZEqW/M/2ctWvIGK5SeHu+C5OI0+YO7LfDMzalRKkLVLS08uTMmYlfmJb4ptyQ5Z2M3FcNZrjQ2MWcnk9JrZMus5pZRmFQVE0JLM1ZrLNBE24ZWwhgAQekb31jROfWlwaMeojiT6idPx5Ckq0pZ55my3p1LLOd8Iec6NKkte1nVQ53DXS0a7Z9fUPVsrykWWsxMLIcQLggMuK5xdEuxFhhwA9uGr9vzZFW9KKSmP4+UnmQC5JtKOIPmxVls3XugflZV7PnmUZFPKmZfhiSgzcEKwaW12OZGZbUxmUMKlva5XrXz9vdmHVxz6jMp7mlS4vv8AP+eiK/bHJ6dKmTG5mbzeNyHZHsVxmzE24WispkxG+4eZ493xjZVnpD2jQ1CrVqtjhZpRVBeWTYlHlnI5HXFmLHjGtny6N3MmbIppGNnUAmUk9swJc2Wii9nbERnfTjFf7dStxf3NX7hxpSX2PKpkzCCeGg+XjEJkz1vvOW+LblHs001SZJIYJhIYXAbGoYGx0sD4mKyaw++EZGnF0zZFqStHJC4m/Zz7zkPK58Ictnc6DPwzhUhLLnq3SPVfQdwsI4+lvesO7U+QMK+QoaA068z2nOF08u7DtJ8Bb5wqHqZen2L5sxPwAhpg1wLwZxHkU5K+PxMX1Dsaa4DKnRzsSQBw49sW3J/kmSUE2x/VBuP3j8osjjlLsiEsyiu5jHo2upCkjEMwCcsJ14RKmyrCw3R67VUKooAFgu4Cw7gIr5uxWnjpScXWy5+MaHpmvUyrVp90eXU7WW3ukjzy+IhMo5Rvp/owdsRl2l3/ACubrpbIi5HnD+zfREABz08niJagf+5r/CKnp8jfYtWpxpdzzV5RMxcIJL9EAak/lA4nUR71yV2SaaklSm9oLd/226TeBNu6EbF5I01JnKl9L32OJ+4nTutFyI24MPT5fcwajP1OF2OwQQRqMoQQQQAEMzaNH9pFbtUH4w9BABU1HJOjf2qaQf7tPkIr5vo12e2tKg/ZLr8GjTQRHZHwS3yXqZE+iyh/LLdeyY/+ImItR6IaRhYPPXsZfmsbiCIdGHgn1snlnm8z0IU/5Z84doln4KIjD0GICSKp+IBlra/c0eowQdGHgOtPyeZH0NEaVQ75R/8A3DA9Ds5SGWqTEMwcDDCRmLdLLdHqkcMQ/bY/BP8Ac5PJ4v6ZpWAShlfnWLEC2JvV5ALHrNo7y6P+wNm/3P8A9d4m+kHk7Nr5y/isglGYuBqerYFjNazhpUoq34YlC9/ywztHk283ZdPRtOcvIml8Zpa4rzdnCoPwr5BgO6CUW93HcshOKUOe1kXbrf8Ahij/AOov806M9K2ifUqZAZac3JqnJmlAJqTZ5R5chXBUzQFJB1z8dS/Jt22UKFpzlln86jGlrsCy7HoD8K/tFj3xbcjuTbyKKajTHmGSzTpQ5iYoBKewq1Eq5uwLdDeeuHsbf0BZIxj9WYoz5c7aNBUS7hZs+VLCM6OwWnaTKQvhF0dhmVN9xvYxK9KZ/wBtJ/6b+eJG2+SE+fUvOWqdfxWmSR6rXAy7viW1pNgRZf4Yl8ueS7V9X6xLmvL6CKMVLXYgyX6V1lcc4W1129bJb4339KK/05n/AF+V/wBBf+7MjVba2bNfaRMjArM1OXBmymlussAkzadgXV1/KyW3aaxT8uOTLbQmyZgmuCkhJTl6SuuzqWLOMMrQlo9R5Oy3WlkiYxdxLQM5DKWYKAWKsAwJO4gGJxjy7KZTW2NeKMdym9Gs2rqTOWciAqi4SrMeigU5gjeIgH0MudalQMr2lk3F9Pbj1KCIvT427aBanIlSZ50vohG+pPdLHzaHZfoflZYp8w2voqDXxj0CCEtNiXoD1OV+v4MOnojpRrMnH95B/hiZTejKiS/Rdr29qY24WHs2jWQRNYca9CLz5H/6ZW0nJ6RKUKiWUaC5PXvMSpNAieyijsAiRBFiSXYqbb7iQg4QqCCGIIIIIACCCCAAggggAIIIIACCCCAAggggAIIIIACCCCAAjhjsEAHBHYIIACEtHIIAFwQQQAEJWCCABUEEEABBBBAAQQQQAEEEEABBBBAAQQQQAEEEEA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12" name="ZoneTexte 11"/>
          <p:cNvSpPr txBox="1"/>
          <p:nvPr/>
        </p:nvSpPr>
        <p:spPr>
          <a:xfrm>
            <a:off x="179512" y="2348880"/>
            <a:ext cx="2448272" cy="323165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200" b="1" dirty="0" smtClean="0"/>
              <a:t>M&amp;M’s</a:t>
            </a:r>
            <a:r>
              <a:rPr lang="fr-FR" sz="1200" dirty="0" smtClean="0"/>
              <a:t> : En 2008, la marque du groupe Mars avait fêté la Saint-Valentin en proposant aux internautes de commander des M&amp;M's personnalisables sur son site marchand Mymms.fr. </a:t>
            </a:r>
            <a:r>
              <a:rPr lang="fr-FR" sz="1200" b="1" dirty="0" smtClean="0"/>
              <a:t>Une opération pérennisée et étendue, puisqu'elle se décline désormais sur un site entreprises</a:t>
            </a:r>
            <a:r>
              <a:rPr lang="fr-FR" sz="1200" dirty="0" smtClean="0"/>
              <a:t> leur consacrant des offres dédiées. L'internaute choisit une, deux ou trois couleurs de M&amp;M's et les brefs messages à y faire figurer. Il sélectionne l'emballage (ballotins, en vrac...) et la quantité, puis ajoute sa création au panier. </a:t>
            </a:r>
            <a:endParaRPr lang="fr-FR" sz="1200" dirty="0"/>
          </a:p>
        </p:txBody>
      </p:sp>
      <p:sp>
        <p:nvSpPr>
          <p:cNvPr id="13" name="ZoneTexte 12"/>
          <p:cNvSpPr txBox="1"/>
          <p:nvPr/>
        </p:nvSpPr>
        <p:spPr>
          <a:xfrm>
            <a:off x="4860032" y="2204864"/>
            <a:ext cx="2376263" cy="347787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600" b="1" dirty="0" smtClean="0"/>
              <a:t>Evian :  </a:t>
            </a:r>
            <a:r>
              <a:rPr lang="fr-FR" sz="1200" dirty="0" smtClean="0"/>
              <a:t>Sur un mini-site dédié baptisé </a:t>
            </a:r>
            <a:r>
              <a:rPr lang="fr-FR" sz="1200" dirty="0" err="1" smtClean="0"/>
              <a:t>MyEvian</a:t>
            </a:r>
            <a:r>
              <a:rPr lang="fr-FR" sz="1200" dirty="0" smtClean="0"/>
              <a:t>, la marque d'eau minérale propose aux internautes de </a:t>
            </a:r>
            <a:r>
              <a:rPr lang="fr-FR" sz="1200" b="1" dirty="0" smtClean="0"/>
              <a:t>faire graver au laser un message sur des bouteilles en verre</a:t>
            </a:r>
            <a:r>
              <a:rPr lang="fr-FR" sz="1200" dirty="0" smtClean="0"/>
              <a:t> d'un modèle design ou festif. L'utilisateur choisit le nombre de lignes de son message (entre une et trois), le rédige, puis lui applique une couleur et l'une des quatre polices de caractères disponibles. Un zoom lui permet de visualiser sa réalisation en grand format. </a:t>
            </a:r>
            <a:r>
              <a:rPr lang="fr-FR" sz="1200" b="1" dirty="0" smtClean="0"/>
              <a:t>Ce service est proposé pour les commandes de 12 bouteilles identiques au minimum</a:t>
            </a:r>
            <a:r>
              <a:rPr lang="fr-FR" sz="1200" dirty="0" smtClean="0"/>
              <a:t>. </a:t>
            </a:r>
            <a:endParaRPr lang="fr-FR" sz="1200" dirty="0"/>
          </a:p>
        </p:txBody>
      </p:sp>
      <p:pic>
        <p:nvPicPr>
          <p:cNvPr id="3074" name="Picture 2"/>
          <p:cNvPicPr>
            <a:picLocks noChangeAspect="1" noChangeArrowheads="1"/>
          </p:cNvPicPr>
          <p:nvPr/>
        </p:nvPicPr>
        <p:blipFill>
          <a:blip r:embed="rId2" cstate="print"/>
          <a:srcRect/>
          <a:stretch>
            <a:fillRect/>
          </a:stretch>
        </p:blipFill>
        <p:spPr bwMode="auto">
          <a:xfrm rot="642779">
            <a:off x="7094608" y="3336869"/>
            <a:ext cx="1942610" cy="1331021"/>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3" cstate="print"/>
          <a:srcRect/>
          <a:stretch>
            <a:fillRect/>
          </a:stretch>
        </p:blipFill>
        <p:spPr bwMode="auto">
          <a:xfrm rot="21312577">
            <a:off x="2541179" y="3295738"/>
            <a:ext cx="2043134" cy="1460385"/>
          </a:xfrm>
          <a:prstGeom prst="rect">
            <a:avLst/>
          </a:prstGeom>
          <a:ln>
            <a:noFill/>
          </a:ln>
          <a:effectLst>
            <a:outerShdw blurRad="292100" dist="139700" dir="2700000" algn="tl" rotWithShape="0">
              <a:srgbClr val="333333">
                <a:alpha val="65000"/>
              </a:srgbClr>
            </a:outerShdw>
          </a:effectLst>
        </p:spPr>
      </p:pic>
      <p:sp>
        <p:nvSpPr>
          <p:cNvPr id="15"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mj-ea"/>
                <a:cs typeface="+mj-cs"/>
              </a:rPr>
              <a:t>CUSTOMISATION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2780928"/>
            <a:ext cx="2857500" cy="47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cstate="print"/>
          <a:srcRect/>
          <a:stretch>
            <a:fillRect/>
          </a:stretch>
        </p:blipFill>
        <p:spPr bwMode="auto">
          <a:xfrm>
            <a:off x="323850" y="3500438"/>
            <a:ext cx="2376488" cy="151288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2843808" y="3645024"/>
            <a:ext cx="1944216" cy="1237228"/>
          </a:xfrm>
          <a:prstGeom prst="rect">
            <a:avLst/>
          </a:prstGeom>
          <a:ln>
            <a:noFill/>
          </a:ln>
          <a:effectLst>
            <a:softEdge rad="112500"/>
          </a:effectLst>
        </p:spPr>
      </p:pic>
      <p:sp>
        <p:nvSpPr>
          <p:cNvPr id="8" name="Espace réservé du contenu 2"/>
          <p:cNvSpPr txBox="1">
            <a:spLocks/>
          </p:cNvSpPr>
          <p:nvPr/>
        </p:nvSpPr>
        <p:spPr>
          <a:xfrm>
            <a:off x="0" y="1341438"/>
            <a:ext cx="9144000" cy="1150937"/>
          </a:xfrm>
          <a:prstGeom prst="rect">
            <a:avLst/>
          </a:prstGeom>
        </p:spPr>
        <p:txBody>
          <a:bodyPr>
            <a:normAutofit fontScale="55000" lnSpcReduction="20000"/>
          </a:bodyPr>
          <a:lstStyle/>
          <a:p>
            <a:pPr marL="342900" indent="-342900" fontAlgn="auto">
              <a:spcBef>
                <a:spcPct val="20000"/>
              </a:spcBef>
              <a:spcAft>
                <a:spcPts val="0"/>
              </a:spcAft>
              <a:buFont typeface="Arial" pitchFamily="34" charset="0"/>
              <a:buChar char="•"/>
              <a:defRPr/>
            </a:pPr>
            <a:r>
              <a:rPr lang="fr-FR" sz="3800" b="1" dirty="0"/>
              <a:t>La </a:t>
            </a:r>
            <a:r>
              <a:rPr lang="fr-FR" sz="3800" b="1" dirty="0">
                <a:solidFill>
                  <a:srgbClr val="FF0000"/>
                </a:solidFill>
              </a:rPr>
              <a:t>personnalisation retardée : </a:t>
            </a:r>
            <a:r>
              <a:rPr lang="fr-FR" sz="3800" b="1" dirty="0">
                <a:latin typeface="+mn-lt"/>
                <a:cs typeface="+mn-cs"/>
              </a:rPr>
              <a:t>production par « assemblage » en fin de </a:t>
            </a:r>
            <a:r>
              <a:rPr lang="fr-FR" sz="3800" b="1" dirty="0" err="1">
                <a:latin typeface="+mn-lt"/>
                <a:cs typeface="+mn-cs"/>
              </a:rPr>
              <a:t>process</a:t>
            </a:r>
            <a:r>
              <a:rPr lang="fr-FR" sz="3800" b="1" dirty="0">
                <a:latin typeface="+mn-lt"/>
                <a:cs typeface="+mn-cs"/>
              </a:rPr>
              <a:t> : </a:t>
            </a:r>
          </a:p>
          <a:p>
            <a:pPr>
              <a:defRPr/>
            </a:pPr>
            <a:endParaRPr lang="fr-FR" sz="2000" dirty="0">
              <a:latin typeface="+mn-lt"/>
            </a:endParaRPr>
          </a:p>
          <a:p>
            <a:pPr>
              <a:defRPr/>
            </a:pPr>
            <a:r>
              <a:rPr lang="fr-FR" sz="2000" dirty="0">
                <a:latin typeface="+mn-lt"/>
              </a:rPr>
              <a:t>Cette technique consiste à produire des pièces en série et la customisation ne se fait qu’à l’étape finale de la production lors d’un assemblage des différentes pièces. On retarde autant que possible le moment où les différentes versions du produit assument leur identité propre, en acquérant ainsi une flexibilité maximale (mélange) pour répondre aux variations de la demande du consommateur</a:t>
            </a:r>
            <a:endParaRPr lang="fr-FR" sz="20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None/>
              <a:defRPr/>
            </a:pPr>
            <a:endParaRPr lang="fr-FR" sz="3200" dirty="0">
              <a:latin typeface="+mn-lt"/>
              <a:cs typeface="+mn-cs"/>
            </a:endParaRPr>
          </a:p>
          <a:p>
            <a:pPr marL="342900" indent="-342900" fontAlgn="auto">
              <a:spcBef>
                <a:spcPct val="20000"/>
              </a:spcBef>
              <a:spcAft>
                <a:spcPts val="0"/>
              </a:spcAft>
              <a:buFont typeface="Arial" pitchFamily="34" charset="0"/>
              <a:buChar char="•"/>
              <a:defRPr/>
            </a:pPr>
            <a:endParaRPr lang="fr-FR" sz="3200" dirty="0">
              <a:latin typeface="+mn-lt"/>
              <a:cs typeface="+mn-cs"/>
            </a:endParaRPr>
          </a:p>
        </p:txBody>
      </p:sp>
      <p:sp>
        <p:nvSpPr>
          <p:cNvPr id="9" name="ZoneTexte 8"/>
          <p:cNvSpPr txBox="1"/>
          <p:nvPr/>
        </p:nvSpPr>
        <p:spPr>
          <a:xfrm>
            <a:off x="0" y="5734050"/>
            <a:ext cx="9144000" cy="116840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r-FR" sz="1400" b="1" i="1" dirty="0"/>
              <a:t>Avantage : </a:t>
            </a:r>
            <a:r>
              <a:rPr lang="fr-FR" sz="1400" dirty="0"/>
              <a:t>Avec ce type de customisation, la production du produit est facile car on produit en série tous les carrés de chocolats contenant les lettres et les chocolats blanc. La personnalisation se produit en fin de </a:t>
            </a:r>
            <a:r>
              <a:rPr lang="fr-FR" sz="1400" dirty="0" err="1"/>
              <a:t>process</a:t>
            </a:r>
            <a:r>
              <a:rPr lang="fr-FR" sz="1400" dirty="0"/>
              <a:t>, on parle de personnalisation retardée. La perception de la personnalisation est perçu par le client car il choisie le message mais reste tout de même très restreinte.(écriture sur chocolat blanc non faisable, taille du message limité…) </a:t>
            </a:r>
          </a:p>
        </p:txBody>
      </p:sp>
      <p:sp>
        <p:nvSpPr>
          <p:cNvPr id="11" name="ZoneTexte 10"/>
          <p:cNvSpPr txBox="1"/>
          <p:nvPr/>
        </p:nvSpPr>
        <p:spPr>
          <a:xfrm>
            <a:off x="5364088" y="2636912"/>
            <a:ext cx="3024336" cy="267765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fr-FR" sz="1200" b="1" dirty="0"/>
              <a:t>La société </a:t>
            </a:r>
            <a:r>
              <a:rPr lang="fr-FR" sz="1200" b="1" dirty="0" err="1"/>
              <a:t>chocotelegram</a:t>
            </a:r>
            <a:r>
              <a:rPr lang="fr-FR" sz="1200" b="1" dirty="0"/>
              <a:t> </a:t>
            </a:r>
            <a:r>
              <a:rPr lang="fr-FR" sz="1200" dirty="0"/>
              <a:t>propose à ses client de créer un message formé par les carré de chocolat et de les disposer dans une boite. La société fabrique donc tous les chocolats au lait possédant les lettres de l’alphabet  (soit 28 pièces </a:t>
            </a:r>
            <a:r>
              <a:rPr lang="fr-FR" sz="1200" dirty="0" err="1"/>
              <a:t>créees</a:t>
            </a:r>
            <a:r>
              <a:rPr lang="fr-FR" sz="1200" dirty="0"/>
              <a:t> en série) et ensuite dès que le client passe commande il suffit d’assembler les carrés de chocolat et de ponctuer avec le chocolat blanc qui lui est vierge de lettre. La commande se passe également par internet  afin de contrôler la dimension du message qui est restreint par la taille de la boite. </a:t>
            </a:r>
          </a:p>
        </p:txBody>
      </p:sp>
      <p:sp>
        <p:nvSpPr>
          <p:cNvPr id="13" name="Titre 3"/>
          <p:cNvSpPr txBox="1">
            <a:spLocks/>
          </p:cNvSpPr>
          <p:nvPr/>
        </p:nvSpPr>
        <p:spPr bwMode="auto">
          <a:xfrm>
            <a:off x="0" y="188913"/>
            <a:ext cx="8532440" cy="9358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mj-ea"/>
                <a:cs typeface="+mj-cs"/>
              </a:rPr>
              <a:t>CUSTOMISATION</a:t>
            </a:r>
            <a:r>
              <a:rPr kumimoji="0" lang="fr-FR" sz="4400" b="1" i="0" u="none" strike="noStrike" kern="0" cap="none" spc="0" normalizeH="0" baseline="0" noProof="0" dirty="0" smtClean="0">
                <a:ln>
                  <a:noFill/>
                </a:ln>
                <a:solidFill>
                  <a:schemeClr val="tx2"/>
                </a:solidFill>
                <a:effectLst/>
                <a:uLnTx/>
                <a:uFillTx/>
                <a:latin typeface="+mj-lt"/>
                <a:ea typeface="+mj-ea"/>
                <a:cs typeface="+mj-cs"/>
              </a:rPr>
              <a:t> </a:t>
            </a:r>
            <a:r>
              <a:rPr kumimoji="0" lang="fr-FR" sz="4400" b="0" i="0" u="none" strike="noStrike" kern="0" cap="none" spc="0" normalizeH="0" baseline="0" noProof="0" dirty="0" smtClean="0">
                <a:ln>
                  <a:noFill/>
                </a:ln>
                <a:solidFill>
                  <a:schemeClr val="tx2"/>
                </a:solidFill>
                <a:effectLst/>
                <a:uLnTx/>
                <a:uFillTx/>
                <a:latin typeface="+mj-lt"/>
                <a:ea typeface="+mj-ea"/>
                <a:cs typeface="+mj-cs"/>
              </a:rPr>
              <a:t>/différents types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5352</TotalTime>
  <Words>4010</Words>
  <Application>Microsoft Office PowerPoint</Application>
  <PresentationFormat>On-screen Show (4:3)</PresentationFormat>
  <Paragraphs>370</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Diseño predeterminado</vt:lpstr>
      <vt:lpstr>Comment exploiter la tendance « Personnalisation », « Portionnable » et  « Do It Yourself »?</vt:lpstr>
      <vt:lpstr>La tendance</vt:lpstr>
      <vt:lpstr>CARTE MENTALE</vt:lpstr>
      <vt:lpstr>PERSONNALISATION </vt:lpstr>
      <vt:lpstr>PERSONNALISATION </vt:lpstr>
      <vt:lpstr>PERSONNALISATION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PORTIONNABLE</vt:lpstr>
      <vt:lpstr>PORTIONNABLE</vt:lpstr>
      <vt:lpstr>PORTIONNABLE / Difficultés</vt:lpstr>
      <vt:lpstr>PORTIONNABLE / Difficultés</vt:lpstr>
      <vt:lpstr>PORTIONNABLE / Difficultés</vt:lpstr>
      <vt:lpstr>PORTIONNABLE / Difficultés</vt:lpstr>
      <vt:lpstr>PORTIONNABLE / Difficultés</vt:lpstr>
      <vt:lpstr>PORTIONNABLE / Axes</vt:lpstr>
      <vt:lpstr>Do It Yourself</vt:lpstr>
      <vt:lpstr>Do it yourself</vt:lpstr>
      <vt:lpstr>Do it yourself</vt:lpstr>
      <vt:lpstr>Do It Yourself</vt:lpstr>
      <vt:lpstr>Do It Yourself</vt:lpstr>
      <vt:lpstr>Do It Yourself</vt:lpstr>
      <vt:lpstr>Do It Yourself</vt:lpstr>
      <vt:lpstr>PORTIONNABLE / Axes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Manon</cp:lastModifiedBy>
  <cp:revision>742</cp:revision>
  <dcterms:created xsi:type="dcterms:W3CDTF">2010-05-23T14:28:12Z</dcterms:created>
  <dcterms:modified xsi:type="dcterms:W3CDTF">2012-01-23T22:58:16Z</dcterms:modified>
</cp:coreProperties>
</file>