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s/slide120.xml" ContentType="application/vnd.openxmlformats-officedocument.presentationml.slide+xml"/>
  <Override PartName="/ppt/diagrams/colors11.xml" ContentType="application/vnd.openxmlformats-officedocument.drawingml.diagramColors+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50.xml" ContentType="application/vnd.openxmlformats-officedocument.presentationml.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s/slide158.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diagrams/colors4.xml" ContentType="application/vnd.openxmlformats-officedocument.drawingml.diagramColors+xml"/>
  <Override PartName="/ppt/diagrams/drawing10.xml" ContentType="application/vnd.ms-office.drawingml.diagramDrawing+xml"/>
  <Override PartName="/ppt/notesSlides/notesSlide13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diagrams/quickStyle3.xml" ContentType="application/vnd.openxmlformats-officedocument.drawingml.diagramStyl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diagrams/data7.xml" ContentType="application/vnd.openxmlformats-officedocument.drawingml.diagramData+xml"/>
  <Override PartName="/ppt/diagrams/colors9.xml" ContentType="application/vnd.openxmlformats-officedocument.drawingml.diagramColors+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diagrams/drawing8.xml" ContentType="application/vnd.ms-office.drawingml.diagramDrawing+xml"/>
  <Override PartName="/ppt/notesSlides/notesSlide129.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diagrams/quickStyle8.xml" ContentType="application/vnd.openxmlformats-officedocument.drawingml.diagramStyle+xml"/>
  <Override PartName="/ppt/notesSlides/notesSlide118.xml" ContentType="application/vnd.openxmlformats-officedocument.presentationml.notes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theme/theme7.xml" ContentType="application/vnd.openxmlformats-officedocument.them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diagrams/colors1.xml" ContentType="application/vnd.openxmlformats-officedocument.drawingml.diagramColors+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143.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21.xml" ContentType="application/vnd.openxmlformats-officedocument.presentationml.notesSlide+xml"/>
  <Override PartName="/ppt/notesSlides/notesSlide148.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11.xml" ContentType="application/vnd.openxmlformats-officedocument.drawingml.diagramStyle+xml"/>
  <Override PartName="/ppt/diagrams/drawing12.xml" ContentType="application/vnd.ms-office.drawingml.diagramDrawing+xml"/>
  <Override PartName="/ppt/notesSlides/notesSlide137.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notesSlides/notesSlide126.xml" ContentType="application/vnd.openxmlformats-officedocument.presentationml.notesSlide+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diagrams/quickStyle5.xml" ContentType="application/vnd.openxmlformats-officedocument.drawingml.diagramStyl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diagrams/colors10.xml" ContentType="application/vnd.openxmlformats-officedocument.drawingml.diagramColors+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diagrams/layout8.xml" ContentType="application/vnd.openxmlformats-officedocument.drawingml.diagram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diagrams/data12.xml" ContentType="application/vnd.openxmlformats-officedocument.drawingml.diagramData+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diagrams/data9.xml" ContentType="application/vnd.openxmlformats-officedocument.drawingml.diagramData+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slides/slide157.xml" ContentType="application/vnd.openxmlformats-officedocument.presentationml.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s/slide98.xml" ContentType="application/vnd.openxmlformats-officedocument.presentationml.slide+xml"/>
  <Override PartName="/ppt/slides/slide146.xml" ContentType="application/vnd.openxmlformats-officedocument.presentationml.slide+xml"/>
  <Override PartName="/ppt/theme/theme9.xml" ContentType="application/vnd.openxmlformats-officedocument.them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diagrams/drawing2.xml" ContentType="application/vnd.ms-office.drawingml.diagramDrawing+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diagrams/layout5.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diagrams/colors8.xml" ContentType="application/vnd.openxmlformats-officedocument.drawingml.diagramColors+xml"/>
  <Override PartName="/ppt/notesSlides/notesSlide139.xml" ContentType="application/vnd.openxmlformats-officedocument.presentationml.notesSlide+xml"/>
  <Override PartName="/ppt/slides/slide118.xml" ContentType="application/vnd.openxmlformats-officedocument.presentationml.slide+xml"/>
  <Override PartName="/ppt/diagrams/drawing7.xml" ContentType="application/vnd.ms-office.drawingml.diagramDrawing+xml"/>
  <Override PartName="/ppt/notesSlides/notesSlide128.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diagrams/quickStyle7.xml" ContentType="application/vnd.openxmlformats-officedocument.drawingml.diagramStyle+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diagrams/colors12.xml" ContentType="application/vnd.openxmlformats-officedocument.drawingml.diagramColors+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Override PartName="/ppt/notesSlides/notesSlide147.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diagrams/drawing4.xml" ContentType="application/vnd.ms-office.drawingml.diagramDrawing+xml"/>
  <Override PartName="/ppt/notesSlides/notesSlide12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diagrams/quickStyle4.xml" ContentType="application/vnd.openxmlformats-officedocument.drawingml.diagramStyle+xml"/>
  <Override PartName="/ppt/diagrams/layout10.xml" ContentType="application/vnd.openxmlformats-officedocument.drawingml.diagram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diagrams/data11.xml" ContentType="application/vnd.openxmlformats-officedocument.drawingml.diagramData+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diagrams/drawing9.xml" ContentType="application/vnd.ms-office.drawingml.diagramDrawing+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theme/theme8.xml" ContentType="application/vnd.openxmlformats-officedocument.theme+xml"/>
  <Override PartName="/ppt/diagrams/quickStyle9.xml" ContentType="application/vnd.openxmlformats-officedocument.drawingml.diagramStyl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diagrams/colors2.xml" ContentType="application/vnd.openxmlformats-officedocument.drawingml.diagramColors+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diagrams/quickStyle1.xml" ContentType="application/vnd.openxmlformats-officedocument.drawingml.diagramStyle+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diagrams/layout4.xml" ContentType="application/vnd.openxmlformats-officedocument.drawingml.diagram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notesSlides/notesSlide149.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diagrams/drawing6.xml" ContentType="application/vnd.ms-office.drawingml.diagramDrawing+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diagrams/quickStyle6.xml" ContentType="application/vnd.openxmlformats-officedocument.drawingml.diagramStyle+xml"/>
  <Override PartName="/ppt/diagrams/layout12.xml" ContentType="application/vnd.openxmlformats-officedocument.drawingml.diagramLayout+xml"/>
  <Override PartName="/ppt/notesSlides/notesSlide116.xml" ContentType="application/vnd.openxmlformats-officedocument.presentationml.notesSlide+xml"/>
  <Override PartName="/ppt/slideMasters/slideMaster3.xml" ContentType="application/vnd.openxmlformats-officedocument.presentationml.slideMaster+xml"/>
  <Override PartName="/ppt/slides/slide58.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bleStyles.xml" ContentType="application/vnd.openxmlformats-officedocument.presentationml.tableStyles+xml"/>
  <Override PartName="/ppt/notesSlides/notesSlide52.xml" ContentType="application/vnd.openxmlformats-officedocument.presentationml.notesSlide+xml"/>
  <Override PartName="/ppt/slides/slide147.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diagrams/layout1.xml" ContentType="application/vnd.openxmlformats-officedocument.drawingml.diagramLayout+xml"/>
  <Override PartName="/ppt/notesSlides/notesSlide14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6" r:id="rId3"/>
    <p:sldMasterId id="2147483668" r:id="rId4"/>
    <p:sldMasterId id="2147483672" r:id="rId5"/>
    <p:sldMasterId id="2147483676" r:id="rId6"/>
    <p:sldMasterId id="2147483680" r:id="rId7"/>
    <p:sldMasterId id="2147483684" r:id="rId8"/>
  </p:sldMasterIdLst>
  <p:notesMasterIdLst>
    <p:notesMasterId r:id="rId170"/>
  </p:notesMasterIdLst>
  <p:sldIdLst>
    <p:sldId id="522" r:id="rId9"/>
    <p:sldId id="523" r:id="rId10"/>
    <p:sldId id="524" r:id="rId11"/>
    <p:sldId id="527" r:id="rId12"/>
    <p:sldId id="528" r:id="rId13"/>
    <p:sldId id="529" r:id="rId14"/>
    <p:sldId id="323" r:id="rId15"/>
    <p:sldId id="520" r:id="rId16"/>
    <p:sldId id="518" r:id="rId17"/>
    <p:sldId id="521" r:id="rId18"/>
    <p:sldId id="257" r:id="rId19"/>
    <p:sldId id="501" r:id="rId20"/>
    <p:sldId id="460" r:id="rId21"/>
    <p:sldId id="461" r:id="rId22"/>
    <p:sldId id="462" r:id="rId23"/>
    <p:sldId id="463" r:id="rId24"/>
    <p:sldId id="259" r:id="rId25"/>
    <p:sldId id="260" r:id="rId26"/>
    <p:sldId id="511" r:id="rId27"/>
    <p:sldId id="301" r:id="rId28"/>
    <p:sldId id="302" r:id="rId29"/>
    <p:sldId id="303" r:id="rId30"/>
    <p:sldId id="512" r:id="rId31"/>
    <p:sldId id="420" r:id="rId32"/>
    <p:sldId id="421" r:id="rId33"/>
    <p:sldId id="422" r:id="rId34"/>
    <p:sldId id="430" r:id="rId35"/>
    <p:sldId id="431" r:id="rId36"/>
    <p:sldId id="432" r:id="rId37"/>
    <p:sldId id="305" r:id="rId38"/>
    <p:sldId id="306" r:id="rId39"/>
    <p:sldId id="315" r:id="rId40"/>
    <p:sldId id="316" r:id="rId41"/>
    <p:sldId id="261" r:id="rId42"/>
    <p:sldId id="471" r:id="rId43"/>
    <p:sldId id="472" r:id="rId44"/>
    <p:sldId id="473" r:id="rId45"/>
    <p:sldId id="474" r:id="rId46"/>
    <p:sldId id="475" r:id="rId47"/>
    <p:sldId id="476" r:id="rId48"/>
    <p:sldId id="477" r:id="rId49"/>
    <p:sldId id="478" r:id="rId50"/>
    <p:sldId id="479" r:id="rId51"/>
    <p:sldId id="480" r:id="rId52"/>
    <p:sldId id="481" r:id="rId53"/>
    <p:sldId id="482" r:id="rId54"/>
    <p:sldId id="483" r:id="rId55"/>
    <p:sldId id="484" r:id="rId56"/>
    <p:sldId id="485" r:id="rId57"/>
    <p:sldId id="486" r:id="rId58"/>
    <p:sldId id="487" r:id="rId59"/>
    <p:sldId id="263" r:id="rId60"/>
    <p:sldId id="433" r:id="rId61"/>
    <p:sldId id="434" r:id="rId62"/>
    <p:sldId id="435" r:id="rId63"/>
    <p:sldId id="436" r:id="rId64"/>
    <p:sldId id="437" r:id="rId65"/>
    <p:sldId id="438" r:id="rId66"/>
    <p:sldId id="439" r:id="rId67"/>
    <p:sldId id="440" r:id="rId68"/>
    <p:sldId id="441" r:id="rId69"/>
    <p:sldId id="442" r:id="rId70"/>
    <p:sldId id="443" r:id="rId71"/>
    <p:sldId id="444" r:id="rId72"/>
    <p:sldId id="445" r:id="rId73"/>
    <p:sldId id="446" r:id="rId74"/>
    <p:sldId id="447" r:id="rId75"/>
    <p:sldId id="448" r:id="rId76"/>
    <p:sldId id="449" r:id="rId77"/>
    <p:sldId id="450" r:id="rId78"/>
    <p:sldId id="451" r:id="rId79"/>
    <p:sldId id="452" r:id="rId80"/>
    <p:sldId id="453" r:id="rId81"/>
    <p:sldId id="265" r:id="rId82"/>
    <p:sldId id="369" r:id="rId83"/>
    <p:sldId id="370" r:id="rId84"/>
    <p:sldId id="371" r:id="rId85"/>
    <p:sldId id="372" r:id="rId86"/>
    <p:sldId id="373" r:id="rId87"/>
    <p:sldId id="374" r:id="rId88"/>
    <p:sldId id="375" r:id="rId89"/>
    <p:sldId id="376" r:id="rId90"/>
    <p:sldId id="377" r:id="rId91"/>
    <p:sldId id="378" r:id="rId92"/>
    <p:sldId id="379" r:id="rId93"/>
    <p:sldId id="380" r:id="rId94"/>
    <p:sldId id="267" r:id="rId95"/>
    <p:sldId id="359" r:id="rId96"/>
    <p:sldId id="360" r:id="rId97"/>
    <p:sldId id="361" r:id="rId98"/>
    <p:sldId id="495" r:id="rId99"/>
    <p:sldId id="363" r:id="rId100"/>
    <p:sldId id="364" r:id="rId101"/>
    <p:sldId id="365" r:id="rId102"/>
    <p:sldId id="366" r:id="rId103"/>
    <p:sldId id="490" r:id="rId104"/>
    <p:sldId id="491" r:id="rId105"/>
    <p:sldId id="492" r:id="rId106"/>
    <p:sldId id="493" r:id="rId107"/>
    <p:sldId id="269" r:id="rId108"/>
    <p:sldId id="423" r:id="rId109"/>
    <p:sldId id="497" r:id="rId110"/>
    <p:sldId id="498" r:id="rId111"/>
    <p:sldId id="424" r:id="rId112"/>
    <p:sldId id="428" r:id="rId113"/>
    <p:sldId id="425" r:id="rId114"/>
    <p:sldId id="426" r:id="rId115"/>
    <p:sldId id="427" r:id="rId116"/>
    <p:sldId id="275" r:id="rId117"/>
    <p:sldId id="381" r:id="rId118"/>
    <p:sldId id="382" r:id="rId119"/>
    <p:sldId id="383" r:id="rId120"/>
    <p:sldId id="384" r:id="rId121"/>
    <p:sldId id="385" r:id="rId122"/>
    <p:sldId id="386" r:id="rId123"/>
    <p:sldId id="387" r:id="rId124"/>
    <p:sldId id="388" r:id="rId125"/>
    <p:sldId id="389" r:id="rId126"/>
    <p:sldId id="390" r:id="rId127"/>
    <p:sldId id="391" r:id="rId128"/>
    <p:sldId id="393" r:id="rId129"/>
    <p:sldId id="394" r:id="rId130"/>
    <p:sldId id="470" r:id="rId131"/>
    <p:sldId id="395" r:id="rId132"/>
    <p:sldId id="397" r:id="rId133"/>
    <p:sldId id="398" r:id="rId134"/>
    <p:sldId id="464" r:id="rId135"/>
    <p:sldId id="489" r:id="rId136"/>
    <p:sldId id="400" r:id="rId137"/>
    <p:sldId id="277" r:id="rId138"/>
    <p:sldId id="278" r:id="rId139"/>
    <p:sldId id="312" r:id="rId140"/>
    <p:sldId id="458" r:id="rId141"/>
    <p:sldId id="502" r:id="rId142"/>
    <p:sldId id="503" r:id="rId143"/>
    <p:sldId id="322" r:id="rId144"/>
    <p:sldId id="332" r:id="rId145"/>
    <p:sldId id="348" r:id="rId146"/>
    <p:sldId id="499" r:id="rId147"/>
    <p:sldId id="429" r:id="rId148"/>
    <p:sldId id="455" r:id="rId149"/>
    <p:sldId id="456" r:id="rId150"/>
    <p:sldId id="506" r:id="rId151"/>
    <p:sldId id="457" r:id="rId152"/>
    <p:sldId id="508" r:id="rId153"/>
    <p:sldId id="467" r:id="rId154"/>
    <p:sldId id="509" r:id="rId155"/>
    <p:sldId id="516" r:id="rId156"/>
    <p:sldId id="510" r:id="rId157"/>
    <p:sldId id="514" r:id="rId158"/>
    <p:sldId id="515" r:id="rId159"/>
    <p:sldId id="500" r:id="rId160"/>
    <p:sldId id="465" r:id="rId161"/>
    <p:sldId id="519" r:id="rId162"/>
    <p:sldId id="517" r:id="rId163"/>
    <p:sldId id="507" r:id="rId164"/>
    <p:sldId id="496" r:id="rId165"/>
    <p:sldId id="494" r:id="rId166"/>
    <p:sldId id="488" r:id="rId167"/>
    <p:sldId id="505" r:id="rId168"/>
    <p:sldId id="466" r:id="rId16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2EB8"/>
  </p:clrMru>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Style moyen 1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363" autoAdjust="0"/>
    <p:restoredTop sz="92667" autoAdjust="0"/>
  </p:normalViewPr>
  <p:slideViewPr>
    <p:cSldViewPr>
      <p:cViewPr>
        <p:scale>
          <a:sx n="70" d="100"/>
          <a:sy n="70" d="100"/>
        </p:scale>
        <p:origin x="-510" y="-3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38" Type="http://schemas.openxmlformats.org/officeDocument/2006/relationships/slide" Target="slides/slide130.xml"/><Relationship Id="rId154" Type="http://schemas.openxmlformats.org/officeDocument/2006/relationships/slide" Target="slides/slide146.xml"/><Relationship Id="rId159" Type="http://schemas.openxmlformats.org/officeDocument/2006/relationships/slide" Target="slides/slide151.xml"/><Relationship Id="rId170" Type="http://schemas.openxmlformats.org/officeDocument/2006/relationships/notesMaster" Target="notesMasters/notesMaster1.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144" Type="http://schemas.openxmlformats.org/officeDocument/2006/relationships/slide" Target="slides/slide136.xml"/><Relationship Id="rId149" Type="http://schemas.openxmlformats.org/officeDocument/2006/relationships/slide" Target="slides/slide141.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160" Type="http://schemas.openxmlformats.org/officeDocument/2006/relationships/slide" Target="slides/slide152.xml"/><Relationship Id="rId165" Type="http://schemas.openxmlformats.org/officeDocument/2006/relationships/slide" Target="slides/slide15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slide" Target="slides/slide142.xml"/><Relationship Id="rId155" Type="http://schemas.openxmlformats.org/officeDocument/2006/relationships/slide" Target="slides/slide147.xml"/><Relationship Id="rId171" Type="http://schemas.openxmlformats.org/officeDocument/2006/relationships/presProps" Target="presProps.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slide" Target="slides/slide137.xml"/><Relationship Id="rId161" Type="http://schemas.openxmlformats.org/officeDocument/2006/relationships/slide" Target="slides/slide153.xml"/><Relationship Id="rId166" Type="http://schemas.openxmlformats.org/officeDocument/2006/relationships/slide" Target="slides/slide15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slide" Target="slides/slide111.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30" Type="http://schemas.openxmlformats.org/officeDocument/2006/relationships/slide" Target="slides/slide122.xml"/><Relationship Id="rId135" Type="http://schemas.openxmlformats.org/officeDocument/2006/relationships/slide" Target="slides/slide127.xml"/><Relationship Id="rId143" Type="http://schemas.openxmlformats.org/officeDocument/2006/relationships/slide" Target="slides/slide135.xml"/><Relationship Id="rId148" Type="http://schemas.openxmlformats.org/officeDocument/2006/relationships/slide" Target="slides/slide140.xml"/><Relationship Id="rId151" Type="http://schemas.openxmlformats.org/officeDocument/2006/relationships/slide" Target="slides/slide143.xml"/><Relationship Id="rId156" Type="http://schemas.openxmlformats.org/officeDocument/2006/relationships/slide" Target="slides/slide148.xml"/><Relationship Id="rId164" Type="http://schemas.openxmlformats.org/officeDocument/2006/relationships/slide" Target="slides/slide156.xml"/><Relationship Id="rId169" Type="http://schemas.openxmlformats.org/officeDocument/2006/relationships/slide" Target="slides/slide161.xml"/><Relationship Id="rId4" Type="http://schemas.openxmlformats.org/officeDocument/2006/relationships/slideMaster" Target="slideMasters/slideMaster4.xml"/><Relationship Id="rId9" Type="http://schemas.openxmlformats.org/officeDocument/2006/relationships/slide" Target="slides/slide1.xml"/><Relationship Id="rId172" Type="http://schemas.openxmlformats.org/officeDocument/2006/relationships/viewProps" Target="viewProps.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167" Type="http://schemas.openxmlformats.org/officeDocument/2006/relationships/slide" Target="slides/slide159.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slide" Target="slides/slide15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73"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18B273-EBE1-47BB-A364-73C5FAAD9696}" type="doc">
      <dgm:prSet loTypeId="urn:microsoft.com/office/officeart/2005/8/layout/radial3" loCatId="cycle" qsTypeId="urn:microsoft.com/office/officeart/2005/8/quickstyle/simple1" qsCatId="simple" csTypeId="urn:microsoft.com/office/officeart/2005/8/colors/colorful2" csCatId="colorful" phldr="1"/>
      <dgm:spPr/>
      <dgm:t>
        <a:bodyPr/>
        <a:lstStyle/>
        <a:p>
          <a:endParaRPr lang="fr-FR"/>
        </a:p>
      </dgm:t>
    </dgm:pt>
    <dgm:pt modelId="{3FC0600F-D7A1-4F6A-91E8-D6A8EFAA762E}">
      <dgm:prSet phldrT="[Texte]"/>
      <dgm:spPr/>
      <dgm:t>
        <a:bodyPr/>
        <a:lstStyle/>
        <a:p>
          <a:r>
            <a:rPr lang="fr-FR" dirty="0" smtClean="0"/>
            <a:t>Pour le logisticien, le packaging devra…</a:t>
          </a:r>
          <a:endParaRPr lang="fr-FR" dirty="0"/>
        </a:p>
      </dgm:t>
    </dgm:pt>
    <dgm:pt modelId="{F7178C2B-69EA-41B2-B2C0-83EFFFF28089}" type="parTrans" cxnId="{A70C5FB2-F90E-417A-BE71-8DB3A58B4AEF}">
      <dgm:prSet/>
      <dgm:spPr/>
      <dgm:t>
        <a:bodyPr/>
        <a:lstStyle/>
        <a:p>
          <a:endParaRPr lang="fr-FR"/>
        </a:p>
      </dgm:t>
    </dgm:pt>
    <dgm:pt modelId="{733FFE28-7F2F-492C-AB37-D9D3E92F4BB5}" type="sibTrans" cxnId="{A70C5FB2-F90E-417A-BE71-8DB3A58B4AEF}">
      <dgm:prSet/>
      <dgm:spPr/>
      <dgm:t>
        <a:bodyPr/>
        <a:lstStyle/>
        <a:p>
          <a:endParaRPr lang="fr-FR"/>
        </a:p>
      </dgm:t>
    </dgm:pt>
    <dgm:pt modelId="{8E8A16FB-99D1-4C70-BDA2-01B3A0C81426}">
      <dgm:prSet phldrT="[Texte]"/>
      <dgm:spPr/>
      <dgm:t>
        <a:bodyPr/>
        <a:lstStyle/>
        <a:p>
          <a:r>
            <a:rPr lang="fr-FR" dirty="0" smtClean="0"/>
            <a:t>Optimiser volume disponible sur palette</a:t>
          </a:r>
          <a:endParaRPr lang="fr-FR" dirty="0"/>
        </a:p>
      </dgm:t>
    </dgm:pt>
    <dgm:pt modelId="{F794CCE3-87D5-4C7A-910B-45B385CFC7A0}" type="parTrans" cxnId="{13F5EA14-F96F-4B24-AB66-DEF1B712CB4D}">
      <dgm:prSet/>
      <dgm:spPr/>
      <dgm:t>
        <a:bodyPr/>
        <a:lstStyle/>
        <a:p>
          <a:endParaRPr lang="fr-FR"/>
        </a:p>
      </dgm:t>
    </dgm:pt>
    <dgm:pt modelId="{CFED178D-7F5A-42CD-9F9A-16F7612285D1}" type="sibTrans" cxnId="{13F5EA14-F96F-4B24-AB66-DEF1B712CB4D}">
      <dgm:prSet/>
      <dgm:spPr/>
      <dgm:t>
        <a:bodyPr/>
        <a:lstStyle/>
        <a:p>
          <a:endParaRPr lang="fr-FR"/>
        </a:p>
      </dgm:t>
    </dgm:pt>
    <dgm:pt modelId="{5D31DAD0-6071-40BA-8926-B454256C035C}">
      <dgm:prSet phldrT="[Texte]"/>
      <dgm:spPr/>
      <dgm:t>
        <a:bodyPr/>
        <a:lstStyle/>
        <a:p>
          <a:r>
            <a:rPr lang="fr-FR" dirty="0" smtClean="0"/>
            <a:t>Permettre des sous-volumes de palettisation</a:t>
          </a:r>
          <a:endParaRPr lang="fr-FR" dirty="0"/>
        </a:p>
      </dgm:t>
    </dgm:pt>
    <dgm:pt modelId="{98FB6391-EEDD-4037-A297-5E8221281601}" type="parTrans" cxnId="{4D7BA51E-C39B-4A99-9953-BAA99C89D8C6}">
      <dgm:prSet/>
      <dgm:spPr/>
      <dgm:t>
        <a:bodyPr/>
        <a:lstStyle/>
        <a:p>
          <a:endParaRPr lang="fr-FR"/>
        </a:p>
      </dgm:t>
    </dgm:pt>
    <dgm:pt modelId="{C5192422-EEF3-4AB1-8853-C36B80821811}" type="sibTrans" cxnId="{4D7BA51E-C39B-4A99-9953-BAA99C89D8C6}">
      <dgm:prSet/>
      <dgm:spPr/>
      <dgm:t>
        <a:bodyPr/>
        <a:lstStyle/>
        <a:p>
          <a:endParaRPr lang="fr-FR"/>
        </a:p>
      </dgm:t>
    </dgm:pt>
    <dgm:pt modelId="{FF7ACE8C-8BFF-4818-B154-2C3E72E3065C}">
      <dgm:prSet phldrT="[Texte]"/>
      <dgm:spPr/>
      <dgm:t>
        <a:bodyPr/>
        <a:lstStyle/>
        <a:p>
          <a:r>
            <a:rPr lang="fr-FR" dirty="0" smtClean="0"/>
            <a:t>Minimiser volume perdu</a:t>
          </a:r>
          <a:endParaRPr lang="fr-FR" dirty="0"/>
        </a:p>
      </dgm:t>
    </dgm:pt>
    <dgm:pt modelId="{70AB8BF8-5CA3-4CBB-A771-F21894C3276F}" type="parTrans" cxnId="{AF7F86A0-4637-4213-BE72-32E074D0D883}">
      <dgm:prSet/>
      <dgm:spPr/>
      <dgm:t>
        <a:bodyPr/>
        <a:lstStyle/>
        <a:p>
          <a:endParaRPr lang="fr-FR"/>
        </a:p>
      </dgm:t>
    </dgm:pt>
    <dgm:pt modelId="{4F96DB74-DC36-4E69-A14D-5C623FD58B48}" type="sibTrans" cxnId="{AF7F86A0-4637-4213-BE72-32E074D0D883}">
      <dgm:prSet/>
      <dgm:spPr/>
      <dgm:t>
        <a:bodyPr/>
        <a:lstStyle/>
        <a:p>
          <a:endParaRPr lang="fr-FR"/>
        </a:p>
      </dgm:t>
    </dgm:pt>
    <dgm:pt modelId="{82C798CE-0CBA-47BD-91A5-392C62AB45B2}">
      <dgm:prSet phldrT="[Texte]"/>
      <dgm:spPr/>
      <dgm:t>
        <a:bodyPr/>
        <a:lstStyle/>
        <a:p>
          <a:r>
            <a:rPr lang="fr-FR" dirty="0" smtClean="0"/>
            <a:t>Résister aux contraintes des circuits logistiques</a:t>
          </a:r>
          <a:endParaRPr lang="fr-FR" dirty="0"/>
        </a:p>
      </dgm:t>
    </dgm:pt>
    <dgm:pt modelId="{8518D234-3FDF-4A35-9E4F-15B4976C3718}" type="parTrans" cxnId="{17ED2DD6-9F4D-4281-B091-E4F21840CD8C}">
      <dgm:prSet/>
      <dgm:spPr/>
      <dgm:t>
        <a:bodyPr/>
        <a:lstStyle/>
        <a:p>
          <a:endParaRPr lang="fr-FR"/>
        </a:p>
      </dgm:t>
    </dgm:pt>
    <dgm:pt modelId="{B9FB50D8-D786-4EE3-9ADE-A70A915408B8}" type="sibTrans" cxnId="{17ED2DD6-9F4D-4281-B091-E4F21840CD8C}">
      <dgm:prSet/>
      <dgm:spPr/>
      <dgm:t>
        <a:bodyPr/>
        <a:lstStyle/>
        <a:p>
          <a:endParaRPr lang="fr-FR"/>
        </a:p>
      </dgm:t>
    </dgm:pt>
    <dgm:pt modelId="{3C22BC0D-AC65-4D2E-9D61-33F1D9B432E1}">
      <dgm:prSet phldrT="[Texte]"/>
      <dgm:spPr/>
      <dgm:t>
        <a:bodyPr/>
        <a:lstStyle/>
        <a:p>
          <a:r>
            <a:rPr lang="fr-FR" dirty="0" smtClean="0"/>
            <a:t>Faciliter préparation commandes</a:t>
          </a:r>
        </a:p>
      </dgm:t>
    </dgm:pt>
    <dgm:pt modelId="{5AA3569D-88FA-4C10-977B-EFCA275E27F0}" type="parTrans" cxnId="{FB73E2B0-900E-4AE1-A7CA-4B041A139971}">
      <dgm:prSet/>
      <dgm:spPr/>
      <dgm:t>
        <a:bodyPr/>
        <a:lstStyle/>
        <a:p>
          <a:endParaRPr lang="fr-FR"/>
        </a:p>
      </dgm:t>
    </dgm:pt>
    <dgm:pt modelId="{1506AD60-6971-4A9B-9EF4-C0335B95858B}" type="sibTrans" cxnId="{FB73E2B0-900E-4AE1-A7CA-4B041A139971}">
      <dgm:prSet/>
      <dgm:spPr/>
      <dgm:t>
        <a:bodyPr/>
        <a:lstStyle/>
        <a:p>
          <a:endParaRPr lang="fr-FR"/>
        </a:p>
      </dgm:t>
    </dgm:pt>
    <dgm:pt modelId="{A2ED8E56-5309-4856-BD7C-C171D4790DA4}">
      <dgm:prSet phldrT="[Texte]"/>
      <dgm:spPr/>
      <dgm:t>
        <a:bodyPr/>
        <a:lstStyle/>
        <a:p>
          <a:r>
            <a:rPr lang="fr-FR" dirty="0" smtClean="0"/>
            <a:t>Résister aux contraintes de manutention</a:t>
          </a:r>
          <a:endParaRPr lang="fr-FR" dirty="0"/>
        </a:p>
      </dgm:t>
    </dgm:pt>
    <dgm:pt modelId="{BE3B161B-1992-4D00-8EEF-F00D3F0FF80B}" type="parTrans" cxnId="{A7F05CBB-8796-402D-B916-1331B382C0F0}">
      <dgm:prSet/>
      <dgm:spPr/>
      <dgm:t>
        <a:bodyPr/>
        <a:lstStyle/>
        <a:p>
          <a:endParaRPr lang="fr-FR"/>
        </a:p>
      </dgm:t>
    </dgm:pt>
    <dgm:pt modelId="{85E77C87-C66C-4370-91A1-733D02D3BF5A}" type="sibTrans" cxnId="{A7F05CBB-8796-402D-B916-1331B382C0F0}">
      <dgm:prSet/>
      <dgm:spPr/>
      <dgm:t>
        <a:bodyPr/>
        <a:lstStyle/>
        <a:p>
          <a:endParaRPr lang="fr-FR"/>
        </a:p>
      </dgm:t>
    </dgm:pt>
    <dgm:pt modelId="{DB16A543-C770-40A8-B613-638D4D3D41A8}">
      <dgm:prSet phldrT="[Texte]"/>
      <dgm:spPr/>
      <dgm:t>
        <a:bodyPr/>
        <a:lstStyle/>
        <a:p>
          <a:r>
            <a:rPr lang="fr-FR" dirty="0" smtClean="0"/>
            <a:t>Permettre traçabilité</a:t>
          </a:r>
          <a:endParaRPr lang="fr-FR" dirty="0"/>
        </a:p>
      </dgm:t>
    </dgm:pt>
    <dgm:pt modelId="{A31BB6FE-B8A6-4846-B179-472735A492E8}" type="parTrans" cxnId="{1EE1DAA6-6A23-4B65-926D-342BA2275B71}">
      <dgm:prSet/>
      <dgm:spPr/>
      <dgm:t>
        <a:bodyPr/>
        <a:lstStyle/>
        <a:p>
          <a:endParaRPr lang="fr-FR"/>
        </a:p>
      </dgm:t>
    </dgm:pt>
    <dgm:pt modelId="{5E1EE4A2-3F1A-4C6D-BC88-D7755F2DE85B}" type="sibTrans" cxnId="{1EE1DAA6-6A23-4B65-926D-342BA2275B71}">
      <dgm:prSet/>
      <dgm:spPr/>
      <dgm:t>
        <a:bodyPr/>
        <a:lstStyle/>
        <a:p>
          <a:endParaRPr lang="fr-FR"/>
        </a:p>
      </dgm:t>
    </dgm:pt>
    <dgm:pt modelId="{3DB86F32-D5E5-4284-99F4-C34D50A3113B}">
      <dgm:prSet phldrT="[Texte]"/>
      <dgm:spPr/>
      <dgm:t>
        <a:bodyPr/>
        <a:lstStyle/>
        <a:p>
          <a:r>
            <a:rPr lang="fr-FR" dirty="0" smtClean="0"/>
            <a:t>Respecter contraintes de gerbage</a:t>
          </a:r>
          <a:endParaRPr lang="fr-FR" dirty="0"/>
        </a:p>
      </dgm:t>
    </dgm:pt>
    <dgm:pt modelId="{3B09FB6B-6C77-48CF-8DAE-2239CE8F15C3}" type="parTrans" cxnId="{00B02872-C53B-4B5C-87FA-50760311DFFC}">
      <dgm:prSet/>
      <dgm:spPr/>
      <dgm:t>
        <a:bodyPr/>
        <a:lstStyle/>
        <a:p>
          <a:endParaRPr lang="fr-FR"/>
        </a:p>
      </dgm:t>
    </dgm:pt>
    <dgm:pt modelId="{8D995891-AC46-49D2-B0A3-B99D9BAFE63F}" type="sibTrans" cxnId="{00B02872-C53B-4B5C-87FA-50760311DFFC}">
      <dgm:prSet/>
      <dgm:spPr/>
      <dgm:t>
        <a:bodyPr/>
        <a:lstStyle/>
        <a:p>
          <a:endParaRPr lang="fr-FR"/>
        </a:p>
      </dgm:t>
    </dgm:pt>
    <dgm:pt modelId="{40123782-C8CF-406E-99D3-E24DB47B25F5}">
      <dgm:prSet phldrT="[Texte]"/>
      <dgm:spPr/>
      <dgm:t>
        <a:bodyPr/>
        <a:lstStyle/>
        <a:p>
          <a:r>
            <a:rPr lang="fr-FR" dirty="0" smtClean="0"/>
            <a:t>Permettre constitution de charges palettisées stables</a:t>
          </a:r>
          <a:endParaRPr lang="fr-FR" dirty="0"/>
        </a:p>
      </dgm:t>
    </dgm:pt>
    <dgm:pt modelId="{75E8D772-6F15-4574-AD98-724809161859}" type="parTrans" cxnId="{D6F1AC9B-C4B8-46CF-812D-5D46CE2DDACE}">
      <dgm:prSet/>
      <dgm:spPr/>
      <dgm:t>
        <a:bodyPr/>
        <a:lstStyle/>
        <a:p>
          <a:endParaRPr lang="fr-FR"/>
        </a:p>
      </dgm:t>
    </dgm:pt>
    <dgm:pt modelId="{EF3F6A0F-3762-4BE8-97CB-2647C022A071}" type="sibTrans" cxnId="{D6F1AC9B-C4B8-46CF-812D-5D46CE2DDACE}">
      <dgm:prSet/>
      <dgm:spPr/>
      <dgm:t>
        <a:bodyPr/>
        <a:lstStyle/>
        <a:p>
          <a:endParaRPr lang="fr-FR"/>
        </a:p>
      </dgm:t>
    </dgm:pt>
    <dgm:pt modelId="{CB844DE1-0154-429D-B85F-42E31783EADB}">
      <dgm:prSet phldrT="[Texte]"/>
      <dgm:spPr/>
      <dgm:t>
        <a:bodyPr/>
        <a:lstStyle/>
        <a:p>
          <a:r>
            <a:rPr lang="fr-FR" dirty="0" smtClean="0"/>
            <a:t>Faciliter manutention</a:t>
          </a:r>
        </a:p>
      </dgm:t>
    </dgm:pt>
    <dgm:pt modelId="{4EF96E0D-DC77-4E60-AD39-F9053714CDEE}" type="parTrans" cxnId="{69FBED08-A7EE-4D18-8C22-6FF891AD3D68}">
      <dgm:prSet/>
      <dgm:spPr/>
      <dgm:t>
        <a:bodyPr/>
        <a:lstStyle/>
        <a:p>
          <a:endParaRPr lang="fr-FR"/>
        </a:p>
      </dgm:t>
    </dgm:pt>
    <dgm:pt modelId="{B4752EA7-B9AD-4081-84BF-F5A98BEAF54A}" type="sibTrans" cxnId="{69FBED08-A7EE-4D18-8C22-6FF891AD3D68}">
      <dgm:prSet/>
      <dgm:spPr/>
      <dgm:t>
        <a:bodyPr/>
        <a:lstStyle/>
        <a:p>
          <a:endParaRPr lang="fr-FR"/>
        </a:p>
      </dgm:t>
    </dgm:pt>
    <dgm:pt modelId="{1B9669E5-4D0C-4657-9FA7-9576352AD150}" type="pres">
      <dgm:prSet presAssocID="{5F18B273-EBE1-47BB-A364-73C5FAAD9696}" presName="composite" presStyleCnt="0">
        <dgm:presLayoutVars>
          <dgm:chMax val="1"/>
          <dgm:dir/>
          <dgm:resizeHandles val="exact"/>
        </dgm:presLayoutVars>
      </dgm:prSet>
      <dgm:spPr/>
      <dgm:t>
        <a:bodyPr/>
        <a:lstStyle/>
        <a:p>
          <a:endParaRPr lang="fr-FR"/>
        </a:p>
      </dgm:t>
    </dgm:pt>
    <dgm:pt modelId="{E499251A-9A16-489A-8071-9769383352F1}" type="pres">
      <dgm:prSet presAssocID="{5F18B273-EBE1-47BB-A364-73C5FAAD9696}" presName="radial" presStyleCnt="0">
        <dgm:presLayoutVars>
          <dgm:animLvl val="ctr"/>
        </dgm:presLayoutVars>
      </dgm:prSet>
      <dgm:spPr/>
    </dgm:pt>
    <dgm:pt modelId="{F9E71EC1-336D-4B78-A44C-B495B1BE2FB6}" type="pres">
      <dgm:prSet presAssocID="{3FC0600F-D7A1-4F6A-91E8-D6A8EFAA762E}" presName="centerShape" presStyleLbl="vennNode1" presStyleIdx="0" presStyleCnt="11"/>
      <dgm:spPr/>
      <dgm:t>
        <a:bodyPr/>
        <a:lstStyle/>
        <a:p>
          <a:endParaRPr lang="fr-FR"/>
        </a:p>
      </dgm:t>
    </dgm:pt>
    <dgm:pt modelId="{E5465496-C494-4972-9440-16DBE97E1171}" type="pres">
      <dgm:prSet presAssocID="{8E8A16FB-99D1-4C70-BDA2-01B3A0C81426}" presName="node" presStyleLbl="vennNode1" presStyleIdx="1" presStyleCnt="11">
        <dgm:presLayoutVars>
          <dgm:bulletEnabled val="1"/>
        </dgm:presLayoutVars>
      </dgm:prSet>
      <dgm:spPr/>
      <dgm:t>
        <a:bodyPr/>
        <a:lstStyle/>
        <a:p>
          <a:endParaRPr lang="fr-FR"/>
        </a:p>
      </dgm:t>
    </dgm:pt>
    <dgm:pt modelId="{60F431C6-F854-4437-AFD8-5B5F084C05A5}" type="pres">
      <dgm:prSet presAssocID="{5D31DAD0-6071-40BA-8926-B454256C035C}" presName="node" presStyleLbl="vennNode1" presStyleIdx="2" presStyleCnt="11">
        <dgm:presLayoutVars>
          <dgm:bulletEnabled val="1"/>
        </dgm:presLayoutVars>
      </dgm:prSet>
      <dgm:spPr/>
      <dgm:t>
        <a:bodyPr/>
        <a:lstStyle/>
        <a:p>
          <a:endParaRPr lang="fr-FR"/>
        </a:p>
      </dgm:t>
    </dgm:pt>
    <dgm:pt modelId="{B6AFC476-EA9A-4334-A00E-6344FECBC386}" type="pres">
      <dgm:prSet presAssocID="{FF7ACE8C-8BFF-4818-B154-2C3E72E3065C}" presName="node" presStyleLbl="vennNode1" presStyleIdx="3" presStyleCnt="11">
        <dgm:presLayoutVars>
          <dgm:bulletEnabled val="1"/>
        </dgm:presLayoutVars>
      </dgm:prSet>
      <dgm:spPr/>
      <dgm:t>
        <a:bodyPr/>
        <a:lstStyle/>
        <a:p>
          <a:endParaRPr lang="fr-FR"/>
        </a:p>
      </dgm:t>
    </dgm:pt>
    <dgm:pt modelId="{A9A50F3D-FDB2-4D71-A97B-164786DFB90E}" type="pres">
      <dgm:prSet presAssocID="{82C798CE-0CBA-47BD-91A5-392C62AB45B2}" presName="node" presStyleLbl="vennNode1" presStyleIdx="4" presStyleCnt="11">
        <dgm:presLayoutVars>
          <dgm:bulletEnabled val="1"/>
        </dgm:presLayoutVars>
      </dgm:prSet>
      <dgm:spPr/>
      <dgm:t>
        <a:bodyPr/>
        <a:lstStyle/>
        <a:p>
          <a:endParaRPr lang="fr-FR"/>
        </a:p>
      </dgm:t>
    </dgm:pt>
    <dgm:pt modelId="{EC373AE3-43D1-4184-A0EA-F0899D47586C}" type="pres">
      <dgm:prSet presAssocID="{40123782-C8CF-406E-99D3-E24DB47B25F5}" presName="node" presStyleLbl="vennNode1" presStyleIdx="5" presStyleCnt="11">
        <dgm:presLayoutVars>
          <dgm:bulletEnabled val="1"/>
        </dgm:presLayoutVars>
      </dgm:prSet>
      <dgm:spPr/>
      <dgm:t>
        <a:bodyPr/>
        <a:lstStyle/>
        <a:p>
          <a:endParaRPr lang="fr-FR"/>
        </a:p>
      </dgm:t>
    </dgm:pt>
    <dgm:pt modelId="{EE355B22-9695-47BA-821F-E1DF7571E050}" type="pres">
      <dgm:prSet presAssocID="{3C22BC0D-AC65-4D2E-9D61-33F1D9B432E1}" presName="node" presStyleLbl="vennNode1" presStyleIdx="6" presStyleCnt="11">
        <dgm:presLayoutVars>
          <dgm:bulletEnabled val="1"/>
        </dgm:presLayoutVars>
      </dgm:prSet>
      <dgm:spPr/>
      <dgm:t>
        <a:bodyPr/>
        <a:lstStyle/>
        <a:p>
          <a:endParaRPr lang="fr-FR"/>
        </a:p>
      </dgm:t>
    </dgm:pt>
    <dgm:pt modelId="{F661F441-A3A5-4CBF-8B83-5FE9D7BD68FA}" type="pres">
      <dgm:prSet presAssocID="{CB844DE1-0154-429D-B85F-42E31783EADB}" presName="node" presStyleLbl="vennNode1" presStyleIdx="7" presStyleCnt="11">
        <dgm:presLayoutVars>
          <dgm:bulletEnabled val="1"/>
        </dgm:presLayoutVars>
      </dgm:prSet>
      <dgm:spPr/>
      <dgm:t>
        <a:bodyPr/>
        <a:lstStyle/>
        <a:p>
          <a:endParaRPr lang="fr-FR"/>
        </a:p>
      </dgm:t>
    </dgm:pt>
    <dgm:pt modelId="{F233A717-09A4-4E57-9694-4296B0E1A560}" type="pres">
      <dgm:prSet presAssocID="{A2ED8E56-5309-4856-BD7C-C171D4790DA4}" presName="node" presStyleLbl="vennNode1" presStyleIdx="8" presStyleCnt="11">
        <dgm:presLayoutVars>
          <dgm:bulletEnabled val="1"/>
        </dgm:presLayoutVars>
      </dgm:prSet>
      <dgm:spPr/>
      <dgm:t>
        <a:bodyPr/>
        <a:lstStyle/>
        <a:p>
          <a:endParaRPr lang="fr-FR"/>
        </a:p>
      </dgm:t>
    </dgm:pt>
    <dgm:pt modelId="{A561F0B0-AA80-4E42-AB28-6438F07E97F9}" type="pres">
      <dgm:prSet presAssocID="{DB16A543-C770-40A8-B613-638D4D3D41A8}" presName="node" presStyleLbl="vennNode1" presStyleIdx="9" presStyleCnt="11">
        <dgm:presLayoutVars>
          <dgm:bulletEnabled val="1"/>
        </dgm:presLayoutVars>
      </dgm:prSet>
      <dgm:spPr/>
      <dgm:t>
        <a:bodyPr/>
        <a:lstStyle/>
        <a:p>
          <a:endParaRPr lang="fr-FR"/>
        </a:p>
      </dgm:t>
    </dgm:pt>
    <dgm:pt modelId="{1E3947A7-DC11-4309-8134-54CA63FA51E1}" type="pres">
      <dgm:prSet presAssocID="{3DB86F32-D5E5-4284-99F4-C34D50A3113B}" presName="node" presStyleLbl="vennNode1" presStyleIdx="10" presStyleCnt="11">
        <dgm:presLayoutVars>
          <dgm:bulletEnabled val="1"/>
        </dgm:presLayoutVars>
      </dgm:prSet>
      <dgm:spPr/>
      <dgm:t>
        <a:bodyPr/>
        <a:lstStyle/>
        <a:p>
          <a:endParaRPr lang="fr-FR"/>
        </a:p>
      </dgm:t>
    </dgm:pt>
  </dgm:ptLst>
  <dgm:cxnLst>
    <dgm:cxn modelId="{9D69CEB4-E535-498E-BF90-BD5A75DC1E0C}" type="presOf" srcId="{40123782-C8CF-406E-99D3-E24DB47B25F5}" destId="{EC373AE3-43D1-4184-A0EA-F0899D47586C}" srcOrd="0" destOrd="0" presId="urn:microsoft.com/office/officeart/2005/8/layout/radial3"/>
    <dgm:cxn modelId="{4D7BA51E-C39B-4A99-9953-BAA99C89D8C6}" srcId="{3FC0600F-D7A1-4F6A-91E8-D6A8EFAA762E}" destId="{5D31DAD0-6071-40BA-8926-B454256C035C}" srcOrd="1" destOrd="0" parTransId="{98FB6391-EEDD-4037-A297-5E8221281601}" sibTransId="{C5192422-EEF3-4AB1-8853-C36B80821811}"/>
    <dgm:cxn modelId="{D6F1AC9B-C4B8-46CF-812D-5D46CE2DDACE}" srcId="{3FC0600F-D7A1-4F6A-91E8-D6A8EFAA762E}" destId="{40123782-C8CF-406E-99D3-E24DB47B25F5}" srcOrd="4" destOrd="0" parTransId="{75E8D772-6F15-4574-AD98-724809161859}" sibTransId="{EF3F6A0F-3762-4BE8-97CB-2647C022A071}"/>
    <dgm:cxn modelId="{C655D4EE-8D18-49B0-9A04-4C8277B57BB6}" type="presOf" srcId="{3C22BC0D-AC65-4D2E-9D61-33F1D9B432E1}" destId="{EE355B22-9695-47BA-821F-E1DF7571E050}" srcOrd="0" destOrd="0" presId="urn:microsoft.com/office/officeart/2005/8/layout/radial3"/>
    <dgm:cxn modelId="{69FBED08-A7EE-4D18-8C22-6FF891AD3D68}" srcId="{3FC0600F-D7A1-4F6A-91E8-D6A8EFAA762E}" destId="{CB844DE1-0154-429D-B85F-42E31783EADB}" srcOrd="6" destOrd="0" parTransId="{4EF96E0D-DC77-4E60-AD39-F9053714CDEE}" sibTransId="{B4752EA7-B9AD-4081-84BF-F5A98BEAF54A}"/>
    <dgm:cxn modelId="{17ED2DD6-9F4D-4281-B091-E4F21840CD8C}" srcId="{3FC0600F-D7A1-4F6A-91E8-D6A8EFAA762E}" destId="{82C798CE-0CBA-47BD-91A5-392C62AB45B2}" srcOrd="3" destOrd="0" parTransId="{8518D234-3FDF-4A35-9E4F-15B4976C3718}" sibTransId="{B9FB50D8-D786-4EE3-9ADE-A70A915408B8}"/>
    <dgm:cxn modelId="{9B3C8646-3CA2-4BB5-B982-6E75C77B37CE}" type="presOf" srcId="{FF7ACE8C-8BFF-4818-B154-2C3E72E3065C}" destId="{B6AFC476-EA9A-4334-A00E-6344FECBC386}" srcOrd="0" destOrd="0" presId="urn:microsoft.com/office/officeart/2005/8/layout/radial3"/>
    <dgm:cxn modelId="{3343B294-93B9-4796-A244-A4F2E64DC902}" type="presOf" srcId="{3FC0600F-D7A1-4F6A-91E8-D6A8EFAA762E}" destId="{F9E71EC1-336D-4B78-A44C-B495B1BE2FB6}" srcOrd="0" destOrd="0" presId="urn:microsoft.com/office/officeart/2005/8/layout/radial3"/>
    <dgm:cxn modelId="{992A6B86-A7A9-40E4-BDD4-583BC9BF3D69}" type="presOf" srcId="{CB844DE1-0154-429D-B85F-42E31783EADB}" destId="{F661F441-A3A5-4CBF-8B83-5FE9D7BD68FA}" srcOrd="0" destOrd="0" presId="urn:microsoft.com/office/officeart/2005/8/layout/radial3"/>
    <dgm:cxn modelId="{A7F05CBB-8796-402D-B916-1331B382C0F0}" srcId="{3FC0600F-D7A1-4F6A-91E8-D6A8EFAA762E}" destId="{A2ED8E56-5309-4856-BD7C-C171D4790DA4}" srcOrd="7" destOrd="0" parTransId="{BE3B161B-1992-4D00-8EEF-F00D3F0FF80B}" sibTransId="{85E77C87-C66C-4370-91A1-733D02D3BF5A}"/>
    <dgm:cxn modelId="{8812E0A1-ACA6-453A-8D01-7D8C1DD0AE84}" type="presOf" srcId="{5F18B273-EBE1-47BB-A364-73C5FAAD9696}" destId="{1B9669E5-4D0C-4657-9FA7-9576352AD150}" srcOrd="0" destOrd="0" presId="urn:microsoft.com/office/officeart/2005/8/layout/radial3"/>
    <dgm:cxn modelId="{13F5EA14-F96F-4B24-AB66-DEF1B712CB4D}" srcId="{3FC0600F-D7A1-4F6A-91E8-D6A8EFAA762E}" destId="{8E8A16FB-99D1-4C70-BDA2-01B3A0C81426}" srcOrd="0" destOrd="0" parTransId="{F794CCE3-87D5-4C7A-910B-45B385CFC7A0}" sibTransId="{CFED178D-7F5A-42CD-9F9A-16F7612285D1}"/>
    <dgm:cxn modelId="{AF7F86A0-4637-4213-BE72-32E074D0D883}" srcId="{3FC0600F-D7A1-4F6A-91E8-D6A8EFAA762E}" destId="{FF7ACE8C-8BFF-4818-B154-2C3E72E3065C}" srcOrd="2" destOrd="0" parTransId="{70AB8BF8-5CA3-4CBB-A771-F21894C3276F}" sibTransId="{4F96DB74-DC36-4E69-A14D-5C623FD58B48}"/>
    <dgm:cxn modelId="{D42DEA80-DD82-4CFA-84CC-FE06FF652832}" type="presOf" srcId="{DB16A543-C770-40A8-B613-638D4D3D41A8}" destId="{A561F0B0-AA80-4E42-AB28-6438F07E97F9}" srcOrd="0" destOrd="0" presId="urn:microsoft.com/office/officeart/2005/8/layout/radial3"/>
    <dgm:cxn modelId="{45C42BAE-9450-4E04-9351-6BE8E47E9C7A}" type="presOf" srcId="{A2ED8E56-5309-4856-BD7C-C171D4790DA4}" destId="{F233A717-09A4-4E57-9694-4296B0E1A560}" srcOrd="0" destOrd="0" presId="urn:microsoft.com/office/officeart/2005/8/layout/radial3"/>
    <dgm:cxn modelId="{1EE1DAA6-6A23-4B65-926D-342BA2275B71}" srcId="{3FC0600F-D7A1-4F6A-91E8-D6A8EFAA762E}" destId="{DB16A543-C770-40A8-B613-638D4D3D41A8}" srcOrd="8" destOrd="0" parTransId="{A31BB6FE-B8A6-4846-B179-472735A492E8}" sibTransId="{5E1EE4A2-3F1A-4C6D-BC88-D7755F2DE85B}"/>
    <dgm:cxn modelId="{968E0143-1930-4CB6-B24F-46B6278AB384}" type="presOf" srcId="{3DB86F32-D5E5-4284-99F4-C34D50A3113B}" destId="{1E3947A7-DC11-4309-8134-54CA63FA51E1}" srcOrd="0" destOrd="0" presId="urn:microsoft.com/office/officeart/2005/8/layout/radial3"/>
    <dgm:cxn modelId="{4E0A285A-7DCB-42F1-80FE-82C7CC1098B8}" type="presOf" srcId="{8E8A16FB-99D1-4C70-BDA2-01B3A0C81426}" destId="{E5465496-C494-4972-9440-16DBE97E1171}" srcOrd="0" destOrd="0" presId="urn:microsoft.com/office/officeart/2005/8/layout/radial3"/>
    <dgm:cxn modelId="{00B02872-C53B-4B5C-87FA-50760311DFFC}" srcId="{3FC0600F-D7A1-4F6A-91E8-D6A8EFAA762E}" destId="{3DB86F32-D5E5-4284-99F4-C34D50A3113B}" srcOrd="9" destOrd="0" parTransId="{3B09FB6B-6C77-48CF-8DAE-2239CE8F15C3}" sibTransId="{8D995891-AC46-49D2-B0A3-B99D9BAFE63F}"/>
    <dgm:cxn modelId="{FB73E2B0-900E-4AE1-A7CA-4B041A139971}" srcId="{3FC0600F-D7A1-4F6A-91E8-D6A8EFAA762E}" destId="{3C22BC0D-AC65-4D2E-9D61-33F1D9B432E1}" srcOrd="5" destOrd="0" parTransId="{5AA3569D-88FA-4C10-977B-EFCA275E27F0}" sibTransId="{1506AD60-6971-4A9B-9EF4-C0335B95858B}"/>
    <dgm:cxn modelId="{15B9E826-3C3A-4CAA-8CAF-F8B16EF87468}" type="presOf" srcId="{82C798CE-0CBA-47BD-91A5-392C62AB45B2}" destId="{A9A50F3D-FDB2-4D71-A97B-164786DFB90E}" srcOrd="0" destOrd="0" presId="urn:microsoft.com/office/officeart/2005/8/layout/radial3"/>
    <dgm:cxn modelId="{8CB63848-8842-4C52-8FE6-2E501440D5A2}" type="presOf" srcId="{5D31DAD0-6071-40BA-8926-B454256C035C}" destId="{60F431C6-F854-4437-AFD8-5B5F084C05A5}" srcOrd="0" destOrd="0" presId="urn:microsoft.com/office/officeart/2005/8/layout/radial3"/>
    <dgm:cxn modelId="{A70C5FB2-F90E-417A-BE71-8DB3A58B4AEF}" srcId="{5F18B273-EBE1-47BB-A364-73C5FAAD9696}" destId="{3FC0600F-D7A1-4F6A-91E8-D6A8EFAA762E}" srcOrd="0" destOrd="0" parTransId="{F7178C2B-69EA-41B2-B2C0-83EFFFF28089}" sibTransId="{733FFE28-7F2F-492C-AB37-D9D3E92F4BB5}"/>
    <dgm:cxn modelId="{1C638C1E-3503-4EBA-A79C-BD7BB26EE2A5}" type="presParOf" srcId="{1B9669E5-4D0C-4657-9FA7-9576352AD150}" destId="{E499251A-9A16-489A-8071-9769383352F1}" srcOrd="0" destOrd="0" presId="urn:microsoft.com/office/officeart/2005/8/layout/radial3"/>
    <dgm:cxn modelId="{A9537F4E-186E-462D-BBD7-AC502D6E9B4F}" type="presParOf" srcId="{E499251A-9A16-489A-8071-9769383352F1}" destId="{F9E71EC1-336D-4B78-A44C-B495B1BE2FB6}" srcOrd="0" destOrd="0" presId="urn:microsoft.com/office/officeart/2005/8/layout/radial3"/>
    <dgm:cxn modelId="{2AEAAF4D-6D61-4DBA-BC7B-803907C928AE}" type="presParOf" srcId="{E499251A-9A16-489A-8071-9769383352F1}" destId="{E5465496-C494-4972-9440-16DBE97E1171}" srcOrd="1" destOrd="0" presId="urn:microsoft.com/office/officeart/2005/8/layout/radial3"/>
    <dgm:cxn modelId="{58F42AEE-4E12-41E6-BBE5-931EC5B9B076}" type="presParOf" srcId="{E499251A-9A16-489A-8071-9769383352F1}" destId="{60F431C6-F854-4437-AFD8-5B5F084C05A5}" srcOrd="2" destOrd="0" presId="urn:microsoft.com/office/officeart/2005/8/layout/radial3"/>
    <dgm:cxn modelId="{C77F541C-5EC7-434C-8CBA-19BC340F39DC}" type="presParOf" srcId="{E499251A-9A16-489A-8071-9769383352F1}" destId="{B6AFC476-EA9A-4334-A00E-6344FECBC386}" srcOrd="3" destOrd="0" presId="urn:microsoft.com/office/officeart/2005/8/layout/radial3"/>
    <dgm:cxn modelId="{7B9C8C16-4CE5-45FD-9CED-12C537AE7F3C}" type="presParOf" srcId="{E499251A-9A16-489A-8071-9769383352F1}" destId="{A9A50F3D-FDB2-4D71-A97B-164786DFB90E}" srcOrd="4" destOrd="0" presId="urn:microsoft.com/office/officeart/2005/8/layout/radial3"/>
    <dgm:cxn modelId="{67C57C30-F9C3-440C-8F4E-82E89BC2C545}" type="presParOf" srcId="{E499251A-9A16-489A-8071-9769383352F1}" destId="{EC373AE3-43D1-4184-A0EA-F0899D47586C}" srcOrd="5" destOrd="0" presId="urn:microsoft.com/office/officeart/2005/8/layout/radial3"/>
    <dgm:cxn modelId="{00FB313D-4490-43EA-ACA1-79CC95CADE50}" type="presParOf" srcId="{E499251A-9A16-489A-8071-9769383352F1}" destId="{EE355B22-9695-47BA-821F-E1DF7571E050}" srcOrd="6" destOrd="0" presId="urn:microsoft.com/office/officeart/2005/8/layout/radial3"/>
    <dgm:cxn modelId="{B0B8F951-21F7-4DC9-B121-2FA8897406BB}" type="presParOf" srcId="{E499251A-9A16-489A-8071-9769383352F1}" destId="{F661F441-A3A5-4CBF-8B83-5FE9D7BD68FA}" srcOrd="7" destOrd="0" presId="urn:microsoft.com/office/officeart/2005/8/layout/radial3"/>
    <dgm:cxn modelId="{A04AB2D8-9C68-431B-AC53-C8FE51ECBB8A}" type="presParOf" srcId="{E499251A-9A16-489A-8071-9769383352F1}" destId="{F233A717-09A4-4E57-9694-4296B0E1A560}" srcOrd="8" destOrd="0" presId="urn:microsoft.com/office/officeart/2005/8/layout/radial3"/>
    <dgm:cxn modelId="{E8AEF4CE-4AEF-4BC3-B47E-1BCEF8490C87}" type="presParOf" srcId="{E499251A-9A16-489A-8071-9769383352F1}" destId="{A561F0B0-AA80-4E42-AB28-6438F07E97F9}" srcOrd="9" destOrd="0" presId="urn:microsoft.com/office/officeart/2005/8/layout/radial3"/>
    <dgm:cxn modelId="{7A4CCA83-F149-4B71-B7E4-8EFFD1077077}" type="presParOf" srcId="{E499251A-9A16-489A-8071-9769383352F1}" destId="{1E3947A7-DC11-4309-8134-54CA63FA51E1}" srcOrd="10" destOrd="0" presId="urn:microsoft.com/office/officeart/2005/8/layout/radial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AFDC3BF-4E1E-47BF-BEF4-7327A2419228}"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fr-FR"/>
        </a:p>
      </dgm:t>
    </dgm:pt>
    <dgm:pt modelId="{49919C57-15BA-485D-9630-7371AC04057B}">
      <dgm:prSet phldrT="[Texte]"/>
      <dgm:spPr/>
      <dgm:t>
        <a:bodyPr/>
        <a:lstStyle/>
        <a:p>
          <a:r>
            <a:rPr lang="fr-FR" dirty="0" smtClean="0"/>
            <a:t>Tube</a:t>
          </a:r>
          <a:endParaRPr lang="fr-FR" dirty="0"/>
        </a:p>
      </dgm:t>
    </dgm:pt>
    <dgm:pt modelId="{090082AD-7C76-4866-996F-CD5D9F90CA10}" type="parTrans" cxnId="{FAED5825-03EF-4F67-BFE2-0E12B8931C84}">
      <dgm:prSet/>
      <dgm:spPr/>
      <dgm:t>
        <a:bodyPr/>
        <a:lstStyle/>
        <a:p>
          <a:endParaRPr lang="fr-FR"/>
        </a:p>
      </dgm:t>
    </dgm:pt>
    <dgm:pt modelId="{42DEF9BF-9B85-424B-823B-131BB0D51018}" type="sibTrans" cxnId="{FAED5825-03EF-4F67-BFE2-0E12B8931C84}">
      <dgm:prSet/>
      <dgm:spPr/>
      <dgm:t>
        <a:bodyPr/>
        <a:lstStyle/>
        <a:p>
          <a:endParaRPr lang="fr-FR"/>
        </a:p>
      </dgm:t>
    </dgm:pt>
    <dgm:pt modelId="{9D348AEF-5437-486E-9DF2-5E252B392529}">
      <dgm:prSet phldrT="[Texte]"/>
      <dgm:spPr/>
      <dgm:t>
        <a:bodyPr/>
        <a:lstStyle/>
        <a:p>
          <a:r>
            <a:rPr lang="fr-FR" i="0" dirty="0" smtClean="0">
              <a:sym typeface="Wingdings" pitchFamily="2" charset="2"/>
            </a:rPr>
            <a:t>Cylindrique</a:t>
          </a:r>
          <a:endParaRPr lang="fr-FR" i="0" dirty="0"/>
        </a:p>
      </dgm:t>
    </dgm:pt>
    <dgm:pt modelId="{D4BD482B-46D1-4D9C-A831-CD5D6151FD58}" type="parTrans" cxnId="{DA849833-43D4-4F3E-8582-BD1656A2B294}">
      <dgm:prSet/>
      <dgm:spPr/>
      <dgm:t>
        <a:bodyPr/>
        <a:lstStyle/>
        <a:p>
          <a:endParaRPr lang="fr-FR"/>
        </a:p>
      </dgm:t>
    </dgm:pt>
    <dgm:pt modelId="{6816458A-06F7-4F61-BDBE-00E5BB4C6081}" type="sibTrans" cxnId="{DA849833-43D4-4F3E-8582-BD1656A2B294}">
      <dgm:prSet/>
      <dgm:spPr/>
      <dgm:t>
        <a:bodyPr/>
        <a:lstStyle/>
        <a:p>
          <a:endParaRPr lang="fr-FR"/>
        </a:p>
      </dgm:t>
    </dgm:pt>
    <dgm:pt modelId="{3CE900A9-A8EC-4346-A660-4FC85EF9C80E}">
      <dgm:prSet phldrT="[Texte]"/>
      <dgm:spPr/>
      <dgm:t>
        <a:bodyPr/>
        <a:lstStyle/>
        <a:p>
          <a:r>
            <a:rPr lang="fr-FR" i="0" dirty="0" smtClean="0"/>
            <a:t>Conique</a:t>
          </a:r>
          <a:endParaRPr lang="fr-FR" i="0" dirty="0"/>
        </a:p>
      </dgm:t>
    </dgm:pt>
    <dgm:pt modelId="{FF3E43BC-F220-43BB-B4AF-A0E0919192F1}" type="parTrans" cxnId="{4BF659E3-249C-4157-8544-C58B625D87EE}">
      <dgm:prSet/>
      <dgm:spPr/>
      <dgm:t>
        <a:bodyPr/>
        <a:lstStyle/>
        <a:p>
          <a:endParaRPr lang="fr-FR"/>
        </a:p>
      </dgm:t>
    </dgm:pt>
    <dgm:pt modelId="{DEA8F979-894C-410F-81B2-9E8C1064FB54}" type="sibTrans" cxnId="{4BF659E3-249C-4157-8544-C58B625D87EE}">
      <dgm:prSet/>
      <dgm:spPr/>
      <dgm:t>
        <a:bodyPr/>
        <a:lstStyle/>
        <a:p>
          <a:endParaRPr lang="fr-FR"/>
        </a:p>
      </dgm:t>
    </dgm:pt>
    <dgm:pt modelId="{A2EA2BC6-F041-4243-9388-22F92B984F72}" type="pres">
      <dgm:prSet presAssocID="{3AFDC3BF-4E1E-47BF-BEF4-7327A2419228}" presName="hierChild1" presStyleCnt="0">
        <dgm:presLayoutVars>
          <dgm:orgChart val="1"/>
          <dgm:chPref val="1"/>
          <dgm:dir/>
          <dgm:animOne val="branch"/>
          <dgm:animLvl val="lvl"/>
          <dgm:resizeHandles/>
        </dgm:presLayoutVars>
      </dgm:prSet>
      <dgm:spPr/>
      <dgm:t>
        <a:bodyPr/>
        <a:lstStyle/>
        <a:p>
          <a:endParaRPr lang="fr-FR"/>
        </a:p>
      </dgm:t>
    </dgm:pt>
    <dgm:pt modelId="{6E6DE6B3-4FBD-447B-84D0-15349830C84D}" type="pres">
      <dgm:prSet presAssocID="{49919C57-15BA-485D-9630-7371AC04057B}" presName="hierRoot1" presStyleCnt="0">
        <dgm:presLayoutVars>
          <dgm:hierBranch val="init"/>
        </dgm:presLayoutVars>
      </dgm:prSet>
      <dgm:spPr/>
    </dgm:pt>
    <dgm:pt modelId="{50921E5E-B95F-46C2-8426-13EEC88E88EB}" type="pres">
      <dgm:prSet presAssocID="{49919C57-15BA-485D-9630-7371AC04057B}" presName="rootComposite1" presStyleCnt="0"/>
      <dgm:spPr/>
    </dgm:pt>
    <dgm:pt modelId="{CF95D6BD-2564-44BC-B1B0-87F5C5025EDE}" type="pres">
      <dgm:prSet presAssocID="{49919C57-15BA-485D-9630-7371AC04057B}" presName="rootText1" presStyleLbl="node0" presStyleIdx="0" presStyleCnt="1">
        <dgm:presLayoutVars>
          <dgm:chPref val="3"/>
        </dgm:presLayoutVars>
      </dgm:prSet>
      <dgm:spPr/>
      <dgm:t>
        <a:bodyPr/>
        <a:lstStyle/>
        <a:p>
          <a:endParaRPr lang="fr-FR"/>
        </a:p>
      </dgm:t>
    </dgm:pt>
    <dgm:pt modelId="{7B24BB53-B4AB-44A4-9ABC-6C2287432631}" type="pres">
      <dgm:prSet presAssocID="{49919C57-15BA-485D-9630-7371AC04057B}" presName="rootConnector1" presStyleLbl="node1" presStyleIdx="0" presStyleCnt="0"/>
      <dgm:spPr/>
      <dgm:t>
        <a:bodyPr/>
        <a:lstStyle/>
        <a:p>
          <a:endParaRPr lang="fr-FR"/>
        </a:p>
      </dgm:t>
    </dgm:pt>
    <dgm:pt modelId="{19A30B8C-3A97-4CF2-97B6-4D5BD69BD74E}" type="pres">
      <dgm:prSet presAssocID="{49919C57-15BA-485D-9630-7371AC04057B}" presName="hierChild2" presStyleCnt="0"/>
      <dgm:spPr/>
    </dgm:pt>
    <dgm:pt modelId="{155139B1-6103-4100-8BD6-F256ED632DB2}" type="pres">
      <dgm:prSet presAssocID="{D4BD482B-46D1-4D9C-A831-CD5D6151FD58}" presName="Name37" presStyleLbl="parChTrans1D2" presStyleIdx="0" presStyleCnt="2"/>
      <dgm:spPr/>
      <dgm:t>
        <a:bodyPr/>
        <a:lstStyle/>
        <a:p>
          <a:endParaRPr lang="fr-FR"/>
        </a:p>
      </dgm:t>
    </dgm:pt>
    <dgm:pt modelId="{7A4E3FF7-487D-4951-9423-3C382F7B7655}" type="pres">
      <dgm:prSet presAssocID="{9D348AEF-5437-486E-9DF2-5E252B392529}" presName="hierRoot2" presStyleCnt="0">
        <dgm:presLayoutVars>
          <dgm:hierBranch val="init"/>
        </dgm:presLayoutVars>
      </dgm:prSet>
      <dgm:spPr/>
    </dgm:pt>
    <dgm:pt modelId="{5388E823-8C46-454E-923B-69B739804B9D}" type="pres">
      <dgm:prSet presAssocID="{9D348AEF-5437-486E-9DF2-5E252B392529}" presName="rootComposite" presStyleCnt="0"/>
      <dgm:spPr/>
    </dgm:pt>
    <dgm:pt modelId="{A146DB48-61EB-45FC-9730-4DB8FAA9E257}" type="pres">
      <dgm:prSet presAssocID="{9D348AEF-5437-486E-9DF2-5E252B392529}" presName="rootText" presStyleLbl="node2" presStyleIdx="0" presStyleCnt="2">
        <dgm:presLayoutVars>
          <dgm:chPref val="3"/>
        </dgm:presLayoutVars>
      </dgm:prSet>
      <dgm:spPr/>
      <dgm:t>
        <a:bodyPr/>
        <a:lstStyle/>
        <a:p>
          <a:endParaRPr lang="fr-FR"/>
        </a:p>
      </dgm:t>
    </dgm:pt>
    <dgm:pt modelId="{DDCC8DAF-E135-4649-9F1F-BA0FC6F16589}" type="pres">
      <dgm:prSet presAssocID="{9D348AEF-5437-486E-9DF2-5E252B392529}" presName="rootConnector" presStyleLbl="node2" presStyleIdx="0" presStyleCnt="2"/>
      <dgm:spPr/>
      <dgm:t>
        <a:bodyPr/>
        <a:lstStyle/>
        <a:p>
          <a:endParaRPr lang="fr-FR"/>
        </a:p>
      </dgm:t>
    </dgm:pt>
    <dgm:pt modelId="{20B06377-2CEB-4EA9-B89F-7C669EE188D2}" type="pres">
      <dgm:prSet presAssocID="{9D348AEF-5437-486E-9DF2-5E252B392529}" presName="hierChild4" presStyleCnt="0"/>
      <dgm:spPr/>
    </dgm:pt>
    <dgm:pt modelId="{B360FA6C-AF59-4D7B-9089-2CD6B9F9F7E6}" type="pres">
      <dgm:prSet presAssocID="{9D348AEF-5437-486E-9DF2-5E252B392529}" presName="hierChild5" presStyleCnt="0"/>
      <dgm:spPr/>
    </dgm:pt>
    <dgm:pt modelId="{26CA0A16-D33A-4CA3-A0C1-2184B3D4BD5E}" type="pres">
      <dgm:prSet presAssocID="{FF3E43BC-F220-43BB-B4AF-A0E0919192F1}" presName="Name37" presStyleLbl="parChTrans1D2" presStyleIdx="1" presStyleCnt="2"/>
      <dgm:spPr/>
      <dgm:t>
        <a:bodyPr/>
        <a:lstStyle/>
        <a:p>
          <a:endParaRPr lang="fr-FR"/>
        </a:p>
      </dgm:t>
    </dgm:pt>
    <dgm:pt modelId="{501DFE15-DC35-4F91-ABC0-775C56F5A2DF}" type="pres">
      <dgm:prSet presAssocID="{3CE900A9-A8EC-4346-A660-4FC85EF9C80E}" presName="hierRoot2" presStyleCnt="0">
        <dgm:presLayoutVars>
          <dgm:hierBranch val="init"/>
        </dgm:presLayoutVars>
      </dgm:prSet>
      <dgm:spPr/>
    </dgm:pt>
    <dgm:pt modelId="{D2E3A9DF-38A8-4C3A-AED4-B37A78AB2428}" type="pres">
      <dgm:prSet presAssocID="{3CE900A9-A8EC-4346-A660-4FC85EF9C80E}" presName="rootComposite" presStyleCnt="0"/>
      <dgm:spPr/>
    </dgm:pt>
    <dgm:pt modelId="{6E2D352E-8EF5-4DF9-9DD2-73E3654069BC}" type="pres">
      <dgm:prSet presAssocID="{3CE900A9-A8EC-4346-A660-4FC85EF9C80E}" presName="rootText" presStyleLbl="node2" presStyleIdx="1" presStyleCnt="2">
        <dgm:presLayoutVars>
          <dgm:chPref val="3"/>
        </dgm:presLayoutVars>
      </dgm:prSet>
      <dgm:spPr/>
      <dgm:t>
        <a:bodyPr/>
        <a:lstStyle/>
        <a:p>
          <a:endParaRPr lang="fr-FR"/>
        </a:p>
      </dgm:t>
    </dgm:pt>
    <dgm:pt modelId="{A694A0AA-9E87-418C-AB71-FE953595C9E9}" type="pres">
      <dgm:prSet presAssocID="{3CE900A9-A8EC-4346-A660-4FC85EF9C80E}" presName="rootConnector" presStyleLbl="node2" presStyleIdx="1" presStyleCnt="2"/>
      <dgm:spPr/>
      <dgm:t>
        <a:bodyPr/>
        <a:lstStyle/>
        <a:p>
          <a:endParaRPr lang="fr-FR"/>
        </a:p>
      </dgm:t>
    </dgm:pt>
    <dgm:pt modelId="{52D602D4-BBB3-4CC2-903F-376EC682DFE1}" type="pres">
      <dgm:prSet presAssocID="{3CE900A9-A8EC-4346-A660-4FC85EF9C80E}" presName="hierChild4" presStyleCnt="0"/>
      <dgm:spPr/>
    </dgm:pt>
    <dgm:pt modelId="{8A507603-15DF-4D8D-82ED-4BFE18F50722}" type="pres">
      <dgm:prSet presAssocID="{3CE900A9-A8EC-4346-A660-4FC85EF9C80E}" presName="hierChild5" presStyleCnt="0"/>
      <dgm:spPr/>
    </dgm:pt>
    <dgm:pt modelId="{123508C6-657B-4438-A4FA-F057113D0E1E}" type="pres">
      <dgm:prSet presAssocID="{49919C57-15BA-485D-9630-7371AC04057B}" presName="hierChild3" presStyleCnt="0"/>
      <dgm:spPr/>
    </dgm:pt>
  </dgm:ptLst>
  <dgm:cxnLst>
    <dgm:cxn modelId="{04CECC5C-162D-4430-A605-67FB14BB9593}" type="presOf" srcId="{9D348AEF-5437-486E-9DF2-5E252B392529}" destId="{A146DB48-61EB-45FC-9730-4DB8FAA9E257}" srcOrd="0" destOrd="0" presId="urn:microsoft.com/office/officeart/2005/8/layout/orgChart1"/>
    <dgm:cxn modelId="{0B0EDE15-303E-4F9C-A5F9-62F9F4604784}" type="presOf" srcId="{9D348AEF-5437-486E-9DF2-5E252B392529}" destId="{DDCC8DAF-E135-4649-9F1F-BA0FC6F16589}" srcOrd="1" destOrd="0" presId="urn:microsoft.com/office/officeart/2005/8/layout/orgChart1"/>
    <dgm:cxn modelId="{DD46D9D6-A52D-432E-B5C8-A31E67CA92DA}" type="presOf" srcId="{3AFDC3BF-4E1E-47BF-BEF4-7327A2419228}" destId="{A2EA2BC6-F041-4243-9388-22F92B984F72}" srcOrd="0" destOrd="0" presId="urn:microsoft.com/office/officeart/2005/8/layout/orgChart1"/>
    <dgm:cxn modelId="{0C36953E-1DBD-4C02-9397-458A59B32E28}" type="presOf" srcId="{3CE900A9-A8EC-4346-A660-4FC85EF9C80E}" destId="{6E2D352E-8EF5-4DF9-9DD2-73E3654069BC}" srcOrd="0" destOrd="0" presId="urn:microsoft.com/office/officeart/2005/8/layout/orgChart1"/>
    <dgm:cxn modelId="{A70059E0-0DDB-49EB-9BDB-1AABE4265603}" type="presOf" srcId="{FF3E43BC-F220-43BB-B4AF-A0E0919192F1}" destId="{26CA0A16-D33A-4CA3-A0C1-2184B3D4BD5E}" srcOrd="0" destOrd="0" presId="urn:microsoft.com/office/officeart/2005/8/layout/orgChart1"/>
    <dgm:cxn modelId="{DA849833-43D4-4F3E-8582-BD1656A2B294}" srcId="{49919C57-15BA-485D-9630-7371AC04057B}" destId="{9D348AEF-5437-486E-9DF2-5E252B392529}" srcOrd="0" destOrd="0" parTransId="{D4BD482B-46D1-4D9C-A831-CD5D6151FD58}" sibTransId="{6816458A-06F7-4F61-BDBE-00E5BB4C6081}"/>
    <dgm:cxn modelId="{4EF81B92-85B4-4B74-9AE0-EE6BBFB81D6E}" type="presOf" srcId="{49919C57-15BA-485D-9630-7371AC04057B}" destId="{7B24BB53-B4AB-44A4-9ABC-6C2287432631}" srcOrd="1" destOrd="0" presId="urn:microsoft.com/office/officeart/2005/8/layout/orgChart1"/>
    <dgm:cxn modelId="{4BF659E3-249C-4157-8544-C58B625D87EE}" srcId="{49919C57-15BA-485D-9630-7371AC04057B}" destId="{3CE900A9-A8EC-4346-A660-4FC85EF9C80E}" srcOrd="1" destOrd="0" parTransId="{FF3E43BC-F220-43BB-B4AF-A0E0919192F1}" sibTransId="{DEA8F979-894C-410F-81B2-9E8C1064FB54}"/>
    <dgm:cxn modelId="{A512663E-B87C-4D03-B0BE-1DF9AAE4B946}" type="presOf" srcId="{D4BD482B-46D1-4D9C-A831-CD5D6151FD58}" destId="{155139B1-6103-4100-8BD6-F256ED632DB2}" srcOrd="0" destOrd="0" presId="urn:microsoft.com/office/officeart/2005/8/layout/orgChart1"/>
    <dgm:cxn modelId="{B2A6B2CA-FD9A-4CEE-8E17-87ADDBDFE699}" type="presOf" srcId="{3CE900A9-A8EC-4346-A660-4FC85EF9C80E}" destId="{A694A0AA-9E87-418C-AB71-FE953595C9E9}" srcOrd="1" destOrd="0" presId="urn:microsoft.com/office/officeart/2005/8/layout/orgChart1"/>
    <dgm:cxn modelId="{A07DF66A-50E2-4061-86FA-F881122405E8}" type="presOf" srcId="{49919C57-15BA-485D-9630-7371AC04057B}" destId="{CF95D6BD-2564-44BC-B1B0-87F5C5025EDE}" srcOrd="0" destOrd="0" presId="urn:microsoft.com/office/officeart/2005/8/layout/orgChart1"/>
    <dgm:cxn modelId="{FAED5825-03EF-4F67-BFE2-0E12B8931C84}" srcId="{3AFDC3BF-4E1E-47BF-BEF4-7327A2419228}" destId="{49919C57-15BA-485D-9630-7371AC04057B}" srcOrd="0" destOrd="0" parTransId="{090082AD-7C76-4866-996F-CD5D9F90CA10}" sibTransId="{42DEF9BF-9B85-424B-823B-131BB0D51018}"/>
    <dgm:cxn modelId="{134914EB-B054-46FE-AEC3-3C431A385264}" type="presParOf" srcId="{A2EA2BC6-F041-4243-9388-22F92B984F72}" destId="{6E6DE6B3-4FBD-447B-84D0-15349830C84D}" srcOrd="0" destOrd="0" presId="urn:microsoft.com/office/officeart/2005/8/layout/orgChart1"/>
    <dgm:cxn modelId="{CA420730-1CD6-4778-A985-D772EBF68C16}" type="presParOf" srcId="{6E6DE6B3-4FBD-447B-84D0-15349830C84D}" destId="{50921E5E-B95F-46C2-8426-13EEC88E88EB}" srcOrd="0" destOrd="0" presId="urn:microsoft.com/office/officeart/2005/8/layout/orgChart1"/>
    <dgm:cxn modelId="{937479F7-51F6-4A2A-9BAF-A5395E9005AA}" type="presParOf" srcId="{50921E5E-B95F-46C2-8426-13EEC88E88EB}" destId="{CF95D6BD-2564-44BC-B1B0-87F5C5025EDE}" srcOrd="0" destOrd="0" presId="urn:microsoft.com/office/officeart/2005/8/layout/orgChart1"/>
    <dgm:cxn modelId="{A8BD97C2-B395-4845-985F-3A594F3B2633}" type="presParOf" srcId="{50921E5E-B95F-46C2-8426-13EEC88E88EB}" destId="{7B24BB53-B4AB-44A4-9ABC-6C2287432631}" srcOrd="1" destOrd="0" presId="urn:microsoft.com/office/officeart/2005/8/layout/orgChart1"/>
    <dgm:cxn modelId="{3D7319DF-9F64-4CA9-BD2C-D9FD518484DB}" type="presParOf" srcId="{6E6DE6B3-4FBD-447B-84D0-15349830C84D}" destId="{19A30B8C-3A97-4CF2-97B6-4D5BD69BD74E}" srcOrd="1" destOrd="0" presId="urn:microsoft.com/office/officeart/2005/8/layout/orgChart1"/>
    <dgm:cxn modelId="{ECB0F95A-A862-4BBF-B007-E5AF46E62E25}" type="presParOf" srcId="{19A30B8C-3A97-4CF2-97B6-4D5BD69BD74E}" destId="{155139B1-6103-4100-8BD6-F256ED632DB2}" srcOrd="0" destOrd="0" presId="urn:microsoft.com/office/officeart/2005/8/layout/orgChart1"/>
    <dgm:cxn modelId="{97C0E45E-471B-40D8-AB55-1133C1E8B41B}" type="presParOf" srcId="{19A30B8C-3A97-4CF2-97B6-4D5BD69BD74E}" destId="{7A4E3FF7-487D-4951-9423-3C382F7B7655}" srcOrd="1" destOrd="0" presId="urn:microsoft.com/office/officeart/2005/8/layout/orgChart1"/>
    <dgm:cxn modelId="{36A82A96-5A5B-4653-964C-5E5D59FF0F0A}" type="presParOf" srcId="{7A4E3FF7-487D-4951-9423-3C382F7B7655}" destId="{5388E823-8C46-454E-923B-69B739804B9D}" srcOrd="0" destOrd="0" presId="urn:microsoft.com/office/officeart/2005/8/layout/orgChart1"/>
    <dgm:cxn modelId="{9C25888E-194A-42E9-91A2-19CD411B1235}" type="presParOf" srcId="{5388E823-8C46-454E-923B-69B739804B9D}" destId="{A146DB48-61EB-45FC-9730-4DB8FAA9E257}" srcOrd="0" destOrd="0" presId="urn:microsoft.com/office/officeart/2005/8/layout/orgChart1"/>
    <dgm:cxn modelId="{366F5BF4-93DA-4AA8-AF00-1321E266815D}" type="presParOf" srcId="{5388E823-8C46-454E-923B-69B739804B9D}" destId="{DDCC8DAF-E135-4649-9F1F-BA0FC6F16589}" srcOrd="1" destOrd="0" presId="urn:microsoft.com/office/officeart/2005/8/layout/orgChart1"/>
    <dgm:cxn modelId="{F107E660-7182-4BE2-9805-983B9BD24C8E}" type="presParOf" srcId="{7A4E3FF7-487D-4951-9423-3C382F7B7655}" destId="{20B06377-2CEB-4EA9-B89F-7C669EE188D2}" srcOrd="1" destOrd="0" presId="urn:microsoft.com/office/officeart/2005/8/layout/orgChart1"/>
    <dgm:cxn modelId="{29ED4C6C-E73D-4704-B397-034A639EE94D}" type="presParOf" srcId="{7A4E3FF7-487D-4951-9423-3C382F7B7655}" destId="{B360FA6C-AF59-4D7B-9089-2CD6B9F9F7E6}" srcOrd="2" destOrd="0" presId="urn:microsoft.com/office/officeart/2005/8/layout/orgChart1"/>
    <dgm:cxn modelId="{99650833-C037-4D1B-AEEA-4291DDE4BF38}" type="presParOf" srcId="{19A30B8C-3A97-4CF2-97B6-4D5BD69BD74E}" destId="{26CA0A16-D33A-4CA3-A0C1-2184B3D4BD5E}" srcOrd="2" destOrd="0" presId="urn:microsoft.com/office/officeart/2005/8/layout/orgChart1"/>
    <dgm:cxn modelId="{315AA39F-47F5-4B65-9354-CA758151DAF8}" type="presParOf" srcId="{19A30B8C-3A97-4CF2-97B6-4D5BD69BD74E}" destId="{501DFE15-DC35-4F91-ABC0-775C56F5A2DF}" srcOrd="3" destOrd="0" presId="urn:microsoft.com/office/officeart/2005/8/layout/orgChart1"/>
    <dgm:cxn modelId="{E9F36997-933F-4C5D-B7AF-1EC9AF721835}" type="presParOf" srcId="{501DFE15-DC35-4F91-ABC0-775C56F5A2DF}" destId="{D2E3A9DF-38A8-4C3A-AED4-B37A78AB2428}" srcOrd="0" destOrd="0" presId="urn:microsoft.com/office/officeart/2005/8/layout/orgChart1"/>
    <dgm:cxn modelId="{F15750D0-1384-4122-8A39-513573094D2D}" type="presParOf" srcId="{D2E3A9DF-38A8-4C3A-AED4-B37A78AB2428}" destId="{6E2D352E-8EF5-4DF9-9DD2-73E3654069BC}" srcOrd="0" destOrd="0" presId="urn:microsoft.com/office/officeart/2005/8/layout/orgChart1"/>
    <dgm:cxn modelId="{B8ADE300-3EC9-4F22-B335-0F73531ABD69}" type="presParOf" srcId="{D2E3A9DF-38A8-4C3A-AED4-B37A78AB2428}" destId="{A694A0AA-9E87-418C-AB71-FE953595C9E9}" srcOrd="1" destOrd="0" presId="urn:microsoft.com/office/officeart/2005/8/layout/orgChart1"/>
    <dgm:cxn modelId="{3E8B2871-28BB-4246-8784-D09CA64F67E8}" type="presParOf" srcId="{501DFE15-DC35-4F91-ABC0-775C56F5A2DF}" destId="{52D602D4-BBB3-4CC2-903F-376EC682DFE1}" srcOrd="1" destOrd="0" presId="urn:microsoft.com/office/officeart/2005/8/layout/orgChart1"/>
    <dgm:cxn modelId="{94F30882-AC5A-4605-917F-0B1FB67F7D5B}" type="presParOf" srcId="{501DFE15-DC35-4F91-ABC0-775C56F5A2DF}" destId="{8A507603-15DF-4D8D-82ED-4BFE18F50722}" srcOrd="2" destOrd="0" presId="urn:microsoft.com/office/officeart/2005/8/layout/orgChart1"/>
    <dgm:cxn modelId="{C446AA11-9139-4D7B-ABE7-9CC2C40A212D}" type="presParOf" srcId="{6E6DE6B3-4FBD-447B-84D0-15349830C84D}" destId="{123508C6-657B-4438-A4FA-F057113D0E1E}" srcOrd="2" destOrd="0" presId="urn:microsoft.com/office/officeart/2005/8/layout/orgChart1"/>
  </dgm:cxnLst>
  <dgm:bg/>
  <dgm:whole/>
  <dgm:extLst>
    <a:ext uri="http://schemas.microsoft.com/office/drawing/2008/diagram">
      <dsp:dataModelExt xmlns:dsp="http://schemas.microsoft.com/office/drawing/2008/diagram" xmlns="" relId="rId1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81D8171-9035-481B-A9B4-C5E410A1DBDF}" type="doc">
      <dgm:prSet loTypeId="urn:microsoft.com/office/officeart/2005/8/layout/vList6" loCatId="list" qsTypeId="urn:microsoft.com/office/officeart/2005/8/quickstyle/simple1" qsCatId="simple" csTypeId="urn:microsoft.com/office/officeart/2005/8/colors/colorful1" csCatId="colorful" phldr="1"/>
      <dgm:spPr/>
      <dgm:t>
        <a:bodyPr/>
        <a:lstStyle/>
        <a:p>
          <a:endParaRPr lang="fr-FR"/>
        </a:p>
      </dgm:t>
    </dgm:pt>
    <dgm:pt modelId="{A9D7AF63-AEDC-40A4-AD1D-E66F86D1C03A}">
      <dgm:prSet phldrT="[Texte]"/>
      <dgm:spPr/>
      <dgm:t>
        <a:bodyPr/>
        <a:lstStyle/>
        <a:p>
          <a:r>
            <a:rPr lang="fr-FR" dirty="0" smtClean="0"/>
            <a:t>Avantages emballages rigides</a:t>
          </a:r>
          <a:endParaRPr lang="fr-FR" dirty="0"/>
        </a:p>
      </dgm:t>
    </dgm:pt>
    <dgm:pt modelId="{4E1725C5-9EF9-44F3-9364-981AE74A4476}" type="parTrans" cxnId="{1392C00D-64A0-4ACC-954B-17252BBB3C4B}">
      <dgm:prSet/>
      <dgm:spPr/>
      <dgm:t>
        <a:bodyPr/>
        <a:lstStyle/>
        <a:p>
          <a:endParaRPr lang="fr-FR"/>
        </a:p>
      </dgm:t>
    </dgm:pt>
    <dgm:pt modelId="{F4F895C2-8347-4A9F-B070-0CA80085A7F7}" type="sibTrans" cxnId="{1392C00D-64A0-4ACC-954B-17252BBB3C4B}">
      <dgm:prSet/>
      <dgm:spPr/>
      <dgm:t>
        <a:bodyPr/>
        <a:lstStyle/>
        <a:p>
          <a:endParaRPr lang="fr-FR"/>
        </a:p>
      </dgm:t>
    </dgm:pt>
    <dgm:pt modelId="{E4F1C4CB-7365-41B6-966A-3D767F97BA61}">
      <dgm:prSet phldrT="[Texte]"/>
      <dgm:spPr/>
      <dgm:t>
        <a:bodyPr/>
        <a:lstStyle/>
        <a:p>
          <a:r>
            <a:rPr lang="fr-FR" dirty="0" smtClean="0"/>
            <a:t>Stabilité</a:t>
          </a:r>
          <a:endParaRPr lang="fr-FR" dirty="0"/>
        </a:p>
      </dgm:t>
    </dgm:pt>
    <dgm:pt modelId="{3354D4F6-F389-43AC-8A9E-D31D8F54DFD2}" type="parTrans" cxnId="{1311266E-D9CC-45BD-8631-E39352C72094}">
      <dgm:prSet/>
      <dgm:spPr/>
      <dgm:t>
        <a:bodyPr/>
        <a:lstStyle/>
        <a:p>
          <a:endParaRPr lang="fr-FR"/>
        </a:p>
      </dgm:t>
    </dgm:pt>
    <dgm:pt modelId="{56B4D986-79E1-48E6-A231-4A1BB3028873}" type="sibTrans" cxnId="{1311266E-D9CC-45BD-8631-E39352C72094}">
      <dgm:prSet/>
      <dgm:spPr/>
      <dgm:t>
        <a:bodyPr/>
        <a:lstStyle/>
        <a:p>
          <a:endParaRPr lang="fr-FR"/>
        </a:p>
      </dgm:t>
    </dgm:pt>
    <dgm:pt modelId="{FA02C751-7527-4CC1-B71D-14AD3823FEE1}">
      <dgm:prSet phldrT="[Texte]"/>
      <dgm:spPr/>
      <dgm:t>
        <a:bodyPr/>
        <a:lstStyle/>
        <a:p>
          <a:r>
            <a:rPr lang="fr-FR" dirty="0" smtClean="0"/>
            <a:t>Avantages emballages souples </a:t>
          </a:r>
          <a:endParaRPr lang="fr-FR" dirty="0"/>
        </a:p>
      </dgm:t>
    </dgm:pt>
    <dgm:pt modelId="{B67B76EE-2AD3-4C11-9A0B-5BDAE583ADD6}" type="parTrans" cxnId="{95093055-D94E-47BA-9FC1-31A71C2C70EE}">
      <dgm:prSet/>
      <dgm:spPr/>
      <dgm:t>
        <a:bodyPr/>
        <a:lstStyle/>
        <a:p>
          <a:endParaRPr lang="fr-FR"/>
        </a:p>
      </dgm:t>
    </dgm:pt>
    <dgm:pt modelId="{3E908CA3-D360-4B99-93C5-205BF73E752B}" type="sibTrans" cxnId="{95093055-D94E-47BA-9FC1-31A71C2C70EE}">
      <dgm:prSet/>
      <dgm:spPr/>
      <dgm:t>
        <a:bodyPr/>
        <a:lstStyle/>
        <a:p>
          <a:endParaRPr lang="fr-FR"/>
        </a:p>
      </dgm:t>
    </dgm:pt>
    <dgm:pt modelId="{5777DF07-D942-4611-B5AC-A427323BF9A5}">
      <dgm:prSet phldrT="[Texte]"/>
      <dgm:spPr/>
      <dgm:t>
        <a:bodyPr/>
        <a:lstStyle/>
        <a:p>
          <a:r>
            <a:rPr lang="fr-FR" dirty="0" smtClean="0"/>
            <a:t>Maniabilité</a:t>
          </a:r>
          <a:endParaRPr lang="fr-FR" dirty="0"/>
        </a:p>
      </dgm:t>
    </dgm:pt>
    <dgm:pt modelId="{CD3DDEA1-F29E-46C6-B19A-100C9EA46F11}" type="parTrans" cxnId="{B9348F98-82BB-4A90-BA14-B287ADFA81CF}">
      <dgm:prSet/>
      <dgm:spPr/>
      <dgm:t>
        <a:bodyPr/>
        <a:lstStyle/>
        <a:p>
          <a:endParaRPr lang="fr-FR"/>
        </a:p>
      </dgm:t>
    </dgm:pt>
    <dgm:pt modelId="{4F16A6B6-2EFE-4E0D-B2F0-75111118BB6C}" type="sibTrans" cxnId="{B9348F98-82BB-4A90-BA14-B287ADFA81CF}">
      <dgm:prSet/>
      <dgm:spPr/>
      <dgm:t>
        <a:bodyPr/>
        <a:lstStyle/>
        <a:p>
          <a:endParaRPr lang="fr-FR"/>
        </a:p>
      </dgm:t>
    </dgm:pt>
    <dgm:pt modelId="{0C732667-6F01-415A-8A6E-B7CE033ACACE}">
      <dgm:prSet phldrT="[Texte]"/>
      <dgm:spPr/>
      <dgm:t>
        <a:bodyPr/>
        <a:lstStyle/>
        <a:p>
          <a:r>
            <a:rPr lang="fr-FR" dirty="0" smtClean="0"/>
            <a:t>Présentation</a:t>
          </a:r>
          <a:endParaRPr lang="fr-FR" dirty="0"/>
        </a:p>
      </dgm:t>
    </dgm:pt>
    <dgm:pt modelId="{84C6A883-3BA0-452F-AC52-5A2C6B52DF0B}" type="parTrans" cxnId="{83DB72CF-59C5-4494-87F5-0B499AF17901}">
      <dgm:prSet/>
      <dgm:spPr/>
      <dgm:t>
        <a:bodyPr/>
        <a:lstStyle/>
        <a:p>
          <a:endParaRPr lang="fr-FR"/>
        </a:p>
      </dgm:t>
    </dgm:pt>
    <dgm:pt modelId="{A21E5201-D204-4BE3-9D9D-2CE921A669B3}" type="sibTrans" cxnId="{83DB72CF-59C5-4494-87F5-0B499AF17901}">
      <dgm:prSet/>
      <dgm:spPr/>
      <dgm:t>
        <a:bodyPr/>
        <a:lstStyle/>
        <a:p>
          <a:endParaRPr lang="fr-FR"/>
        </a:p>
      </dgm:t>
    </dgm:pt>
    <dgm:pt modelId="{D0325C78-8C39-4BC5-B884-CA72A0AADCB7}">
      <dgm:prSet phldrT="[Texte]"/>
      <dgm:spPr/>
      <dgm:t>
        <a:bodyPr/>
        <a:lstStyle/>
        <a:p>
          <a:r>
            <a:rPr lang="fr-FR" dirty="0" smtClean="0"/>
            <a:t>Facilité d’utilisation</a:t>
          </a:r>
          <a:endParaRPr lang="fr-FR" dirty="0"/>
        </a:p>
      </dgm:t>
    </dgm:pt>
    <dgm:pt modelId="{5391C0C2-BF2E-410A-8A74-CEEEC1EB02D7}" type="parTrans" cxnId="{C570BFB0-718C-4183-816B-DB402BE464D2}">
      <dgm:prSet/>
      <dgm:spPr/>
      <dgm:t>
        <a:bodyPr/>
        <a:lstStyle/>
        <a:p>
          <a:endParaRPr lang="fr-FR"/>
        </a:p>
      </dgm:t>
    </dgm:pt>
    <dgm:pt modelId="{5330E729-39A3-410A-8A17-34EF8712DD0F}" type="sibTrans" cxnId="{C570BFB0-718C-4183-816B-DB402BE464D2}">
      <dgm:prSet/>
      <dgm:spPr/>
      <dgm:t>
        <a:bodyPr/>
        <a:lstStyle/>
        <a:p>
          <a:endParaRPr lang="fr-FR"/>
        </a:p>
      </dgm:t>
    </dgm:pt>
    <dgm:pt modelId="{C672261A-6C1E-4D29-AA5B-B8B7A35A9516}">
      <dgm:prSet phldrT="[Texte]"/>
      <dgm:spPr/>
      <dgm:t>
        <a:bodyPr/>
        <a:lstStyle/>
        <a:p>
          <a:r>
            <a:rPr lang="fr-FR" dirty="0" smtClean="0"/>
            <a:t>Encombrement réduit</a:t>
          </a:r>
          <a:endParaRPr lang="fr-FR" dirty="0"/>
        </a:p>
      </dgm:t>
    </dgm:pt>
    <dgm:pt modelId="{E8889573-10F4-4764-A730-D80665D1A4CC}" type="parTrans" cxnId="{A49C0F6B-8BFE-4C52-8522-2430D63B08E4}">
      <dgm:prSet/>
      <dgm:spPr/>
      <dgm:t>
        <a:bodyPr/>
        <a:lstStyle/>
        <a:p>
          <a:endParaRPr lang="fr-FR"/>
        </a:p>
      </dgm:t>
    </dgm:pt>
    <dgm:pt modelId="{E718B52F-5C1B-4464-92DA-BE94F1BD9AAC}" type="sibTrans" cxnId="{A49C0F6B-8BFE-4C52-8522-2430D63B08E4}">
      <dgm:prSet/>
      <dgm:spPr/>
      <dgm:t>
        <a:bodyPr/>
        <a:lstStyle/>
        <a:p>
          <a:endParaRPr lang="fr-FR"/>
        </a:p>
      </dgm:t>
    </dgm:pt>
    <dgm:pt modelId="{37EAC72E-21BE-415C-BB17-FBA95DDB66FB}">
      <dgm:prSet phldrT="[Texte]"/>
      <dgm:spPr/>
      <dgm:t>
        <a:bodyPr/>
        <a:lstStyle/>
        <a:p>
          <a:r>
            <a:rPr lang="fr-FR" dirty="0" smtClean="0"/>
            <a:t>Légèreté</a:t>
          </a:r>
          <a:endParaRPr lang="fr-FR" dirty="0"/>
        </a:p>
      </dgm:t>
    </dgm:pt>
    <dgm:pt modelId="{863BC52F-8F80-49E7-9A73-6DA17CA2228A}" type="parTrans" cxnId="{9D0C6E62-CFE7-492D-BEC6-98751CB3CF64}">
      <dgm:prSet/>
      <dgm:spPr/>
      <dgm:t>
        <a:bodyPr/>
        <a:lstStyle/>
        <a:p>
          <a:endParaRPr lang="fr-FR"/>
        </a:p>
      </dgm:t>
    </dgm:pt>
    <dgm:pt modelId="{921583CB-5CBF-4079-9E97-531374B27430}" type="sibTrans" cxnId="{9D0C6E62-CFE7-492D-BEC6-98751CB3CF64}">
      <dgm:prSet/>
      <dgm:spPr/>
      <dgm:t>
        <a:bodyPr/>
        <a:lstStyle/>
        <a:p>
          <a:endParaRPr lang="fr-FR"/>
        </a:p>
      </dgm:t>
    </dgm:pt>
    <dgm:pt modelId="{29ABE8D8-F648-4DD2-9A1D-F59FE6ACFA5F}" type="pres">
      <dgm:prSet presAssocID="{481D8171-9035-481B-A9B4-C5E410A1DBDF}" presName="Name0" presStyleCnt="0">
        <dgm:presLayoutVars>
          <dgm:dir/>
          <dgm:animLvl val="lvl"/>
          <dgm:resizeHandles/>
        </dgm:presLayoutVars>
      </dgm:prSet>
      <dgm:spPr/>
      <dgm:t>
        <a:bodyPr/>
        <a:lstStyle/>
        <a:p>
          <a:endParaRPr lang="fr-FR"/>
        </a:p>
      </dgm:t>
    </dgm:pt>
    <dgm:pt modelId="{94B3B88E-8A69-4CEC-B3D2-BDC445150207}" type="pres">
      <dgm:prSet presAssocID="{A9D7AF63-AEDC-40A4-AD1D-E66F86D1C03A}" presName="linNode" presStyleCnt="0"/>
      <dgm:spPr/>
    </dgm:pt>
    <dgm:pt modelId="{460542CD-065D-4F79-9212-4C07890BC4F5}" type="pres">
      <dgm:prSet presAssocID="{A9D7AF63-AEDC-40A4-AD1D-E66F86D1C03A}" presName="parentShp" presStyleLbl="node1" presStyleIdx="0" presStyleCnt="2">
        <dgm:presLayoutVars>
          <dgm:bulletEnabled val="1"/>
        </dgm:presLayoutVars>
      </dgm:prSet>
      <dgm:spPr/>
      <dgm:t>
        <a:bodyPr/>
        <a:lstStyle/>
        <a:p>
          <a:endParaRPr lang="fr-FR"/>
        </a:p>
      </dgm:t>
    </dgm:pt>
    <dgm:pt modelId="{41AF8D52-71F6-4F78-B170-01F6A9BD2A7F}" type="pres">
      <dgm:prSet presAssocID="{A9D7AF63-AEDC-40A4-AD1D-E66F86D1C03A}" presName="childShp" presStyleLbl="bgAccFollowNode1" presStyleIdx="0" presStyleCnt="2">
        <dgm:presLayoutVars>
          <dgm:bulletEnabled val="1"/>
        </dgm:presLayoutVars>
      </dgm:prSet>
      <dgm:spPr/>
      <dgm:t>
        <a:bodyPr/>
        <a:lstStyle/>
        <a:p>
          <a:endParaRPr lang="fr-FR"/>
        </a:p>
      </dgm:t>
    </dgm:pt>
    <dgm:pt modelId="{3B1BC357-CE0A-485B-8EE7-DA4786BF6BFA}" type="pres">
      <dgm:prSet presAssocID="{F4F895C2-8347-4A9F-B070-0CA80085A7F7}" presName="spacing" presStyleCnt="0"/>
      <dgm:spPr/>
    </dgm:pt>
    <dgm:pt modelId="{799690CE-E2B2-43F6-920C-82D15A6FE434}" type="pres">
      <dgm:prSet presAssocID="{FA02C751-7527-4CC1-B71D-14AD3823FEE1}" presName="linNode" presStyleCnt="0"/>
      <dgm:spPr/>
    </dgm:pt>
    <dgm:pt modelId="{026B9E9C-27B7-4BCA-9EB1-B91E10C5AB19}" type="pres">
      <dgm:prSet presAssocID="{FA02C751-7527-4CC1-B71D-14AD3823FEE1}" presName="parentShp" presStyleLbl="node1" presStyleIdx="1" presStyleCnt="2">
        <dgm:presLayoutVars>
          <dgm:bulletEnabled val="1"/>
        </dgm:presLayoutVars>
      </dgm:prSet>
      <dgm:spPr/>
      <dgm:t>
        <a:bodyPr/>
        <a:lstStyle/>
        <a:p>
          <a:endParaRPr lang="fr-FR"/>
        </a:p>
      </dgm:t>
    </dgm:pt>
    <dgm:pt modelId="{21777615-90BC-43BE-9879-B294AECE8F7E}" type="pres">
      <dgm:prSet presAssocID="{FA02C751-7527-4CC1-B71D-14AD3823FEE1}" presName="childShp" presStyleLbl="bgAccFollowNode1" presStyleIdx="1" presStyleCnt="2">
        <dgm:presLayoutVars>
          <dgm:bulletEnabled val="1"/>
        </dgm:presLayoutVars>
      </dgm:prSet>
      <dgm:spPr/>
      <dgm:t>
        <a:bodyPr/>
        <a:lstStyle/>
        <a:p>
          <a:endParaRPr lang="fr-FR"/>
        </a:p>
      </dgm:t>
    </dgm:pt>
  </dgm:ptLst>
  <dgm:cxnLst>
    <dgm:cxn modelId="{42CB1C89-8E21-42B6-B1C2-C7917D17AD27}" type="presOf" srcId="{A9D7AF63-AEDC-40A4-AD1D-E66F86D1C03A}" destId="{460542CD-065D-4F79-9212-4C07890BC4F5}" srcOrd="0" destOrd="0" presId="urn:microsoft.com/office/officeart/2005/8/layout/vList6"/>
    <dgm:cxn modelId="{7BD527A6-9B7E-4C4E-B39F-A920255D55C8}" type="presOf" srcId="{0C732667-6F01-415A-8A6E-B7CE033ACACE}" destId="{41AF8D52-71F6-4F78-B170-01F6A9BD2A7F}" srcOrd="0" destOrd="1" presId="urn:microsoft.com/office/officeart/2005/8/layout/vList6"/>
    <dgm:cxn modelId="{83DB72CF-59C5-4494-87F5-0B499AF17901}" srcId="{A9D7AF63-AEDC-40A4-AD1D-E66F86D1C03A}" destId="{0C732667-6F01-415A-8A6E-B7CE033ACACE}" srcOrd="1" destOrd="0" parTransId="{84C6A883-3BA0-452F-AC52-5A2C6B52DF0B}" sibTransId="{A21E5201-D204-4BE3-9D9D-2CE921A669B3}"/>
    <dgm:cxn modelId="{0B28B5D7-4BAD-465E-B905-66E5AF0BA23E}" type="presOf" srcId="{37EAC72E-21BE-415C-BB17-FBA95DDB66FB}" destId="{21777615-90BC-43BE-9879-B294AECE8F7E}" srcOrd="0" destOrd="2" presId="urn:microsoft.com/office/officeart/2005/8/layout/vList6"/>
    <dgm:cxn modelId="{EC45E6F7-2C15-4C47-AF5F-D3C412AF8F08}" type="presOf" srcId="{481D8171-9035-481B-A9B4-C5E410A1DBDF}" destId="{29ABE8D8-F648-4DD2-9A1D-F59FE6ACFA5F}" srcOrd="0" destOrd="0" presId="urn:microsoft.com/office/officeart/2005/8/layout/vList6"/>
    <dgm:cxn modelId="{C26AEC70-E83E-4081-9FCC-735278A37F98}" type="presOf" srcId="{FA02C751-7527-4CC1-B71D-14AD3823FEE1}" destId="{026B9E9C-27B7-4BCA-9EB1-B91E10C5AB19}" srcOrd="0" destOrd="0" presId="urn:microsoft.com/office/officeart/2005/8/layout/vList6"/>
    <dgm:cxn modelId="{852AB0DB-9927-4329-AD19-D6F4DC024DDB}" type="presOf" srcId="{E4F1C4CB-7365-41B6-966A-3D767F97BA61}" destId="{41AF8D52-71F6-4F78-B170-01F6A9BD2A7F}" srcOrd="0" destOrd="0" presId="urn:microsoft.com/office/officeart/2005/8/layout/vList6"/>
    <dgm:cxn modelId="{B9348F98-82BB-4A90-BA14-B287ADFA81CF}" srcId="{FA02C751-7527-4CC1-B71D-14AD3823FEE1}" destId="{5777DF07-D942-4611-B5AC-A427323BF9A5}" srcOrd="0" destOrd="0" parTransId="{CD3DDEA1-F29E-46C6-B19A-100C9EA46F11}" sibTransId="{4F16A6B6-2EFE-4E0D-B2F0-75111118BB6C}"/>
    <dgm:cxn modelId="{1392C00D-64A0-4ACC-954B-17252BBB3C4B}" srcId="{481D8171-9035-481B-A9B4-C5E410A1DBDF}" destId="{A9D7AF63-AEDC-40A4-AD1D-E66F86D1C03A}" srcOrd="0" destOrd="0" parTransId="{4E1725C5-9EF9-44F3-9364-981AE74A4476}" sibTransId="{F4F895C2-8347-4A9F-B070-0CA80085A7F7}"/>
    <dgm:cxn modelId="{A49C0F6B-8BFE-4C52-8522-2430D63B08E4}" srcId="{FA02C751-7527-4CC1-B71D-14AD3823FEE1}" destId="{C672261A-6C1E-4D29-AA5B-B8B7A35A9516}" srcOrd="1" destOrd="0" parTransId="{E8889573-10F4-4764-A730-D80665D1A4CC}" sibTransId="{E718B52F-5C1B-4464-92DA-BE94F1BD9AAC}"/>
    <dgm:cxn modelId="{9D0C6E62-CFE7-492D-BEC6-98751CB3CF64}" srcId="{FA02C751-7527-4CC1-B71D-14AD3823FEE1}" destId="{37EAC72E-21BE-415C-BB17-FBA95DDB66FB}" srcOrd="2" destOrd="0" parTransId="{863BC52F-8F80-49E7-9A73-6DA17CA2228A}" sibTransId="{921583CB-5CBF-4079-9E97-531374B27430}"/>
    <dgm:cxn modelId="{CB517D14-6E02-4D97-A225-FD86BE017198}" type="presOf" srcId="{5777DF07-D942-4611-B5AC-A427323BF9A5}" destId="{21777615-90BC-43BE-9879-B294AECE8F7E}" srcOrd="0" destOrd="0" presId="urn:microsoft.com/office/officeart/2005/8/layout/vList6"/>
    <dgm:cxn modelId="{6E9FBFE2-CF53-4806-BBB2-4832B2B95224}" type="presOf" srcId="{C672261A-6C1E-4D29-AA5B-B8B7A35A9516}" destId="{21777615-90BC-43BE-9879-B294AECE8F7E}" srcOrd="0" destOrd="1" presId="urn:microsoft.com/office/officeart/2005/8/layout/vList6"/>
    <dgm:cxn modelId="{1311266E-D9CC-45BD-8631-E39352C72094}" srcId="{A9D7AF63-AEDC-40A4-AD1D-E66F86D1C03A}" destId="{E4F1C4CB-7365-41B6-966A-3D767F97BA61}" srcOrd="0" destOrd="0" parTransId="{3354D4F6-F389-43AC-8A9E-D31D8F54DFD2}" sibTransId="{56B4D986-79E1-48E6-A231-4A1BB3028873}"/>
    <dgm:cxn modelId="{95093055-D94E-47BA-9FC1-31A71C2C70EE}" srcId="{481D8171-9035-481B-A9B4-C5E410A1DBDF}" destId="{FA02C751-7527-4CC1-B71D-14AD3823FEE1}" srcOrd="1" destOrd="0" parTransId="{B67B76EE-2AD3-4C11-9A0B-5BDAE583ADD6}" sibTransId="{3E908CA3-D360-4B99-93C5-205BF73E752B}"/>
    <dgm:cxn modelId="{C570BFB0-718C-4183-816B-DB402BE464D2}" srcId="{A9D7AF63-AEDC-40A4-AD1D-E66F86D1C03A}" destId="{D0325C78-8C39-4BC5-B884-CA72A0AADCB7}" srcOrd="2" destOrd="0" parTransId="{5391C0C2-BF2E-410A-8A74-CEEEC1EB02D7}" sibTransId="{5330E729-39A3-410A-8A17-34EF8712DD0F}"/>
    <dgm:cxn modelId="{5C4616A3-95E7-43D9-8BF7-90AD91CBA698}" type="presOf" srcId="{D0325C78-8C39-4BC5-B884-CA72A0AADCB7}" destId="{41AF8D52-71F6-4F78-B170-01F6A9BD2A7F}" srcOrd="0" destOrd="2" presId="urn:microsoft.com/office/officeart/2005/8/layout/vList6"/>
    <dgm:cxn modelId="{CB2E674E-5DA3-4B73-8408-CD2B07FDE776}" type="presParOf" srcId="{29ABE8D8-F648-4DD2-9A1D-F59FE6ACFA5F}" destId="{94B3B88E-8A69-4CEC-B3D2-BDC445150207}" srcOrd="0" destOrd="0" presId="urn:microsoft.com/office/officeart/2005/8/layout/vList6"/>
    <dgm:cxn modelId="{FC855A39-013A-45C4-BEE9-A62A4BF561EC}" type="presParOf" srcId="{94B3B88E-8A69-4CEC-B3D2-BDC445150207}" destId="{460542CD-065D-4F79-9212-4C07890BC4F5}" srcOrd="0" destOrd="0" presId="urn:microsoft.com/office/officeart/2005/8/layout/vList6"/>
    <dgm:cxn modelId="{68274B50-5853-4876-BF1E-4478253553DF}" type="presParOf" srcId="{94B3B88E-8A69-4CEC-B3D2-BDC445150207}" destId="{41AF8D52-71F6-4F78-B170-01F6A9BD2A7F}" srcOrd="1" destOrd="0" presId="urn:microsoft.com/office/officeart/2005/8/layout/vList6"/>
    <dgm:cxn modelId="{0C804CAB-016F-4523-AFF4-5D88CC2F1E62}" type="presParOf" srcId="{29ABE8D8-F648-4DD2-9A1D-F59FE6ACFA5F}" destId="{3B1BC357-CE0A-485B-8EE7-DA4786BF6BFA}" srcOrd="1" destOrd="0" presId="urn:microsoft.com/office/officeart/2005/8/layout/vList6"/>
    <dgm:cxn modelId="{BC19C430-19AD-4890-8F1B-9BE402AAD04C}" type="presParOf" srcId="{29ABE8D8-F648-4DD2-9A1D-F59FE6ACFA5F}" destId="{799690CE-E2B2-43F6-920C-82D15A6FE434}" srcOrd="2" destOrd="0" presId="urn:microsoft.com/office/officeart/2005/8/layout/vList6"/>
    <dgm:cxn modelId="{F1BAC320-73D6-4602-A958-3817551D6DED}" type="presParOf" srcId="{799690CE-E2B2-43F6-920C-82D15A6FE434}" destId="{026B9E9C-27B7-4BCA-9EB1-B91E10C5AB19}" srcOrd="0" destOrd="0" presId="urn:microsoft.com/office/officeart/2005/8/layout/vList6"/>
    <dgm:cxn modelId="{0B2C5036-C77A-4AE6-91AF-8B558E8EC174}" type="presParOf" srcId="{799690CE-E2B2-43F6-920C-82D15A6FE434}" destId="{21777615-90BC-43BE-9879-B294AECE8F7E}" srcOrd="1" destOrd="0" presId="urn:microsoft.com/office/officeart/2005/8/layout/vList6"/>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9C1275F-51AB-4A79-927D-5847BCAFF332}"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fr-FR"/>
        </a:p>
      </dgm:t>
    </dgm:pt>
    <dgm:pt modelId="{08894AAB-9D5D-4EA5-9B8B-6D5ADD6E830A}">
      <dgm:prSet phldrT="[Texte]"/>
      <dgm:spPr/>
      <dgm:t>
        <a:bodyPr/>
        <a:lstStyle/>
        <a:p>
          <a:r>
            <a:rPr lang="fr-FR" dirty="0" smtClean="0"/>
            <a:t>Packaging</a:t>
          </a:r>
          <a:endParaRPr lang="fr-FR" dirty="0"/>
        </a:p>
      </dgm:t>
    </dgm:pt>
    <dgm:pt modelId="{29CD28E8-099D-46EB-9495-86A4F137780D}" type="parTrans" cxnId="{4AC12A26-C4CA-485B-9376-6583BA0F176C}">
      <dgm:prSet/>
      <dgm:spPr/>
      <dgm:t>
        <a:bodyPr/>
        <a:lstStyle/>
        <a:p>
          <a:endParaRPr lang="fr-FR"/>
        </a:p>
      </dgm:t>
    </dgm:pt>
    <dgm:pt modelId="{C3DCCE9C-817E-4E1A-A9E7-D1346959E57F}" type="sibTrans" cxnId="{4AC12A26-C4CA-485B-9376-6583BA0F176C}">
      <dgm:prSet/>
      <dgm:spPr/>
      <dgm:t>
        <a:bodyPr/>
        <a:lstStyle/>
        <a:p>
          <a:endParaRPr lang="fr-FR"/>
        </a:p>
      </dgm:t>
    </dgm:pt>
    <dgm:pt modelId="{CF87DB56-0546-4F7E-914C-0518926F6EBB}">
      <dgm:prSet phldrT="[Texte]"/>
      <dgm:spPr/>
      <dgm:t>
        <a:bodyPr/>
        <a:lstStyle/>
        <a:p>
          <a:r>
            <a:rPr lang="fr-FR" dirty="0" smtClean="0"/>
            <a:t>Codes emballages anciens</a:t>
          </a:r>
          <a:endParaRPr lang="fr-FR" dirty="0"/>
        </a:p>
      </dgm:t>
    </dgm:pt>
    <dgm:pt modelId="{402925F5-5FCC-4180-B37C-DC3FA09749CE}" type="parTrans" cxnId="{92031634-2262-4301-9FC1-E3B9C360B22E}">
      <dgm:prSet/>
      <dgm:spPr/>
      <dgm:t>
        <a:bodyPr/>
        <a:lstStyle/>
        <a:p>
          <a:endParaRPr lang="fr-FR"/>
        </a:p>
      </dgm:t>
    </dgm:pt>
    <dgm:pt modelId="{7348DD38-132E-4FD9-9EF3-DEFD01F8BC18}" type="sibTrans" cxnId="{92031634-2262-4301-9FC1-E3B9C360B22E}">
      <dgm:prSet/>
      <dgm:spPr/>
      <dgm:t>
        <a:bodyPr/>
        <a:lstStyle/>
        <a:p>
          <a:endParaRPr lang="fr-FR"/>
        </a:p>
      </dgm:t>
    </dgm:pt>
    <dgm:pt modelId="{DD7EC5B8-2C99-4724-AA78-86CFD3D27C92}">
      <dgm:prSet phldrT="[Texte]"/>
      <dgm:spPr/>
      <dgm:t>
        <a:bodyPr/>
        <a:lstStyle/>
        <a:p>
          <a:r>
            <a:rPr lang="fr-FR" dirty="0" smtClean="0"/>
            <a:t>Textures de papier, de bois ou de tissus anciens</a:t>
          </a:r>
          <a:endParaRPr lang="fr-FR" dirty="0"/>
        </a:p>
      </dgm:t>
    </dgm:pt>
    <dgm:pt modelId="{5AACCD09-D46A-4CD0-A65B-CC343ACA489B}" type="parTrans" cxnId="{BF51CEC2-09C1-46F0-A32C-CB13C577A9C2}">
      <dgm:prSet/>
      <dgm:spPr/>
      <dgm:t>
        <a:bodyPr/>
        <a:lstStyle/>
        <a:p>
          <a:endParaRPr lang="fr-FR"/>
        </a:p>
      </dgm:t>
    </dgm:pt>
    <dgm:pt modelId="{9D7DB334-7ADE-4110-8A00-234B5D113F5C}" type="sibTrans" cxnId="{BF51CEC2-09C1-46F0-A32C-CB13C577A9C2}">
      <dgm:prSet/>
      <dgm:spPr/>
      <dgm:t>
        <a:bodyPr/>
        <a:lstStyle/>
        <a:p>
          <a:endParaRPr lang="fr-FR"/>
        </a:p>
      </dgm:t>
    </dgm:pt>
    <dgm:pt modelId="{4B39831A-0EDC-42B5-90B1-39F5DA8CA3A6}">
      <dgm:prSet phldrT="[Texte]"/>
      <dgm:spPr/>
      <dgm:t>
        <a:bodyPr/>
        <a:lstStyle/>
        <a:p>
          <a:r>
            <a:rPr lang="fr-FR" dirty="0" smtClean="0"/>
            <a:t>Des dessins plutôt que des photos</a:t>
          </a:r>
          <a:endParaRPr lang="fr-FR" dirty="0"/>
        </a:p>
      </dgm:t>
    </dgm:pt>
    <dgm:pt modelId="{A0DC4613-9982-48D9-A57C-2497153AD133}" type="parTrans" cxnId="{24677D9B-BE97-41DE-AE8E-FD68E018BEB9}">
      <dgm:prSet/>
      <dgm:spPr/>
      <dgm:t>
        <a:bodyPr/>
        <a:lstStyle/>
        <a:p>
          <a:endParaRPr lang="fr-FR"/>
        </a:p>
      </dgm:t>
    </dgm:pt>
    <dgm:pt modelId="{337FEC24-3A08-4B59-8DA1-DF841BCE090B}" type="sibTrans" cxnId="{24677D9B-BE97-41DE-AE8E-FD68E018BEB9}">
      <dgm:prSet/>
      <dgm:spPr/>
      <dgm:t>
        <a:bodyPr/>
        <a:lstStyle/>
        <a:p>
          <a:endParaRPr lang="fr-FR"/>
        </a:p>
      </dgm:t>
    </dgm:pt>
    <dgm:pt modelId="{AB42AB16-7E76-4A28-B0FE-E8E2919235A5}">
      <dgm:prSet phldrT="[Texte]"/>
      <dgm:spPr/>
      <dgm:t>
        <a:bodyPr/>
        <a:lstStyle/>
        <a:p>
          <a:r>
            <a:rPr lang="fr-FR" dirty="0" smtClean="0"/>
            <a:t>Couleurs riches ou sombres et typographies typiques</a:t>
          </a:r>
          <a:endParaRPr lang="fr-FR" dirty="0"/>
        </a:p>
      </dgm:t>
    </dgm:pt>
    <dgm:pt modelId="{517B0BF4-B776-470B-ADB9-B93707BA60CB}" type="parTrans" cxnId="{E2E60BFF-7FEA-4793-8366-9CEDCA4ED60E}">
      <dgm:prSet/>
      <dgm:spPr/>
      <dgm:t>
        <a:bodyPr/>
        <a:lstStyle/>
        <a:p>
          <a:endParaRPr lang="fr-FR"/>
        </a:p>
      </dgm:t>
    </dgm:pt>
    <dgm:pt modelId="{758F4A10-BD0F-4389-9F31-CE76E0F79D53}" type="sibTrans" cxnId="{E2E60BFF-7FEA-4793-8366-9CEDCA4ED60E}">
      <dgm:prSet/>
      <dgm:spPr/>
      <dgm:t>
        <a:bodyPr/>
        <a:lstStyle/>
        <a:p>
          <a:endParaRPr lang="fr-FR"/>
        </a:p>
      </dgm:t>
    </dgm:pt>
    <dgm:pt modelId="{FE6BA44F-1E42-4DCA-B53E-B8B0BC646353}" type="pres">
      <dgm:prSet presAssocID="{99C1275F-51AB-4A79-927D-5847BCAFF332}" presName="Name0" presStyleCnt="0">
        <dgm:presLayoutVars>
          <dgm:chMax val="1"/>
          <dgm:dir/>
          <dgm:animLvl val="ctr"/>
          <dgm:resizeHandles val="exact"/>
        </dgm:presLayoutVars>
      </dgm:prSet>
      <dgm:spPr/>
      <dgm:t>
        <a:bodyPr/>
        <a:lstStyle/>
        <a:p>
          <a:endParaRPr lang="fr-FR"/>
        </a:p>
      </dgm:t>
    </dgm:pt>
    <dgm:pt modelId="{2E8220B6-ACE9-4A33-BE87-BF2E16CA3C85}" type="pres">
      <dgm:prSet presAssocID="{08894AAB-9D5D-4EA5-9B8B-6D5ADD6E830A}" presName="centerShape" presStyleLbl="node0" presStyleIdx="0" presStyleCnt="1"/>
      <dgm:spPr/>
      <dgm:t>
        <a:bodyPr/>
        <a:lstStyle/>
        <a:p>
          <a:endParaRPr lang="fr-FR"/>
        </a:p>
      </dgm:t>
    </dgm:pt>
    <dgm:pt modelId="{84FA7353-0126-43B5-8532-2F0603AF2AEE}" type="pres">
      <dgm:prSet presAssocID="{402925F5-5FCC-4180-B37C-DC3FA09749CE}" presName="parTrans" presStyleLbl="sibTrans2D1" presStyleIdx="0" presStyleCnt="4"/>
      <dgm:spPr/>
      <dgm:t>
        <a:bodyPr/>
        <a:lstStyle/>
        <a:p>
          <a:endParaRPr lang="fr-FR"/>
        </a:p>
      </dgm:t>
    </dgm:pt>
    <dgm:pt modelId="{27587E1C-3727-4B53-860A-5FDC54AC34CF}" type="pres">
      <dgm:prSet presAssocID="{402925F5-5FCC-4180-B37C-DC3FA09749CE}" presName="connectorText" presStyleLbl="sibTrans2D1" presStyleIdx="0" presStyleCnt="4"/>
      <dgm:spPr/>
      <dgm:t>
        <a:bodyPr/>
        <a:lstStyle/>
        <a:p>
          <a:endParaRPr lang="fr-FR"/>
        </a:p>
      </dgm:t>
    </dgm:pt>
    <dgm:pt modelId="{B2C6C97E-62C3-4179-8297-D91CDE534AE0}" type="pres">
      <dgm:prSet presAssocID="{CF87DB56-0546-4F7E-914C-0518926F6EBB}" presName="node" presStyleLbl="node1" presStyleIdx="0" presStyleCnt="4">
        <dgm:presLayoutVars>
          <dgm:bulletEnabled val="1"/>
        </dgm:presLayoutVars>
      </dgm:prSet>
      <dgm:spPr/>
      <dgm:t>
        <a:bodyPr/>
        <a:lstStyle/>
        <a:p>
          <a:endParaRPr lang="fr-FR"/>
        </a:p>
      </dgm:t>
    </dgm:pt>
    <dgm:pt modelId="{70E09C89-0DF2-4841-A2F4-725AA13EC36C}" type="pres">
      <dgm:prSet presAssocID="{5AACCD09-D46A-4CD0-A65B-CC343ACA489B}" presName="parTrans" presStyleLbl="sibTrans2D1" presStyleIdx="1" presStyleCnt="4"/>
      <dgm:spPr/>
      <dgm:t>
        <a:bodyPr/>
        <a:lstStyle/>
        <a:p>
          <a:endParaRPr lang="fr-FR"/>
        </a:p>
      </dgm:t>
    </dgm:pt>
    <dgm:pt modelId="{89426D6C-48A6-4C4F-972A-F922576AFBE6}" type="pres">
      <dgm:prSet presAssocID="{5AACCD09-D46A-4CD0-A65B-CC343ACA489B}" presName="connectorText" presStyleLbl="sibTrans2D1" presStyleIdx="1" presStyleCnt="4"/>
      <dgm:spPr/>
      <dgm:t>
        <a:bodyPr/>
        <a:lstStyle/>
        <a:p>
          <a:endParaRPr lang="fr-FR"/>
        </a:p>
      </dgm:t>
    </dgm:pt>
    <dgm:pt modelId="{BA8F830B-9B8B-4077-855C-3ACBB1BD3947}" type="pres">
      <dgm:prSet presAssocID="{DD7EC5B8-2C99-4724-AA78-86CFD3D27C92}" presName="node" presStyleLbl="node1" presStyleIdx="1" presStyleCnt="4">
        <dgm:presLayoutVars>
          <dgm:bulletEnabled val="1"/>
        </dgm:presLayoutVars>
      </dgm:prSet>
      <dgm:spPr/>
      <dgm:t>
        <a:bodyPr/>
        <a:lstStyle/>
        <a:p>
          <a:endParaRPr lang="fr-FR"/>
        </a:p>
      </dgm:t>
    </dgm:pt>
    <dgm:pt modelId="{1B504D0D-7FBB-49F2-923A-043D90090FBE}" type="pres">
      <dgm:prSet presAssocID="{A0DC4613-9982-48D9-A57C-2497153AD133}" presName="parTrans" presStyleLbl="sibTrans2D1" presStyleIdx="2" presStyleCnt="4"/>
      <dgm:spPr/>
      <dgm:t>
        <a:bodyPr/>
        <a:lstStyle/>
        <a:p>
          <a:endParaRPr lang="fr-FR"/>
        </a:p>
      </dgm:t>
    </dgm:pt>
    <dgm:pt modelId="{8F4C054F-9CB2-43D9-8AF7-3E9FC93B341D}" type="pres">
      <dgm:prSet presAssocID="{A0DC4613-9982-48D9-A57C-2497153AD133}" presName="connectorText" presStyleLbl="sibTrans2D1" presStyleIdx="2" presStyleCnt="4"/>
      <dgm:spPr/>
      <dgm:t>
        <a:bodyPr/>
        <a:lstStyle/>
        <a:p>
          <a:endParaRPr lang="fr-FR"/>
        </a:p>
      </dgm:t>
    </dgm:pt>
    <dgm:pt modelId="{FC9759FC-4C51-4ECC-9855-AEB2A07D2E4C}" type="pres">
      <dgm:prSet presAssocID="{4B39831A-0EDC-42B5-90B1-39F5DA8CA3A6}" presName="node" presStyleLbl="node1" presStyleIdx="2" presStyleCnt="4">
        <dgm:presLayoutVars>
          <dgm:bulletEnabled val="1"/>
        </dgm:presLayoutVars>
      </dgm:prSet>
      <dgm:spPr/>
      <dgm:t>
        <a:bodyPr/>
        <a:lstStyle/>
        <a:p>
          <a:endParaRPr lang="fr-FR"/>
        </a:p>
      </dgm:t>
    </dgm:pt>
    <dgm:pt modelId="{E3851E51-4BCC-4B02-B388-77E5161C938C}" type="pres">
      <dgm:prSet presAssocID="{517B0BF4-B776-470B-ADB9-B93707BA60CB}" presName="parTrans" presStyleLbl="sibTrans2D1" presStyleIdx="3" presStyleCnt="4"/>
      <dgm:spPr/>
      <dgm:t>
        <a:bodyPr/>
        <a:lstStyle/>
        <a:p>
          <a:endParaRPr lang="fr-FR"/>
        </a:p>
      </dgm:t>
    </dgm:pt>
    <dgm:pt modelId="{C52E3306-EAEC-4BBC-BC6E-EBE4C5D1C275}" type="pres">
      <dgm:prSet presAssocID="{517B0BF4-B776-470B-ADB9-B93707BA60CB}" presName="connectorText" presStyleLbl="sibTrans2D1" presStyleIdx="3" presStyleCnt="4"/>
      <dgm:spPr/>
      <dgm:t>
        <a:bodyPr/>
        <a:lstStyle/>
        <a:p>
          <a:endParaRPr lang="fr-FR"/>
        </a:p>
      </dgm:t>
    </dgm:pt>
    <dgm:pt modelId="{0F6FEBD6-246A-439E-BF6C-460ED28DBE9A}" type="pres">
      <dgm:prSet presAssocID="{AB42AB16-7E76-4A28-B0FE-E8E2919235A5}" presName="node" presStyleLbl="node1" presStyleIdx="3" presStyleCnt="4">
        <dgm:presLayoutVars>
          <dgm:bulletEnabled val="1"/>
        </dgm:presLayoutVars>
      </dgm:prSet>
      <dgm:spPr/>
      <dgm:t>
        <a:bodyPr/>
        <a:lstStyle/>
        <a:p>
          <a:endParaRPr lang="fr-FR"/>
        </a:p>
      </dgm:t>
    </dgm:pt>
  </dgm:ptLst>
  <dgm:cxnLst>
    <dgm:cxn modelId="{39D54A08-E88A-4E5B-8BA4-73498E3B4E44}" type="presOf" srcId="{517B0BF4-B776-470B-ADB9-B93707BA60CB}" destId="{C52E3306-EAEC-4BBC-BC6E-EBE4C5D1C275}" srcOrd="1" destOrd="0" presId="urn:microsoft.com/office/officeart/2005/8/layout/radial5"/>
    <dgm:cxn modelId="{BF51CEC2-09C1-46F0-A32C-CB13C577A9C2}" srcId="{08894AAB-9D5D-4EA5-9B8B-6D5ADD6E830A}" destId="{DD7EC5B8-2C99-4724-AA78-86CFD3D27C92}" srcOrd="1" destOrd="0" parTransId="{5AACCD09-D46A-4CD0-A65B-CC343ACA489B}" sibTransId="{9D7DB334-7ADE-4110-8A00-234B5D113F5C}"/>
    <dgm:cxn modelId="{E2E60BFF-7FEA-4793-8366-9CEDCA4ED60E}" srcId="{08894AAB-9D5D-4EA5-9B8B-6D5ADD6E830A}" destId="{AB42AB16-7E76-4A28-B0FE-E8E2919235A5}" srcOrd="3" destOrd="0" parTransId="{517B0BF4-B776-470B-ADB9-B93707BA60CB}" sibTransId="{758F4A10-BD0F-4389-9F31-CE76E0F79D53}"/>
    <dgm:cxn modelId="{1C340D82-1100-405C-A129-2D27004C87BF}" type="presOf" srcId="{CF87DB56-0546-4F7E-914C-0518926F6EBB}" destId="{B2C6C97E-62C3-4179-8297-D91CDE534AE0}" srcOrd="0" destOrd="0" presId="urn:microsoft.com/office/officeart/2005/8/layout/radial5"/>
    <dgm:cxn modelId="{87436C4B-9633-49BE-A829-DB321763B961}" type="presOf" srcId="{5AACCD09-D46A-4CD0-A65B-CC343ACA489B}" destId="{89426D6C-48A6-4C4F-972A-F922576AFBE6}" srcOrd="1" destOrd="0" presId="urn:microsoft.com/office/officeart/2005/8/layout/radial5"/>
    <dgm:cxn modelId="{C5EB8974-444A-48C2-AB46-731830EC4FD1}" type="presOf" srcId="{AB42AB16-7E76-4A28-B0FE-E8E2919235A5}" destId="{0F6FEBD6-246A-439E-BF6C-460ED28DBE9A}" srcOrd="0" destOrd="0" presId="urn:microsoft.com/office/officeart/2005/8/layout/radial5"/>
    <dgm:cxn modelId="{2D4ADA06-FB66-46F4-A901-967167485851}" type="presOf" srcId="{A0DC4613-9982-48D9-A57C-2497153AD133}" destId="{8F4C054F-9CB2-43D9-8AF7-3E9FC93B341D}" srcOrd="1" destOrd="0" presId="urn:microsoft.com/office/officeart/2005/8/layout/radial5"/>
    <dgm:cxn modelId="{361B2540-F6C0-4E44-9924-0B4DC66EDC94}" type="presOf" srcId="{402925F5-5FCC-4180-B37C-DC3FA09749CE}" destId="{84FA7353-0126-43B5-8532-2F0603AF2AEE}" srcOrd="0" destOrd="0" presId="urn:microsoft.com/office/officeart/2005/8/layout/radial5"/>
    <dgm:cxn modelId="{24677D9B-BE97-41DE-AE8E-FD68E018BEB9}" srcId="{08894AAB-9D5D-4EA5-9B8B-6D5ADD6E830A}" destId="{4B39831A-0EDC-42B5-90B1-39F5DA8CA3A6}" srcOrd="2" destOrd="0" parTransId="{A0DC4613-9982-48D9-A57C-2497153AD133}" sibTransId="{337FEC24-3A08-4B59-8DA1-DF841BCE090B}"/>
    <dgm:cxn modelId="{C23B5AF6-1F6E-4771-B92D-966A0C763DBE}" type="presOf" srcId="{4B39831A-0EDC-42B5-90B1-39F5DA8CA3A6}" destId="{FC9759FC-4C51-4ECC-9855-AEB2A07D2E4C}" srcOrd="0" destOrd="0" presId="urn:microsoft.com/office/officeart/2005/8/layout/radial5"/>
    <dgm:cxn modelId="{FB48CDCF-92BB-46E2-BB03-22CECFF43352}" type="presOf" srcId="{402925F5-5FCC-4180-B37C-DC3FA09749CE}" destId="{27587E1C-3727-4B53-860A-5FDC54AC34CF}" srcOrd="1" destOrd="0" presId="urn:microsoft.com/office/officeart/2005/8/layout/radial5"/>
    <dgm:cxn modelId="{BD440FDC-3FFD-4059-A0F7-CF43C7C2D4CD}" type="presOf" srcId="{A0DC4613-9982-48D9-A57C-2497153AD133}" destId="{1B504D0D-7FBB-49F2-923A-043D90090FBE}" srcOrd="0" destOrd="0" presId="urn:microsoft.com/office/officeart/2005/8/layout/radial5"/>
    <dgm:cxn modelId="{2946238F-7A49-4E97-8C53-1240CDA3B66F}" type="presOf" srcId="{5AACCD09-D46A-4CD0-A65B-CC343ACA489B}" destId="{70E09C89-0DF2-4841-A2F4-725AA13EC36C}" srcOrd="0" destOrd="0" presId="urn:microsoft.com/office/officeart/2005/8/layout/radial5"/>
    <dgm:cxn modelId="{A15589D6-4CBD-4660-81D0-67E60049B978}" type="presOf" srcId="{DD7EC5B8-2C99-4724-AA78-86CFD3D27C92}" destId="{BA8F830B-9B8B-4077-855C-3ACBB1BD3947}" srcOrd="0" destOrd="0" presId="urn:microsoft.com/office/officeart/2005/8/layout/radial5"/>
    <dgm:cxn modelId="{4AC12A26-C4CA-485B-9376-6583BA0F176C}" srcId="{99C1275F-51AB-4A79-927D-5847BCAFF332}" destId="{08894AAB-9D5D-4EA5-9B8B-6D5ADD6E830A}" srcOrd="0" destOrd="0" parTransId="{29CD28E8-099D-46EB-9495-86A4F137780D}" sibTransId="{C3DCCE9C-817E-4E1A-A9E7-D1346959E57F}"/>
    <dgm:cxn modelId="{AA0EDCC1-D563-43E0-8B7F-9B229A0D1023}" type="presOf" srcId="{08894AAB-9D5D-4EA5-9B8B-6D5ADD6E830A}" destId="{2E8220B6-ACE9-4A33-BE87-BF2E16CA3C85}" srcOrd="0" destOrd="0" presId="urn:microsoft.com/office/officeart/2005/8/layout/radial5"/>
    <dgm:cxn modelId="{92031634-2262-4301-9FC1-E3B9C360B22E}" srcId="{08894AAB-9D5D-4EA5-9B8B-6D5ADD6E830A}" destId="{CF87DB56-0546-4F7E-914C-0518926F6EBB}" srcOrd="0" destOrd="0" parTransId="{402925F5-5FCC-4180-B37C-DC3FA09749CE}" sibTransId="{7348DD38-132E-4FD9-9EF3-DEFD01F8BC18}"/>
    <dgm:cxn modelId="{06073595-C3BC-47EB-BD23-90A2A01DC1BC}" type="presOf" srcId="{99C1275F-51AB-4A79-927D-5847BCAFF332}" destId="{FE6BA44F-1E42-4DCA-B53E-B8B0BC646353}" srcOrd="0" destOrd="0" presId="urn:microsoft.com/office/officeart/2005/8/layout/radial5"/>
    <dgm:cxn modelId="{FC99B091-A55C-4BA7-A9B3-D806A76300E5}" type="presOf" srcId="{517B0BF4-B776-470B-ADB9-B93707BA60CB}" destId="{E3851E51-4BCC-4B02-B388-77E5161C938C}" srcOrd="0" destOrd="0" presId="urn:microsoft.com/office/officeart/2005/8/layout/radial5"/>
    <dgm:cxn modelId="{40345E64-DB93-4DA7-95DA-54F2796EB6CA}" type="presParOf" srcId="{FE6BA44F-1E42-4DCA-B53E-B8B0BC646353}" destId="{2E8220B6-ACE9-4A33-BE87-BF2E16CA3C85}" srcOrd="0" destOrd="0" presId="urn:microsoft.com/office/officeart/2005/8/layout/radial5"/>
    <dgm:cxn modelId="{2A16E04E-6FDF-4B08-80CF-EC780E15130D}" type="presParOf" srcId="{FE6BA44F-1E42-4DCA-B53E-B8B0BC646353}" destId="{84FA7353-0126-43B5-8532-2F0603AF2AEE}" srcOrd="1" destOrd="0" presId="urn:microsoft.com/office/officeart/2005/8/layout/radial5"/>
    <dgm:cxn modelId="{9F376821-7996-48AC-B3A9-963586BFA6E7}" type="presParOf" srcId="{84FA7353-0126-43B5-8532-2F0603AF2AEE}" destId="{27587E1C-3727-4B53-860A-5FDC54AC34CF}" srcOrd="0" destOrd="0" presId="urn:microsoft.com/office/officeart/2005/8/layout/radial5"/>
    <dgm:cxn modelId="{F3D75F87-1EFD-490F-A71A-A6DC56159973}" type="presParOf" srcId="{FE6BA44F-1E42-4DCA-B53E-B8B0BC646353}" destId="{B2C6C97E-62C3-4179-8297-D91CDE534AE0}" srcOrd="2" destOrd="0" presId="urn:microsoft.com/office/officeart/2005/8/layout/radial5"/>
    <dgm:cxn modelId="{4ED8812D-AD15-44D8-BB31-D0930417F1A9}" type="presParOf" srcId="{FE6BA44F-1E42-4DCA-B53E-B8B0BC646353}" destId="{70E09C89-0DF2-4841-A2F4-725AA13EC36C}" srcOrd="3" destOrd="0" presId="urn:microsoft.com/office/officeart/2005/8/layout/radial5"/>
    <dgm:cxn modelId="{77E65501-60BE-4C6E-B408-8CA1832B3291}" type="presParOf" srcId="{70E09C89-0DF2-4841-A2F4-725AA13EC36C}" destId="{89426D6C-48A6-4C4F-972A-F922576AFBE6}" srcOrd="0" destOrd="0" presId="urn:microsoft.com/office/officeart/2005/8/layout/radial5"/>
    <dgm:cxn modelId="{5ED2F25F-09DC-420A-B7E3-C82160A50C38}" type="presParOf" srcId="{FE6BA44F-1E42-4DCA-B53E-B8B0BC646353}" destId="{BA8F830B-9B8B-4077-855C-3ACBB1BD3947}" srcOrd="4" destOrd="0" presId="urn:microsoft.com/office/officeart/2005/8/layout/radial5"/>
    <dgm:cxn modelId="{F1096F0D-3444-4BEC-9184-0ECC5ABAF6C2}" type="presParOf" srcId="{FE6BA44F-1E42-4DCA-B53E-B8B0BC646353}" destId="{1B504D0D-7FBB-49F2-923A-043D90090FBE}" srcOrd="5" destOrd="0" presId="urn:microsoft.com/office/officeart/2005/8/layout/radial5"/>
    <dgm:cxn modelId="{74368996-E550-4DC9-BC2D-16DFFA448272}" type="presParOf" srcId="{1B504D0D-7FBB-49F2-923A-043D90090FBE}" destId="{8F4C054F-9CB2-43D9-8AF7-3E9FC93B341D}" srcOrd="0" destOrd="0" presId="urn:microsoft.com/office/officeart/2005/8/layout/radial5"/>
    <dgm:cxn modelId="{5CC8359A-0F2B-44A1-AF2F-49F10523ADA3}" type="presParOf" srcId="{FE6BA44F-1E42-4DCA-B53E-B8B0BC646353}" destId="{FC9759FC-4C51-4ECC-9855-AEB2A07D2E4C}" srcOrd="6" destOrd="0" presId="urn:microsoft.com/office/officeart/2005/8/layout/radial5"/>
    <dgm:cxn modelId="{84880726-13C7-4C7E-9C40-868353DDA94D}" type="presParOf" srcId="{FE6BA44F-1E42-4DCA-B53E-B8B0BC646353}" destId="{E3851E51-4BCC-4B02-B388-77E5161C938C}" srcOrd="7" destOrd="0" presId="urn:microsoft.com/office/officeart/2005/8/layout/radial5"/>
    <dgm:cxn modelId="{764428D3-0A42-4180-B5DE-9DB74FF2CEC8}" type="presParOf" srcId="{E3851E51-4BCC-4B02-B388-77E5161C938C}" destId="{C52E3306-EAEC-4BBC-BC6E-EBE4C5D1C275}" srcOrd="0" destOrd="0" presId="urn:microsoft.com/office/officeart/2005/8/layout/radial5"/>
    <dgm:cxn modelId="{48CF9590-D045-4821-A538-08B7DD7EAB2B}" type="presParOf" srcId="{FE6BA44F-1E42-4DCA-B53E-B8B0BC646353}" destId="{0F6FEBD6-246A-439E-BF6C-460ED28DBE9A}" srcOrd="8" destOrd="0" presId="urn:microsoft.com/office/officeart/2005/8/layout/radial5"/>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852B8F-0B8D-4845-99E7-D2CC0661F440}" type="doc">
      <dgm:prSet loTypeId="urn:microsoft.com/office/officeart/2005/8/layout/radial3" loCatId="cycle" qsTypeId="urn:microsoft.com/office/officeart/2005/8/quickstyle/simple1" qsCatId="simple" csTypeId="urn:microsoft.com/office/officeart/2005/8/colors/colorful2" csCatId="colorful" phldr="1"/>
      <dgm:spPr/>
      <dgm:t>
        <a:bodyPr/>
        <a:lstStyle/>
        <a:p>
          <a:endParaRPr lang="fr-FR"/>
        </a:p>
      </dgm:t>
    </dgm:pt>
    <dgm:pt modelId="{1C1C8610-C3A2-491A-8128-B04B8901A58E}">
      <dgm:prSet phldrT="[Texte]"/>
      <dgm:spPr/>
      <dgm:t>
        <a:bodyPr/>
        <a:lstStyle/>
        <a:p>
          <a:r>
            <a:rPr lang="fr-FR" dirty="0" smtClean="0"/>
            <a:t>Pour le distributeur, le packaging devra…</a:t>
          </a:r>
          <a:endParaRPr lang="fr-FR" dirty="0"/>
        </a:p>
      </dgm:t>
    </dgm:pt>
    <dgm:pt modelId="{065B919A-0A16-4C44-8302-9DFCEAAB0D49}" type="parTrans" cxnId="{EE099115-12CF-47C6-BE6B-2814110172BF}">
      <dgm:prSet/>
      <dgm:spPr/>
      <dgm:t>
        <a:bodyPr/>
        <a:lstStyle/>
        <a:p>
          <a:endParaRPr lang="fr-FR"/>
        </a:p>
      </dgm:t>
    </dgm:pt>
    <dgm:pt modelId="{1A1AF783-3072-4357-9F12-0519EAD8E0BF}" type="sibTrans" cxnId="{EE099115-12CF-47C6-BE6B-2814110172BF}">
      <dgm:prSet/>
      <dgm:spPr/>
      <dgm:t>
        <a:bodyPr/>
        <a:lstStyle/>
        <a:p>
          <a:endParaRPr lang="fr-FR"/>
        </a:p>
      </dgm:t>
    </dgm:pt>
    <dgm:pt modelId="{C6F094CC-553E-448E-B2A0-3FE251C9B201}">
      <dgm:prSet phldrT="[Texte]" custT="1"/>
      <dgm:spPr/>
      <dgm:t>
        <a:bodyPr/>
        <a:lstStyle/>
        <a:p>
          <a:r>
            <a:rPr lang="fr-FR" sz="1400" dirty="0" smtClean="0"/>
            <a:t>Faciliter les contrôles à la réception</a:t>
          </a:r>
          <a:endParaRPr lang="fr-FR" sz="1400" dirty="0"/>
        </a:p>
      </dgm:t>
    </dgm:pt>
    <dgm:pt modelId="{DA27DC69-74E6-43EA-AD42-A2D5B507AD2F}" type="parTrans" cxnId="{C1BF71C5-94BF-4033-8E75-B8ED326E54B5}">
      <dgm:prSet/>
      <dgm:spPr/>
      <dgm:t>
        <a:bodyPr/>
        <a:lstStyle/>
        <a:p>
          <a:endParaRPr lang="fr-FR"/>
        </a:p>
      </dgm:t>
    </dgm:pt>
    <dgm:pt modelId="{80369228-C0A8-4095-88DB-8F014F861A27}" type="sibTrans" cxnId="{C1BF71C5-94BF-4033-8E75-B8ED326E54B5}">
      <dgm:prSet/>
      <dgm:spPr/>
      <dgm:t>
        <a:bodyPr/>
        <a:lstStyle/>
        <a:p>
          <a:endParaRPr lang="fr-FR"/>
        </a:p>
      </dgm:t>
    </dgm:pt>
    <dgm:pt modelId="{BF9F6031-4E8B-42E0-80DE-4B5D0A07B6A8}">
      <dgm:prSet phldrT="[Texte]" custT="1"/>
      <dgm:spPr/>
      <dgm:t>
        <a:bodyPr/>
        <a:lstStyle/>
        <a:p>
          <a:r>
            <a:rPr lang="fr-FR" sz="1400" dirty="0" smtClean="0"/>
            <a:t>Faciliter la mise en rayon </a:t>
          </a:r>
          <a:endParaRPr lang="fr-FR" sz="1400" dirty="0"/>
        </a:p>
      </dgm:t>
    </dgm:pt>
    <dgm:pt modelId="{137AEA3C-650E-490A-9272-B95C8F473169}" type="parTrans" cxnId="{A192C685-83FC-4085-B636-2FF209907ED5}">
      <dgm:prSet/>
      <dgm:spPr/>
      <dgm:t>
        <a:bodyPr/>
        <a:lstStyle/>
        <a:p>
          <a:endParaRPr lang="fr-FR"/>
        </a:p>
      </dgm:t>
    </dgm:pt>
    <dgm:pt modelId="{57E289BA-5115-49C6-A8BF-A694917E3622}" type="sibTrans" cxnId="{A192C685-83FC-4085-B636-2FF209907ED5}">
      <dgm:prSet/>
      <dgm:spPr/>
      <dgm:t>
        <a:bodyPr/>
        <a:lstStyle/>
        <a:p>
          <a:endParaRPr lang="fr-FR"/>
        </a:p>
      </dgm:t>
    </dgm:pt>
    <dgm:pt modelId="{33AD6D6E-24ED-41CA-9931-1B7F8EF63CDC}">
      <dgm:prSet phldrT="[Texte]" custT="1"/>
      <dgm:spPr/>
      <dgm:t>
        <a:bodyPr/>
        <a:lstStyle/>
        <a:p>
          <a:r>
            <a:rPr lang="fr-FR" sz="1400" dirty="0" smtClean="0"/>
            <a:t>Contenir un nombre d’unités de vente adapté au linéaire</a:t>
          </a:r>
          <a:endParaRPr lang="fr-FR" sz="1400" dirty="0"/>
        </a:p>
      </dgm:t>
    </dgm:pt>
    <dgm:pt modelId="{1FC7DFBF-1943-4FE1-BCC0-A73B78FD9E17}" type="parTrans" cxnId="{F5545583-204F-4AD9-A5FA-67D5E8F2BCCB}">
      <dgm:prSet/>
      <dgm:spPr/>
      <dgm:t>
        <a:bodyPr/>
        <a:lstStyle/>
        <a:p>
          <a:endParaRPr lang="fr-FR"/>
        </a:p>
      </dgm:t>
    </dgm:pt>
    <dgm:pt modelId="{1A22BBC8-1F41-42E2-818A-A03F582D4C66}" type="sibTrans" cxnId="{F5545583-204F-4AD9-A5FA-67D5E8F2BCCB}">
      <dgm:prSet/>
      <dgm:spPr/>
      <dgm:t>
        <a:bodyPr/>
        <a:lstStyle/>
        <a:p>
          <a:endParaRPr lang="fr-FR"/>
        </a:p>
      </dgm:t>
    </dgm:pt>
    <dgm:pt modelId="{B360644A-F552-458F-B329-A913CBF006AF}">
      <dgm:prSet phldrT="[Texte]" custT="1"/>
      <dgm:spPr/>
      <dgm:t>
        <a:bodyPr/>
        <a:lstStyle/>
        <a:p>
          <a:r>
            <a:rPr lang="fr-FR" sz="1400" dirty="0" smtClean="0"/>
            <a:t>Permettre une présentation dans le sens prévu </a:t>
          </a:r>
          <a:endParaRPr lang="fr-FR" sz="1400" dirty="0"/>
        </a:p>
      </dgm:t>
    </dgm:pt>
    <dgm:pt modelId="{AC114F15-AB0B-46F4-81C5-13DCE6B6D1BB}" type="parTrans" cxnId="{F4D23D3D-F888-465D-BBD9-EEDF8A7350B9}">
      <dgm:prSet/>
      <dgm:spPr/>
      <dgm:t>
        <a:bodyPr/>
        <a:lstStyle/>
        <a:p>
          <a:endParaRPr lang="fr-FR"/>
        </a:p>
      </dgm:t>
    </dgm:pt>
    <dgm:pt modelId="{D4F14613-372A-4E7B-BF11-8DF83B65989C}" type="sibTrans" cxnId="{F4D23D3D-F888-465D-BBD9-EEDF8A7350B9}">
      <dgm:prSet/>
      <dgm:spPr/>
      <dgm:t>
        <a:bodyPr/>
        <a:lstStyle/>
        <a:p>
          <a:endParaRPr lang="fr-FR"/>
        </a:p>
      </dgm:t>
    </dgm:pt>
    <dgm:pt modelId="{5D760D4E-09F0-44E7-BB43-57AA148BAD31}">
      <dgm:prSet phldrT="[Texte]" custT="1"/>
      <dgm:spPr/>
      <dgm:t>
        <a:bodyPr/>
        <a:lstStyle/>
        <a:p>
          <a:r>
            <a:rPr lang="fr-FR" sz="1400" dirty="0" smtClean="0"/>
            <a:t>Faciliter l’élimination des emballages secondaires et tertiaires </a:t>
          </a:r>
          <a:endParaRPr lang="fr-FR" sz="1400" dirty="0"/>
        </a:p>
      </dgm:t>
    </dgm:pt>
    <dgm:pt modelId="{53EFE857-B168-41B5-994F-7CDB0BF0803C}" type="parTrans" cxnId="{7FEB5D2E-7F5E-435B-B8F8-B1F4557F1D2D}">
      <dgm:prSet/>
      <dgm:spPr/>
      <dgm:t>
        <a:bodyPr/>
        <a:lstStyle/>
        <a:p>
          <a:endParaRPr lang="fr-FR"/>
        </a:p>
      </dgm:t>
    </dgm:pt>
    <dgm:pt modelId="{BD17616A-E276-434B-8098-8085707E8B42}" type="sibTrans" cxnId="{7FEB5D2E-7F5E-435B-B8F8-B1F4557F1D2D}">
      <dgm:prSet/>
      <dgm:spPr/>
      <dgm:t>
        <a:bodyPr/>
        <a:lstStyle/>
        <a:p>
          <a:endParaRPr lang="fr-FR"/>
        </a:p>
      </dgm:t>
    </dgm:pt>
    <dgm:pt modelId="{851A5F19-B803-45F0-933F-B23939E21CB1}">
      <dgm:prSet phldrT="[Texte]" custT="1"/>
      <dgm:spPr/>
      <dgm:t>
        <a:bodyPr/>
        <a:lstStyle/>
        <a:p>
          <a:r>
            <a:rPr lang="fr-FR" sz="1400" dirty="0" smtClean="0"/>
            <a:t>Permettre une utilisation polyvalente dans des circuits spécifiques</a:t>
          </a:r>
          <a:endParaRPr lang="fr-FR" sz="1400" dirty="0"/>
        </a:p>
      </dgm:t>
    </dgm:pt>
    <dgm:pt modelId="{64E786CC-7B69-4519-B151-80805903E74C}" type="parTrans" cxnId="{2AEBA305-4FA0-47F0-A7B7-4C4FFA334EC0}">
      <dgm:prSet/>
      <dgm:spPr/>
      <dgm:t>
        <a:bodyPr/>
        <a:lstStyle/>
        <a:p>
          <a:endParaRPr lang="fr-FR"/>
        </a:p>
      </dgm:t>
    </dgm:pt>
    <dgm:pt modelId="{5DEA139D-1AA8-4E2B-8CC5-764A2B77A269}" type="sibTrans" cxnId="{2AEBA305-4FA0-47F0-A7B7-4C4FFA334EC0}">
      <dgm:prSet/>
      <dgm:spPr/>
      <dgm:t>
        <a:bodyPr/>
        <a:lstStyle/>
        <a:p>
          <a:endParaRPr lang="fr-FR"/>
        </a:p>
      </dgm:t>
    </dgm:pt>
    <dgm:pt modelId="{A4E1215A-07B6-439E-A14B-E815FFCD104C}" type="pres">
      <dgm:prSet presAssocID="{8A852B8F-0B8D-4845-99E7-D2CC0661F440}" presName="composite" presStyleCnt="0">
        <dgm:presLayoutVars>
          <dgm:chMax val="1"/>
          <dgm:dir/>
          <dgm:resizeHandles val="exact"/>
        </dgm:presLayoutVars>
      </dgm:prSet>
      <dgm:spPr/>
      <dgm:t>
        <a:bodyPr/>
        <a:lstStyle/>
        <a:p>
          <a:endParaRPr lang="fr-FR"/>
        </a:p>
      </dgm:t>
    </dgm:pt>
    <dgm:pt modelId="{5951F226-DC68-4713-B867-8571B6895DE9}" type="pres">
      <dgm:prSet presAssocID="{8A852B8F-0B8D-4845-99E7-D2CC0661F440}" presName="radial" presStyleCnt="0">
        <dgm:presLayoutVars>
          <dgm:animLvl val="ctr"/>
        </dgm:presLayoutVars>
      </dgm:prSet>
      <dgm:spPr/>
    </dgm:pt>
    <dgm:pt modelId="{261C5E4F-E7C0-480F-8EB3-71025D488C9B}" type="pres">
      <dgm:prSet presAssocID="{1C1C8610-C3A2-491A-8128-B04B8901A58E}" presName="centerShape" presStyleLbl="vennNode1" presStyleIdx="0" presStyleCnt="7"/>
      <dgm:spPr/>
      <dgm:t>
        <a:bodyPr/>
        <a:lstStyle/>
        <a:p>
          <a:endParaRPr lang="fr-FR"/>
        </a:p>
      </dgm:t>
    </dgm:pt>
    <dgm:pt modelId="{01A1A9C2-E60F-4DB6-B3C2-F095F3629FA2}" type="pres">
      <dgm:prSet presAssocID="{C6F094CC-553E-448E-B2A0-3FE251C9B201}" presName="node" presStyleLbl="vennNode1" presStyleIdx="1" presStyleCnt="7">
        <dgm:presLayoutVars>
          <dgm:bulletEnabled val="1"/>
        </dgm:presLayoutVars>
      </dgm:prSet>
      <dgm:spPr/>
      <dgm:t>
        <a:bodyPr/>
        <a:lstStyle/>
        <a:p>
          <a:endParaRPr lang="fr-FR"/>
        </a:p>
      </dgm:t>
    </dgm:pt>
    <dgm:pt modelId="{744FC386-D434-413D-A9AA-C23170E46A75}" type="pres">
      <dgm:prSet presAssocID="{BF9F6031-4E8B-42E0-80DE-4B5D0A07B6A8}" presName="node" presStyleLbl="vennNode1" presStyleIdx="2" presStyleCnt="7">
        <dgm:presLayoutVars>
          <dgm:bulletEnabled val="1"/>
        </dgm:presLayoutVars>
      </dgm:prSet>
      <dgm:spPr/>
      <dgm:t>
        <a:bodyPr/>
        <a:lstStyle/>
        <a:p>
          <a:endParaRPr lang="fr-FR"/>
        </a:p>
      </dgm:t>
    </dgm:pt>
    <dgm:pt modelId="{16720B6E-87B7-4969-8179-C950518A52FE}" type="pres">
      <dgm:prSet presAssocID="{33AD6D6E-24ED-41CA-9931-1B7F8EF63CDC}" presName="node" presStyleLbl="vennNode1" presStyleIdx="3" presStyleCnt="7">
        <dgm:presLayoutVars>
          <dgm:bulletEnabled val="1"/>
        </dgm:presLayoutVars>
      </dgm:prSet>
      <dgm:spPr/>
      <dgm:t>
        <a:bodyPr/>
        <a:lstStyle/>
        <a:p>
          <a:endParaRPr lang="fr-FR"/>
        </a:p>
      </dgm:t>
    </dgm:pt>
    <dgm:pt modelId="{8DBE306E-D8F2-463E-9A84-B9A8898D73B2}" type="pres">
      <dgm:prSet presAssocID="{B360644A-F552-458F-B329-A913CBF006AF}" presName="node" presStyleLbl="vennNode1" presStyleIdx="4" presStyleCnt="7">
        <dgm:presLayoutVars>
          <dgm:bulletEnabled val="1"/>
        </dgm:presLayoutVars>
      </dgm:prSet>
      <dgm:spPr/>
      <dgm:t>
        <a:bodyPr/>
        <a:lstStyle/>
        <a:p>
          <a:endParaRPr lang="fr-FR"/>
        </a:p>
      </dgm:t>
    </dgm:pt>
    <dgm:pt modelId="{C2CE16CD-CB71-43D8-9338-D27A83F16E01}" type="pres">
      <dgm:prSet presAssocID="{5D760D4E-09F0-44E7-BB43-57AA148BAD31}" presName="node" presStyleLbl="vennNode1" presStyleIdx="5" presStyleCnt="7">
        <dgm:presLayoutVars>
          <dgm:bulletEnabled val="1"/>
        </dgm:presLayoutVars>
      </dgm:prSet>
      <dgm:spPr/>
      <dgm:t>
        <a:bodyPr/>
        <a:lstStyle/>
        <a:p>
          <a:endParaRPr lang="fr-FR"/>
        </a:p>
      </dgm:t>
    </dgm:pt>
    <dgm:pt modelId="{2DD32D64-66DF-4281-9364-0A9E2484F567}" type="pres">
      <dgm:prSet presAssocID="{851A5F19-B803-45F0-933F-B23939E21CB1}" presName="node" presStyleLbl="vennNode1" presStyleIdx="6" presStyleCnt="7">
        <dgm:presLayoutVars>
          <dgm:bulletEnabled val="1"/>
        </dgm:presLayoutVars>
      </dgm:prSet>
      <dgm:spPr/>
      <dgm:t>
        <a:bodyPr/>
        <a:lstStyle/>
        <a:p>
          <a:endParaRPr lang="fr-FR"/>
        </a:p>
      </dgm:t>
    </dgm:pt>
  </dgm:ptLst>
  <dgm:cxnLst>
    <dgm:cxn modelId="{FD726CED-0817-44CC-88CD-EC399247BB3E}" type="presOf" srcId="{BF9F6031-4E8B-42E0-80DE-4B5D0A07B6A8}" destId="{744FC386-D434-413D-A9AA-C23170E46A75}" srcOrd="0" destOrd="0" presId="urn:microsoft.com/office/officeart/2005/8/layout/radial3"/>
    <dgm:cxn modelId="{7FEB5D2E-7F5E-435B-B8F8-B1F4557F1D2D}" srcId="{1C1C8610-C3A2-491A-8128-B04B8901A58E}" destId="{5D760D4E-09F0-44E7-BB43-57AA148BAD31}" srcOrd="4" destOrd="0" parTransId="{53EFE857-B168-41B5-994F-7CDB0BF0803C}" sibTransId="{BD17616A-E276-434B-8098-8085707E8B42}"/>
    <dgm:cxn modelId="{BF62BB05-2983-479E-88A4-0CF8B67784EE}" type="presOf" srcId="{851A5F19-B803-45F0-933F-B23939E21CB1}" destId="{2DD32D64-66DF-4281-9364-0A9E2484F567}" srcOrd="0" destOrd="0" presId="urn:microsoft.com/office/officeart/2005/8/layout/radial3"/>
    <dgm:cxn modelId="{F4D23D3D-F888-465D-BBD9-EEDF8A7350B9}" srcId="{1C1C8610-C3A2-491A-8128-B04B8901A58E}" destId="{B360644A-F552-458F-B329-A913CBF006AF}" srcOrd="3" destOrd="0" parTransId="{AC114F15-AB0B-46F4-81C5-13DCE6B6D1BB}" sibTransId="{D4F14613-372A-4E7B-BF11-8DF83B65989C}"/>
    <dgm:cxn modelId="{3F9C5BEE-47A2-4267-A09E-E6D0991CA189}" type="presOf" srcId="{5D760D4E-09F0-44E7-BB43-57AA148BAD31}" destId="{C2CE16CD-CB71-43D8-9338-D27A83F16E01}" srcOrd="0" destOrd="0" presId="urn:microsoft.com/office/officeart/2005/8/layout/radial3"/>
    <dgm:cxn modelId="{F5545583-204F-4AD9-A5FA-67D5E8F2BCCB}" srcId="{1C1C8610-C3A2-491A-8128-B04B8901A58E}" destId="{33AD6D6E-24ED-41CA-9931-1B7F8EF63CDC}" srcOrd="2" destOrd="0" parTransId="{1FC7DFBF-1943-4FE1-BCC0-A73B78FD9E17}" sibTransId="{1A22BBC8-1F41-42E2-818A-A03F582D4C66}"/>
    <dgm:cxn modelId="{01FFDFA7-3E06-42EA-A180-36A68E6912F1}" type="presOf" srcId="{8A852B8F-0B8D-4845-99E7-D2CC0661F440}" destId="{A4E1215A-07B6-439E-A14B-E815FFCD104C}" srcOrd="0" destOrd="0" presId="urn:microsoft.com/office/officeart/2005/8/layout/radial3"/>
    <dgm:cxn modelId="{6C570331-BCF6-4BD2-9150-5C7749966109}" type="presOf" srcId="{B360644A-F552-458F-B329-A913CBF006AF}" destId="{8DBE306E-D8F2-463E-9A84-B9A8898D73B2}" srcOrd="0" destOrd="0" presId="urn:microsoft.com/office/officeart/2005/8/layout/radial3"/>
    <dgm:cxn modelId="{9996B566-7313-4635-9CA0-68B47BF80EDA}" type="presOf" srcId="{33AD6D6E-24ED-41CA-9931-1B7F8EF63CDC}" destId="{16720B6E-87B7-4969-8179-C950518A52FE}" srcOrd="0" destOrd="0" presId="urn:microsoft.com/office/officeart/2005/8/layout/radial3"/>
    <dgm:cxn modelId="{387E6DE9-E4D9-4766-B41B-C74D9F90F16D}" type="presOf" srcId="{1C1C8610-C3A2-491A-8128-B04B8901A58E}" destId="{261C5E4F-E7C0-480F-8EB3-71025D488C9B}" srcOrd="0" destOrd="0" presId="urn:microsoft.com/office/officeart/2005/8/layout/radial3"/>
    <dgm:cxn modelId="{C1BF71C5-94BF-4033-8E75-B8ED326E54B5}" srcId="{1C1C8610-C3A2-491A-8128-B04B8901A58E}" destId="{C6F094CC-553E-448E-B2A0-3FE251C9B201}" srcOrd="0" destOrd="0" parTransId="{DA27DC69-74E6-43EA-AD42-A2D5B507AD2F}" sibTransId="{80369228-C0A8-4095-88DB-8F014F861A27}"/>
    <dgm:cxn modelId="{A192C685-83FC-4085-B636-2FF209907ED5}" srcId="{1C1C8610-C3A2-491A-8128-B04B8901A58E}" destId="{BF9F6031-4E8B-42E0-80DE-4B5D0A07B6A8}" srcOrd="1" destOrd="0" parTransId="{137AEA3C-650E-490A-9272-B95C8F473169}" sibTransId="{57E289BA-5115-49C6-A8BF-A694917E3622}"/>
    <dgm:cxn modelId="{2AEBA305-4FA0-47F0-A7B7-4C4FFA334EC0}" srcId="{1C1C8610-C3A2-491A-8128-B04B8901A58E}" destId="{851A5F19-B803-45F0-933F-B23939E21CB1}" srcOrd="5" destOrd="0" parTransId="{64E786CC-7B69-4519-B151-80805903E74C}" sibTransId="{5DEA139D-1AA8-4E2B-8CC5-764A2B77A269}"/>
    <dgm:cxn modelId="{EE099115-12CF-47C6-BE6B-2814110172BF}" srcId="{8A852B8F-0B8D-4845-99E7-D2CC0661F440}" destId="{1C1C8610-C3A2-491A-8128-B04B8901A58E}" srcOrd="0" destOrd="0" parTransId="{065B919A-0A16-4C44-8302-9DFCEAAB0D49}" sibTransId="{1A1AF783-3072-4357-9F12-0519EAD8E0BF}"/>
    <dgm:cxn modelId="{C5759270-CC18-409D-89DF-8755988594AA}" type="presOf" srcId="{C6F094CC-553E-448E-B2A0-3FE251C9B201}" destId="{01A1A9C2-E60F-4DB6-B3C2-F095F3629FA2}" srcOrd="0" destOrd="0" presId="urn:microsoft.com/office/officeart/2005/8/layout/radial3"/>
    <dgm:cxn modelId="{0B469F80-625F-4A65-A527-7504C3F301D6}" type="presParOf" srcId="{A4E1215A-07B6-439E-A14B-E815FFCD104C}" destId="{5951F226-DC68-4713-B867-8571B6895DE9}" srcOrd="0" destOrd="0" presId="urn:microsoft.com/office/officeart/2005/8/layout/radial3"/>
    <dgm:cxn modelId="{CE62DE1D-12F3-4D17-9F17-B3A6F5C00335}" type="presParOf" srcId="{5951F226-DC68-4713-B867-8571B6895DE9}" destId="{261C5E4F-E7C0-480F-8EB3-71025D488C9B}" srcOrd="0" destOrd="0" presId="urn:microsoft.com/office/officeart/2005/8/layout/radial3"/>
    <dgm:cxn modelId="{415303A7-3ACF-49DB-99B0-A704F2C8E620}" type="presParOf" srcId="{5951F226-DC68-4713-B867-8571B6895DE9}" destId="{01A1A9C2-E60F-4DB6-B3C2-F095F3629FA2}" srcOrd="1" destOrd="0" presId="urn:microsoft.com/office/officeart/2005/8/layout/radial3"/>
    <dgm:cxn modelId="{0AB80A6D-F515-464D-A0A7-8D0C37028E6F}" type="presParOf" srcId="{5951F226-DC68-4713-B867-8571B6895DE9}" destId="{744FC386-D434-413D-A9AA-C23170E46A75}" srcOrd="2" destOrd="0" presId="urn:microsoft.com/office/officeart/2005/8/layout/radial3"/>
    <dgm:cxn modelId="{C3D2AA2F-A6D1-497B-A02F-A66726AB2855}" type="presParOf" srcId="{5951F226-DC68-4713-B867-8571B6895DE9}" destId="{16720B6E-87B7-4969-8179-C950518A52FE}" srcOrd="3" destOrd="0" presId="urn:microsoft.com/office/officeart/2005/8/layout/radial3"/>
    <dgm:cxn modelId="{9A1D8EBA-0B08-4CEA-A171-A71666AB1DD6}" type="presParOf" srcId="{5951F226-DC68-4713-B867-8571B6895DE9}" destId="{8DBE306E-D8F2-463E-9A84-B9A8898D73B2}" srcOrd="4" destOrd="0" presId="urn:microsoft.com/office/officeart/2005/8/layout/radial3"/>
    <dgm:cxn modelId="{34363667-875E-4674-817B-71EBB32C3032}" type="presParOf" srcId="{5951F226-DC68-4713-B867-8571B6895DE9}" destId="{C2CE16CD-CB71-43D8-9338-D27A83F16E01}" srcOrd="5" destOrd="0" presId="urn:microsoft.com/office/officeart/2005/8/layout/radial3"/>
    <dgm:cxn modelId="{3DDFB876-9DFE-43AB-BE9C-E9BBD5899FF6}" type="presParOf" srcId="{5951F226-DC68-4713-B867-8571B6895DE9}" destId="{2DD32D64-66DF-4281-9364-0A9E2484F567}" srcOrd="6" destOrd="0" presId="urn:microsoft.com/office/officeart/2005/8/layout/radial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FDC3BF-4E1E-47BF-BEF4-7327A2419228}"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fr-FR"/>
        </a:p>
      </dgm:t>
    </dgm:pt>
    <dgm:pt modelId="{49919C57-15BA-485D-9630-7371AC04057B}">
      <dgm:prSet phldrT="[Texte]"/>
      <dgm:spPr/>
      <dgm:t>
        <a:bodyPr/>
        <a:lstStyle/>
        <a:p>
          <a:r>
            <a:rPr lang="fr-FR" dirty="0" smtClean="0"/>
            <a:t>Feuille</a:t>
          </a:r>
          <a:endParaRPr lang="fr-FR" dirty="0"/>
        </a:p>
      </dgm:t>
    </dgm:pt>
    <dgm:pt modelId="{090082AD-7C76-4866-996F-CD5D9F90CA10}" type="parTrans" cxnId="{FAED5825-03EF-4F67-BFE2-0E12B8931C84}">
      <dgm:prSet/>
      <dgm:spPr/>
      <dgm:t>
        <a:bodyPr/>
        <a:lstStyle/>
        <a:p>
          <a:endParaRPr lang="fr-FR"/>
        </a:p>
      </dgm:t>
    </dgm:pt>
    <dgm:pt modelId="{42DEF9BF-9B85-424B-823B-131BB0D51018}" type="sibTrans" cxnId="{FAED5825-03EF-4F67-BFE2-0E12B8931C84}">
      <dgm:prSet/>
      <dgm:spPr/>
      <dgm:t>
        <a:bodyPr/>
        <a:lstStyle/>
        <a:p>
          <a:endParaRPr lang="fr-FR"/>
        </a:p>
      </dgm:t>
    </dgm:pt>
    <dgm:pt modelId="{9D348AEF-5437-486E-9DF2-5E252B392529}">
      <dgm:prSet phldrT="[Texte]"/>
      <dgm:spPr/>
      <dgm:t>
        <a:bodyPr/>
        <a:lstStyle/>
        <a:p>
          <a:r>
            <a:rPr lang="fr-FR" dirty="0" smtClean="0"/>
            <a:t>En rouleau</a:t>
          </a:r>
          <a:endParaRPr lang="fr-FR" dirty="0"/>
        </a:p>
      </dgm:t>
    </dgm:pt>
    <dgm:pt modelId="{D4BD482B-46D1-4D9C-A831-CD5D6151FD58}" type="parTrans" cxnId="{DA849833-43D4-4F3E-8582-BD1656A2B294}">
      <dgm:prSet/>
      <dgm:spPr/>
      <dgm:t>
        <a:bodyPr/>
        <a:lstStyle/>
        <a:p>
          <a:endParaRPr lang="fr-FR"/>
        </a:p>
      </dgm:t>
    </dgm:pt>
    <dgm:pt modelId="{6816458A-06F7-4F61-BDBE-00E5BB4C6081}" type="sibTrans" cxnId="{DA849833-43D4-4F3E-8582-BD1656A2B294}">
      <dgm:prSet/>
      <dgm:spPr/>
      <dgm:t>
        <a:bodyPr/>
        <a:lstStyle/>
        <a:p>
          <a:endParaRPr lang="fr-FR"/>
        </a:p>
      </dgm:t>
    </dgm:pt>
    <dgm:pt modelId="{C722F9ED-5796-40D0-939A-57A369F8E2B0}">
      <dgm:prSet phldrT="[Texte]"/>
      <dgm:spPr/>
      <dgm:t>
        <a:bodyPr/>
        <a:lstStyle/>
        <a:p>
          <a:r>
            <a:rPr lang="fr-FR" dirty="0" smtClean="0"/>
            <a:t>En plaque</a:t>
          </a:r>
          <a:endParaRPr lang="fr-FR" dirty="0"/>
        </a:p>
      </dgm:t>
    </dgm:pt>
    <dgm:pt modelId="{23360DC3-E5F3-4D42-B8E3-B88BF3EA7E42}" type="parTrans" cxnId="{48D95EDC-4A38-4885-B2B8-50A6010BA19B}">
      <dgm:prSet/>
      <dgm:spPr/>
      <dgm:t>
        <a:bodyPr/>
        <a:lstStyle/>
        <a:p>
          <a:endParaRPr lang="fr-FR"/>
        </a:p>
      </dgm:t>
    </dgm:pt>
    <dgm:pt modelId="{AD4B89DF-8215-49B7-8C61-1D2F86169632}" type="sibTrans" cxnId="{48D95EDC-4A38-4885-B2B8-50A6010BA19B}">
      <dgm:prSet/>
      <dgm:spPr/>
      <dgm:t>
        <a:bodyPr/>
        <a:lstStyle/>
        <a:p>
          <a:endParaRPr lang="fr-FR"/>
        </a:p>
      </dgm:t>
    </dgm:pt>
    <dgm:pt modelId="{CA32C7BA-0C92-4D51-8036-00614A7C66A7}">
      <dgm:prSet phldrT="[Texte]"/>
      <dgm:spPr/>
      <dgm:t>
        <a:bodyPr/>
        <a:lstStyle/>
        <a:p>
          <a:r>
            <a:rPr lang="fr-FR" dirty="0" smtClean="0"/>
            <a:t>Préformée</a:t>
          </a:r>
          <a:endParaRPr lang="fr-FR" dirty="0"/>
        </a:p>
      </dgm:t>
    </dgm:pt>
    <dgm:pt modelId="{CB30161E-A84F-47D1-B441-1F186A2C62AF}" type="parTrans" cxnId="{CC87ECCB-3025-4078-A7DA-0FBC5B79AC4D}">
      <dgm:prSet/>
      <dgm:spPr/>
      <dgm:t>
        <a:bodyPr/>
        <a:lstStyle/>
        <a:p>
          <a:endParaRPr lang="fr-FR"/>
        </a:p>
      </dgm:t>
    </dgm:pt>
    <dgm:pt modelId="{38019D51-8D1B-4D8C-8E1D-0CB670D263D0}" type="sibTrans" cxnId="{CC87ECCB-3025-4078-A7DA-0FBC5B79AC4D}">
      <dgm:prSet/>
      <dgm:spPr/>
      <dgm:t>
        <a:bodyPr/>
        <a:lstStyle/>
        <a:p>
          <a:endParaRPr lang="fr-FR"/>
        </a:p>
      </dgm:t>
    </dgm:pt>
    <dgm:pt modelId="{A2EA2BC6-F041-4243-9388-22F92B984F72}" type="pres">
      <dgm:prSet presAssocID="{3AFDC3BF-4E1E-47BF-BEF4-7327A2419228}" presName="hierChild1" presStyleCnt="0">
        <dgm:presLayoutVars>
          <dgm:orgChart val="1"/>
          <dgm:chPref val="1"/>
          <dgm:dir/>
          <dgm:animOne val="branch"/>
          <dgm:animLvl val="lvl"/>
          <dgm:resizeHandles/>
        </dgm:presLayoutVars>
      </dgm:prSet>
      <dgm:spPr/>
      <dgm:t>
        <a:bodyPr/>
        <a:lstStyle/>
        <a:p>
          <a:endParaRPr lang="fr-FR"/>
        </a:p>
      </dgm:t>
    </dgm:pt>
    <dgm:pt modelId="{6E6DE6B3-4FBD-447B-84D0-15349830C84D}" type="pres">
      <dgm:prSet presAssocID="{49919C57-15BA-485D-9630-7371AC04057B}" presName="hierRoot1" presStyleCnt="0">
        <dgm:presLayoutVars>
          <dgm:hierBranch val="init"/>
        </dgm:presLayoutVars>
      </dgm:prSet>
      <dgm:spPr/>
    </dgm:pt>
    <dgm:pt modelId="{50921E5E-B95F-46C2-8426-13EEC88E88EB}" type="pres">
      <dgm:prSet presAssocID="{49919C57-15BA-485D-9630-7371AC04057B}" presName="rootComposite1" presStyleCnt="0"/>
      <dgm:spPr/>
    </dgm:pt>
    <dgm:pt modelId="{CF95D6BD-2564-44BC-B1B0-87F5C5025EDE}" type="pres">
      <dgm:prSet presAssocID="{49919C57-15BA-485D-9630-7371AC04057B}" presName="rootText1" presStyleLbl="node0" presStyleIdx="0" presStyleCnt="1">
        <dgm:presLayoutVars>
          <dgm:chPref val="3"/>
        </dgm:presLayoutVars>
      </dgm:prSet>
      <dgm:spPr/>
      <dgm:t>
        <a:bodyPr/>
        <a:lstStyle/>
        <a:p>
          <a:endParaRPr lang="fr-FR"/>
        </a:p>
      </dgm:t>
    </dgm:pt>
    <dgm:pt modelId="{7B24BB53-B4AB-44A4-9ABC-6C2287432631}" type="pres">
      <dgm:prSet presAssocID="{49919C57-15BA-485D-9630-7371AC04057B}" presName="rootConnector1" presStyleLbl="node1" presStyleIdx="0" presStyleCnt="0"/>
      <dgm:spPr/>
      <dgm:t>
        <a:bodyPr/>
        <a:lstStyle/>
        <a:p>
          <a:endParaRPr lang="fr-FR"/>
        </a:p>
      </dgm:t>
    </dgm:pt>
    <dgm:pt modelId="{19A30B8C-3A97-4CF2-97B6-4D5BD69BD74E}" type="pres">
      <dgm:prSet presAssocID="{49919C57-15BA-485D-9630-7371AC04057B}" presName="hierChild2" presStyleCnt="0"/>
      <dgm:spPr/>
    </dgm:pt>
    <dgm:pt modelId="{155139B1-6103-4100-8BD6-F256ED632DB2}" type="pres">
      <dgm:prSet presAssocID="{D4BD482B-46D1-4D9C-A831-CD5D6151FD58}" presName="Name37" presStyleLbl="parChTrans1D2" presStyleIdx="0" presStyleCnt="3"/>
      <dgm:spPr/>
      <dgm:t>
        <a:bodyPr/>
        <a:lstStyle/>
        <a:p>
          <a:endParaRPr lang="fr-FR"/>
        </a:p>
      </dgm:t>
    </dgm:pt>
    <dgm:pt modelId="{7A4E3FF7-487D-4951-9423-3C382F7B7655}" type="pres">
      <dgm:prSet presAssocID="{9D348AEF-5437-486E-9DF2-5E252B392529}" presName="hierRoot2" presStyleCnt="0">
        <dgm:presLayoutVars>
          <dgm:hierBranch val="init"/>
        </dgm:presLayoutVars>
      </dgm:prSet>
      <dgm:spPr/>
    </dgm:pt>
    <dgm:pt modelId="{5388E823-8C46-454E-923B-69B739804B9D}" type="pres">
      <dgm:prSet presAssocID="{9D348AEF-5437-486E-9DF2-5E252B392529}" presName="rootComposite" presStyleCnt="0"/>
      <dgm:spPr/>
    </dgm:pt>
    <dgm:pt modelId="{A146DB48-61EB-45FC-9730-4DB8FAA9E257}" type="pres">
      <dgm:prSet presAssocID="{9D348AEF-5437-486E-9DF2-5E252B392529}" presName="rootText" presStyleLbl="node2" presStyleIdx="0" presStyleCnt="3">
        <dgm:presLayoutVars>
          <dgm:chPref val="3"/>
        </dgm:presLayoutVars>
      </dgm:prSet>
      <dgm:spPr/>
      <dgm:t>
        <a:bodyPr/>
        <a:lstStyle/>
        <a:p>
          <a:endParaRPr lang="fr-FR"/>
        </a:p>
      </dgm:t>
    </dgm:pt>
    <dgm:pt modelId="{DDCC8DAF-E135-4649-9F1F-BA0FC6F16589}" type="pres">
      <dgm:prSet presAssocID="{9D348AEF-5437-486E-9DF2-5E252B392529}" presName="rootConnector" presStyleLbl="node2" presStyleIdx="0" presStyleCnt="3"/>
      <dgm:spPr/>
      <dgm:t>
        <a:bodyPr/>
        <a:lstStyle/>
        <a:p>
          <a:endParaRPr lang="fr-FR"/>
        </a:p>
      </dgm:t>
    </dgm:pt>
    <dgm:pt modelId="{20B06377-2CEB-4EA9-B89F-7C669EE188D2}" type="pres">
      <dgm:prSet presAssocID="{9D348AEF-5437-486E-9DF2-5E252B392529}" presName="hierChild4" presStyleCnt="0"/>
      <dgm:spPr/>
    </dgm:pt>
    <dgm:pt modelId="{B360FA6C-AF59-4D7B-9089-2CD6B9F9F7E6}" type="pres">
      <dgm:prSet presAssocID="{9D348AEF-5437-486E-9DF2-5E252B392529}" presName="hierChild5" presStyleCnt="0"/>
      <dgm:spPr/>
    </dgm:pt>
    <dgm:pt modelId="{0BDCB29A-1575-486B-BCE8-03B6710009A0}" type="pres">
      <dgm:prSet presAssocID="{23360DC3-E5F3-4D42-B8E3-B88BF3EA7E42}" presName="Name37" presStyleLbl="parChTrans1D2" presStyleIdx="1" presStyleCnt="3"/>
      <dgm:spPr/>
      <dgm:t>
        <a:bodyPr/>
        <a:lstStyle/>
        <a:p>
          <a:endParaRPr lang="fr-FR"/>
        </a:p>
      </dgm:t>
    </dgm:pt>
    <dgm:pt modelId="{5B214AF9-A44B-4A0C-98DE-7F88638EB8C1}" type="pres">
      <dgm:prSet presAssocID="{C722F9ED-5796-40D0-939A-57A369F8E2B0}" presName="hierRoot2" presStyleCnt="0">
        <dgm:presLayoutVars>
          <dgm:hierBranch val="init"/>
        </dgm:presLayoutVars>
      </dgm:prSet>
      <dgm:spPr/>
    </dgm:pt>
    <dgm:pt modelId="{4602C374-1E50-4E71-846F-C018D2EB201A}" type="pres">
      <dgm:prSet presAssocID="{C722F9ED-5796-40D0-939A-57A369F8E2B0}" presName="rootComposite" presStyleCnt="0"/>
      <dgm:spPr/>
    </dgm:pt>
    <dgm:pt modelId="{80EF56BF-0865-4895-8E40-72402BE505BE}" type="pres">
      <dgm:prSet presAssocID="{C722F9ED-5796-40D0-939A-57A369F8E2B0}" presName="rootText" presStyleLbl="node2" presStyleIdx="1" presStyleCnt="3">
        <dgm:presLayoutVars>
          <dgm:chPref val="3"/>
        </dgm:presLayoutVars>
      </dgm:prSet>
      <dgm:spPr/>
      <dgm:t>
        <a:bodyPr/>
        <a:lstStyle/>
        <a:p>
          <a:endParaRPr lang="fr-FR"/>
        </a:p>
      </dgm:t>
    </dgm:pt>
    <dgm:pt modelId="{52BC63D8-D2E6-428E-BB6C-CC0E92F474B6}" type="pres">
      <dgm:prSet presAssocID="{C722F9ED-5796-40D0-939A-57A369F8E2B0}" presName="rootConnector" presStyleLbl="node2" presStyleIdx="1" presStyleCnt="3"/>
      <dgm:spPr/>
      <dgm:t>
        <a:bodyPr/>
        <a:lstStyle/>
        <a:p>
          <a:endParaRPr lang="fr-FR"/>
        </a:p>
      </dgm:t>
    </dgm:pt>
    <dgm:pt modelId="{F3992EE0-52C3-4396-8700-1AEE25C8F245}" type="pres">
      <dgm:prSet presAssocID="{C722F9ED-5796-40D0-939A-57A369F8E2B0}" presName="hierChild4" presStyleCnt="0"/>
      <dgm:spPr/>
    </dgm:pt>
    <dgm:pt modelId="{8C32678C-E949-4E19-8246-1BCA3A798A2E}" type="pres">
      <dgm:prSet presAssocID="{C722F9ED-5796-40D0-939A-57A369F8E2B0}" presName="hierChild5" presStyleCnt="0"/>
      <dgm:spPr/>
    </dgm:pt>
    <dgm:pt modelId="{4884BBC2-9D59-4C77-882D-E51ADE4570BE}" type="pres">
      <dgm:prSet presAssocID="{CB30161E-A84F-47D1-B441-1F186A2C62AF}" presName="Name37" presStyleLbl="parChTrans1D2" presStyleIdx="2" presStyleCnt="3"/>
      <dgm:spPr/>
      <dgm:t>
        <a:bodyPr/>
        <a:lstStyle/>
        <a:p>
          <a:endParaRPr lang="fr-FR"/>
        </a:p>
      </dgm:t>
    </dgm:pt>
    <dgm:pt modelId="{C8695472-6A7C-4762-9DEF-82BF3DB8085A}" type="pres">
      <dgm:prSet presAssocID="{CA32C7BA-0C92-4D51-8036-00614A7C66A7}" presName="hierRoot2" presStyleCnt="0">
        <dgm:presLayoutVars>
          <dgm:hierBranch val="init"/>
        </dgm:presLayoutVars>
      </dgm:prSet>
      <dgm:spPr/>
    </dgm:pt>
    <dgm:pt modelId="{1CECA952-97FC-43B9-B4FE-19F5FC3ED290}" type="pres">
      <dgm:prSet presAssocID="{CA32C7BA-0C92-4D51-8036-00614A7C66A7}" presName="rootComposite" presStyleCnt="0"/>
      <dgm:spPr/>
    </dgm:pt>
    <dgm:pt modelId="{AF7E57B1-212F-4172-955C-A7355797F937}" type="pres">
      <dgm:prSet presAssocID="{CA32C7BA-0C92-4D51-8036-00614A7C66A7}" presName="rootText" presStyleLbl="node2" presStyleIdx="2" presStyleCnt="3">
        <dgm:presLayoutVars>
          <dgm:chPref val="3"/>
        </dgm:presLayoutVars>
      </dgm:prSet>
      <dgm:spPr/>
      <dgm:t>
        <a:bodyPr/>
        <a:lstStyle/>
        <a:p>
          <a:endParaRPr lang="fr-FR"/>
        </a:p>
      </dgm:t>
    </dgm:pt>
    <dgm:pt modelId="{7BE6C9A5-96FB-41C5-B474-4E8AC212DD70}" type="pres">
      <dgm:prSet presAssocID="{CA32C7BA-0C92-4D51-8036-00614A7C66A7}" presName="rootConnector" presStyleLbl="node2" presStyleIdx="2" presStyleCnt="3"/>
      <dgm:spPr/>
      <dgm:t>
        <a:bodyPr/>
        <a:lstStyle/>
        <a:p>
          <a:endParaRPr lang="fr-FR"/>
        </a:p>
      </dgm:t>
    </dgm:pt>
    <dgm:pt modelId="{0EDF7209-798A-4D8C-9B9E-A86542ABADD5}" type="pres">
      <dgm:prSet presAssocID="{CA32C7BA-0C92-4D51-8036-00614A7C66A7}" presName="hierChild4" presStyleCnt="0"/>
      <dgm:spPr/>
    </dgm:pt>
    <dgm:pt modelId="{6A8BA8E2-A8F8-4476-9643-7445F14CB45C}" type="pres">
      <dgm:prSet presAssocID="{CA32C7BA-0C92-4D51-8036-00614A7C66A7}" presName="hierChild5" presStyleCnt="0"/>
      <dgm:spPr/>
    </dgm:pt>
    <dgm:pt modelId="{123508C6-657B-4438-A4FA-F057113D0E1E}" type="pres">
      <dgm:prSet presAssocID="{49919C57-15BA-485D-9630-7371AC04057B}" presName="hierChild3" presStyleCnt="0"/>
      <dgm:spPr/>
    </dgm:pt>
  </dgm:ptLst>
  <dgm:cxnLst>
    <dgm:cxn modelId="{7A9C3487-3681-4151-AC67-986DF3D24F67}" type="presOf" srcId="{D4BD482B-46D1-4D9C-A831-CD5D6151FD58}" destId="{155139B1-6103-4100-8BD6-F256ED632DB2}" srcOrd="0" destOrd="0" presId="urn:microsoft.com/office/officeart/2005/8/layout/orgChart1"/>
    <dgm:cxn modelId="{DA849833-43D4-4F3E-8582-BD1656A2B294}" srcId="{49919C57-15BA-485D-9630-7371AC04057B}" destId="{9D348AEF-5437-486E-9DF2-5E252B392529}" srcOrd="0" destOrd="0" parTransId="{D4BD482B-46D1-4D9C-A831-CD5D6151FD58}" sibTransId="{6816458A-06F7-4F61-BDBE-00E5BB4C6081}"/>
    <dgm:cxn modelId="{6C72CA4E-D57D-4674-9BF5-756FCE739790}" type="presOf" srcId="{CB30161E-A84F-47D1-B441-1F186A2C62AF}" destId="{4884BBC2-9D59-4C77-882D-E51ADE4570BE}" srcOrd="0" destOrd="0" presId="urn:microsoft.com/office/officeart/2005/8/layout/orgChart1"/>
    <dgm:cxn modelId="{CC87ECCB-3025-4078-A7DA-0FBC5B79AC4D}" srcId="{49919C57-15BA-485D-9630-7371AC04057B}" destId="{CA32C7BA-0C92-4D51-8036-00614A7C66A7}" srcOrd="2" destOrd="0" parTransId="{CB30161E-A84F-47D1-B441-1F186A2C62AF}" sibTransId="{38019D51-8D1B-4D8C-8E1D-0CB670D263D0}"/>
    <dgm:cxn modelId="{A7DEAA0D-9EAD-4750-A426-433F460E88C3}" type="presOf" srcId="{3AFDC3BF-4E1E-47BF-BEF4-7327A2419228}" destId="{A2EA2BC6-F041-4243-9388-22F92B984F72}" srcOrd="0" destOrd="0" presId="urn:microsoft.com/office/officeart/2005/8/layout/orgChart1"/>
    <dgm:cxn modelId="{CBFF719B-4B00-4862-9C73-3BA69CCEFC5E}" type="presOf" srcId="{9D348AEF-5437-486E-9DF2-5E252B392529}" destId="{A146DB48-61EB-45FC-9730-4DB8FAA9E257}" srcOrd="0" destOrd="0" presId="urn:microsoft.com/office/officeart/2005/8/layout/orgChart1"/>
    <dgm:cxn modelId="{79D36102-020A-4B1B-85B6-63BC0485EBA8}" type="presOf" srcId="{23360DC3-E5F3-4D42-B8E3-B88BF3EA7E42}" destId="{0BDCB29A-1575-486B-BCE8-03B6710009A0}" srcOrd="0" destOrd="0" presId="urn:microsoft.com/office/officeart/2005/8/layout/orgChart1"/>
    <dgm:cxn modelId="{8B92C130-8BA6-45F4-A5B8-C7138119B536}" type="presOf" srcId="{9D348AEF-5437-486E-9DF2-5E252B392529}" destId="{DDCC8DAF-E135-4649-9F1F-BA0FC6F16589}" srcOrd="1" destOrd="0" presId="urn:microsoft.com/office/officeart/2005/8/layout/orgChart1"/>
    <dgm:cxn modelId="{14456DCA-A405-41EC-A094-30519BD1BFA2}" type="presOf" srcId="{C722F9ED-5796-40D0-939A-57A369F8E2B0}" destId="{80EF56BF-0865-4895-8E40-72402BE505BE}" srcOrd="0" destOrd="0" presId="urn:microsoft.com/office/officeart/2005/8/layout/orgChart1"/>
    <dgm:cxn modelId="{48D95EDC-4A38-4885-B2B8-50A6010BA19B}" srcId="{49919C57-15BA-485D-9630-7371AC04057B}" destId="{C722F9ED-5796-40D0-939A-57A369F8E2B0}" srcOrd="1" destOrd="0" parTransId="{23360DC3-E5F3-4D42-B8E3-B88BF3EA7E42}" sibTransId="{AD4B89DF-8215-49B7-8C61-1D2F86169632}"/>
    <dgm:cxn modelId="{4718CFCB-19C2-4DE0-AABB-1096298A06C7}" type="presOf" srcId="{49919C57-15BA-485D-9630-7371AC04057B}" destId="{CF95D6BD-2564-44BC-B1B0-87F5C5025EDE}" srcOrd="0" destOrd="0" presId="urn:microsoft.com/office/officeart/2005/8/layout/orgChart1"/>
    <dgm:cxn modelId="{782C2686-E57A-4B85-B073-CFE3DEBDB575}" type="presOf" srcId="{CA32C7BA-0C92-4D51-8036-00614A7C66A7}" destId="{AF7E57B1-212F-4172-955C-A7355797F937}" srcOrd="0" destOrd="0" presId="urn:microsoft.com/office/officeart/2005/8/layout/orgChart1"/>
    <dgm:cxn modelId="{180D9A33-F68A-47C3-8B07-247994E3B246}" type="presOf" srcId="{CA32C7BA-0C92-4D51-8036-00614A7C66A7}" destId="{7BE6C9A5-96FB-41C5-B474-4E8AC212DD70}" srcOrd="1" destOrd="0" presId="urn:microsoft.com/office/officeart/2005/8/layout/orgChart1"/>
    <dgm:cxn modelId="{182B7461-00B3-49AC-8A69-A10225747C44}" type="presOf" srcId="{C722F9ED-5796-40D0-939A-57A369F8E2B0}" destId="{52BC63D8-D2E6-428E-BB6C-CC0E92F474B6}" srcOrd="1" destOrd="0" presId="urn:microsoft.com/office/officeart/2005/8/layout/orgChart1"/>
    <dgm:cxn modelId="{3542493D-F82C-4D33-B02A-414444D39F62}" type="presOf" srcId="{49919C57-15BA-485D-9630-7371AC04057B}" destId="{7B24BB53-B4AB-44A4-9ABC-6C2287432631}" srcOrd="1" destOrd="0" presId="urn:microsoft.com/office/officeart/2005/8/layout/orgChart1"/>
    <dgm:cxn modelId="{FAED5825-03EF-4F67-BFE2-0E12B8931C84}" srcId="{3AFDC3BF-4E1E-47BF-BEF4-7327A2419228}" destId="{49919C57-15BA-485D-9630-7371AC04057B}" srcOrd="0" destOrd="0" parTransId="{090082AD-7C76-4866-996F-CD5D9F90CA10}" sibTransId="{42DEF9BF-9B85-424B-823B-131BB0D51018}"/>
    <dgm:cxn modelId="{E73DCFE3-9CB9-4F6B-A6FF-81EBAD98284F}" type="presParOf" srcId="{A2EA2BC6-F041-4243-9388-22F92B984F72}" destId="{6E6DE6B3-4FBD-447B-84D0-15349830C84D}" srcOrd="0" destOrd="0" presId="urn:microsoft.com/office/officeart/2005/8/layout/orgChart1"/>
    <dgm:cxn modelId="{3EC0B73E-B9E4-4AA5-AE8B-C37582B68206}" type="presParOf" srcId="{6E6DE6B3-4FBD-447B-84D0-15349830C84D}" destId="{50921E5E-B95F-46C2-8426-13EEC88E88EB}" srcOrd="0" destOrd="0" presId="urn:microsoft.com/office/officeart/2005/8/layout/orgChart1"/>
    <dgm:cxn modelId="{FF5E7869-9D56-4A94-8B70-2E8675BE47FC}" type="presParOf" srcId="{50921E5E-B95F-46C2-8426-13EEC88E88EB}" destId="{CF95D6BD-2564-44BC-B1B0-87F5C5025EDE}" srcOrd="0" destOrd="0" presId="urn:microsoft.com/office/officeart/2005/8/layout/orgChart1"/>
    <dgm:cxn modelId="{57D85700-6834-4ADE-8791-5C4E47BD2A74}" type="presParOf" srcId="{50921E5E-B95F-46C2-8426-13EEC88E88EB}" destId="{7B24BB53-B4AB-44A4-9ABC-6C2287432631}" srcOrd="1" destOrd="0" presId="urn:microsoft.com/office/officeart/2005/8/layout/orgChart1"/>
    <dgm:cxn modelId="{0FB15097-CF90-44A3-83CF-B15EC2E3E0C2}" type="presParOf" srcId="{6E6DE6B3-4FBD-447B-84D0-15349830C84D}" destId="{19A30B8C-3A97-4CF2-97B6-4D5BD69BD74E}" srcOrd="1" destOrd="0" presId="urn:microsoft.com/office/officeart/2005/8/layout/orgChart1"/>
    <dgm:cxn modelId="{0173AD21-57FC-46D8-8191-69667E6FB04F}" type="presParOf" srcId="{19A30B8C-3A97-4CF2-97B6-4D5BD69BD74E}" destId="{155139B1-6103-4100-8BD6-F256ED632DB2}" srcOrd="0" destOrd="0" presId="urn:microsoft.com/office/officeart/2005/8/layout/orgChart1"/>
    <dgm:cxn modelId="{84E58C96-3443-4E6F-A6E3-C2A4F3DCE075}" type="presParOf" srcId="{19A30B8C-3A97-4CF2-97B6-4D5BD69BD74E}" destId="{7A4E3FF7-487D-4951-9423-3C382F7B7655}" srcOrd="1" destOrd="0" presId="urn:microsoft.com/office/officeart/2005/8/layout/orgChart1"/>
    <dgm:cxn modelId="{CBD79EA6-499E-47A3-8938-D5BA682DC2D9}" type="presParOf" srcId="{7A4E3FF7-487D-4951-9423-3C382F7B7655}" destId="{5388E823-8C46-454E-923B-69B739804B9D}" srcOrd="0" destOrd="0" presId="urn:microsoft.com/office/officeart/2005/8/layout/orgChart1"/>
    <dgm:cxn modelId="{910D0B99-65CF-4DD8-AF2B-846E519B77E0}" type="presParOf" srcId="{5388E823-8C46-454E-923B-69B739804B9D}" destId="{A146DB48-61EB-45FC-9730-4DB8FAA9E257}" srcOrd="0" destOrd="0" presId="urn:microsoft.com/office/officeart/2005/8/layout/orgChart1"/>
    <dgm:cxn modelId="{FFC7645B-7AAB-4003-9976-2806A00761EC}" type="presParOf" srcId="{5388E823-8C46-454E-923B-69B739804B9D}" destId="{DDCC8DAF-E135-4649-9F1F-BA0FC6F16589}" srcOrd="1" destOrd="0" presId="urn:microsoft.com/office/officeart/2005/8/layout/orgChart1"/>
    <dgm:cxn modelId="{E3478965-442D-45BF-B901-D9346D97645F}" type="presParOf" srcId="{7A4E3FF7-487D-4951-9423-3C382F7B7655}" destId="{20B06377-2CEB-4EA9-B89F-7C669EE188D2}" srcOrd="1" destOrd="0" presId="urn:microsoft.com/office/officeart/2005/8/layout/orgChart1"/>
    <dgm:cxn modelId="{E4FBC677-CFF4-497D-B902-BC6716287561}" type="presParOf" srcId="{7A4E3FF7-487D-4951-9423-3C382F7B7655}" destId="{B360FA6C-AF59-4D7B-9089-2CD6B9F9F7E6}" srcOrd="2" destOrd="0" presId="urn:microsoft.com/office/officeart/2005/8/layout/orgChart1"/>
    <dgm:cxn modelId="{951CF644-2BE1-4130-B99B-061689129693}" type="presParOf" srcId="{19A30B8C-3A97-4CF2-97B6-4D5BD69BD74E}" destId="{0BDCB29A-1575-486B-BCE8-03B6710009A0}" srcOrd="2" destOrd="0" presId="urn:microsoft.com/office/officeart/2005/8/layout/orgChart1"/>
    <dgm:cxn modelId="{3BE317D8-0FF6-466B-9555-8B48A8A866A4}" type="presParOf" srcId="{19A30B8C-3A97-4CF2-97B6-4D5BD69BD74E}" destId="{5B214AF9-A44B-4A0C-98DE-7F88638EB8C1}" srcOrd="3" destOrd="0" presId="urn:microsoft.com/office/officeart/2005/8/layout/orgChart1"/>
    <dgm:cxn modelId="{02D28D1B-A72B-4173-A27E-88A4A5FC7CDD}" type="presParOf" srcId="{5B214AF9-A44B-4A0C-98DE-7F88638EB8C1}" destId="{4602C374-1E50-4E71-846F-C018D2EB201A}" srcOrd="0" destOrd="0" presId="urn:microsoft.com/office/officeart/2005/8/layout/orgChart1"/>
    <dgm:cxn modelId="{8DAA33F4-4F14-4738-9E19-959705E1EE89}" type="presParOf" srcId="{4602C374-1E50-4E71-846F-C018D2EB201A}" destId="{80EF56BF-0865-4895-8E40-72402BE505BE}" srcOrd="0" destOrd="0" presId="urn:microsoft.com/office/officeart/2005/8/layout/orgChart1"/>
    <dgm:cxn modelId="{D4EE70AB-EB06-4F25-B0B6-D92DE74703ED}" type="presParOf" srcId="{4602C374-1E50-4E71-846F-C018D2EB201A}" destId="{52BC63D8-D2E6-428E-BB6C-CC0E92F474B6}" srcOrd="1" destOrd="0" presId="urn:microsoft.com/office/officeart/2005/8/layout/orgChart1"/>
    <dgm:cxn modelId="{D26E949B-B2D5-4E8A-B979-05E37277E267}" type="presParOf" srcId="{5B214AF9-A44B-4A0C-98DE-7F88638EB8C1}" destId="{F3992EE0-52C3-4396-8700-1AEE25C8F245}" srcOrd="1" destOrd="0" presId="urn:microsoft.com/office/officeart/2005/8/layout/orgChart1"/>
    <dgm:cxn modelId="{3C8B3D10-87B2-48F0-B283-B8D0C86792F5}" type="presParOf" srcId="{5B214AF9-A44B-4A0C-98DE-7F88638EB8C1}" destId="{8C32678C-E949-4E19-8246-1BCA3A798A2E}" srcOrd="2" destOrd="0" presId="urn:microsoft.com/office/officeart/2005/8/layout/orgChart1"/>
    <dgm:cxn modelId="{8EC44B43-A580-446C-AB8A-A975118064E1}" type="presParOf" srcId="{19A30B8C-3A97-4CF2-97B6-4D5BD69BD74E}" destId="{4884BBC2-9D59-4C77-882D-E51ADE4570BE}" srcOrd="4" destOrd="0" presId="urn:microsoft.com/office/officeart/2005/8/layout/orgChart1"/>
    <dgm:cxn modelId="{BDD51884-DC32-455E-928B-414EE61B6614}" type="presParOf" srcId="{19A30B8C-3A97-4CF2-97B6-4D5BD69BD74E}" destId="{C8695472-6A7C-4762-9DEF-82BF3DB8085A}" srcOrd="5" destOrd="0" presId="urn:microsoft.com/office/officeart/2005/8/layout/orgChart1"/>
    <dgm:cxn modelId="{ECED6EED-0700-4446-83F8-F3E7F1675967}" type="presParOf" srcId="{C8695472-6A7C-4762-9DEF-82BF3DB8085A}" destId="{1CECA952-97FC-43B9-B4FE-19F5FC3ED290}" srcOrd="0" destOrd="0" presId="urn:microsoft.com/office/officeart/2005/8/layout/orgChart1"/>
    <dgm:cxn modelId="{F57DF9CD-18A1-4843-8169-3DC98A9C2060}" type="presParOf" srcId="{1CECA952-97FC-43B9-B4FE-19F5FC3ED290}" destId="{AF7E57B1-212F-4172-955C-A7355797F937}" srcOrd="0" destOrd="0" presId="urn:microsoft.com/office/officeart/2005/8/layout/orgChart1"/>
    <dgm:cxn modelId="{F5B37084-73E7-4321-B940-1AB777249D4D}" type="presParOf" srcId="{1CECA952-97FC-43B9-B4FE-19F5FC3ED290}" destId="{7BE6C9A5-96FB-41C5-B474-4E8AC212DD70}" srcOrd="1" destOrd="0" presId="urn:microsoft.com/office/officeart/2005/8/layout/orgChart1"/>
    <dgm:cxn modelId="{55B921F4-794E-4BDC-B7C5-D614EE0FDEDA}" type="presParOf" srcId="{C8695472-6A7C-4762-9DEF-82BF3DB8085A}" destId="{0EDF7209-798A-4D8C-9B9E-A86542ABADD5}" srcOrd="1" destOrd="0" presId="urn:microsoft.com/office/officeart/2005/8/layout/orgChart1"/>
    <dgm:cxn modelId="{5B6172B9-CD81-432B-8DD9-7902933DECEB}" type="presParOf" srcId="{C8695472-6A7C-4762-9DEF-82BF3DB8085A}" destId="{6A8BA8E2-A8F8-4476-9643-7445F14CB45C}" srcOrd="2" destOrd="0" presId="urn:microsoft.com/office/officeart/2005/8/layout/orgChart1"/>
    <dgm:cxn modelId="{CBAC9C00-1C10-4EBC-B9AA-FFA9BAA6D887}" type="presParOf" srcId="{6E6DE6B3-4FBD-447B-84D0-15349830C84D}" destId="{123508C6-657B-4438-A4FA-F057113D0E1E}" srcOrd="2" destOrd="0" presId="urn:microsoft.com/office/officeart/2005/8/layout/orgChart1"/>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FDC3BF-4E1E-47BF-BEF4-7327A2419228}"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fr-FR"/>
        </a:p>
      </dgm:t>
    </dgm:pt>
    <dgm:pt modelId="{49919C57-15BA-485D-9630-7371AC04057B}">
      <dgm:prSet phldrT="[Texte]"/>
      <dgm:spPr/>
      <dgm:t>
        <a:bodyPr/>
        <a:lstStyle/>
        <a:p>
          <a:r>
            <a:rPr lang="fr-FR" dirty="0" smtClean="0"/>
            <a:t>Sac</a:t>
          </a:r>
          <a:endParaRPr lang="fr-FR" dirty="0"/>
        </a:p>
      </dgm:t>
    </dgm:pt>
    <dgm:pt modelId="{090082AD-7C76-4866-996F-CD5D9F90CA10}" type="parTrans" cxnId="{FAED5825-03EF-4F67-BFE2-0E12B8931C84}">
      <dgm:prSet/>
      <dgm:spPr/>
      <dgm:t>
        <a:bodyPr/>
        <a:lstStyle/>
        <a:p>
          <a:endParaRPr lang="fr-FR"/>
        </a:p>
      </dgm:t>
    </dgm:pt>
    <dgm:pt modelId="{42DEF9BF-9B85-424B-823B-131BB0D51018}" type="sibTrans" cxnId="{FAED5825-03EF-4F67-BFE2-0E12B8931C84}">
      <dgm:prSet/>
      <dgm:spPr/>
      <dgm:t>
        <a:bodyPr/>
        <a:lstStyle/>
        <a:p>
          <a:endParaRPr lang="fr-FR"/>
        </a:p>
      </dgm:t>
    </dgm:pt>
    <dgm:pt modelId="{9D348AEF-5437-486E-9DF2-5E252B392529}">
      <dgm:prSet phldrT="[Texte]"/>
      <dgm:spPr/>
      <dgm:t>
        <a:bodyPr/>
        <a:lstStyle/>
        <a:p>
          <a:r>
            <a:rPr lang="fr-FR" dirty="0" smtClean="0"/>
            <a:t>À soufflets</a:t>
          </a:r>
          <a:endParaRPr lang="fr-FR" dirty="0"/>
        </a:p>
      </dgm:t>
    </dgm:pt>
    <dgm:pt modelId="{D4BD482B-46D1-4D9C-A831-CD5D6151FD58}" type="parTrans" cxnId="{DA849833-43D4-4F3E-8582-BD1656A2B294}">
      <dgm:prSet/>
      <dgm:spPr/>
      <dgm:t>
        <a:bodyPr/>
        <a:lstStyle/>
        <a:p>
          <a:endParaRPr lang="fr-FR"/>
        </a:p>
      </dgm:t>
    </dgm:pt>
    <dgm:pt modelId="{6816458A-06F7-4F61-BDBE-00E5BB4C6081}" type="sibTrans" cxnId="{DA849833-43D4-4F3E-8582-BD1656A2B294}">
      <dgm:prSet/>
      <dgm:spPr/>
      <dgm:t>
        <a:bodyPr/>
        <a:lstStyle/>
        <a:p>
          <a:endParaRPr lang="fr-FR"/>
        </a:p>
      </dgm:t>
    </dgm:pt>
    <dgm:pt modelId="{C722F9ED-5796-40D0-939A-57A369F8E2B0}">
      <dgm:prSet phldrT="[Texte]"/>
      <dgm:spPr/>
      <dgm:t>
        <a:bodyPr/>
        <a:lstStyle/>
        <a:p>
          <a:r>
            <a:rPr lang="fr-FR" dirty="0" smtClean="0"/>
            <a:t>Plat</a:t>
          </a:r>
          <a:endParaRPr lang="fr-FR" dirty="0"/>
        </a:p>
      </dgm:t>
    </dgm:pt>
    <dgm:pt modelId="{23360DC3-E5F3-4D42-B8E3-B88BF3EA7E42}" type="parTrans" cxnId="{48D95EDC-4A38-4885-B2B8-50A6010BA19B}">
      <dgm:prSet/>
      <dgm:spPr/>
      <dgm:t>
        <a:bodyPr/>
        <a:lstStyle/>
        <a:p>
          <a:endParaRPr lang="fr-FR"/>
        </a:p>
      </dgm:t>
    </dgm:pt>
    <dgm:pt modelId="{AD4B89DF-8215-49B7-8C61-1D2F86169632}" type="sibTrans" cxnId="{48D95EDC-4A38-4885-B2B8-50A6010BA19B}">
      <dgm:prSet/>
      <dgm:spPr/>
      <dgm:t>
        <a:bodyPr/>
        <a:lstStyle/>
        <a:p>
          <a:endParaRPr lang="fr-FR"/>
        </a:p>
      </dgm:t>
    </dgm:pt>
    <dgm:pt modelId="{CA32C7BA-0C92-4D51-8036-00614A7C66A7}">
      <dgm:prSet phldrT="[Texte]"/>
      <dgm:spPr/>
      <dgm:t>
        <a:bodyPr/>
        <a:lstStyle/>
        <a:p>
          <a:r>
            <a:rPr lang="fr-FR" dirty="0" smtClean="0"/>
            <a:t>Auto-ouvrant</a:t>
          </a:r>
          <a:endParaRPr lang="fr-FR" dirty="0"/>
        </a:p>
      </dgm:t>
    </dgm:pt>
    <dgm:pt modelId="{CB30161E-A84F-47D1-B441-1F186A2C62AF}" type="parTrans" cxnId="{CC87ECCB-3025-4078-A7DA-0FBC5B79AC4D}">
      <dgm:prSet/>
      <dgm:spPr/>
      <dgm:t>
        <a:bodyPr/>
        <a:lstStyle/>
        <a:p>
          <a:endParaRPr lang="fr-FR"/>
        </a:p>
      </dgm:t>
    </dgm:pt>
    <dgm:pt modelId="{38019D51-8D1B-4D8C-8E1D-0CB670D263D0}" type="sibTrans" cxnId="{CC87ECCB-3025-4078-A7DA-0FBC5B79AC4D}">
      <dgm:prSet/>
      <dgm:spPr/>
      <dgm:t>
        <a:bodyPr/>
        <a:lstStyle/>
        <a:p>
          <a:endParaRPr lang="fr-FR"/>
        </a:p>
      </dgm:t>
    </dgm:pt>
    <dgm:pt modelId="{BB851546-F51C-4A4A-8ACB-021989C88DDE}">
      <dgm:prSet phldrT="[Texte]"/>
      <dgm:spPr/>
      <dgm:t>
        <a:bodyPr/>
        <a:lstStyle/>
        <a:p>
          <a:r>
            <a:rPr lang="fr-FR" dirty="0" err="1" smtClean="0"/>
            <a:t>Etc</a:t>
          </a:r>
          <a:r>
            <a:rPr lang="fr-FR" dirty="0" smtClean="0"/>
            <a:t>…</a:t>
          </a:r>
          <a:endParaRPr lang="fr-FR" dirty="0"/>
        </a:p>
      </dgm:t>
    </dgm:pt>
    <dgm:pt modelId="{5A970EB8-92CC-4974-AF27-059385826B55}" type="parTrans" cxnId="{FB0CB2E1-0F6D-4AF3-AB80-B7A6EBB07386}">
      <dgm:prSet/>
      <dgm:spPr/>
      <dgm:t>
        <a:bodyPr/>
        <a:lstStyle/>
        <a:p>
          <a:endParaRPr lang="fr-FR"/>
        </a:p>
      </dgm:t>
    </dgm:pt>
    <dgm:pt modelId="{156DADD6-28DF-41E3-8AE7-16803B6949E4}" type="sibTrans" cxnId="{FB0CB2E1-0F6D-4AF3-AB80-B7A6EBB07386}">
      <dgm:prSet/>
      <dgm:spPr/>
      <dgm:t>
        <a:bodyPr/>
        <a:lstStyle/>
        <a:p>
          <a:endParaRPr lang="fr-FR"/>
        </a:p>
      </dgm:t>
    </dgm:pt>
    <dgm:pt modelId="{9D983B5E-B43B-4119-82C3-4EEDFFE3A29B}">
      <dgm:prSet phldrT="[Texte]"/>
      <dgm:spPr/>
      <dgm:t>
        <a:bodyPr/>
        <a:lstStyle/>
        <a:p>
          <a:r>
            <a:rPr lang="fr-FR" dirty="0" smtClean="0"/>
            <a:t>Cousu</a:t>
          </a:r>
          <a:endParaRPr lang="fr-FR" dirty="0"/>
        </a:p>
      </dgm:t>
    </dgm:pt>
    <dgm:pt modelId="{65DE6122-2D11-466D-9E60-83481BB803AD}" type="parTrans" cxnId="{92DB5C1D-DBF7-491D-AAC6-7EEE7AB0E1EF}">
      <dgm:prSet/>
      <dgm:spPr/>
      <dgm:t>
        <a:bodyPr/>
        <a:lstStyle/>
        <a:p>
          <a:endParaRPr lang="fr-FR"/>
        </a:p>
      </dgm:t>
    </dgm:pt>
    <dgm:pt modelId="{9C010517-28F0-4503-B4AE-75B631BD0A35}" type="sibTrans" cxnId="{92DB5C1D-DBF7-491D-AAC6-7EEE7AB0E1EF}">
      <dgm:prSet/>
      <dgm:spPr/>
      <dgm:t>
        <a:bodyPr/>
        <a:lstStyle/>
        <a:p>
          <a:endParaRPr lang="fr-FR"/>
        </a:p>
      </dgm:t>
    </dgm:pt>
    <dgm:pt modelId="{A2EA2BC6-F041-4243-9388-22F92B984F72}" type="pres">
      <dgm:prSet presAssocID="{3AFDC3BF-4E1E-47BF-BEF4-7327A2419228}" presName="hierChild1" presStyleCnt="0">
        <dgm:presLayoutVars>
          <dgm:orgChart val="1"/>
          <dgm:chPref val="1"/>
          <dgm:dir/>
          <dgm:animOne val="branch"/>
          <dgm:animLvl val="lvl"/>
          <dgm:resizeHandles/>
        </dgm:presLayoutVars>
      </dgm:prSet>
      <dgm:spPr/>
      <dgm:t>
        <a:bodyPr/>
        <a:lstStyle/>
        <a:p>
          <a:endParaRPr lang="fr-FR"/>
        </a:p>
      </dgm:t>
    </dgm:pt>
    <dgm:pt modelId="{6E6DE6B3-4FBD-447B-84D0-15349830C84D}" type="pres">
      <dgm:prSet presAssocID="{49919C57-15BA-485D-9630-7371AC04057B}" presName="hierRoot1" presStyleCnt="0">
        <dgm:presLayoutVars>
          <dgm:hierBranch val="init"/>
        </dgm:presLayoutVars>
      </dgm:prSet>
      <dgm:spPr/>
    </dgm:pt>
    <dgm:pt modelId="{50921E5E-B95F-46C2-8426-13EEC88E88EB}" type="pres">
      <dgm:prSet presAssocID="{49919C57-15BA-485D-9630-7371AC04057B}" presName="rootComposite1" presStyleCnt="0"/>
      <dgm:spPr/>
    </dgm:pt>
    <dgm:pt modelId="{CF95D6BD-2564-44BC-B1B0-87F5C5025EDE}" type="pres">
      <dgm:prSet presAssocID="{49919C57-15BA-485D-9630-7371AC04057B}" presName="rootText1" presStyleLbl="node0" presStyleIdx="0" presStyleCnt="1" custLinFactNeighborY="-803">
        <dgm:presLayoutVars>
          <dgm:chPref val="3"/>
        </dgm:presLayoutVars>
      </dgm:prSet>
      <dgm:spPr/>
      <dgm:t>
        <a:bodyPr/>
        <a:lstStyle/>
        <a:p>
          <a:endParaRPr lang="fr-FR"/>
        </a:p>
      </dgm:t>
    </dgm:pt>
    <dgm:pt modelId="{7B24BB53-B4AB-44A4-9ABC-6C2287432631}" type="pres">
      <dgm:prSet presAssocID="{49919C57-15BA-485D-9630-7371AC04057B}" presName="rootConnector1" presStyleLbl="node1" presStyleIdx="0" presStyleCnt="0"/>
      <dgm:spPr/>
      <dgm:t>
        <a:bodyPr/>
        <a:lstStyle/>
        <a:p>
          <a:endParaRPr lang="fr-FR"/>
        </a:p>
      </dgm:t>
    </dgm:pt>
    <dgm:pt modelId="{19A30B8C-3A97-4CF2-97B6-4D5BD69BD74E}" type="pres">
      <dgm:prSet presAssocID="{49919C57-15BA-485D-9630-7371AC04057B}" presName="hierChild2" presStyleCnt="0"/>
      <dgm:spPr/>
    </dgm:pt>
    <dgm:pt modelId="{155139B1-6103-4100-8BD6-F256ED632DB2}" type="pres">
      <dgm:prSet presAssocID="{D4BD482B-46D1-4D9C-A831-CD5D6151FD58}" presName="Name37" presStyleLbl="parChTrans1D2" presStyleIdx="0" presStyleCnt="5"/>
      <dgm:spPr/>
      <dgm:t>
        <a:bodyPr/>
        <a:lstStyle/>
        <a:p>
          <a:endParaRPr lang="fr-FR"/>
        </a:p>
      </dgm:t>
    </dgm:pt>
    <dgm:pt modelId="{7A4E3FF7-487D-4951-9423-3C382F7B7655}" type="pres">
      <dgm:prSet presAssocID="{9D348AEF-5437-486E-9DF2-5E252B392529}" presName="hierRoot2" presStyleCnt="0">
        <dgm:presLayoutVars>
          <dgm:hierBranch val="init"/>
        </dgm:presLayoutVars>
      </dgm:prSet>
      <dgm:spPr/>
    </dgm:pt>
    <dgm:pt modelId="{5388E823-8C46-454E-923B-69B739804B9D}" type="pres">
      <dgm:prSet presAssocID="{9D348AEF-5437-486E-9DF2-5E252B392529}" presName="rootComposite" presStyleCnt="0"/>
      <dgm:spPr/>
    </dgm:pt>
    <dgm:pt modelId="{A146DB48-61EB-45FC-9730-4DB8FAA9E257}" type="pres">
      <dgm:prSet presAssocID="{9D348AEF-5437-486E-9DF2-5E252B392529}" presName="rootText" presStyleLbl="node2" presStyleIdx="0" presStyleCnt="5" custLinFactNeighborX="-18658" custLinFactNeighborY="3558">
        <dgm:presLayoutVars>
          <dgm:chPref val="3"/>
        </dgm:presLayoutVars>
      </dgm:prSet>
      <dgm:spPr/>
      <dgm:t>
        <a:bodyPr/>
        <a:lstStyle/>
        <a:p>
          <a:endParaRPr lang="fr-FR"/>
        </a:p>
      </dgm:t>
    </dgm:pt>
    <dgm:pt modelId="{DDCC8DAF-E135-4649-9F1F-BA0FC6F16589}" type="pres">
      <dgm:prSet presAssocID="{9D348AEF-5437-486E-9DF2-5E252B392529}" presName="rootConnector" presStyleLbl="node2" presStyleIdx="0" presStyleCnt="5"/>
      <dgm:spPr/>
      <dgm:t>
        <a:bodyPr/>
        <a:lstStyle/>
        <a:p>
          <a:endParaRPr lang="fr-FR"/>
        </a:p>
      </dgm:t>
    </dgm:pt>
    <dgm:pt modelId="{20B06377-2CEB-4EA9-B89F-7C669EE188D2}" type="pres">
      <dgm:prSet presAssocID="{9D348AEF-5437-486E-9DF2-5E252B392529}" presName="hierChild4" presStyleCnt="0"/>
      <dgm:spPr/>
    </dgm:pt>
    <dgm:pt modelId="{B360FA6C-AF59-4D7B-9089-2CD6B9F9F7E6}" type="pres">
      <dgm:prSet presAssocID="{9D348AEF-5437-486E-9DF2-5E252B392529}" presName="hierChild5" presStyleCnt="0"/>
      <dgm:spPr/>
    </dgm:pt>
    <dgm:pt modelId="{0BDCB29A-1575-486B-BCE8-03B6710009A0}" type="pres">
      <dgm:prSet presAssocID="{23360DC3-E5F3-4D42-B8E3-B88BF3EA7E42}" presName="Name37" presStyleLbl="parChTrans1D2" presStyleIdx="1" presStyleCnt="5"/>
      <dgm:spPr/>
      <dgm:t>
        <a:bodyPr/>
        <a:lstStyle/>
        <a:p>
          <a:endParaRPr lang="fr-FR"/>
        </a:p>
      </dgm:t>
    </dgm:pt>
    <dgm:pt modelId="{5B214AF9-A44B-4A0C-98DE-7F88638EB8C1}" type="pres">
      <dgm:prSet presAssocID="{C722F9ED-5796-40D0-939A-57A369F8E2B0}" presName="hierRoot2" presStyleCnt="0">
        <dgm:presLayoutVars>
          <dgm:hierBranch val="init"/>
        </dgm:presLayoutVars>
      </dgm:prSet>
      <dgm:spPr/>
    </dgm:pt>
    <dgm:pt modelId="{4602C374-1E50-4E71-846F-C018D2EB201A}" type="pres">
      <dgm:prSet presAssocID="{C722F9ED-5796-40D0-939A-57A369F8E2B0}" presName="rootComposite" presStyleCnt="0"/>
      <dgm:spPr/>
    </dgm:pt>
    <dgm:pt modelId="{80EF56BF-0865-4895-8E40-72402BE505BE}" type="pres">
      <dgm:prSet presAssocID="{C722F9ED-5796-40D0-939A-57A369F8E2B0}" presName="rootText" presStyleLbl="node2" presStyleIdx="1" presStyleCnt="5">
        <dgm:presLayoutVars>
          <dgm:chPref val="3"/>
        </dgm:presLayoutVars>
      </dgm:prSet>
      <dgm:spPr/>
      <dgm:t>
        <a:bodyPr/>
        <a:lstStyle/>
        <a:p>
          <a:endParaRPr lang="fr-FR"/>
        </a:p>
      </dgm:t>
    </dgm:pt>
    <dgm:pt modelId="{52BC63D8-D2E6-428E-BB6C-CC0E92F474B6}" type="pres">
      <dgm:prSet presAssocID="{C722F9ED-5796-40D0-939A-57A369F8E2B0}" presName="rootConnector" presStyleLbl="node2" presStyleIdx="1" presStyleCnt="5"/>
      <dgm:spPr/>
      <dgm:t>
        <a:bodyPr/>
        <a:lstStyle/>
        <a:p>
          <a:endParaRPr lang="fr-FR"/>
        </a:p>
      </dgm:t>
    </dgm:pt>
    <dgm:pt modelId="{F3992EE0-52C3-4396-8700-1AEE25C8F245}" type="pres">
      <dgm:prSet presAssocID="{C722F9ED-5796-40D0-939A-57A369F8E2B0}" presName="hierChild4" presStyleCnt="0"/>
      <dgm:spPr/>
    </dgm:pt>
    <dgm:pt modelId="{8C32678C-E949-4E19-8246-1BCA3A798A2E}" type="pres">
      <dgm:prSet presAssocID="{C722F9ED-5796-40D0-939A-57A369F8E2B0}" presName="hierChild5" presStyleCnt="0"/>
      <dgm:spPr/>
    </dgm:pt>
    <dgm:pt modelId="{4884BBC2-9D59-4C77-882D-E51ADE4570BE}" type="pres">
      <dgm:prSet presAssocID="{CB30161E-A84F-47D1-B441-1F186A2C62AF}" presName="Name37" presStyleLbl="parChTrans1D2" presStyleIdx="2" presStyleCnt="5"/>
      <dgm:spPr/>
      <dgm:t>
        <a:bodyPr/>
        <a:lstStyle/>
        <a:p>
          <a:endParaRPr lang="fr-FR"/>
        </a:p>
      </dgm:t>
    </dgm:pt>
    <dgm:pt modelId="{C8695472-6A7C-4762-9DEF-82BF3DB8085A}" type="pres">
      <dgm:prSet presAssocID="{CA32C7BA-0C92-4D51-8036-00614A7C66A7}" presName="hierRoot2" presStyleCnt="0">
        <dgm:presLayoutVars>
          <dgm:hierBranch val="init"/>
        </dgm:presLayoutVars>
      </dgm:prSet>
      <dgm:spPr/>
    </dgm:pt>
    <dgm:pt modelId="{1CECA952-97FC-43B9-B4FE-19F5FC3ED290}" type="pres">
      <dgm:prSet presAssocID="{CA32C7BA-0C92-4D51-8036-00614A7C66A7}" presName="rootComposite" presStyleCnt="0"/>
      <dgm:spPr/>
    </dgm:pt>
    <dgm:pt modelId="{AF7E57B1-212F-4172-955C-A7355797F937}" type="pres">
      <dgm:prSet presAssocID="{CA32C7BA-0C92-4D51-8036-00614A7C66A7}" presName="rootText" presStyleLbl="node2" presStyleIdx="2" presStyleCnt="5">
        <dgm:presLayoutVars>
          <dgm:chPref val="3"/>
        </dgm:presLayoutVars>
      </dgm:prSet>
      <dgm:spPr/>
      <dgm:t>
        <a:bodyPr/>
        <a:lstStyle/>
        <a:p>
          <a:endParaRPr lang="fr-FR"/>
        </a:p>
      </dgm:t>
    </dgm:pt>
    <dgm:pt modelId="{7BE6C9A5-96FB-41C5-B474-4E8AC212DD70}" type="pres">
      <dgm:prSet presAssocID="{CA32C7BA-0C92-4D51-8036-00614A7C66A7}" presName="rootConnector" presStyleLbl="node2" presStyleIdx="2" presStyleCnt="5"/>
      <dgm:spPr/>
      <dgm:t>
        <a:bodyPr/>
        <a:lstStyle/>
        <a:p>
          <a:endParaRPr lang="fr-FR"/>
        </a:p>
      </dgm:t>
    </dgm:pt>
    <dgm:pt modelId="{0EDF7209-798A-4D8C-9B9E-A86542ABADD5}" type="pres">
      <dgm:prSet presAssocID="{CA32C7BA-0C92-4D51-8036-00614A7C66A7}" presName="hierChild4" presStyleCnt="0"/>
      <dgm:spPr/>
    </dgm:pt>
    <dgm:pt modelId="{6A8BA8E2-A8F8-4476-9643-7445F14CB45C}" type="pres">
      <dgm:prSet presAssocID="{CA32C7BA-0C92-4D51-8036-00614A7C66A7}" presName="hierChild5" presStyleCnt="0"/>
      <dgm:spPr/>
    </dgm:pt>
    <dgm:pt modelId="{D3C94856-F081-44F3-88BF-C569E54D8015}" type="pres">
      <dgm:prSet presAssocID="{65DE6122-2D11-466D-9E60-83481BB803AD}" presName="Name37" presStyleLbl="parChTrans1D2" presStyleIdx="3" presStyleCnt="5"/>
      <dgm:spPr/>
      <dgm:t>
        <a:bodyPr/>
        <a:lstStyle/>
        <a:p>
          <a:endParaRPr lang="fr-FR"/>
        </a:p>
      </dgm:t>
    </dgm:pt>
    <dgm:pt modelId="{CC319CE7-2C07-4FC0-8670-C29F683D3C05}" type="pres">
      <dgm:prSet presAssocID="{9D983B5E-B43B-4119-82C3-4EEDFFE3A29B}" presName="hierRoot2" presStyleCnt="0">
        <dgm:presLayoutVars>
          <dgm:hierBranch val="init"/>
        </dgm:presLayoutVars>
      </dgm:prSet>
      <dgm:spPr/>
    </dgm:pt>
    <dgm:pt modelId="{002C524E-D476-4D7F-AC03-62DBC7D90B8C}" type="pres">
      <dgm:prSet presAssocID="{9D983B5E-B43B-4119-82C3-4EEDFFE3A29B}" presName="rootComposite" presStyleCnt="0"/>
      <dgm:spPr/>
    </dgm:pt>
    <dgm:pt modelId="{315D0678-0187-41D9-9C0E-56CDE29EDC58}" type="pres">
      <dgm:prSet presAssocID="{9D983B5E-B43B-4119-82C3-4EEDFFE3A29B}" presName="rootText" presStyleLbl="node2" presStyleIdx="3" presStyleCnt="5">
        <dgm:presLayoutVars>
          <dgm:chPref val="3"/>
        </dgm:presLayoutVars>
      </dgm:prSet>
      <dgm:spPr/>
      <dgm:t>
        <a:bodyPr/>
        <a:lstStyle/>
        <a:p>
          <a:endParaRPr lang="fr-FR"/>
        </a:p>
      </dgm:t>
    </dgm:pt>
    <dgm:pt modelId="{81A0E886-C307-45CA-9E7D-B3AD10E189B2}" type="pres">
      <dgm:prSet presAssocID="{9D983B5E-B43B-4119-82C3-4EEDFFE3A29B}" presName="rootConnector" presStyleLbl="node2" presStyleIdx="3" presStyleCnt="5"/>
      <dgm:spPr/>
      <dgm:t>
        <a:bodyPr/>
        <a:lstStyle/>
        <a:p>
          <a:endParaRPr lang="fr-FR"/>
        </a:p>
      </dgm:t>
    </dgm:pt>
    <dgm:pt modelId="{A955B412-5566-4829-A16A-36AD4C78E690}" type="pres">
      <dgm:prSet presAssocID="{9D983B5E-B43B-4119-82C3-4EEDFFE3A29B}" presName="hierChild4" presStyleCnt="0"/>
      <dgm:spPr/>
    </dgm:pt>
    <dgm:pt modelId="{69BB700C-A584-418C-A7C8-8CEF8462BD57}" type="pres">
      <dgm:prSet presAssocID="{9D983B5E-B43B-4119-82C3-4EEDFFE3A29B}" presName="hierChild5" presStyleCnt="0"/>
      <dgm:spPr/>
    </dgm:pt>
    <dgm:pt modelId="{D42146D5-DFED-4801-974E-C415746181B1}" type="pres">
      <dgm:prSet presAssocID="{5A970EB8-92CC-4974-AF27-059385826B55}" presName="Name37" presStyleLbl="parChTrans1D2" presStyleIdx="4" presStyleCnt="5"/>
      <dgm:spPr/>
      <dgm:t>
        <a:bodyPr/>
        <a:lstStyle/>
        <a:p>
          <a:endParaRPr lang="fr-FR"/>
        </a:p>
      </dgm:t>
    </dgm:pt>
    <dgm:pt modelId="{0A0E5D58-0C3D-4C60-841F-19BC35A9E5C4}" type="pres">
      <dgm:prSet presAssocID="{BB851546-F51C-4A4A-8ACB-021989C88DDE}" presName="hierRoot2" presStyleCnt="0">
        <dgm:presLayoutVars>
          <dgm:hierBranch val="init"/>
        </dgm:presLayoutVars>
      </dgm:prSet>
      <dgm:spPr/>
    </dgm:pt>
    <dgm:pt modelId="{F0806EEF-6C86-4F46-BBB6-52F4637B8D3C}" type="pres">
      <dgm:prSet presAssocID="{BB851546-F51C-4A4A-8ACB-021989C88DDE}" presName="rootComposite" presStyleCnt="0"/>
      <dgm:spPr/>
    </dgm:pt>
    <dgm:pt modelId="{73AE2172-860C-46BD-BF36-787663E38BA9}" type="pres">
      <dgm:prSet presAssocID="{BB851546-F51C-4A4A-8ACB-021989C88DDE}" presName="rootText" presStyleLbl="node2" presStyleIdx="4" presStyleCnt="5">
        <dgm:presLayoutVars>
          <dgm:chPref val="3"/>
        </dgm:presLayoutVars>
      </dgm:prSet>
      <dgm:spPr/>
      <dgm:t>
        <a:bodyPr/>
        <a:lstStyle/>
        <a:p>
          <a:endParaRPr lang="fr-FR"/>
        </a:p>
      </dgm:t>
    </dgm:pt>
    <dgm:pt modelId="{A2C103E1-318F-4545-ADA2-0A1348184933}" type="pres">
      <dgm:prSet presAssocID="{BB851546-F51C-4A4A-8ACB-021989C88DDE}" presName="rootConnector" presStyleLbl="node2" presStyleIdx="4" presStyleCnt="5"/>
      <dgm:spPr/>
      <dgm:t>
        <a:bodyPr/>
        <a:lstStyle/>
        <a:p>
          <a:endParaRPr lang="fr-FR"/>
        </a:p>
      </dgm:t>
    </dgm:pt>
    <dgm:pt modelId="{8A7525F6-ADE2-4B8E-90E9-3B292B4435AC}" type="pres">
      <dgm:prSet presAssocID="{BB851546-F51C-4A4A-8ACB-021989C88DDE}" presName="hierChild4" presStyleCnt="0"/>
      <dgm:spPr/>
    </dgm:pt>
    <dgm:pt modelId="{EA9AC028-2804-4907-A620-79A591B81FF0}" type="pres">
      <dgm:prSet presAssocID="{BB851546-F51C-4A4A-8ACB-021989C88DDE}" presName="hierChild5" presStyleCnt="0"/>
      <dgm:spPr/>
    </dgm:pt>
    <dgm:pt modelId="{123508C6-657B-4438-A4FA-F057113D0E1E}" type="pres">
      <dgm:prSet presAssocID="{49919C57-15BA-485D-9630-7371AC04057B}" presName="hierChild3" presStyleCnt="0"/>
      <dgm:spPr/>
    </dgm:pt>
  </dgm:ptLst>
  <dgm:cxnLst>
    <dgm:cxn modelId="{92DB5C1D-DBF7-491D-AAC6-7EEE7AB0E1EF}" srcId="{49919C57-15BA-485D-9630-7371AC04057B}" destId="{9D983B5E-B43B-4119-82C3-4EEDFFE3A29B}" srcOrd="3" destOrd="0" parTransId="{65DE6122-2D11-466D-9E60-83481BB803AD}" sibTransId="{9C010517-28F0-4503-B4AE-75B631BD0A35}"/>
    <dgm:cxn modelId="{7BF34036-6289-42CE-8D2D-D2A0A4ED6DF2}" type="presOf" srcId="{3AFDC3BF-4E1E-47BF-BEF4-7327A2419228}" destId="{A2EA2BC6-F041-4243-9388-22F92B984F72}" srcOrd="0" destOrd="0" presId="urn:microsoft.com/office/officeart/2005/8/layout/orgChart1"/>
    <dgm:cxn modelId="{37ADD3ED-AC1C-4920-ACFF-832A9C155F7F}" type="presOf" srcId="{C722F9ED-5796-40D0-939A-57A369F8E2B0}" destId="{80EF56BF-0865-4895-8E40-72402BE505BE}" srcOrd="0" destOrd="0" presId="urn:microsoft.com/office/officeart/2005/8/layout/orgChart1"/>
    <dgm:cxn modelId="{926EDAAB-802E-4820-8F82-937342647D1B}" type="presOf" srcId="{D4BD482B-46D1-4D9C-A831-CD5D6151FD58}" destId="{155139B1-6103-4100-8BD6-F256ED632DB2}" srcOrd="0" destOrd="0" presId="urn:microsoft.com/office/officeart/2005/8/layout/orgChart1"/>
    <dgm:cxn modelId="{E84489F2-490A-4211-9894-592AAB8A03D5}" type="presOf" srcId="{49919C57-15BA-485D-9630-7371AC04057B}" destId="{CF95D6BD-2564-44BC-B1B0-87F5C5025EDE}" srcOrd="0" destOrd="0" presId="urn:microsoft.com/office/officeart/2005/8/layout/orgChart1"/>
    <dgm:cxn modelId="{A44BED7F-FB75-40A8-A5F5-CFD3F09D8427}" type="presOf" srcId="{9D983B5E-B43B-4119-82C3-4EEDFFE3A29B}" destId="{315D0678-0187-41D9-9C0E-56CDE29EDC58}" srcOrd="0" destOrd="0" presId="urn:microsoft.com/office/officeart/2005/8/layout/orgChart1"/>
    <dgm:cxn modelId="{B641241A-6173-4829-BB95-37D0CC6B0B18}" type="presOf" srcId="{CA32C7BA-0C92-4D51-8036-00614A7C66A7}" destId="{7BE6C9A5-96FB-41C5-B474-4E8AC212DD70}" srcOrd="1" destOrd="0" presId="urn:microsoft.com/office/officeart/2005/8/layout/orgChart1"/>
    <dgm:cxn modelId="{1C6143C7-51B5-44D0-B633-351D76B7D153}" type="presOf" srcId="{BB851546-F51C-4A4A-8ACB-021989C88DDE}" destId="{A2C103E1-318F-4545-ADA2-0A1348184933}" srcOrd="1" destOrd="0" presId="urn:microsoft.com/office/officeart/2005/8/layout/orgChart1"/>
    <dgm:cxn modelId="{FB0CB2E1-0F6D-4AF3-AB80-B7A6EBB07386}" srcId="{49919C57-15BA-485D-9630-7371AC04057B}" destId="{BB851546-F51C-4A4A-8ACB-021989C88DDE}" srcOrd="4" destOrd="0" parTransId="{5A970EB8-92CC-4974-AF27-059385826B55}" sibTransId="{156DADD6-28DF-41E3-8AE7-16803B6949E4}"/>
    <dgm:cxn modelId="{48D95EDC-4A38-4885-B2B8-50A6010BA19B}" srcId="{49919C57-15BA-485D-9630-7371AC04057B}" destId="{C722F9ED-5796-40D0-939A-57A369F8E2B0}" srcOrd="1" destOrd="0" parTransId="{23360DC3-E5F3-4D42-B8E3-B88BF3EA7E42}" sibTransId="{AD4B89DF-8215-49B7-8C61-1D2F86169632}"/>
    <dgm:cxn modelId="{C795F2C2-E1D8-437F-A2D3-C7F7F2591756}" type="presOf" srcId="{C722F9ED-5796-40D0-939A-57A369F8E2B0}" destId="{52BC63D8-D2E6-428E-BB6C-CC0E92F474B6}" srcOrd="1" destOrd="0" presId="urn:microsoft.com/office/officeart/2005/8/layout/orgChart1"/>
    <dgm:cxn modelId="{FAED5825-03EF-4F67-BFE2-0E12B8931C84}" srcId="{3AFDC3BF-4E1E-47BF-BEF4-7327A2419228}" destId="{49919C57-15BA-485D-9630-7371AC04057B}" srcOrd="0" destOrd="0" parTransId="{090082AD-7C76-4866-996F-CD5D9F90CA10}" sibTransId="{42DEF9BF-9B85-424B-823B-131BB0D51018}"/>
    <dgm:cxn modelId="{951E7158-75B7-4C99-86FC-7B4C8D0C77B5}" type="presOf" srcId="{5A970EB8-92CC-4974-AF27-059385826B55}" destId="{D42146D5-DFED-4801-974E-C415746181B1}" srcOrd="0" destOrd="0" presId="urn:microsoft.com/office/officeart/2005/8/layout/orgChart1"/>
    <dgm:cxn modelId="{54D3298C-7522-410D-BD66-52EED12FAC66}" type="presOf" srcId="{49919C57-15BA-485D-9630-7371AC04057B}" destId="{7B24BB53-B4AB-44A4-9ABC-6C2287432631}" srcOrd="1" destOrd="0" presId="urn:microsoft.com/office/officeart/2005/8/layout/orgChart1"/>
    <dgm:cxn modelId="{DA849833-43D4-4F3E-8582-BD1656A2B294}" srcId="{49919C57-15BA-485D-9630-7371AC04057B}" destId="{9D348AEF-5437-486E-9DF2-5E252B392529}" srcOrd="0" destOrd="0" parTransId="{D4BD482B-46D1-4D9C-A831-CD5D6151FD58}" sibTransId="{6816458A-06F7-4F61-BDBE-00E5BB4C6081}"/>
    <dgm:cxn modelId="{AE7B031E-A600-47D3-8B57-2068E959BD65}" type="presOf" srcId="{CA32C7BA-0C92-4D51-8036-00614A7C66A7}" destId="{AF7E57B1-212F-4172-955C-A7355797F937}" srcOrd="0" destOrd="0" presId="urn:microsoft.com/office/officeart/2005/8/layout/orgChart1"/>
    <dgm:cxn modelId="{7015FA07-A9E7-4031-B6E1-9F11D5405A05}" type="presOf" srcId="{CB30161E-A84F-47D1-B441-1F186A2C62AF}" destId="{4884BBC2-9D59-4C77-882D-E51ADE4570BE}" srcOrd="0" destOrd="0" presId="urn:microsoft.com/office/officeart/2005/8/layout/orgChart1"/>
    <dgm:cxn modelId="{93E71460-713F-4632-B0D3-B641072B76F9}" type="presOf" srcId="{9D983B5E-B43B-4119-82C3-4EEDFFE3A29B}" destId="{81A0E886-C307-45CA-9E7D-B3AD10E189B2}" srcOrd="1" destOrd="0" presId="urn:microsoft.com/office/officeart/2005/8/layout/orgChart1"/>
    <dgm:cxn modelId="{CC87ECCB-3025-4078-A7DA-0FBC5B79AC4D}" srcId="{49919C57-15BA-485D-9630-7371AC04057B}" destId="{CA32C7BA-0C92-4D51-8036-00614A7C66A7}" srcOrd="2" destOrd="0" parTransId="{CB30161E-A84F-47D1-B441-1F186A2C62AF}" sibTransId="{38019D51-8D1B-4D8C-8E1D-0CB670D263D0}"/>
    <dgm:cxn modelId="{7E606922-C864-40E3-98E5-5DBD827BC11F}" type="presOf" srcId="{9D348AEF-5437-486E-9DF2-5E252B392529}" destId="{DDCC8DAF-E135-4649-9F1F-BA0FC6F16589}" srcOrd="1" destOrd="0" presId="urn:microsoft.com/office/officeart/2005/8/layout/orgChart1"/>
    <dgm:cxn modelId="{F957F2BE-F0F0-40D3-AB90-4168806E050A}" type="presOf" srcId="{23360DC3-E5F3-4D42-B8E3-B88BF3EA7E42}" destId="{0BDCB29A-1575-486B-BCE8-03B6710009A0}" srcOrd="0" destOrd="0" presId="urn:microsoft.com/office/officeart/2005/8/layout/orgChart1"/>
    <dgm:cxn modelId="{CF3ED7A7-A784-4296-83CB-B23C4C11062F}" type="presOf" srcId="{65DE6122-2D11-466D-9E60-83481BB803AD}" destId="{D3C94856-F081-44F3-88BF-C569E54D8015}" srcOrd="0" destOrd="0" presId="urn:microsoft.com/office/officeart/2005/8/layout/orgChart1"/>
    <dgm:cxn modelId="{EA798E21-8817-42D9-A01F-A5F64CA82A11}" type="presOf" srcId="{9D348AEF-5437-486E-9DF2-5E252B392529}" destId="{A146DB48-61EB-45FC-9730-4DB8FAA9E257}" srcOrd="0" destOrd="0" presId="urn:microsoft.com/office/officeart/2005/8/layout/orgChart1"/>
    <dgm:cxn modelId="{6F26ED04-455C-403B-9A50-1B0FEDB69038}" type="presOf" srcId="{BB851546-F51C-4A4A-8ACB-021989C88DDE}" destId="{73AE2172-860C-46BD-BF36-787663E38BA9}" srcOrd="0" destOrd="0" presId="urn:microsoft.com/office/officeart/2005/8/layout/orgChart1"/>
    <dgm:cxn modelId="{39ADEB98-8540-4F57-BF9F-F57A270C1225}" type="presParOf" srcId="{A2EA2BC6-F041-4243-9388-22F92B984F72}" destId="{6E6DE6B3-4FBD-447B-84D0-15349830C84D}" srcOrd="0" destOrd="0" presId="urn:microsoft.com/office/officeart/2005/8/layout/orgChart1"/>
    <dgm:cxn modelId="{AC1AC35D-211A-4A90-B882-686618769D13}" type="presParOf" srcId="{6E6DE6B3-4FBD-447B-84D0-15349830C84D}" destId="{50921E5E-B95F-46C2-8426-13EEC88E88EB}" srcOrd="0" destOrd="0" presId="urn:microsoft.com/office/officeart/2005/8/layout/orgChart1"/>
    <dgm:cxn modelId="{DABAFB11-1D27-4842-A326-D98632DF3452}" type="presParOf" srcId="{50921E5E-B95F-46C2-8426-13EEC88E88EB}" destId="{CF95D6BD-2564-44BC-B1B0-87F5C5025EDE}" srcOrd="0" destOrd="0" presId="urn:microsoft.com/office/officeart/2005/8/layout/orgChart1"/>
    <dgm:cxn modelId="{05702739-85A5-4CE3-98F6-EE57FA081714}" type="presParOf" srcId="{50921E5E-B95F-46C2-8426-13EEC88E88EB}" destId="{7B24BB53-B4AB-44A4-9ABC-6C2287432631}" srcOrd="1" destOrd="0" presId="urn:microsoft.com/office/officeart/2005/8/layout/orgChart1"/>
    <dgm:cxn modelId="{DFFF383B-75AF-4598-8EC0-2DF4B224BA26}" type="presParOf" srcId="{6E6DE6B3-4FBD-447B-84D0-15349830C84D}" destId="{19A30B8C-3A97-4CF2-97B6-4D5BD69BD74E}" srcOrd="1" destOrd="0" presId="urn:microsoft.com/office/officeart/2005/8/layout/orgChart1"/>
    <dgm:cxn modelId="{FA439C4D-69A7-40C9-AA37-BC0F1CE72477}" type="presParOf" srcId="{19A30B8C-3A97-4CF2-97B6-4D5BD69BD74E}" destId="{155139B1-6103-4100-8BD6-F256ED632DB2}" srcOrd="0" destOrd="0" presId="urn:microsoft.com/office/officeart/2005/8/layout/orgChart1"/>
    <dgm:cxn modelId="{874B5415-BF7C-4374-B407-862AE549ECA1}" type="presParOf" srcId="{19A30B8C-3A97-4CF2-97B6-4D5BD69BD74E}" destId="{7A4E3FF7-487D-4951-9423-3C382F7B7655}" srcOrd="1" destOrd="0" presId="urn:microsoft.com/office/officeart/2005/8/layout/orgChart1"/>
    <dgm:cxn modelId="{6D392AB7-F1E0-4A34-8DD2-AD3436BC7E65}" type="presParOf" srcId="{7A4E3FF7-487D-4951-9423-3C382F7B7655}" destId="{5388E823-8C46-454E-923B-69B739804B9D}" srcOrd="0" destOrd="0" presId="urn:microsoft.com/office/officeart/2005/8/layout/orgChart1"/>
    <dgm:cxn modelId="{5A2963A7-A6D4-4678-B5C7-2E082DCBB85A}" type="presParOf" srcId="{5388E823-8C46-454E-923B-69B739804B9D}" destId="{A146DB48-61EB-45FC-9730-4DB8FAA9E257}" srcOrd="0" destOrd="0" presId="urn:microsoft.com/office/officeart/2005/8/layout/orgChart1"/>
    <dgm:cxn modelId="{B6757A77-B0B3-4585-AF6B-AFE18DF9276C}" type="presParOf" srcId="{5388E823-8C46-454E-923B-69B739804B9D}" destId="{DDCC8DAF-E135-4649-9F1F-BA0FC6F16589}" srcOrd="1" destOrd="0" presId="urn:microsoft.com/office/officeart/2005/8/layout/orgChart1"/>
    <dgm:cxn modelId="{F6E103DF-A33C-4652-ABB8-8929EBFC75B6}" type="presParOf" srcId="{7A4E3FF7-487D-4951-9423-3C382F7B7655}" destId="{20B06377-2CEB-4EA9-B89F-7C669EE188D2}" srcOrd="1" destOrd="0" presId="urn:microsoft.com/office/officeart/2005/8/layout/orgChart1"/>
    <dgm:cxn modelId="{ADF6476B-6EE1-44D8-B64E-A43DF14A994D}" type="presParOf" srcId="{7A4E3FF7-487D-4951-9423-3C382F7B7655}" destId="{B360FA6C-AF59-4D7B-9089-2CD6B9F9F7E6}" srcOrd="2" destOrd="0" presId="urn:microsoft.com/office/officeart/2005/8/layout/orgChart1"/>
    <dgm:cxn modelId="{512ABECA-EA82-40E7-97B3-2710D9B38C3E}" type="presParOf" srcId="{19A30B8C-3A97-4CF2-97B6-4D5BD69BD74E}" destId="{0BDCB29A-1575-486B-BCE8-03B6710009A0}" srcOrd="2" destOrd="0" presId="urn:microsoft.com/office/officeart/2005/8/layout/orgChart1"/>
    <dgm:cxn modelId="{CEBD5E52-4DB5-499A-BC43-6A1DF930DB68}" type="presParOf" srcId="{19A30B8C-3A97-4CF2-97B6-4D5BD69BD74E}" destId="{5B214AF9-A44B-4A0C-98DE-7F88638EB8C1}" srcOrd="3" destOrd="0" presId="urn:microsoft.com/office/officeart/2005/8/layout/orgChart1"/>
    <dgm:cxn modelId="{04951139-D593-461B-B382-03A9A152C132}" type="presParOf" srcId="{5B214AF9-A44B-4A0C-98DE-7F88638EB8C1}" destId="{4602C374-1E50-4E71-846F-C018D2EB201A}" srcOrd="0" destOrd="0" presId="urn:microsoft.com/office/officeart/2005/8/layout/orgChart1"/>
    <dgm:cxn modelId="{82EF35FA-38E7-4E24-8FC7-5D7ED469E61D}" type="presParOf" srcId="{4602C374-1E50-4E71-846F-C018D2EB201A}" destId="{80EF56BF-0865-4895-8E40-72402BE505BE}" srcOrd="0" destOrd="0" presId="urn:microsoft.com/office/officeart/2005/8/layout/orgChart1"/>
    <dgm:cxn modelId="{AD3E7C59-EC92-4957-A99F-A5B0275A4E30}" type="presParOf" srcId="{4602C374-1E50-4E71-846F-C018D2EB201A}" destId="{52BC63D8-D2E6-428E-BB6C-CC0E92F474B6}" srcOrd="1" destOrd="0" presId="urn:microsoft.com/office/officeart/2005/8/layout/orgChart1"/>
    <dgm:cxn modelId="{C8ACB60B-BE2E-43A4-8E4B-A816C69B0F14}" type="presParOf" srcId="{5B214AF9-A44B-4A0C-98DE-7F88638EB8C1}" destId="{F3992EE0-52C3-4396-8700-1AEE25C8F245}" srcOrd="1" destOrd="0" presId="urn:microsoft.com/office/officeart/2005/8/layout/orgChart1"/>
    <dgm:cxn modelId="{2DF56F45-EE16-4B64-8B2B-B36CCF72A5B1}" type="presParOf" srcId="{5B214AF9-A44B-4A0C-98DE-7F88638EB8C1}" destId="{8C32678C-E949-4E19-8246-1BCA3A798A2E}" srcOrd="2" destOrd="0" presId="urn:microsoft.com/office/officeart/2005/8/layout/orgChart1"/>
    <dgm:cxn modelId="{6C0E059E-AE08-4A08-810B-AAB37F7A4756}" type="presParOf" srcId="{19A30B8C-3A97-4CF2-97B6-4D5BD69BD74E}" destId="{4884BBC2-9D59-4C77-882D-E51ADE4570BE}" srcOrd="4" destOrd="0" presId="urn:microsoft.com/office/officeart/2005/8/layout/orgChart1"/>
    <dgm:cxn modelId="{3E2622D8-2989-4017-8BE7-AD3C09801117}" type="presParOf" srcId="{19A30B8C-3A97-4CF2-97B6-4D5BD69BD74E}" destId="{C8695472-6A7C-4762-9DEF-82BF3DB8085A}" srcOrd="5" destOrd="0" presId="urn:microsoft.com/office/officeart/2005/8/layout/orgChart1"/>
    <dgm:cxn modelId="{656CC802-8DE4-45F5-9990-E7B70A81FDBA}" type="presParOf" srcId="{C8695472-6A7C-4762-9DEF-82BF3DB8085A}" destId="{1CECA952-97FC-43B9-B4FE-19F5FC3ED290}" srcOrd="0" destOrd="0" presId="urn:microsoft.com/office/officeart/2005/8/layout/orgChart1"/>
    <dgm:cxn modelId="{C952C119-4D0B-440C-8819-EA6EA1A96778}" type="presParOf" srcId="{1CECA952-97FC-43B9-B4FE-19F5FC3ED290}" destId="{AF7E57B1-212F-4172-955C-A7355797F937}" srcOrd="0" destOrd="0" presId="urn:microsoft.com/office/officeart/2005/8/layout/orgChart1"/>
    <dgm:cxn modelId="{C8D14996-C946-441F-8708-B768CAB932D7}" type="presParOf" srcId="{1CECA952-97FC-43B9-B4FE-19F5FC3ED290}" destId="{7BE6C9A5-96FB-41C5-B474-4E8AC212DD70}" srcOrd="1" destOrd="0" presId="urn:microsoft.com/office/officeart/2005/8/layout/orgChart1"/>
    <dgm:cxn modelId="{3EEB2DA3-3327-488C-978B-7954A3B924FF}" type="presParOf" srcId="{C8695472-6A7C-4762-9DEF-82BF3DB8085A}" destId="{0EDF7209-798A-4D8C-9B9E-A86542ABADD5}" srcOrd="1" destOrd="0" presId="urn:microsoft.com/office/officeart/2005/8/layout/orgChart1"/>
    <dgm:cxn modelId="{216FE1E2-3408-48DC-97A8-D20FF1643075}" type="presParOf" srcId="{C8695472-6A7C-4762-9DEF-82BF3DB8085A}" destId="{6A8BA8E2-A8F8-4476-9643-7445F14CB45C}" srcOrd="2" destOrd="0" presId="urn:microsoft.com/office/officeart/2005/8/layout/orgChart1"/>
    <dgm:cxn modelId="{1FB88746-8BBF-45D4-BACE-448C9ED78987}" type="presParOf" srcId="{19A30B8C-3A97-4CF2-97B6-4D5BD69BD74E}" destId="{D3C94856-F081-44F3-88BF-C569E54D8015}" srcOrd="6" destOrd="0" presId="urn:microsoft.com/office/officeart/2005/8/layout/orgChart1"/>
    <dgm:cxn modelId="{57B3035A-CBF1-45E9-8B69-29C6CEF06542}" type="presParOf" srcId="{19A30B8C-3A97-4CF2-97B6-4D5BD69BD74E}" destId="{CC319CE7-2C07-4FC0-8670-C29F683D3C05}" srcOrd="7" destOrd="0" presId="urn:microsoft.com/office/officeart/2005/8/layout/orgChart1"/>
    <dgm:cxn modelId="{FF6F3655-1165-4F57-8582-746DA29E54E5}" type="presParOf" srcId="{CC319CE7-2C07-4FC0-8670-C29F683D3C05}" destId="{002C524E-D476-4D7F-AC03-62DBC7D90B8C}" srcOrd="0" destOrd="0" presId="urn:microsoft.com/office/officeart/2005/8/layout/orgChart1"/>
    <dgm:cxn modelId="{F6561D5C-7C99-4502-BB6D-56A3F8987CFB}" type="presParOf" srcId="{002C524E-D476-4D7F-AC03-62DBC7D90B8C}" destId="{315D0678-0187-41D9-9C0E-56CDE29EDC58}" srcOrd="0" destOrd="0" presId="urn:microsoft.com/office/officeart/2005/8/layout/orgChart1"/>
    <dgm:cxn modelId="{68C478DD-4F11-4875-AA76-33021286619D}" type="presParOf" srcId="{002C524E-D476-4D7F-AC03-62DBC7D90B8C}" destId="{81A0E886-C307-45CA-9E7D-B3AD10E189B2}" srcOrd="1" destOrd="0" presId="urn:microsoft.com/office/officeart/2005/8/layout/orgChart1"/>
    <dgm:cxn modelId="{24D482A8-5C20-4574-915E-6660B62ADE92}" type="presParOf" srcId="{CC319CE7-2C07-4FC0-8670-C29F683D3C05}" destId="{A955B412-5566-4829-A16A-36AD4C78E690}" srcOrd="1" destOrd="0" presId="urn:microsoft.com/office/officeart/2005/8/layout/orgChart1"/>
    <dgm:cxn modelId="{FE70F08F-778B-4488-80AE-D8A76EE76610}" type="presParOf" srcId="{CC319CE7-2C07-4FC0-8670-C29F683D3C05}" destId="{69BB700C-A584-418C-A7C8-8CEF8462BD57}" srcOrd="2" destOrd="0" presId="urn:microsoft.com/office/officeart/2005/8/layout/orgChart1"/>
    <dgm:cxn modelId="{37CC32DA-C648-4B0C-879E-EA838C40C579}" type="presParOf" srcId="{19A30B8C-3A97-4CF2-97B6-4D5BD69BD74E}" destId="{D42146D5-DFED-4801-974E-C415746181B1}" srcOrd="8" destOrd="0" presId="urn:microsoft.com/office/officeart/2005/8/layout/orgChart1"/>
    <dgm:cxn modelId="{748AAAD7-EF7C-422B-9A42-FA480FE41A2D}" type="presParOf" srcId="{19A30B8C-3A97-4CF2-97B6-4D5BD69BD74E}" destId="{0A0E5D58-0C3D-4C60-841F-19BC35A9E5C4}" srcOrd="9" destOrd="0" presId="urn:microsoft.com/office/officeart/2005/8/layout/orgChart1"/>
    <dgm:cxn modelId="{FA4DAE6B-E4C4-46A1-B28C-2BB5264F9079}" type="presParOf" srcId="{0A0E5D58-0C3D-4C60-841F-19BC35A9E5C4}" destId="{F0806EEF-6C86-4F46-BBB6-52F4637B8D3C}" srcOrd="0" destOrd="0" presId="urn:microsoft.com/office/officeart/2005/8/layout/orgChart1"/>
    <dgm:cxn modelId="{07B8820E-BEB6-4B56-BC4C-8D38AF2E52AA}" type="presParOf" srcId="{F0806EEF-6C86-4F46-BBB6-52F4637B8D3C}" destId="{73AE2172-860C-46BD-BF36-787663E38BA9}" srcOrd="0" destOrd="0" presId="urn:microsoft.com/office/officeart/2005/8/layout/orgChart1"/>
    <dgm:cxn modelId="{207B1F8D-500D-42CA-A9AA-A56C198E5FFB}" type="presParOf" srcId="{F0806EEF-6C86-4F46-BBB6-52F4637B8D3C}" destId="{A2C103E1-318F-4545-ADA2-0A1348184933}" srcOrd="1" destOrd="0" presId="urn:microsoft.com/office/officeart/2005/8/layout/orgChart1"/>
    <dgm:cxn modelId="{F3CB23F7-972B-41DD-BF16-BBAC54F05A9E}" type="presParOf" srcId="{0A0E5D58-0C3D-4C60-841F-19BC35A9E5C4}" destId="{8A7525F6-ADE2-4B8E-90E9-3B292B4435AC}" srcOrd="1" destOrd="0" presId="urn:microsoft.com/office/officeart/2005/8/layout/orgChart1"/>
    <dgm:cxn modelId="{0319CDA7-2CF7-46C3-B123-3256D0272828}" type="presParOf" srcId="{0A0E5D58-0C3D-4C60-841F-19BC35A9E5C4}" destId="{EA9AC028-2804-4907-A620-79A591B81FF0}" srcOrd="2" destOrd="0" presId="urn:microsoft.com/office/officeart/2005/8/layout/orgChart1"/>
    <dgm:cxn modelId="{FEB7D69E-782F-431B-B152-0F5AEFB98A9F}" type="presParOf" srcId="{6E6DE6B3-4FBD-447B-84D0-15349830C84D}" destId="{123508C6-657B-4438-A4FA-F057113D0E1E}" srcOrd="2" destOrd="0" presId="urn:microsoft.com/office/officeart/2005/8/layout/orgChart1"/>
  </dgm:cxnLst>
  <dgm:bg/>
  <dgm:whole/>
  <dgm:extLst>
    <a:ext uri="http://schemas.microsoft.com/office/drawing/2008/diagram">
      <dsp:dataModelExt xmlns:dsp="http://schemas.microsoft.com/office/drawing/2008/diagram" xmlns="" relId="rId1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FDC3BF-4E1E-47BF-BEF4-7327A2419228}"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fr-FR"/>
        </a:p>
      </dgm:t>
    </dgm:pt>
    <dgm:pt modelId="{49919C57-15BA-485D-9630-7371AC04057B}">
      <dgm:prSet phldrT="[Texte]"/>
      <dgm:spPr/>
      <dgm:t>
        <a:bodyPr/>
        <a:lstStyle/>
        <a:p>
          <a:r>
            <a:rPr lang="fr-FR" dirty="0" smtClean="0"/>
            <a:t>Caisse</a:t>
          </a:r>
          <a:endParaRPr lang="fr-FR" dirty="0"/>
        </a:p>
      </dgm:t>
    </dgm:pt>
    <dgm:pt modelId="{090082AD-7C76-4866-996F-CD5D9F90CA10}" type="parTrans" cxnId="{FAED5825-03EF-4F67-BFE2-0E12B8931C84}">
      <dgm:prSet/>
      <dgm:spPr/>
      <dgm:t>
        <a:bodyPr/>
        <a:lstStyle/>
        <a:p>
          <a:endParaRPr lang="fr-FR"/>
        </a:p>
      </dgm:t>
    </dgm:pt>
    <dgm:pt modelId="{42DEF9BF-9B85-424B-823B-131BB0D51018}" type="sibTrans" cxnId="{FAED5825-03EF-4F67-BFE2-0E12B8931C84}">
      <dgm:prSet/>
      <dgm:spPr/>
      <dgm:t>
        <a:bodyPr/>
        <a:lstStyle/>
        <a:p>
          <a:endParaRPr lang="fr-FR"/>
        </a:p>
      </dgm:t>
    </dgm:pt>
    <dgm:pt modelId="{9D348AEF-5437-486E-9DF2-5E252B392529}">
      <dgm:prSet phldrT="[Texte]"/>
      <dgm:spPr/>
      <dgm:t>
        <a:bodyPr/>
        <a:lstStyle/>
        <a:p>
          <a:r>
            <a:rPr lang="fr-FR" dirty="0" smtClean="0"/>
            <a:t>Américaine</a:t>
          </a:r>
          <a:endParaRPr lang="fr-FR" dirty="0"/>
        </a:p>
      </dgm:t>
    </dgm:pt>
    <dgm:pt modelId="{D4BD482B-46D1-4D9C-A831-CD5D6151FD58}" type="parTrans" cxnId="{DA849833-43D4-4F3E-8582-BD1656A2B294}">
      <dgm:prSet/>
      <dgm:spPr/>
      <dgm:t>
        <a:bodyPr/>
        <a:lstStyle/>
        <a:p>
          <a:endParaRPr lang="fr-FR"/>
        </a:p>
      </dgm:t>
    </dgm:pt>
    <dgm:pt modelId="{6816458A-06F7-4F61-BDBE-00E5BB4C6081}" type="sibTrans" cxnId="{DA849833-43D4-4F3E-8582-BD1656A2B294}">
      <dgm:prSet/>
      <dgm:spPr/>
      <dgm:t>
        <a:bodyPr/>
        <a:lstStyle/>
        <a:p>
          <a:endParaRPr lang="fr-FR"/>
        </a:p>
      </dgm:t>
    </dgm:pt>
    <dgm:pt modelId="{C722F9ED-5796-40D0-939A-57A369F8E2B0}">
      <dgm:prSet phldrT="[Texte]"/>
      <dgm:spPr/>
      <dgm:t>
        <a:bodyPr/>
        <a:lstStyle/>
        <a:p>
          <a:r>
            <a:rPr lang="fr-FR" dirty="0" smtClean="0"/>
            <a:t>Cagette</a:t>
          </a:r>
          <a:endParaRPr lang="fr-FR" dirty="0"/>
        </a:p>
      </dgm:t>
    </dgm:pt>
    <dgm:pt modelId="{23360DC3-E5F3-4D42-B8E3-B88BF3EA7E42}" type="parTrans" cxnId="{48D95EDC-4A38-4885-B2B8-50A6010BA19B}">
      <dgm:prSet/>
      <dgm:spPr/>
      <dgm:t>
        <a:bodyPr/>
        <a:lstStyle/>
        <a:p>
          <a:endParaRPr lang="fr-FR"/>
        </a:p>
      </dgm:t>
    </dgm:pt>
    <dgm:pt modelId="{AD4B89DF-8215-49B7-8C61-1D2F86169632}" type="sibTrans" cxnId="{48D95EDC-4A38-4885-B2B8-50A6010BA19B}">
      <dgm:prSet/>
      <dgm:spPr/>
      <dgm:t>
        <a:bodyPr/>
        <a:lstStyle/>
        <a:p>
          <a:endParaRPr lang="fr-FR"/>
        </a:p>
      </dgm:t>
    </dgm:pt>
    <dgm:pt modelId="{CA32C7BA-0C92-4D51-8036-00614A7C66A7}">
      <dgm:prSet phldrT="[Texte]"/>
      <dgm:spPr/>
      <dgm:t>
        <a:bodyPr/>
        <a:lstStyle/>
        <a:p>
          <a:r>
            <a:rPr lang="fr-FR" dirty="0" smtClean="0"/>
            <a:t>Caisse palette</a:t>
          </a:r>
          <a:endParaRPr lang="fr-FR" dirty="0"/>
        </a:p>
      </dgm:t>
    </dgm:pt>
    <dgm:pt modelId="{CB30161E-A84F-47D1-B441-1F186A2C62AF}" type="parTrans" cxnId="{CC87ECCB-3025-4078-A7DA-0FBC5B79AC4D}">
      <dgm:prSet/>
      <dgm:spPr/>
      <dgm:t>
        <a:bodyPr/>
        <a:lstStyle/>
        <a:p>
          <a:endParaRPr lang="fr-FR"/>
        </a:p>
      </dgm:t>
    </dgm:pt>
    <dgm:pt modelId="{38019D51-8D1B-4D8C-8E1D-0CB670D263D0}" type="sibTrans" cxnId="{CC87ECCB-3025-4078-A7DA-0FBC5B79AC4D}">
      <dgm:prSet/>
      <dgm:spPr/>
      <dgm:t>
        <a:bodyPr/>
        <a:lstStyle/>
        <a:p>
          <a:endParaRPr lang="fr-FR"/>
        </a:p>
      </dgm:t>
    </dgm:pt>
    <dgm:pt modelId="{BB851546-F51C-4A4A-8ACB-021989C88DDE}">
      <dgm:prSet phldrT="[Texte]"/>
      <dgm:spPr/>
      <dgm:t>
        <a:bodyPr/>
        <a:lstStyle/>
        <a:p>
          <a:r>
            <a:rPr lang="fr-FR" dirty="0" err="1" smtClean="0"/>
            <a:t>Etc</a:t>
          </a:r>
          <a:r>
            <a:rPr lang="fr-FR" dirty="0" smtClean="0"/>
            <a:t>…</a:t>
          </a:r>
          <a:endParaRPr lang="fr-FR" dirty="0"/>
        </a:p>
      </dgm:t>
    </dgm:pt>
    <dgm:pt modelId="{5A970EB8-92CC-4974-AF27-059385826B55}" type="parTrans" cxnId="{FB0CB2E1-0F6D-4AF3-AB80-B7A6EBB07386}">
      <dgm:prSet/>
      <dgm:spPr/>
      <dgm:t>
        <a:bodyPr/>
        <a:lstStyle/>
        <a:p>
          <a:endParaRPr lang="fr-FR"/>
        </a:p>
      </dgm:t>
    </dgm:pt>
    <dgm:pt modelId="{156DADD6-28DF-41E3-8AE7-16803B6949E4}" type="sibTrans" cxnId="{FB0CB2E1-0F6D-4AF3-AB80-B7A6EBB07386}">
      <dgm:prSet/>
      <dgm:spPr/>
      <dgm:t>
        <a:bodyPr/>
        <a:lstStyle/>
        <a:p>
          <a:endParaRPr lang="fr-FR"/>
        </a:p>
      </dgm:t>
    </dgm:pt>
    <dgm:pt modelId="{A2EA2BC6-F041-4243-9388-22F92B984F72}" type="pres">
      <dgm:prSet presAssocID="{3AFDC3BF-4E1E-47BF-BEF4-7327A2419228}" presName="hierChild1" presStyleCnt="0">
        <dgm:presLayoutVars>
          <dgm:orgChart val="1"/>
          <dgm:chPref val="1"/>
          <dgm:dir/>
          <dgm:animOne val="branch"/>
          <dgm:animLvl val="lvl"/>
          <dgm:resizeHandles/>
        </dgm:presLayoutVars>
      </dgm:prSet>
      <dgm:spPr/>
      <dgm:t>
        <a:bodyPr/>
        <a:lstStyle/>
        <a:p>
          <a:endParaRPr lang="fr-FR"/>
        </a:p>
      </dgm:t>
    </dgm:pt>
    <dgm:pt modelId="{6E6DE6B3-4FBD-447B-84D0-15349830C84D}" type="pres">
      <dgm:prSet presAssocID="{49919C57-15BA-485D-9630-7371AC04057B}" presName="hierRoot1" presStyleCnt="0">
        <dgm:presLayoutVars>
          <dgm:hierBranch val="init"/>
        </dgm:presLayoutVars>
      </dgm:prSet>
      <dgm:spPr/>
    </dgm:pt>
    <dgm:pt modelId="{50921E5E-B95F-46C2-8426-13EEC88E88EB}" type="pres">
      <dgm:prSet presAssocID="{49919C57-15BA-485D-9630-7371AC04057B}" presName="rootComposite1" presStyleCnt="0"/>
      <dgm:spPr/>
    </dgm:pt>
    <dgm:pt modelId="{CF95D6BD-2564-44BC-B1B0-87F5C5025EDE}" type="pres">
      <dgm:prSet presAssocID="{49919C57-15BA-485D-9630-7371AC04057B}" presName="rootText1" presStyleLbl="node0" presStyleIdx="0" presStyleCnt="1" custLinFactNeighborY="-803">
        <dgm:presLayoutVars>
          <dgm:chPref val="3"/>
        </dgm:presLayoutVars>
      </dgm:prSet>
      <dgm:spPr/>
      <dgm:t>
        <a:bodyPr/>
        <a:lstStyle/>
        <a:p>
          <a:endParaRPr lang="fr-FR"/>
        </a:p>
      </dgm:t>
    </dgm:pt>
    <dgm:pt modelId="{7B24BB53-B4AB-44A4-9ABC-6C2287432631}" type="pres">
      <dgm:prSet presAssocID="{49919C57-15BA-485D-9630-7371AC04057B}" presName="rootConnector1" presStyleLbl="node1" presStyleIdx="0" presStyleCnt="0"/>
      <dgm:spPr/>
      <dgm:t>
        <a:bodyPr/>
        <a:lstStyle/>
        <a:p>
          <a:endParaRPr lang="fr-FR"/>
        </a:p>
      </dgm:t>
    </dgm:pt>
    <dgm:pt modelId="{19A30B8C-3A97-4CF2-97B6-4D5BD69BD74E}" type="pres">
      <dgm:prSet presAssocID="{49919C57-15BA-485D-9630-7371AC04057B}" presName="hierChild2" presStyleCnt="0"/>
      <dgm:spPr/>
    </dgm:pt>
    <dgm:pt modelId="{155139B1-6103-4100-8BD6-F256ED632DB2}" type="pres">
      <dgm:prSet presAssocID="{D4BD482B-46D1-4D9C-A831-CD5D6151FD58}" presName="Name37" presStyleLbl="parChTrans1D2" presStyleIdx="0" presStyleCnt="4"/>
      <dgm:spPr/>
      <dgm:t>
        <a:bodyPr/>
        <a:lstStyle/>
        <a:p>
          <a:endParaRPr lang="fr-FR"/>
        </a:p>
      </dgm:t>
    </dgm:pt>
    <dgm:pt modelId="{7A4E3FF7-487D-4951-9423-3C382F7B7655}" type="pres">
      <dgm:prSet presAssocID="{9D348AEF-5437-486E-9DF2-5E252B392529}" presName="hierRoot2" presStyleCnt="0">
        <dgm:presLayoutVars>
          <dgm:hierBranch val="init"/>
        </dgm:presLayoutVars>
      </dgm:prSet>
      <dgm:spPr/>
    </dgm:pt>
    <dgm:pt modelId="{5388E823-8C46-454E-923B-69B739804B9D}" type="pres">
      <dgm:prSet presAssocID="{9D348AEF-5437-486E-9DF2-5E252B392529}" presName="rootComposite" presStyleCnt="0"/>
      <dgm:spPr/>
    </dgm:pt>
    <dgm:pt modelId="{A146DB48-61EB-45FC-9730-4DB8FAA9E257}" type="pres">
      <dgm:prSet presAssocID="{9D348AEF-5437-486E-9DF2-5E252B392529}" presName="rootText" presStyleLbl="node2" presStyleIdx="0" presStyleCnt="4" custLinFactNeighborX="-18658" custLinFactNeighborY="3558">
        <dgm:presLayoutVars>
          <dgm:chPref val="3"/>
        </dgm:presLayoutVars>
      </dgm:prSet>
      <dgm:spPr/>
      <dgm:t>
        <a:bodyPr/>
        <a:lstStyle/>
        <a:p>
          <a:endParaRPr lang="fr-FR"/>
        </a:p>
      </dgm:t>
    </dgm:pt>
    <dgm:pt modelId="{DDCC8DAF-E135-4649-9F1F-BA0FC6F16589}" type="pres">
      <dgm:prSet presAssocID="{9D348AEF-5437-486E-9DF2-5E252B392529}" presName="rootConnector" presStyleLbl="node2" presStyleIdx="0" presStyleCnt="4"/>
      <dgm:spPr/>
      <dgm:t>
        <a:bodyPr/>
        <a:lstStyle/>
        <a:p>
          <a:endParaRPr lang="fr-FR"/>
        </a:p>
      </dgm:t>
    </dgm:pt>
    <dgm:pt modelId="{20B06377-2CEB-4EA9-B89F-7C669EE188D2}" type="pres">
      <dgm:prSet presAssocID="{9D348AEF-5437-486E-9DF2-5E252B392529}" presName="hierChild4" presStyleCnt="0"/>
      <dgm:spPr/>
    </dgm:pt>
    <dgm:pt modelId="{B360FA6C-AF59-4D7B-9089-2CD6B9F9F7E6}" type="pres">
      <dgm:prSet presAssocID="{9D348AEF-5437-486E-9DF2-5E252B392529}" presName="hierChild5" presStyleCnt="0"/>
      <dgm:spPr/>
    </dgm:pt>
    <dgm:pt modelId="{0BDCB29A-1575-486B-BCE8-03B6710009A0}" type="pres">
      <dgm:prSet presAssocID="{23360DC3-E5F3-4D42-B8E3-B88BF3EA7E42}" presName="Name37" presStyleLbl="parChTrans1D2" presStyleIdx="1" presStyleCnt="4"/>
      <dgm:spPr/>
      <dgm:t>
        <a:bodyPr/>
        <a:lstStyle/>
        <a:p>
          <a:endParaRPr lang="fr-FR"/>
        </a:p>
      </dgm:t>
    </dgm:pt>
    <dgm:pt modelId="{5B214AF9-A44B-4A0C-98DE-7F88638EB8C1}" type="pres">
      <dgm:prSet presAssocID="{C722F9ED-5796-40D0-939A-57A369F8E2B0}" presName="hierRoot2" presStyleCnt="0">
        <dgm:presLayoutVars>
          <dgm:hierBranch val="init"/>
        </dgm:presLayoutVars>
      </dgm:prSet>
      <dgm:spPr/>
    </dgm:pt>
    <dgm:pt modelId="{4602C374-1E50-4E71-846F-C018D2EB201A}" type="pres">
      <dgm:prSet presAssocID="{C722F9ED-5796-40D0-939A-57A369F8E2B0}" presName="rootComposite" presStyleCnt="0"/>
      <dgm:spPr/>
    </dgm:pt>
    <dgm:pt modelId="{80EF56BF-0865-4895-8E40-72402BE505BE}" type="pres">
      <dgm:prSet presAssocID="{C722F9ED-5796-40D0-939A-57A369F8E2B0}" presName="rootText" presStyleLbl="node2" presStyleIdx="1" presStyleCnt="4">
        <dgm:presLayoutVars>
          <dgm:chPref val="3"/>
        </dgm:presLayoutVars>
      </dgm:prSet>
      <dgm:spPr/>
      <dgm:t>
        <a:bodyPr/>
        <a:lstStyle/>
        <a:p>
          <a:endParaRPr lang="fr-FR"/>
        </a:p>
      </dgm:t>
    </dgm:pt>
    <dgm:pt modelId="{52BC63D8-D2E6-428E-BB6C-CC0E92F474B6}" type="pres">
      <dgm:prSet presAssocID="{C722F9ED-5796-40D0-939A-57A369F8E2B0}" presName="rootConnector" presStyleLbl="node2" presStyleIdx="1" presStyleCnt="4"/>
      <dgm:spPr/>
      <dgm:t>
        <a:bodyPr/>
        <a:lstStyle/>
        <a:p>
          <a:endParaRPr lang="fr-FR"/>
        </a:p>
      </dgm:t>
    </dgm:pt>
    <dgm:pt modelId="{F3992EE0-52C3-4396-8700-1AEE25C8F245}" type="pres">
      <dgm:prSet presAssocID="{C722F9ED-5796-40D0-939A-57A369F8E2B0}" presName="hierChild4" presStyleCnt="0"/>
      <dgm:spPr/>
    </dgm:pt>
    <dgm:pt modelId="{8C32678C-E949-4E19-8246-1BCA3A798A2E}" type="pres">
      <dgm:prSet presAssocID="{C722F9ED-5796-40D0-939A-57A369F8E2B0}" presName="hierChild5" presStyleCnt="0"/>
      <dgm:spPr/>
    </dgm:pt>
    <dgm:pt modelId="{4884BBC2-9D59-4C77-882D-E51ADE4570BE}" type="pres">
      <dgm:prSet presAssocID="{CB30161E-A84F-47D1-B441-1F186A2C62AF}" presName="Name37" presStyleLbl="parChTrans1D2" presStyleIdx="2" presStyleCnt="4"/>
      <dgm:spPr/>
      <dgm:t>
        <a:bodyPr/>
        <a:lstStyle/>
        <a:p>
          <a:endParaRPr lang="fr-FR"/>
        </a:p>
      </dgm:t>
    </dgm:pt>
    <dgm:pt modelId="{C8695472-6A7C-4762-9DEF-82BF3DB8085A}" type="pres">
      <dgm:prSet presAssocID="{CA32C7BA-0C92-4D51-8036-00614A7C66A7}" presName="hierRoot2" presStyleCnt="0">
        <dgm:presLayoutVars>
          <dgm:hierBranch val="init"/>
        </dgm:presLayoutVars>
      </dgm:prSet>
      <dgm:spPr/>
    </dgm:pt>
    <dgm:pt modelId="{1CECA952-97FC-43B9-B4FE-19F5FC3ED290}" type="pres">
      <dgm:prSet presAssocID="{CA32C7BA-0C92-4D51-8036-00614A7C66A7}" presName="rootComposite" presStyleCnt="0"/>
      <dgm:spPr/>
    </dgm:pt>
    <dgm:pt modelId="{AF7E57B1-212F-4172-955C-A7355797F937}" type="pres">
      <dgm:prSet presAssocID="{CA32C7BA-0C92-4D51-8036-00614A7C66A7}" presName="rootText" presStyleLbl="node2" presStyleIdx="2" presStyleCnt="4">
        <dgm:presLayoutVars>
          <dgm:chPref val="3"/>
        </dgm:presLayoutVars>
      </dgm:prSet>
      <dgm:spPr/>
      <dgm:t>
        <a:bodyPr/>
        <a:lstStyle/>
        <a:p>
          <a:endParaRPr lang="fr-FR"/>
        </a:p>
      </dgm:t>
    </dgm:pt>
    <dgm:pt modelId="{7BE6C9A5-96FB-41C5-B474-4E8AC212DD70}" type="pres">
      <dgm:prSet presAssocID="{CA32C7BA-0C92-4D51-8036-00614A7C66A7}" presName="rootConnector" presStyleLbl="node2" presStyleIdx="2" presStyleCnt="4"/>
      <dgm:spPr/>
      <dgm:t>
        <a:bodyPr/>
        <a:lstStyle/>
        <a:p>
          <a:endParaRPr lang="fr-FR"/>
        </a:p>
      </dgm:t>
    </dgm:pt>
    <dgm:pt modelId="{0EDF7209-798A-4D8C-9B9E-A86542ABADD5}" type="pres">
      <dgm:prSet presAssocID="{CA32C7BA-0C92-4D51-8036-00614A7C66A7}" presName="hierChild4" presStyleCnt="0"/>
      <dgm:spPr/>
    </dgm:pt>
    <dgm:pt modelId="{6A8BA8E2-A8F8-4476-9643-7445F14CB45C}" type="pres">
      <dgm:prSet presAssocID="{CA32C7BA-0C92-4D51-8036-00614A7C66A7}" presName="hierChild5" presStyleCnt="0"/>
      <dgm:spPr/>
    </dgm:pt>
    <dgm:pt modelId="{D42146D5-DFED-4801-974E-C415746181B1}" type="pres">
      <dgm:prSet presAssocID="{5A970EB8-92CC-4974-AF27-059385826B55}" presName="Name37" presStyleLbl="parChTrans1D2" presStyleIdx="3" presStyleCnt="4"/>
      <dgm:spPr/>
      <dgm:t>
        <a:bodyPr/>
        <a:lstStyle/>
        <a:p>
          <a:endParaRPr lang="fr-FR"/>
        </a:p>
      </dgm:t>
    </dgm:pt>
    <dgm:pt modelId="{0A0E5D58-0C3D-4C60-841F-19BC35A9E5C4}" type="pres">
      <dgm:prSet presAssocID="{BB851546-F51C-4A4A-8ACB-021989C88DDE}" presName="hierRoot2" presStyleCnt="0">
        <dgm:presLayoutVars>
          <dgm:hierBranch val="init"/>
        </dgm:presLayoutVars>
      </dgm:prSet>
      <dgm:spPr/>
    </dgm:pt>
    <dgm:pt modelId="{F0806EEF-6C86-4F46-BBB6-52F4637B8D3C}" type="pres">
      <dgm:prSet presAssocID="{BB851546-F51C-4A4A-8ACB-021989C88DDE}" presName="rootComposite" presStyleCnt="0"/>
      <dgm:spPr/>
    </dgm:pt>
    <dgm:pt modelId="{73AE2172-860C-46BD-BF36-787663E38BA9}" type="pres">
      <dgm:prSet presAssocID="{BB851546-F51C-4A4A-8ACB-021989C88DDE}" presName="rootText" presStyleLbl="node2" presStyleIdx="3" presStyleCnt="4">
        <dgm:presLayoutVars>
          <dgm:chPref val="3"/>
        </dgm:presLayoutVars>
      </dgm:prSet>
      <dgm:spPr/>
      <dgm:t>
        <a:bodyPr/>
        <a:lstStyle/>
        <a:p>
          <a:endParaRPr lang="fr-FR"/>
        </a:p>
      </dgm:t>
    </dgm:pt>
    <dgm:pt modelId="{A2C103E1-318F-4545-ADA2-0A1348184933}" type="pres">
      <dgm:prSet presAssocID="{BB851546-F51C-4A4A-8ACB-021989C88DDE}" presName="rootConnector" presStyleLbl="node2" presStyleIdx="3" presStyleCnt="4"/>
      <dgm:spPr/>
      <dgm:t>
        <a:bodyPr/>
        <a:lstStyle/>
        <a:p>
          <a:endParaRPr lang="fr-FR"/>
        </a:p>
      </dgm:t>
    </dgm:pt>
    <dgm:pt modelId="{8A7525F6-ADE2-4B8E-90E9-3B292B4435AC}" type="pres">
      <dgm:prSet presAssocID="{BB851546-F51C-4A4A-8ACB-021989C88DDE}" presName="hierChild4" presStyleCnt="0"/>
      <dgm:spPr/>
    </dgm:pt>
    <dgm:pt modelId="{EA9AC028-2804-4907-A620-79A591B81FF0}" type="pres">
      <dgm:prSet presAssocID="{BB851546-F51C-4A4A-8ACB-021989C88DDE}" presName="hierChild5" presStyleCnt="0"/>
      <dgm:spPr/>
    </dgm:pt>
    <dgm:pt modelId="{123508C6-657B-4438-A4FA-F057113D0E1E}" type="pres">
      <dgm:prSet presAssocID="{49919C57-15BA-485D-9630-7371AC04057B}" presName="hierChild3" presStyleCnt="0"/>
      <dgm:spPr/>
    </dgm:pt>
  </dgm:ptLst>
  <dgm:cxnLst>
    <dgm:cxn modelId="{453A8DB7-5368-4AAA-97B1-92451D9B2184}" type="presOf" srcId="{9D348AEF-5437-486E-9DF2-5E252B392529}" destId="{A146DB48-61EB-45FC-9730-4DB8FAA9E257}" srcOrd="0" destOrd="0" presId="urn:microsoft.com/office/officeart/2005/8/layout/orgChart1"/>
    <dgm:cxn modelId="{A4BBE0B8-8216-46CC-8564-F8AA634329F3}" type="presOf" srcId="{C722F9ED-5796-40D0-939A-57A369F8E2B0}" destId="{80EF56BF-0865-4895-8E40-72402BE505BE}" srcOrd="0" destOrd="0" presId="urn:microsoft.com/office/officeart/2005/8/layout/orgChart1"/>
    <dgm:cxn modelId="{42557D52-1137-4D89-8F1D-6458803FDCD3}" type="presOf" srcId="{CB30161E-A84F-47D1-B441-1F186A2C62AF}" destId="{4884BBC2-9D59-4C77-882D-E51ADE4570BE}" srcOrd="0" destOrd="0" presId="urn:microsoft.com/office/officeart/2005/8/layout/orgChart1"/>
    <dgm:cxn modelId="{A832577E-EE9B-459B-BC4A-02564C9010E2}" type="presOf" srcId="{49919C57-15BA-485D-9630-7371AC04057B}" destId="{7B24BB53-B4AB-44A4-9ABC-6C2287432631}" srcOrd="1" destOrd="0" presId="urn:microsoft.com/office/officeart/2005/8/layout/orgChart1"/>
    <dgm:cxn modelId="{47C1EBEE-958B-4FBC-B6E8-E166AE64F967}" type="presOf" srcId="{CA32C7BA-0C92-4D51-8036-00614A7C66A7}" destId="{AF7E57B1-212F-4172-955C-A7355797F937}" srcOrd="0" destOrd="0" presId="urn:microsoft.com/office/officeart/2005/8/layout/orgChart1"/>
    <dgm:cxn modelId="{E595C385-35D4-4E0D-9263-9496333C074A}" type="presOf" srcId="{BB851546-F51C-4A4A-8ACB-021989C88DDE}" destId="{73AE2172-860C-46BD-BF36-787663E38BA9}" srcOrd="0" destOrd="0" presId="urn:microsoft.com/office/officeart/2005/8/layout/orgChart1"/>
    <dgm:cxn modelId="{FB0CB2E1-0F6D-4AF3-AB80-B7A6EBB07386}" srcId="{49919C57-15BA-485D-9630-7371AC04057B}" destId="{BB851546-F51C-4A4A-8ACB-021989C88DDE}" srcOrd="3" destOrd="0" parTransId="{5A970EB8-92CC-4974-AF27-059385826B55}" sibTransId="{156DADD6-28DF-41E3-8AE7-16803B6949E4}"/>
    <dgm:cxn modelId="{537C94C4-7DD2-4AB2-873B-3B99BE2F13FF}" type="presOf" srcId="{23360DC3-E5F3-4D42-B8E3-B88BF3EA7E42}" destId="{0BDCB29A-1575-486B-BCE8-03B6710009A0}" srcOrd="0" destOrd="0" presId="urn:microsoft.com/office/officeart/2005/8/layout/orgChart1"/>
    <dgm:cxn modelId="{885A8D30-D011-4C11-8E75-E461B8BC8659}" type="presOf" srcId="{49919C57-15BA-485D-9630-7371AC04057B}" destId="{CF95D6BD-2564-44BC-B1B0-87F5C5025EDE}" srcOrd="0" destOrd="0" presId="urn:microsoft.com/office/officeart/2005/8/layout/orgChart1"/>
    <dgm:cxn modelId="{734988F9-A1F6-4C45-91C9-D034848DDED1}" type="presOf" srcId="{C722F9ED-5796-40D0-939A-57A369F8E2B0}" destId="{52BC63D8-D2E6-428E-BB6C-CC0E92F474B6}" srcOrd="1" destOrd="0" presId="urn:microsoft.com/office/officeart/2005/8/layout/orgChart1"/>
    <dgm:cxn modelId="{E36F597D-B2D3-4EC6-AB4A-AB3B8DF8267E}" type="presOf" srcId="{CA32C7BA-0C92-4D51-8036-00614A7C66A7}" destId="{7BE6C9A5-96FB-41C5-B474-4E8AC212DD70}" srcOrd="1" destOrd="0" presId="urn:microsoft.com/office/officeart/2005/8/layout/orgChart1"/>
    <dgm:cxn modelId="{48D95EDC-4A38-4885-B2B8-50A6010BA19B}" srcId="{49919C57-15BA-485D-9630-7371AC04057B}" destId="{C722F9ED-5796-40D0-939A-57A369F8E2B0}" srcOrd="1" destOrd="0" parTransId="{23360DC3-E5F3-4D42-B8E3-B88BF3EA7E42}" sibTransId="{AD4B89DF-8215-49B7-8C61-1D2F86169632}"/>
    <dgm:cxn modelId="{FAED5825-03EF-4F67-BFE2-0E12B8931C84}" srcId="{3AFDC3BF-4E1E-47BF-BEF4-7327A2419228}" destId="{49919C57-15BA-485D-9630-7371AC04057B}" srcOrd="0" destOrd="0" parTransId="{090082AD-7C76-4866-996F-CD5D9F90CA10}" sibTransId="{42DEF9BF-9B85-424B-823B-131BB0D51018}"/>
    <dgm:cxn modelId="{EB37DC2B-DC6E-41E7-B08E-1889064C9FFF}" type="presOf" srcId="{3AFDC3BF-4E1E-47BF-BEF4-7327A2419228}" destId="{A2EA2BC6-F041-4243-9388-22F92B984F72}" srcOrd="0" destOrd="0" presId="urn:microsoft.com/office/officeart/2005/8/layout/orgChart1"/>
    <dgm:cxn modelId="{DA849833-43D4-4F3E-8582-BD1656A2B294}" srcId="{49919C57-15BA-485D-9630-7371AC04057B}" destId="{9D348AEF-5437-486E-9DF2-5E252B392529}" srcOrd="0" destOrd="0" parTransId="{D4BD482B-46D1-4D9C-A831-CD5D6151FD58}" sibTransId="{6816458A-06F7-4F61-BDBE-00E5BB4C6081}"/>
    <dgm:cxn modelId="{E4C6EEC4-AB56-466D-A004-5D479470E286}" type="presOf" srcId="{5A970EB8-92CC-4974-AF27-059385826B55}" destId="{D42146D5-DFED-4801-974E-C415746181B1}" srcOrd="0" destOrd="0" presId="urn:microsoft.com/office/officeart/2005/8/layout/orgChart1"/>
    <dgm:cxn modelId="{CC87ECCB-3025-4078-A7DA-0FBC5B79AC4D}" srcId="{49919C57-15BA-485D-9630-7371AC04057B}" destId="{CA32C7BA-0C92-4D51-8036-00614A7C66A7}" srcOrd="2" destOrd="0" parTransId="{CB30161E-A84F-47D1-B441-1F186A2C62AF}" sibTransId="{38019D51-8D1B-4D8C-8E1D-0CB670D263D0}"/>
    <dgm:cxn modelId="{0735A3EC-9DD5-4470-B08C-17B32CFC94C6}" type="presOf" srcId="{9D348AEF-5437-486E-9DF2-5E252B392529}" destId="{DDCC8DAF-E135-4649-9F1F-BA0FC6F16589}" srcOrd="1" destOrd="0" presId="urn:microsoft.com/office/officeart/2005/8/layout/orgChart1"/>
    <dgm:cxn modelId="{0F1D2443-73CE-4920-9210-27FA234A3F0E}" type="presOf" srcId="{D4BD482B-46D1-4D9C-A831-CD5D6151FD58}" destId="{155139B1-6103-4100-8BD6-F256ED632DB2}" srcOrd="0" destOrd="0" presId="urn:microsoft.com/office/officeart/2005/8/layout/orgChart1"/>
    <dgm:cxn modelId="{715D150C-EA5E-4E09-99B9-D974D55D5545}" type="presOf" srcId="{BB851546-F51C-4A4A-8ACB-021989C88DDE}" destId="{A2C103E1-318F-4545-ADA2-0A1348184933}" srcOrd="1" destOrd="0" presId="urn:microsoft.com/office/officeart/2005/8/layout/orgChart1"/>
    <dgm:cxn modelId="{E41D114B-C158-4C4F-8A55-2FFE9F7042B2}" type="presParOf" srcId="{A2EA2BC6-F041-4243-9388-22F92B984F72}" destId="{6E6DE6B3-4FBD-447B-84D0-15349830C84D}" srcOrd="0" destOrd="0" presId="urn:microsoft.com/office/officeart/2005/8/layout/orgChart1"/>
    <dgm:cxn modelId="{ED1AAA6F-4CE8-49C4-B5BE-0261725D1FB8}" type="presParOf" srcId="{6E6DE6B3-4FBD-447B-84D0-15349830C84D}" destId="{50921E5E-B95F-46C2-8426-13EEC88E88EB}" srcOrd="0" destOrd="0" presId="urn:microsoft.com/office/officeart/2005/8/layout/orgChart1"/>
    <dgm:cxn modelId="{1B80EF26-FE9F-4466-8FF3-2D15946F21B7}" type="presParOf" srcId="{50921E5E-B95F-46C2-8426-13EEC88E88EB}" destId="{CF95D6BD-2564-44BC-B1B0-87F5C5025EDE}" srcOrd="0" destOrd="0" presId="urn:microsoft.com/office/officeart/2005/8/layout/orgChart1"/>
    <dgm:cxn modelId="{A029FD62-1452-4D4D-A7E3-6BBEDDB0CEE5}" type="presParOf" srcId="{50921E5E-B95F-46C2-8426-13EEC88E88EB}" destId="{7B24BB53-B4AB-44A4-9ABC-6C2287432631}" srcOrd="1" destOrd="0" presId="urn:microsoft.com/office/officeart/2005/8/layout/orgChart1"/>
    <dgm:cxn modelId="{8978852B-5E70-4678-9483-9735E7BEE9E3}" type="presParOf" srcId="{6E6DE6B3-4FBD-447B-84D0-15349830C84D}" destId="{19A30B8C-3A97-4CF2-97B6-4D5BD69BD74E}" srcOrd="1" destOrd="0" presId="urn:microsoft.com/office/officeart/2005/8/layout/orgChart1"/>
    <dgm:cxn modelId="{395D7D98-229C-4D12-A549-F1C141A24994}" type="presParOf" srcId="{19A30B8C-3A97-4CF2-97B6-4D5BD69BD74E}" destId="{155139B1-6103-4100-8BD6-F256ED632DB2}" srcOrd="0" destOrd="0" presId="urn:microsoft.com/office/officeart/2005/8/layout/orgChart1"/>
    <dgm:cxn modelId="{7B0C9188-1882-463D-AECA-4C1F15B48452}" type="presParOf" srcId="{19A30B8C-3A97-4CF2-97B6-4D5BD69BD74E}" destId="{7A4E3FF7-487D-4951-9423-3C382F7B7655}" srcOrd="1" destOrd="0" presId="urn:microsoft.com/office/officeart/2005/8/layout/orgChart1"/>
    <dgm:cxn modelId="{DBF8ED8B-A246-44D8-B79B-5C9D6D80BC48}" type="presParOf" srcId="{7A4E3FF7-487D-4951-9423-3C382F7B7655}" destId="{5388E823-8C46-454E-923B-69B739804B9D}" srcOrd="0" destOrd="0" presId="urn:microsoft.com/office/officeart/2005/8/layout/orgChart1"/>
    <dgm:cxn modelId="{750ABC7A-BA06-4002-8AF7-3B1F5DE7352F}" type="presParOf" srcId="{5388E823-8C46-454E-923B-69B739804B9D}" destId="{A146DB48-61EB-45FC-9730-4DB8FAA9E257}" srcOrd="0" destOrd="0" presId="urn:microsoft.com/office/officeart/2005/8/layout/orgChart1"/>
    <dgm:cxn modelId="{4EDAAE24-D8ED-4170-9689-A4F137037526}" type="presParOf" srcId="{5388E823-8C46-454E-923B-69B739804B9D}" destId="{DDCC8DAF-E135-4649-9F1F-BA0FC6F16589}" srcOrd="1" destOrd="0" presId="urn:microsoft.com/office/officeart/2005/8/layout/orgChart1"/>
    <dgm:cxn modelId="{B003D3E2-95FC-48C7-A986-C356E722F18A}" type="presParOf" srcId="{7A4E3FF7-487D-4951-9423-3C382F7B7655}" destId="{20B06377-2CEB-4EA9-B89F-7C669EE188D2}" srcOrd="1" destOrd="0" presId="urn:microsoft.com/office/officeart/2005/8/layout/orgChart1"/>
    <dgm:cxn modelId="{A6C32604-0E0A-4AD1-8121-85847FA2A243}" type="presParOf" srcId="{7A4E3FF7-487D-4951-9423-3C382F7B7655}" destId="{B360FA6C-AF59-4D7B-9089-2CD6B9F9F7E6}" srcOrd="2" destOrd="0" presId="urn:microsoft.com/office/officeart/2005/8/layout/orgChart1"/>
    <dgm:cxn modelId="{DED206C3-D1C5-484E-8AE2-C5D941E33EAD}" type="presParOf" srcId="{19A30B8C-3A97-4CF2-97B6-4D5BD69BD74E}" destId="{0BDCB29A-1575-486B-BCE8-03B6710009A0}" srcOrd="2" destOrd="0" presId="urn:microsoft.com/office/officeart/2005/8/layout/orgChart1"/>
    <dgm:cxn modelId="{2FBD537F-62B2-4F22-96C9-EC6A5752FECF}" type="presParOf" srcId="{19A30B8C-3A97-4CF2-97B6-4D5BD69BD74E}" destId="{5B214AF9-A44B-4A0C-98DE-7F88638EB8C1}" srcOrd="3" destOrd="0" presId="urn:microsoft.com/office/officeart/2005/8/layout/orgChart1"/>
    <dgm:cxn modelId="{79848959-58B6-4AA7-B27B-46F0C4DBE2B8}" type="presParOf" srcId="{5B214AF9-A44B-4A0C-98DE-7F88638EB8C1}" destId="{4602C374-1E50-4E71-846F-C018D2EB201A}" srcOrd="0" destOrd="0" presId="urn:microsoft.com/office/officeart/2005/8/layout/orgChart1"/>
    <dgm:cxn modelId="{32F8BC3F-8BCF-436C-8ADF-F780627A132A}" type="presParOf" srcId="{4602C374-1E50-4E71-846F-C018D2EB201A}" destId="{80EF56BF-0865-4895-8E40-72402BE505BE}" srcOrd="0" destOrd="0" presId="urn:microsoft.com/office/officeart/2005/8/layout/orgChart1"/>
    <dgm:cxn modelId="{C5F13426-8EED-4C4E-BD78-41BA203BCF55}" type="presParOf" srcId="{4602C374-1E50-4E71-846F-C018D2EB201A}" destId="{52BC63D8-D2E6-428E-BB6C-CC0E92F474B6}" srcOrd="1" destOrd="0" presId="urn:microsoft.com/office/officeart/2005/8/layout/orgChart1"/>
    <dgm:cxn modelId="{2484B412-6366-4123-99E6-22F539213066}" type="presParOf" srcId="{5B214AF9-A44B-4A0C-98DE-7F88638EB8C1}" destId="{F3992EE0-52C3-4396-8700-1AEE25C8F245}" srcOrd="1" destOrd="0" presId="urn:microsoft.com/office/officeart/2005/8/layout/orgChart1"/>
    <dgm:cxn modelId="{595591A7-C309-43F1-B272-742CFDD5F0D1}" type="presParOf" srcId="{5B214AF9-A44B-4A0C-98DE-7F88638EB8C1}" destId="{8C32678C-E949-4E19-8246-1BCA3A798A2E}" srcOrd="2" destOrd="0" presId="urn:microsoft.com/office/officeart/2005/8/layout/orgChart1"/>
    <dgm:cxn modelId="{ACE7FAD8-B6A4-4B1E-A4F2-07AE3BEDBAE4}" type="presParOf" srcId="{19A30B8C-3A97-4CF2-97B6-4D5BD69BD74E}" destId="{4884BBC2-9D59-4C77-882D-E51ADE4570BE}" srcOrd="4" destOrd="0" presId="urn:microsoft.com/office/officeart/2005/8/layout/orgChart1"/>
    <dgm:cxn modelId="{52433E76-34A6-4910-B06F-D99EE1F173AE}" type="presParOf" srcId="{19A30B8C-3A97-4CF2-97B6-4D5BD69BD74E}" destId="{C8695472-6A7C-4762-9DEF-82BF3DB8085A}" srcOrd="5" destOrd="0" presId="urn:microsoft.com/office/officeart/2005/8/layout/orgChart1"/>
    <dgm:cxn modelId="{1201A481-CEC9-4D97-A223-571159B71249}" type="presParOf" srcId="{C8695472-6A7C-4762-9DEF-82BF3DB8085A}" destId="{1CECA952-97FC-43B9-B4FE-19F5FC3ED290}" srcOrd="0" destOrd="0" presId="urn:microsoft.com/office/officeart/2005/8/layout/orgChart1"/>
    <dgm:cxn modelId="{489DB2C1-0801-42C6-BC28-0C69BC4F0B70}" type="presParOf" srcId="{1CECA952-97FC-43B9-B4FE-19F5FC3ED290}" destId="{AF7E57B1-212F-4172-955C-A7355797F937}" srcOrd="0" destOrd="0" presId="urn:microsoft.com/office/officeart/2005/8/layout/orgChart1"/>
    <dgm:cxn modelId="{F820CC25-35F6-491E-B794-FAE784E61089}" type="presParOf" srcId="{1CECA952-97FC-43B9-B4FE-19F5FC3ED290}" destId="{7BE6C9A5-96FB-41C5-B474-4E8AC212DD70}" srcOrd="1" destOrd="0" presId="urn:microsoft.com/office/officeart/2005/8/layout/orgChart1"/>
    <dgm:cxn modelId="{96338C0F-D2B4-4684-86BF-1D6AC687144D}" type="presParOf" srcId="{C8695472-6A7C-4762-9DEF-82BF3DB8085A}" destId="{0EDF7209-798A-4D8C-9B9E-A86542ABADD5}" srcOrd="1" destOrd="0" presId="urn:microsoft.com/office/officeart/2005/8/layout/orgChart1"/>
    <dgm:cxn modelId="{0F48D96A-E561-4FE1-B637-AE27C4436848}" type="presParOf" srcId="{C8695472-6A7C-4762-9DEF-82BF3DB8085A}" destId="{6A8BA8E2-A8F8-4476-9643-7445F14CB45C}" srcOrd="2" destOrd="0" presId="urn:microsoft.com/office/officeart/2005/8/layout/orgChart1"/>
    <dgm:cxn modelId="{A6F521AF-C44B-4159-9C3C-164F1849A4EA}" type="presParOf" srcId="{19A30B8C-3A97-4CF2-97B6-4D5BD69BD74E}" destId="{D42146D5-DFED-4801-974E-C415746181B1}" srcOrd="6" destOrd="0" presId="urn:microsoft.com/office/officeart/2005/8/layout/orgChart1"/>
    <dgm:cxn modelId="{D06E6050-9A4C-4C9B-BA97-8F1A9EC31C40}" type="presParOf" srcId="{19A30B8C-3A97-4CF2-97B6-4D5BD69BD74E}" destId="{0A0E5D58-0C3D-4C60-841F-19BC35A9E5C4}" srcOrd="7" destOrd="0" presId="urn:microsoft.com/office/officeart/2005/8/layout/orgChart1"/>
    <dgm:cxn modelId="{FB6544F4-6CFF-4BC9-95C0-EC4346F6C847}" type="presParOf" srcId="{0A0E5D58-0C3D-4C60-841F-19BC35A9E5C4}" destId="{F0806EEF-6C86-4F46-BBB6-52F4637B8D3C}" srcOrd="0" destOrd="0" presId="urn:microsoft.com/office/officeart/2005/8/layout/orgChart1"/>
    <dgm:cxn modelId="{AC3C8ED3-1EC2-47C9-8737-0ED5C808E584}" type="presParOf" srcId="{F0806EEF-6C86-4F46-BBB6-52F4637B8D3C}" destId="{73AE2172-860C-46BD-BF36-787663E38BA9}" srcOrd="0" destOrd="0" presId="urn:microsoft.com/office/officeart/2005/8/layout/orgChart1"/>
    <dgm:cxn modelId="{8B1B383F-0ACF-47F6-BA8E-394353709BEA}" type="presParOf" srcId="{F0806EEF-6C86-4F46-BBB6-52F4637B8D3C}" destId="{A2C103E1-318F-4545-ADA2-0A1348184933}" srcOrd="1" destOrd="0" presId="urn:microsoft.com/office/officeart/2005/8/layout/orgChart1"/>
    <dgm:cxn modelId="{15A6F7BE-959B-4409-85AB-B77123B844C8}" type="presParOf" srcId="{0A0E5D58-0C3D-4C60-841F-19BC35A9E5C4}" destId="{8A7525F6-ADE2-4B8E-90E9-3B292B4435AC}" srcOrd="1" destOrd="0" presId="urn:microsoft.com/office/officeart/2005/8/layout/orgChart1"/>
    <dgm:cxn modelId="{45587AD0-68C2-4E56-A791-640AA4D99D7B}" type="presParOf" srcId="{0A0E5D58-0C3D-4C60-841F-19BC35A9E5C4}" destId="{EA9AC028-2804-4907-A620-79A591B81FF0}" srcOrd="2" destOrd="0" presId="urn:microsoft.com/office/officeart/2005/8/layout/orgChart1"/>
    <dgm:cxn modelId="{6A1D138B-3C5B-4CA7-838D-DFB37F6DA7FA}" type="presParOf" srcId="{6E6DE6B3-4FBD-447B-84D0-15349830C84D}" destId="{123508C6-657B-4438-A4FA-F057113D0E1E}" srcOrd="2" destOrd="0" presId="urn:microsoft.com/office/officeart/2005/8/layout/orgChart1"/>
  </dgm:cxnLst>
  <dgm:bg/>
  <dgm:whole/>
  <dgm:extLst>
    <a:ext uri="http://schemas.microsoft.com/office/drawing/2008/diagram">
      <dsp:dataModelExt xmlns:dsp="http://schemas.microsoft.com/office/drawing/2008/diagram" xmlns="" relId="rId2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FDC3BF-4E1E-47BF-BEF4-7327A2419228}"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fr-FR"/>
        </a:p>
      </dgm:t>
    </dgm:pt>
    <dgm:pt modelId="{49919C57-15BA-485D-9630-7371AC04057B}">
      <dgm:prSet phldrT="[Texte]"/>
      <dgm:spPr/>
      <dgm:t>
        <a:bodyPr/>
        <a:lstStyle/>
        <a:p>
          <a:r>
            <a:rPr lang="fr-FR" dirty="0" smtClean="0"/>
            <a:t>Boite</a:t>
          </a:r>
          <a:endParaRPr lang="fr-FR" dirty="0"/>
        </a:p>
      </dgm:t>
    </dgm:pt>
    <dgm:pt modelId="{090082AD-7C76-4866-996F-CD5D9F90CA10}" type="parTrans" cxnId="{FAED5825-03EF-4F67-BFE2-0E12B8931C84}">
      <dgm:prSet/>
      <dgm:spPr/>
      <dgm:t>
        <a:bodyPr/>
        <a:lstStyle/>
        <a:p>
          <a:endParaRPr lang="fr-FR"/>
        </a:p>
      </dgm:t>
    </dgm:pt>
    <dgm:pt modelId="{42DEF9BF-9B85-424B-823B-131BB0D51018}" type="sibTrans" cxnId="{FAED5825-03EF-4F67-BFE2-0E12B8931C84}">
      <dgm:prSet/>
      <dgm:spPr/>
      <dgm:t>
        <a:bodyPr/>
        <a:lstStyle/>
        <a:p>
          <a:endParaRPr lang="fr-FR"/>
        </a:p>
      </dgm:t>
    </dgm:pt>
    <dgm:pt modelId="{9D348AEF-5437-486E-9DF2-5E252B392529}">
      <dgm:prSet phldrT="[Texte]"/>
      <dgm:spPr/>
      <dgm:t>
        <a:bodyPr/>
        <a:lstStyle/>
        <a:p>
          <a:r>
            <a:rPr lang="fr-FR" dirty="0" smtClean="0"/>
            <a:t>Pliante</a:t>
          </a:r>
          <a:endParaRPr lang="fr-FR" dirty="0"/>
        </a:p>
      </dgm:t>
    </dgm:pt>
    <dgm:pt modelId="{D4BD482B-46D1-4D9C-A831-CD5D6151FD58}" type="parTrans" cxnId="{DA849833-43D4-4F3E-8582-BD1656A2B294}">
      <dgm:prSet/>
      <dgm:spPr/>
      <dgm:t>
        <a:bodyPr/>
        <a:lstStyle/>
        <a:p>
          <a:endParaRPr lang="fr-FR"/>
        </a:p>
      </dgm:t>
    </dgm:pt>
    <dgm:pt modelId="{6816458A-06F7-4F61-BDBE-00E5BB4C6081}" type="sibTrans" cxnId="{DA849833-43D4-4F3E-8582-BD1656A2B294}">
      <dgm:prSet/>
      <dgm:spPr/>
      <dgm:t>
        <a:bodyPr/>
        <a:lstStyle/>
        <a:p>
          <a:endParaRPr lang="fr-FR"/>
        </a:p>
      </dgm:t>
    </dgm:pt>
    <dgm:pt modelId="{C722F9ED-5796-40D0-939A-57A369F8E2B0}">
      <dgm:prSet phldrT="[Texte]"/>
      <dgm:spPr/>
      <dgm:t>
        <a:bodyPr/>
        <a:lstStyle/>
        <a:p>
          <a:r>
            <a:rPr lang="fr-FR" dirty="0" smtClean="0"/>
            <a:t>Cylindrique composite</a:t>
          </a:r>
          <a:endParaRPr lang="fr-FR" dirty="0"/>
        </a:p>
      </dgm:t>
    </dgm:pt>
    <dgm:pt modelId="{23360DC3-E5F3-4D42-B8E3-B88BF3EA7E42}" type="parTrans" cxnId="{48D95EDC-4A38-4885-B2B8-50A6010BA19B}">
      <dgm:prSet/>
      <dgm:spPr/>
      <dgm:t>
        <a:bodyPr/>
        <a:lstStyle/>
        <a:p>
          <a:endParaRPr lang="fr-FR"/>
        </a:p>
      </dgm:t>
    </dgm:pt>
    <dgm:pt modelId="{AD4B89DF-8215-49B7-8C61-1D2F86169632}" type="sibTrans" cxnId="{48D95EDC-4A38-4885-B2B8-50A6010BA19B}">
      <dgm:prSet/>
      <dgm:spPr/>
      <dgm:t>
        <a:bodyPr/>
        <a:lstStyle/>
        <a:p>
          <a:endParaRPr lang="fr-FR"/>
        </a:p>
      </dgm:t>
    </dgm:pt>
    <dgm:pt modelId="{CA32C7BA-0C92-4D51-8036-00614A7C66A7}">
      <dgm:prSet phldrT="[Texte]"/>
      <dgm:spPr/>
      <dgm:t>
        <a:bodyPr/>
        <a:lstStyle/>
        <a:p>
          <a:r>
            <a:rPr lang="fr-FR" dirty="0" smtClean="0"/>
            <a:t>Pot</a:t>
          </a:r>
          <a:endParaRPr lang="fr-FR" dirty="0"/>
        </a:p>
      </dgm:t>
    </dgm:pt>
    <dgm:pt modelId="{CB30161E-A84F-47D1-B441-1F186A2C62AF}" type="parTrans" cxnId="{CC87ECCB-3025-4078-A7DA-0FBC5B79AC4D}">
      <dgm:prSet/>
      <dgm:spPr/>
      <dgm:t>
        <a:bodyPr/>
        <a:lstStyle/>
        <a:p>
          <a:endParaRPr lang="fr-FR"/>
        </a:p>
      </dgm:t>
    </dgm:pt>
    <dgm:pt modelId="{38019D51-8D1B-4D8C-8E1D-0CB670D263D0}" type="sibTrans" cxnId="{CC87ECCB-3025-4078-A7DA-0FBC5B79AC4D}">
      <dgm:prSet/>
      <dgm:spPr/>
      <dgm:t>
        <a:bodyPr/>
        <a:lstStyle/>
        <a:p>
          <a:endParaRPr lang="fr-FR"/>
        </a:p>
      </dgm:t>
    </dgm:pt>
    <dgm:pt modelId="{302153FA-A3F6-440F-BA7F-41B15BE27E8B}">
      <dgm:prSet phldrT="[Texte]"/>
      <dgm:spPr/>
      <dgm:t>
        <a:bodyPr/>
        <a:lstStyle/>
        <a:p>
          <a:r>
            <a:rPr lang="fr-FR" dirty="0" smtClean="0"/>
            <a:t>Barquette</a:t>
          </a:r>
          <a:endParaRPr lang="fr-FR" dirty="0"/>
        </a:p>
      </dgm:t>
    </dgm:pt>
    <dgm:pt modelId="{11CD2AB1-3A43-40FE-AB75-893C1370D224}" type="parTrans" cxnId="{035202BF-5DB4-40B1-9301-2398297ABED6}">
      <dgm:prSet/>
      <dgm:spPr/>
      <dgm:t>
        <a:bodyPr/>
        <a:lstStyle/>
        <a:p>
          <a:endParaRPr lang="fr-FR"/>
        </a:p>
      </dgm:t>
    </dgm:pt>
    <dgm:pt modelId="{49CF8BC1-2417-4F4B-A281-8427ADBF56D3}" type="sibTrans" cxnId="{035202BF-5DB4-40B1-9301-2398297ABED6}">
      <dgm:prSet/>
      <dgm:spPr/>
      <dgm:t>
        <a:bodyPr/>
        <a:lstStyle/>
        <a:p>
          <a:endParaRPr lang="fr-FR"/>
        </a:p>
      </dgm:t>
    </dgm:pt>
    <dgm:pt modelId="{A2EA2BC6-F041-4243-9388-22F92B984F72}" type="pres">
      <dgm:prSet presAssocID="{3AFDC3BF-4E1E-47BF-BEF4-7327A2419228}" presName="hierChild1" presStyleCnt="0">
        <dgm:presLayoutVars>
          <dgm:orgChart val="1"/>
          <dgm:chPref val="1"/>
          <dgm:dir/>
          <dgm:animOne val="branch"/>
          <dgm:animLvl val="lvl"/>
          <dgm:resizeHandles/>
        </dgm:presLayoutVars>
      </dgm:prSet>
      <dgm:spPr/>
      <dgm:t>
        <a:bodyPr/>
        <a:lstStyle/>
        <a:p>
          <a:endParaRPr lang="fr-FR"/>
        </a:p>
      </dgm:t>
    </dgm:pt>
    <dgm:pt modelId="{6E6DE6B3-4FBD-447B-84D0-15349830C84D}" type="pres">
      <dgm:prSet presAssocID="{49919C57-15BA-485D-9630-7371AC04057B}" presName="hierRoot1" presStyleCnt="0">
        <dgm:presLayoutVars>
          <dgm:hierBranch val="init"/>
        </dgm:presLayoutVars>
      </dgm:prSet>
      <dgm:spPr/>
    </dgm:pt>
    <dgm:pt modelId="{50921E5E-B95F-46C2-8426-13EEC88E88EB}" type="pres">
      <dgm:prSet presAssocID="{49919C57-15BA-485D-9630-7371AC04057B}" presName="rootComposite1" presStyleCnt="0"/>
      <dgm:spPr/>
    </dgm:pt>
    <dgm:pt modelId="{CF95D6BD-2564-44BC-B1B0-87F5C5025EDE}" type="pres">
      <dgm:prSet presAssocID="{49919C57-15BA-485D-9630-7371AC04057B}" presName="rootText1" presStyleLbl="node0" presStyleIdx="0" presStyleCnt="1">
        <dgm:presLayoutVars>
          <dgm:chPref val="3"/>
        </dgm:presLayoutVars>
      </dgm:prSet>
      <dgm:spPr/>
      <dgm:t>
        <a:bodyPr/>
        <a:lstStyle/>
        <a:p>
          <a:endParaRPr lang="fr-FR"/>
        </a:p>
      </dgm:t>
    </dgm:pt>
    <dgm:pt modelId="{7B24BB53-B4AB-44A4-9ABC-6C2287432631}" type="pres">
      <dgm:prSet presAssocID="{49919C57-15BA-485D-9630-7371AC04057B}" presName="rootConnector1" presStyleLbl="node1" presStyleIdx="0" presStyleCnt="0"/>
      <dgm:spPr/>
      <dgm:t>
        <a:bodyPr/>
        <a:lstStyle/>
        <a:p>
          <a:endParaRPr lang="fr-FR"/>
        </a:p>
      </dgm:t>
    </dgm:pt>
    <dgm:pt modelId="{19A30B8C-3A97-4CF2-97B6-4D5BD69BD74E}" type="pres">
      <dgm:prSet presAssocID="{49919C57-15BA-485D-9630-7371AC04057B}" presName="hierChild2" presStyleCnt="0"/>
      <dgm:spPr/>
    </dgm:pt>
    <dgm:pt modelId="{155139B1-6103-4100-8BD6-F256ED632DB2}" type="pres">
      <dgm:prSet presAssocID="{D4BD482B-46D1-4D9C-A831-CD5D6151FD58}" presName="Name37" presStyleLbl="parChTrans1D2" presStyleIdx="0" presStyleCnt="4"/>
      <dgm:spPr/>
      <dgm:t>
        <a:bodyPr/>
        <a:lstStyle/>
        <a:p>
          <a:endParaRPr lang="fr-FR"/>
        </a:p>
      </dgm:t>
    </dgm:pt>
    <dgm:pt modelId="{7A4E3FF7-487D-4951-9423-3C382F7B7655}" type="pres">
      <dgm:prSet presAssocID="{9D348AEF-5437-486E-9DF2-5E252B392529}" presName="hierRoot2" presStyleCnt="0">
        <dgm:presLayoutVars>
          <dgm:hierBranch val="init"/>
        </dgm:presLayoutVars>
      </dgm:prSet>
      <dgm:spPr/>
    </dgm:pt>
    <dgm:pt modelId="{5388E823-8C46-454E-923B-69B739804B9D}" type="pres">
      <dgm:prSet presAssocID="{9D348AEF-5437-486E-9DF2-5E252B392529}" presName="rootComposite" presStyleCnt="0"/>
      <dgm:spPr/>
    </dgm:pt>
    <dgm:pt modelId="{A146DB48-61EB-45FC-9730-4DB8FAA9E257}" type="pres">
      <dgm:prSet presAssocID="{9D348AEF-5437-486E-9DF2-5E252B392529}" presName="rootText" presStyleLbl="node2" presStyleIdx="0" presStyleCnt="4">
        <dgm:presLayoutVars>
          <dgm:chPref val="3"/>
        </dgm:presLayoutVars>
      </dgm:prSet>
      <dgm:spPr/>
      <dgm:t>
        <a:bodyPr/>
        <a:lstStyle/>
        <a:p>
          <a:endParaRPr lang="fr-FR"/>
        </a:p>
      </dgm:t>
    </dgm:pt>
    <dgm:pt modelId="{DDCC8DAF-E135-4649-9F1F-BA0FC6F16589}" type="pres">
      <dgm:prSet presAssocID="{9D348AEF-5437-486E-9DF2-5E252B392529}" presName="rootConnector" presStyleLbl="node2" presStyleIdx="0" presStyleCnt="4"/>
      <dgm:spPr/>
      <dgm:t>
        <a:bodyPr/>
        <a:lstStyle/>
        <a:p>
          <a:endParaRPr lang="fr-FR"/>
        </a:p>
      </dgm:t>
    </dgm:pt>
    <dgm:pt modelId="{20B06377-2CEB-4EA9-B89F-7C669EE188D2}" type="pres">
      <dgm:prSet presAssocID="{9D348AEF-5437-486E-9DF2-5E252B392529}" presName="hierChild4" presStyleCnt="0"/>
      <dgm:spPr/>
    </dgm:pt>
    <dgm:pt modelId="{B360FA6C-AF59-4D7B-9089-2CD6B9F9F7E6}" type="pres">
      <dgm:prSet presAssocID="{9D348AEF-5437-486E-9DF2-5E252B392529}" presName="hierChild5" presStyleCnt="0"/>
      <dgm:spPr/>
    </dgm:pt>
    <dgm:pt modelId="{0BDCB29A-1575-486B-BCE8-03B6710009A0}" type="pres">
      <dgm:prSet presAssocID="{23360DC3-E5F3-4D42-B8E3-B88BF3EA7E42}" presName="Name37" presStyleLbl="parChTrans1D2" presStyleIdx="1" presStyleCnt="4"/>
      <dgm:spPr/>
      <dgm:t>
        <a:bodyPr/>
        <a:lstStyle/>
        <a:p>
          <a:endParaRPr lang="fr-FR"/>
        </a:p>
      </dgm:t>
    </dgm:pt>
    <dgm:pt modelId="{5B214AF9-A44B-4A0C-98DE-7F88638EB8C1}" type="pres">
      <dgm:prSet presAssocID="{C722F9ED-5796-40D0-939A-57A369F8E2B0}" presName="hierRoot2" presStyleCnt="0">
        <dgm:presLayoutVars>
          <dgm:hierBranch val="init"/>
        </dgm:presLayoutVars>
      </dgm:prSet>
      <dgm:spPr/>
    </dgm:pt>
    <dgm:pt modelId="{4602C374-1E50-4E71-846F-C018D2EB201A}" type="pres">
      <dgm:prSet presAssocID="{C722F9ED-5796-40D0-939A-57A369F8E2B0}" presName="rootComposite" presStyleCnt="0"/>
      <dgm:spPr/>
    </dgm:pt>
    <dgm:pt modelId="{80EF56BF-0865-4895-8E40-72402BE505BE}" type="pres">
      <dgm:prSet presAssocID="{C722F9ED-5796-40D0-939A-57A369F8E2B0}" presName="rootText" presStyleLbl="node2" presStyleIdx="1" presStyleCnt="4">
        <dgm:presLayoutVars>
          <dgm:chPref val="3"/>
        </dgm:presLayoutVars>
      </dgm:prSet>
      <dgm:spPr/>
      <dgm:t>
        <a:bodyPr/>
        <a:lstStyle/>
        <a:p>
          <a:endParaRPr lang="fr-FR"/>
        </a:p>
      </dgm:t>
    </dgm:pt>
    <dgm:pt modelId="{52BC63D8-D2E6-428E-BB6C-CC0E92F474B6}" type="pres">
      <dgm:prSet presAssocID="{C722F9ED-5796-40D0-939A-57A369F8E2B0}" presName="rootConnector" presStyleLbl="node2" presStyleIdx="1" presStyleCnt="4"/>
      <dgm:spPr/>
      <dgm:t>
        <a:bodyPr/>
        <a:lstStyle/>
        <a:p>
          <a:endParaRPr lang="fr-FR"/>
        </a:p>
      </dgm:t>
    </dgm:pt>
    <dgm:pt modelId="{F3992EE0-52C3-4396-8700-1AEE25C8F245}" type="pres">
      <dgm:prSet presAssocID="{C722F9ED-5796-40D0-939A-57A369F8E2B0}" presName="hierChild4" presStyleCnt="0"/>
      <dgm:spPr/>
    </dgm:pt>
    <dgm:pt modelId="{8C32678C-E949-4E19-8246-1BCA3A798A2E}" type="pres">
      <dgm:prSet presAssocID="{C722F9ED-5796-40D0-939A-57A369F8E2B0}" presName="hierChild5" presStyleCnt="0"/>
      <dgm:spPr/>
    </dgm:pt>
    <dgm:pt modelId="{4884BBC2-9D59-4C77-882D-E51ADE4570BE}" type="pres">
      <dgm:prSet presAssocID="{CB30161E-A84F-47D1-B441-1F186A2C62AF}" presName="Name37" presStyleLbl="parChTrans1D2" presStyleIdx="2" presStyleCnt="4"/>
      <dgm:spPr/>
      <dgm:t>
        <a:bodyPr/>
        <a:lstStyle/>
        <a:p>
          <a:endParaRPr lang="fr-FR"/>
        </a:p>
      </dgm:t>
    </dgm:pt>
    <dgm:pt modelId="{C8695472-6A7C-4762-9DEF-82BF3DB8085A}" type="pres">
      <dgm:prSet presAssocID="{CA32C7BA-0C92-4D51-8036-00614A7C66A7}" presName="hierRoot2" presStyleCnt="0">
        <dgm:presLayoutVars>
          <dgm:hierBranch val="init"/>
        </dgm:presLayoutVars>
      </dgm:prSet>
      <dgm:spPr/>
    </dgm:pt>
    <dgm:pt modelId="{1CECA952-97FC-43B9-B4FE-19F5FC3ED290}" type="pres">
      <dgm:prSet presAssocID="{CA32C7BA-0C92-4D51-8036-00614A7C66A7}" presName="rootComposite" presStyleCnt="0"/>
      <dgm:spPr/>
    </dgm:pt>
    <dgm:pt modelId="{AF7E57B1-212F-4172-955C-A7355797F937}" type="pres">
      <dgm:prSet presAssocID="{CA32C7BA-0C92-4D51-8036-00614A7C66A7}" presName="rootText" presStyleLbl="node2" presStyleIdx="2" presStyleCnt="4">
        <dgm:presLayoutVars>
          <dgm:chPref val="3"/>
        </dgm:presLayoutVars>
      </dgm:prSet>
      <dgm:spPr/>
      <dgm:t>
        <a:bodyPr/>
        <a:lstStyle/>
        <a:p>
          <a:endParaRPr lang="fr-FR"/>
        </a:p>
      </dgm:t>
    </dgm:pt>
    <dgm:pt modelId="{7BE6C9A5-96FB-41C5-B474-4E8AC212DD70}" type="pres">
      <dgm:prSet presAssocID="{CA32C7BA-0C92-4D51-8036-00614A7C66A7}" presName="rootConnector" presStyleLbl="node2" presStyleIdx="2" presStyleCnt="4"/>
      <dgm:spPr/>
      <dgm:t>
        <a:bodyPr/>
        <a:lstStyle/>
        <a:p>
          <a:endParaRPr lang="fr-FR"/>
        </a:p>
      </dgm:t>
    </dgm:pt>
    <dgm:pt modelId="{0EDF7209-798A-4D8C-9B9E-A86542ABADD5}" type="pres">
      <dgm:prSet presAssocID="{CA32C7BA-0C92-4D51-8036-00614A7C66A7}" presName="hierChild4" presStyleCnt="0"/>
      <dgm:spPr/>
    </dgm:pt>
    <dgm:pt modelId="{6A8BA8E2-A8F8-4476-9643-7445F14CB45C}" type="pres">
      <dgm:prSet presAssocID="{CA32C7BA-0C92-4D51-8036-00614A7C66A7}" presName="hierChild5" presStyleCnt="0"/>
      <dgm:spPr/>
    </dgm:pt>
    <dgm:pt modelId="{E9869576-61EC-456F-BF1E-24A3EC125F28}" type="pres">
      <dgm:prSet presAssocID="{11CD2AB1-3A43-40FE-AB75-893C1370D224}" presName="Name37" presStyleLbl="parChTrans1D2" presStyleIdx="3" presStyleCnt="4"/>
      <dgm:spPr/>
      <dgm:t>
        <a:bodyPr/>
        <a:lstStyle/>
        <a:p>
          <a:endParaRPr lang="fr-FR"/>
        </a:p>
      </dgm:t>
    </dgm:pt>
    <dgm:pt modelId="{9E7AE166-6D83-47F6-A44F-E0F8D2F7765C}" type="pres">
      <dgm:prSet presAssocID="{302153FA-A3F6-440F-BA7F-41B15BE27E8B}" presName="hierRoot2" presStyleCnt="0">
        <dgm:presLayoutVars>
          <dgm:hierBranch val="init"/>
        </dgm:presLayoutVars>
      </dgm:prSet>
      <dgm:spPr/>
    </dgm:pt>
    <dgm:pt modelId="{A1146D39-07B6-47ED-B3F1-FCECA636C3B6}" type="pres">
      <dgm:prSet presAssocID="{302153FA-A3F6-440F-BA7F-41B15BE27E8B}" presName="rootComposite" presStyleCnt="0"/>
      <dgm:spPr/>
    </dgm:pt>
    <dgm:pt modelId="{486FC347-8263-43C0-9C02-F2DA3E9CF0A1}" type="pres">
      <dgm:prSet presAssocID="{302153FA-A3F6-440F-BA7F-41B15BE27E8B}" presName="rootText" presStyleLbl="node2" presStyleIdx="3" presStyleCnt="4">
        <dgm:presLayoutVars>
          <dgm:chPref val="3"/>
        </dgm:presLayoutVars>
      </dgm:prSet>
      <dgm:spPr/>
      <dgm:t>
        <a:bodyPr/>
        <a:lstStyle/>
        <a:p>
          <a:endParaRPr lang="fr-FR"/>
        </a:p>
      </dgm:t>
    </dgm:pt>
    <dgm:pt modelId="{19BD88B8-EC90-4F3D-AC1B-6B7410BB8493}" type="pres">
      <dgm:prSet presAssocID="{302153FA-A3F6-440F-BA7F-41B15BE27E8B}" presName="rootConnector" presStyleLbl="node2" presStyleIdx="3" presStyleCnt="4"/>
      <dgm:spPr/>
      <dgm:t>
        <a:bodyPr/>
        <a:lstStyle/>
        <a:p>
          <a:endParaRPr lang="fr-FR"/>
        </a:p>
      </dgm:t>
    </dgm:pt>
    <dgm:pt modelId="{4951E2EE-3E96-4087-8AC7-DC4CF18AF204}" type="pres">
      <dgm:prSet presAssocID="{302153FA-A3F6-440F-BA7F-41B15BE27E8B}" presName="hierChild4" presStyleCnt="0"/>
      <dgm:spPr/>
    </dgm:pt>
    <dgm:pt modelId="{DDF9F453-9CE9-4CF9-96FC-44DFCE41CC62}" type="pres">
      <dgm:prSet presAssocID="{302153FA-A3F6-440F-BA7F-41B15BE27E8B}" presName="hierChild5" presStyleCnt="0"/>
      <dgm:spPr/>
    </dgm:pt>
    <dgm:pt modelId="{123508C6-657B-4438-A4FA-F057113D0E1E}" type="pres">
      <dgm:prSet presAssocID="{49919C57-15BA-485D-9630-7371AC04057B}" presName="hierChild3" presStyleCnt="0"/>
      <dgm:spPr/>
    </dgm:pt>
  </dgm:ptLst>
  <dgm:cxnLst>
    <dgm:cxn modelId="{BB613DE4-C6F9-4D9C-8F62-A69B7CE3F3A9}" type="presOf" srcId="{302153FA-A3F6-440F-BA7F-41B15BE27E8B}" destId="{486FC347-8263-43C0-9C02-F2DA3E9CF0A1}" srcOrd="0" destOrd="0" presId="urn:microsoft.com/office/officeart/2005/8/layout/orgChart1"/>
    <dgm:cxn modelId="{CC1C2DB3-3256-41CB-905C-59B6C718B5F8}" type="presOf" srcId="{49919C57-15BA-485D-9630-7371AC04057B}" destId="{CF95D6BD-2564-44BC-B1B0-87F5C5025EDE}" srcOrd="0" destOrd="0" presId="urn:microsoft.com/office/officeart/2005/8/layout/orgChart1"/>
    <dgm:cxn modelId="{F494A843-D4C8-41CC-ACDE-4567C78F044C}" type="presOf" srcId="{CB30161E-A84F-47D1-B441-1F186A2C62AF}" destId="{4884BBC2-9D59-4C77-882D-E51ADE4570BE}" srcOrd="0" destOrd="0" presId="urn:microsoft.com/office/officeart/2005/8/layout/orgChart1"/>
    <dgm:cxn modelId="{A15195B5-6193-445F-A706-D210E3A27200}" type="presOf" srcId="{9D348AEF-5437-486E-9DF2-5E252B392529}" destId="{A146DB48-61EB-45FC-9730-4DB8FAA9E257}" srcOrd="0" destOrd="0" presId="urn:microsoft.com/office/officeart/2005/8/layout/orgChart1"/>
    <dgm:cxn modelId="{B9A92498-A3D9-4B3D-BA86-88F12465843F}" type="presOf" srcId="{11CD2AB1-3A43-40FE-AB75-893C1370D224}" destId="{E9869576-61EC-456F-BF1E-24A3EC125F28}" srcOrd="0" destOrd="0" presId="urn:microsoft.com/office/officeart/2005/8/layout/orgChart1"/>
    <dgm:cxn modelId="{EF457E02-A3BD-4DC0-9182-BBAE7EC73A01}" type="presOf" srcId="{49919C57-15BA-485D-9630-7371AC04057B}" destId="{7B24BB53-B4AB-44A4-9ABC-6C2287432631}" srcOrd="1" destOrd="0" presId="urn:microsoft.com/office/officeart/2005/8/layout/orgChart1"/>
    <dgm:cxn modelId="{06C00D27-8F07-4421-AC2A-D0018C56F37C}" type="presOf" srcId="{C722F9ED-5796-40D0-939A-57A369F8E2B0}" destId="{80EF56BF-0865-4895-8E40-72402BE505BE}" srcOrd="0" destOrd="0" presId="urn:microsoft.com/office/officeart/2005/8/layout/orgChart1"/>
    <dgm:cxn modelId="{9D7FC37A-B8B0-4011-9256-C3812E346CCF}" type="presOf" srcId="{302153FA-A3F6-440F-BA7F-41B15BE27E8B}" destId="{19BD88B8-EC90-4F3D-AC1B-6B7410BB8493}" srcOrd="1" destOrd="0" presId="urn:microsoft.com/office/officeart/2005/8/layout/orgChart1"/>
    <dgm:cxn modelId="{E690E540-EE42-4917-B50C-7E2107179886}" type="presOf" srcId="{23360DC3-E5F3-4D42-B8E3-B88BF3EA7E42}" destId="{0BDCB29A-1575-486B-BCE8-03B6710009A0}" srcOrd="0" destOrd="0" presId="urn:microsoft.com/office/officeart/2005/8/layout/orgChart1"/>
    <dgm:cxn modelId="{92756467-A883-4D5E-B99C-6BFF616405AF}" type="presOf" srcId="{CA32C7BA-0C92-4D51-8036-00614A7C66A7}" destId="{AF7E57B1-212F-4172-955C-A7355797F937}" srcOrd="0" destOrd="0" presId="urn:microsoft.com/office/officeart/2005/8/layout/orgChart1"/>
    <dgm:cxn modelId="{3BB111DC-F29E-4D5C-9C69-CEE58CE3E8E8}" type="presOf" srcId="{9D348AEF-5437-486E-9DF2-5E252B392529}" destId="{DDCC8DAF-E135-4649-9F1F-BA0FC6F16589}" srcOrd="1" destOrd="0" presId="urn:microsoft.com/office/officeart/2005/8/layout/orgChart1"/>
    <dgm:cxn modelId="{48D95EDC-4A38-4885-B2B8-50A6010BA19B}" srcId="{49919C57-15BA-485D-9630-7371AC04057B}" destId="{C722F9ED-5796-40D0-939A-57A369F8E2B0}" srcOrd="1" destOrd="0" parTransId="{23360DC3-E5F3-4D42-B8E3-B88BF3EA7E42}" sibTransId="{AD4B89DF-8215-49B7-8C61-1D2F86169632}"/>
    <dgm:cxn modelId="{7FACA331-70EE-4490-B908-1F11F05E64EE}" type="presOf" srcId="{3AFDC3BF-4E1E-47BF-BEF4-7327A2419228}" destId="{A2EA2BC6-F041-4243-9388-22F92B984F72}" srcOrd="0" destOrd="0" presId="urn:microsoft.com/office/officeart/2005/8/layout/orgChart1"/>
    <dgm:cxn modelId="{FAED5825-03EF-4F67-BFE2-0E12B8931C84}" srcId="{3AFDC3BF-4E1E-47BF-BEF4-7327A2419228}" destId="{49919C57-15BA-485D-9630-7371AC04057B}" srcOrd="0" destOrd="0" parTransId="{090082AD-7C76-4866-996F-CD5D9F90CA10}" sibTransId="{42DEF9BF-9B85-424B-823B-131BB0D51018}"/>
    <dgm:cxn modelId="{F9324646-7478-4BC6-8313-96C22C61D7F2}" type="presOf" srcId="{D4BD482B-46D1-4D9C-A831-CD5D6151FD58}" destId="{155139B1-6103-4100-8BD6-F256ED632DB2}" srcOrd="0" destOrd="0" presId="urn:microsoft.com/office/officeart/2005/8/layout/orgChart1"/>
    <dgm:cxn modelId="{035202BF-5DB4-40B1-9301-2398297ABED6}" srcId="{49919C57-15BA-485D-9630-7371AC04057B}" destId="{302153FA-A3F6-440F-BA7F-41B15BE27E8B}" srcOrd="3" destOrd="0" parTransId="{11CD2AB1-3A43-40FE-AB75-893C1370D224}" sibTransId="{49CF8BC1-2417-4F4B-A281-8427ADBF56D3}"/>
    <dgm:cxn modelId="{DA849833-43D4-4F3E-8582-BD1656A2B294}" srcId="{49919C57-15BA-485D-9630-7371AC04057B}" destId="{9D348AEF-5437-486E-9DF2-5E252B392529}" srcOrd="0" destOrd="0" parTransId="{D4BD482B-46D1-4D9C-A831-CD5D6151FD58}" sibTransId="{6816458A-06F7-4F61-BDBE-00E5BB4C6081}"/>
    <dgm:cxn modelId="{CC87ECCB-3025-4078-A7DA-0FBC5B79AC4D}" srcId="{49919C57-15BA-485D-9630-7371AC04057B}" destId="{CA32C7BA-0C92-4D51-8036-00614A7C66A7}" srcOrd="2" destOrd="0" parTransId="{CB30161E-A84F-47D1-B441-1F186A2C62AF}" sibTransId="{38019D51-8D1B-4D8C-8E1D-0CB670D263D0}"/>
    <dgm:cxn modelId="{1806B2D2-4D99-42B4-AC71-E92A789AF657}" type="presOf" srcId="{C722F9ED-5796-40D0-939A-57A369F8E2B0}" destId="{52BC63D8-D2E6-428E-BB6C-CC0E92F474B6}" srcOrd="1" destOrd="0" presId="urn:microsoft.com/office/officeart/2005/8/layout/orgChart1"/>
    <dgm:cxn modelId="{0D7D3864-FEA6-4C6A-8D39-1822FB96312C}" type="presOf" srcId="{CA32C7BA-0C92-4D51-8036-00614A7C66A7}" destId="{7BE6C9A5-96FB-41C5-B474-4E8AC212DD70}" srcOrd="1" destOrd="0" presId="urn:microsoft.com/office/officeart/2005/8/layout/orgChart1"/>
    <dgm:cxn modelId="{0E45B38E-460E-4D26-8EAC-77E5F3CB6D7D}" type="presParOf" srcId="{A2EA2BC6-F041-4243-9388-22F92B984F72}" destId="{6E6DE6B3-4FBD-447B-84D0-15349830C84D}" srcOrd="0" destOrd="0" presId="urn:microsoft.com/office/officeart/2005/8/layout/orgChart1"/>
    <dgm:cxn modelId="{492AAF61-5470-404B-B31C-8D0B4BF700F2}" type="presParOf" srcId="{6E6DE6B3-4FBD-447B-84D0-15349830C84D}" destId="{50921E5E-B95F-46C2-8426-13EEC88E88EB}" srcOrd="0" destOrd="0" presId="urn:microsoft.com/office/officeart/2005/8/layout/orgChart1"/>
    <dgm:cxn modelId="{565F5B49-FDC7-4BD0-B9CC-BB48EF31ED89}" type="presParOf" srcId="{50921E5E-B95F-46C2-8426-13EEC88E88EB}" destId="{CF95D6BD-2564-44BC-B1B0-87F5C5025EDE}" srcOrd="0" destOrd="0" presId="urn:microsoft.com/office/officeart/2005/8/layout/orgChart1"/>
    <dgm:cxn modelId="{34882E14-3CAB-4EA9-80AE-68DEFEB57C70}" type="presParOf" srcId="{50921E5E-B95F-46C2-8426-13EEC88E88EB}" destId="{7B24BB53-B4AB-44A4-9ABC-6C2287432631}" srcOrd="1" destOrd="0" presId="urn:microsoft.com/office/officeart/2005/8/layout/orgChart1"/>
    <dgm:cxn modelId="{AAD69E6F-5301-41A2-920C-F01822BDC0C7}" type="presParOf" srcId="{6E6DE6B3-4FBD-447B-84D0-15349830C84D}" destId="{19A30B8C-3A97-4CF2-97B6-4D5BD69BD74E}" srcOrd="1" destOrd="0" presId="urn:microsoft.com/office/officeart/2005/8/layout/orgChart1"/>
    <dgm:cxn modelId="{47EDEC88-067C-4BD7-BF9B-601EFE7DEF24}" type="presParOf" srcId="{19A30B8C-3A97-4CF2-97B6-4D5BD69BD74E}" destId="{155139B1-6103-4100-8BD6-F256ED632DB2}" srcOrd="0" destOrd="0" presId="urn:microsoft.com/office/officeart/2005/8/layout/orgChart1"/>
    <dgm:cxn modelId="{BA29F818-85FC-454D-9420-5AF83D5D312C}" type="presParOf" srcId="{19A30B8C-3A97-4CF2-97B6-4D5BD69BD74E}" destId="{7A4E3FF7-487D-4951-9423-3C382F7B7655}" srcOrd="1" destOrd="0" presId="urn:microsoft.com/office/officeart/2005/8/layout/orgChart1"/>
    <dgm:cxn modelId="{7F667AEB-70A3-413C-991B-1442A2A82F86}" type="presParOf" srcId="{7A4E3FF7-487D-4951-9423-3C382F7B7655}" destId="{5388E823-8C46-454E-923B-69B739804B9D}" srcOrd="0" destOrd="0" presId="urn:microsoft.com/office/officeart/2005/8/layout/orgChart1"/>
    <dgm:cxn modelId="{7E876999-0051-4898-A41E-F28B52AC2483}" type="presParOf" srcId="{5388E823-8C46-454E-923B-69B739804B9D}" destId="{A146DB48-61EB-45FC-9730-4DB8FAA9E257}" srcOrd="0" destOrd="0" presId="urn:microsoft.com/office/officeart/2005/8/layout/orgChart1"/>
    <dgm:cxn modelId="{20038621-CA57-4A16-858F-B2F87F5CFCA1}" type="presParOf" srcId="{5388E823-8C46-454E-923B-69B739804B9D}" destId="{DDCC8DAF-E135-4649-9F1F-BA0FC6F16589}" srcOrd="1" destOrd="0" presId="urn:microsoft.com/office/officeart/2005/8/layout/orgChart1"/>
    <dgm:cxn modelId="{9497420F-906D-48F3-8BF4-4BD6952C1F15}" type="presParOf" srcId="{7A4E3FF7-487D-4951-9423-3C382F7B7655}" destId="{20B06377-2CEB-4EA9-B89F-7C669EE188D2}" srcOrd="1" destOrd="0" presId="urn:microsoft.com/office/officeart/2005/8/layout/orgChart1"/>
    <dgm:cxn modelId="{0AD0C241-DFF2-4CC1-ACCB-04C54D1834BC}" type="presParOf" srcId="{7A4E3FF7-487D-4951-9423-3C382F7B7655}" destId="{B360FA6C-AF59-4D7B-9089-2CD6B9F9F7E6}" srcOrd="2" destOrd="0" presId="urn:microsoft.com/office/officeart/2005/8/layout/orgChart1"/>
    <dgm:cxn modelId="{1C719CD5-1DD5-4FCA-9F8F-9576ED9915BD}" type="presParOf" srcId="{19A30B8C-3A97-4CF2-97B6-4D5BD69BD74E}" destId="{0BDCB29A-1575-486B-BCE8-03B6710009A0}" srcOrd="2" destOrd="0" presId="urn:microsoft.com/office/officeart/2005/8/layout/orgChart1"/>
    <dgm:cxn modelId="{804B4748-4F01-4E92-BDB2-1F4C121643B4}" type="presParOf" srcId="{19A30B8C-3A97-4CF2-97B6-4D5BD69BD74E}" destId="{5B214AF9-A44B-4A0C-98DE-7F88638EB8C1}" srcOrd="3" destOrd="0" presId="urn:microsoft.com/office/officeart/2005/8/layout/orgChart1"/>
    <dgm:cxn modelId="{E1682BB7-B060-49C7-BDA2-6699F8429354}" type="presParOf" srcId="{5B214AF9-A44B-4A0C-98DE-7F88638EB8C1}" destId="{4602C374-1E50-4E71-846F-C018D2EB201A}" srcOrd="0" destOrd="0" presId="urn:microsoft.com/office/officeart/2005/8/layout/orgChart1"/>
    <dgm:cxn modelId="{CFC2E891-9DD1-4E58-BFEA-9A138A8E76F4}" type="presParOf" srcId="{4602C374-1E50-4E71-846F-C018D2EB201A}" destId="{80EF56BF-0865-4895-8E40-72402BE505BE}" srcOrd="0" destOrd="0" presId="urn:microsoft.com/office/officeart/2005/8/layout/orgChart1"/>
    <dgm:cxn modelId="{C36D04C8-F78F-474C-BBA9-FD6C850744C0}" type="presParOf" srcId="{4602C374-1E50-4E71-846F-C018D2EB201A}" destId="{52BC63D8-D2E6-428E-BB6C-CC0E92F474B6}" srcOrd="1" destOrd="0" presId="urn:microsoft.com/office/officeart/2005/8/layout/orgChart1"/>
    <dgm:cxn modelId="{E981B1B1-A982-4201-BC8D-62321D1DAB2A}" type="presParOf" srcId="{5B214AF9-A44B-4A0C-98DE-7F88638EB8C1}" destId="{F3992EE0-52C3-4396-8700-1AEE25C8F245}" srcOrd="1" destOrd="0" presId="urn:microsoft.com/office/officeart/2005/8/layout/orgChart1"/>
    <dgm:cxn modelId="{9EA624F8-562A-4C5F-8963-6BDD96B2FBF5}" type="presParOf" srcId="{5B214AF9-A44B-4A0C-98DE-7F88638EB8C1}" destId="{8C32678C-E949-4E19-8246-1BCA3A798A2E}" srcOrd="2" destOrd="0" presId="urn:microsoft.com/office/officeart/2005/8/layout/orgChart1"/>
    <dgm:cxn modelId="{B186B267-ADAC-49F6-AEF8-BB787AAB8124}" type="presParOf" srcId="{19A30B8C-3A97-4CF2-97B6-4D5BD69BD74E}" destId="{4884BBC2-9D59-4C77-882D-E51ADE4570BE}" srcOrd="4" destOrd="0" presId="urn:microsoft.com/office/officeart/2005/8/layout/orgChart1"/>
    <dgm:cxn modelId="{4CDD95CA-D4BB-4C97-9812-75CE0EAFF346}" type="presParOf" srcId="{19A30B8C-3A97-4CF2-97B6-4D5BD69BD74E}" destId="{C8695472-6A7C-4762-9DEF-82BF3DB8085A}" srcOrd="5" destOrd="0" presId="urn:microsoft.com/office/officeart/2005/8/layout/orgChart1"/>
    <dgm:cxn modelId="{62750FF3-E1C1-43F4-B5DE-2AF3514AFB26}" type="presParOf" srcId="{C8695472-6A7C-4762-9DEF-82BF3DB8085A}" destId="{1CECA952-97FC-43B9-B4FE-19F5FC3ED290}" srcOrd="0" destOrd="0" presId="urn:microsoft.com/office/officeart/2005/8/layout/orgChart1"/>
    <dgm:cxn modelId="{73828994-F472-4ED1-9544-DE84E8ABF6AF}" type="presParOf" srcId="{1CECA952-97FC-43B9-B4FE-19F5FC3ED290}" destId="{AF7E57B1-212F-4172-955C-A7355797F937}" srcOrd="0" destOrd="0" presId="urn:microsoft.com/office/officeart/2005/8/layout/orgChart1"/>
    <dgm:cxn modelId="{A6A5B975-FB88-447E-AED8-9F74C6796874}" type="presParOf" srcId="{1CECA952-97FC-43B9-B4FE-19F5FC3ED290}" destId="{7BE6C9A5-96FB-41C5-B474-4E8AC212DD70}" srcOrd="1" destOrd="0" presId="urn:microsoft.com/office/officeart/2005/8/layout/orgChart1"/>
    <dgm:cxn modelId="{0177F4AE-F0D4-47BC-BC6A-840810D8132F}" type="presParOf" srcId="{C8695472-6A7C-4762-9DEF-82BF3DB8085A}" destId="{0EDF7209-798A-4D8C-9B9E-A86542ABADD5}" srcOrd="1" destOrd="0" presId="urn:microsoft.com/office/officeart/2005/8/layout/orgChart1"/>
    <dgm:cxn modelId="{3CF9E30A-901D-44DC-AB35-9542066E6A1F}" type="presParOf" srcId="{C8695472-6A7C-4762-9DEF-82BF3DB8085A}" destId="{6A8BA8E2-A8F8-4476-9643-7445F14CB45C}" srcOrd="2" destOrd="0" presId="urn:microsoft.com/office/officeart/2005/8/layout/orgChart1"/>
    <dgm:cxn modelId="{00913B84-66A0-490D-8AAF-C3C3811F704D}" type="presParOf" srcId="{19A30B8C-3A97-4CF2-97B6-4D5BD69BD74E}" destId="{E9869576-61EC-456F-BF1E-24A3EC125F28}" srcOrd="6" destOrd="0" presId="urn:microsoft.com/office/officeart/2005/8/layout/orgChart1"/>
    <dgm:cxn modelId="{5A76B8DA-48F5-4A4A-B307-4745E5DA3479}" type="presParOf" srcId="{19A30B8C-3A97-4CF2-97B6-4D5BD69BD74E}" destId="{9E7AE166-6D83-47F6-A44F-E0F8D2F7765C}" srcOrd="7" destOrd="0" presId="urn:microsoft.com/office/officeart/2005/8/layout/orgChart1"/>
    <dgm:cxn modelId="{C2ECF7F3-2DB8-41C0-BE77-B6E275638A71}" type="presParOf" srcId="{9E7AE166-6D83-47F6-A44F-E0F8D2F7765C}" destId="{A1146D39-07B6-47ED-B3F1-FCECA636C3B6}" srcOrd="0" destOrd="0" presId="urn:microsoft.com/office/officeart/2005/8/layout/orgChart1"/>
    <dgm:cxn modelId="{CBCDFD74-5F81-4211-9430-279B26F17CDE}" type="presParOf" srcId="{A1146D39-07B6-47ED-B3F1-FCECA636C3B6}" destId="{486FC347-8263-43C0-9C02-F2DA3E9CF0A1}" srcOrd="0" destOrd="0" presId="urn:microsoft.com/office/officeart/2005/8/layout/orgChart1"/>
    <dgm:cxn modelId="{2DC6FF57-4B1B-4589-A028-57C94A416C49}" type="presParOf" srcId="{A1146D39-07B6-47ED-B3F1-FCECA636C3B6}" destId="{19BD88B8-EC90-4F3D-AC1B-6B7410BB8493}" srcOrd="1" destOrd="0" presId="urn:microsoft.com/office/officeart/2005/8/layout/orgChart1"/>
    <dgm:cxn modelId="{A3567A18-A454-488D-BEEF-DF00FCF5B069}" type="presParOf" srcId="{9E7AE166-6D83-47F6-A44F-E0F8D2F7765C}" destId="{4951E2EE-3E96-4087-8AC7-DC4CF18AF204}" srcOrd="1" destOrd="0" presId="urn:microsoft.com/office/officeart/2005/8/layout/orgChart1"/>
    <dgm:cxn modelId="{715CCA17-C633-45F0-9DF2-C04F00530475}" type="presParOf" srcId="{9E7AE166-6D83-47F6-A44F-E0F8D2F7765C}" destId="{DDF9F453-9CE9-4CF9-96FC-44DFCE41CC62}" srcOrd="2" destOrd="0" presId="urn:microsoft.com/office/officeart/2005/8/layout/orgChart1"/>
    <dgm:cxn modelId="{6C738E5B-E0D9-4C83-BD96-1D641F514340}" type="presParOf" srcId="{6E6DE6B3-4FBD-447B-84D0-15349830C84D}" destId="{123508C6-657B-4438-A4FA-F057113D0E1E}" srcOrd="2" destOrd="0" presId="urn:microsoft.com/office/officeart/2005/8/layout/orgChart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AFDC3BF-4E1E-47BF-BEF4-7327A2419228}"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fr-FR"/>
        </a:p>
      </dgm:t>
    </dgm:pt>
    <dgm:pt modelId="{49919C57-15BA-485D-9630-7371AC04057B}">
      <dgm:prSet phldrT="[Texte]"/>
      <dgm:spPr/>
      <dgm:t>
        <a:bodyPr/>
        <a:lstStyle/>
        <a:p>
          <a:r>
            <a:rPr lang="fr-FR" dirty="0" smtClean="0"/>
            <a:t>Fût</a:t>
          </a:r>
          <a:endParaRPr lang="fr-FR" dirty="0"/>
        </a:p>
      </dgm:t>
    </dgm:pt>
    <dgm:pt modelId="{090082AD-7C76-4866-996F-CD5D9F90CA10}" type="parTrans" cxnId="{FAED5825-03EF-4F67-BFE2-0E12B8931C84}">
      <dgm:prSet/>
      <dgm:spPr/>
      <dgm:t>
        <a:bodyPr/>
        <a:lstStyle/>
        <a:p>
          <a:endParaRPr lang="fr-FR"/>
        </a:p>
      </dgm:t>
    </dgm:pt>
    <dgm:pt modelId="{42DEF9BF-9B85-424B-823B-131BB0D51018}" type="sibTrans" cxnId="{FAED5825-03EF-4F67-BFE2-0E12B8931C84}">
      <dgm:prSet/>
      <dgm:spPr/>
      <dgm:t>
        <a:bodyPr/>
        <a:lstStyle/>
        <a:p>
          <a:endParaRPr lang="fr-FR"/>
        </a:p>
      </dgm:t>
    </dgm:pt>
    <dgm:pt modelId="{9D348AEF-5437-486E-9DF2-5E252B392529}">
      <dgm:prSet phldrT="[Texte]"/>
      <dgm:spPr/>
      <dgm:t>
        <a:bodyPr/>
        <a:lstStyle/>
        <a:p>
          <a:r>
            <a:rPr lang="fr-FR" dirty="0" smtClean="0"/>
            <a:t>A ouverture totale</a:t>
          </a:r>
          <a:endParaRPr lang="fr-FR" dirty="0"/>
        </a:p>
      </dgm:t>
    </dgm:pt>
    <dgm:pt modelId="{D4BD482B-46D1-4D9C-A831-CD5D6151FD58}" type="parTrans" cxnId="{DA849833-43D4-4F3E-8582-BD1656A2B294}">
      <dgm:prSet/>
      <dgm:spPr/>
      <dgm:t>
        <a:bodyPr/>
        <a:lstStyle/>
        <a:p>
          <a:endParaRPr lang="fr-FR"/>
        </a:p>
      </dgm:t>
    </dgm:pt>
    <dgm:pt modelId="{6816458A-06F7-4F61-BDBE-00E5BB4C6081}" type="sibTrans" cxnId="{DA849833-43D4-4F3E-8582-BD1656A2B294}">
      <dgm:prSet/>
      <dgm:spPr/>
      <dgm:t>
        <a:bodyPr/>
        <a:lstStyle/>
        <a:p>
          <a:endParaRPr lang="fr-FR"/>
        </a:p>
      </dgm:t>
    </dgm:pt>
    <dgm:pt modelId="{C722F9ED-5796-40D0-939A-57A369F8E2B0}">
      <dgm:prSet phldrT="[Texte]"/>
      <dgm:spPr/>
      <dgm:t>
        <a:bodyPr/>
        <a:lstStyle/>
        <a:p>
          <a:r>
            <a:rPr lang="fr-FR" dirty="0" smtClean="0"/>
            <a:t>Tonneau</a:t>
          </a:r>
          <a:endParaRPr lang="fr-FR" dirty="0"/>
        </a:p>
      </dgm:t>
    </dgm:pt>
    <dgm:pt modelId="{23360DC3-E5F3-4D42-B8E3-B88BF3EA7E42}" type="parTrans" cxnId="{48D95EDC-4A38-4885-B2B8-50A6010BA19B}">
      <dgm:prSet/>
      <dgm:spPr/>
      <dgm:t>
        <a:bodyPr/>
        <a:lstStyle/>
        <a:p>
          <a:endParaRPr lang="fr-FR"/>
        </a:p>
      </dgm:t>
    </dgm:pt>
    <dgm:pt modelId="{AD4B89DF-8215-49B7-8C61-1D2F86169632}" type="sibTrans" cxnId="{48D95EDC-4A38-4885-B2B8-50A6010BA19B}">
      <dgm:prSet/>
      <dgm:spPr/>
      <dgm:t>
        <a:bodyPr/>
        <a:lstStyle/>
        <a:p>
          <a:endParaRPr lang="fr-FR"/>
        </a:p>
      </dgm:t>
    </dgm:pt>
    <dgm:pt modelId="{CA32C7BA-0C92-4D51-8036-00614A7C66A7}">
      <dgm:prSet phldrT="[Texte]"/>
      <dgm:spPr/>
      <dgm:t>
        <a:bodyPr/>
        <a:lstStyle/>
        <a:p>
          <a:r>
            <a:rPr lang="fr-FR" dirty="0" smtClean="0"/>
            <a:t>Seau à anse et couvercle</a:t>
          </a:r>
          <a:endParaRPr lang="fr-FR" dirty="0"/>
        </a:p>
      </dgm:t>
    </dgm:pt>
    <dgm:pt modelId="{CB30161E-A84F-47D1-B441-1F186A2C62AF}" type="parTrans" cxnId="{CC87ECCB-3025-4078-A7DA-0FBC5B79AC4D}">
      <dgm:prSet/>
      <dgm:spPr/>
      <dgm:t>
        <a:bodyPr/>
        <a:lstStyle/>
        <a:p>
          <a:endParaRPr lang="fr-FR"/>
        </a:p>
      </dgm:t>
    </dgm:pt>
    <dgm:pt modelId="{38019D51-8D1B-4D8C-8E1D-0CB670D263D0}" type="sibTrans" cxnId="{CC87ECCB-3025-4078-A7DA-0FBC5B79AC4D}">
      <dgm:prSet/>
      <dgm:spPr/>
      <dgm:t>
        <a:bodyPr/>
        <a:lstStyle/>
        <a:p>
          <a:endParaRPr lang="fr-FR"/>
        </a:p>
      </dgm:t>
    </dgm:pt>
    <dgm:pt modelId="{302153FA-A3F6-440F-BA7F-41B15BE27E8B}">
      <dgm:prSet phldrT="[Texte]"/>
      <dgm:spPr/>
      <dgm:t>
        <a:bodyPr/>
        <a:lstStyle/>
        <a:p>
          <a:r>
            <a:rPr lang="fr-FR" dirty="0" err="1" smtClean="0"/>
            <a:t>Etc</a:t>
          </a:r>
          <a:r>
            <a:rPr lang="fr-FR" dirty="0" smtClean="0"/>
            <a:t>…</a:t>
          </a:r>
          <a:endParaRPr lang="fr-FR" dirty="0"/>
        </a:p>
      </dgm:t>
    </dgm:pt>
    <dgm:pt modelId="{11CD2AB1-3A43-40FE-AB75-893C1370D224}" type="parTrans" cxnId="{035202BF-5DB4-40B1-9301-2398297ABED6}">
      <dgm:prSet/>
      <dgm:spPr/>
      <dgm:t>
        <a:bodyPr/>
        <a:lstStyle/>
        <a:p>
          <a:endParaRPr lang="fr-FR"/>
        </a:p>
      </dgm:t>
    </dgm:pt>
    <dgm:pt modelId="{49CF8BC1-2417-4F4B-A281-8427ADBF56D3}" type="sibTrans" cxnId="{035202BF-5DB4-40B1-9301-2398297ABED6}">
      <dgm:prSet/>
      <dgm:spPr/>
      <dgm:t>
        <a:bodyPr/>
        <a:lstStyle/>
        <a:p>
          <a:endParaRPr lang="fr-FR"/>
        </a:p>
      </dgm:t>
    </dgm:pt>
    <dgm:pt modelId="{A2EA2BC6-F041-4243-9388-22F92B984F72}" type="pres">
      <dgm:prSet presAssocID="{3AFDC3BF-4E1E-47BF-BEF4-7327A2419228}" presName="hierChild1" presStyleCnt="0">
        <dgm:presLayoutVars>
          <dgm:orgChart val="1"/>
          <dgm:chPref val="1"/>
          <dgm:dir/>
          <dgm:animOne val="branch"/>
          <dgm:animLvl val="lvl"/>
          <dgm:resizeHandles/>
        </dgm:presLayoutVars>
      </dgm:prSet>
      <dgm:spPr/>
      <dgm:t>
        <a:bodyPr/>
        <a:lstStyle/>
        <a:p>
          <a:endParaRPr lang="fr-FR"/>
        </a:p>
      </dgm:t>
    </dgm:pt>
    <dgm:pt modelId="{6E6DE6B3-4FBD-447B-84D0-15349830C84D}" type="pres">
      <dgm:prSet presAssocID="{49919C57-15BA-485D-9630-7371AC04057B}" presName="hierRoot1" presStyleCnt="0">
        <dgm:presLayoutVars>
          <dgm:hierBranch val="init"/>
        </dgm:presLayoutVars>
      </dgm:prSet>
      <dgm:spPr/>
    </dgm:pt>
    <dgm:pt modelId="{50921E5E-B95F-46C2-8426-13EEC88E88EB}" type="pres">
      <dgm:prSet presAssocID="{49919C57-15BA-485D-9630-7371AC04057B}" presName="rootComposite1" presStyleCnt="0"/>
      <dgm:spPr/>
    </dgm:pt>
    <dgm:pt modelId="{CF95D6BD-2564-44BC-B1B0-87F5C5025EDE}" type="pres">
      <dgm:prSet presAssocID="{49919C57-15BA-485D-9630-7371AC04057B}" presName="rootText1" presStyleLbl="node0" presStyleIdx="0" presStyleCnt="1">
        <dgm:presLayoutVars>
          <dgm:chPref val="3"/>
        </dgm:presLayoutVars>
      </dgm:prSet>
      <dgm:spPr/>
      <dgm:t>
        <a:bodyPr/>
        <a:lstStyle/>
        <a:p>
          <a:endParaRPr lang="fr-FR"/>
        </a:p>
      </dgm:t>
    </dgm:pt>
    <dgm:pt modelId="{7B24BB53-B4AB-44A4-9ABC-6C2287432631}" type="pres">
      <dgm:prSet presAssocID="{49919C57-15BA-485D-9630-7371AC04057B}" presName="rootConnector1" presStyleLbl="node1" presStyleIdx="0" presStyleCnt="0"/>
      <dgm:spPr/>
      <dgm:t>
        <a:bodyPr/>
        <a:lstStyle/>
        <a:p>
          <a:endParaRPr lang="fr-FR"/>
        </a:p>
      </dgm:t>
    </dgm:pt>
    <dgm:pt modelId="{19A30B8C-3A97-4CF2-97B6-4D5BD69BD74E}" type="pres">
      <dgm:prSet presAssocID="{49919C57-15BA-485D-9630-7371AC04057B}" presName="hierChild2" presStyleCnt="0"/>
      <dgm:spPr/>
    </dgm:pt>
    <dgm:pt modelId="{155139B1-6103-4100-8BD6-F256ED632DB2}" type="pres">
      <dgm:prSet presAssocID="{D4BD482B-46D1-4D9C-A831-CD5D6151FD58}" presName="Name37" presStyleLbl="parChTrans1D2" presStyleIdx="0" presStyleCnt="4"/>
      <dgm:spPr/>
      <dgm:t>
        <a:bodyPr/>
        <a:lstStyle/>
        <a:p>
          <a:endParaRPr lang="fr-FR"/>
        </a:p>
      </dgm:t>
    </dgm:pt>
    <dgm:pt modelId="{7A4E3FF7-487D-4951-9423-3C382F7B7655}" type="pres">
      <dgm:prSet presAssocID="{9D348AEF-5437-486E-9DF2-5E252B392529}" presName="hierRoot2" presStyleCnt="0">
        <dgm:presLayoutVars>
          <dgm:hierBranch val="init"/>
        </dgm:presLayoutVars>
      </dgm:prSet>
      <dgm:spPr/>
    </dgm:pt>
    <dgm:pt modelId="{5388E823-8C46-454E-923B-69B739804B9D}" type="pres">
      <dgm:prSet presAssocID="{9D348AEF-5437-486E-9DF2-5E252B392529}" presName="rootComposite" presStyleCnt="0"/>
      <dgm:spPr/>
    </dgm:pt>
    <dgm:pt modelId="{A146DB48-61EB-45FC-9730-4DB8FAA9E257}" type="pres">
      <dgm:prSet presAssocID="{9D348AEF-5437-486E-9DF2-5E252B392529}" presName="rootText" presStyleLbl="node2" presStyleIdx="0" presStyleCnt="4">
        <dgm:presLayoutVars>
          <dgm:chPref val="3"/>
        </dgm:presLayoutVars>
      </dgm:prSet>
      <dgm:spPr/>
      <dgm:t>
        <a:bodyPr/>
        <a:lstStyle/>
        <a:p>
          <a:endParaRPr lang="fr-FR"/>
        </a:p>
      </dgm:t>
    </dgm:pt>
    <dgm:pt modelId="{DDCC8DAF-E135-4649-9F1F-BA0FC6F16589}" type="pres">
      <dgm:prSet presAssocID="{9D348AEF-5437-486E-9DF2-5E252B392529}" presName="rootConnector" presStyleLbl="node2" presStyleIdx="0" presStyleCnt="4"/>
      <dgm:spPr/>
      <dgm:t>
        <a:bodyPr/>
        <a:lstStyle/>
        <a:p>
          <a:endParaRPr lang="fr-FR"/>
        </a:p>
      </dgm:t>
    </dgm:pt>
    <dgm:pt modelId="{20B06377-2CEB-4EA9-B89F-7C669EE188D2}" type="pres">
      <dgm:prSet presAssocID="{9D348AEF-5437-486E-9DF2-5E252B392529}" presName="hierChild4" presStyleCnt="0"/>
      <dgm:spPr/>
    </dgm:pt>
    <dgm:pt modelId="{B360FA6C-AF59-4D7B-9089-2CD6B9F9F7E6}" type="pres">
      <dgm:prSet presAssocID="{9D348AEF-5437-486E-9DF2-5E252B392529}" presName="hierChild5" presStyleCnt="0"/>
      <dgm:spPr/>
    </dgm:pt>
    <dgm:pt modelId="{0BDCB29A-1575-486B-BCE8-03B6710009A0}" type="pres">
      <dgm:prSet presAssocID="{23360DC3-E5F3-4D42-B8E3-B88BF3EA7E42}" presName="Name37" presStyleLbl="parChTrans1D2" presStyleIdx="1" presStyleCnt="4"/>
      <dgm:spPr/>
      <dgm:t>
        <a:bodyPr/>
        <a:lstStyle/>
        <a:p>
          <a:endParaRPr lang="fr-FR"/>
        </a:p>
      </dgm:t>
    </dgm:pt>
    <dgm:pt modelId="{5B214AF9-A44B-4A0C-98DE-7F88638EB8C1}" type="pres">
      <dgm:prSet presAssocID="{C722F9ED-5796-40D0-939A-57A369F8E2B0}" presName="hierRoot2" presStyleCnt="0">
        <dgm:presLayoutVars>
          <dgm:hierBranch val="init"/>
        </dgm:presLayoutVars>
      </dgm:prSet>
      <dgm:spPr/>
    </dgm:pt>
    <dgm:pt modelId="{4602C374-1E50-4E71-846F-C018D2EB201A}" type="pres">
      <dgm:prSet presAssocID="{C722F9ED-5796-40D0-939A-57A369F8E2B0}" presName="rootComposite" presStyleCnt="0"/>
      <dgm:spPr/>
    </dgm:pt>
    <dgm:pt modelId="{80EF56BF-0865-4895-8E40-72402BE505BE}" type="pres">
      <dgm:prSet presAssocID="{C722F9ED-5796-40D0-939A-57A369F8E2B0}" presName="rootText" presStyleLbl="node2" presStyleIdx="1" presStyleCnt="4">
        <dgm:presLayoutVars>
          <dgm:chPref val="3"/>
        </dgm:presLayoutVars>
      </dgm:prSet>
      <dgm:spPr/>
      <dgm:t>
        <a:bodyPr/>
        <a:lstStyle/>
        <a:p>
          <a:endParaRPr lang="fr-FR"/>
        </a:p>
      </dgm:t>
    </dgm:pt>
    <dgm:pt modelId="{52BC63D8-D2E6-428E-BB6C-CC0E92F474B6}" type="pres">
      <dgm:prSet presAssocID="{C722F9ED-5796-40D0-939A-57A369F8E2B0}" presName="rootConnector" presStyleLbl="node2" presStyleIdx="1" presStyleCnt="4"/>
      <dgm:spPr/>
      <dgm:t>
        <a:bodyPr/>
        <a:lstStyle/>
        <a:p>
          <a:endParaRPr lang="fr-FR"/>
        </a:p>
      </dgm:t>
    </dgm:pt>
    <dgm:pt modelId="{F3992EE0-52C3-4396-8700-1AEE25C8F245}" type="pres">
      <dgm:prSet presAssocID="{C722F9ED-5796-40D0-939A-57A369F8E2B0}" presName="hierChild4" presStyleCnt="0"/>
      <dgm:spPr/>
    </dgm:pt>
    <dgm:pt modelId="{8C32678C-E949-4E19-8246-1BCA3A798A2E}" type="pres">
      <dgm:prSet presAssocID="{C722F9ED-5796-40D0-939A-57A369F8E2B0}" presName="hierChild5" presStyleCnt="0"/>
      <dgm:spPr/>
    </dgm:pt>
    <dgm:pt modelId="{4884BBC2-9D59-4C77-882D-E51ADE4570BE}" type="pres">
      <dgm:prSet presAssocID="{CB30161E-A84F-47D1-B441-1F186A2C62AF}" presName="Name37" presStyleLbl="parChTrans1D2" presStyleIdx="2" presStyleCnt="4"/>
      <dgm:spPr/>
      <dgm:t>
        <a:bodyPr/>
        <a:lstStyle/>
        <a:p>
          <a:endParaRPr lang="fr-FR"/>
        </a:p>
      </dgm:t>
    </dgm:pt>
    <dgm:pt modelId="{C8695472-6A7C-4762-9DEF-82BF3DB8085A}" type="pres">
      <dgm:prSet presAssocID="{CA32C7BA-0C92-4D51-8036-00614A7C66A7}" presName="hierRoot2" presStyleCnt="0">
        <dgm:presLayoutVars>
          <dgm:hierBranch val="init"/>
        </dgm:presLayoutVars>
      </dgm:prSet>
      <dgm:spPr/>
    </dgm:pt>
    <dgm:pt modelId="{1CECA952-97FC-43B9-B4FE-19F5FC3ED290}" type="pres">
      <dgm:prSet presAssocID="{CA32C7BA-0C92-4D51-8036-00614A7C66A7}" presName="rootComposite" presStyleCnt="0"/>
      <dgm:spPr/>
    </dgm:pt>
    <dgm:pt modelId="{AF7E57B1-212F-4172-955C-A7355797F937}" type="pres">
      <dgm:prSet presAssocID="{CA32C7BA-0C92-4D51-8036-00614A7C66A7}" presName="rootText" presStyleLbl="node2" presStyleIdx="2" presStyleCnt="4">
        <dgm:presLayoutVars>
          <dgm:chPref val="3"/>
        </dgm:presLayoutVars>
      </dgm:prSet>
      <dgm:spPr/>
      <dgm:t>
        <a:bodyPr/>
        <a:lstStyle/>
        <a:p>
          <a:endParaRPr lang="fr-FR"/>
        </a:p>
      </dgm:t>
    </dgm:pt>
    <dgm:pt modelId="{7BE6C9A5-96FB-41C5-B474-4E8AC212DD70}" type="pres">
      <dgm:prSet presAssocID="{CA32C7BA-0C92-4D51-8036-00614A7C66A7}" presName="rootConnector" presStyleLbl="node2" presStyleIdx="2" presStyleCnt="4"/>
      <dgm:spPr/>
      <dgm:t>
        <a:bodyPr/>
        <a:lstStyle/>
        <a:p>
          <a:endParaRPr lang="fr-FR"/>
        </a:p>
      </dgm:t>
    </dgm:pt>
    <dgm:pt modelId="{0EDF7209-798A-4D8C-9B9E-A86542ABADD5}" type="pres">
      <dgm:prSet presAssocID="{CA32C7BA-0C92-4D51-8036-00614A7C66A7}" presName="hierChild4" presStyleCnt="0"/>
      <dgm:spPr/>
    </dgm:pt>
    <dgm:pt modelId="{6A8BA8E2-A8F8-4476-9643-7445F14CB45C}" type="pres">
      <dgm:prSet presAssocID="{CA32C7BA-0C92-4D51-8036-00614A7C66A7}" presName="hierChild5" presStyleCnt="0"/>
      <dgm:spPr/>
    </dgm:pt>
    <dgm:pt modelId="{E9869576-61EC-456F-BF1E-24A3EC125F28}" type="pres">
      <dgm:prSet presAssocID="{11CD2AB1-3A43-40FE-AB75-893C1370D224}" presName="Name37" presStyleLbl="parChTrans1D2" presStyleIdx="3" presStyleCnt="4"/>
      <dgm:spPr/>
      <dgm:t>
        <a:bodyPr/>
        <a:lstStyle/>
        <a:p>
          <a:endParaRPr lang="fr-FR"/>
        </a:p>
      </dgm:t>
    </dgm:pt>
    <dgm:pt modelId="{9E7AE166-6D83-47F6-A44F-E0F8D2F7765C}" type="pres">
      <dgm:prSet presAssocID="{302153FA-A3F6-440F-BA7F-41B15BE27E8B}" presName="hierRoot2" presStyleCnt="0">
        <dgm:presLayoutVars>
          <dgm:hierBranch val="init"/>
        </dgm:presLayoutVars>
      </dgm:prSet>
      <dgm:spPr/>
    </dgm:pt>
    <dgm:pt modelId="{A1146D39-07B6-47ED-B3F1-FCECA636C3B6}" type="pres">
      <dgm:prSet presAssocID="{302153FA-A3F6-440F-BA7F-41B15BE27E8B}" presName="rootComposite" presStyleCnt="0"/>
      <dgm:spPr/>
    </dgm:pt>
    <dgm:pt modelId="{486FC347-8263-43C0-9C02-F2DA3E9CF0A1}" type="pres">
      <dgm:prSet presAssocID="{302153FA-A3F6-440F-BA7F-41B15BE27E8B}" presName="rootText" presStyleLbl="node2" presStyleIdx="3" presStyleCnt="4">
        <dgm:presLayoutVars>
          <dgm:chPref val="3"/>
        </dgm:presLayoutVars>
      </dgm:prSet>
      <dgm:spPr/>
      <dgm:t>
        <a:bodyPr/>
        <a:lstStyle/>
        <a:p>
          <a:endParaRPr lang="fr-FR"/>
        </a:p>
      </dgm:t>
    </dgm:pt>
    <dgm:pt modelId="{19BD88B8-EC90-4F3D-AC1B-6B7410BB8493}" type="pres">
      <dgm:prSet presAssocID="{302153FA-A3F6-440F-BA7F-41B15BE27E8B}" presName="rootConnector" presStyleLbl="node2" presStyleIdx="3" presStyleCnt="4"/>
      <dgm:spPr/>
      <dgm:t>
        <a:bodyPr/>
        <a:lstStyle/>
        <a:p>
          <a:endParaRPr lang="fr-FR"/>
        </a:p>
      </dgm:t>
    </dgm:pt>
    <dgm:pt modelId="{4951E2EE-3E96-4087-8AC7-DC4CF18AF204}" type="pres">
      <dgm:prSet presAssocID="{302153FA-A3F6-440F-BA7F-41B15BE27E8B}" presName="hierChild4" presStyleCnt="0"/>
      <dgm:spPr/>
    </dgm:pt>
    <dgm:pt modelId="{DDF9F453-9CE9-4CF9-96FC-44DFCE41CC62}" type="pres">
      <dgm:prSet presAssocID="{302153FA-A3F6-440F-BA7F-41B15BE27E8B}" presName="hierChild5" presStyleCnt="0"/>
      <dgm:spPr/>
    </dgm:pt>
    <dgm:pt modelId="{123508C6-657B-4438-A4FA-F057113D0E1E}" type="pres">
      <dgm:prSet presAssocID="{49919C57-15BA-485D-9630-7371AC04057B}" presName="hierChild3" presStyleCnt="0"/>
      <dgm:spPr/>
    </dgm:pt>
  </dgm:ptLst>
  <dgm:cxnLst>
    <dgm:cxn modelId="{AAB28B1D-ECB7-405D-9C54-C3E3441A0A13}" type="presOf" srcId="{CA32C7BA-0C92-4D51-8036-00614A7C66A7}" destId="{AF7E57B1-212F-4172-955C-A7355797F937}" srcOrd="0" destOrd="0" presId="urn:microsoft.com/office/officeart/2005/8/layout/orgChart1"/>
    <dgm:cxn modelId="{66F640C3-6B3E-455C-A612-7F7DECF4F45C}" type="presOf" srcId="{CA32C7BA-0C92-4D51-8036-00614A7C66A7}" destId="{7BE6C9A5-96FB-41C5-B474-4E8AC212DD70}" srcOrd="1" destOrd="0" presId="urn:microsoft.com/office/officeart/2005/8/layout/orgChart1"/>
    <dgm:cxn modelId="{A0F96364-6D4E-44E6-931B-EED2FCAF1019}" type="presOf" srcId="{11CD2AB1-3A43-40FE-AB75-893C1370D224}" destId="{E9869576-61EC-456F-BF1E-24A3EC125F28}" srcOrd="0" destOrd="0" presId="urn:microsoft.com/office/officeart/2005/8/layout/orgChart1"/>
    <dgm:cxn modelId="{F016634B-1CD5-46A5-AF13-A575B12C4101}" type="presOf" srcId="{3AFDC3BF-4E1E-47BF-BEF4-7327A2419228}" destId="{A2EA2BC6-F041-4243-9388-22F92B984F72}" srcOrd="0" destOrd="0" presId="urn:microsoft.com/office/officeart/2005/8/layout/orgChart1"/>
    <dgm:cxn modelId="{B8BBF604-D31D-4A1F-9D48-8B57BBBFE9C4}" type="presOf" srcId="{23360DC3-E5F3-4D42-B8E3-B88BF3EA7E42}" destId="{0BDCB29A-1575-486B-BCE8-03B6710009A0}" srcOrd="0" destOrd="0" presId="urn:microsoft.com/office/officeart/2005/8/layout/orgChart1"/>
    <dgm:cxn modelId="{882734DA-3401-4BCE-B858-72006D748A56}" type="presOf" srcId="{C722F9ED-5796-40D0-939A-57A369F8E2B0}" destId="{52BC63D8-D2E6-428E-BB6C-CC0E92F474B6}" srcOrd="1" destOrd="0" presId="urn:microsoft.com/office/officeart/2005/8/layout/orgChart1"/>
    <dgm:cxn modelId="{CABA9756-00CF-4343-BB91-B44510E37174}" type="presOf" srcId="{9D348AEF-5437-486E-9DF2-5E252B392529}" destId="{A146DB48-61EB-45FC-9730-4DB8FAA9E257}" srcOrd="0" destOrd="0" presId="urn:microsoft.com/office/officeart/2005/8/layout/orgChart1"/>
    <dgm:cxn modelId="{48D95EDC-4A38-4885-B2B8-50A6010BA19B}" srcId="{49919C57-15BA-485D-9630-7371AC04057B}" destId="{C722F9ED-5796-40D0-939A-57A369F8E2B0}" srcOrd="1" destOrd="0" parTransId="{23360DC3-E5F3-4D42-B8E3-B88BF3EA7E42}" sibTransId="{AD4B89DF-8215-49B7-8C61-1D2F86169632}"/>
    <dgm:cxn modelId="{C1FCC093-49D0-4941-B775-1D1373AE7877}" type="presOf" srcId="{9D348AEF-5437-486E-9DF2-5E252B392529}" destId="{DDCC8DAF-E135-4649-9F1F-BA0FC6F16589}" srcOrd="1" destOrd="0" presId="urn:microsoft.com/office/officeart/2005/8/layout/orgChart1"/>
    <dgm:cxn modelId="{FAED5825-03EF-4F67-BFE2-0E12B8931C84}" srcId="{3AFDC3BF-4E1E-47BF-BEF4-7327A2419228}" destId="{49919C57-15BA-485D-9630-7371AC04057B}" srcOrd="0" destOrd="0" parTransId="{090082AD-7C76-4866-996F-CD5D9F90CA10}" sibTransId="{42DEF9BF-9B85-424B-823B-131BB0D51018}"/>
    <dgm:cxn modelId="{035202BF-5DB4-40B1-9301-2398297ABED6}" srcId="{49919C57-15BA-485D-9630-7371AC04057B}" destId="{302153FA-A3F6-440F-BA7F-41B15BE27E8B}" srcOrd="3" destOrd="0" parTransId="{11CD2AB1-3A43-40FE-AB75-893C1370D224}" sibTransId="{49CF8BC1-2417-4F4B-A281-8427ADBF56D3}"/>
    <dgm:cxn modelId="{DA849833-43D4-4F3E-8582-BD1656A2B294}" srcId="{49919C57-15BA-485D-9630-7371AC04057B}" destId="{9D348AEF-5437-486E-9DF2-5E252B392529}" srcOrd="0" destOrd="0" parTransId="{D4BD482B-46D1-4D9C-A831-CD5D6151FD58}" sibTransId="{6816458A-06F7-4F61-BDBE-00E5BB4C6081}"/>
    <dgm:cxn modelId="{CC87ECCB-3025-4078-A7DA-0FBC5B79AC4D}" srcId="{49919C57-15BA-485D-9630-7371AC04057B}" destId="{CA32C7BA-0C92-4D51-8036-00614A7C66A7}" srcOrd="2" destOrd="0" parTransId="{CB30161E-A84F-47D1-B441-1F186A2C62AF}" sibTransId="{38019D51-8D1B-4D8C-8E1D-0CB670D263D0}"/>
    <dgm:cxn modelId="{13EE2814-707B-44B0-AF55-C9399212D655}" type="presOf" srcId="{49919C57-15BA-485D-9630-7371AC04057B}" destId="{CF95D6BD-2564-44BC-B1B0-87F5C5025EDE}" srcOrd="0" destOrd="0" presId="urn:microsoft.com/office/officeart/2005/8/layout/orgChart1"/>
    <dgm:cxn modelId="{BB784ABF-0E9C-4924-AF19-920FE2085860}" type="presOf" srcId="{CB30161E-A84F-47D1-B441-1F186A2C62AF}" destId="{4884BBC2-9D59-4C77-882D-E51ADE4570BE}" srcOrd="0" destOrd="0" presId="urn:microsoft.com/office/officeart/2005/8/layout/orgChart1"/>
    <dgm:cxn modelId="{724CEB12-DAE8-4B5C-BEB8-C0D57B0FA3CF}" type="presOf" srcId="{D4BD482B-46D1-4D9C-A831-CD5D6151FD58}" destId="{155139B1-6103-4100-8BD6-F256ED632DB2}" srcOrd="0" destOrd="0" presId="urn:microsoft.com/office/officeart/2005/8/layout/orgChart1"/>
    <dgm:cxn modelId="{2A15DB8D-30EF-4F87-9C51-6BBA21842A59}" type="presOf" srcId="{C722F9ED-5796-40D0-939A-57A369F8E2B0}" destId="{80EF56BF-0865-4895-8E40-72402BE505BE}" srcOrd="0" destOrd="0" presId="urn:microsoft.com/office/officeart/2005/8/layout/orgChart1"/>
    <dgm:cxn modelId="{2D18BC69-042E-4166-A039-648FA195F5E7}" type="presOf" srcId="{302153FA-A3F6-440F-BA7F-41B15BE27E8B}" destId="{486FC347-8263-43C0-9C02-F2DA3E9CF0A1}" srcOrd="0" destOrd="0" presId="urn:microsoft.com/office/officeart/2005/8/layout/orgChart1"/>
    <dgm:cxn modelId="{C2D6024E-01DF-4549-ACB6-0352AA66F35E}" type="presOf" srcId="{49919C57-15BA-485D-9630-7371AC04057B}" destId="{7B24BB53-B4AB-44A4-9ABC-6C2287432631}" srcOrd="1" destOrd="0" presId="urn:microsoft.com/office/officeart/2005/8/layout/orgChart1"/>
    <dgm:cxn modelId="{F5C5784F-C882-4BFA-BDF7-5C6EC7E0E1DA}" type="presOf" srcId="{302153FA-A3F6-440F-BA7F-41B15BE27E8B}" destId="{19BD88B8-EC90-4F3D-AC1B-6B7410BB8493}" srcOrd="1" destOrd="0" presId="urn:microsoft.com/office/officeart/2005/8/layout/orgChart1"/>
    <dgm:cxn modelId="{F5309EA2-6318-4596-9AB7-6395F180226A}" type="presParOf" srcId="{A2EA2BC6-F041-4243-9388-22F92B984F72}" destId="{6E6DE6B3-4FBD-447B-84D0-15349830C84D}" srcOrd="0" destOrd="0" presId="urn:microsoft.com/office/officeart/2005/8/layout/orgChart1"/>
    <dgm:cxn modelId="{A0633B3F-0FA9-4183-BC95-A313E11EF9C7}" type="presParOf" srcId="{6E6DE6B3-4FBD-447B-84D0-15349830C84D}" destId="{50921E5E-B95F-46C2-8426-13EEC88E88EB}" srcOrd="0" destOrd="0" presId="urn:microsoft.com/office/officeart/2005/8/layout/orgChart1"/>
    <dgm:cxn modelId="{E764B57F-0554-486F-8F26-64523E776D2D}" type="presParOf" srcId="{50921E5E-B95F-46C2-8426-13EEC88E88EB}" destId="{CF95D6BD-2564-44BC-B1B0-87F5C5025EDE}" srcOrd="0" destOrd="0" presId="urn:microsoft.com/office/officeart/2005/8/layout/orgChart1"/>
    <dgm:cxn modelId="{1F0205FB-75EA-443C-B2ED-AEE1D8323D04}" type="presParOf" srcId="{50921E5E-B95F-46C2-8426-13EEC88E88EB}" destId="{7B24BB53-B4AB-44A4-9ABC-6C2287432631}" srcOrd="1" destOrd="0" presId="urn:microsoft.com/office/officeart/2005/8/layout/orgChart1"/>
    <dgm:cxn modelId="{E8D35634-1E35-4C89-BAC6-CB849419B4CA}" type="presParOf" srcId="{6E6DE6B3-4FBD-447B-84D0-15349830C84D}" destId="{19A30B8C-3A97-4CF2-97B6-4D5BD69BD74E}" srcOrd="1" destOrd="0" presId="urn:microsoft.com/office/officeart/2005/8/layout/orgChart1"/>
    <dgm:cxn modelId="{4D6B510B-06EF-47B3-9568-4F14DF375671}" type="presParOf" srcId="{19A30B8C-3A97-4CF2-97B6-4D5BD69BD74E}" destId="{155139B1-6103-4100-8BD6-F256ED632DB2}" srcOrd="0" destOrd="0" presId="urn:microsoft.com/office/officeart/2005/8/layout/orgChart1"/>
    <dgm:cxn modelId="{78AEA9E9-83D2-481F-8017-979E7F168E10}" type="presParOf" srcId="{19A30B8C-3A97-4CF2-97B6-4D5BD69BD74E}" destId="{7A4E3FF7-487D-4951-9423-3C382F7B7655}" srcOrd="1" destOrd="0" presId="urn:microsoft.com/office/officeart/2005/8/layout/orgChart1"/>
    <dgm:cxn modelId="{4C3062E5-F662-4C13-A16D-2AFEFCBA1069}" type="presParOf" srcId="{7A4E3FF7-487D-4951-9423-3C382F7B7655}" destId="{5388E823-8C46-454E-923B-69B739804B9D}" srcOrd="0" destOrd="0" presId="urn:microsoft.com/office/officeart/2005/8/layout/orgChart1"/>
    <dgm:cxn modelId="{92E30E7A-153F-4BC7-823F-CAA03C1C64ED}" type="presParOf" srcId="{5388E823-8C46-454E-923B-69B739804B9D}" destId="{A146DB48-61EB-45FC-9730-4DB8FAA9E257}" srcOrd="0" destOrd="0" presId="urn:microsoft.com/office/officeart/2005/8/layout/orgChart1"/>
    <dgm:cxn modelId="{1204B632-0D9E-4492-966B-6509CBB977D5}" type="presParOf" srcId="{5388E823-8C46-454E-923B-69B739804B9D}" destId="{DDCC8DAF-E135-4649-9F1F-BA0FC6F16589}" srcOrd="1" destOrd="0" presId="urn:microsoft.com/office/officeart/2005/8/layout/orgChart1"/>
    <dgm:cxn modelId="{973F6F17-60E2-4635-986E-34FDAD4A2EC8}" type="presParOf" srcId="{7A4E3FF7-487D-4951-9423-3C382F7B7655}" destId="{20B06377-2CEB-4EA9-B89F-7C669EE188D2}" srcOrd="1" destOrd="0" presId="urn:microsoft.com/office/officeart/2005/8/layout/orgChart1"/>
    <dgm:cxn modelId="{1AB9C576-92CD-493D-85ED-F62D53530528}" type="presParOf" srcId="{7A4E3FF7-487D-4951-9423-3C382F7B7655}" destId="{B360FA6C-AF59-4D7B-9089-2CD6B9F9F7E6}" srcOrd="2" destOrd="0" presId="urn:microsoft.com/office/officeart/2005/8/layout/orgChart1"/>
    <dgm:cxn modelId="{91046360-D88E-4C2D-AD55-4777AA690587}" type="presParOf" srcId="{19A30B8C-3A97-4CF2-97B6-4D5BD69BD74E}" destId="{0BDCB29A-1575-486B-BCE8-03B6710009A0}" srcOrd="2" destOrd="0" presId="urn:microsoft.com/office/officeart/2005/8/layout/orgChart1"/>
    <dgm:cxn modelId="{C95F2E82-B2A8-480A-AA10-899D373B1F41}" type="presParOf" srcId="{19A30B8C-3A97-4CF2-97B6-4D5BD69BD74E}" destId="{5B214AF9-A44B-4A0C-98DE-7F88638EB8C1}" srcOrd="3" destOrd="0" presId="urn:microsoft.com/office/officeart/2005/8/layout/orgChart1"/>
    <dgm:cxn modelId="{4F14E782-D51E-45AD-9E87-8BBF4A4D5A9E}" type="presParOf" srcId="{5B214AF9-A44B-4A0C-98DE-7F88638EB8C1}" destId="{4602C374-1E50-4E71-846F-C018D2EB201A}" srcOrd="0" destOrd="0" presId="urn:microsoft.com/office/officeart/2005/8/layout/orgChart1"/>
    <dgm:cxn modelId="{EE6CEA7F-E180-44E9-9382-0FCE16DDC0B5}" type="presParOf" srcId="{4602C374-1E50-4E71-846F-C018D2EB201A}" destId="{80EF56BF-0865-4895-8E40-72402BE505BE}" srcOrd="0" destOrd="0" presId="urn:microsoft.com/office/officeart/2005/8/layout/orgChart1"/>
    <dgm:cxn modelId="{3ECCBFE2-2EFD-44DA-942B-521A2DC477AA}" type="presParOf" srcId="{4602C374-1E50-4E71-846F-C018D2EB201A}" destId="{52BC63D8-D2E6-428E-BB6C-CC0E92F474B6}" srcOrd="1" destOrd="0" presId="urn:microsoft.com/office/officeart/2005/8/layout/orgChart1"/>
    <dgm:cxn modelId="{8E2C1797-F7F1-4E92-B759-30856FEB691B}" type="presParOf" srcId="{5B214AF9-A44B-4A0C-98DE-7F88638EB8C1}" destId="{F3992EE0-52C3-4396-8700-1AEE25C8F245}" srcOrd="1" destOrd="0" presId="urn:microsoft.com/office/officeart/2005/8/layout/orgChart1"/>
    <dgm:cxn modelId="{5009D4A1-EBAE-4BA8-ABC9-CF1F44641B35}" type="presParOf" srcId="{5B214AF9-A44B-4A0C-98DE-7F88638EB8C1}" destId="{8C32678C-E949-4E19-8246-1BCA3A798A2E}" srcOrd="2" destOrd="0" presId="urn:microsoft.com/office/officeart/2005/8/layout/orgChart1"/>
    <dgm:cxn modelId="{7FA312FD-C2B3-4301-85CA-5F9884AC6FD8}" type="presParOf" srcId="{19A30B8C-3A97-4CF2-97B6-4D5BD69BD74E}" destId="{4884BBC2-9D59-4C77-882D-E51ADE4570BE}" srcOrd="4" destOrd="0" presId="urn:microsoft.com/office/officeart/2005/8/layout/orgChart1"/>
    <dgm:cxn modelId="{0B3B3429-547F-442E-A628-451A50E4ABFA}" type="presParOf" srcId="{19A30B8C-3A97-4CF2-97B6-4D5BD69BD74E}" destId="{C8695472-6A7C-4762-9DEF-82BF3DB8085A}" srcOrd="5" destOrd="0" presId="urn:microsoft.com/office/officeart/2005/8/layout/orgChart1"/>
    <dgm:cxn modelId="{EA5E7262-CFE6-4245-BBBC-09F3488B8DEA}" type="presParOf" srcId="{C8695472-6A7C-4762-9DEF-82BF3DB8085A}" destId="{1CECA952-97FC-43B9-B4FE-19F5FC3ED290}" srcOrd="0" destOrd="0" presId="urn:microsoft.com/office/officeart/2005/8/layout/orgChart1"/>
    <dgm:cxn modelId="{48FB649B-17E9-4DC6-83AA-737F0C955332}" type="presParOf" srcId="{1CECA952-97FC-43B9-B4FE-19F5FC3ED290}" destId="{AF7E57B1-212F-4172-955C-A7355797F937}" srcOrd="0" destOrd="0" presId="urn:microsoft.com/office/officeart/2005/8/layout/orgChart1"/>
    <dgm:cxn modelId="{3DE8D090-3ACD-465C-B8F5-849CA450671C}" type="presParOf" srcId="{1CECA952-97FC-43B9-B4FE-19F5FC3ED290}" destId="{7BE6C9A5-96FB-41C5-B474-4E8AC212DD70}" srcOrd="1" destOrd="0" presId="urn:microsoft.com/office/officeart/2005/8/layout/orgChart1"/>
    <dgm:cxn modelId="{671750F3-9F93-462F-A13B-7E81E5CE2352}" type="presParOf" srcId="{C8695472-6A7C-4762-9DEF-82BF3DB8085A}" destId="{0EDF7209-798A-4D8C-9B9E-A86542ABADD5}" srcOrd="1" destOrd="0" presId="urn:microsoft.com/office/officeart/2005/8/layout/orgChart1"/>
    <dgm:cxn modelId="{FCBC2DF3-C3FC-44CB-AD84-874CDBFAE5A7}" type="presParOf" srcId="{C8695472-6A7C-4762-9DEF-82BF3DB8085A}" destId="{6A8BA8E2-A8F8-4476-9643-7445F14CB45C}" srcOrd="2" destOrd="0" presId="urn:microsoft.com/office/officeart/2005/8/layout/orgChart1"/>
    <dgm:cxn modelId="{87C3B022-B8EC-4379-9249-E8B096D92BFD}" type="presParOf" srcId="{19A30B8C-3A97-4CF2-97B6-4D5BD69BD74E}" destId="{E9869576-61EC-456F-BF1E-24A3EC125F28}" srcOrd="6" destOrd="0" presId="urn:microsoft.com/office/officeart/2005/8/layout/orgChart1"/>
    <dgm:cxn modelId="{2D0A59B3-9075-4A31-A26A-12C8FB45F91A}" type="presParOf" srcId="{19A30B8C-3A97-4CF2-97B6-4D5BD69BD74E}" destId="{9E7AE166-6D83-47F6-A44F-E0F8D2F7765C}" srcOrd="7" destOrd="0" presId="urn:microsoft.com/office/officeart/2005/8/layout/orgChart1"/>
    <dgm:cxn modelId="{D854B240-A1BA-4F70-8FE6-6CC1D758B3AD}" type="presParOf" srcId="{9E7AE166-6D83-47F6-A44F-E0F8D2F7765C}" destId="{A1146D39-07B6-47ED-B3F1-FCECA636C3B6}" srcOrd="0" destOrd="0" presId="urn:microsoft.com/office/officeart/2005/8/layout/orgChart1"/>
    <dgm:cxn modelId="{7556161F-6B40-4424-9F50-E32CA7B2BDFB}" type="presParOf" srcId="{A1146D39-07B6-47ED-B3F1-FCECA636C3B6}" destId="{486FC347-8263-43C0-9C02-F2DA3E9CF0A1}" srcOrd="0" destOrd="0" presId="urn:microsoft.com/office/officeart/2005/8/layout/orgChart1"/>
    <dgm:cxn modelId="{AE8D0F0D-D33A-4C08-8F15-1F6218A0EF2A}" type="presParOf" srcId="{A1146D39-07B6-47ED-B3F1-FCECA636C3B6}" destId="{19BD88B8-EC90-4F3D-AC1B-6B7410BB8493}" srcOrd="1" destOrd="0" presId="urn:microsoft.com/office/officeart/2005/8/layout/orgChart1"/>
    <dgm:cxn modelId="{AE91F0DC-FB2A-429F-B4D8-8A475A6D601B}" type="presParOf" srcId="{9E7AE166-6D83-47F6-A44F-E0F8D2F7765C}" destId="{4951E2EE-3E96-4087-8AC7-DC4CF18AF204}" srcOrd="1" destOrd="0" presId="urn:microsoft.com/office/officeart/2005/8/layout/orgChart1"/>
    <dgm:cxn modelId="{5DE90BC1-2F91-45E0-BEB3-1CFB70AA7778}" type="presParOf" srcId="{9E7AE166-6D83-47F6-A44F-E0F8D2F7765C}" destId="{DDF9F453-9CE9-4CF9-96FC-44DFCE41CC62}" srcOrd="2" destOrd="0" presId="urn:microsoft.com/office/officeart/2005/8/layout/orgChart1"/>
    <dgm:cxn modelId="{FB35896D-AF23-4608-B9B6-579404DA3A8C}" type="presParOf" srcId="{6E6DE6B3-4FBD-447B-84D0-15349830C84D}" destId="{123508C6-657B-4438-A4FA-F057113D0E1E}" srcOrd="2" destOrd="0" presId="urn:microsoft.com/office/officeart/2005/8/layout/orgChart1"/>
  </dgm:cxnLst>
  <dgm:bg/>
  <dgm:whole/>
  <dgm:extLst>
    <a:ext uri="http://schemas.microsoft.com/office/drawing/2008/diagram">
      <dsp:dataModelExt xmlns:dsp="http://schemas.microsoft.com/office/drawing/2008/diagram" xmlns="" relId="rId14"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AFDC3BF-4E1E-47BF-BEF4-7327A2419228}"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fr-FR"/>
        </a:p>
      </dgm:t>
    </dgm:pt>
    <dgm:pt modelId="{49919C57-15BA-485D-9630-7371AC04057B}">
      <dgm:prSet phldrT="[Texte]"/>
      <dgm:spPr/>
      <dgm:t>
        <a:bodyPr/>
        <a:lstStyle/>
        <a:p>
          <a:r>
            <a:rPr lang="fr-FR" dirty="0" smtClean="0"/>
            <a:t>Bidon</a:t>
          </a:r>
          <a:endParaRPr lang="fr-FR" dirty="0"/>
        </a:p>
      </dgm:t>
    </dgm:pt>
    <dgm:pt modelId="{090082AD-7C76-4866-996F-CD5D9F90CA10}" type="parTrans" cxnId="{FAED5825-03EF-4F67-BFE2-0E12B8931C84}">
      <dgm:prSet/>
      <dgm:spPr/>
      <dgm:t>
        <a:bodyPr/>
        <a:lstStyle/>
        <a:p>
          <a:endParaRPr lang="fr-FR"/>
        </a:p>
      </dgm:t>
    </dgm:pt>
    <dgm:pt modelId="{42DEF9BF-9B85-424B-823B-131BB0D51018}" type="sibTrans" cxnId="{FAED5825-03EF-4F67-BFE2-0E12B8931C84}">
      <dgm:prSet/>
      <dgm:spPr/>
      <dgm:t>
        <a:bodyPr/>
        <a:lstStyle/>
        <a:p>
          <a:endParaRPr lang="fr-FR"/>
        </a:p>
      </dgm:t>
    </dgm:pt>
    <dgm:pt modelId="{9D348AEF-5437-486E-9DF2-5E252B392529}">
      <dgm:prSet phldrT="[Texte]"/>
      <dgm:spPr/>
      <dgm:t>
        <a:bodyPr/>
        <a:lstStyle/>
        <a:p>
          <a:r>
            <a:rPr lang="fr-FR" dirty="0" smtClean="0"/>
            <a:t>Cylindrique</a:t>
          </a:r>
          <a:endParaRPr lang="fr-FR" dirty="0"/>
        </a:p>
      </dgm:t>
    </dgm:pt>
    <dgm:pt modelId="{D4BD482B-46D1-4D9C-A831-CD5D6151FD58}" type="parTrans" cxnId="{DA849833-43D4-4F3E-8582-BD1656A2B294}">
      <dgm:prSet/>
      <dgm:spPr/>
      <dgm:t>
        <a:bodyPr/>
        <a:lstStyle/>
        <a:p>
          <a:endParaRPr lang="fr-FR"/>
        </a:p>
      </dgm:t>
    </dgm:pt>
    <dgm:pt modelId="{6816458A-06F7-4F61-BDBE-00E5BB4C6081}" type="sibTrans" cxnId="{DA849833-43D4-4F3E-8582-BD1656A2B294}">
      <dgm:prSet/>
      <dgm:spPr/>
      <dgm:t>
        <a:bodyPr/>
        <a:lstStyle/>
        <a:p>
          <a:endParaRPr lang="fr-FR"/>
        </a:p>
      </dgm:t>
    </dgm:pt>
    <dgm:pt modelId="{C722F9ED-5796-40D0-939A-57A369F8E2B0}">
      <dgm:prSet phldrT="[Texte]"/>
      <dgm:spPr/>
      <dgm:t>
        <a:bodyPr/>
        <a:lstStyle/>
        <a:p>
          <a:r>
            <a:rPr lang="fr-FR" i="1" dirty="0" smtClean="0">
              <a:sym typeface="Wingdings" pitchFamily="2" charset="2"/>
            </a:rPr>
            <a:t>parallélépipédique  à  dessus plat</a:t>
          </a:r>
          <a:endParaRPr lang="fr-FR" dirty="0"/>
        </a:p>
      </dgm:t>
    </dgm:pt>
    <dgm:pt modelId="{23360DC3-E5F3-4D42-B8E3-B88BF3EA7E42}" type="parTrans" cxnId="{48D95EDC-4A38-4885-B2B8-50A6010BA19B}">
      <dgm:prSet/>
      <dgm:spPr/>
      <dgm:t>
        <a:bodyPr/>
        <a:lstStyle/>
        <a:p>
          <a:endParaRPr lang="fr-FR"/>
        </a:p>
      </dgm:t>
    </dgm:pt>
    <dgm:pt modelId="{AD4B89DF-8215-49B7-8C61-1D2F86169632}" type="sibTrans" cxnId="{48D95EDC-4A38-4885-B2B8-50A6010BA19B}">
      <dgm:prSet/>
      <dgm:spPr/>
      <dgm:t>
        <a:bodyPr/>
        <a:lstStyle/>
        <a:p>
          <a:endParaRPr lang="fr-FR"/>
        </a:p>
      </dgm:t>
    </dgm:pt>
    <dgm:pt modelId="{CA32C7BA-0C92-4D51-8036-00614A7C66A7}">
      <dgm:prSet phldrT="[Texte]"/>
      <dgm:spPr/>
      <dgm:t>
        <a:bodyPr/>
        <a:lstStyle/>
        <a:p>
          <a:r>
            <a:rPr lang="fr-FR" dirty="0" smtClean="0"/>
            <a:t>Jerrican</a:t>
          </a:r>
          <a:endParaRPr lang="fr-FR" dirty="0"/>
        </a:p>
      </dgm:t>
    </dgm:pt>
    <dgm:pt modelId="{CB30161E-A84F-47D1-B441-1F186A2C62AF}" type="parTrans" cxnId="{CC87ECCB-3025-4078-A7DA-0FBC5B79AC4D}">
      <dgm:prSet/>
      <dgm:spPr/>
      <dgm:t>
        <a:bodyPr/>
        <a:lstStyle/>
        <a:p>
          <a:endParaRPr lang="fr-FR"/>
        </a:p>
      </dgm:t>
    </dgm:pt>
    <dgm:pt modelId="{38019D51-8D1B-4D8C-8E1D-0CB670D263D0}" type="sibTrans" cxnId="{CC87ECCB-3025-4078-A7DA-0FBC5B79AC4D}">
      <dgm:prSet/>
      <dgm:spPr/>
      <dgm:t>
        <a:bodyPr/>
        <a:lstStyle/>
        <a:p>
          <a:endParaRPr lang="fr-FR"/>
        </a:p>
      </dgm:t>
    </dgm:pt>
    <dgm:pt modelId="{302153FA-A3F6-440F-BA7F-41B15BE27E8B}">
      <dgm:prSet phldrT="[Texte]"/>
      <dgm:spPr/>
      <dgm:t>
        <a:bodyPr/>
        <a:lstStyle/>
        <a:p>
          <a:r>
            <a:rPr lang="fr-FR" dirty="0" err="1" smtClean="0"/>
            <a:t>Etc</a:t>
          </a:r>
          <a:r>
            <a:rPr lang="fr-FR" dirty="0" smtClean="0"/>
            <a:t>…</a:t>
          </a:r>
          <a:endParaRPr lang="fr-FR" dirty="0"/>
        </a:p>
      </dgm:t>
    </dgm:pt>
    <dgm:pt modelId="{11CD2AB1-3A43-40FE-AB75-893C1370D224}" type="parTrans" cxnId="{035202BF-5DB4-40B1-9301-2398297ABED6}">
      <dgm:prSet/>
      <dgm:spPr/>
      <dgm:t>
        <a:bodyPr/>
        <a:lstStyle/>
        <a:p>
          <a:endParaRPr lang="fr-FR"/>
        </a:p>
      </dgm:t>
    </dgm:pt>
    <dgm:pt modelId="{49CF8BC1-2417-4F4B-A281-8427ADBF56D3}" type="sibTrans" cxnId="{035202BF-5DB4-40B1-9301-2398297ABED6}">
      <dgm:prSet/>
      <dgm:spPr/>
      <dgm:t>
        <a:bodyPr/>
        <a:lstStyle/>
        <a:p>
          <a:endParaRPr lang="fr-FR"/>
        </a:p>
      </dgm:t>
    </dgm:pt>
    <dgm:pt modelId="{A2EA2BC6-F041-4243-9388-22F92B984F72}" type="pres">
      <dgm:prSet presAssocID="{3AFDC3BF-4E1E-47BF-BEF4-7327A2419228}" presName="hierChild1" presStyleCnt="0">
        <dgm:presLayoutVars>
          <dgm:orgChart val="1"/>
          <dgm:chPref val="1"/>
          <dgm:dir/>
          <dgm:animOne val="branch"/>
          <dgm:animLvl val="lvl"/>
          <dgm:resizeHandles/>
        </dgm:presLayoutVars>
      </dgm:prSet>
      <dgm:spPr/>
      <dgm:t>
        <a:bodyPr/>
        <a:lstStyle/>
        <a:p>
          <a:endParaRPr lang="fr-FR"/>
        </a:p>
      </dgm:t>
    </dgm:pt>
    <dgm:pt modelId="{6E6DE6B3-4FBD-447B-84D0-15349830C84D}" type="pres">
      <dgm:prSet presAssocID="{49919C57-15BA-485D-9630-7371AC04057B}" presName="hierRoot1" presStyleCnt="0">
        <dgm:presLayoutVars>
          <dgm:hierBranch val="init"/>
        </dgm:presLayoutVars>
      </dgm:prSet>
      <dgm:spPr/>
    </dgm:pt>
    <dgm:pt modelId="{50921E5E-B95F-46C2-8426-13EEC88E88EB}" type="pres">
      <dgm:prSet presAssocID="{49919C57-15BA-485D-9630-7371AC04057B}" presName="rootComposite1" presStyleCnt="0"/>
      <dgm:spPr/>
    </dgm:pt>
    <dgm:pt modelId="{CF95D6BD-2564-44BC-B1B0-87F5C5025EDE}" type="pres">
      <dgm:prSet presAssocID="{49919C57-15BA-485D-9630-7371AC04057B}" presName="rootText1" presStyleLbl="node0" presStyleIdx="0" presStyleCnt="1">
        <dgm:presLayoutVars>
          <dgm:chPref val="3"/>
        </dgm:presLayoutVars>
      </dgm:prSet>
      <dgm:spPr/>
      <dgm:t>
        <a:bodyPr/>
        <a:lstStyle/>
        <a:p>
          <a:endParaRPr lang="fr-FR"/>
        </a:p>
      </dgm:t>
    </dgm:pt>
    <dgm:pt modelId="{7B24BB53-B4AB-44A4-9ABC-6C2287432631}" type="pres">
      <dgm:prSet presAssocID="{49919C57-15BA-485D-9630-7371AC04057B}" presName="rootConnector1" presStyleLbl="node1" presStyleIdx="0" presStyleCnt="0"/>
      <dgm:spPr/>
      <dgm:t>
        <a:bodyPr/>
        <a:lstStyle/>
        <a:p>
          <a:endParaRPr lang="fr-FR"/>
        </a:p>
      </dgm:t>
    </dgm:pt>
    <dgm:pt modelId="{19A30B8C-3A97-4CF2-97B6-4D5BD69BD74E}" type="pres">
      <dgm:prSet presAssocID="{49919C57-15BA-485D-9630-7371AC04057B}" presName="hierChild2" presStyleCnt="0"/>
      <dgm:spPr/>
    </dgm:pt>
    <dgm:pt modelId="{155139B1-6103-4100-8BD6-F256ED632DB2}" type="pres">
      <dgm:prSet presAssocID="{D4BD482B-46D1-4D9C-A831-CD5D6151FD58}" presName="Name37" presStyleLbl="parChTrans1D2" presStyleIdx="0" presStyleCnt="4"/>
      <dgm:spPr/>
      <dgm:t>
        <a:bodyPr/>
        <a:lstStyle/>
        <a:p>
          <a:endParaRPr lang="fr-FR"/>
        </a:p>
      </dgm:t>
    </dgm:pt>
    <dgm:pt modelId="{7A4E3FF7-487D-4951-9423-3C382F7B7655}" type="pres">
      <dgm:prSet presAssocID="{9D348AEF-5437-486E-9DF2-5E252B392529}" presName="hierRoot2" presStyleCnt="0">
        <dgm:presLayoutVars>
          <dgm:hierBranch val="init"/>
        </dgm:presLayoutVars>
      </dgm:prSet>
      <dgm:spPr/>
    </dgm:pt>
    <dgm:pt modelId="{5388E823-8C46-454E-923B-69B739804B9D}" type="pres">
      <dgm:prSet presAssocID="{9D348AEF-5437-486E-9DF2-5E252B392529}" presName="rootComposite" presStyleCnt="0"/>
      <dgm:spPr/>
    </dgm:pt>
    <dgm:pt modelId="{A146DB48-61EB-45FC-9730-4DB8FAA9E257}" type="pres">
      <dgm:prSet presAssocID="{9D348AEF-5437-486E-9DF2-5E252B392529}" presName="rootText" presStyleLbl="node2" presStyleIdx="0" presStyleCnt="4">
        <dgm:presLayoutVars>
          <dgm:chPref val="3"/>
        </dgm:presLayoutVars>
      </dgm:prSet>
      <dgm:spPr/>
      <dgm:t>
        <a:bodyPr/>
        <a:lstStyle/>
        <a:p>
          <a:endParaRPr lang="fr-FR"/>
        </a:p>
      </dgm:t>
    </dgm:pt>
    <dgm:pt modelId="{DDCC8DAF-E135-4649-9F1F-BA0FC6F16589}" type="pres">
      <dgm:prSet presAssocID="{9D348AEF-5437-486E-9DF2-5E252B392529}" presName="rootConnector" presStyleLbl="node2" presStyleIdx="0" presStyleCnt="4"/>
      <dgm:spPr/>
      <dgm:t>
        <a:bodyPr/>
        <a:lstStyle/>
        <a:p>
          <a:endParaRPr lang="fr-FR"/>
        </a:p>
      </dgm:t>
    </dgm:pt>
    <dgm:pt modelId="{20B06377-2CEB-4EA9-B89F-7C669EE188D2}" type="pres">
      <dgm:prSet presAssocID="{9D348AEF-5437-486E-9DF2-5E252B392529}" presName="hierChild4" presStyleCnt="0"/>
      <dgm:spPr/>
    </dgm:pt>
    <dgm:pt modelId="{B360FA6C-AF59-4D7B-9089-2CD6B9F9F7E6}" type="pres">
      <dgm:prSet presAssocID="{9D348AEF-5437-486E-9DF2-5E252B392529}" presName="hierChild5" presStyleCnt="0"/>
      <dgm:spPr/>
    </dgm:pt>
    <dgm:pt modelId="{0BDCB29A-1575-486B-BCE8-03B6710009A0}" type="pres">
      <dgm:prSet presAssocID="{23360DC3-E5F3-4D42-B8E3-B88BF3EA7E42}" presName="Name37" presStyleLbl="parChTrans1D2" presStyleIdx="1" presStyleCnt="4"/>
      <dgm:spPr/>
      <dgm:t>
        <a:bodyPr/>
        <a:lstStyle/>
        <a:p>
          <a:endParaRPr lang="fr-FR"/>
        </a:p>
      </dgm:t>
    </dgm:pt>
    <dgm:pt modelId="{5B214AF9-A44B-4A0C-98DE-7F88638EB8C1}" type="pres">
      <dgm:prSet presAssocID="{C722F9ED-5796-40D0-939A-57A369F8E2B0}" presName="hierRoot2" presStyleCnt="0">
        <dgm:presLayoutVars>
          <dgm:hierBranch val="init"/>
        </dgm:presLayoutVars>
      </dgm:prSet>
      <dgm:spPr/>
    </dgm:pt>
    <dgm:pt modelId="{4602C374-1E50-4E71-846F-C018D2EB201A}" type="pres">
      <dgm:prSet presAssocID="{C722F9ED-5796-40D0-939A-57A369F8E2B0}" presName="rootComposite" presStyleCnt="0"/>
      <dgm:spPr/>
    </dgm:pt>
    <dgm:pt modelId="{80EF56BF-0865-4895-8E40-72402BE505BE}" type="pres">
      <dgm:prSet presAssocID="{C722F9ED-5796-40D0-939A-57A369F8E2B0}" presName="rootText" presStyleLbl="node2" presStyleIdx="1" presStyleCnt="4" custScaleX="146475" custScaleY="122693">
        <dgm:presLayoutVars>
          <dgm:chPref val="3"/>
        </dgm:presLayoutVars>
      </dgm:prSet>
      <dgm:spPr/>
      <dgm:t>
        <a:bodyPr/>
        <a:lstStyle/>
        <a:p>
          <a:endParaRPr lang="fr-FR"/>
        </a:p>
      </dgm:t>
    </dgm:pt>
    <dgm:pt modelId="{52BC63D8-D2E6-428E-BB6C-CC0E92F474B6}" type="pres">
      <dgm:prSet presAssocID="{C722F9ED-5796-40D0-939A-57A369F8E2B0}" presName="rootConnector" presStyleLbl="node2" presStyleIdx="1" presStyleCnt="4"/>
      <dgm:spPr/>
      <dgm:t>
        <a:bodyPr/>
        <a:lstStyle/>
        <a:p>
          <a:endParaRPr lang="fr-FR"/>
        </a:p>
      </dgm:t>
    </dgm:pt>
    <dgm:pt modelId="{F3992EE0-52C3-4396-8700-1AEE25C8F245}" type="pres">
      <dgm:prSet presAssocID="{C722F9ED-5796-40D0-939A-57A369F8E2B0}" presName="hierChild4" presStyleCnt="0"/>
      <dgm:spPr/>
    </dgm:pt>
    <dgm:pt modelId="{8C32678C-E949-4E19-8246-1BCA3A798A2E}" type="pres">
      <dgm:prSet presAssocID="{C722F9ED-5796-40D0-939A-57A369F8E2B0}" presName="hierChild5" presStyleCnt="0"/>
      <dgm:spPr/>
    </dgm:pt>
    <dgm:pt modelId="{4884BBC2-9D59-4C77-882D-E51ADE4570BE}" type="pres">
      <dgm:prSet presAssocID="{CB30161E-A84F-47D1-B441-1F186A2C62AF}" presName="Name37" presStyleLbl="parChTrans1D2" presStyleIdx="2" presStyleCnt="4"/>
      <dgm:spPr/>
      <dgm:t>
        <a:bodyPr/>
        <a:lstStyle/>
        <a:p>
          <a:endParaRPr lang="fr-FR"/>
        </a:p>
      </dgm:t>
    </dgm:pt>
    <dgm:pt modelId="{C8695472-6A7C-4762-9DEF-82BF3DB8085A}" type="pres">
      <dgm:prSet presAssocID="{CA32C7BA-0C92-4D51-8036-00614A7C66A7}" presName="hierRoot2" presStyleCnt="0">
        <dgm:presLayoutVars>
          <dgm:hierBranch val="init"/>
        </dgm:presLayoutVars>
      </dgm:prSet>
      <dgm:spPr/>
    </dgm:pt>
    <dgm:pt modelId="{1CECA952-97FC-43B9-B4FE-19F5FC3ED290}" type="pres">
      <dgm:prSet presAssocID="{CA32C7BA-0C92-4D51-8036-00614A7C66A7}" presName="rootComposite" presStyleCnt="0"/>
      <dgm:spPr/>
    </dgm:pt>
    <dgm:pt modelId="{AF7E57B1-212F-4172-955C-A7355797F937}" type="pres">
      <dgm:prSet presAssocID="{CA32C7BA-0C92-4D51-8036-00614A7C66A7}" presName="rootText" presStyleLbl="node2" presStyleIdx="2" presStyleCnt="4">
        <dgm:presLayoutVars>
          <dgm:chPref val="3"/>
        </dgm:presLayoutVars>
      </dgm:prSet>
      <dgm:spPr/>
      <dgm:t>
        <a:bodyPr/>
        <a:lstStyle/>
        <a:p>
          <a:endParaRPr lang="fr-FR"/>
        </a:p>
      </dgm:t>
    </dgm:pt>
    <dgm:pt modelId="{7BE6C9A5-96FB-41C5-B474-4E8AC212DD70}" type="pres">
      <dgm:prSet presAssocID="{CA32C7BA-0C92-4D51-8036-00614A7C66A7}" presName="rootConnector" presStyleLbl="node2" presStyleIdx="2" presStyleCnt="4"/>
      <dgm:spPr/>
      <dgm:t>
        <a:bodyPr/>
        <a:lstStyle/>
        <a:p>
          <a:endParaRPr lang="fr-FR"/>
        </a:p>
      </dgm:t>
    </dgm:pt>
    <dgm:pt modelId="{0EDF7209-798A-4D8C-9B9E-A86542ABADD5}" type="pres">
      <dgm:prSet presAssocID="{CA32C7BA-0C92-4D51-8036-00614A7C66A7}" presName="hierChild4" presStyleCnt="0"/>
      <dgm:spPr/>
    </dgm:pt>
    <dgm:pt modelId="{6A8BA8E2-A8F8-4476-9643-7445F14CB45C}" type="pres">
      <dgm:prSet presAssocID="{CA32C7BA-0C92-4D51-8036-00614A7C66A7}" presName="hierChild5" presStyleCnt="0"/>
      <dgm:spPr/>
    </dgm:pt>
    <dgm:pt modelId="{E9869576-61EC-456F-BF1E-24A3EC125F28}" type="pres">
      <dgm:prSet presAssocID="{11CD2AB1-3A43-40FE-AB75-893C1370D224}" presName="Name37" presStyleLbl="parChTrans1D2" presStyleIdx="3" presStyleCnt="4"/>
      <dgm:spPr/>
      <dgm:t>
        <a:bodyPr/>
        <a:lstStyle/>
        <a:p>
          <a:endParaRPr lang="fr-FR"/>
        </a:p>
      </dgm:t>
    </dgm:pt>
    <dgm:pt modelId="{9E7AE166-6D83-47F6-A44F-E0F8D2F7765C}" type="pres">
      <dgm:prSet presAssocID="{302153FA-A3F6-440F-BA7F-41B15BE27E8B}" presName="hierRoot2" presStyleCnt="0">
        <dgm:presLayoutVars>
          <dgm:hierBranch val="init"/>
        </dgm:presLayoutVars>
      </dgm:prSet>
      <dgm:spPr/>
    </dgm:pt>
    <dgm:pt modelId="{A1146D39-07B6-47ED-B3F1-FCECA636C3B6}" type="pres">
      <dgm:prSet presAssocID="{302153FA-A3F6-440F-BA7F-41B15BE27E8B}" presName="rootComposite" presStyleCnt="0"/>
      <dgm:spPr/>
    </dgm:pt>
    <dgm:pt modelId="{486FC347-8263-43C0-9C02-F2DA3E9CF0A1}" type="pres">
      <dgm:prSet presAssocID="{302153FA-A3F6-440F-BA7F-41B15BE27E8B}" presName="rootText" presStyleLbl="node2" presStyleIdx="3" presStyleCnt="4">
        <dgm:presLayoutVars>
          <dgm:chPref val="3"/>
        </dgm:presLayoutVars>
      </dgm:prSet>
      <dgm:spPr/>
      <dgm:t>
        <a:bodyPr/>
        <a:lstStyle/>
        <a:p>
          <a:endParaRPr lang="fr-FR"/>
        </a:p>
      </dgm:t>
    </dgm:pt>
    <dgm:pt modelId="{19BD88B8-EC90-4F3D-AC1B-6B7410BB8493}" type="pres">
      <dgm:prSet presAssocID="{302153FA-A3F6-440F-BA7F-41B15BE27E8B}" presName="rootConnector" presStyleLbl="node2" presStyleIdx="3" presStyleCnt="4"/>
      <dgm:spPr/>
      <dgm:t>
        <a:bodyPr/>
        <a:lstStyle/>
        <a:p>
          <a:endParaRPr lang="fr-FR"/>
        </a:p>
      </dgm:t>
    </dgm:pt>
    <dgm:pt modelId="{4951E2EE-3E96-4087-8AC7-DC4CF18AF204}" type="pres">
      <dgm:prSet presAssocID="{302153FA-A3F6-440F-BA7F-41B15BE27E8B}" presName="hierChild4" presStyleCnt="0"/>
      <dgm:spPr/>
    </dgm:pt>
    <dgm:pt modelId="{DDF9F453-9CE9-4CF9-96FC-44DFCE41CC62}" type="pres">
      <dgm:prSet presAssocID="{302153FA-A3F6-440F-BA7F-41B15BE27E8B}" presName="hierChild5" presStyleCnt="0"/>
      <dgm:spPr/>
    </dgm:pt>
    <dgm:pt modelId="{123508C6-657B-4438-A4FA-F057113D0E1E}" type="pres">
      <dgm:prSet presAssocID="{49919C57-15BA-485D-9630-7371AC04057B}" presName="hierChild3" presStyleCnt="0"/>
      <dgm:spPr/>
    </dgm:pt>
  </dgm:ptLst>
  <dgm:cxnLst>
    <dgm:cxn modelId="{03A367BE-1FDA-4762-9B93-5D8295F03B5E}" type="presOf" srcId="{CA32C7BA-0C92-4D51-8036-00614A7C66A7}" destId="{AF7E57B1-212F-4172-955C-A7355797F937}" srcOrd="0" destOrd="0" presId="urn:microsoft.com/office/officeart/2005/8/layout/orgChart1"/>
    <dgm:cxn modelId="{F4BED40F-A526-47A6-BDC1-AFB4FD4F3A24}" type="presOf" srcId="{11CD2AB1-3A43-40FE-AB75-893C1370D224}" destId="{E9869576-61EC-456F-BF1E-24A3EC125F28}" srcOrd="0" destOrd="0" presId="urn:microsoft.com/office/officeart/2005/8/layout/orgChart1"/>
    <dgm:cxn modelId="{9CB3D7EF-A897-486F-92B8-04029094B14A}" type="presOf" srcId="{302153FA-A3F6-440F-BA7F-41B15BE27E8B}" destId="{486FC347-8263-43C0-9C02-F2DA3E9CF0A1}" srcOrd="0" destOrd="0" presId="urn:microsoft.com/office/officeart/2005/8/layout/orgChart1"/>
    <dgm:cxn modelId="{C3D55893-378C-40E5-991B-9D6CDF9328CC}" type="presOf" srcId="{CA32C7BA-0C92-4D51-8036-00614A7C66A7}" destId="{7BE6C9A5-96FB-41C5-B474-4E8AC212DD70}" srcOrd="1" destOrd="0" presId="urn:microsoft.com/office/officeart/2005/8/layout/orgChart1"/>
    <dgm:cxn modelId="{0537217C-6DC1-4508-8964-81416DBE8D19}" type="presOf" srcId="{49919C57-15BA-485D-9630-7371AC04057B}" destId="{7B24BB53-B4AB-44A4-9ABC-6C2287432631}" srcOrd="1" destOrd="0" presId="urn:microsoft.com/office/officeart/2005/8/layout/orgChart1"/>
    <dgm:cxn modelId="{C6A88DB1-116C-44DE-ADD6-A13E59677602}" type="presOf" srcId="{302153FA-A3F6-440F-BA7F-41B15BE27E8B}" destId="{19BD88B8-EC90-4F3D-AC1B-6B7410BB8493}" srcOrd="1" destOrd="0" presId="urn:microsoft.com/office/officeart/2005/8/layout/orgChart1"/>
    <dgm:cxn modelId="{0F8F2BC6-F93C-4E07-BB53-453B4280D9F4}" type="presOf" srcId="{C722F9ED-5796-40D0-939A-57A369F8E2B0}" destId="{80EF56BF-0865-4895-8E40-72402BE505BE}" srcOrd="0" destOrd="0" presId="urn:microsoft.com/office/officeart/2005/8/layout/orgChart1"/>
    <dgm:cxn modelId="{5A6E8032-67EC-4949-91FE-A46F1D1E2274}" type="presOf" srcId="{D4BD482B-46D1-4D9C-A831-CD5D6151FD58}" destId="{155139B1-6103-4100-8BD6-F256ED632DB2}" srcOrd="0" destOrd="0" presId="urn:microsoft.com/office/officeart/2005/8/layout/orgChart1"/>
    <dgm:cxn modelId="{F4D05440-05FE-4F13-A972-A52C5186C6B8}" type="presOf" srcId="{9D348AEF-5437-486E-9DF2-5E252B392529}" destId="{A146DB48-61EB-45FC-9730-4DB8FAA9E257}" srcOrd="0" destOrd="0" presId="urn:microsoft.com/office/officeart/2005/8/layout/orgChart1"/>
    <dgm:cxn modelId="{D80B7EB5-5C84-4C01-A83D-FD79123D83AA}" type="presOf" srcId="{CB30161E-A84F-47D1-B441-1F186A2C62AF}" destId="{4884BBC2-9D59-4C77-882D-E51ADE4570BE}" srcOrd="0" destOrd="0" presId="urn:microsoft.com/office/officeart/2005/8/layout/orgChart1"/>
    <dgm:cxn modelId="{48D95EDC-4A38-4885-B2B8-50A6010BA19B}" srcId="{49919C57-15BA-485D-9630-7371AC04057B}" destId="{C722F9ED-5796-40D0-939A-57A369F8E2B0}" srcOrd="1" destOrd="0" parTransId="{23360DC3-E5F3-4D42-B8E3-B88BF3EA7E42}" sibTransId="{AD4B89DF-8215-49B7-8C61-1D2F86169632}"/>
    <dgm:cxn modelId="{FAED5825-03EF-4F67-BFE2-0E12B8931C84}" srcId="{3AFDC3BF-4E1E-47BF-BEF4-7327A2419228}" destId="{49919C57-15BA-485D-9630-7371AC04057B}" srcOrd="0" destOrd="0" parTransId="{090082AD-7C76-4866-996F-CD5D9F90CA10}" sibTransId="{42DEF9BF-9B85-424B-823B-131BB0D51018}"/>
    <dgm:cxn modelId="{035202BF-5DB4-40B1-9301-2398297ABED6}" srcId="{49919C57-15BA-485D-9630-7371AC04057B}" destId="{302153FA-A3F6-440F-BA7F-41B15BE27E8B}" srcOrd="3" destOrd="0" parTransId="{11CD2AB1-3A43-40FE-AB75-893C1370D224}" sibTransId="{49CF8BC1-2417-4F4B-A281-8427ADBF56D3}"/>
    <dgm:cxn modelId="{8BC6F68E-633F-42A4-B224-F8325EB0D2AB}" type="presOf" srcId="{3AFDC3BF-4E1E-47BF-BEF4-7327A2419228}" destId="{A2EA2BC6-F041-4243-9388-22F92B984F72}" srcOrd="0" destOrd="0" presId="urn:microsoft.com/office/officeart/2005/8/layout/orgChart1"/>
    <dgm:cxn modelId="{DA849833-43D4-4F3E-8582-BD1656A2B294}" srcId="{49919C57-15BA-485D-9630-7371AC04057B}" destId="{9D348AEF-5437-486E-9DF2-5E252B392529}" srcOrd="0" destOrd="0" parTransId="{D4BD482B-46D1-4D9C-A831-CD5D6151FD58}" sibTransId="{6816458A-06F7-4F61-BDBE-00E5BB4C6081}"/>
    <dgm:cxn modelId="{CC87ECCB-3025-4078-A7DA-0FBC5B79AC4D}" srcId="{49919C57-15BA-485D-9630-7371AC04057B}" destId="{CA32C7BA-0C92-4D51-8036-00614A7C66A7}" srcOrd="2" destOrd="0" parTransId="{CB30161E-A84F-47D1-B441-1F186A2C62AF}" sibTransId="{38019D51-8D1B-4D8C-8E1D-0CB670D263D0}"/>
    <dgm:cxn modelId="{91A75920-90F7-42E4-A94A-667815A38440}" type="presOf" srcId="{9D348AEF-5437-486E-9DF2-5E252B392529}" destId="{DDCC8DAF-E135-4649-9F1F-BA0FC6F16589}" srcOrd="1" destOrd="0" presId="urn:microsoft.com/office/officeart/2005/8/layout/orgChart1"/>
    <dgm:cxn modelId="{87E7B67B-3C9B-4AB6-858A-050332D215B3}" type="presOf" srcId="{C722F9ED-5796-40D0-939A-57A369F8E2B0}" destId="{52BC63D8-D2E6-428E-BB6C-CC0E92F474B6}" srcOrd="1" destOrd="0" presId="urn:microsoft.com/office/officeart/2005/8/layout/orgChart1"/>
    <dgm:cxn modelId="{E97799F3-9106-4109-9475-4B221A57EC14}" type="presOf" srcId="{23360DC3-E5F3-4D42-B8E3-B88BF3EA7E42}" destId="{0BDCB29A-1575-486B-BCE8-03B6710009A0}" srcOrd="0" destOrd="0" presId="urn:microsoft.com/office/officeart/2005/8/layout/orgChart1"/>
    <dgm:cxn modelId="{1F932C04-6EAB-4B9E-B127-67F8105E0BAF}" type="presOf" srcId="{49919C57-15BA-485D-9630-7371AC04057B}" destId="{CF95D6BD-2564-44BC-B1B0-87F5C5025EDE}" srcOrd="0" destOrd="0" presId="urn:microsoft.com/office/officeart/2005/8/layout/orgChart1"/>
    <dgm:cxn modelId="{621D1AC6-F96C-423C-A070-C6F2AAA776BB}" type="presParOf" srcId="{A2EA2BC6-F041-4243-9388-22F92B984F72}" destId="{6E6DE6B3-4FBD-447B-84D0-15349830C84D}" srcOrd="0" destOrd="0" presId="urn:microsoft.com/office/officeart/2005/8/layout/orgChart1"/>
    <dgm:cxn modelId="{C9934056-4252-410F-A291-7E34006A195A}" type="presParOf" srcId="{6E6DE6B3-4FBD-447B-84D0-15349830C84D}" destId="{50921E5E-B95F-46C2-8426-13EEC88E88EB}" srcOrd="0" destOrd="0" presId="urn:microsoft.com/office/officeart/2005/8/layout/orgChart1"/>
    <dgm:cxn modelId="{3FF1E456-1A5D-4D85-A4C3-913D5CC4276C}" type="presParOf" srcId="{50921E5E-B95F-46C2-8426-13EEC88E88EB}" destId="{CF95D6BD-2564-44BC-B1B0-87F5C5025EDE}" srcOrd="0" destOrd="0" presId="urn:microsoft.com/office/officeart/2005/8/layout/orgChart1"/>
    <dgm:cxn modelId="{78634D29-4F2C-4EC8-8B29-34A708ACFF15}" type="presParOf" srcId="{50921E5E-B95F-46C2-8426-13EEC88E88EB}" destId="{7B24BB53-B4AB-44A4-9ABC-6C2287432631}" srcOrd="1" destOrd="0" presId="urn:microsoft.com/office/officeart/2005/8/layout/orgChart1"/>
    <dgm:cxn modelId="{AEFCCC02-6182-4610-B1E4-F8D07500CCAA}" type="presParOf" srcId="{6E6DE6B3-4FBD-447B-84D0-15349830C84D}" destId="{19A30B8C-3A97-4CF2-97B6-4D5BD69BD74E}" srcOrd="1" destOrd="0" presId="urn:microsoft.com/office/officeart/2005/8/layout/orgChart1"/>
    <dgm:cxn modelId="{56FAE780-5774-4043-A79E-D815E4E508D3}" type="presParOf" srcId="{19A30B8C-3A97-4CF2-97B6-4D5BD69BD74E}" destId="{155139B1-6103-4100-8BD6-F256ED632DB2}" srcOrd="0" destOrd="0" presId="urn:microsoft.com/office/officeart/2005/8/layout/orgChart1"/>
    <dgm:cxn modelId="{6911755C-BB98-4D9E-9CE7-438715A3BCF7}" type="presParOf" srcId="{19A30B8C-3A97-4CF2-97B6-4D5BD69BD74E}" destId="{7A4E3FF7-487D-4951-9423-3C382F7B7655}" srcOrd="1" destOrd="0" presId="urn:microsoft.com/office/officeart/2005/8/layout/orgChart1"/>
    <dgm:cxn modelId="{1E0D2210-3039-4880-9156-3CC4DF1BE62A}" type="presParOf" srcId="{7A4E3FF7-487D-4951-9423-3C382F7B7655}" destId="{5388E823-8C46-454E-923B-69B739804B9D}" srcOrd="0" destOrd="0" presId="urn:microsoft.com/office/officeart/2005/8/layout/orgChart1"/>
    <dgm:cxn modelId="{EBB994D1-C9BC-490F-9E7F-F2F38777F684}" type="presParOf" srcId="{5388E823-8C46-454E-923B-69B739804B9D}" destId="{A146DB48-61EB-45FC-9730-4DB8FAA9E257}" srcOrd="0" destOrd="0" presId="urn:microsoft.com/office/officeart/2005/8/layout/orgChart1"/>
    <dgm:cxn modelId="{DD2D95AF-374A-4381-88F5-9B07AC9219E1}" type="presParOf" srcId="{5388E823-8C46-454E-923B-69B739804B9D}" destId="{DDCC8DAF-E135-4649-9F1F-BA0FC6F16589}" srcOrd="1" destOrd="0" presId="urn:microsoft.com/office/officeart/2005/8/layout/orgChart1"/>
    <dgm:cxn modelId="{BDE0FFEC-07CB-41C4-B046-A693377426FA}" type="presParOf" srcId="{7A4E3FF7-487D-4951-9423-3C382F7B7655}" destId="{20B06377-2CEB-4EA9-B89F-7C669EE188D2}" srcOrd="1" destOrd="0" presId="urn:microsoft.com/office/officeart/2005/8/layout/orgChart1"/>
    <dgm:cxn modelId="{5CBF9E94-6F1C-41B5-A8B3-DC95D4E21B1A}" type="presParOf" srcId="{7A4E3FF7-487D-4951-9423-3C382F7B7655}" destId="{B360FA6C-AF59-4D7B-9089-2CD6B9F9F7E6}" srcOrd="2" destOrd="0" presId="urn:microsoft.com/office/officeart/2005/8/layout/orgChart1"/>
    <dgm:cxn modelId="{2A206A05-CDC2-48AF-958F-76A3C6982C2A}" type="presParOf" srcId="{19A30B8C-3A97-4CF2-97B6-4D5BD69BD74E}" destId="{0BDCB29A-1575-486B-BCE8-03B6710009A0}" srcOrd="2" destOrd="0" presId="urn:microsoft.com/office/officeart/2005/8/layout/orgChart1"/>
    <dgm:cxn modelId="{AB07145F-4BC0-4665-9E7F-19F2C5889C60}" type="presParOf" srcId="{19A30B8C-3A97-4CF2-97B6-4D5BD69BD74E}" destId="{5B214AF9-A44B-4A0C-98DE-7F88638EB8C1}" srcOrd="3" destOrd="0" presId="urn:microsoft.com/office/officeart/2005/8/layout/orgChart1"/>
    <dgm:cxn modelId="{89DD7EB2-3353-4DEA-A106-B23B8DB7E097}" type="presParOf" srcId="{5B214AF9-A44B-4A0C-98DE-7F88638EB8C1}" destId="{4602C374-1E50-4E71-846F-C018D2EB201A}" srcOrd="0" destOrd="0" presId="urn:microsoft.com/office/officeart/2005/8/layout/orgChart1"/>
    <dgm:cxn modelId="{596ABB39-809B-4A41-B760-6B9F83C28D7A}" type="presParOf" srcId="{4602C374-1E50-4E71-846F-C018D2EB201A}" destId="{80EF56BF-0865-4895-8E40-72402BE505BE}" srcOrd="0" destOrd="0" presId="urn:microsoft.com/office/officeart/2005/8/layout/orgChart1"/>
    <dgm:cxn modelId="{FB1FAFF8-D931-489F-A2D1-206AA3AB7340}" type="presParOf" srcId="{4602C374-1E50-4E71-846F-C018D2EB201A}" destId="{52BC63D8-D2E6-428E-BB6C-CC0E92F474B6}" srcOrd="1" destOrd="0" presId="urn:microsoft.com/office/officeart/2005/8/layout/orgChart1"/>
    <dgm:cxn modelId="{5C85B3FC-14A4-41A4-8616-9226685E75D2}" type="presParOf" srcId="{5B214AF9-A44B-4A0C-98DE-7F88638EB8C1}" destId="{F3992EE0-52C3-4396-8700-1AEE25C8F245}" srcOrd="1" destOrd="0" presId="urn:microsoft.com/office/officeart/2005/8/layout/orgChart1"/>
    <dgm:cxn modelId="{46923EAA-C566-463C-98D7-038333D4014C}" type="presParOf" srcId="{5B214AF9-A44B-4A0C-98DE-7F88638EB8C1}" destId="{8C32678C-E949-4E19-8246-1BCA3A798A2E}" srcOrd="2" destOrd="0" presId="urn:microsoft.com/office/officeart/2005/8/layout/orgChart1"/>
    <dgm:cxn modelId="{38D0F78F-A014-44F5-AAD3-B124F3E9DE29}" type="presParOf" srcId="{19A30B8C-3A97-4CF2-97B6-4D5BD69BD74E}" destId="{4884BBC2-9D59-4C77-882D-E51ADE4570BE}" srcOrd="4" destOrd="0" presId="urn:microsoft.com/office/officeart/2005/8/layout/orgChart1"/>
    <dgm:cxn modelId="{27D28C7F-2BBD-42D6-B1D1-618C3079825B}" type="presParOf" srcId="{19A30B8C-3A97-4CF2-97B6-4D5BD69BD74E}" destId="{C8695472-6A7C-4762-9DEF-82BF3DB8085A}" srcOrd="5" destOrd="0" presId="urn:microsoft.com/office/officeart/2005/8/layout/orgChart1"/>
    <dgm:cxn modelId="{12742B59-693C-41FD-B342-8C81D2E9280A}" type="presParOf" srcId="{C8695472-6A7C-4762-9DEF-82BF3DB8085A}" destId="{1CECA952-97FC-43B9-B4FE-19F5FC3ED290}" srcOrd="0" destOrd="0" presId="urn:microsoft.com/office/officeart/2005/8/layout/orgChart1"/>
    <dgm:cxn modelId="{94A6F2C7-3483-4A43-BEFE-1E4D8E3A266A}" type="presParOf" srcId="{1CECA952-97FC-43B9-B4FE-19F5FC3ED290}" destId="{AF7E57B1-212F-4172-955C-A7355797F937}" srcOrd="0" destOrd="0" presId="urn:microsoft.com/office/officeart/2005/8/layout/orgChart1"/>
    <dgm:cxn modelId="{81D780E3-6095-4E23-9D14-2833D0FA9FAC}" type="presParOf" srcId="{1CECA952-97FC-43B9-B4FE-19F5FC3ED290}" destId="{7BE6C9A5-96FB-41C5-B474-4E8AC212DD70}" srcOrd="1" destOrd="0" presId="urn:microsoft.com/office/officeart/2005/8/layout/orgChart1"/>
    <dgm:cxn modelId="{7D236054-8044-4483-A3D8-657796315BD7}" type="presParOf" srcId="{C8695472-6A7C-4762-9DEF-82BF3DB8085A}" destId="{0EDF7209-798A-4D8C-9B9E-A86542ABADD5}" srcOrd="1" destOrd="0" presId="urn:microsoft.com/office/officeart/2005/8/layout/orgChart1"/>
    <dgm:cxn modelId="{EC518B67-066D-4AA4-AFC5-CB4C6C448F47}" type="presParOf" srcId="{C8695472-6A7C-4762-9DEF-82BF3DB8085A}" destId="{6A8BA8E2-A8F8-4476-9643-7445F14CB45C}" srcOrd="2" destOrd="0" presId="urn:microsoft.com/office/officeart/2005/8/layout/orgChart1"/>
    <dgm:cxn modelId="{38B6464A-FD28-4ADD-8BC5-63B2538C8942}" type="presParOf" srcId="{19A30B8C-3A97-4CF2-97B6-4D5BD69BD74E}" destId="{E9869576-61EC-456F-BF1E-24A3EC125F28}" srcOrd="6" destOrd="0" presId="urn:microsoft.com/office/officeart/2005/8/layout/orgChart1"/>
    <dgm:cxn modelId="{6FC00D59-294D-4F6B-AC71-9FBBE65BB0F3}" type="presParOf" srcId="{19A30B8C-3A97-4CF2-97B6-4D5BD69BD74E}" destId="{9E7AE166-6D83-47F6-A44F-E0F8D2F7765C}" srcOrd="7" destOrd="0" presId="urn:microsoft.com/office/officeart/2005/8/layout/orgChart1"/>
    <dgm:cxn modelId="{64FA5CF7-5D2D-4C73-89CE-CFA83334812B}" type="presParOf" srcId="{9E7AE166-6D83-47F6-A44F-E0F8D2F7765C}" destId="{A1146D39-07B6-47ED-B3F1-FCECA636C3B6}" srcOrd="0" destOrd="0" presId="urn:microsoft.com/office/officeart/2005/8/layout/orgChart1"/>
    <dgm:cxn modelId="{5FE04BCF-CDCC-4A79-8A63-45937E7C1F54}" type="presParOf" srcId="{A1146D39-07B6-47ED-B3F1-FCECA636C3B6}" destId="{486FC347-8263-43C0-9C02-F2DA3E9CF0A1}" srcOrd="0" destOrd="0" presId="urn:microsoft.com/office/officeart/2005/8/layout/orgChart1"/>
    <dgm:cxn modelId="{47CF9326-3DF3-405F-9F19-CB325915DBEF}" type="presParOf" srcId="{A1146D39-07B6-47ED-B3F1-FCECA636C3B6}" destId="{19BD88B8-EC90-4F3D-AC1B-6B7410BB8493}" srcOrd="1" destOrd="0" presId="urn:microsoft.com/office/officeart/2005/8/layout/orgChart1"/>
    <dgm:cxn modelId="{598CDCF1-BAE4-4FB1-80B5-EB8D6962E24C}" type="presParOf" srcId="{9E7AE166-6D83-47F6-A44F-E0F8D2F7765C}" destId="{4951E2EE-3E96-4087-8AC7-DC4CF18AF204}" srcOrd="1" destOrd="0" presId="urn:microsoft.com/office/officeart/2005/8/layout/orgChart1"/>
    <dgm:cxn modelId="{9415EA27-F5DE-4690-AB29-EDB8E3865538}" type="presParOf" srcId="{9E7AE166-6D83-47F6-A44F-E0F8D2F7765C}" destId="{DDF9F453-9CE9-4CF9-96FC-44DFCE41CC62}" srcOrd="2" destOrd="0" presId="urn:microsoft.com/office/officeart/2005/8/layout/orgChart1"/>
    <dgm:cxn modelId="{B7E44536-FDD4-40FA-BE4C-85966734CAE5}" type="presParOf" srcId="{6E6DE6B3-4FBD-447B-84D0-15349830C84D}" destId="{123508C6-657B-4438-A4FA-F057113D0E1E}" srcOrd="2" destOrd="0" presId="urn:microsoft.com/office/officeart/2005/8/layout/orgChart1"/>
  </dgm:cxnLst>
  <dgm:bg/>
  <dgm:whole/>
  <dgm:extLst>
    <a:ext uri="http://schemas.microsoft.com/office/drawing/2008/diagram">
      <dsp:dataModelExt xmlns:dsp="http://schemas.microsoft.com/office/drawing/2008/diagram" xmlns="" relId="rId2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AFDC3BF-4E1E-47BF-BEF4-7327A2419228}"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fr-FR"/>
        </a:p>
      </dgm:t>
    </dgm:pt>
    <dgm:pt modelId="{49919C57-15BA-485D-9630-7371AC04057B}">
      <dgm:prSet phldrT="[Texte]"/>
      <dgm:spPr/>
      <dgm:t>
        <a:bodyPr/>
        <a:lstStyle/>
        <a:p>
          <a:r>
            <a:rPr lang="fr-FR" dirty="0" smtClean="0"/>
            <a:t>Bouteille</a:t>
          </a:r>
          <a:endParaRPr lang="fr-FR" dirty="0"/>
        </a:p>
      </dgm:t>
    </dgm:pt>
    <dgm:pt modelId="{090082AD-7C76-4866-996F-CD5D9F90CA10}" type="parTrans" cxnId="{FAED5825-03EF-4F67-BFE2-0E12B8931C84}">
      <dgm:prSet/>
      <dgm:spPr/>
      <dgm:t>
        <a:bodyPr/>
        <a:lstStyle/>
        <a:p>
          <a:endParaRPr lang="fr-FR"/>
        </a:p>
      </dgm:t>
    </dgm:pt>
    <dgm:pt modelId="{42DEF9BF-9B85-424B-823B-131BB0D51018}" type="sibTrans" cxnId="{FAED5825-03EF-4F67-BFE2-0E12B8931C84}">
      <dgm:prSet/>
      <dgm:spPr/>
      <dgm:t>
        <a:bodyPr/>
        <a:lstStyle/>
        <a:p>
          <a:endParaRPr lang="fr-FR"/>
        </a:p>
      </dgm:t>
    </dgm:pt>
    <dgm:pt modelId="{9D348AEF-5437-486E-9DF2-5E252B392529}">
      <dgm:prSet phldrT="[Texte]"/>
      <dgm:spPr/>
      <dgm:t>
        <a:bodyPr/>
        <a:lstStyle/>
        <a:p>
          <a:r>
            <a:rPr lang="fr-FR" i="0" dirty="0" smtClean="0">
              <a:sym typeface="Wingdings" pitchFamily="2" charset="2"/>
            </a:rPr>
            <a:t>Champenoise</a:t>
          </a:r>
          <a:endParaRPr lang="fr-FR" i="0" dirty="0"/>
        </a:p>
      </dgm:t>
    </dgm:pt>
    <dgm:pt modelId="{D4BD482B-46D1-4D9C-A831-CD5D6151FD58}" type="parTrans" cxnId="{DA849833-43D4-4F3E-8582-BD1656A2B294}">
      <dgm:prSet/>
      <dgm:spPr/>
      <dgm:t>
        <a:bodyPr/>
        <a:lstStyle/>
        <a:p>
          <a:endParaRPr lang="fr-FR"/>
        </a:p>
      </dgm:t>
    </dgm:pt>
    <dgm:pt modelId="{6816458A-06F7-4F61-BDBE-00E5BB4C6081}" type="sibTrans" cxnId="{DA849833-43D4-4F3E-8582-BD1656A2B294}">
      <dgm:prSet/>
      <dgm:spPr/>
      <dgm:t>
        <a:bodyPr/>
        <a:lstStyle/>
        <a:p>
          <a:endParaRPr lang="fr-FR"/>
        </a:p>
      </dgm:t>
    </dgm:pt>
    <dgm:pt modelId="{C722F9ED-5796-40D0-939A-57A369F8E2B0}">
      <dgm:prSet phldrT="[Texte]"/>
      <dgm:spPr/>
      <dgm:t>
        <a:bodyPr/>
        <a:lstStyle/>
        <a:p>
          <a:r>
            <a:rPr lang="fr-FR" dirty="0" smtClean="0"/>
            <a:t>A poignée intégrée</a:t>
          </a:r>
          <a:endParaRPr lang="fr-FR" dirty="0"/>
        </a:p>
      </dgm:t>
    </dgm:pt>
    <dgm:pt modelId="{23360DC3-E5F3-4D42-B8E3-B88BF3EA7E42}" type="parTrans" cxnId="{48D95EDC-4A38-4885-B2B8-50A6010BA19B}">
      <dgm:prSet/>
      <dgm:spPr/>
      <dgm:t>
        <a:bodyPr/>
        <a:lstStyle/>
        <a:p>
          <a:endParaRPr lang="fr-FR"/>
        </a:p>
      </dgm:t>
    </dgm:pt>
    <dgm:pt modelId="{AD4B89DF-8215-49B7-8C61-1D2F86169632}" type="sibTrans" cxnId="{48D95EDC-4A38-4885-B2B8-50A6010BA19B}">
      <dgm:prSet/>
      <dgm:spPr/>
      <dgm:t>
        <a:bodyPr/>
        <a:lstStyle/>
        <a:p>
          <a:endParaRPr lang="fr-FR"/>
        </a:p>
      </dgm:t>
    </dgm:pt>
    <dgm:pt modelId="{CA32C7BA-0C92-4D51-8036-00614A7C66A7}">
      <dgm:prSet phldrT="[Texte]"/>
      <dgm:spPr/>
      <dgm:t>
        <a:bodyPr/>
        <a:lstStyle/>
        <a:p>
          <a:r>
            <a:rPr lang="fr-FR" dirty="0" smtClean="0"/>
            <a:t>Bonbonne</a:t>
          </a:r>
          <a:endParaRPr lang="fr-FR" dirty="0"/>
        </a:p>
      </dgm:t>
    </dgm:pt>
    <dgm:pt modelId="{CB30161E-A84F-47D1-B441-1F186A2C62AF}" type="parTrans" cxnId="{CC87ECCB-3025-4078-A7DA-0FBC5B79AC4D}">
      <dgm:prSet/>
      <dgm:spPr/>
      <dgm:t>
        <a:bodyPr/>
        <a:lstStyle/>
        <a:p>
          <a:endParaRPr lang="fr-FR"/>
        </a:p>
      </dgm:t>
    </dgm:pt>
    <dgm:pt modelId="{38019D51-8D1B-4D8C-8E1D-0CB670D263D0}" type="sibTrans" cxnId="{CC87ECCB-3025-4078-A7DA-0FBC5B79AC4D}">
      <dgm:prSet/>
      <dgm:spPr/>
      <dgm:t>
        <a:bodyPr/>
        <a:lstStyle/>
        <a:p>
          <a:endParaRPr lang="fr-FR"/>
        </a:p>
      </dgm:t>
    </dgm:pt>
    <dgm:pt modelId="{A2EA2BC6-F041-4243-9388-22F92B984F72}" type="pres">
      <dgm:prSet presAssocID="{3AFDC3BF-4E1E-47BF-BEF4-7327A2419228}" presName="hierChild1" presStyleCnt="0">
        <dgm:presLayoutVars>
          <dgm:orgChart val="1"/>
          <dgm:chPref val="1"/>
          <dgm:dir/>
          <dgm:animOne val="branch"/>
          <dgm:animLvl val="lvl"/>
          <dgm:resizeHandles/>
        </dgm:presLayoutVars>
      </dgm:prSet>
      <dgm:spPr/>
      <dgm:t>
        <a:bodyPr/>
        <a:lstStyle/>
        <a:p>
          <a:endParaRPr lang="fr-FR"/>
        </a:p>
      </dgm:t>
    </dgm:pt>
    <dgm:pt modelId="{6E6DE6B3-4FBD-447B-84D0-15349830C84D}" type="pres">
      <dgm:prSet presAssocID="{49919C57-15BA-485D-9630-7371AC04057B}" presName="hierRoot1" presStyleCnt="0">
        <dgm:presLayoutVars>
          <dgm:hierBranch val="init"/>
        </dgm:presLayoutVars>
      </dgm:prSet>
      <dgm:spPr/>
    </dgm:pt>
    <dgm:pt modelId="{50921E5E-B95F-46C2-8426-13EEC88E88EB}" type="pres">
      <dgm:prSet presAssocID="{49919C57-15BA-485D-9630-7371AC04057B}" presName="rootComposite1" presStyleCnt="0"/>
      <dgm:spPr/>
    </dgm:pt>
    <dgm:pt modelId="{CF95D6BD-2564-44BC-B1B0-87F5C5025EDE}" type="pres">
      <dgm:prSet presAssocID="{49919C57-15BA-485D-9630-7371AC04057B}" presName="rootText1" presStyleLbl="node0" presStyleIdx="0" presStyleCnt="1">
        <dgm:presLayoutVars>
          <dgm:chPref val="3"/>
        </dgm:presLayoutVars>
      </dgm:prSet>
      <dgm:spPr/>
      <dgm:t>
        <a:bodyPr/>
        <a:lstStyle/>
        <a:p>
          <a:endParaRPr lang="fr-FR"/>
        </a:p>
      </dgm:t>
    </dgm:pt>
    <dgm:pt modelId="{7B24BB53-B4AB-44A4-9ABC-6C2287432631}" type="pres">
      <dgm:prSet presAssocID="{49919C57-15BA-485D-9630-7371AC04057B}" presName="rootConnector1" presStyleLbl="node1" presStyleIdx="0" presStyleCnt="0"/>
      <dgm:spPr/>
      <dgm:t>
        <a:bodyPr/>
        <a:lstStyle/>
        <a:p>
          <a:endParaRPr lang="fr-FR"/>
        </a:p>
      </dgm:t>
    </dgm:pt>
    <dgm:pt modelId="{19A30B8C-3A97-4CF2-97B6-4D5BD69BD74E}" type="pres">
      <dgm:prSet presAssocID="{49919C57-15BA-485D-9630-7371AC04057B}" presName="hierChild2" presStyleCnt="0"/>
      <dgm:spPr/>
    </dgm:pt>
    <dgm:pt modelId="{155139B1-6103-4100-8BD6-F256ED632DB2}" type="pres">
      <dgm:prSet presAssocID="{D4BD482B-46D1-4D9C-A831-CD5D6151FD58}" presName="Name37" presStyleLbl="parChTrans1D2" presStyleIdx="0" presStyleCnt="3"/>
      <dgm:spPr/>
      <dgm:t>
        <a:bodyPr/>
        <a:lstStyle/>
        <a:p>
          <a:endParaRPr lang="fr-FR"/>
        </a:p>
      </dgm:t>
    </dgm:pt>
    <dgm:pt modelId="{7A4E3FF7-487D-4951-9423-3C382F7B7655}" type="pres">
      <dgm:prSet presAssocID="{9D348AEF-5437-486E-9DF2-5E252B392529}" presName="hierRoot2" presStyleCnt="0">
        <dgm:presLayoutVars>
          <dgm:hierBranch val="init"/>
        </dgm:presLayoutVars>
      </dgm:prSet>
      <dgm:spPr/>
    </dgm:pt>
    <dgm:pt modelId="{5388E823-8C46-454E-923B-69B739804B9D}" type="pres">
      <dgm:prSet presAssocID="{9D348AEF-5437-486E-9DF2-5E252B392529}" presName="rootComposite" presStyleCnt="0"/>
      <dgm:spPr/>
    </dgm:pt>
    <dgm:pt modelId="{A146DB48-61EB-45FC-9730-4DB8FAA9E257}" type="pres">
      <dgm:prSet presAssocID="{9D348AEF-5437-486E-9DF2-5E252B392529}" presName="rootText" presStyleLbl="node2" presStyleIdx="0" presStyleCnt="3">
        <dgm:presLayoutVars>
          <dgm:chPref val="3"/>
        </dgm:presLayoutVars>
      </dgm:prSet>
      <dgm:spPr/>
      <dgm:t>
        <a:bodyPr/>
        <a:lstStyle/>
        <a:p>
          <a:endParaRPr lang="fr-FR"/>
        </a:p>
      </dgm:t>
    </dgm:pt>
    <dgm:pt modelId="{DDCC8DAF-E135-4649-9F1F-BA0FC6F16589}" type="pres">
      <dgm:prSet presAssocID="{9D348AEF-5437-486E-9DF2-5E252B392529}" presName="rootConnector" presStyleLbl="node2" presStyleIdx="0" presStyleCnt="3"/>
      <dgm:spPr/>
      <dgm:t>
        <a:bodyPr/>
        <a:lstStyle/>
        <a:p>
          <a:endParaRPr lang="fr-FR"/>
        </a:p>
      </dgm:t>
    </dgm:pt>
    <dgm:pt modelId="{20B06377-2CEB-4EA9-B89F-7C669EE188D2}" type="pres">
      <dgm:prSet presAssocID="{9D348AEF-5437-486E-9DF2-5E252B392529}" presName="hierChild4" presStyleCnt="0"/>
      <dgm:spPr/>
    </dgm:pt>
    <dgm:pt modelId="{B360FA6C-AF59-4D7B-9089-2CD6B9F9F7E6}" type="pres">
      <dgm:prSet presAssocID="{9D348AEF-5437-486E-9DF2-5E252B392529}" presName="hierChild5" presStyleCnt="0"/>
      <dgm:spPr/>
    </dgm:pt>
    <dgm:pt modelId="{0BDCB29A-1575-486B-BCE8-03B6710009A0}" type="pres">
      <dgm:prSet presAssocID="{23360DC3-E5F3-4D42-B8E3-B88BF3EA7E42}" presName="Name37" presStyleLbl="parChTrans1D2" presStyleIdx="1" presStyleCnt="3"/>
      <dgm:spPr/>
      <dgm:t>
        <a:bodyPr/>
        <a:lstStyle/>
        <a:p>
          <a:endParaRPr lang="fr-FR"/>
        </a:p>
      </dgm:t>
    </dgm:pt>
    <dgm:pt modelId="{5B214AF9-A44B-4A0C-98DE-7F88638EB8C1}" type="pres">
      <dgm:prSet presAssocID="{C722F9ED-5796-40D0-939A-57A369F8E2B0}" presName="hierRoot2" presStyleCnt="0">
        <dgm:presLayoutVars>
          <dgm:hierBranch val="init"/>
        </dgm:presLayoutVars>
      </dgm:prSet>
      <dgm:spPr/>
    </dgm:pt>
    <dgm:pt modelId="{4602C374-1E50-4E71-846F-C018D2EB201A}" type="pres">
      <dgm:prSet presAssocID="{C722F9ED-5796-40D0-939A-57A369F8E2B0}" presName="rootComposite" presStyleCnt="0"/>
      <dgm:spPr/>
    </dgm:pt>
    <dgm:pt modelId="{80EF56BF-0865-4895-8E40-72402BE505BE}" type="pres">
      <dgm:prSet presAssocID="{C722F9ED-5796-40D0-939A-57A369F8E2B0}" presName="rootText" presStyleLbl="node2" presStyleIdx="1" presStyleCnt="3">
        <dgm:presLayoutVars>
          <dgm:chPref val="3"/>
        </dgm:presLayoutVars>
      </dgm:prSet>
      <dgm:spPr/>
      <dgm:t>
        <a:bodyPr/>
        <a:lstStyle/>
        <a:p>
          <a:endParaRPr lang="fr-FR"/>
        </a:p>
      </dgm:t>
    </dgm:pt>
    <dgm:pt modelId="{52BC63D8-D2E6-428E-BB6C-CC0E92F474B6}" type="pres">
      <dgm:prSet presAssocID="{C722F9ED-5796-40D0-939A-57A369F8E2B0}" presName="rootConnector" presStyleLbl="node2" presStyleIdx="1" presStyleCnt="3"/>
      <dgm:spPr/>
      <dgm:t>
        <a:bodyPr/>
        <a:lstStyle/>
        <a:p>
          <a:endParaRPr lang="fr-FR"/>
        </a:p>
      </dgm:t>
    </dgm:pt>
    <dgm:pt modelId="{F3992EE0-52C3-4396-8700-1AEE25C8F245}" type="pres">
      <dgm:prSet presAssocID="{C722F9ED-5796-40D0-939A-57A369F8E2B0}" presName="hierChild4" presStyleCnt="0"/>
      <dgm:spPr/>
    </dgm:pt>
    <dgm:pt modelId="{8C32678C-E949-4E19-8246-1BCA3A798A2E}" type="pres">
      <dgm:prSet presAssocID="{C722F9ED-5796-40D0-939A-57A369F8E2B0}" presName="hierChild5" presStyleCnt="0"/>
      <dgm:spPr/>
    </dgm:pt>
    <dgm:pt modelId="{4884BBC2-9D59-4C77-882D-E51ADE4570BE}" type="pres">
      <dgm:prSet presAssocID="{CB30161E-A84F-47D1-B441-1F186A2C62AF}" presName="Name37" presStyleLbl="parChTrans1D2" presStyleIdx="2" presStyleCnt="3"/>
      <dgm:spPr/>
      <dgm:t>
        <a:bodyPr/>
        <a:lstStyle/>
        <a:p>
          <a:endParaRPr lang="fr-FR"/>
        </a:p>
      </dgm:t>
    </dgm:pt>
    <dgm:pt modelId="{C8695472-6A7C-4762-9DEF-82BF3DB8085A}" type="pres">
      <dgm:prSet presAssocID="{CA32C7BA-0C92-4D51-8036-00614A7C66A7}" presName="hierRoot2" presStyleCnt="0">
        <dgm:presLayoutVars>
          <dgm:hierBranch val="init"/>
        </dgm:presLayoutVars>
      </dgm:prSet>
      <dgm:spPr/>
    </dgm:pt>
    <dgm:pt modelId="{1CECA952-97FC-43B9-B4FE-19F5FC3ED290}" type="pres">
      <dgm:prSet presAssocID="{CA32C7BA-0C92-4D51-8036-00614A7C66A7}" presName="rootComposite" presStyleCnt="0"/>
      <dgm:spPr/>
    </dgm:pt>
    <dgm:pt modelId="{AF7E57B1-212F-4172-955C-A7355797F937}" type="pres">
      <dgm:prSet presAssocID="{CA32C7BA-0C92-4D51-8036-00614A7C66A7}" presName="rootText" presStyleLbl="node2" presStyleIdx="2" presStyleCnt="3">
        <dgm:presLayoutVars>
          <dgm:chPref val="3"/>
        </dgm:presLayoutVars>
      </dgm:prSet>
      <dgm:spPr/>
      <dgm:t>
        <a:bodyPr/>
        <a:lstStyle/>
        <a:p>
          <a:endParaRPr lang="fr-FR"/>
        </a:p>
      </dgm:t>
    </dgm:pt>
    <dgm:pt modelId="{7BE6C9A5-96FB-41C5-B474-4E8AC212DD70}" type="pres">
      <dgm:prSet presAssocID="{CA32C7BA-0C92-4D51-8036-00614A7C66A7}" presName="rootConnector" presStyleLbl="node2" presStyleIdx="2" presStyleCnt="3"/>
      <dgm:spPr/>
      <dgm:t>
        <a:bodyPr/>
        <a:lstStyle/>
        <a:p>
          <a:endParaRPr lang="fr-FR"/>
        </a:p>
      </dgm:t>
    </dgm:pt>
    <dgm:pt modelId="{0EDF7209-798A-4D8C-9B9E-A86542ABADD5}" type="pres">
      <dgm:prSet presAssocID="{CA32C7BA-0C92-4D51-8036-00614A7C66A7}" presName="hierChild4" presStyleCnt="0"/>
      <dgm:spPr/>
    </dgm:pt>
    <dgm:pt modelId="{6A8BA8E2-A8F8-4476-9643-7445F14CB45C}" type="pres">
      <dgm:prSet presAssocID="{CA32C7BA-0C92-4D51-8036-00614A7C66A7}" presName="hierChild5" presStyleCnt="0"/>
      <dgm:spPr/>
    </dgm:pt>
    <dgm:pt modelId="{123508C6-657B-4438-A4FA-F057113D0E1E}" type="pres">
      <dgm:prSet presAssocID="{49919C57-15BA-485D-9630-7371AC04057B}" presName="hierChild3" presStyleCnt="0"/>
      <dgm:spPr/>
    </dgm:pt>
  </dgm:ptLst>
  <dgm:cxnLst>
    <dgm:cxn modelId="{47953315-188E-469A-B017-144E88FCA952}" type="presOf" srcId="{3AFDC3BF-4E1E-47BF-BEF4-7327A2419228}" destId="{A2EA2BC6-F041-4243-9388-22F92B984F72}" srcOrd="0" destOrd="0" presId="urn:microsoft.com/office/officeart/2005/8/layout/orgChart1"/>
    <dgm:cxn modelId="{8F9B3DDC-6241-403C-AD14-66BFDA69429C}" type="presOf" srcId="{D4BD482B-46D1-4D9C-A831-CD5D6151FD58}" destId="{155139B1-6103-4100-8BD6-F256ED632DB2}" srcOrd="0" destOrd="0" presId="urn:microsoft.com/office/officeart/2005/8/layout/orgChart1"/>
    <dgm:cxn modelId="{05EE0FF9-A293-4F8D-9BD4-5E5C05D47EEF}" type="presOf" srcId="{9D348AEF-5437-486E-9DF2-5E252B392529}" destId="{A146DB48-61EB-45FC-9730-4DB8FAA9E257}" srcOrd="0" destOrd="0" presId="urn:microsoft.com/office/officeart/2005/8/layout/orgChart1"/>
    <dgm:cxn modelId="{BA08CFE7-94C6-497B-B41D-579598325D28}" type="presOf" srcId="{CA32C7BA-0C92-4D51-8036-00614A7C66A7}" destId="{AF7E57B1-212F-4172-955C-A7355797F937}" srcOrd="0" destOrd="0" presId="urn:microsoft.com/office/officeart/2005/8/layout/orgChart1"/>
    <dgm:cxn modelId="{CE26F3F1-0B38-4910-80A5-B8249269F414}" type="presOf" srcId="{C722F9ED-5796-40D0-939A-57A369F8E2B0}" destId="{80EF56BF-0865-4895-8E40-72402BE505BE}" srcOrd="0" destOrd="0" presId="urn:microsoft.com/office/officeart/2005/8/layout/orgChart1"/>
    <dgm:cxn modelId="{DA849833-43D4-4F3E-8582-BD1656A2B294}" srcId="{49919C57-15BA-485D-9630-7371AC04057B}" destId="{9D348AEF-5437-486E-9DF2-5E252B392529}" srcOrd="0" destOrd="0" parTransId="{D4BD482B-46D1-4D9C-A831-CD5D6151FD58}" sibTransId="{6816458A-06F7-4F61-BDBE-00E5BB4C6081}"/>
    <dgm:cxn modelId="{CC87ECCB-3025-4078-A7DA-0FBC5B79AC4D}" srcId="{49919C57-15BA-485D-9630-7371AC04057B}" destId="{CA32C7BA-0C92-4D51-8036-00614A7C66A7}" srcOrd="2" destOrd="0" parTransId="{CB30161E-A84F-47D1-B441-1F186A2C62AF}" sibTransId="{38019D51-8D1B-4D8C-8E1D-0CB670D263D0}"/>
    <dgm:cxn modelId="{EEC81827-DAD5-43B6-A764-BAB764CCD2C0}" type="presOf" srcId="{23360DC3-E5F3-4D42-B8E3-B88BF3EA7E42}" destId="{0BDCB29A-1575-486B-BCE8-03B6710009A0}" srcOrd="0" destOrd="0" presId="urn:microsoft.com/office/officeart/2005/8/layout/orgChart1"/>
    <dgm:cxn modelId="{81C07606-A453-432A-ACDD-CE13378C0FC4}" type="presOf" srcId="{9D348AEF-5437-486E-9DF2-5E252B392529}" destId="{DDCC8DAF-E135-4649-9F1F-BA0FC6F16589}" srcOrd="1" destOrd="0" presId="urn:microsoft.com/office/officeart/2005/8/layout/orgChart1"/>
    <dgm:cxn modelId="{FEECEF17-5AB6-461C-B20C-CAB9BDB166E2}" type="presOf" srcId="{49919C57-15BA-485D-9630-7371AC04057B}" destId="{7B24BB53-B4AB-44A4-9ABC-6C2287432631}" srcOrd="1" destOrd="0" presId="urn:microsoft.com/office/officeart/2005/8/layout/orgChart1"/>
    <dgm:cxn modelId="{48D95EDC-4A38-4885-B2B8-50A6010BA19B}" srcId="{49919C57-15BA-485D-9630-7371AC04057B}" destId="{C722F9ED-5796-40D0-939A-57A369F8E2B0}" srcOrd="1" destOrd="0" parTransId="{23360DC3-E5F3-4D42-B8E3-B88BF3EA7E42}" sibTransId="{AD4B89DF-8215-49B7-8C61-1D2F86169632}"/>
    <dgm:cxn modelId="{6F3E6B7C-DA6D-4392-8D45-95AAB8EB4225}" type="presOf" srcId="{C722F9ED-5796-40D0-939A-57A369F8E2B0}" destId="{52BC63D8-D2E6-428E-BB6C-CC0E92F474B6}" srcOrd="1" destOrd="0" presId="urn:microsoft.com/office/officeart/2005/8/layout/orgChart1"/>
    <dgm:cxn modelId="{20D438E5-24BE-4476-BFAC-CD0ABED7DD30}" type="presOf" srcId="{CB30161E-A84F-47D1-B441-1F186A2C62AF}" destId="{4884BBC2-9D59-4C77-882D-E51ADE4570BE}" srcOrd="0" destOrd="0" presId="urn:microsoft.com/office/officeart/2005/8/layout/orgChart1"/>
    <dgm:cxn modelId="{595F6F10-1913-4065-BBB1-73D1347F27A6}" type="presOf" srcId="{49919C57-15BA-485D-9630-7371AC04057B}" destId="{CF95D6BD-2564-44BC-B1B0-87F5C5025EDE}" srcOrd="0" destOrd="0" presId="urn:microsoft.com/office/officeart/2005/8/layout/orgChart1"/>
    <dgm:cxn modelId="{F1A94858-30A1-47C1-B6D9-B126AE0473E0}" type="presOf" srcId="{CA32C7BA-0C92-4D51-8036-00614A7C66A7}" destId="{7BE6C9A5-96FB-41C5-B474-4E8AC212DD70}" srcOrd="1" destOrd="0" presId="urn:microsoft.com/office/officeart/2005/8/layout/orgChart1"/>
    <dgm:cxn modelId="{FAED5825-03EF-4F67-BFE2-0E12B8931C84}" srcId="{3AFDC3BF-4E1E-47BF-BEF4-7327A2419228}" destId="{49919C57-15BA-485D-9630-7371AC04057B}" srcOrd="0" destOrd="0" parTransId="{090082AD-7C76-4866-996F-CD5D9F90CA10}" sibTransId="{42DEF9BF-9B85-424B-823B-131BB0D51018}"/>
    <dgm:cxn modelId="{23CC0A10-2E70-4108-82A6-BEEBD035640E}" type="presParOf" srcId="{A2EA2BC6-F041-4243-9388-22F92B984F72}" destId="{6E6DE6B3-4FBD-447B-84D0-15349830C84D}" srcOrd="0" destOrd="0" presId="urn:microsoft.com/office/officeart/2005/8/layout/orgChart1"/>
    <dgm:cxn modelId="{4A26C59F-3E3C-42D2-B1BA-54B0AE4AF09F}" type="presParOf" srcId="{6E6DE6B3-4FBD-447B-84D0-15349830C84D}" destId="{50921E5E-B95F-46C2-8426-13EEC88E88EB}" srcOrd="0" destOrd="0" presId="urn:microsoft.com/office/officeart/2005/8/layout/orgChart1"/>
    <dgm:cxn modelId="{340CC01D-BC6E-4AAC-A759-22FFA18374ED}" type="presParOf" srcId="{50921E5E-B95F-46C2-8426-13EEC88E88EB}" destId="{CF95D6BD-2564-44BC-B1B0-87F5C5025EDE}" srcOrd="0" destOrd="0" presId="urn:microsoft.com/office/officeart/2005/8/layout/orgChart1"/>
    <dgm:cxn modelId="{B9B0E4E1-1D60-456D-9A49-4682CEDEFEFA}" type="presParOf" srcId="{50921E5E-B95F-46C2-8426-13EEC88E88EB}" destId="{7B24BB53-B4AB-44A4-9ABC-6C2287432631}" srcOrd="1" destOrd="0" presId="urn:microsoft.com/office/officeart/2005/8/layout/orgChart1"/>
    <dgm:cxn modelId="{537C7339-9855-4A21-914E-792313E46D5B}" type="presParOf" srcId="{6E6DE6B3-4FBD-447B-84D0-15349830C84D}" destId="{19A30B8C-3A97-4CF2-97B6-4D5BD69BD74E}" srcOrd="1" destOrd="0" presId="urn:microsoft.com/office/officeart/2005/8/layout/orgChart1"/>
    <dgm:cxn modelId="{C5F3E2A0-8EF1-42B3-8852-21027D33C9A8}" type="presParOf" srcId="{19A30B8C-3A97-4CF2-97B6-4D5BD69BD74E}" destId="{155139B1-6103-4100-8BD6-F256ED632DB2}" srcOrd="0" destOrd="0" presId="urn:microsoft.com/office/officeart/2005/8/layout/orgChart1"/>
    <dgm:cxn modelId="{7919508B-25C4-44FD-AC16-475032E1D006}" type="presParOf" srcId="{19A30B8C-3A97-4CF2-97B6-4D5BD69BD74E}" destId="{7A4E3FF7-487D-4951-9423-3C382F7B7655}" srcOrd="1" destOrd="0" presId="urn:microsoft.com/office/officeart/2005/8/layout/orgChart1"/>
    <dgm:cxn modelId="{9218E20D-ADF2-45C7-B53F-C601592DFEEA}" type="presParOf" srcId="{7A4E3FF7-487D-4951-9423-3C382F7B7655}" destId="{5388E823-8C46-454E-923B-69B739804B9D}" srcOrd="0" destOrd="0" presId="urn:microsoft.com/office/officeart/2005/8/layout/orgChart1"/>
    <dgm:cxn modelId="{2FE7205F-6D95-448C-AE45-642D57B96F34}" type="presParOf" srcId="{5388E823-8C46-454E-923B-69B739804B9D}" destId="{A146DB48-61EB-45FC-9730-4DB8FAA9E257}" srcOrd="0" destOrd="0" presId="urn:microsoft.com/office/officeart/2005/8/layout/orgChart1"/>
    <dgm:cxn modelId="{67DC7893-B327-4532-A0BD-B9BDEE7D5FF4}" type="presParOf" srcId="{5388E823-8C46-454E-923B-69B739804B9D}" destId="{DDCC8DAF-E135-4649-9F1F-BA0FC6F16589}" srcOrd="1" destOrd="0" presId="urn:microsoft.com/office/officeart/2005/8/layout/orgChart1"/>
    <dgm:cxn modelId="{5746D727-442A-427B-A6B0-F6FEC16250D7}" type="presParOf" srcId="{7A4E3FF7-487D-4951-9423-3C382F7B7655}" destId="{20B06377-2CEB-4EA9-B89F-7C669EE188D2}" srcOrd="1" destOrd="0" presId="urn:microsoft.com/office/officeart/2005/8/layout/orgChart1"/>
    <dgm:cxn modelId="{A67B9A37-7348-441F-89C5-A757C159EB41}" type="presParOf" srcId="{7A4E3FF7-487D-4951-9423-3C382F7B7655}" destId="{B360FA6C-AF59-4D7B-9089-2CD6B9F9F7E6}" srcOrd="2" destOrd="0" presId="urn:microsoft.com/office/officeart/2005/8/layout/orgChart1"/>
    <dgm:cxn modelId="{CA5297F8-46BC-48CD-9654-72657CFDA4E9}" type="presParOf" srcId="{19A30B8C-3A97-4CF2-97B6-4D5BD69BD74E}" destId="{0BDCB29A-1575-486B-BCE8-03B6710009A0}" srcOrd="2" destOrd="0" presId="urn:microsoft.com/office/officeart/2005/8/layout/orgChart1"/>
    <dgm:cxn modelId="{2CFD028C-B77F-40E9-9FBB-EEB400F85800}" type="presParOf" srcId="{19A30B8C-3A97-4CF2-97B6-4D5BD69BD74E}" destId="{5B214AF9-A44B-4A0C-98DE-7F88638EB8C1}" srcOrd="3" destOrd="0" presId="urn:microsoft.com/office/officeart/2005/8/layout/orgChart1"/>
    <dgm:cxn modelId="{B87D8DB7-DFCF-4DDD-B08D-F3C73AD7146F}" type="presParOf" srcId="{5B214AF9-A44B-4A0C-98DE-7F88638EB8C1}" destId="{4602C374-1E50-4E71-846F-C018D2EB201A}" srcOrd="0" destOrd="0" presId="urn:microsoft.com/office/officeart/2005/8/layout/orgChart1"/>
    <dgm:cxn modelId="{061AFAC8-2618-4F7D-8179-422F37E9BB06}" type="presParOf" srcId="{4602C374-1E50-4E71-846F-C018D2EB201A}" destId="{80EF56BF-0865-4895-8E40-72402BE505BE}" srcOrd="0" destOrd="0" presId="urn:microsoft.com/office/officeart/2005/8/layout/orgChart1"/>
    <dgm:cxn modelId="{41CFD97C-DC84-430F-A556-83320FBF9019}" type="presParOf" srcId="{4602C374-1E50-4E71-846F-C018D2EB201A}" destId="{52BC63D8-D2E6-428E-BB6C-CC0E92F474B6}" srcOrd="1" destOrd="0" presId="urn:microsoft.com/office/officeart/2005/8/layout/orgChart1"/>
    <dgm:cxn modelId="{FB702851-78AC-4DBC-AAAE-6E5ED40C01A1}" type="presParOf" srcId="{5B214AF9-A44B-4A0C-98DE-7F88638EB8C1}" destId="{F3992EE0-52C3-4396-8700-1AEE25C8F245}" srcOrd="1" destOrd="0" presId="urn:microsoft.com/office/officeart/2005/8/layout/orgChart1"/>
    <dgm:cxn modelId="{FFDB08C5-CC62-46D4-B58B-1F59FE109B09}" type="presParOf" srcId="{5B214AF9-A44B-4A0C-98DE-7F88638EB8C1}" destId="{8C32678C-E949-4E19-8246-1BCA3A798A2E}" srcOrd="2" destOrd="0" presId="urn:microsoft.com/office/officeart/2005/8/layout/orgChart1"/>
    <dgm:cxn modelId="{15C7CACD-CC6B-4BD6-BD29-C994B32F1681}" type="presParOf" srcId="{19A30B8C-3A97-4CF2-97B6-4D5BD69BD74E}" destId="{4884BBC2-9D59-4C77-882D-E51ADE4570BE}" srcOrd="4" destOrd="0" presId="urn:microsoft.com/office/officeart/2005/8/layout/orgChart1"/>
    <dgm:cxn modelId="{99E56422-4B55-4D32-A91F-54079F7EBA9B}" type="presParOf" srcId="{19A30B8C-3A97-4CF2-97B6-4D5BD69BD74E}" destId="{C8695472-6A7C-4762-9DEF-82BF3DB8085A}" srcOrd="5" destOrd="0" presId="urn:microsoft.com/office/officeart/2005/8/layout/orgChart1"/>
    <dgm:cxn modelId="{4885E6FD-EAB9-4F1A-854C-7EB15F96970E}" type="presParOf" srcId="{C8695472-6A7C-4762-9DEF-82BF3DB8085A}" destId="{1CECA952-97FC-43B9-B4FE-19F5FC3ED290}" srcOrd="0" destOrd="0" presId="urn:microsoft.com/office/officeart/2005/8/layout/orgChart1"/>
    <dgm:cxn modelId="{3A0FD6D7-D4FC-4503-A9EC-5F835250F4DD}" type="presParOf" srcId="{1CECA952-97FC-43B9-B4FE-19F5FC3ED290}" destId="{AF7E57B1-212F-4172-955C-A7355797F937}" srcOrd="0" destOrd="0" presId="urn:microsoft.com/office/officeart/2005/8/layout/orgChart1"/>
    <dgm:cxn modelId="{F58056D9-E087-4AB7-BC3B-A4B93C290CEE}" type="presParOf" srcId="{1CECA952-97FC-43B9-B4FE-19F5FC3ED290}" destId="{7BE6C9A5-96FB-41C5-B474-4E8AC212DD70}" srcOrd="1" destOrd="0" presId="urn:microsoft.com/office/officeart/2005/8/layout/orgChart1"/>
    <dgm:cxn modelId="{7D540230-99D7-42BE-A984-DC83953D0AFD}" type="presParOf" srcId="{C8695472-6A7C-4762-9DEF-82BF3DB8085A}" destId="{0EDF7209-798A-4D8C-9B9E-A86542ABADD5}" srcOrd="1" destOrd="0" presId="urn:microsoft.com/office/officeart/2005/8/layout/orgChart1"/>
    <dgm:cxn modelId="{E1274335-7FE1-4560-AEF6-3FFBCB2731E3}" type="presParOf" srcId="{C8695472-6A7C-4762-9DEF-82BF3DB8085A}" destId="{6A8BA8E2-A8F8-4476-9643-7445F14CB45C}" srcOrd="2" destOrd="0" presId="urn:microsoft.com/office/officeart/2005/8/layout/orgChart1"/>
    <dgm:cxn modelId="{5CADC24D-0847-4248-9D94-718637F57688}" type="presParOf" srcId="{6E6DE6B3-4FBD-447B-84D0-15349830C84D}" destId="{123508C6-657B-4438-A4FA-F057113D0E1E}" srcOrd="2" destOrd="0" presId="urn:microsoft.com/office/officeart/2005/8/layout/orgChart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9E71EC1-336D-4B78-A44C-B495B1BE2FB6}">
      <dsp:nvSpPr>
        <dsp:cNvPr id="0" name=""/>
        <dsp:cNvSpPr/>
      </dsp:nvSpPr>
      <dsp:spPr>
        <a:xfrm>
          <a:off x="2851938" y="1164314"/>
          <a:ext cx="2900571" cy="2900571"/>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fr-FR" sz="2800" kern="1200" dirty="0" smtClean="0"/>
            <a:t>Pour le logisticien, le packaging devra…</a:t>
          </a:r>
          <a:endParaRPr lang="fr-FR" sz="2800" kern="1200" dirty="0"/>
        </a:p>
      </dsp:txBody>
      <dsp:txXfrm>
        <a:off x="2851938" y="1164314"/>
        <a:ext cx="2900571" cy="2900571"/>
      </dsp:txXfrm>
    </dsp:sp>
    <dsp:sp modelId="{E5465496-C494-4972-9440-16DBE97E1171}">
      <dsp:nvSpPr>
        <dsp:cNvPr id="0" name=""/>
        <dsp:cNvSpPr/>
      </dsp:nvSpPr>
      <dsp:spPr>
        <a:xfrm>
          <a:off x="3577081" y="517"/>
          <a:ext cx="1450285" cy="1450285"/>
        </a:xfrm>
        <a:prstGeom prst="ellipse">
          <a:avLst/>
        </a:prstGeom>
        <a:solidFill>
          <a:schemeClr val="accent2">
            <a:alpha val="50000"/>
            <a:hueOff val="-2016319"/>
            <a:satOff val="877"/>
            <a:lumOff val="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fr-FR" sz="1300" kern="1200" dirty="0" smtClean="0"/>
            <a:t>Optimiser volume disponible sur palette</a:t>
          </a:r>
          <a:endParaRPr lang="fr-FR" sz="1300" kern="1200" dirty="0"/>
        </a:p>
      </dsp:txBody>
      <dsp:txXfrm>
        <a:off x="3577081" y="517"/>
        <a:ext cx="1450285" cy="1450285"/>
      </dsp:txXfrm>
    </dsp:sp>
    <dsp:sp modelId="{60F431C6-F854-4437-AFD8-5B5F084C05A5}">
      <dsp:nvSpPr>
        <dsp:cNvPr id="0" name=""/>
        <dsp:cNvSpPr/>
      </dsp:nvSpPr>
      <dsp:spPr>
        <a:xfrm>
          <a:off x="4687371" y="361273"/>
          <a:ext cx="1450285" cy="1450285"/>
        </a:xfrm>
        <a:prstGeom prst="ellipse">
          <a:avLst/>
        </a:prstGeom>
        <a:solidFill>
          <a:schemeClr val="accent2">
            <a:alpha val="50000"/>
            <a:hueOff val="-4032637"/>
            <a:satOff val="1754"/>
            <a:lumOff val="5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fr-FR" sz="1300" kern="1200" dirty="0" smtClean="0"/>
            <a:t>Permettre des sous-volumes de palettisation</a:t>
          </a:r>
          <a:endParaRPr lang="fr-FR" sz="1300" kern="1200" dirty="0"/>
        </a:p>
      </dsp:txBody>
      <dsp:txXfrm>
        <a:off x="4687371" y="361273"/>
        <a:ext cx="1450285" cy="1450285"/>
      </dsp:txXfrm>
    </dsp:sp>
    <dsp:sp modelId="{B6AFC476-EA9A-4334-A00E-6344FECBC386}">
      <dsp:nvSpPr>
        <dsp:cNvPr id="0" name=""/>
        <dsp:cNvSpPr/>
      </dsp:nvSpPr>
      <dsp:spPr>
        <a:xfrm>
          <a:off x="5373569" y="1305742"/>
          <a:ext cx="1450285" cy="1450285"/>
        </a:xfrm>
        <a:prstGeom prst="ellipse">
          <a:avLst/>
        </a:prstGeom>
        <a:solidFill>
          <a:schemeClr val="accent2">
            <a:alpha val="50000"/>
            <a:hueOff val="-6048956"/>
            <a:satOff val="2631"/>
            <a:lumOff val="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fr-FR" sz="1300" kern="1200" dirty="0" smtClean="0"/>
            <a:t>Minimiser volume perdu</a:t>
          </a:r>
          <a:endParaRPr lang="fr-FR" sz="1300" kern="1200" dirty="0"/>
        </a:p>
      </dsp:txBody>
      <dsp:txXfrm>
        <a:off x="5373569" y="1305742"/>
        <a:ext cx="1450285" cy="1450285"/>
      </dsp:txXfrm>
    </dsp:sp>
    <dsp:sp modelId="{A9A50F3D-FDB2-4D71-A97B-164786DFB90E}">
      <dsp:nvSpPr>
        <dsp:cNvPr id="0" name=""/>
        <dsp:cNvSpPr/>
      </dsp:nvSpPr>
      <dsp:spPr>
        <a:xfrm>
          <a:off x="5373569" y="2473171"/>
          <a:ext cx="1450285" cy="1450285"/>
        </a:xfrm>
        <a:prstGeom prst="ellipse">
          <a:avLst/>
        </a:prstGeom>
        <a:solidFill>
          <a:schemeClr val="accent2">
            <a:alpha val="50000"/>
            <a:hueOff val="-8065275"/>
            <a:satOff val="3508"/>
            <a:lumOff val="10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fr-FR" sz="1300" kern="1200" dirty="0" smtClean="0"/>
            <a:t>Résister aux contraintes des circuits logistiques</a:t>
          </a:r>
          <a:endParaRPr lang="fr-FR" sz="1300" kern="1200" dirty="0"/>
        </a:p>
      </dsp:txBody>
      <dsp:txXfrm>
        <a:off x="5373569" y="2473171"/>
        <a:ext cx="1450285" cy="1450285"/>
      </dsp:txXfrm>
    </dsp:sp>
    <dsp:sp modelId="{EC373AE3-43D1-4184-A0EA-F0899D47586C}">
      <dsp:nvSpPr>
        <dsp:cNvPr id="0" name=""/>
        <dsp:cNvSpPr/>
      </dsp:nvSpPr>
      <dsp:spPr>
        <a:xfrm>
          <a:off x="4687371" y="3417641"/>
          <a:ext cx="1450285" cy="1450285"/>
        </a:xfrm>
        <a:prstGeom prst="ellipse">
          <a:avLst/>
        </a:prstGeom>
        <a:solidFill>
          <a:schemeClr val="accent2">
            <a:alpha val="50000"/>
            <a:hueOff val="-10081594"/>
            <a:satOff val="4384"/>
            <a:lumOff val="1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fr-FR" sz="1300" kern="1200" dirty="0" smtClean="0"/>
            <a:t>Permettre constitution de charges palettisées stables</a:t>
          </a:r>
          <a:endParaRPr lang="fr-FR" sz="1300" kern="1200" dirty="0"/>
        </a:p>
      </dsp:txBody>
      <dsp:txXfrm>
        <a:off x="4687371" y="3417641"/>
        <a:ext cx="1450285" cy="1450285"/>
      </dsp:txXfrm>
    </dsp:sp>
    <dsp:sp modelId="{EE355B22-9695-47BA-821F-E1DF7571E050}">
      <dsp:nvSpPr>
        <dsp:cNvPr id="0" name=""/>
        <dsp:cNvSpPr/>
      </dsp:nvSpPr>
      <dsp:spPr>
        <a:xfrm>
          <a:off x="3577081" y="3778396"/>
          <a:ext cx="1450285" cy="1450285"/>
        </a:xfrm>
        <a:prstGeom prst="ellipse">
          <a:avLst/>
        </a:prstGeom>
        <a:solidFill>
          <a:schemeClr val="accent2">
            <a:alpha val="50000"/>
            <a:hueOff val="-12097913"/>
            <a:satOff val="5261"/>
            <a:lumOff val="15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fr-FR" sz="1300" kern="1200" dirty="0" smtClean="0"/>
            <a:t>Faciliter préparation commandes</a:t>
          </a:r>
        </a:p>
      </dsp:txBody>
      <dsp:txXfrm>
        <a:off x="3577081" y="3778396"/>
        <a:ext cx="1450285" cy="1450285"/>
      </dsp:txXfrm>
    </dsp:sp>
    <dsp:sp modelId="{F661F441-A3A5-4CBF-8B83-5FE9D7BD68FA}">
      <dsp:nvSpPr>
        <dsp:cNvPr id="0" name=""/>
        <dsp:cNvSpPr/>
      </dsp:nvSpPr>
      <dsp:spPr>
        <a:xfrm>
          <a:off x="2466790" y="3417641"/>
          <a:ext cx="1450285" cy="1450285"/>
        </a:xfrm>
        <a:prstGeom prst="ellipse">
          <a:avLst/>
        </a:prstGeom>
        <a:solidFill>
          <a:schemeClr val="accent2">
            <a:alpha val="50000"/>
            <a:hueOff val="-14114231"/>
            <a:satOff val="6138"/>
            <a:lumOff val="17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fr-FR" sz="1300" kern="1200" dirty="0" smtClean="0"/>
            <a:t>Faciliter manutention</a:t>
          </a:r>
        </a:p>
      </dsp:txBody>
      <dsp:txXfrm>
        <a:off x="2466790" y="3417641"/>
        <a:ext cx="1450285" cy="1450285"/>
      </dsp:txXfrm>
    </dsp:sp>
    <dsp:sp modelId="{F233A717-09A4-4E57-9694-4296B0E1A560}">
      <dsp:nvSpPr>
        <dsp:cNvPr id="0" name=""/>
        <dsp:cNvSpPr/>
      </dsp:nvSpPr>
      <dsp:spPr>
        <a:xfrm>
          <a:off x="1780593" y="2473171"/>
          <a:ext cx="1450285" cy="1450285"/>
        </a:xfrm>
        <a:prstGeom prst="ellipse">
          <a:avLst/>
        </a:prstGeom>
        <a:solidFill>
          <a:schemeClr val="accent2">
            <a:alpha val="50000"/>
            <a:hueOff val="-16130550"/>
            <a:satOff val="7015"/>
            <a:lumOff val="20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fr-FR" sz="1300" kern="1200" dirty="0" smtClean="0"/>
            <a:t>Résister aux contraintes de manutention</a:t>
          </a:r>
          <a:endParaRPr lang="fr-FR" sz="1300" kern="1200" dirty="0"/>
        </a:p>
      </dsp:txBody>
      <dsp:txXfrm>
        <a:off x="1780593" y="2473171"/>
        <a:ext cx="1450285" cy="1450285"/>
      </dsp:txXfrm>
    </dsp:sp>
    <dsp:sp modelId="{A561F0B0-AA80-4E42-AB28-6438F07E97F9}">
      <dsp:nvSpPr>
        <dsp:cNvPr id="0" name=""/>
        <dsp:cNvSpPr/>
      </dsp:nvSpPr>
      <dsp:spPr>
        <a:xfrm>
          <a:off x="1780593" y="1305742"/>
          <a:ext cx="1450285" cy="1450285"/>
        </a:xfrm>
        <a:prstGeom prst="ellipse">
          <a:avLst/>
        </a:prstGeom>
        <a:solidFill>
          <a:schemeClr val="accent2">
            <a:alpha val="50000"/>
            <a:hueOff val="-18146869"/>
            <a:satOff val="7892"/>
            <a:lumOff val="22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fr-FR" sz="1300" kern="1200" dirty="0" smtClean="0"/>
            <a:t>Permettre traçabilité</a:t>
          </a:r>
          <a:endParaRPr lang="fr-FR" sz="1300" kern="1200" dirty="0"/>
        </a:p>
      </dsp:txBody>
      <dsp:txXfrm>
        <a:off x="1780593" y="1305742"/>
        <a:ext cx="1450285" cy="1450285"/>
      </dsp:txXfrm>
    </dsp:sp>
    <dsp:sp modelId="{1E3947A7-DC11-4309-8134-54CA63FA51E1}">
      <dsp:nvSpPr>
        <dsp:cNvPr id="0" name=""/>
        <dsp:cNvSpPr/>
      </dsp:nvSpPr>
      <dsp:spPr>
        <a:xfrm>
          <a:off x="2466790" y="361273"/>
          <a:ext cx="1450285" cy="1450285"/>
        </a:xfrm>
        <a:prstGeom prst="ellipse">
          <a:avLst/>
        </a:prstGeom>
        <a:solidFill>
          <a:schemeClr val="accent2">
            <a:alpha val="50000"/>
            <a:hueOff val="-20163188"/>
            <a:satOff val="8769"/>
            <a:lumOff val="25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fr-FR" sz="1300" kern="1200" dirty="0" smtClean="0"/>
            <a:t>Respecter contraintes de gerbage</a:t>
          </a:r>
          <a:endParaRPr lang="fr-FR" sz="1300" kern="1200" dirty="0"/>
        </a:p>
      </dsp:txBody>
      <dsp:txXfrm>
        <a:off x="2466790" y="361273"/>
        <a:ext cx="1450285" cy="1450285"/>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6CA0A16-D33A-4CA3-A0C1-2184B3D4BD5E}">
      <dsp:nvSpPr>
        <dsp:cNvPr id="0" name=""/>
        <dsp:cNvSpPr/>
      </dsp:nvSpPr>
      <dsp:spPr>
        <a:xfrm>
          <a:off x="1548172" y="861071"/>
          <a:ext cx="847232" cy="294080"/>
        </a:xfrm>
        <a:custGeom>
          <a:avLst/>
          <a:gdLst/>
          <a:ahLst/>
          <a:cxnLst/>
          <a:rect l="0" t="0" r="0" b="0"/>
          <a:pathLst>
            <a:path>
              <a:moveTo>
                <a:pt x="0" y="0"/>
              </a:moveTo>
              <a:lnTo>
                <a:pt x="0" y="147040"/>
              </a:lnTo>
              <a:lnTo>
                <a:pt x="847232" y="147040"/>
              </a:lnTo>
              <a:lnTo>
                <a:pt x="847232" y="29408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5139B1-6103-4100-8BD6-F256ED632DB2}">
      <dsp:nvSpPr>
        <dsp:cNvPr id="0" name=""/>
        <dsp:cNvSpPr/>
      </dsp:nvSpPr>
      <dsp:spPr>
        <a:xfrm>
          <a:off x="700939" y="861071"/>
          <a:ext cx="847232" cy="294080"/>
        </a:xfrm>
        <a:custGeom>
          <a:avLst/>
          <a:gdLst/>
          <a:ahLst/>
          <a:cxnLst/>
          <a:rect l="0" t="0" r="0" b="0"/>
          <a:pathLst>
            <a:path>
              <a:moveTo>
                <a:pt x="847232" y="0"/>
              </a:moveTo>
              <a:lnTo>
                <a:pt x="847232" y="147040"/>
              </a:lnTo>
              <a:lnTo>
                <a:pt x="0" y="147040"/>
              </a:lnTo>
              <a:lnTo>
                <a:pt x="0" y="29408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95D6BD-2564-44BC-B1B0-87F5C5025EDE}">
      <dsp:nvSpPr>
        <dsp:cNvPr id="0" name=""/>
        <dsp:cNvSpPr/>
      </dsp:nvSpPr>
      <dsp:spPr>
        <a:xfrm>
          <a:off x="847979" y="160879"/>
          <a:ext cx="1400385" cy="70019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fr-FR" sz="1900" kern="1200" dirty="0" smtClean="0"/>
            <a:t>Tube</a:t>
          </a:r>
          <a:endParaRPr lang="fr-FR" sz="1900" kern="1200" dirty="0"/>
        </a:p>
      </dsp:txBody>
      <dsp:txXfrm>
        <a:off x="847979" y="160879"/>
        <a:ext cx="1400385" cy="700192"/>
      </dsp:txXfrm>
    </dsp:sp>
    <dsp:sp modelId="{A146DB48-61EB-45FC-9730-4DB8FAA9E257}">
      <dsp:nvSpPr>
        <dsp:cNvPr id="0" name=""/>
        <dsp:cNvSpPr/>
      </dsp:nvSpPr>
      <dsp:spPr>
        <a:xfrm>
          <a:off x="746" y="1155152"/>
          <a:ext cx="1400385" cy="70019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fr-FR" sz="1900" i="0" kern="1200" dirty="0" smtClean="0">
              <a:sym typeface="Wingdings" pitchFamily="2" charset="2"/>
            </a:rPr>
            <a:t>Cylindrique</a:t>
          </a:r>
          <a:endParaRPr lang="fr-FR" sz="1900" i="0" kern="1200" dirty="0"/>
        </a:p>
      </dsp:txBody>
      <dsp:txXfrm>
        <a:off x="746" y="1155152"/>
        <a:ext cx="1400385" cy="700192"/>
      </dsp:txXfrm>
    </dsp:sp>
    <dsp:sp modelId="{6E2D352E-8EF5-4DF9-9DD2-73E3654069BC}">
      <dsp:nvSpPr>
        <dsp:cNvPr id="0" name=""/>
        <dsp:cNvSpPr/>
      </dsp:nvSpPr>
      <dsp:spPr>
        <a:xfrm>
          <a:off x="1695212" y="1155152"/>
          <a:ext cx="1400385" cy="70019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fr-FR" sz="1900" i="0" kern="1200" dirty="0" smtClean="0"/>
            <a:t>Conique</a:t>
          </a:r>
          <a:endParaRPr lang="fr-FR" sz="1900" i="0" kern="1200" dirty="0"/>
        </a:p>
      </dsp:txBody>
      <dsp:txXfrm>
        <a:off x="1695212" y="1155152"/>
        <a:ext cx="1400385" cy="700192"/>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1AF8D52-71F6-4F78-B170-01F6A9BD2A7F}">
      <dsp:nvSpPr>
        <dsp:cNvPr id="0" name=""/>
        <dsp:cNvSpPr/>
      </dsp:nvSpPr>
      <dsp:spPr>
        <a:xfrm>
          <a:off x="1785798" y="298"/>
          <a:ext cx="2678697" cy="1165559"/>
        </a:xfrm>
        <a:prstGeom prst="rightArrow">
          <a:avLst>
            <a:gd name="adj1" fmla="val 75000"/>
            <a:gd name="adj2" fmla="val 5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fr-FR" sz="1500" kern="1200" dirty="0" smtClean="0"/>
            <a:t>Stabilité</a:t>
          </a:r>
          <a:endParaRPr lang="fr-FR" sz="1500" kern="1200" dirty="0"/>
        </a:p>
        <a:p>
          <a:pPr marL="114300" lvl="1" indent="-114300" algn="l" defTabSz="666750">
            <a:lnSpc>
              <a:spcPct val="90000"/>
            </a:lnSpc>
            <a:spcBef>
              <a:spcPct val="0"/>
            </a:spcBef>
            <a:spcAft>
              <a:spcPct val="15000"/>
            </a:spcAft>
            <a:buChar char="••"/>
          </a:pPr>
          <a:r>
            <a:rPr lang="fr-FR" sz="1500" kern="1200" dirty="0" smtClean="0"/>
            <a:t>Présentation</a:t>
          </a:r>
          <a:endParaRPr lang="fr-FR" sz="1500" kern="1200" dirty="0"/>
        </a:p>
        <a:p>
          <a:pPr marL="114300" lvl="1" indent="-114300" algn="l" defTabSz="666750">
            <a:lnSpc>
              <a:spcPct val="90000"/>
            </a:lnSpc>
            <a:spcBef>
              <a:spcPct val="0"/>
            </a:spcBef>
            <a:spcAft>
              <a:spcPct val="15000"/>
            </a:spcAft>
            <a:buChar char="••"/>
          </a:pPr>
          <a:r>
            <a:rPr lang="fr-FR" sz="1500" kern="1200" dirty="0" smtClean="0"/>
            <a:t>Facilité d’utilisation</a:t>
          </a:r>
          <a:endParaRPr lang="fr-FR" sz="1500" kern="1200" dirty="0"/>
        </a:p>
      </dsp:txBody>
      <dsp:txXfrm>
        <a:off x="1785798" y="298"/>
        <a:ext cx="2678697" cy="1165559"/>
      </dsp:txXfrm>
    </dsp:sp>
    <dsp:sp modelId="{460542CD-065D-4F79-9212-4C07890BC4F5}">
      <dsp:nvSpPr>
        <dsp:cNvPr id="0" name=""/>
        <dsp:cNvSpPr/>
      </dsp:nvSpPr>
      <dsp:spPr>
        <a:xfrm>
          <a:off x="0" y="298"/>
          <a:ext cx="1785798" cy="116555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fr-FR" sz="2100" kern="1200" dirty="0" smtClean="0"/>
            <a:t>Avantages emballages rigides</a:t>
          </a:r>
          <a:endParaRPr lang="fr-FR" sz="2100" kern="1200" dirty="0"/>
        </a:p>
      </dsp:txBody>
      <dsp:txXfrm>
        <a:off x="0" y="298"/>
        <a:ext cx="1785798" cy="1165559"/>
      </dsp:txXfrm>
    </dsp:sp>
    <dsp:sp modelId="{21777615-90BC-43BE-9879-B294AECE8F7E}">
      <dsp:nvSpPr>
        <dsp:cNvPr id="0" name=""/>
        <dsp:cNvSpPr/>
      </dsp:nvSpPr>
      <dsp:spPr>
        <a:xfrm>
          <a:off x="1785798" y="1282413"/>
          <a:ext cx="2678697" cy="1165559"/>
        </a:xfrm>
        <a:prstGeom prst="rightArrow">
          <a:avLst>
            <a:gd name="adj1" fmla="val 75000"/>
            <a:gd name="adj2" fmla="val 5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fr-FR" sz="1500" kern="1200" dirty="0" smtClean="0"/>
            <a:t>Maniabilité</a:t>
          </a:r>
          <a:endParaRPr lang="fr-FR" sz="1500" kern="1200" dirty="0"/>
        </a:p>
        <a:p>
          <a:pPr marL="114300" lvl="1" indent="-114300" algn="l" defTabSz="666750">
            <a:lnSpc>
              <a:spcPct val="90000"/>
            </a:lnSpc>
            <a:spcBef>
              <a:spcPct val="0"/>
            </a:spcBef>
            <a:spcAft>
              <a:spcPct val="15000"/>
            </a:spcAft>
            <a:buChar char="••"/>
          </a:pPr>
          <a:r>
            <a:rPr lang="fr-FR" sz="1500" kern="1200" dirty="0" smtClean="0"/>
            <a:t>Encombrement réduit</a:t>
          </a:r>
          <a:endParaRPr lang="fr-FR" sz="1500" kern="1200" dirty="0"/>
        </a:p>
        <a:p>
          <a:pPr marL="114300" lvl="1" indent="-114300" algn="l" defTabSz="666750">
            <a:lnSpc>
              <a:spcPct val="90000"/>
            </a:lnSpc>
            <a:spcBef>
              <a:spcPct val="0"/>
            </a:spcBef>
            <a:spcAft>
              <a:spcPct val="15000"/>
            </a:spcAft>
            <a:buChar char="••"/>
          </a:pPr>
          <a:r>
            <a:rPr lang="fr-FR" sz="1500" kern="1200" dirty="0" smtClean="0"/>
            <a:t>Légèreté</a:t>
          </a:r>
          <a:endParaRPr lang="fr-FR" sz="1500" kern="1200" dirty="0"/>
        </a:p>
      </dsp:txBody>
      <dsp:txXfrm>
        <a:off x="1785798" y="1282413"/>
        <a:ext cx="2678697" cy="1165559"/>
      </dsp:txXfrm>
    </dsp:sp>
    <dsp:sp modelId="{026B9E9C-27B7-4BCA-9EB1-B91E10C5AB19}">
      <dsp:nvSpPr>
        <dsp:cNvPr id="0" name=""/>
        <dsp:cNvSpPr/>
      </dsp:nvSpPr>
      <dsp:spPr>
        <a:xfrm>
          <a:off x="0" y="1282413"/>
          <a:ext cx="1785798" cy="116555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fr-FR" sz="2100" kern="1200" dirty="0" smtClean="0"/>
            <a:t>Avantages emballages souples </a:t>
          </a:r>
          <a:endParaRPr lang="fr-FR" sz="2100" kern="1200" dirty="0"/>
        </a:p>
      </dsp:txBody>
      <dsp:txXfrm>
        <a:off x="0" y="1282413"/>
        <a:ext cx="1785798" cy="1165559"/>
      </dsp:txXfrm>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E8220B6-ACE9-4A33-BE87-BF2E16CA3C85}">
      <dsp:nvSpPr>
        <dsp:cNvPr id="0" name=""/>
        <dsp:cNvSpPr/>
      </dsp:nvSpPr>
      <dsp:spPr>
        <a:xfrm>
          <a:off x="1851968" y="1316183"/>
          <a:ext cx="796657" cy="79665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fr-FR" sz="800" kern="1200" dirty="0" smtClean="0"/>
            <a:t>Packaging</a:t>
          </a:r>
          <a:endParaRPr lang="fr-FR" sz="800" kern="1200" dirty="0"/>
        </a:p>
      </dsp:txBody>
      <dsp:txXfrm>
        <a:off x="1851968" y="1316183"/>
        <a:ext cx="796657" cy="796657"/>
      </dsp:txXfrm>
    </dsp:sp>
    <dsp:sp modelId="{84FA7353-0126-43B5-8532-2F0603AF2AEE}">
      <dsp:nvSpPr>
        <dsp:cNvPr id="0" name=""/>
        <dsp:cNvSpPr/>
      </dsp:nvSpPr>
      <dsp:spPr>
        <a:xfrm rot="16200000">
          <a:off x="2165723" y="1025965"/>
          <a:ext cx="169147" cy="2708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fr-FR" sz="700" kern="1200"/>
        </a:p>
      </dsp:txBody>
      <dsp:txXfrm rot="16200000">
        <a:off x="2165723" y="1025965"/>
        <a:ext cx="169147" cy="270863"/>
      </dsp:txXfrm>
    </dsp:sp>
    <dsp:sp modelId="{B2C6C97E-62C3-4179-8297-D91CDE534AE0}">
      <dsp:nvSpPr>
        <dsp:cNvPr id="0" name=""/>
        <dsp:cNvSpPr/>
      </dsp:nvSpPr>
      <dsp:spPr>
        <a:xfrm>
          <a:off x="1752385" y="1214"/>
          <a:ext cx="995822" cy="99582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fr-FR" sz="800" kern="1200" dirty="0" smtClean="0"/>
            <a:t>Codes emballages anciens</a:t>
          </a:r>
          <a:endParaRPr lang="fr-FR" sz="800" kern="1200" dirty="0"/>
        </a:p>
      </dsp:txBody>
      <dsp:txXfrm>
        <a:off x="1752385" y="1214"/>
        <a:ext cx="995822" cy="995822"/>
      </dsp:txXfrm>
    </dsp:sp>
    <dsp:sp modelId="{70E09C89-0DF2-4841-A2F4-725AA13EC36C}">
      <dsp:nvSpPr>
        <dsp:cNvPr id="0" name=""/>
        <dsp:cNvSpPr/>
      </dsp:nvSpPr>
      <dsp:spPr>
        <a:xfrm>
          <a:off x="2718838" y="1579080"/>
          <a:ext cx="169147" cy="2708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fr-FR" sz="700" kern="1200"/>
        </a:p>
      </dsp:txBody>
      <dsp:txXfrm>
        <a:off x="2718838" y="1579080"/>
        <a:ext cx="169147" cy="270863"/>
      </dsp:txXfrm>
    </dsp:sp>
    <dsp:sp modelId="{BA8F830B-9B8B-4077-855C-3ACBB1BD3947}">
      <dsp:nvSpPr>
        <dsp:cNvPr id="0" name=""/>
        <dsp:cNvSpPr/>
      </dsp:nvSpPr>
      <dsp:spPr>
        <a:xfrm>
          <a:off x="2967772" y="1216600"/>
          <a:ext cx="995822" cy="99582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fr-FR" sz="800" kern="1200" dirty="0" smtClean="0"/>
            <a:t>Textures de papier, de bois ou de tissus anciens</a:t>
          </a:r>
          <a:endParaRPr lang="fr-FR" sz="800" kern="1200" dirty="0"/>
        </a:p>
      </dsp:txBody>
      <dsp:txXfrm>
        <a:off x="2967772" y="1216600"/>
        <a:ext cx="995822" cy="995822"/>
      </dsp:txXfrm>
    </dsp:sp>
    <dsp:sp modelId="{1B504D0D-7FBB-49F2-923A-043D90090FBE}">
      <dsp:nvSpPr>
        <dsp:cNvPr id="0" name=""/>
        <dsp:cNvSpPr/>
      </dsp:nvSpPr>
      <dsp:spPr>
        <a:xfrm rot="5400000">
          <a:off x="2165723" y="2132194"/>
          <a:ext cx="169147" cy="2708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fr-FR" sz="700" kern="1200"/>
        </a:p>
      </dsp:txBody>
      <dsp:txXfrm rot="5400000">
        <a:off x="2165723" y="2132194"/>
        <a:ext cx="169147" cy="270863"/>
      </dsp:txXfrm>
    </dsp:sp>
    <dsp:sp modelId="{FC9759FC-4C51-4ECC-9855-AEB2A07D2E4C}">
      <dsp:nvSpPr>
        <dsp:cNvPr id="0" name=""/>
        <dsp:cNvSpPr/>
      </dsp:nvSpPr>
      <dsp:spPr>
        <a:xfrm>
          <a:off x="1752385" y="2431987"/>
          <a:ext cx="995822" cy="99582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fr-FR" sz="800" kern="1200" dirty="0" smtClean="0"/>
            <a:t>Des dessins plutôt que des photos</a:t>
          </a:r>
          <a:endParaRPr lang="fr-FR" sz="800" kern="1200" dirty="0"/>
        </a:p>
      </dsp:txBody>
      <dsp:txXfrm>
        <a:off x="1752385" y="2431987"/>
        <a:ext cx="995822" cy="995822"/>
      </dsp:txXfrm>
    </dsp:sp>
    <dsp:sp modelId="{E3851E51-4BCC-4B02-B388-77E5161C938C}">
      <dsp:nvSpPr>
        <dsp:cNvPr id="0" name=""/>
        <dsp:cNvSpPr/>
      </dsp:nvSpPr>
      <dsp:spPr>
        <a:xfrm rot="10800000">
          <a:off x="1612608" y="1579080"/>
          <a:ext cx="169147" cy="2708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fr-FR" sz="700" kern="1200"/>
        </a:p>
      </dsp:txBody>
      <dsp:txXfrm rot="10800000">
        <a:off x="1612608" y="1579080"/>
        <a:ext cx="169147" cy="270863"/>
      </dsp:txXfrm>
    </dsp:sp>
    <dsp:sp modelId="{0F6FEBD6-246A-439E-BF6C-460ED28DBE9A}">
      <dsp:nvSpPr>
        <dsp:cNvPr id="0" name=""/>
        <dsp:cNvSpPr/>
      </dsp:nvSpPr>
      <dsp:spPr>
        <a:xfrm>
          <a:off x="536999" y="1216600"/>
          <a:ext cx="995822" cy="99582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fr-FR" sz="800" kern="1200" dirty="0" smtClean="0"/>
            <a:t>Couleurs riches ou sombres et typographies typiques</a:t>
          </a:r>
          <a:endParaRPr lang="fr-FR" sz="800" kern="1200" dirty="0"/>
        </a:p>
      </dsp:txBody>
      <dsp:txXfrm>
        <a:off x="536999" y="1216600"/>
        <a:ext cx="995822" cy="995822"/>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61C5E4F-E7C0-480F-8EB3-71025D488C9B}">
      <dsp:nvSpPr>
        <dsp:cNvPr id="0" name=""/>
        <dsp:cNvSpPr/>
      </dsp:nvSpPr>
      <dsp:spPr>
        <a:xfrm>
          <a:off x="2750649" y="1202477"/>
          <a:ext cx="2995645" cy="2995645"/>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fr-FR" sz="2700" kern="1200" dirty="0" smtClean="0"/>
            <a:t>Pour le distributeur, le packaging devra…</a:t>
          </a:r>
          <a:endParaRPr lang="fr-FR" sz="2700" kern="1200" dirty="0"/>
        </a:p>
      </dsp:txBody>
      <dsp:txXfrm>
        <a:off x="2750649" y="1202477"/>
        <a:ext cx="2995645" cy="2995645"/>
      </dsp:txXfrm>
    </dsp:sp>
    <dsp:sp modelId="{01A1A9C2-E60F-4DB6-B3C2-F095F3629FA2}">
      <dsp:nvSpPr>
        <dsp:cNvPr id="0" name=""/>
        <dsp:cNvSpPr/>
      </dsp:nvSpPr>
      <dsp:spPr>
        <a:xfrm>
          <a:off x="3499560" y="534"/>
          <a:ext cx="1497822" cy="1497822"/>
        </a:xfrm>
        <a:prstGeom prst="ellipse">
          <a:avLst/>
        </a:prstGeom>
        <a:solidFill>
          <a:schemeClr val="accent2">
            <a:alpha val="50000"/>
            <a:hueOff val="-3360531"/>
            <a:satOff val="1461"/>
            <a:lumOff val="4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Faciliter les contrôles à la réception</a:t>
          </a:r>
          <a:endParaRPr lang="fr-FR" sz="1400" kern="1200" dirty="0"/>
        </a:p>
      </dsp:txBody>
      <dsp:txXfrm>
        <a:off x="3499560" y="534"/>
        <a:ext cx="1497822" cy="1497822"/>
      </dsp:txXfrm>
    </dsp:sp>
    <dsp:sp modelId="{744FC386-D434-413D-A9AA-C23170E46A75}">
      <dsp:nvSpPr>
        <dsp:cNvPr id="0" name=""/>
        <dsp:cNvSpPr/>
      </dsp:nvSpPr>
      <dsp:spPr>
        <a:xfrm>
          <a:off x="5189049" y="975961"/>
          <a:ext cx="1497822" cy="1497822"/>
        </a:xfrm>
        <a:prstGeom prst="ellipse">
          <a:avLst/>
        </a:prstGeom>
        <a:solidFill>
          <a:schemeClr val="accent2">
            <a:alpha val="50000"/>
            <a:hueOff val="-6721063"/>
            <a:satOff val="2923"/>
            <a:lumOff val="8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Faciliter la mise en rayon </a:t>
          </a:r>
          <a:endParaRPr lang="fr-FR" sz="1400" kern="1200" dirty="0"/>
        </a:p>
      </dsp:txBody>
      <dsp:txXfrm>
        <a:off x="5189049" y="975961"/>
        <a:ext cx="1497822" cy="1497822"/>
      </dsp:txXfrm>
    </dsp:sp>
    <dsp:sp modelId="{16720B6E-87B7-4969-8179-C950518A52FE}">
      <dsp:nvSpPr>
        <dsp:cNvPr id="0" name=""/>
        <dsp:cNvSpPr/>
      </dsp:nvSpPr>
      <dsp:spPr>
        <a:xfrm>
          <a:off x="5189049" y="2926815"/>
          <a:ext cx="1497822" cy="1497822"/>
        </a:xfrm>
        <a:prstGeom prst="ellipse">
          <a:avLst/>
        </a:prstGeom>
        <a:solidFill>
          <a:schemeClr val="accent2">
            <a:alpha val="50000"/>
            <a:hueOff val="-10081594"/>
            <a:satOff val="4384"/>
            <a:lumOff val="1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Contenir un nombre d’unités de vente adapté au linéaire</a:t>
          </a:r>
          <a:endParaRPr lang="fr-FR" sz="1400" kern="1200" dirty="0"/>
        </a:p>
      </dsp:txBody>
      <dsp:txXfrm>
        <a:off x="5189049" y="2926815"/>
        <a:ext cx="1497822" cy="1497822"/>
      </dsp:txXfrm>
    </dsp:sp>
    <dsp:sp modelId="{8DBE306E-D8F2-463E-9A84-B9A8898D73B2}">
      <dsp:nvSpPr>
        <dsp:cNvPr id="0" name=""/>
        <dsp:cNvSpPr/>
      </dsp:nvSpPr>
      <dsp:spPr>
        <a:xfrm>
          <a:off x="3499560" y="3902242"/>
          <a:ext cx="1497822" cy="1497822"/>
        </a:xfrm>
        <a:prstGeom prst="ellipse">
          <a:avLst/>
        </a:prstGeom>
        <a:solidFill>
          <a:schemeClr val="accent2">
            <a:alpha val="50000"/>
            <a:hueOff val="-13442126"/>
            <a:satOff val="5846"/>
            <a:lumOff val="17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Permettre une présentation dans le sens prévu </a:t>
          </a:r>
          <a:endParaRPr lang="fr-FR" sz="1400" kern="1200" dirty="0"/>
        </a:p>
      </dsp:txBody>
      <dsp:txXfrm>
        <a:off x="3499560" y="3902242"/>
        <a:ext cx="1497822" cy="1497822"/>
      </dsp:txXfrm>
    </dsp:sp>
    <dsp:sp modelId="{C2CE16CD-CB71-43D8-9338-D27A83F16E01}">
      <dsp:nvSpPr>
        <dsp:cNvPr id="0" name=""/>
        <dsp:cNvSpPr/>
      </dsp:nvSpPr>
      <dsp:spPr>
        <a:xfrm>
          <a:off x="1810071" y="2926815"/>
          <a:ext cx="1497822" cy="1497822"/>
        </a:xfrm>
        <a:prstGeom prst="ellipse">
          <a:avLst/>
        </a:prstGeom>
        <a:solidFill>
          <a:schemeClr val="accent2">
            <a:alpha val="50000"/>
            <a:hueOff val="-16802657"/>
            <a:satOff val="7307"/>
            <a:lumOff val="21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Faciliter l’élimination des emballages secondaires et tertiaires </a:t>
          </a:r>
          <a:endParaRPr lang="fr-FR" sz="1400" kern="1200" dirty="0"/>
        </a:p>
      </dsp:txBody>
      <dsp:txXfrm>
        <a:off x="1810071" y="2926815"/>
        <a:ext cx="1497822" cy="1497822"/>
      </dsp:txXfrm>
    </dsp:sp>
    <dsp:sp modelId="{2DD32D64-66DF-4281-9364-0A9E2484F567}">
      <dsp:nvSpPr>
        <dsp:cNvPr id="0" name=""/>
        <dsp:cNvSpPr/>
      </dsp:nvSpPr>
      <dsp:spPr>
        <a:xfrm>
          <a:off x="1810071" y="975961"/>
          <a:ext cx="1497822" cy="1497822"/>
        </a:xfrm>
        <a:prstGeom prst="ellipse">
          <a:avLst/>
        </a:prstGeom>
        <a:solidFill>
          <a:schemeClr val="accent2">
            <a:alpha val="50000"/>
            <a:hueOff val="-20163188"/>
            <a:satOff val="8769"/>
            <a:lumOff val="25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Permettre une utilisation polyvalente dans des circuits spécifiques</a:t>
          </a:r>
          <a:endParaRPr lang="fr-FR" sz="1400" kern="1200" dirty="0"/>
        </a:p>
      </dsp:txBody>
      <dsp:txXfrm>
        <a:off x="1810071" y="975961"/>
        <a:ext cx="1497822" cy="1497822"/>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884BBC2-9D59-4C77-882D-E51ADE4570BE}">
      <dsp:nvSpPr>
        <dsp:cNvPr id="0" name=""/>
        <dsp:cNvSpPr/>
      </dsp:nvSpPr>
      <dsp:spPr>
        <a:xfrm>
          <a:off x="1956047" y="1039923"/>
          <a:ext cx="1383918" cy="240184"/>
        </a:xfrm>
        <a:custGeom>
          <a:avLst/>
          <a:gdLst/>
          <a:ahLst/>
          <a:cxnLst/>
          <a:rect l="0" t="0" r="0" b="0"/>
          <a:pathLst>
            <a:path>
              <a:moveTo>
                <a:pt x="0" y="0"/>
              </a:moveTo>
              <a:lnTo>
                <a:pt x="0" y="120092"/>
              </a:lnTo>
              <a:lnTo>
                <a:pt x="1383918" y="120092"/>
              </a:lnTo>
              <a:lnTo>
                <a:pt x="1383918" y="24018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DCB29A-1575-486B-BCE8-03B6710009A0}">
      <dsp:nvSpPr>
        <dsp:cNvPr id="0" name=""/>
        <dsp:cNvSpPr/>
      </dsp:nvSpPr>
      <dsp:spPr>
        <a:xfrm>
          <a:off x="1910327" y="1039923"/>
          <a:ext cx="91440" cy="240184"/>
        </a:xfrm>
        <a:custGeom>
          <a:avLst/>
          <a:gdLst/>
          <a:ahLst/>
          <a:cxnLst/>
          <a:rect l="0" t="0" r="0" b="0"/>
          <a:pathLst>
            <a:path>
              <a:moveTo>
                <a:pt x="45720" y="0"/>
              </a:moveTo>
              <a:lnTo>
                <a:pt x="45720" y="24018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5139B1-6103-4100-8BD6-F256ED632DB2}">
      <dsp:nvSpPr>
        <dsp:cNvPr id="0" name=""/>
        <dsp:cNvSpPr/>
      </dsp:nvSpPr>
      <dsp:spPr>
        <a:xfrm>
          <a:off x="572129" y="1039923"/>
          <a:ext cx="1383918" cy="240184"/>
        </a:xfrm>
        <a:custGeom>
          <a:avLst/>
          <a:gdLst/>
          <a:ahLst/>
          <a:cxnLst/>
          <a:rect l="0" t="0" r="0" b="0"/>
          <a:pathLst>
            <a:path>
              <a:moveTo>
                <a:pt x="1383918" y="0"/>
              </a:moveTo>
              <a:lnTo>
                <a:pt x="1383918" y="120092"/>
              </a:lnTo>
              <a:lnTo>
                <a:pt x="0" y="120092"/>
              </a:lnTo>
              <a:lnTo>
                <a:pt x="0" y="24018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95D6BD-2564-44BC-B1B0-87F5C5025EDE}">
      <dsp:nvSpPr>
        <dsp:cNvPr id="0" name=""/>
        <dsp:cNvSpPr/>
      </dsp:nvSpPr>
      <dsp:spPr>
        <a:xfrm>
          <a:off x="1384180" y="468056"/>
          <a:ext cx="1143734" cy="57186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r-FR" sz="1800" kern="1200" dirty="0" smtClean="0"/>
            <a:t>Feuille</a:t>
          </a:r>
          <a:endParaRPr lang="fr-FR" sz="1800" kern="1200" dirty="0"/>
        </a:p>
      </dsp:txBody>
      <dsp:txXfrm>
        <a:off x="1384180" y="468056"/>
        <a:ext cx="1143734" cy="571867"/>
      </dsp:txXfrm>
    </dsp:sp>
    <dsp:sp modelId="{A146DB48-61EB-45FC-9730-4DB8FAA9E257}">
      <dsp:nvSpPr>
        <dsp:cNvPr id="0" name=""/>
        <dsp:cNvSpPr/>
      </dsp:nvSpPr>
      <dsp:spPr>
        <a:xfrm>
          <a:off x="262" y="1280108"/>
          <a:ext cx="1143734" cy="57186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r-FR" sz="1800" kern="1200" dirty="0" smtClean="0"/>
            <a:t>En rouleau</a:t>
          </a:r>
          <a:endParaRPr lang="fr-FR" sz="1800" kern="1200" dirty="0"/>
        </a:p>
      </dsp:txBody>
      <dsp:txXfrm>
        <a:off x="262" y="1280108"/>
        <a:ext cx="1143734" cy="571867"/>
      </dsp:txXfrm>
    </dsp:sp>
    <dsp:sp modelId="{80EF56BF-0865-4895-8E40-72402BE505BE}">
      <dsp:nvSpPr>
        <dsp:cNvPr id="0" name=""/>
        <dsp:cNvSpPr/>
      </dsp:nvSpPr>
      <dsp:spPr>
        <a:xfrm>
          <a:off x="1384180" y="1280108"/>
          <a:ext cx="1143734" cy="57186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r-FR" sz="1800" kern="1200" dirty="0" smtClean="0"/>
            <a:t>En plaque</a:t>
          </a:r>
          <a:endParaRPr lang="fr-FR" sz="1800" kern="1200" dirty="0"/>
        </a:p>
      </dsp:txBody>
      <dsp:txXfrm>
        <a:off x="1384180" y="1280108"/>
        <a:ext cx="1143734" cy="571867"/>
      </dsp:txXfrm>
    </dsp:sp>
    <dsp:sp modelId="{AF7E57B1-212F-4172-955C-A7355797F937}">
      <dsp:nvSpPr>
        <dsp:cNvPr id="0" name=""/>
        <dsp:cNvSpPr/>
      </dsp:nvSpPr>
      <dsp:spPr>
        <a:xfrm>
          <a:off x="2768099" y="1280108"/>
          <a:ext cx="1143734" cy="57186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r-FR" sz="1800" kern="1200" dirty="0" smtClean="0"/>
            <a:t>Préformée</a:t>
          </a:r>
          <a:endParaRPr lang="fr-FR" sz="1800" kern="1200" dirty="0"/>
        </a:p>
      </dsp:txBody>
      <dsp:txXfrm>
        <a:off x="2768099" y="1280108"/>
        <a:ext cx="1143734" cy="571867"/>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42146D5-DFED-4801-974E-C415746181B1}">
      <dsp:nvSpPr>
        <dsp:cNvPr id="0" name=""/>
        <dsp:cNvSpPr/>
      </dsp:nvSpPr>
      <dsp:spPr>
        <a:xfrm>
          <a:off x="2718048" y="1770749"/>
          <a:ext cx="2252243" cy="199179"/>
        </a:xfrm>
        <a:custGeom>
          <a:avLst/>
          <a:gdLst/>
          <a:ahLst/>
          <a:cxnLst/>
          <a:rect l="0" t="0" r="0" b="0"/>
          <a:pathLst>
            <a:path>
              <a:moveTo>
                <a:pt x="0" y="0"/>
              </a:moveTo>
              <a:lnTo>
                <a:pt x="0" y="101458"/>
              </a:lnTo>
              <a:lnTo>
                <a:pt x="2252243" y="101458"/>
              </a:lnTo>
              <a:lnTo>
                <a:pt x="2252243" y="19917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C94856-F081-44F3-88BF-C569E54D8015}">
      <dsp:nvSpPr>
        <dsp:cNvPr id="0" name=""/>
        <dsp:cNvSpPr/>
      </dsp:nvSpPr>
      <dsp:spPr>
        <a:xfrm>
          <a:off x="2718048" y="1770749"/>
          <a:ext cx="1126121" cy="199179"/>
        </a:xfrm>
        <a:custGeom>
          <a:avLst/>
          <a:gdLst/>
          <a:ahLst/>
          <a:cxnLst/>
          <a:rect l="0" t="0" r="0" b="0"/>
          <a:pathLst>
            <a:path>
              <a:moveTo>
                <a:pt x="0" y="0"/>
              </a:moveTo>
              <a:lnTo>
                <a:pt x="0" y="101458"/>
              </a:lnTo>
              <a:lnTo>
                <a:pt x="1126121" y="101458"/>
              </a:lnTo>
              <a:lnTo>
                <a:pt x="1126121" y="19917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84BBC2-9D59-4C77-882D-E51ADE4570BE}">
      <dsp:nvSpPr>
        <dsp:cNvPr id="0" name=""/>
        <dsp:cNvSpPr/>
      </dsp:nvSpPr>
      <dsp:spPr>
        <a:xfrm>
          <a:off x="2672328" y="1770749"/>
          <a:ext cx="91440" cy="199179"/>
        </a:xfrm>
        <a:custGeom>
          <a:avLst/>
          <a:gdLst/>
          <a:ahLst/>
          <a:cxnLst/>
          <a:rect l="0" t="0" r="0" b="0"/>
          <a:pathLst>
            <a:path>
              <a:moveTo>
                <a:pt x="45720" y="0"/>
              </a:moveTo>
              <a:lnTo>
                <a:pt x="45720" y="19917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DCB29A-1575-486B-BCE8-03B6710009A0}">
      <dsp:nvSpPr>
        <dsp:cNvPr id="0" name=""/>
        <dsp:cNvSpPr/>
      </dsp:nvSpPr>
      <dsp:spPr>
        <a:xfrm>
          <a:off x="1591926" y="1770749"/>
          <a:ext cx="1126121" cy="199179"/>
        </a:xfrm>
        <a:custGeom>
          <a:avLst/>
          <a:gdLst/>
          <a:ahLst/>
          <a:cxnLst/>
          <a:rect l="0" t="0" r="0" b="0"/>
          <a:pathLst>
            <a:path>
              <a:moveTo>
                <a:pt x="1126121" y="0"/>
              </a:moveTo>
              <a:lnTo>
                <a:pt x="1126121" y="101458"/>
              </a:lnTo>
              <a:lnTo>
                <a:pt x="0" y="101458"/>
              </a:lnTo>
              <a:lnTo>
                <a:pt x="0" y="19917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5139B1-6103-4100-8BD6-F256ED632DB2}">
      <dsp:nvSpPr>
        <dsp:cNvPr id="0" name=""/>
        <dsp:cNvSpPr/>
      </dsp:nvSpPr>
      <dsp:spPr>
        <a:xfrm>
          <a:off x="465339" y="1770749"/>
          <a:ext cx="2252708" cy="215736"/>
        </a:xfrm>
        <a:custGeom>
          <a:avLst/>
          <a:gdLst/>
          <a:ahLst/>
          <a:cxnLst/>
          <a:rect l="0" t="0" r="0" b="0"/>
          <a:pathLst>
            <a:path>
              <a:moveTo>
                <a:pt x="2252708" y="0"/>
              </a:moveTo>
              <a:lnTo>
                <a:pt x="2252708" y="118014"/>
              </a:lnTo>
              <a:lnTo>
                <a:pt x="0" y="118014"/>
              </a:lnTo>
              <a:lnTo>
                <a:pt x="0" y="21573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95D6BD-2564-44BC-B1B0-87F5C5025EDE}">
      <dsp:nvSpPr>
        <dsp:cNvPr id="0" name=""/>
        <dsp:cNvSpPr/>
      </dsp:nvSpPr>
      <dsp:spPr>
        <a:xfrm>
          <a:off x="2252708" y="1305410"/>
          <a:ext cx="930679" cy="46533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t>Sac</a:t>
          </a:r>
          <a:endParaRPr lang="fr-FR" sz="1600" kern="1200" dirty="0"/>
        </a:p>
      </dsp:txBody>
      <dsp:txXfrm>
        <a:off x="2252708" y="1305410"/>
        <a:ext cx="930679" cy="465339"/>
      </dsp:txXfrm>
    </dsp:sp>
    <dsp:sp modelId="{A146DB48-61EB-45FC-9730-4DB8FAA9E257}">
      <dsp:nvSpPr>
        <dsp:cNvPr id="0" name=""/>
        <dsp:cNvSpPr/>
      </dsp:nvSpPr>
      <dsp:spPr>
        <a:xfrm>
          <a:off x="0" y="1986486"/>
          <a:ext cx="930679" cy="46533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t>À soufflets</a:t>
          </a:r>
          <a:endParaRPr lang="fr-FR" sz="1600" kern="1200" dirty="0"/>
        </a:p>
      </dsp:txBody>
      <dsp:txXfrm>
        <a:off x="0" y="1986486"/>
        <a:ext cx="930679" cy="465339"/>
      </dsp:txXfrm>
    </dsp:sp>
    <dsp:sp modelId="{80EF56BF-0865-4895-8E40-72402BE505BE}">
      <dsp:nvSpPr>
        <dsp:cNvPr id="0" name=""/>
        <dsp:cNvSpPr/>
      </dsp:nvSpPr>
      <dsp:spPr>
        <a:xfrm>
          <a:off x="1126586" y="1969929"/>
          <a:ext cx="930679" cy="46533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t>Plat</a:t>
          </a:r>
          <a:endParaRPr lang="fr-FR" sz="1600" kern="1200" dirty="0"/>
        </a:p>
      </dsp:txBody>
      <dsp:txXfrm>
        <a:off x="1126586" y="1969929"/>
        <a:ext cx="930679" cy="465339"/>
      </dsp:txXfrm>
    </dsp:sp>
    <dsp:sp modelId="{AF7E57B1-212F-4172-955C-A7355797F937}">
      <dsp:nvSpPr>
        <dsp:cNvPr id="0" name=""/>
        <dsp:cNvSpPr/>
      </dsp:nvSpPr>
      <dsp:spPr>
        <a:xfrm>
          <a:off x="2252708" y="1969929"/>
          <a:ext cx="930679" cy="46533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t>Auto-ouvrant</a:t>
          </a:r>
          <a:endParaRPr lang="fr-FR" sz="1600" kern="1200" dirty="0"/>
        </a:p>
      </dsp:txBody>
      <dsp:txXfrm>
        <a:off x="2252708" y="1969929"/>
        <a:ext cx="930679" cy="465339"/>
      </dsp:txXfrm>
    </dsp:sp>
    <dsp:sp modelId="{315D0678-0187-41D9-9C0E-56CDE29EDC58}">
      <dsp:nvSpPr>
        <dsp:cNvPr id="0" name=""/>
        <dsp:cNvSpPr/>
      </dsp:nvSpPr>
      <dsp:spPr>
        <a:xfrm>
          <a:off x="3378830" y="1969929"/>
          <a:ext cx="930679" cy="46533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t>Cousu</a:t>
          </a:r>
          <a:endParaRPr lang="fr-FR" sz="1600" kern="1200" dirty="0"/>
        </a:p>
      </dsp:txBody>
      <dsp:txXfrm>
        <a:off x="3378830" y="1969929"/>
        <a:ext cx="930679" cy="465339"/>
      </dsp:txXfrm>
    </dsp:sp>
    <dsp:sp modelId="{73AE2172-860C-46BD-BF36-787663E38BA9}">
      <dsp:nvSpPr>
        <dsp:cNvPr id="0" name=""/>
        <dsp:cNvSpPr/>
      </dsp:nvSpPr>
      <dsp:spPr>
        <a:xfrm>
          <a:off x="4504952" y="1969929"/>
          <a:ext cx="930679" cy="46533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err="1" smtClean="0"/>
            <a:t>Etc</a:t>
          </a:r>
          <a:r>
            <a:rPr lang="fr-FR" sz="1600" kern="1200" dirty="0" smtClean="0"/>
            <a:t>…</a:t>
          </a:r>
          <a:endParaRPr lang="fr-FR" sz="1600" kern="1200" dirty="0"/>
        </a:p>
      </dsp:txBody>
      <dsp:txXfrm>
        <a:off x="4504952" y="1969929"/>
        <a:ext cx="930679" cy="465339"/>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42146D5-DFED-4801-974E-C415746181B1}">
      <dsp:nvSpPr>
        <dsp:cNvPr id="0" name=""/>
        <dsp:cNvSpPr/>
      </dsp:nvSpPr>
      <dsp:spPr>
        <a:xfrm>
          <a:off x="2628291" y="1676559"/>
          <a:ext cx="2058494" cy="242726"/>
        </a:xfrm>
        <a:custGeom>
          <a:avLst/>
          <a:gdLst/>
          <a:ahLst/>
          <a:cxnLst/>
          <a:rect l="0" t="0" r="0" b="0"/>
          <a:pathLst>
            <a:path>
              <a:moveTo>
                <a:pt x="0" y="0"/>
              </a:moveTo>
              <a:lnTo>
                <a:pt x="0" y="123640"/>
              </a:lnTo>
              <a:lnTo>
                <a:pt x="2058494" y="123640"/>
              </a:lnTo>
              <a:lnTo>
                <a:pt x="2058494" y="24272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84BBC2-9D59-4C77-882D-E51ADE4570BE}">
      <dsp:nvSpPr>
        <dsp:cNvPr id="0" name=""/>
        <dsp:cNvSpPr/>
      </dsp:nvSpPr>
      <dsp:spPr>
        <a:xfrm>
          <a:off x="2628291" y="1676559"/>
          <a:ext cx="686164" cy="242726"/>
        </a:xfrm>
        <a:custGeom>
          <a:avLst/>
          <a:gdLst/>
          <a:ahLst/>
          <a:cxnLst/>
          <a:rect l="0" t="0" r="0" b="0"/>
          <a:pathLst>
            <a:path>
              <a:moveTo>
                <a:pt x="0" y="0"/>
              </a:moveTo>
              <a:lnTo>
                <a:pt x="0" y="123640"/>
              </a:lnTo>
              <a:lnTo>
                <a:pt x="686164" y="123640"/>
              </a:lnTo>
              <a:lnTo>
                <a:pt x="686164" y="24272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DCB29A-1575-486B-BCE8-03B6710009A0}">
      <dsp:nvSpPr>
        <dsp:cNvPr id="0" name=""/>
        <dsp:cNvSpPr/>
      </dsp:nvSpPr>
      <dsp:spPr>
        <a:xfrm>
          <a:off x="1942127" y="1676559"/>
          <a:ext cx="686164" cy="242726"/>
        </a:xfrm>
        <a:custGeom>
          <a:avLst/>
          <a:gdLst/>
          <a:ahLst/>
          <a:cxnLst/>
          <a:rect l="0" t="0" r="0" b="0"/>
          <a:pathLst>
            <a:path>
              <a:moveTo>
                <a:pt x="686164" y="0"/>
              </a:moveTo>
              <a:lnTo>
                <a:pt x="686164" y="123640"/>
              </a:lnTo>
              <a:lnTo>
                <a:pt x="0" y="123640"/>
              </a:lnTo>
              <a:lnTo>
                <a:pt x="0" y="24272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5139B1-6103-4100-8BD6-F256ED632DB2}">
      <dsp:nvSpPr>
        <dsp:cNvPr id="0" name=""/>
        <dsp:cNvSpPr/>
      </dsp:nvSpPr>
      <dsp:spPr>
        <a:xfrm>
          <a:off x="567078" y="1676559"/>
          <a:ext cx="2061213" cy="262903"/>
        </a:xfrm>
        <a:custGeom>
          <a:avLst/>
          <a:gdLst/>
          <a:ahLst/>
          <a:cxnLst/>
          <a:rect l="0" t="0" r="0" b="0"/>
          <a:pathLst>
            <a:path>
              <a:moveTo>
                <a:pt x="2061213" y="0"/>
              </a:moveTo>
              <a:lnTo>
                <a:pt x="2061213" y="143816"/>
              </a:lnTo>
              <a:lnTo>
                <a:pt x="0" y="143816"/>
              </a:lnTo>
              <a:lnTo>
                <a:pt x="0" y="262903"/>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95D6BD-2564-44BC-B1B0-87F5C5025EDE}">
      <dsp:nvSpPr>
        <dsp:cNvPr id="0" name=""/>
        <dsp:cNvSpPr/>
      </dsp:nvSpPr>
      <dsp:spPr>
        <a:xfrm>
          <a:off x="2061213" y="1109481"/>
          <a:ext cx="1134156" cy="56707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t>Caisse</a:t>
          </a:r>
          <a:endParaRPr lang="fr-FR" sz="1600" kern="1200" dirty="0"/>
        </a:p>
      </dsp:txBody>
      <dsp:txXfrm>
        <a:off x="2061213" y="1109481"/>
        <a:ext cx="1134156" cy="567078"/>
      </dsp:txXfrm>
    </dsp:sp>
    <dsp:sp modelId="{A146DB48-61EB-45FC-9730-4DB8FAA9E257}">
      <dsp:nvSpPr>
        <dsp:cNvPr id="0" name=""/>
        <dsp:cNvSpPr/>
      </dsp:nvSpPr>
      <dsp:spPr>
        <a:xfrm>
          <a:off x="0" y="1939463"/>
          <a:ext cx="1134156" cy="56707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t>Américaine</a:t>
          </a:r>
          <a:endParaRPr lang="fr-FR" sz="1600" kern="1200" dirty="0"/>
        </a:p>
      </dsp:txBody>
      <dsp:txXfrm>
        <a:off x="0" y="1939463"/>
        <a:ext cx="1134156" cy="567078"/>
      </dsp:txXfrm>
    </dsp:sp>
    <dsp:sp modelId="{80EF56BF-0865-4895-8E40-72402BE505BE}">
      <dsp:nvSpPr>
        <dsp:cNvPr id="0" name=""/>
        <dsp:cNvSpPr/>
      </dsp:nvSpPr>
      <dsp:spPr>
        <a:xfrm>
          <a:off x="1375048" y="1919286"/>
          <a:ext cx="1134156" cy="56707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t>Cagette</a:t>
          </a:r>
          <a:endParaRPr lang="fr-FR" sz="1600" kern="1200" dirty="0"/>
        </a:p>
      </dsp:txBody>
      <dsp:txXfrm>
        <a:off x="1375048" y="1919286"/>
        <a:ext cx="1134156" cy="567078"/>
      </dsp:txXfrm>
    </dsp:sp>
    <dsp:sp modelId="{AF7E57B1-212F-4172-955C-A7355797F937}">
      <dsp:nvSpPr>
        <dsp:cNvPr id="0" name=""/>
        <dsp:cNvSpPr/>
      </dsp:nvSpPr>
      <dsp:spPr>
        <a:xfrm>
          <a:off x="2747378" y="1919286"/>
          <a:ext cx="1134156" cy="56707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t>Caisse palette</a:t>
          </a:r>
          <a:endParaRPr lang="fr-FR" sz="1600" kern="1200" dirty="0"/>
        </a:p>
      </dsp:txBody>
      <dsp:txXfrm>
        <a:off x="2747378" y="1919286"/>
        <a:ext cx="1134156" cy="567078"/>
      </dsp:txXfrm>
    </dsp:sp>
    <dsp:sp modelId="{73AE2172-860C-46BD-BF36-787663E38BA9}">
      <dsp:nvSpPr>
        <dsp:cNvPr id="0" name=""/>
        <dsp:cNvSpPr/>
      </dsp:nvSpPr>
      <dsp:spPr>
        <a:xfrm>
          <a:off x="4119708" y="1919286"/>
          <a:ext cx="1134156" cy="56707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err="1" smtClean="0"/>
            <a:t>Etc</a:t>
          </a:r>
          <a:r>
            <a:rPr lang="fr-FR" sz="1600" kern="1200" dirty="0" smtClean="0"/>
            <a:t>…</a:t>
          </a:r>
          <a:endParaRPr lang="fr-FR" sz="1600" kern="1200" dirty="0"/>
        </a:p>
      </dsp:txBody>
      <dsp:txXfrm>
        <a:off x="4119708" y="1919286"/>
        <a:ext cx="1134156" cy="567078"/>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9869576-61EC-456F-BF1E-24A3EC125F28}">
      <dsp:nvSpPr>
        <dsp:cNvPr id="0" name=""/>
        <dsp:cNvSpPr/>
      </dsp:nvSpPr>
      <dsp:spPr>
        <a:xfrm>
          <a:off x="2736304" y="1648103"/>
          <a:ext cx="2143090" cy="247960"/>
        </a:xfrm>
        <a:custGeom>
          <a:avLst/>
          <a:gdLst/>
          <a:ahLst/>
          <a:cxnLst/>
          <a:rect l="0" t="0" r="0" b="0"/>
          <a:pathLst>
            <a:path>
              <a:moveTo>
                <a:pt x="0" y="0"/>
              </a:moveTo>
              <a:lnTo>
                <a:pt x="0" y="123980"/>
              </a:lnTo>
              <a:lnTo>
                <a:pt x="2143090" y="123980"/>
              </a:lnTo>
              <a:lnTo>
                <a:pt x="2143090" y="24796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84BBC2-9D59-4C77-882D-E51ADE4570BE}">
      <dsp:nvSpPr>
        <dsp:cNvPr id="0" name=""/>
        <dsp:cNvSpPr/>
      </dsp:nvSpPr>
      <dsp:spPr>
        <a:xfrm>
          <a:off x="2736304" y="1648103"/>
          <a:ext cx="714363" cy="247960"/>
        </a:xfrm>
        <a:custGeom>
          <a:avLst/>
          <a:gdLst/>
          <a:ahLst/>
          <a:cxnLst/>
          <a:rect l="0" t="0" r="0" b="0"/>
          <a:pathLst>
            <a:path>
              <a:moveTo>
                <a:pt x="0" y="0"/>
              </a:moveTo>
              <a:lnTo>
                <a:pt x="0" y="123980"/>
              </a:lnTo>
              <a:lnTo>
                <a:pt x="714363" y="123980"/>
              </a:lnTo>
              <a:lnTo>
                <a:pt x="714363" y="24796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DCB29A-1575-486B-BCE8-03B6710009A0}">
      <dsp:nvSpPr>
        <dsp:cNvPr id="0" name=""/>
        <dsp:cNvSpPr/>
      </dsp:nvSpPr>
      <dsp:spPr>
        <a:xfrm>
          <a:off x="2021940" y="1648103"/>
          <a:ext cx="714363" cy="247960"/>
        </a:xfrm>
        <a:custGeom>
          <a:avLst/>
          <a:gdLst/>
          <a:ahLst/>
          <a:cxnLst/>
          <a:rect l="0" t="0" r="0" b="0"/>
          <a:pathLst>
            <a:path>
              <a:moveTo>
                <a:pt x="714363" y="0"/>
              </a:moveTo>
              <a:lnTo>
                <a:pt x="714363" y="123980"/>
              </a:lnTo>
              <a:lnTo>
                <a:pt x="0" y="123980"/>
              </a:lnTo>
              <a:lnTo>
                <a:pt x="0" y="24796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5139B1-6103-4100-8BD6-F256ED632DB2}">
      <dsp:nvSpPr>
        <dsp:cNvPr id="0" name=""/>
        <dsp:cNvSpPr/>
      </dsp:nvSpPr>
      <dsp:spPr>
        <a:xfrm>
          <a:off x="593213" y="1648103"/>
          <a:ext cx="2143090" cy="247960"/>
        </a:xfrm>
        <a:custGeom>
          <a:avLst/>
          <a:gdLst/>
          <a:ahLst/>
          <a:cxnLst/>
          <a:rect l="0" t="0" r="0" b="0"/>
          <a:pathLst>
            <a:path>
              <a:moveTo>
                <a:pt x="2143090" y="0"/>
              </a:moveTo>
              <a:lnTo>
                <a:pt x="2143090" y="123980"/>
              </a:lnTo>
              <a:lnTo>
                <a:pt x="0" y="123980"/>
              </a:lnTo>
              <a:lnTo>
                <a:pt x="0" y="24796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95D6BD-2564-44BC-B1B0-87F5C5025EDE}">
      <dsp:nvSpPr>
        <dsp:cNvPr id="0" name=""/>
        <dsp:cNvSpPr/>
      </dsp:nvSpPr>
      <dsp:spPr>
        <a:xfrm>
          <a:off x="2145921" y="1057720"/>
          <a:ext cx="1180765" cy="59038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t>Boite</a:t>
          </a:r>
          <a:endParaRPr lang="fr-FR" sz="1600" kern="1200" dirty="0"/>
        </a:p>
      </dsp:txBody>
      <dsp:txXfrm>
        <a:off x="2145921" y="1057720"/>
        <a:ext cx="1180765" cy="590382"/>
      </dsp:txXfrm>
    </dsp:sp>
    <dsp:sp modelId="{A146DB48-61EB-45FC-9730-4DB8FAA9E257}">
      <dsp:nvSpPr>
        <dsp:cNvPr id="0" name=""/>
        <dsp:cNvSpPr/>
      </dsp:nvSpPr>
      <dsp:spPr>
        <a:xfrm>
          <a:off x="2830" y="1896064"/>
          <a:ext cx="1180765" cy="59038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t>Pliante</a:t>
          </a:r>
          <a:endParaRPr lang="fr-FR" sz="1600" kern="1200" dirty="0"/>
        </a:p>
      </dsp:txBody>
      <dsp:txXfrm>
        <a:off x="2830" y="1896064"/>
        <a:ext cx="1180765" cy="590382"/>
      </dsp:txXfrm>
    </dsp:sp>
    <dsp:sp modelId="{80EF56BF-0865-4895-8E40-72402BE505BE}">
      <dsp:nvSpPr>
        <dsp:cNvPr id="0" name=""/>
        <dsp:cNvSpPr/>
      </dsp:nvSpPr>
      <dsp:spPr>
        <a:xfrm>
          <a:off x="1431557" y="1896064"/>
          <a:ext cx="1180765" cy="59038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t>Cylindrique composite</a:t>
          </a:r>
          <a:endParaRPr lang="fr-FR" sz="1600" kern="1200" dirty="0"/>
        </a:p>
      </dsp:txBody>
      <dsp:txXfrm>
        <a:off x="1431557" y="1896064"/>
        <a:ext cx="1180765" cy="590382"/>
      </dsp:txXfrm>
    </dsp:sp>
    <dsp:sp modelId="{AF7E57B1-212F-4172-955C-A7355797F937}">
      <dsp:nvSpPr>
        <dsp:cNvPr id="0" name=""/>
        <dsp:cNvSpPr/>
      </dsp:nvSpPr>
      <dsp:spPr>
        <a:xfrm>
          <a:off x="2860284" y="1896064"/>
          <a:ext cx="1180765" cy="59038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t>Pot</a:t>
          </a:r>
          <a:endParaRPr lang="fr-FR" sz="1600" kern="1200" dirty="0"/>
        </a:p>
      </dsp:txBody>
      <dsp:txXfrm>
        <a:off x="2860284" y="1896064"/>
        <a:ext cx="1180765" cy="590382"/>
      </dsp:txXfrm>
    </dsp:sp>
    <dsp:sp modelId="{486FC347-8263-43C0-9C02-F2DA3E9CF0A1}">
      <dsp:nvSpPr>
        <dsp:cNvPr id="0" name=""/>
        <dsp:cNvSpPr/>
      </dsp:nvSpPr>
      <dsp:spPr>
        <a:xfrm>
          <a:off x="4289011" y="1896064"/>
          <a:ext cx="1180765" cy="59038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t>Barquette</a:t>
          </a:r>
          <a:endParaRPr lang="fr-FR" sz="1600" kern="1200" dirty="0"/>
        </a:p>
      </dsp:txBody>
      <dsp:txXfrm>
        <a:off x="4289011" y="1896064"/>
        <a:ext cx="1180765" cy="590382"/>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9869576-61EC-456F-BF1E-24A3EC125F28}">
      <dsp:nvSpPr>
        <dsp:cNvPr id="0" name=""/>
        <dsp:cNvSpPr/>
      </dsp:nvSpPr>
      <dsp:spPr>
        <a:xfrm>
          <a:off x="2736304" y="1648103"/>
          <a:ext cx="2143090" cy="247960"/>
        </a:xfrm>
        <a:custGeom>
          <a:avLst/>
          <a:gdLst/>
          <a:ahLst/>
          <a:cxnLst/>
          <a:rect l="0" t="0" r="0" b="0"/>
          <a:pathLst>
            <a:path>
              <a:moveTo>
                <a:pt x="0" y="0"/>
              </a:moveTo>
              <a:lnTo>
                <a:pt x="0" y="123980"/>
              </a:lnTo>
              <a:lnTo>
                <a:pt x="2143090" y="123980"/>
              </a:lnTo>
              <a:lnTo>
                <a:pt x="2143090" y="24796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84BBC2-9D59-4C77-882D-E51ADE4570BE}">
      <dsp:nvSpPr>
        <dsp:cNvPr id="0" name=""/>
        <dsp:cNvSpPr/>
      </dsp:nvSpPr>
      <dsp:spPr>
        <a:xfrm>
          <a:off x="2736304" y="1648103"/>
          <a:ext cx="714363" cy="247960"/>
        </a:xfrm>
        <a:custGeom>
          <a:avLst/>
          <a:gdLst/>
          <a:ahLst/>
          <a:cxnLst/>
          <a:rect l="0" t="0" r="0" b="0"/>
          <a:pathLst>
            <a:path>
              <a:moveTo>
                <a:pt x="0" y="0"/>
              </a:moveTo>
              <a:lnTo>
                <a:pt x="0" y="123980"/>
              </a:lnTo>
              <a:lnTo>
                <a:pt x="714363" y="123980"/>
              </a:lnTo>
              <a:lnTo>
                <a:pt x="714363" y="24796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DCB29A-1575-486B-BCE8-03B6710009A0}">
      <dsp:nvSpPr>
        <dsp:cNvPr id="0" name=""/>
        <dsp:cNvSpPr/>
      </dsp:nvSpPr>
      <dsp:spPr>
        <a:xfrm>
          <a:off x="2021940" y="1648103"/>
          <a:ext cx="714363" cy="247960"/>
        </a:xfrm>
        <a:custGeom>
          <a:avLst/>
          <a:gdLst/>
          <a:ahLst/>
          <a:cxnLst/>
          <a:rect l="0" t="0" r="0" b="0"/>
          <a:pathLst>
            <a:path>
              <a:moveTo>
                <a:pt x="714363" y="0"/>
              </a:moveTo>
              <a:lnTo>
                <a:pt x="714363" y="123980"/>
              </a:lnTo>
              <a:lnTo>
                <a:pt x="0" y="123980"/>
              </a:lnTo>
              <a:lnTo>
                <a:pt x="0" y="24796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5139B1-6103-4100-8BD6-F256ED632DB2}">
      <dsp:nvSpPr>
        <dsp:cNvPr id="0" name=""/>
        <dsp:cNvSpPr/>
      </dsp:nvSpPr>
      <dsp:spPr>
        <a:xfrm>
          <a:off x="593213" y="1648103"/>
          <a:ext cx="2143090" cy="247960"/>
        </a:xfrm>
        <a:custGeom>
          <a:avLst/>
          <a:gdLst/>
          <a:ahLst/>
          <a:cxnLst/>
          <a:rect l="0" t="0" r="0" b="0"/>
          <a:pathLst>
            <a:path>
              <a:moveTo>
                <a:pt x="2143090" y="0"/>
              </a:moveTo>
              <a:lnTo>
                <a:pt x="2143090" y="123980"/>
              </a:lnTo>
              <a:lnTo>
                <a:pt x="0" y="123980"/>
              </a:lnTo>
              <a:lnTo>
                <a:pt x="0" y="24796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95D6BD-2564-44BC-B1B0-87F5C5025EDE}">
      <dsp:nvSpPr>
        <dsp:cNvPr id="0" name=""/>
        <dsp:cNvSpPr/>
      </dsp:nvSpPr>
      <dsp:spPr>
        <a:xfrm>
          <a:off x="2145921" y="1057720"/>
          <a:ext cx="1180765" cy="59038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t>Fût</a:t>
          </a:r>
          <a:endParaRPr lang="fr-FR" sz="1600" kern="1200" dirty="0"/>
        </a:p>
      </dsp:txBody>
      <dsp:txXfrm>
        <a:off x="2145921" y="1057720"/>
        <a:ext cx="1180765" cy="590382"/>
      </dsp:txXfrm>
    </dsp:sp>
    <dsp:sp modelId="{A146DB48-61EB-45FC-9730-4DB8FAA9E257}">
      <dsp:nvSpPr>
        <dsp:cNvPr id="0" name=""/>
        <dsp:cNvSpPr/>
      </dsp:nvSpPr>
      <dsp:spPr>
        <a:xfrm>
          <a:off x="2830" y="1896064"/>
          <a:ext cx="1180765" cy="59038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t>A ouverture totale</a:t>
          </a:r>
          <a:endParaRPr lang="fr-FR" sz="1600" kern="1200" dirty="0"/>
        </a:p>
      </dsp:txBody>
      <dsp:txXfrm>
        <a:off x="2830" y="1896064"/>
        <a:ext cx="1180765" cy="590382"/>
      </dsp:txXfrm>
    </dsp:sp>
    <dsp:sp modelId="{80EF56BF-0865-4895-8E40-72402BE505BE}">
      <dsp:nvSpPr>
        <dsp:cNvPr id="0" name=""/>
        <dsp:cNvSpPr/>
      </dsp:nvSpPr>
      <dsp:spPr>
        <a:xfrm>
          <a:off x="1431557" y="1896064"/>
          <a:ext cx="1180765" cy="59038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t>Tonneau</a:t>
          </a:r>
          <a:endParaRPr lang="fr-FR" sz="1600" kern="1200" dirty="0"/>
        </a:p>
      </dsp:txBody>
      <dsp:txXfrm>
        <a:off x="1431557" y="1896064"/>
        <a:ext cx="1180765" cy="590382"/>
      </dsp:txXfrm>
    </dsp:sp>
    <dsp:sp modelId="{AF7E57B1-212F-4172-955C-A7355797F937}">
      <dsp:nvSpPr>
        <dsp:cNvPr id="0" name=""/>
        <dsp:cNvSpPr/>
      </dsp:nvSpPr>
      <dsp:spPr>
        <a:xfrm>
          <a:off x="2860284" y="1896064"/>
          <a:ext cx="1180765" cy="59038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t>Seau à anse et couvercle</a:t>
          </a:r>
          <a:endParaRPr lang="fr-FR" sz="1600" kern="1200" dirty="0"/>
        </a:p>
      </dsp:txBody>
      <dsp:txXfrm>
        <a:off x="2860284" y="1896064"/>
        <a:ext cx="1180765" cy="590382"/>
      </dsp:txXfrm>
    </dsp:sp>
    <dsp:sp modelId="{486FC347-8263-43C0-9C02-F2DA3E9CF0A1}">
      <dsp:nvSpPr>
        <dsp:cNvPr id="0" name=""/>
        <dsp:cNvSpPr/>
      </dsp:nvSpPr>
      <dsp:spPr>
        <a:xfrm>
          <a:off x="4289011" y="1896064"/>
          <a:ext cx="1180765" cy="59038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err="1" smtClean="0"/>
            <a:t>Etc</a:t>
          </a:r>
          <a:r>
            <a:rPr lang="fr-FR" sz="1600" kern="1200" dirty="0" smtClean="0"/>
            <a:t>…</a:t>
          </a:r>
          <a:endParaRPr lang="fr-FR" sz="1600" kern="1200" dirty="0"/>
        </a:p>
      </dsp:txBody>
      <dsp:txXfrm>
        <a:off x="4289011" y="1896064"/>
        <a:ext cx="1180765" cy="590382"/>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9869576-61EC-456F-BF1E-24A3EC125F28}">
      <dsp:nvSpPr>
        <dsp:cNvPr id="0" name=""/>
        <dsp:cNvSpPr/>
      </dsp:nvSpPr>
      <dsp:spPr>
        <a:xfrm>
          <a:off x="2736304" y="1598402"/>
          <a:ext cx="2198633" cy="225514"/>
        </a:xfrm>
        <a:custGeom>
          <a:avLst/>
          <a:gdLst/>
          <a:ahLst/>
          <a:cxnLst/>
          <a:rect l="0" t="0" r="0" b="0"/>
          <a:pathLst>
            <a:path>
              <a:moveTo>
                <a:pt x="0" y="0"/>
              </a:moveTo>
              <a:lnTo>
                <a:pt x="0" y="112757"/>
              </a:lnTo>
              <a:lnTo>
                <a:pt x="2198633" y="112757"/>
              </a:lnTo>
              <a:lnTo>
                <a:pt x="2198633" y="22551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84BBC2-9D59-4C77-882D-E51ADE4570BE}">
      <dsp:nvSpPr>
        <dsp:cNvPr id="0" name=""/>
        <dsp:cNvSpPr/>
      </dsp:nvSpPr>
      <dsp:spPr>
        <a:xfrm>
          <a:off x="2736304" y="1598402"/>
          <a:ext cx="899239" cy="225514"/>
        </a:xfrm>
        <a:custGeom>
          <a:avLst/>
          <a:gdLst/>
          <a:ahLst/>
          <a:cxnLst/>
          <a:rect l="0" t="0" r="0" b="0"/>
          <a:pathLst>
            <a:path>
              <a:moveTo>
                <a:pt x="0" y="0"/>
              </a:moveTo>
              <a:lnTo>
                <a:pt x="0" y="112757"/>
              </a:lnTo>
              <a:lnTo>
                <a:pt x="899239" y="112757"/>
              </a:lnTo>
              <a:lnTo>
                <a:pt x="899239" y="22551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DCB29A-1575-486B-BCE8-03B6710009A0}">
      <dsp:nvSpPr>
        <dsp:cNvPr id="0" name=""/>
        <dsp:cNvSpPr/>
      </dsp:nvSpPr>
      <dsp:spPr>
        <a:xfrm>
          <a:off x="2086607" y="1598402"/>
          <a:ext cx="649696" cy="225514"/>
        </a:xfrm>
        <a:custGeom>
          <a:avLst/>
          <a:gdLst/>
          <a:ahLst/>
          <a:cxnLst/>
          <a:rect l="0" t="0" r="0" b="0"/>
          <a:pathLst>
            <a:path>
              <a:moveTo>
                <a:pt x="649696" y="0"/>
              </a:moveTo>
              <a:lnTo>
                <a:pt x="649696" y="112757"/>
              </a:lnTo>
              <a:lnTo>
                <a:pt x="0" y="112757"/>
              </a:lnTo>
              <a:lnTo>
                <a:pt x="0" y="22551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5139B1-6103-4100-8BD6-F256ED632DB2}">
      <dsp:nvSpPr>
        <dsp:cNvPr id="0" name=""/>
        <dsp:cNvSpPr/>
      </dsp:nvSpPr>
      <dsp:spPr>
        <a:xfrm>
          <a:off x="537670" y="1598402"/>
          <a:ext cx="2198633" cy="225514"/>
        </a:xfrm>
        <a:custGeom>
          <a:avLst/>
          <a:gdLst/>
          <a:ahLst/>
          <a:cxnLst/>
          <a:rect l="0" t="0" r="0" b="0"/>
          <a:pathLst>
            <a:path>
              <a:moveTo>
                <a:pt x="2198633" y="0"/>
              </a:moveTo>
              <a:lnTo>
                <a:pt x="2198633" y="112757"/>
              </a:lnTo>
              <a:lnTo>
                <a:pt x="0" y="112757"/>
              </a:lnTo>
              <a:lnTo>
                <a:pt x="0" y="22551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95D6BD-2564-44BC-B1B0-87F5C5025EDE}">
      <dsp:nvSpPr>
        <dsp:cNvPr id="0" name=""/>
        <dsp:cNvSpPr/>
      </dsp:nvSpPr>
      <dsp:spPr>
        <a:xfrm>
          <a:off x="2199364" y="1061463"/>
          <a:ext cx="1073879" cy="53693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r-FR" sz="1400" kern="1200" dirty="0" smtClean="0"/>
            <a:t>Bidon</a:t>
          </a:r>
          <a:endParaRPr lang="fr-FR" sz="1400" kern="1200" dirty="0"/>
        </a:p>
      </dsp:txBody>
      <dsp:txXfrm>
        <a:off x="2199364" y="1061463"/>
        <a:ext cx="1073879" cy="536939"/>
      </dsp:txXfrm>
    </dsp:sp>
    <dsp:sp modelId="{A146DB48-61EB-45FC-9730-4DB8FAA9E257}">
      <dsp:nvSpPr>
        <dsp:cNvPr id="0" name=""/>
        <dsp:cNvSpPr/>
      </dsp:nvSpPr>
      <dsp:spPr>
        <a:xfrm>
          <a:off x="731" y="1823917"/>
          <a:ext cx="1073879" cy="53693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r-FR" sz="1400" kern="1200" dirty="0" smtClean="0"/>
            <a:t>Cylindrique</a:t>
          </a:r>
          <a:endParaRPr lang="fr-FR" sz="1400" kern="1200" dirty="0"/>
        </a:p>
      </dsp:txBody>
      <dsp:txXfrm>
        <a:off x="731" y="1823917"/>
        <a:ext cx="1073879" cy="536939"/>
      </dsp:txXfrm>
    </dsp:sp>
    <dsp:sp modelId="{80EF56BF-0865-4895-8E40-72402BE505BE}">
      <dsp:nvSpPr>
        <dsp:cNvPr id="0" name=""/>
        <dsp:cNvSpPr/>
      </dsp:nvSpPr>
      <dsp:spPr>
        <a:xfrm>
          <a:off x="1300124" y="1823917"/>
          <a:ext cx="1572964" cy="65878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r-FR" sz="1400" i="1" kern="1200" dirty="0" smtClean="0">
              <a:sym typeface="Wingdings" pitchFamily="2" charset="2"/>
            </a:rPr>
            <a:t>parallélépipédique  à  dessus plat</a:t>
          </a:r>
          <a:endParaRPr lang="fr-FR" sz="1400" kern="1200" dirty="0"/>
        </a:p>
      </dsp:txBody>
      <dsp:txXfrm>
        <a:off x="1300124" y="1823917"/>
        <a:ext cx="1572964" cy="658787"/>
      </dsp:txXfrm>
    </dsp:sp>
    <dsp:sp modelId="{AF7E57B1-212F-4172-955C-A7355797F937}">
      <dsp:nvSpPr>
        <dsp:cNvPr id="0" name=""/>
        <dsp:cNvSpPr/>
      </dsp:nvSpPr>
      <dsp:spPr>
        <a:xfrm>
          <a:off x="3098603" y="1823917"/>
          <a:ext cx="1073879" cy="53693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r-FR" sz="1400" kern="1200" dirty="0" smtClean="0"/>
            <a:t>Jerrican</a:t>
          </a:r>
          <a:endParaRPr lang="fr-FR" sz="1400" kern="1200" dirty="0"/>
        </a:p>
      </dsp:txBody>
      <dsp:txXfrm>
        <a:off x="3098603" y="1823917"/>
        <a:ext cx="1073879" cy="536939"/>
      </dsp:txXfrm>
    </dsp:sp>
    <dsp:sp modelId="{486FC347-8263-43C0-9C02-F2DA3E9CF0A1}">
      <dsp:nvSpPr>
        <dsp:cNvPr id="0" name=""/>
        <dsp:cNvSpPr/>
      </dsp:nvSpPr>
      <dsp:spPr>
        <a:xfrm>
          <a:off x="4397997" y="1823917"/>
          <a:ext cx="1073879" cy="53693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r-FR" sz="1400" kern="1200" dirty="0" err="1" smtClean="0"/>
            <a:t>Etc</a:t>
          </a:r>
          <a:r>
            <a:rPr lang="fr-FR" sz="1400" kern="1200" dirty="0" smtClean="0"/>
            <a:t>…</a:t>
          </a:r>
          <a:endParaRPr lang="fr-FR" sz="1400" kern="1200" dirty="0"/>
        </a:p>
      </dsp:txBody>
      <dsp:txXfrm>
        <a:off x="4397997" y="1823917"/>
        <a:ext cx="1073879" cy="536939"/>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884BBC2-9D59-4C77-882D-E51ADE4570BE}">
      <dsp:nvSpPr>
        <dsp:cNvPr id="0" name=""/>
        <dsp:cNvSpPr/>
      </dsp:nvSpPr>
      <dsp:spPr>
        <a:xfrm>
          <a:off x="2736304" y="1604087"/>
          <a:ext cx="1935955" cy="335992"/>
        </a:xfrm>
        <a:custGeom>
          <a:avLst/>
          <a:gdLst/>
          <a:ahLst/>
          <a:cxnLst/>
          <a:rect l="0" t="0" r="0" b="0"/>
          <a:pathLst>
            <a:path>
              <a:moveTo>
                <a:pt x="0" y="0"/>
              </a:moveTo>
              <a:lnTo>
                <a:pt x="0" y="167996"/>
              </a:lnTo>
              <a:lnTo>
                <a:pt x="1935955" y="167996"/>
              </a:lnTo>
              <a:lnTo>
                <a:pt x="1935955" y="33599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DCB29A-1575-486B-BCE8-03B6710009A0}">
      <dsp:nvSpPr>
        <dsp:cNvPr id="0" name=""/>
        <dsp:cNvSpPr/>
      </dsp:nvSpPr>
      <dsp:spPr>
        <a:xfrm>
          <a:off x="2690584" y="1604087"/>
          <a:ext cx="91440" cy="335992"/>
        </a:xfrm>
        <a:custGeom>
          <a:avLst/>
          <a:gdLst/>
          <a:ahLst/>
          <a:cxnLst/>
          <a:rect l="0" t="0" r="0" b="0"/>
          <a:pathLst>
            <a:path>
              <a:moveTo>
                <a:pt x="45720" y="0"/>
              </a:moveTo>
              <a:lnTo>
                <a:pt x="45720" y="33599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5139B1-6103-4100-8BD6-F256ED632DB2}">
      <dsp:nvSpPr>
        <dsp:cNvPr id="0" name=""/>
        <dsp:cNvSpPr/>
      </dsp:nvSpPr>
      <dsp:spPr>
        <a:xfrm>
          <a:off x="800348" y="1604087"/>
          <a:ext cx="1935955" cy="335992"/>
        </a:xfrm>
        <a:custGeom>
          <a:avLst/>
          <a:gdLst/>
          <a:ahLst/>
          <a:cxnLst/>
          <a:rect l="0" t="0" r="0" b="0"/>
          <a:pathLst>
            <a:path>
              <a:moveTo>
                <a:pt x="1935955" y="0"/>
              </a:moveTo>
              <a:lnTo>
                <a:pt x="1935955" y="167996"/>
              </a:lnTo>
              <a:lnTo>
                <a:pt x="0" y="167996"/>
              </a:lnTo>
              <a:lnTo>
                <a:pt x="0" y="33599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95D6BD-2564-44BC-B1B0-87F5C5025EDE}">
      <dsp:nvSpPr>
        <dsp:cNvPr id="0" name=""/>
        <dsp:cNvSpPr/>
      </dsp:nvSpPr>
      <dsp:spPr>
        <a:xfrm>
          <a:off x="1936322" y="804106"/>
          <a:ext cx="1599962" cy="79998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fr-FR" sz="1900" kern="1200" dirty="0" smtClean="0"/>
            <a:t>Bouteille</a:t>
          </a:r>
          <a:endParaRPr lang="fr-FR" sz="1900" kern="1200" dirty="0"/>
        </a:p>
      </dsp:txBody>
      <dsp:txXfrm>
        <a:off x="1936322" y="804106"/>
        <a:ext cx="1599962" cy="799981"/>
      </dsp:txXfrm>
    </dsp:sp>
    <dsp:sp modelId="{A146DB48-61EB-45FC-9730-4DB8FAA9E257}">
      <dsp:nvSpPr>
        <dsp:cNvPr id="0" name=""/>
        <dsp:cNvSpPr/>
      </dsp:nvSpPr>
      <dsp:spPr>
        <a:xfrm>
          <a:off x="367" y="1940080"/>
          <a:ext cx="1599962" cy="799981"/>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fr-FR" sz="1900" i="0" kern="1200" dirty="0" smtClean="0">
              <a:sym typeface="Wingdings" pitchFamily="2" charset="2"/>
            </a:rPr>
            <a:t>Champenoise</a:t>
          </a:r>
          <a:endParaRPr lang="fr-FR" sz="1900" i="0" kern="1200" dirty="0"/>
        </a:p>
      </dsp:txBody>
      <dsp:txXfrm>
        <a:off x="367" y="1940080"/>
        <a:ext cx="1599962" cy="799981"/>
      </dsp:txXfrm>
    </dsp:sp>
    <dsp:sp modelId="{80EF56BF-0865-4895-8E40-72402BE505BE}">
      <dsp:nvSpPr>
        <dsp:cNvPr id="0" name=""/>
        <dsp:cNvSpPr/>
      </dsp:nvSpPr>
      <dsp:spPr>
        <a:xfrm>
          <a:off x="1936322" y="1940080"/>
          <a:ext cx="1599962" cy="799981"/>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fr-FR" sz="1900" kern="1200" dirty="0" smtClean="0"/>
            <a:t>A poignée intégrée</a:t>
          </a:r>
          <a:endParaRPr lang="fr-FR" sz="1900" kern="1200" dirty="0"/>
        </a:p>
      </dsp:txBody>
      <dsp:txXfrm>
        <a:off x="1936322" y="1940080"/>
        <a:ext cx="1599962" cy="799981"/>
      </dsp:txXfrm>
    </dsp:sp>
    <dsp:sp modelId="{AF7E57B1-212F-4172-955C-A7355797F937}">
      <dsp:nvSpPr>
        <dsp:cNvPr id="0" name=""/>
        <dsp:cNvSpPr/>
      </dsp:nvSpPr>
      <dsp:spPr>
        <a:xfrm>
          <a:off x="3872277" y="1940080"/>
          <a:ext cx="1599962" cy="799981"/>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fr-FR" sz="1900" kern="1200" dirty="0" smtClean="0"/>
            <a:t>Bonbonne</a:t>
          </a:r>
          <a:endParaRPr lang="fr-FR" sz="1900" kern="1200" dirty="0"/>
        </a:p>
      </dsp:txBody>
      <dsp:txXfrm>
        <a:off x="3872277" y="1940080"/>
        <a:ext cx="1599962" cy="799981"/>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A9DA92-65E7-4446-9800-1461F10BB317}" type="datetimeFigureOut">
              <a:rPr lang="fr-FR" smtClean="0"/>
              <a:pPr/>
              <a:t>22/09/2015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051245-182D-4FAE-A389-4A469C70E4CD}"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7</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17</a:t>
            </a:fld>
            <a:endParaRPr lang="fr-F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107</a:t>
            </a:fld>
            <a:endParaRPr lang="fr-F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108</a:t>
            </a:fld>
            <a:endParaRPr lang="fr-F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109</a:t>
            </a:fld>
            <a:endParaRPr lang="fr-F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110</a:t>
            </a:fld>
            <a:endParaRPr lang="fr-F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111</a:t>
            </a:fld>
            <a:endParaRPr lang="fr-F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112</a:t>
            </a:fld>
            <a:endParaRPr lang="fr-F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113</a:t>
            </a:fld>
            <a:endParaRPr lang="fr-F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114</a:t>
            </a:fld>
            <a:endParaRPr lang="fr-F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115</a:t>
            </a:fld>
            <a:endParaRPr lang="fr-F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116</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18</a:t>
            </a:fld>
            <a:endParaRPr lang="fr-F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117</a:t>
            </a:fld>
            <a:endParaRPr lang="fr-F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118</a:t>
            </a:fld>
            <a:endParaRPr lang="fr-F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119</a:t>
            </a:fld>
            <a:endParaRPr lang="fr-F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120</a:t>
            </a:fld>
            <a:endParaRPr lang="fr-F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121</a:t>
            </a:fld>
            <a:endParaRPr lang="fr-F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122</a:t>
            </a:fld>
            <a:endParaRPr lang="fr-F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123</a:t>
            </a:fld>
            <a:endParaRPr lang="fr-F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200" kern="1200" baseline="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124</a:t>
            </a:fld>
            <a:endParaRPr lang="fr-F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125</a:t>
            </a:fld>
            <a:endParaRPr lang="fr-F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126</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19</a:t>
            </a:fld>
            <a:endParaRPr lang="fr-F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127</a:t>
            </a:fld>
            <a:endParaRPr lang="fr-F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128</a:t>
            </a:fld>
            <a:endParaRPr lang="fr-F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129</a:t>
            </a:fld>
            <a:endParaRPr lang="fr-F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130</a:t>
            </a:fld>
            <a:endParaRPr lang="fr-F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131</a:t>
            </a:fld>
            <a:endParaRPr lang="fr-F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132</a:t>
            </a:fld>
            <a:endParaRPr lang="fr-F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133</a:t>
            </a:fld>
            <a:endParaRPr lang="fr-F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134</a:t>
            </a:fld>
            <a:endParaRPr lang="fr-F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135</a:t>
            </a:fld>
            <a:endParaRPr lang="fr-F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136</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20</a:t>
            </a:fld>
            <a:endParaRPr lang="fr-F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137</a:t>
            </a:fld>
            <a:endParaRPr lang="fr-F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138</a:t>
            </a:fld>
            <a:endParaRPr lang="fr-F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139</a:t>
            </a:fld>
            <a:endParaRPr lang="fr-F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200" kern="1200" baseline="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140</a:t>
            </a:fld>
            <a:endParaRPr lang="fr-F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141</a:t>
            </a:fld>
            <a:endParaRPr lang="fr-F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142</a:t>
            </a:fld>
            <a:endParaRPr lang="fr-F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143</a:t>
            </a:fld>
            <a:endParaRPr lang="fr-F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144</a:t>
            </a:fld>
            <a:endParaRPr lang="fr-F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145</a:t>
            </a:fld>
            <a:endParaRPr lang="fr-F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146</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21</a:t>
            </a:fld>
            <a:endParaRPr lang="fr-F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147</a:t>
            </a:fld>
            <a:endParaRPr lang="fr-F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148</a:t>
            </a:fld>
            <a:endParaRPr lang="fr-F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149</a:t>
            </a:fld>
            <a:endParaRPr lang="fr-F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150</a:t>
            </a:fld>
            <a:endParaRPr lang="fr-F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151</a:t>
            </a:fld>
            <a:endParaRPr lang="fr-F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152</a:t>
            </a:fld>
            <a:endParaRPr lang="fr-F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153</a:t>
            </a:fld>
            <a:endParaRPr lang="fr-F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154</a:t>
            </a:fld>
            <a:endParaRPr lang="fr-F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155</a:t>
            </a:fld>
            <a:endParaRPr lang="fr-F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156</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22</a:t>
            </a:fld>
            <a:endParaRPr lang="fr-F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157</a:t>
            </a:fld>
            <a:endParaRPr lang="fr-F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158</a:t>
            </a:fld>
            <a:endParaRPr lang="fr-F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159</a:t>
            </a:fld>
            <a:endParaRPr lang="fr-F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160</a:t>
            </a:fld>
            <a:endParaRPr lang="fr-F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161</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23</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24</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25</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26</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8</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27</a:t>
            </a:fld>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28</a:t>
            </a:fld>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29</a:t>
            </a:fld>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30</a:t>
            </a:fld>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31</a:t>
            </a:fld>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32</a:t>
            </a:fld>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33</a:t>
            </a:fld>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34</a:t>
            </a:fld>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35</a:t>
            </a:fld>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36</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9</a:t>
            </a:fld>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37</a:t>
            </a:fld>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38</a:t>
            </a:fld>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39</a:t>
            </a:fld>
            <a:endParaRPr 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40</a:t>
            </a:fld>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41</a:t>
            </a:fld>
            <a:endParaRPr lang="fr-F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42</a:t>
            </a:fld>
            <a:endParaRPr 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43</a:t>
            </a:fld>
            <a:endParaRPr 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44</a:t>
            </a:fld>
            <a:endParaRPr lang="fr-F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45</a:t>
            </a:fld>
            <a:endParaRPr lang="fr-F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46</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11</a:t>
            </a:fld>
            <a:endParaRPr lang="fr-F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47</a:t>
            </a:fld>
            <a:endParaRPr lang="fr-F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48</a:t>
            </a:fld>
            <a:endParaRPr lang="fr-F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49</a:t>
            </a:fld>
            <a:endParaRPr lang="fr-F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50</a:t>
            </a:fld>
            <a:endParaRPr lang="fr-F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51</a:t>
            </a:fld>
            <a:endParaRPr lang="fr-F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52</a:t>
            </a:fld>
            <a:endParaRPr lang="fr-F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53</a:t>
            </a:fld>
            <a:endParaRPr lang="fr-F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54</a:t>
            </a:fld>
            <a:endParaRPr lang="fr-F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55</a:t>
            </a:fld>
            <a:endParaRPr lang="fr-F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56</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12</a:t>
            </a:fld>
            <a:endParaRPr lang="fr-F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57</a:t>
            </a:fld>
            <a:endParaRPr lang="fr-F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58</a:t>
            </a:fld>
            <a:endParaRPr lang="fr-F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59</a:t>
            </a:fld>
            <a:endParaRPr lang="fr-F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60</a:t>
            </a:fld>
            <a:endParaRPr lang="fr-F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61</a:t>
            </a:fld>
            <a:endParaRPr lang="fr-F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62</a:t>
            </a:fld>
            <a:endParaRPr lang="fr-F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63</a:t>
            </a:fld>
            <a:endParaRPr lang="fr-F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64</a:t>
            </a:fld>
            <a:endParaRPr lang="fr-F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65</a:t>
            </a:fld>
            <a:endParaRPr lang="fr-F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66</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13</a:t>
            </a:fld>
            <a:endParaRPr lang="fr-F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67</a:t>
            </a:fld>
            <a:endParaRPr lang="fr-F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68</a:t>
            </a:fld>
            <a:endParaRPr lang="fr-F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69</a:t>
            </a:fld>
            <a:endParaRPr lang="fr-F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70</a:t>
            </a:fld>
            <a:endParaRPr lang="fr-F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71</a:t>
            </a:fld>
            <a:endParaRPr lang="fr-F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72</a:t>
            </a:fld>
            <a:endParaRPr lang="fr-F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73</a:t>
            </a:fld>
            <a:endParaRPr lang="fr-F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74</a:t>
            </a:fld>
            <a:endParaRPr lang="fr-F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75</a:t>
            </a:fld>
            <a:endParaRPr lang="fr-F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76</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14</a:t>
            </a:fld>
            <a:endParaRPr lang="fr-FR"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77</a:t>
            </a:fld>
            <a:endParaRPr lang="fr-F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78</a:t>
            </a:fld>
            <a:endParaRPr lang="fr-F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79</a:t>
            </a:fld>
            <a:endParaRPr lang="fr-F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80</a:t>
            </a:fld>
            <a:endParaRPr lang="fr-F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81</a:t>
            </a:fld>
            <a:endParaRPr lang="fr-F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82</a:t>
            </a:fld>
            <a:endParaRPr lang="fr-F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83</a:t>
            </a:fld>
            <a:endParaRPr lang="fr-F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84</a:t>
            </a:fld>
            <a:endParaRPr lang="fr-F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85</a:t>
            </a:fld>
            <a:endParaRPr lang="fr-F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86</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15</a:t>
            </a:fld>
            <a:endParaRPr lang="fr-F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87</a:t>
            </a:fld>
            <a:endParaRPr lang="fr-F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88</a:t>
            </a:fld>
            <a:endParaRPr lang="fr-F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89</a:t>
            </a:fld>
            <a:endParaRPr lang="fr-F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90</a:t>
            </a:fld>
            <a:endParaRPr lang="fr-F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91</a:t>
            </a:fld>
            <a:endParaRPr lang="fr-F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92</a:t>
            </a:fld>
            <a:endParaRPr lang="fr-F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93</a:t>
            </a:fld>
            <a:endParaRPr lang="fr-F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94</a:t>
            </a:fld>
            <a:endParaRPr lang="fr-F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95</a:t>
            </a:fld>
            <a:endParaRPr lang="fr-F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96</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16</a:t>
            </a:fld>
            <a:endParaRPr lang="fr-F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97</a:t>
            </a:fld>
            <a:endParaRPr lang="fr-F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98</a:t>
            </a:fld>
            <a:endParaRPr lang="fr-F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99</a:t>
            </a:fld>
            <a:endParaRPr lang="fr-F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100</a:t>
            </a:fld>
            <a:endParaRPr lang="fr-F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101</a:t>
            </a:fld>
            <a:endParaRPr lang="fr-F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102</a:t>
            </a:fld>
            <a:endParaRPr lang="fr-F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103</a:t>
            </a:fld>
            <a:endParaRPr lang="fr-F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104</a:t>
            </a:fld>
            <a:endParaRPr lang="fr-F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105</a:t>
            </a:fld>
            <a:endParaRPr lang="fr-F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F051245-182D-4FAE-A389-4A469C70E4CD}" type="slidenum">
              <a:rPr lang="fr-FR" smtClean="0"/>
              <a:pPr/>
              <a:t>106</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C945EDCE-950D-4990-AAF8-8942DF2FAC72}" type="datetimeFigureOut">
              <a:rPr lang="fr-FR" smtClean="0">
                <a:solidFill>
                  <a:srgbClr val="DEF5FA"/>
                </a:solidFill>
              </a:rPr>
              <a:pPr/>
              <a:t>22/09/2015</a:t>
            </a:fld>
            <a:endParaRPr lang="fr-FR">
              <a:solidFill>
                <a:srgbClr val="DEF5FA"/>
              </a:solidFill>
            </a:endParaRP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solidFill>
                <a:srgbClr val="DEF5FA"/>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EE8EC121-5C8C-4CDD-9C54-8636D89352A7}"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C945EDCE-950D-4990-AAF8-8942DF2FAC72}" type="datetimeFigureOut">
              <a:rPr lang="fr-FR" smtClean="0">
                <a:solidFill>
                  <a:srgbClr val="DEF5FA"/>
                </a:solidFill>
              </a:rPr>
              <a:pPr/>
              <a:t>22/09/2015</a:t>
            </a:fld>
            <a:endParaRPr lang="fr-FR">
              <a:solidFill>
                <a:srgbClr val="DEF5FA"/>
              </a:solidFill>
            </a:endParaRP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solidFill>
                <a:srgbClr val="DEF5FA"/>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EE8EC121-5C8C-4CDD-9C54-8636D89352A7}"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4"/>
          </p:nvPr>
        </p:nvSpPr>
        <p:spPr/>
        <p:txBody>
          <a:bodyPr rtlCol="0"/>
          <a:lstStyle/>
          <a:p>
            <a:fld id="{C945EDCE-950D-4990-AAF8-8942DF2FAC72}" type="datetimeFigureOut">
              <a:rPr lang="fr-FR" smtClean="0">
                <a:solidFill>
                  <a:srgbClr val="464646"/>
                </a:solidFill>
              </a:rPr>
              <a:pPr/>
              <a:t>22/09/2015</a:t>
            </a:fld>
            <a:endParaRPr lang="fr-FR">
              <a:solidFill>
                <a:srgbClr val="464646"/>
              </a:solidFill>
            </a:endParaRPr>
          </a:p>
        </p:txBody>
      </p:sp>
      <p:sp>
        <p:nvSpPr>
          <p:cNvPr id="9" name="Espace réservé du numéro de diapositive 8"/>
          <p:cNvSpPr>
            <a:spLocks noGrp="1"/>
          </p:cNvSpPr>
          <p:nvPr>
            <p:ph type="sldNum" sz="quarter" idx="15"/>
          </p:nvPr>
        </p:nvSpPr>
        <p:spPr/>
        <p:txBody>
          <a:bodyPr rtlCol="0"/>
          <a:lstStyle/>
          <a:p>
            <a:fld id="{EE8EC121-5C8C-4CDD-9C54-8636D89352A7}" type="slidenum">
              <a:rPr lang="fr-FR" smtClean="0"/>
              <a:pPr/>
              <a:t>‹N°›</a:t>
            </a:fld>
            <a:endParaRPr lang="fr-FR"/>
          </a:p>
        </p:txBody>
      </p:sp>
      <p:sp>
        <p:nvSpPr>
          <p:cNvPr id="10" name="Espace réservé du pied de page 9"/>
          <p:cNvSpPr>
            <a:spLocks noGrp="1"/>
          </p:cNvSpPr>
          <p:nvPr>
            <p:ph type="ftr" sz="quarter" idx="16"/>
          </p:nvPr>
        </p:nvSpPr>
        <p:spPr/>
        <p:txBody>
          <a:bodyPr rtlCol="0"/>
          <a:lstStyle/>
          <a:p>
            <a:endParaRPr lang="fr-FR">
              <a:solidFill>
                <a:srgbClr val="464646"/>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C945EDCE-950D-4990-AAF8-8942DF2FAC72}" type="datetimeFigureOut">
              <a:rPr lang="fr-FR" smtClean="0">
                <a:solidFill>
                  <a:srgbClr val="DEF5FA"/>
                </a:solidFill>
              </a:rPr>
              <a:pPr/>
              <a:t>22/09/2015</a:t>
            </a:fld>
            <a:endParaRPr lang="fr-FR">
              <a:solidFill>
                <a:srgbClr val="DEF5FA"/>
              </a:solidFill>
            </a:endParaRP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solidFill>
                <a:srgbClr val="DEF5FA"/>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EE8EC121-5C8C-4CDD-9C54-8636D89352A7}"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4"/>
          </p:nvPr>
        </p:nvSpPr>
        <p:spPr/>
        <p:txBody>
          <a:bodyPr rtlCol="0"/>
          <a:lstStyle/>
          <a:p>
            <a:fld id="{C945EDCE-950D-4990-AAF8-8942DF2FAC72}" type="datetimeFigureOut">
              <a:rPr lang="fr-FR" smtClean="0">
                <a:solidFill>
                  <a:srgbClr val="464646"/>
                </a:solidFill>
              </a:rPr>
              <a:pPr/>
              <a:t>22/09/2015</a:t>
            </a:fld>
            <a:endParaRPr lang="fr-FR">
              <a:solidFill>
                <a:srgbClr val="464646"/>
              </a:solidFill>
            </a:endParaRPr>
          </a:p>
        </p:txBody>
      </p:sp>
      <p:sp>
        <p:nvSpPr>
          <p:cNvPr id="9" name="Espace réservé du numéro de diapositive 8"/>
          <p:cNvSpPr>
            <a:spLocks noGrp="1"/>
          </p:cNvSpPr>
          <p:nvPr>
            <p:ph type="sldNum" sz="quarter" idx="15"/>
          </p:nvPr>
        </p:nvSpPr>
        <p:spPr/>
        <p:txBody>
          <a:bodyPr rtlCol="0"/>
          <a:lstStyle/>
          <a:p>
            <a:fld id="{EE8EC121-5C8C-4CDD-9C54-8636D89352A7}" type="slidenum">
              <a:rPr lang="fr-FR" smtClean="0"/>
              <a:pPr/>
              <a:t>‹N°›</a:t>
            </a:fld>
            <a:endParaRPr lang="fr-FR"/>
          </a:p>
        </p:txBody>
      </p:sp>
      <p:sp>
        <p:nvSpPr>
          <p:cNvPr id="10" name="Espace réservé du pied de page 9"/>
          <p:cNvSpPr>
            <a:spLocks noGrp="1"/>
          </p:cNvSpPr>
          <p:nvPr>
            <p:ph type="ftr" sz="quarter" idx="16"/>
          </p:nvPr>
        </p:nvSpPr>
        <p:spPr/>
        <p:txBody>
          <a:bodyPr rtlCol="0"/>
          <a:lstStyle/>
          <a:p>
            <a:endParaRPr lang="fr-FR">
              <a:solidFill>
                <a:srgbClr val="464646"/>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C945EDCE-950D-4990-AAF8-8942DF2FAC72}" type="datetimeFigureOut">
              <a:rPr lang="fr-FR" smtClean="0">
                <a:solidFill>
                  <a:srgbClr val="DEF5FA"/>
                </a:solidFill>
              </a:rPr>
              <a:pPr/>
              <a:t>22/09/2015</a:t>
            </a:fld>
            <a:endParaRPr lang="fr-FR">
              <a:solidFill>
                <a:srgbClr val="DEF5FA"/>
              </a:solidFill>
            </a:endParaRP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solidFill>
                <a:srgbClr val="DEF5FA"/>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EE8EC121-5C8C-4CDD-9C54-8636D89352A7}"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4"/>
          </p:nvPr>
        </p:nvSpPr>
        <p:spPr/>
        <p:txBody>
          <a:bodyPr rtlCol="0"/>
          <a:lstStyle/>
          <a:p>
            <a:fld id="{C945EDCE-950D-4990-AAF8-8942DF2FAC72}" type="datetimeFigureOut">
              <a:rPr lang="fr-FR" smtClean="0">
                <a:solidFill>
                  <a:srgbClr val="464646"/>
                </a:solidFill>
              </a:rPr>
              <a:pPr/>
              <a:t>22/09/2015</a:t>
            </a:fld>
            <a:endParaRPr lang="fr-FR">
              <a:solidFill>
                <a:srgbClr val="464646"/>
              </a:solidFill>
            </a:endParaRPr>
          </a:p>
        </p:txBody>
      </p:sp>
      <p:sp>
        <p:nvSpPr>
          <p:cNvPr id="9" name="Espace réservé du numéro de diapositive 8"/>
          <p:cNvSpPr>
            <a:spLocks noGrp="1"/>
          </p:cNvSpPr>
          <p:nvPr>
            <p:ph type="sldNum" sz="quarter" idx="15"/>
          </p:nvPr>
        </p:nvSpPr>
        <p:spPr/>
        <p:txBody>
          <a:bodyPr rtlCol="0"/>
          <a:lstStyle/>
          <a:p>
            <a:fld id="{EE8EC121-5C8C-4CDD-9C54-8636D89352A7}" type="slidenum">
              <a:rPr lang="fr-FR" smtClean="0"/>
              <a:pPr/>
              <a:t>‹N°›</a:t>
            </a:fld>
            <a:endParaRPr lang="fr-FR"/>
          </a:p>
        </p:txBody>
      </p:sp>
      <p:sp>
        <p:nvSpPr>
          <p:cNvPr id="10" name="Espace réservé du pied de page 9"/>
          <p:cNvSpPr>
            <a:spLocks noGrp="1"/>
          </p:cNvSpPr>
          <p:nvPr>
            <p:ph type="ftr" sz="quarter" idx="16"/>
          </p:nvPr>
        </p:nvSpPr>
        <p:spPr/>
        <p:txBody>
          <a:bodyPr rtlCol="0"/>
          <a:lstStyle/>
          <a:p>
            <a:endParaRPr lang="fr-FR">
              <a:solidFill>
                <a:srgbClr val="464646"/>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C945EDCE-950D-4990-AAF8-8942DF2FAC72}" type="datetimeFigureOut">
              <a:rPr lang="fr-FR" smtClean="0">
                <a:solidFill>
                  <a:srgbClr val="DEF5FA"/>
                </a:solidFill>
              </a:rPr>
              <a:pPr/>
              <a:t>22/09/2015</a:t>
            </a:fld>
            <a:endParaRPr lang="fr-FR">
              <a:solidFill>
                <a:srgbClr val="DEF5FA"/>
              </a:solidFill>
            </a:endParaRP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solidFill>
                <a:srgbClr val="DEF5FA"/>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EE8EC121-5C8C-4CDD-9C54-8636D89352A7}"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4"/>
          </p:nvPr>
        </p:nvSpPr>
        <p:spPr/>
        <p:txBody>
          <a:bodyPr rtlCol="0"/>
          <a:lstStyle/>
          <a:p>
            <a:fld id="{C945EDCE-950D-4990-AAF8-8942DF2FAC72}" type="datetimeFigureOut">
              <a:rPr lang="fr-FR" smtClean="0">
                <a:solidFill>
                  <a:srgbClr val="464646"/>
                </a:solidFill>
              </a:rPr>
              <a:pPr/>
              <a:t>22/09/2015</a:t>
            </a:fld>
            <a:endParaRPr lang="fr-FR">
              <a:solidFill>
                <a:srgbClr val="464646"/>
              </a:solidFill>
            </a:endParaRPr>
          </a:p>
        </p:txBody>
      </p:sp>
      <p:sp>
        <p:nvSpPr>
          <p:cNvPr id="9" name="Espace réservé du numéro de diapositive 8"/>
          <p:cNvSpPr>
            <a:spLocks noGrp="1"/>
          </p:cNvSpPr>
          <p:nvPr>
            <p:ph type="sldNum" sz="quarter" idx="15"/>
          </p:nvPr>
        </p:nvSpPr>
        <p:spPr/>
        <p:txBody>
          <a:bodyPr rtlCol="0"/>
          <a:lstStyle/>
          <a:p>
            <a:fld id="{EE8EC121-5C8C-4CDD-9C54-8636D89352A7}" type="slidenum">
              <a:rPr lang="fr-FR" smtClean="0"/>
              <a:pPr/>
              <a:t>‹N°›</a:t>
            </a:fld>
            <a:endParaRPr lang="fr-FR"/>
          </a:p>
        </p:txBody>
      </p:sp>
      <p:sp>
        <p:nvSpPr>
          <p:cNvPr id="10" name="Espace réservé du pied de page 9"/>
          <p:cNvSpPr>
            <a:spLocks noGrp="1"/>
          </p:cNvSpPr>
          <p:nvPr>
            <p:ph type="ftr" sz="quarter" idx="16"/>
          </p:nvPr>
        </p:nvSpPr>
        <p:spPr/>
        <p:txBody>
          <a:bodyPr rtlCol="0"/>
          <a:lstStyle/>
          <a:p>
            <a:endParaRPr lang="fr-FR">
              <a:solidFill>
                <a:srgbClr val="464646"/>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4"/>
          </p:nvPr>
        </p:nvSpPr>
        <p:spPr/>
        <p:txBody>
          <a:bodyPr rtlCol="0"/>
          <a:lstStyle/>
          <a:p>
            <a:fld id="{C945EDCE-950D-4990-AAF8-8942DF2FAC72}" type="datetimeFigureOut">
              <a:rPr lang="fr-FR" smtClean="0">
                <a:solidFill>
                  <a:srgbClr val="464646"/>
                </a:solidFill>
              </a:rPr>
              <a:pPr/>
              <a:t>22/09/2015</a:t>
            </a:fld>
            <a:endParaRPr lang="fr-FR">
              <a:solidFill>
                <a:srgbClr val="464646"/>
              </a:solidFill>
            </a:endParaRPr>
          </a:p>
        </p:txBody>
      </p:sp>
      <p:sp>
        <p:nvSpPr>
          <p:cNvPr id="9" name="Espace réservé du numéro de diapositive 8"/>
          <p:cNvSpPr>
            <a:spLocks noGrp="1"/>
          </p:cNvSpPr>
          <p:nvPr>
            <p:ph type="sldNum" sz="quarter" idx="15"/>
          </p:nvPr>
        </p:nvSpPr>
        <p:spPr/>
        <p:txBody>
          <a:bodyPr rtlCol="0"/>
          <a:lstStyle/>
          <a:p>
            <a:fld id="{EE8EC121-5C8C-4CDD-9C54-8636D89352A7}" type="slidenum">
              <a:rPr lang="fr-FR" smtClean="0"/>
              <a:pPr/>
              <a:t>‹N°›</a:t>
            </a:fld>
            <a:endParaRPr lang="fr-FR"/>
          </a:p>
        </p:txBody>
      </p:sp>
      <p:sp>
        <p:nvSpPr>
          <p:cNvPr id="10" name="Espace réservé du pied de page 9"/>
          <p:cNvSpPr>
            <a:spLocks noGrp="1"/>
          </p:cNvSpPr>
          <p:nvPr>
            <p:ph type="ftr" sz="quarter" idx="16"/>
          </p:nvPr>
        </p:nvSpPr>
        <p:spPr/>
        <p:txBody>
          <a:bodyPr rtlCol="0"/>
          <a:lstStyle/>
          <a:p>
            <a:endParaRPr lang="fr-FR">
              <a:solidFill>
                <a:srgbClr val="464646"/>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108E057F-DF3E-4241-A8CE-1EDA1FF3C28C}" type="slidenum">
              <a:rPr lang="fr-FR"/>
              <a:pPr>
                <a:defRP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TwoObj">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457200" y="1600200"/>
            <a:ext cx="4038600" cy="452596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600200"/>
            <a:ext cx="4038600" cy="21859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648200" y="3938588"/>
            <a:ext cx="4038600" cy="21875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Rectangle 4"/>
          <p:cNvSpPr>
            <a:spLocks noGrp="1" noChangeArrowheads="1"/>
          </p:cNvSpPr>
          <p:nvPr>
            <p:ph type="dt" sz="half" idx="10"/>
          </p:nvPr>
        </p:nvSpPr>
        <p:spPr>
          <a:ln/>
        </p:spPr>
        <p:txBody>
          <a:bodyPr/>
          <a:lstStyle>
            <a:lvl1pPr>
              <a:defRPr/>
            </a:lvl1pPr>
          </a:lstStyle>
          <a:p>
            <a:pPr>
              <a:defRPr/>
            </a:pPr>
            <a:endParaRPr lang="fr-FR"/>
          </a:p>
        </p:txBody>
      </p:sp>
      <p:sp>
        <p:nvSpPr>
          <p:cNvPr id="7" name="Rectangle 5"/>
          <p:cNvSpPr>
            <a:spLocks noGrp="1" noChangeArrowheads="1"/>
          </p:cNvSpPr>
          <p:nvPr>
            <p:ph type="ftr" sz="quarter" idx="11"/>
          </p:nvPr>
        </p:nvSpPr>
        <p:spPr>
          <a:ln/>
        </p:spPr>
        <p:txBody>
          <a:bodyPr/>
          <a:lstStyle>
            <a:lvl1pPr>
              <a:defRPr/>
            </a:lvl1pPr>
          </a:lstStyle>
          <a:p>
            <a:pPr>
              <a:defRPr/>
            </a:pPr>
            <a:endParaRPr lang="fr-FR"/>
          </a:p>
        </p:txBody>
      </p:sp>
      <p:sp>
        <p:nvSpPr>
          <p:cNvPr id="8" name="Rectangle 6"/>
          <p:cNvSpPr>
            <a:spLocks noGrp="1" noChangeArrowheads="1"/>
          </p:cNvSpPr>
          <p:nvPr>
            <p:ph type="sldNum" sz="quarter" idx="12"/>
          </p:nvPr>
        </p:nvSpPr>
        <p:spPr>
          <a:ln/>
        </p:spPr>
        <p:txBody>
          <a:bodyPr/>
          <a:lstStyle>
            <a:lvl1pPr>
              <a:defRPr/>
            </a:lvl1pPr>
          </a:lstStyle>
          <a:p>
            <a:pPr>
              <a:defRPr/>
            </a:pPr>
            <a:fld id="{82DA14F7-06C7-4ECB-91EF-F86D27B6510B}"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457200" y="1600200"/>
            <a:ext cx="4038600" cy="452596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078D525F-DEEF-409C-A286-750799DAC767}" type="slidenum">
              <a:rPr lang="fr-FR"/>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C945EDCE-950D-4990-AAF8-8942DF2FAC72}" type="datetimeFigureOut">
              <a:rPr lang="fr-FR" smtClean="0">
                <a:solidFill>
                  <a:srgbClr val="DEF5FA"/>
                </a:solidFill>
              </a:rPr>
              <a:pPr/>
              <a:t>22/09/2015</a:t>
            </a:fld>
            <a:endParaRPr lang="fr-FR">
              <a:solidFill>
                <a:srgbClr val="DEF5FA"/>
              </a:solidFill>
            </a:endParaRP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solidFill>
                <a:srgbClr val="DEF5FA"/>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EE8EC121-5C8C-4CDD-9C54-8636D89352A7}"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4"/>
          </p:nvPr>
        </p:nvSpPr>
        <p:spPr/>
        <p:txBody>
          <a:bodyPr rtlCol="0"/>
          <a:lstStyle/>
          <a:p>
            <a:fld id="{C945EDCE-950D-4990-AAF8-8942DF2FAC72}" type="datetimeFigureOut">
              <a:rPr lang="fr-FR" smtClean="0">
                <a:solidFill>
                  <a:srgbClr val="464646"/>
                </a:solidFill>
              </a:rPr>
              <a:pPr/>
              <a:t>22/09/2015</a:t>
            </a:fld>
            <a:endParaRPr lang="fr-FR">
              <a:solidFill>
                <a:srgbClr val="464646"/>
              </a:solidFill>
            </a:endParaRPr>
          </a:p>
        </p:txBody>
      </p:sp>
      <p:sp>
        <p:nvSpPr>
          <p:cNvPr id="9" name="Espace réservé du numéro de diapositive 8"/>
          <p:cNvSpPr>
            <a:spLocks noGrp="1"/>
          </p:cNvSpPr>
          <p:nvPr>
            <p:ph type="sldNum" sz="quarter" idx="15"/>
          </p:nvPr>
        </p:nvSpPr>
        <p:spPr/>
        <p:txBody>
          <a:bodyPr rtlCol="0"/>
          <a:lstStyle/>
          <a:p>
            <a:fld id="{EE8EC121-5C8C-4CDD-9C54-8636D89352A7}" type="slidenum">
              <a:rPr lang="fr-FR" smtClean="0"/>
              <a:pPr/>
              <a:t>‹N°›</a:t>
            </a:fld>
            <a:endParaRPr lang="fr-FR"/>
          </a:p>
        </p:txBody>
      </p:sp>
      <p:sp>
        <p:nvSpPr>
          <p:cNvPr id="10" name="Espace réservé du pied de page 9"/>
          <p:cNvSpPr>
            <a:spLocks noGrp="1"/>
          </p:cNvSpPr>
          <p:nvPr>
            <p:ph type="ftr" sz="quarter" idx="16"/>
          </p:nvPr>
        </p:nvSpPr>
        <p:spPr/>
        <p:txBody>
          <a:bodyPr rtlCol="0"/>
          <a:lstStyle/>
          <a:p>
            <a:endParaRPr lang="fr-FR">
              <a:solidFill>
                <a:srgbClr val="464646"/>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C945EDCE-950D-4990-AAF8-8942DF2FAC72}" type="datetimeFigureOut">
              <a:rPr lang="fr-FR" smtClean="0">
                <a:solidFill>
                  <a:srgbClr val="DEF5FA"/>
                </a:solidFill>
              </a:rPr>
              <a:pPr/>
              <a:t>22/09/2015</a:t>
            </a:fld>
            <a:endParaRPr lang="fr-FR">
              <a:solidFill>
                <a:srgbClr val="DEF5FA"/>
              </a:solidFill>
            </a:endParaRP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solidFill>
                <a:srgbClr val="DEF5FA"/>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EE8EC121-5C8C-4CDD-9C54-8636D89352A7}"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C945EDCE-950D-4990-AAF8-8942DF2FAC72}" type="datetimeFigureOut">
              <a:rPr lang="fr-FR" smtClean="0">
                <a:solidFill>
                  <a:srgbClr val="DEF5FA"/>
                </a:solidFill>
              </a:rPr>
              <a:pPr/>
              <a:t>22/09/2015</a:t>
            </a:fld>
            <a:endParaRPr lang="fr-FR">
              <a:solidFill>
                <a:srgbClr val="DEF5FA"/>
              </a:solidFill>
            </a:endParaRP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solidFill>
                <a:srgbClr val="DEF5FA"/>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EE8EC121-5C8C-4CDD-9C54-8636D89352A7}"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C945EDCE-950D-4990-AAF8-8942DF2FAC72}" type="datetimeFigureOut">
              <a:rPr lang="fr-FR" smtClean="0">
                <a:solidFill>
                  <a:srgbClr val="464646"/>
                </a:solidFill>
              </a:rPr>
              <a:pPr/>
              <a:t>22/09/2015</a:t>
            </a:fld>
            <a:endParaRPr lang="fr-FR">
              <a:solidFill>
                <a:srgbClr val="464646"/>
              </a:solidFill>
            </a:endParaRP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solidFill>
                <a:srgbClr val="464646"/>
              </a:solidFill>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EE8EC121-5C8C-4CDD-9C54-8636D89352A7}"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61" r:id="rId1"/>
    <p:sldLayoutId id="2147483691" r:id="rId2"/>
    <p:sldLayoutId id="2147483693" r:id="rId3"/>
    <p:sldLayoutId id="2147483694" r:id="rId4"/>
    <p:sldLayoutId id="2147483695" r:id="rId5"/>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C945EDCE-950D-4990-AAF8-8942DF2FAC72}" type="datetimeFigureOut">
              <a:rPr lang="fr-FR" smtClean="0">
                <a:solidFill>
                  <a:srgbClr val="464646"/>
                </a:solidFill>
              </a:rPr>
              <a:pPr/>
              <a:t>22/09/2015</a:t>
            </a:fld>
            <a:endParaRPr lang="fr-FR">
              <a:solidFill>
                <a:srgbClr val="464646"/>
              </a:solidFill>
            </a:endParaRP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solidFill>
                <a:srgbClr val="464646"/>
              </a:solidFill>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EE8EC121-5C8C-4CDD-9C54-8636D89352A7}"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C945EDCE-950D-4990-AAF8-8942DF2FAC72}" type="datetimeFigureOut">
              <a:rPr lang="fr-FR" smtClean="0">
                <a:solidFill>
                  <a:srgbClr val="464646"/>
                </a:solidFill>
              </a:rPr>
              <a:pPr/>
              <a:t>22/09/2015</a:t>
            </a:fld>
            <a:endParaRPr lang="fr-FR">
              <a:solidFill>
                <a:srgbClr val="464646"/>
              </a:solidFill>
            </a:endParaRP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solidFill>
                <a:srgbClr val="464646"/>
              </a:solidFill>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EE8EC121-5C8C-4CDD-9C54-8636D89352A7}"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67" r:id="rId1"/>
    <p:sldLayoutId id="2147483692" r:id="rId2"/>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C945EDCE-950D-4990-AAF8-8942DF2FAC72}" type="datetimeFigureOut">
              <a:rPr lang="fr-FR" smtClean="0">
                <a:solidFill>
                  <a:srgbClr val="464646"/>
                </a:solidFill>
              </a:rPr>
              <a:pPr/>
              <a:t>22/09/2015</a:t>
            </a:fld>
            <a:endParaRPr lang="fr-FR">
              <a:solidFill>
                <a:srgbClr val="464646"/>
              </a:solidFill>
            </a:endParaRP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solidFill>
                <a:srgbClr val="464646"/>
              </a:solidFill>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EE8EC121-5C8C-4CDD-9C54-8636D89352A7}"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69" r:id="rId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C945EDCE-950D-4990-AAF8-8942DF2FAC72}" type="datetimeFigureOut">
              <a:rPr lang="fr-FR" smtClean="0">
                <a:solidFill>
                  <a:srgbClr val="464646"/>
                </a:solidFill>
              </a:rPr>
              <a:pPr/>
              <a:t>22/09/2015</a:t>
            </a:fld>
            <a:endParaRPr lang="fr-FR">
              <a:solidFill>
                <a:srgbClr val="464646"/>
              </a:solidFill>
            </a:endParaRP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solidFill>
                <a:srgbClr val="464646"/>
              </a:solidFill>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EE8EC121-5C8C-4CDD-9C54-8636D89352A7}"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73" r:id="rId1"/>
    <p:sldLayoutId id="2147483690" r:id="rId2"/>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C945EDCE-950D-4990-AAF8-8942DF2FAC72}" type="datetimeFigureOut">
              <a:rPr lang="fr-FR" smtClean="0">
                <a:solidFill>
                  <a:srgbClr val="464646"/>
                </a:solidFill>
              </a:rPr>
              <a:pPr/>
              <a:t>22/09/2015</a:t>
            </a:fld>
            <a:endParaRPr lang="fr-FR">
              <a:solidFill>
                <a:srgbClr val="464646"/>
              </a:solidFill>
            </a:endParaRP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solidFill>
                <a:srgbClr val="464646"/>
              </a:solidFill>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EE8EC121-5C8C-4CDD-9C54-8636D89352A7}"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77" r:id="rId1"/>
    <p:sldLayoutId id="2147483689" r:id="rId2"/>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C945EDCE-950D-4990-AAF8-8942DF2FAC72}" type="datetimeFigureOut">
              <a:rPr lang="fr-FR" smtClean="0">
                <a:solidFill>
                  <a:srgbClr val="464646"/>
                </a:solidFill>
              </a:rPr>
              <a:pPr/>
              <a:t>22/09/2015</a:t>
            </a:fld>
            <a:endParaRPr lang="fr-FR">
              <a:solidFill>
                <a:srgbClr val="464646"/>
              </a:solidFill>
            </a:endParaRP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solidFill>
                <a:srgbClr val="464646"/>
              </a:solidFill>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EE8EC121-5C8C-4CDD-9C54-8636D89352A7}"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81" r:id="rId1"/>
    <p:sldLayoutId id="2147483688" r:id="rId2"/>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C945EDCE-950D-4990-AAF8-8942DF2FAC72}" type="datetimeFigureOut">
              <a:rPr lang="fr-FR" smtClean="0">
                <a:solidFill>
                  <a:srgbClr val="464646"/>
                </a:solidFill>
              </a:rPr>
              <a:pPr/>
              <a:t>22/09/2015</a:t>
            </a:fld>
            <a:endParaRPr lang="fr-FR">
              <a:solidFill>
                <a:srgbClr val="464646"/>
              </a:solidFill>
            </a:endParaRP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solidFill>
                <a:srgbClr val="464646"/>
              </a:solidFill>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EE8EC121-5C8C-4CDD-9C54-8636D89352A7}"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85" r:id="rId1"/>
    <p:sldLayoutId id="2147483687" r:id="rId2"/>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3" Type="http://schemas.openxmlformats.org/officeDocument/2006/relationships/image" Target="../media/image313.jpeg"/><Relationship Id="rId2" Type="http://schemas.openxmlformats.org/officeDocument/2006/relationships/notesSlide" Target="../notesSlides/notesSlide94.xml"/><Relationship Id="rId1"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3" Type="http://schemas.openxmlformats.org/officeDocument/2006/relationships/image" Target="../media/image314.jpeg"/><Relationship Id="rId2" Type="http://schemas.openxmlformats.org/officeDocument/2006/relationships/notesSlide" Target="../notesSlides/notesSlide95.xml"/><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315.jpeg"/><Relationship Id="rId7" Type="http://schemas.openxmlformats.org/officeDocument/2006/relationships/diagramQuickStyle" Target="../diagrams/quickStyle12.xml"/><Relationship Id="rId12" Type="http://schemas.openxmlformats.org/officeDocument/2006/relationships/image" Target="../media/image319.jpeg"/><Relationship Id="rId2" Type="http://schemas.openxmlformats.org/officeDocument/2006/relationships/notesSlide" Target="../notesSlides/notesSlide96.xml"/><Relationship Id="rId1" Type="http://schemas.openxmlformats.org/officeDocument/2006/relationships/slideLayout" Target="../slideLayouts/slideLayout17.xml"/><Relationship Id="rId6" Type="http://schemas.openxmlformats.org/officeDocument/2006/relationships/diagramLayout" Target="../diagrams/layout12.xml"/><Relationship Id="rId11" Type="http://schemas.openxmlformats.org/officeDocument/2006/relationships/image" Target="../media/image318.jpeg"/><Relationship Id="rId5" Type="http://schemas.openxmlformats.org/officeDocument/2006/relationships/diagramData" Target="../diagrams/data12.xml"/><Relationship Id="rId10" Type="http://schemas.openxmlformats.org/officeDocument/2006/relationships/image" Target="../media/image317.gif"/><Relationship Id="rId4" Type="http://schemas.openxmlformats.org/officeDocument/2006/relationships/image" Target="../media/image316.jpeg"/><Relationship Id="rId9" Type="http://schemas.microsoft.com/office/2007/relationships/diagramDrawing" Target="../diagrams/drawing12.xml"/></Relationships>
</file>

<file path=ppt/slides/_rels/slide104.xml.rels><?xml version="1.0" encoding="UTF-8" standalone="yes"?>
<Relationships xmlns="http://schemas.openxmlformats.org/package/2006/relationships"><Relationship Id="rId8" Type="http://schemas.openxmlformats.org/officeDocument/2006/relationships/image" Target="../media/image325.png"/><Relationship Id="rId3" Type="http://schemas.openxmlformats.org/officeDocument/2006/relationships/image" Target="../media/image320.jpeg"/><Relationship Id="rId7" Type="http://schemas.openxmlformats.org/officeDocument/2006/relationships/image" Target="../media/image324.jpeg"/><Relationship Id="rId2" Type="http://schemas.openxmlformats.org/officeDocument/2006/relationships/notesSlide" Target="../notesSlides/notesSlide97.xml"/><Relationship Id="rId1" Type="http://schemas.openxmlformats.org/officeDocument/2006/relationships/slideLayout" Target="../slideLayouts/slideLayout17.xml"/><Relationship Id="rId6" Type="http://schemas.openxmlformats.org/officeDocument/2006/relationships/image" Target="../media/image323.jpeg"/><Relationship Id="rId5" Type="http://schemas.openxmlformats.org/officeDocument/2006/relationships/image" Target="../media/image322.jpeg"/><Relationship Id="rId4" Type="http://schemas.openxmlformats.org/officeDocument/2006/relationships/image" Target="../media/image321.jpeg"/><Relationship Id="rId9" Type="http://schemas.openxmlformats.org/officeDocument/2006/relationships/image" Target="../media/image326.jpeg"/></Relationships>
</file>

<file path=ppt/slides/_rels/slide105.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notesSlide" Target="../notesSlides/notesSlide98.xml"/><Relationship Id="rId1" Type="http://schemas.openxmlformats.org/officeDocument/2006/relationships/slideLayout" Target="../slideLayouts/slideLayout17.xml"/><Relationship Id="rId4" Type="http://schemas.openxmlformats.org/officeDocument/2006/relationships/image" Target="../media/image328.jpeg"/></Relationships>
</file>

<file path=ppt/slides/_rels/slide106.xml.rels><?xml version="1.0" encoding="UTF-8" standalone="yes"?>
<Relationships xmlns="http://schemas.openxmlformats.org/package/2006/relationships"><Relationship Id="rId3" Type="http://schemas.openxmlformats.org/officeDocument/2006/relationships/image" Target="../media/image329.jpeg"/><Relationship Id="rId2" Type="http://schemas.openxmlformats.org/officeDocument/2006/relationships/notesSlide" Target="../notesSlides/notesSlide99.xml"/><Relationship Id="rId1" Type="http://schemas.openxmlformats.org/officeDocument/2006/relationships/slideLayout" Target="../slideLayouts/slideLayout17.xml"/><Relationship Id="rId6" Type="http://schemas.openxmlformats.org/officeDocument/2006/relationships/image" Target="../media/image17.jpeg"/><Relationship Id="rId5" Type="http://schemas.openxmlformats.org/officeDocument/2006/relationships/image" Target="../media/image331.jpeg"/><Relationship Id="rId4" Type="http://schemas.openxmlformats.org/officeDocument/2006/relationships/image" Target="../media/image330.jpeg"/></Relationships>
</file>

<file path=ppt/slides/_rels/slide107.xml.rels><?xml version="1.0" encoding="UTF-8" standalone="yes"?>
<Relationships xmlns="http://schemas.openxmlformats.org/package/2006/relationships"><Relationship Id="rId8" Type="http://schemas.openxmlformats.org/officeDocument/2006/relationships/image" Target="../media/image335.jpeg"/><Relationship Id="rId13" Type="http://schemas.openxmlformats.org/officeDocument/2006/relationships/image" Target="http://www.siee.ch/images/amora/v_amora_moutarde_verre_TV_Dora_190g.jpg" TargetMode="External"/><Relationship Id="rId3" Type="http://schemas.openxmlformats.org/officeDocument/2006/relationships/image" Target="../media/image332.gif"/><Relationship Id="rId7" Type="http://schemas.openxmlformats.org/officeDocument/2006/relationships/image" Target="http://www.hellopro.fr/images/produit-2/6/1/2/stylos-billes-atlantis-assorti-3-1-gratuit-1482216.jpg" TargetMode="External"/><Relationship Id="rId12" Type="http://schemas.openxmlformats.org/officeDocument/2006/relationships/image" Target="../media/image338.jpeg"/><Relationship Id="rId2" Type="http://schemas.openxmlformats.org/officeDocument/2006/relationships/notesSlide" Target="../notesSlides/notesSlide100.xml"/><Relationship Id="rId1" Type="http://schemas.openxmlformats.org/officeDocument/2006/relationships/slideLayout" Target="../slideLayouts/slideLayout17.xml"/><Relationship Id="rId6" Type="http://schemas.openxmlformats.org/officeDocument/2006/relationships/image" Target="../media/image334.jpeg"/><Relationship Id="rId11" Type="http://schemas.openxmlformats.org/officeDocument/2006/relationships/image" Target="../media/image337.jpeg"/><Relationship Id="rId5" Type="http://schemas.openxmlformats.org/officeDocument/2006/relationships/image" Target="../media/image333.jpeg"/><Relationship Id="rId10" Type="http://schemas.openxmlformats.org/officeDocument/2006/relationships/image" Target="../media/image336.jpeg"/><Relationship Id="rId4" Type="http://schemas.openxmlformats.org/officeDocument/2006/relationships/image" Target="http://www.ooshop.com/Media/ProdImages/Produit/Images/3159470200971.gif" TargetMode="External"/><Relationship Id="rId9" Type="http://schemas.openxmlformats.org/officeDocument/2006/relationships/image" Target="http://www.nouvelle-epicerie.fr/catalogint/images/3104.jpg"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339.jpeg"/><Relationship Id="rId7" Type="http://schemas.openxmlformats.org/officeDocument/2006/relationships/image" Target="../media/image343.jpeg"/><Relationship Id="rId2" Type="http://schemas.openxmlformats.org/officeDocument/2006/relationships/notesSlide" Target="../notesSlides/notesSlide101.xml"/><Relationship Id="rId1" Type="http://schemas.openxmlformats.org/officeDocument/2006/relationships/slideLayout" Target="../slideLayouts/slideLayout17.xml"/><Relationship Id="rId6" Type="http://schemas.openxmlformats.org/officeDocument/2006/relationships/image" Target="../media/image342.jpeg"/><Relationship Id="rId5" Type="http://schemas.openxmlformats.org/officeDocument/2006/relationships/image" Target="../media/image341.jpeg"/><Relationship Id="rId4" Type="http://schemas.openxmlformats.org/officeDocument/2006/relationships/image" Target="../media/image340.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7.xml"/></Relationships>
</file>

<file path=ppt/slides/_rels/slide111.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notesSlide" Target="../notesSlides/notesSlide104.xml"/><Relationship Id="rId1" Type="http://schemas.openxmlformats.org/officeDocument/2006/relationships/slideLayout" Target="../slideLayouts/slideLayout17.xml"/></Relationships>
</file>

<file path=ppt/slides/_rels/slide112.xml.rels><?xml version="1.0" encoding="UTF-8" standalone="yes"?>
<Relationships xmlns="http://schemas.openxmlformats.org/package/2006/relationships"><Relationship Id="rId3" Type="http://schemas.openxmlformats.org/officeDocument/2006/relationships/image" Target="../media/image345.jpeg"/><Relationship Id="rId2" Type="http://schemas.openxmlformats.org/officeDocument/2006/relationships/notesSlide" Target="../notesSlides/notesSlide105.xml"/><Relationship Id="rId1" Type="http://schemas.openxmlformats.org/officeDocument/2006/relationships/slideLayout" Target="../slideLayouts/slideLayout17.xml"/></Relationships>
</file>

<file path=ppt/slides/_rels/slide113.xml.rels><?xml version="1.0" encoding="UTF-8" standalone="yes"?>
<Relationships xmlns="http://schemas.openxmlformats.org/package/2006/relationships"><Relationship Id="rId3" Type="http://schemas.openxmlformats.org/officeDocument/2006/relationships/image" Target="../media/image346.jpeg"/><Relationship Id="rId7" Type="http://schemas.openxmlformats.org/officeDocument/2006/relationships/image" Target="../media/image350.jpeg"/><Relationship Id="rId2" Type="http://schemas.openxmlformats.org/officeDocument/2006/relationships/notesSlide" Target="../notesSlides/notesSlide106.xml"/><Relationship Id="rId1" Type="http://schemas.openxmlformats.org/officeDocument/2006/relationships/slideLayout" Target="../slideLayouts/slideLayout17.xml"/><Relationship Id="rId6" Type="http://schemas.openxmlformats.org/officeDocument/2006/relationships/image" Target="../media/image349.jpeg"/><Relationship Id="rId5" Type="http://schemas.openxmlformats.org/officeDocument/2006/relationships/image" Target="../media/image348.png"/><Relationship Id="rId4" Type="http://schemas.openxmlformats.org/officeDocument/2006/relationships/image" Target="../media/image347.jpeg"/></Relationships>
</file>

<file path=ppt/slides/_rels/slide114.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notesSlide" Target="../notesSlides/notesSlide107.xml"/><Relationship Id="rId1" Type="http://schemas.openxmlformats.org/officeDocument/2006/relationships/slideLayout" Target="../slideLayouts/slideLayout17.xml"/><Relationship Id="rId5" Type="http://schemas.openxmlformats.org/officeDocument/2006/relationships/image" Target="../media/image353.jpeg"/><Relationship Id="rId4" Type="http://schemas.openxmlformats.org/officeDocument/2006/relationships/image" Target="../media/image352.png"/></Relationships>
</file>

<file path=ppt/slides/_rels/slide115.xml.rels><?xml version="1.0" encoding="UTF-8" standalone="yes"?>
<Relationships xmlns="http://schemas.openxmlformats.org/package/2006/relationships"><Relationship Id="rId3" Type="http://schemas.openxmlformats.org/officeDocument/2006/relationships/image" Target="../media/image354.jpeg"/><Relationship Id="rId2" Type="http://schemas.openxmlformats.org/officeDocument/2006/relationships/notesSlide" Target="../notesSlides/notesSlide108.xml"/><Relationship Id="rId1" Type="http://schemas.openxmlformats.org/officeDocument/2006/relationships/slideLayout" Target="../slideLayouts/slideLayout17.xml"/><Relationship Id="rId4" Type="http://schemas.openxmlformats.org/officeDocument/2006/relationships/image" Target="../media/image355.jpeg"/></Relationships>
</file>

<file path=ppt/slides/_rels/slide116.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notesSlide" Target="../notesSlides/notesSlide109.xml"/><Relationship Id="rId1" Type="http://schemas.openxmlformats.org/officeDocument/2006/relationships/slideLayout" Target="../slideLayouts/slideLayout17.xml"/></Relationships>
</file>

<file path=ppt/slides/_rels/slide117.xml.rels><?xml version="1.0" encoding="UTF-8" standalone="yes"?>
<Relationships xmlns="http://schemas.openxmlformats.org/package/2006/relationships"><Relationship Id="rId3" Type="http://schemas.openxmlformats.org/officeDocument/2006/relationships/image" Target="../media/image357.jpeg"/><Relationship Id="rId2" Type="http://schemas.openxmlformats.org/officeDocument/2006/relationships/notesSlide" Target="../notesSlides/notesSlide110.xml"/><Relationship Id="rId1" Type="http://schemas.openxmlformats.org/officeDocument/2006/relationships/slideLayout" Target="../slideLayouts/slideLayout1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358.png"/><Relationship Id="rId2" Type="http://schemas.openxmlformats.org/officeDocument/2006/relationships/notesSlide" Target="../notesSlides/notesSlide113.xml"/><Relationship Id="rId1" Type="http://schemas.openxmlformats.org/officeDocument/2006/relationships/slideLayout" Target="../slideLayouts/slideLayout17.xml"/><Relationship Id="rId5" Type="http://schemas.openxmlformats.org/officeDocument/2006/relationships/image" Target="../media/image360.png"/><Relationship Id="rId4" Type="http://schemas.openxmlformats.org/officeDocument/2006/relationships/image" Target="../media/image359.png"/></Relationships>
</file>

<file path=ppt/slides/_rels/slide121.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notesSlide" Target="../notesSlides/notesSlide114.xml"/><Relationship Id="rId1" Type="http://schemas.openxmlformats.org/officeDocument/2006/relationships/slideLayout" Target="../slideLayouts/slideLayout17.xml"/><Relationship Id="rId4" Type="http://schemas.openxmlformats.org/officeDocument/2006/relationships/image" Target="../media/image362.jpeg"/></Relationships>
</file>

<file path=ppt/slides/_rels/slide122.xml.rels><?xml version="1.0" encoding="UTF-8" standalone="yes"?>
<Relationships xmlns="http://schemas.openxmlformats.org/package/2006/relationships"><Relationship Id="rId3" Type="http://schemas.openxmlformats.org/officeDocument/2006/relationships/image" Target="../media/image363.jpeg"/><Relationship Id="rId7" Type="http://schemas.openxmlformats.org/officeDocument/2006/relationships/image" Target="../media/image346.jpeg"/><Relationship Id="rId2" Type="http://schemas.openxmlformats.org/officeDocument/2006/relationships/notesSlide" Target="../notesSlides/notesSlide115.xml"/><Relationship Id="rId1" Type="http://schemas.openxmlformats.org/officeDocument/2006/relationships/slideLayout" Target="../slideLayouts/slideLayout17.xml"/><Relationship Id="rId6" Type="http://schemas.openxmlformats.org/officeDocument/2006/relationships/image" Target="../media/image366.jpeg"/><Relationship Id="rId5" Type="http://schemas.openxmlformats.org/officeDocument/2006/relationships/image" Target="../media/image365.jpeg"/><Relationship Id="rId4" Type="http://schemas.openxmlformats.org/officeDocument/2006/relationships/image" Target="../media/image364.jpeg"/></Relationships>
</file>

<file path=ppt/slides/_rels/slide123.xml.rels><?xml version="1.0" encoding="UTF-8" standalone="yes"?>
<Relationships xmlns="http://schemas.openxmlformats.org/package/2006/relationships"><Relationship Id="rId3" Type="http://schemas.openxmlformats.org/officeDocument/2006/relationships/image" Target="../media/image353.jpeg"/><Relationship Id="rId2" Type="http://schemas.openxmlformats.org/officeDocument/2006/relationships/notesSlide" Target="../notesSlides/notesSlide116.xml"/><Relationship Id="rId1" Type="http://schemas.openxmlformats.org/officeDocument/2006/relationships/slideLayout" Target="../slideLayouts/slideLayout17.xml"/><Relationship Id="rId5" Type="http://schemas.openxmlformats.org/officeDocument/2006/relationships/image" Target="../media/image368.jpeg"/><Relationship Id="rId4" Type="http://schemas.openxmlformats.org/officeDocument/2006/relationships/image" Target="../media/image367.png"/></Relationships>
</file>

<file path=ppt/slides/_rels/slide124.xml.rels><?xml version="1.0" encoding="UTF-8" standalone="yes"?>
<Relationships xmlns="http://schemas.openxmlformats.org/package/2006/relationships"><Relationship Id="rId3" Type="http://schemas.openxmlformats.org/officeDocument/2006/relationships/hyperlink" Target="http://veillestrategique.champagne-ardenne.cci.fr/AutoIndex_v1/veilles/fiches-techniques/Emballage%20Info/2004/11emballagesactifs.pdf" TargetMode="External"/><Relationship Id="rId2" Type="http://schemas.openxmlformats.org/officeDocument/2006/relationships/notesSlide" Target="../notesSlides/notesSlide117.xml"/><Relationship Id="rId1" Type="http://schemas.openxmlformats.org/officeDocument/2006/relationships/slideLayout" Target="../slideLayouts/slideLayout17.xml"/><Relationship Id="rId6" Type="http://schemas.openxmlformats.org/officeDocument/2006/relationships/image" Target="../media/image370.png"/><Relationship Id="rId5" Type="http://schemas.openxmlformats.org/officeDocument/2006/relationships/image" Target="../media/image369.png"/><Relationship Id="rId4" Type="http://schemas.openxmlformats.org/officeDocument/2006/relationships/hyperlink" Target="http://cerig.efpg.inpg.fr/memoire/2005/emballage-intelligent.htm"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8.xml"/><Relationship Id="rId1" Type="http://schemas.openxmlformats.org/officeDocument/2006/relationships/slideLayout" Target="../slideLayouts/slideLayout17.xml"/></Relationships>
</file>

<file path=ppt/slides/_rels/slide126.xml.rels><?xml version="1.0" encoding="UTF-8" standalone="yes"?>
<Relationships xmlns="http://schemas.openxmlformats.org/package/2006/relationships"><Relationship Id="rId3" Type="http://schemas.openxmlformats.org/officeDocument/2006/relationships/image" Target="../media/image371.jpeg"/><Relationship Id="rId2" Type="http://schemas.openxmlformats.org/officeDocument/2006/relationships/notesSlide" Target="../notesSlides/notesSlide119.xml"/><Relationship Id="rId1" Type="http://schemas.openxmlformats.org/officeDocument/2006/relationships/slideLayout" Target="../slideLayouts/slideLayout17.xml"/><Relationship Id="rId6" Type="http://schemas.openxmlformats.org/officeDocument/2006/relationships/image" Target="../media/image373.jpeg"/><Relationship Id="rId5" Type="http://schemas.openxmlformats.org/officeDocument/2006/relationships/image" Target="../media/image372.jpeg"/><Relationship Id="rId4" Type="http://schemas.openxmlformats.org/officeDocument/2006/relationships/hyperlink" Target="http://veillestrategique.champagne-ardenne.cci.fr/AutoIndex_v1/veilles/fiches-techniques/Emballage%20Info/2004/11emballagesactifs.pdf" TargetMode="External"/></Relationships>
</file>

<file path=ppt/slides/_rels/slide127.xml.rels><?xml version="1.0" encoding="UTF-8" standalone="yes"?>
<Relationships xmlns="http://schemas.openxmlformats.org/package/2006/relationships"><Relationship Id="rId8" Type="http://schemas.openxmlformats.org/officeDocument/2006/relationships/image" Target="../media/image378.png"/><Relationship Id="rId3" Type="http://schemas.openxmlformats.org/officeDocument/2006/relationships/hyperlink" Target="http://veillestrategique.champagne-ardenne.cci.fr/AutoIndex_v1/veilles/fiches-techniques/Emballage%20Info/2004/11emballagesactifs.pdf" TargetMode="External"/><Relationship Id="rId7" Type="http://schemas.openxmlformats.org/officeDocument/2006/relationships/image" Target="../media/image377.jpeg"/><Relationship Id="rId2" Type="http://schemas.openxmlformats.org/officeDocument/2006/relationships/notesSlide" Target="../notesSlides/notesSlide120.xml"/><Relationship Id="rId1" Type="http://schemas.openxmlformats.org/officeDocument/2006/relationships/slideLayout" Target="../slideLayouts/slideLayout17.xml"/><Relationship Id="rId6" Type="http://schemas.openxmlformats.org/officeDocument/2006/relationships/image" Target="../media/image376.png"/><Relationship Id="rId5" Type="http://schemas.openxmlformats.org/officeDocument/2006/relationships/image" Target="../media/image375.png"/><Relationship Id="rId4" Type="http://schemas.openxmlformats.org/officeDocument/2006/relationships/image" Target="../media/image374.png"/><Relationship Id="rId9" Type="http://schemas.openxmlformats.org/officeDocument/2006/relationships/image" Target="../media/image379.jpeg"/></Relationships>
</file>

<file path=ppt/slides/_rels/slide128.xml.rels><?xml version="1.0" encoding="UTF-8" standalone="yes"?>
<Relationships xmlns="http://schemas.openxmlformats.org/package/2006/relationships"><Relationship Id="rId8" Type="http://schemas.openxmlformats.org/officeDocument/2006/relationships/image" Target="../media/image384.jpeg"/><Relationship Id="rId3" Type="http://schemas.openxmlformats.org/officeDocument/2006/relationships/hyperlink" Target="http://veillestrategique.champagne-ardenne.cci.fr/AutoIndex_v1/veilles/fiches-techniques/Emballage%20Info/2004/11emballagesactifs.pdf" TargetMode="External"/><Relationship Id="rId7" Type="http://schemas.openxmlformats.org/officeDocument/2006/relationships/image" Target="../media/image383.jpeg"/><Relationship Id="rId2" Type="http://schemas.openxmlformats.org/officeDocument/2006/relationships/notesSlide" Target="../notesSlides/notesSlide121.xml"/><Relationship Id="rId1" Type="http://schemas.openxmlformats.org/officeDocument/2006/relationships/slideLayout" Target="../slideLayouts/slideLayout17.xml"/><Relationship Id="rId6" Type="http://schemas.openxmlformats.org/officeDocument/2006/relationships/image" Target="../media/image382.jpeg"/><Relationship Id="rId5" Type="http://schemas.openxmlformats.org/officeDocument/2006/relationships/image" Target="../media/image381.jpeg"/><Relationship Id="rId4" Type="http://schemas.openxmlformats.org/officeDocument/2006/relationships/image" Target="../media/image380.jpeg"/></Relationships>
</file>

<file path=ppt/slides/_rels/slide129.xml.rels><?xml version="1.0" encoding="UTF-8" standalone="yes"?>
<Relationships xmlns="http://schemas.openxmlformats.org/package/2006/relationships"><Relationship Id="rId3" Type="http://schemas.openxmlformats.org/officeDocument/2006/relationships/image" Target="../media/image385.jpeg"/><Relationship Id="rId2" Type="http://schemas.openxmlformats.org/officeDocument/2006/relationships/notesSlide" Target="../notesSlides/notesSlide122.xml"/><Relationship Id="rId1" Type="http://schemas.openxmlformats.org/officeDocument/2006/relationships/slideLayout" Target="../slideLayouts/slideLayout17.xml"/><Relationship Id="rId6" Type="http://schemas.openxmlformats.org/officeDocument/2006/relationships/image" Target="../media/image387.png"/><Relationship Id="rId5" Type="http://schemas.openxmlformats.org/officeDocument/2006/relationships/image" Target="../media/image386.jpeg"/><Relationship Id="rId4" Type="http://schemas.openxmlformats.org/officeDocument/2006/relationships/hyperlink" Target="http://veillestrategique.champagne-ardenne.cci.fr/AutoIndex_v1/veilles/fiches-techniques/Emballage%20Info/2004/11emballagesactifs.pdf"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388.jpeg"/><Relationship Id="rId2" Type="http://schemas.openxmlformats.org/officeDocument/2006/relationships/notesSlide" Target="../notesSlides/notesSlide124.xml"/><Relationship Id="rId1" Type="http://schemas.openxmlformats.org/officeDocument/2006/relationships/slideLayout" Target="../slideLayouts/slideLayout7.xml"/><Relationship Id="rId6" Type="http://schemas.openxmlformats.org/officeDocument/2006/relationships/image" Target="../media/image125.jpeg"/><Relationship Id="rId5" Type="http://schemas.openxmlformats.org/officeDocument/2006/relationships/image" Target="../media/image390.png"/><Relationship Id="rId4" Type="http://schemas.openxmlformats.org/officeDocument/2006/relationships/image" Target="../media/image389.png"/></Relationships>
</file>

<file path=ppt/slides/_rels/slide132.xml.rels><?xml version="1.0" encoding="UTF-8" standalone="yes"?>
<Relationships xmlns="http://schemas.openxmlformats.org/package/2006/relationships"><Relationship Id="rId3" Type="http://schemas.openxmlformats.org/officeDocument/2006/relationships/image" Target="../media/image391.jpeg"/><Relationship Id="rId2" Type="http://schemas.openxmlformats.org/officeDocument/2006/relationships/notesSlide" Target="../notesSlides/notesSlide125.xml"/><Relationship Id="rId1" Type="http://schemas.openxmlformats.org/officeDocument/2006/relationships/slideLayout" Target="../slideLayouts/slideLayout7.xml"/><Relationship Id="rId4" Type="http://schemas.openxmlformats.org/officeDocument/2006/relationships/image" Target="../media/image125.jpeg"/></Relationships>
</file>

<file path=ppt/slides/_rels/slide133.xml.rels><?xml version="1.0" encoding="UTF-8" standalone="yes"?>
<Relationships xmlns="http://schemas.openxmlformats.org/package/2006/relationships"><Relationship Id="rId3" Type="http://schemas.openxmlformats.org/officeDocument/2006/relationships/image" Target="../media/image392.jpeg"/><Relationship Id="rId2" Type="http://schemas.openxmlformats.org/officeDocument/2006/relationships/notesSlide" Target="../notesSlides/notesSlide126.xml"/><Relationship Id="rId1" Type="http://schemas.openxmlformats.org/officeDocument/2006/relationships/slideLayout" Target="../slideLayouts/slideLayout7.xml"/><Relationship Id="rId4" Type="http://schemas.openxmlformats.org/officeDocument/2006/relationships/image" Target="../media/image125.jpeg"/></Relationships>
</file>

<file path=ppt/slides/_rels/slide13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7.xml"/><Relationship Id="rId1" Type="http://schemas.openxmlformats.org/officeDocument/2006/relationships/slideLayout" Target="../slideLayouts/slideLayout7.xml"/><Relationship Id="rId5" Type="http://schemas.openxmlformats.org/officeDocument/2006/relationships/image" Target="../media/image394.png"/><Relationship Id="rId4" Type="http://schemas.openxmlformats.org/officeDocument/2006/relationships/image" Target="../media/image393.png"/></Relationships>
</file>

<file path=ppt/slides/_rels/slide135.xml.rels><?xml version="1.0" encoding="UTF-8" standalone="yes"?>
<Relationships xmlns="http://schemas.openxmlformats.org/package/2006/relationships"><Relationship Id="rId3" Type="http://schemas.openxmlformats.org/officeDocument/2006/relationships/image" Target="../media/image395.jpeg"/><Relationship Id="rId2" Type="http://schemas.openxmlformats.org/officeDocument/2006/relationships/notesSlide" Target="../notesSlides/notesSlide128.xml"/><Relationship Id="rId1" Type="http://schemas.openxmlformats.org/officeDocument/2006/relationships/slideLayout" Target="../slideLayouts/slideLayout7.xml"/><Relationship Id="rId5" Type="http://schemas.openxmlformats.org/officeDocument/2006/relationships/image" Target="../media/image396.png"/><Relationship Id="rId4" Type="http://schemas.openxmlformats.org/officeDocument/2006/relationships/image" Target="../media/image125.jpeg"/></Relationships>
</file>

<file path=ppt/slides/_rels/slide136.xml.rels><?xml version="1.0" encoding="UTF-8" standalone="yes"?>
<Relationships xmlns="http://schemas.openxmlformats.org/package/2006/relationships"><Relationship Id="rId3" Type="http://schemas.openxmlformats.org/officeDocument/2006/relationships/image" Target="../media/image397.png"/><Relationship Id="rId2" Type="http://schemas.openxmlformats.org/officeDocument/2006/relationships/notesSlide" Target="../notesSlides/notesSlide129.xml"/><Relationship Id="rId1" Type="http://schemas.openxmlformats.org/officeDocument/2006/relationships/slideLayout" Target="../slideLayouts/slideLayout7.xml"/><Relationship Id="rId5" Type="http://schemas.openxmlformats.org/officeDocument/2006/relationships/image" Target="../media/image125.jpeg"/><Relationship Id="rId4" Type="http://schemas.openxmlformats.org/officeDocument/2006/relationships/image" Target="../media/image398.jpeg"/></Relationships>
</file>

<file path=ppt/slides/_rels/slide13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30.xml"/><Relationship Id="rId1" Type="http://schemas.openxmlformats.org/officeDocument/2006/relationships/slideLayout" Target="../slideLayouts/slideLayout7.xml"/><Relationship Id="rId4" Type="http://schemas.openxmlformats.org/officeDocument/2006/relationships/image" Target="../media/image399.jpeg"/></Relationships>
</file>

<file path=ppt/slides/_rels/slide138.xml.rels><?xml version="1.0" encoding="UTF-8" standalone="yes"?>
<Relationships xmlns="http://schemas.openxmlformats.org/package/2006/relationships"><Relationship Id="rId3" Type="http://schemas.openxmlformats.org/officeDocument/2006/relationships/image" Target="../media/image400.jpeg"/><Relationship Id="rId2" Type="http://schemas.openxmlformats.org/officeDocument/2006/relationships/notesSlide" Target="../notesSlides/notesSlide131.xml"/><Relationship Id="rId1" Type="http://schemas.openxmlformats.org/officeDocument/2006/relationships/slideLayout" Target="../slideLayouts/slideLayout7.xml"/><Relationship Id="rId5" Type="http://schemas.openxmlformats.org/officeDocument/2006/relationships/image" Target="../media/image125.jpeg"/><Relationship Id="rId4" Type="http://schemas.openxmlformats.org/officeDocument/2006/relationships/hyperlink" Target="http://blogs.ecoles-idrac.com/Marketing-sensoriel-Cas-Nature-et-Decouvertes/(cat)/103979/(ccat)/Le%20Marketing%20Sensoriel"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401.jpeg"/><Relationship Id="rId2" Type="http://schemas.openxmlformats.org/officeDocument/2006/relationships/notesSlide" Target="../notesSlides/notesSlide132.xml"/><Relationship Id="rId1" Type="http://schemas.openxmlformats.org/officeDocument/2006/relationships/slideLayout" Target="../slideLayouts/slideLayout7.xml"/><Relationship Id="rId5" Type="http://schemas.openxmlformats.org/officeDocument/2006/relationships/image" Target="../media/image125.jpeg"/><Relationship Id="rId4" Type="http://schemas.openxmlformats.org/officeDocument/2006/relationships/hyperlink" Target="http://blogs.ecoles-idrac.com/Marketing-sensoriel-Cas-Nature-et-Decouvertes/(cat)/103979/(ccat)/Le%20Marketing%20Sensoriel"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upload.wikimedia.org/wikipedia/commons/d/d5/Sachets_d%C3%A9shydratants_sodepac.JP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40.xml.rels><?xml version="1.0" encoding="UTF-8" standalone="yes"?>
<Relationships xmlns="http://schemas.openxmlformats.org/package/2006/relationships"><Relationship Id="rId3" Type="http://schemas.openxmlformats.org/officeDocument/2006/relationships/image" Target="../media/image402.jpeg"/><Relationship Id="rId2" Type="http://schemas.openxmlformats.org/officeDocument/2006/relationships/notesSlide" Target="../notesSlides/notesSlide133.xml"/><Relationship Id="rId1" Type="http://schemas.openxmlformats.org/officeDocument/2006/relationships/slideLayout" Target="../slideLayouts/slideLayout7.xml"/><Relationship Id="rId5" Type="http://schemas.openxmlformats.org/officeDocument/2006/relationships/image" Target="../media/image125.jpeg"/><Relationship Id="rId4" Type="http://schemas.openxmlformats.org/officeDocument/2006/relationships/image" Target="../media/image403.jpeg"/></Relationships>
</file>

<file path=ppt/slides/_rels/slide141.xml.rels><?xml version="1.0" encoding="UTF-8" standalone="yes"?>
<Relationships xmlns="http://schemas.openxmlformats.org/package/2006/relationships"><Relationship Id="rId3" Type="http://schemas.openxmlformats.org/officeDocument/2006/relationships/image" Target="../media/image404.jpeg"/><Relationship Id="rId2" Type="http://schemas.openxmlformats.org/officeDocument/2006/relationships/notesSlide" Target="../notesSlides/notesSlide134.xml"/><Relationship Id="rId1" Type="http://schemas.openxmlformats.org/officeDocument/2006/relationships/slideLayout" Target="../slideLayouts/slideLayout7.xml"/><Relationship Id="rId4" Type="http://schemas.openxmlformats.org/officeDocument/2006/relationships/image" Target="../media/image125.jpeg"/></Relationships>
</file>

<file path=ppt/slides/_rels/slide142.xml.rels><?xml version="1.0" encoding="UTF-8" standalone="yes"?>
<Relationships xmlns="http://schemas.openxmlformats.org/package/2006/relationships"><Relationship Id="rId3" Type="http://schemas.openxmlformats.org/officeDocument/2006/relationships/image" Target="../media/image405.png"/><Relationship Id="rId2" Type="http://schemas.openxmlformats.org/officeDocument/2006/relationships/notesSlide" Target="../notesSlides/notesSlide135.xml"/><Relationship Id="rId1" Type="http://schemas.openxmlformats.org/officeDocument/2006/relationships/slideLayout" Target="../slideLayouts/slideLayout7.xml"/><Relationship Id="rId4" Type="http://schemas.openxmlformats.org/officeDocument/2006/relationships/image" Target="../media/image125.jpeg"/></Relationships>
</file>

<file path=ppt/slides/_rels/slide143.xml.rels><?xml version="1.0" encoding="UTF-8" standalone="yes"?>
<Relationships xmlns="http://schemas.openxmlformats.org/package/2006/relationships"><Relationship Id="rId3" Type="http://schemas.openxmlformats.org/officeDocument/2006/relationships/image" Target="../media/image406.png"/><Relationship Id="rId2" Type="http://schemas.openxmlformats.org/officeDocument/2006/relationships/notesSlide" Target="../notesSlides/notesSlide136.xml"/><Relationship Id="rId1" Type="http://schemas.openxmlformats.org/officeDocument/2006/relationships/slideLayout" Target="../slideLayouts/slideLayout7.xml"/><Relationship Id="rId6" Type="http://schemas.openxmlformats.org/officeDocument/2006/relationships/image" Target="../media/image125.jpeg"/><Relationship Id="rId5" Type="http://schemas.openxmlformats.org/officeDocument/2006/relationships/image" Target="../media/image408.png"/><Relationship Id="rId4" Type="http://schemas.openxmlformats.org/officeDocument/2006/relationships/image" Target="../media/image407.png"/></Relationships>
</file>

<file path=ppt/slides/_rels/slide144.xml.rels><?xml version="1.0" encoding="UTF-8" standalone="yes"?>
<Relationships xmlns="http://schemas.openxmlformats.org/package/2006/relationships"><Relationship Id="rId3" Type="http://schemas.openxmlformats.org/officeDocument/2006/relationships/hyperlink" Target="http://storage.canalblog.com/89/82/23118/60586635.jpg" TargetMode="External"/><Relationship Id="rId7" Type="http://schemas.openxmlformats.org/officeDocument/2006/relationships/image" Target="../media/image125.jpeg"/><Relationship Id="rId2" Type="http://schemas.openxmlformats.org/officeDocument/2006/relationships/notesSlide" Target="../notesSlides/notesSlide137.xml"/><Relationship Id="rId1" Type="http://schemas.openxmlformats.org/officeDocument/2006/relationships/slideLayout" Target="../slideLayouts/slideLayout7.xml"/><Relationship Id="rId6" Type="http://schemas.openxmlformats.org/officeDocument/2006/relationships/image" Target="../media/image411.png"/><Relationship Id="rId5" Type="http://schemas.openxmlformats.org/officeDocument/2006/relationships/image" Target="../media/image410.png"/><Relationship Id="rId4" Type="http://schemas.openxmlformats.org/officeDocument/2006/relationships/image" Target="../media/image409.jpeg"/></Relationships>
</file>

<file path=ppt/slides/_rels/slide14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38.xml"/><Relationship Id="rId1" Type="http://schemas.openxmlformats.org/officeDocument/2006/relationships/slideLayout" Target="../slideLayouts/slideLayout7.xml"/><Relationship Id="rId5" Type="http://schemas.openxmlformats.org/officeDocument/2006/relationships/image" Target="../media/image413.jpeg"/><Relationship Id="rId4" Type="http://schemas.openxmlformats.org/officeDocument/2006/relationships/image" Target="../media/image412.jpeg"/></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8.xml"/></Relationships>
</file>

<file path=ppt/slides/_rels/slide147.xml.rels><?xml version="1.0" encoding="UTF-8" standalone="yes"?>
<Relationships xmlns="http://schemas.openxmlformats.org/package/2006/relationships"><Relationship Id="rId3" Type="http://schemas.openxmlformats.org/officeDocument/2006/relationships/image" Target="../media/image414.gif"/><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8" Type="http://schemas.openxmlformats.org/officeDocument/2006/relationships/image" Target="../media/image417.jpeg"/><Relationship Id="rId3" Type="http://schemas.openxmlformats.org/officeDocument/2006/relationships/image" Target="../media/image221.jpeg"/><Relationship Id="rId7" Type="http://schemas.openxmlformats.org/officeDocument/2006/relationships/image" Target="../media/image416.jpeg"/><Relationship Id="rId2" Type="http://schemas.openxmlformats.org/officeDocument/2006/relationships/notesSlide" Target="../notesSlides/notesSlide141.xml"/><Relationship Id="rId1" Type="http://schemas.openxmlformats.org/officeDocument/2006/relationships/slideLayout" Target="../slideLayouts/slideLayout7.xml"/><Relationship Id="rId6" Type="http://schemas.openxmlformats.org/officeDocument/2006/relationships/image" Target="../media/image224.jpeg"/><Relationship Id="rId5" Type="http://schemas.openxmlformats.org/officeDocument/2006/relationships/image" Target="../media/image414.gif"/><Relationship Id="rId4" Type="http://schemas.openxmlformats.org/officeDocument/2006/relationships/image" Target="../media/image415.jpeg"/><Relationship Id="rId9" Type="http://schemas.openxmlformats.org/officeDocument/2006/relationships/image" Target="../media/image418.jpeg"/></Relationships>
</file>

<file path=ppt/slides/_rels/slide149.xml.rels><?xml version="1.0" encoding="UTF-8" standalone="yes"?>
<Relationships xmlns="http://schemas.openxmlformats.org/package/2006/relationships"><Relationship Id="rId3" Type="http://schemas.openxmlformats.org/officeDocument/2006/relationships/image" Target="../media/image380.jpeg"/><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419.jpeg"/><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420.jpeg"/><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8.xml"/></Relationships>
</file>

<file path=ppt/slides/_rels/slide153.xml.rels><?xml version="1.0" encoding="UTF-8" standalone="yes"?>
<Relationships xmlns="http://schemas.openxmlformats.org/package/2006/relationships"><Relationship Id="rId3" Type="http://schemas.openxmlformats.org/officeDocument/2006/relationships/hyperlink" Target="http://www.logistiqueconseil.org/Articles/Entrepot-magasin/Emballage-fonction.htm" TargetMode="External"/><Relationship Id="rId2" Type="http://schemas.openxmlformats.org/officeDocument/2006/relationships/notesSlide" Target="../notesSlides/notesSlide146.xml"/><Relationship Id="rId1" Type="http://schemas.openxmlformats.org/officeDocument/2006/relationships/slideLayout" Target="../slideLayouts/slideLayout7.xml"/><Relationship Id="rId6" Type="http://schemas.openxmlformats.org/officeDocument/2006/relationships/hyperlink" Target="http://www.curiosphere.tv/MINTE/MINTE10901/page_10901_71560.cfm" TargetMode="External"/><Relationship Id="rId5" Type="http://schemas.openxmlformats.org/officeDocument/2006/relationships/hyperlink" Target="http://www.espace-sciences.org/archives/science/15470..html" TargetMode="External"/><Relationship Id="rId4" Type="http://schemas.openxmlformats.org/officeDocument/2006/relationships/hyperlink" Target="http://fr.wikipedia.org/wiki/Emballage" TargetMode="External"/></Relationships>
</file>

<file path=ppt/slides/_rels/slide154.xml.rels><?xml version="1.0" encoding="UTF-8" standalone="yes"?>
<Relationships xmlns="http://schemas.openxmlformats.org/package/2006/relationships"><Relationship Id="rId8" Type="http://schemas.openxmlformats.org/officeDocument/2006/relationships/hyperlink" Target="http://www.zdnet.fr/actualites/rfid-des-nouveaux-composants-integres-directement-dans-les-emballages-produits-39316179.htm" TargetMode="External"/><Relationship Id="rId3" Type="http://schemas.openxmlformats.org/officeDocument/2006/relationships/hyperlink" Target="http://www.marketing-etudiant.fr/" TargetMode="External"/><Relationship Id="rId7" Type="http://schemas.openxmlformats.org/officeDocument/2006/relationships/hyperlink" Target="http://www.nelmar.com/index.php/section/barcoding-rfid/language/fr" TargetMode="External"/><Relationship Id="rId2" Type="http://schemas.openxmlformats.org/officeDocument/2006/relationships/notesSlide" Target="../notesSlides/notesSlide147.xml"/><Relationship Id="rId1" Type="http://schemas.openxmlformats.org/officeDocument/2006/relationships/slideLayout" Target="../slideLayouts/slideLayout7.xml"/><Relationship Id="rId6" Type="http://schemas.openxmlformats.org/officeDocument/2006/relationships/hyperlink" Target="http://www.scribd.com/doc/4760403/Emballages-Alimentaires-Etat-des-Lieux-et-Dernieres-Innovations" TargetMode="External"/><Relationship Id="rId5" Type="http://schemas.openxmlformats.org/officeDocument/2006/relationships/hyperlink" Target="http://www.emballagedigest.fr/blog.php?2008/02/20/6810-le-packaging-distributeur-un-vrai-succes" TargetMode="External"/><Relationship Id="rId4" Type="http://schemas.openxmlformats.org/officeDocument/2006/relationships/hyperlink" Target="http://www.librapport.org/" TargetMode="External"/></Relationships>
</file>

<file path=ppt/slides/_rels/slide155.xml.rels><?xml version="1.0" encoding="UTF-8" standalone="yes"?>
<Relationships xmlns="http://schemas.openxmlformats.org/package/2006/relationships"><Relationship Id="rId8" Type="http://schemas.openxmlformats.org/officeDocument/2006/relationships/hyperlink" Target="http://www.snackfoods.fr/?s=sel+spray" TargetMode="External"/><Relationship Id="rId3" Type="http://schemas.openxmlformats.org/officeDocument/2006/relationships/hyperlink" Target="http://www.leclerc.ca/fr/produits.php?cat=craquelins&amp;type=100_calories" TargetMode="External"/><Relationship Id="rId7" Type="http://schemas.openxmlformats.org/officeDocument/2006/relationships/hyperlink" Target="http://www.trendsnow.net/2011/05/easy-access-bottle-cap-concept.html" TargetMode="External"/><Relationship Id="rId2" Type="http://schemas.openxmlformats.org/officeDocument/2006/relationships/notesSlide" Target="../notesSlides/notesSlide148.xml"/><Relationship Id="rId1" Type="http://schemas.openxmlformats.org/officeDocument/2006/relationships/slideLayout" Target="../slideLayouts/slideLayout7.xml"/><Relationship Id="rId6" Type="http://schemas.openxmlformats.org/officeDocument/2006/relationships/hyperlink" Target="http://www.novembal.com/fr/news.php" TargetMode="External"/><Relationship Id="rId5" Type="http://schemas.openxmlformats.org/officeDocument/2006/relationships/hyperlink" Target="http://www.p-reference.fr/media/pdf/publi/emb-mag/" TargetMode="External"/><Relationship Id="rId4" Type="http://schemas.openxmlformats.org/officeDocument/2006/relationships/hyperlink" Target="http://www.miamz.fr/tag/kraft-foods/page/2/" TargetMode="External"/><Relationship Id="rId9" Type="http://schemas.openxmlformats.org/officeDocument/2006/relationships/hyperlink" Target="http://www.youtube.com/watch?v=F7oMIM6Vjtg&amp;feature=player_embedded" TargetMode="External"/></Relationships>
</file>

<file path=ppt/slides/_rels/slide156.xml.rels><?xml version="1.0" encoding="UTF-8" standalone="yes"?>
<Relationships xmlns="http://schemas.openxmlformats.org/package/2006/relationships"><Relationship Id="rId8" Type="http://schemas.openxmlformats.org/officeDocument/2006/relationships/hyperlink" Target="http://www.lustucru-selection.fr/" TargetMode="External"/><Relationship Id="rId3" Type="http://schemas.openxmlformats.org/officeDocument/2006/relationships/hyperlink" Target="http://www.youtube.com/watch?v=F7oMIM6Vjtg&amp;feature=player_embedded" TargetMode="External"/><Relationship Id="rId7" Type="http://schemas.openxmlformats.org/officeDocument/2006/relationships/hyperlink" Target="http://www.coca-cola.fr/" TargetMode="External"/><Relationship Id="rId2" Type="http://schemas.openxmlformats.org/officeDocument/2006/relationships/notesSlide" Target="../notesSlides/notesSlide149.xml"/><Relationship Id="rId1" Type="http://schemas.openxmlformats.org/officeDocument/2006/relationships/slideLayout" Target="../slideLayouts/slideLayout7.xml"/><Relationship Id="rId6" Type="http://schemas.openxmlformats.org/officeDocument/2006/relationships/hyperlink" Target="http://www.lavachequirit.com/" TargetMode="External"/><Relationship Id="rId5" Type="http://schemas.openxmlformats.org/officeDocument/2006/relationships/hyperlink" Target="http://www.google.fr/search?hl=fr&amp;cp=8&amp;gs_id=w&amp;xhr=t&amp;q=michel+et+augustin&amp;biw=1280&amp;bih=626&amp;gs_sm=&amp;gs_upl=&amp;bav=on.2,or.r_gc.r_pw.r_cp.,cf.osb&amp;wrapid=tljp1327246945561010&amp;um=1&amp;ie=UTF-8&amp;tbm=isch&amp;source=og&amp;sa=N&amp;tab=wi&amp;ei=ZC4cT9zbFZP08QPA8pCxCw" TargetMode="External"/><Relationship Id="rId4" Type="http://schemas.openxmlformats.org/officeDocument/2006/relationships/hyperlink" Target="http://www.micheletaugustin.com/indexflash.htm" TargetMode="External"/><Relationship Id="rId9" Type="http://schemas.openxmlformats.org/officeDocument/2006/relationships/hyperlink" Target="http://www.google.fr/search?pq=lustucru&amp;hl=fr&amp;cp=7&amp;gs_id=s&amp;xhr=t&amp;q=bonne+maman&amp;gs_sm=&amp;gs_upl=&amp;bav=on.2,or.r_gc.r_pw.r_cp.,cf.osb&amp;biw=1280&amp;bih=626&amp;wrapid=tljp1327247164176010&amp;um=1&amp;ie=UTF-8&amp;tbm=isch&amp;source=og&amp;sa=N&amp;tab=wi&amp;ei=QS8cT7mhEs358QOlt-y7Cw" TargetMode="External"/></Relationships>
</file>

<file path=ppt/slides/_rels/slide157.xml.rels><?xml version="1.0" encoding="UTF-8" standalone="yes"?>
<Relationships xmlns="http://schemas.openxmlformats.org/package/2006/relationships"><Relationship Id="rId8" Type="http://schemas.openxmlformats.org/officeDocument/2006/relationships/hyperlink" Target="http://www.packaging-france.com/rubrique.php3?id_rubrique=1" TargetMode="External"/><Relationship Id="rId13" Type="http://schemas.openxmlformats.org/officeDocument/2006/relationships/hyperlink" Target="http://www.marketing-etudiant.fr/" TargetMode="External"/><Relationship Id="rId3" Type="http://schemas.openxmlformats.org/officeDocument/2006/relationships/hyperlink" Target="NULL" TargetMode="External"/><Relationship Id="rId7" Type="http://schemas.openxmlformats.org/officeDocument/2006/relationships/hyperlink" Target="http://www.danoneaunaturel.fr/hydratation_naturelle/badoit-fait-petiller-vos-tables-pour-les-fetes/" TargetMode="External"/><Relationship Id="rId12" Type="http://schemas.openxmlformats.org/officeDocument/2006/relationships/hyperlink" Target="http://www.magazine-avantages.fr/,le-lucky-bag-une-pochette-surprise-pour-les-grands,117,8625.asp" TargetMode="External"/><Relationship Id="rId2" Type="http://schemas.openxmlformats.org/officeDocument/2006/relationships/notesSlide" Target="../notesSlides/notesSlide150.xml"/><Relationship Id="rId1" Type="http://schemas.openxmlformats.org/officeDocument/2006/relationships/slideLayout" Target="../slideLayouts/slideLayout7.xml"/><Relationship Id="rId6" Type="http://schemas.openxmlformats.org/officeDocument/2006/relationships/hyperlink" Target="http://www.culture-merch.com/la-relation-client-et-limage-de-lenseigne/66-les-animations-poly-sensorielels-transforment-les-espaces-commerciaux-en-lieux-de-vie" TargetMode="External"/><Relationship Id="rId11" Type="http://schemas.openxmlformats.org/officeDocument/2006/relationships/hyperlink" Target="http://bdvitrylefrancois.over-blog.com/article-boites-delacre-tintin-collector-64300890.html" TargetMode="External"/><Relationship Id="rId5" Type="http://schemas.openxmlformats.org/officeDocument/2006/relationships/hyperlink" Target="http://www.marketing4innovation.com/" TargetMode="External"/><Relationship Id="rId10" Type="http://schemas.openxmlformats.org/officeDocument/2006/relationships/hyperlink" Target="http://www.pointsdevente.fr/business/une-croissance-au-fil-de-l-eau-art300300-45.html" TargetMode="External"/><Relationship Id="rId4" Type="http://schemas.openxmlformats.org/officeDocument/2006/relationships/hyperlink" Target="http://sonybis.kegtux.org/idee/methodo2aa.html" TargetMode="External"/><Relationship Id="rId9" Type="http://schemas.openxmlformats.org/officeDocument/2006/relationships/hyperlink" Target="http://www.p-reference.fr/media/pdf/publi/etapes/etapes_n144.pdf" TargetMode="External"/></Relationships>
</file>

<file path=ppt/slides/_rels/slide158.xml.rels><?xml version="1.0" encoding="UTF-8" standalone="yes"?>
<Relationships xmlns="http://schemas.openxmlformats.org/package/2006/relationships"><Relationship Id="rId8" Type="http://schemas.openxmlformats.org/officeDocument/2006/relationships/hyperlink" Target="http://celialafee.over-blog.com/article-water-packaging-70654416.html" TargetMode="External"/><Relationship Id="rId3" Type="http://schemas.openxmlformats.org/officeDocument/2006/relationships/hyperlink" Target="http://www.marketing-etudiant.fr/" TargetMode="External"/><Relationship Id="rId7" Type="http://schemas.openxmlformats.org/officeDocument/2006/relationships/hyperlink" Target="http://www.bieres-et-vin.com/2010/02/23/les-champagnes-heidsieck-et-le-chausseur-christian-louboutin-remettent-au-gout-du-jour-une-jolie-pratique-fetichiste/" TargetMode="External"/><Relationship Id="rId2" Type="http://schemas.openxmlformats.org/officeDocument/2006/relationships/notesSlide" Target="../notesSlides/notesSlide151.xml"/><Relationship Id="rId1" Type="http://schemas.openxmlformats.org/officeDocument/2006/relationships/slideLayout" Target="../slideLayouts/slideLayout7.xml"/><Relationship Id="rId6" Type="http://schemas.openxmlformats.org/officeDocument/2006/relationships/hyperlink" Target="http://www.mercator-publicitor.fr/IMG/pdf/14.pdf" TargetMode="External"/><Relationship Id="rId5" Type="http://schemas.openxmlformats.org/officeDocument/2006/relationships/hyperlink" Target="http://www.marketing4innovation.com/" TargetMode="External"/><Relationship Id="rId4" Type="http://schemas.openxmlformats.org/officeDocument/2006/relationships/hyperlink" Target="http://www.librapport.org/" TargetMode="External"/><Relationship Id="rId9" Type="http://schemas.openxmlformats.org/officeDocument/2006/relationships/hyperlink" Target="http://www.packaging-france.com/rubrique.php3?id_rubrique=1" TargetMode="External"/></Relationships>
</file>

<file path=ppt/slides/_rels/slide159.xml.rels><?xml version="1.0" encoding="UTF-8" standalone="yes"?>
<Relationships xmlns="http://schemas.openxmlformats.org/package/2006/relationships"><Relationship Id="rId8" Type="http://schemas.openxmlformats.org/officeDocument/2006/relationships/hyperlink" Target="http://www.lsa-conso.fr/duc" TargetMode="External"/><Relationship Id="rId3" Type="http://schemas.openxmlformats.org/officeDocument/2006/relationships/hyperlink" Target="http://sonybis.kegtux.org/idee/methodo2aa.html" TargetMode="External"/><Relationship Id="rId7" Type="http://schemas.openxmlformats.org/officeDocument/2006/relationships/hyperlink" Target="http://www.processalimentaire.com/A-la-une/Etiquetage-ce-que-va-changer-l-harmonisation-europeenne-19979" TargetMode="External"/><Relationship Id="rId2" Type="http://schemas.openxmlformats.org/officeDocument/2006/relationships/notesSlide" Target="../notesSlides/notesSlide152.xml"/><Relationship Id="rId1" Type="http://schemas.openxmlformats.org/officeDocument/2006/relationships/slideLayout" Target="../slideLayouts/slideLayout7.xml"/><Relationship Id="rId6" Type="http://schemas.openxmlformats.org/officeDocument/2006/relationships/hyperlink" Target="http://www.vg-emballage.com/index.php?option=com_content&amp;view=article&amp;id=27:la-technologie-iml-au-service-du-dosage&amp;catid=4:actualites-pharmacie&amp;lang=fr" TargetMode="External"/><Relationship Id="rId5" Type="http://schemas.openxmlformats.org/officeDocument/2006/relationships/hyperlink" Target="http://fr.wikipedia.org/wiki/Emballage" TargetMode="External"/><Relationship Id="rId4" Type="http://schemas.openxmlformats.org/officeDocument/2006/relationships/hyperlink" Target="http://www.marketing4innovation.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8" Type="http://schemas.openxmlformats.org/officeDocument/2006/relationships/hyperlink" Target="http://www.youtube.com/watch?v=UQe9n-YLX1I&amp;feature=related" TargetMode="External"/><Relationship Id="rId3" Type="http://schemas.openxmlformats.org/officeDocument/2006/relationships/hyperlink" Target="http://www.drinkpanic.com/iso_album/presentationhotshotfrv2.pdf" TargetMode="External"/><Relationship Id="rId7" Type="http://schemas.openxmlformats.org/officeDocument/2006/relationships/hyperlink" Target="http://enjoy.over-blog.fr/25-categorie-10568665.html" TargetMode="External"/><Relationship Id="rId2" Type="http://schemas.openxmlformats.org/officeDocument/2006/relationships/notesSlide" Target="../notesSlides/notesSlide154.xml"/><Relationship Id="rId1" Type="http://schemas.openxmlformats.org/officeDocument/2006/relationships/slideLayout" Target="../slideLayouts/slideLayout7.xml"/><Relationship Id="rId6" Type="http://schemas.openxmlformats.org/officeDocument/2006/relationships/hyperlink" Target="http://www.snacking.fr/snacking-d-or/produit.php?produit_id=55" TargetMode="External"/><Relationship Id="rId5" Type="http://schemas.openxmlformats.org/officeDocument/2006/relationships/hyperlink" Target="http://blogs.ecoles-idrac.com/Marketing-sensoriel-Cas-Nature-et-Decouvertes/(cat)/103979/(ccat)/Le%20Marketing%20Sensoriel" TargetMode="External"/><Relationship Id="rId10" Type="http://schemas.openxmlformats.org/officeDocument/2006/relationships/hyperlink" Target="http://www.soonsoonsoon.com/bp9640" TargetMode="External"/><Relationship Id="rId4" Type="http://schemas.openxmlformats.org/officeDocument/2006/relationships/hyperlink" Target="http://www.milka.de/milka2/page?siteid=milka2-prd&amp;locale=dede1&amp;PagecRef=757" TargetMode="External"/><Relationship Id="rId9" Type="http://schemas.openxmlformats.org/officeDocument/2006/relationships/hyperlink" Target="http://www.k-unique.com/fr/portfolio/packaging/"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openxmlformats.org/officeDocument/2006/relationships/diagramQuickStyle" Target="../diagrams/quickStyle4.xml"/><Relationship Id="rId18" Type="http://schemas.openxmlformats.org/officeDocument/2006/relationships/image" Target="../media/image28.png"/><Relationship Id="rId3" Type="http://schemas.openxmlformats.org/officeDocument/2006/relationships/image" Target="../media/image23.jpeg"/><Relationship Id="rId21" Type="http://schemas.openxmlformats.org/officeDocument/2006/relationships/diagramLayout" Target="../diagrams/layout5.xml"/><Relationship Id="rId7" Type="http://schemas.openxmlformats.org/officeDocument/2006/relationships/diagramLayout" Target="../diagrams/layout3.xml"/><Relationship Id="rId12" Type="http://schemas.openxmlformats.org/officeDocument/2006/relationships/diagramLayout" Target="../diagrams/layout4.xml"/><Relationship Id="rId17" Type="http://schemas.openxmlformats.org/officeDocument/2006/relationships/image" Target="../media/image27.jpeg"/><Relationship Id="rId25" Type="http://schemas.openxmlformats.org/officeDocument/2006/relationships/image" Target="../media/image30.jpeg"/><Relationship Id="rId2" Type="http://schemas.openxmlformats.org/officeDocument/2006/relationships/notesSlide" Target="../notesSlides/notesSlide16.xml"/><Relationship Id="rId16" Type="http://schemas.openxmlformats.org/officeDocument/2006/relationships/image" Target="../media/image26.jpeg"/><Relationship Id="rId20" Type="http://schemas.openxmlformats.org/officeDocument/2006/relationships/diagramData" Target="../diagrams/data5.xml"/><Relationship Id="rId1" Type="http://schemas.openxmlformats.org/officeDocument/2006/relationships/slideLayout" Target="../slideLayouts/slideLayout7.xml"/><Relationship Id="rId6" Type="http://schemas.openxmlformats.org/officeDocument/2006/relationships/diagramData" Target="../diagrams/data3.xml"/><Relationship Id="rId11" Type="http://schemas.openxmlformats.org/officeDocument/2006/relationships/diagramData" Target="../diagrams/data4.xml"/><Relationship Id="rId24" Type="http://schemas.microsoft.com/office/2007/relationships/diagramDrawing" Target="../diagrams/drawing5.xml"/><Relationship Id="rId5" Type="http://schemas.openxmlformats.org/officeDocument/2006/relationships/image" Target="../media/image25.jpeg"/><Relationship Id="rId15" Type="http://schemas.microsoft.com/office/2007/relationships/diagramDrawing" Target="../diagrams/drawing4.xml"/><Relationship Id="rId23" Type="http://schemas.openxmlformats.org/officeDocument/2006/relationships/diagramColors" Target="../diagrams/colors5.xml"/><Relationship Id="rId10" Type="http://schemas.microsoft.com/office/2007/relationships/diagramDrawing" Target="../diagrams/drawing3.xml"/><Relationship Id="rId19" Type="http://schemas.openxmlformats.org/officeDocument/2006/relationships/image" Target="../media/image29.jpeg"/><Relationship Id="rId4" Type="http://schemas.openxmlformats.org/officeDocument/2006/relationships/image" Target="../media/image24.jpeg"/><Relationship Id="rId9" Type="http://schemas.openxmlformats.org/officeDocument/2006/relationships/diagramColors" Target="../diagrams/colors3.xml"/><Relationship Id="rId14" Type="http://schemas.openxmlformats.org/officeDocument/2006/relationships/diagramColors" Target="../diagrams/colors4.xml"/><Relationship Id="rId22"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6.xml"/><Relationship Id="rId13" Type="http://schemas.openxmlformats.org/officeDocument/2006/relationships/diagramColors" Target="../diagrams/colors7.xml"/><Relationship Id="rId18" Type="http://schemas.openxmlformats.org/officeDocument/2006/relationships/diagramLayout" Target="../diagrams/layout8.xml"/><Relationship Id="rId3" Type="http://schemas.openxmlformats.org/officeDocument/2006/relationships/image" Target="../media/image31.jpeg"/><Relationship Id="rId21" Type="http://schemas.microsoft.com/office/2007/relationships/diagramDrawing" Target="../diagrams/drawing8.xml"/><Relationship Id="rId7" Type="http://schemas.openxmlformats.org/officeDocument/2006/relationships/diagramQuickStyle" Target="../diagrams/quickStyle6.xml"/><Relationship Id="rId12" Type="http://schemas.openxmlformats.org/officeDocument/2006/relationships/diagramQuickStyle" Target="../diagrams/quickStyle7.xml"/><Relationship Id="rId17" Type="http://schemas.openxmlformats.org/officeDocument/2006/relationships/diagramData" Target="../diagrams/data8.xml"/><Relationship Id="rId2" Type="http://schemas.openxmlformats.org/officeDocument/2006/relationships/notesSlide" Target="../notesSlides/notesSlide17.xml"/><Relationship Id="rId16" Type="http://schemas.openxmlformats.org/officeDocument/2006/relationships/image" Target="../media/image34.jpeg"/><Relationship Id="rId20" Type="http://schemas.openxmlformats.org/officeDocument/2006/relationships/diagramColors" Target="../diagrams/colors8.xml"/><Relationship Id="rId1" Type="http://schemas.openxmlformats.org/officeDocument/2006/relationships/slideLayout" Target="../slideLayouts/slideLayout7.xml"/><Relationship Id="rId6" Type="http://schemas.openxmlformats.org/officeDocument/2006/relationships/diagramLayout" Target="../diagrams/layout6.xml"/><Relationship Id="rId11" Type="http://schemas.openxmlformats.org/officeDocument/2006/relationships/diagramLayout" Target="../diagrams/layout7.xml"/><Relationship Id="rId5" Type="http://schemas.openxmlformats.org/officeDocument/2006/relationships/diagramData" Target="../diagrams/data6.xml"/><Relationship Id="rId15" Type="http://schemas.openxmlformats.org/officeDocument/2006/relationships/image" Target="../media/image33.jpeg"/><Relationship Id="rId23" Type="http://schemas.openxmlformats.org/officeDocument/2006/relationships/image" Target="../media/image36.jpeg"/><Relationship Id="rId10" Type="http://schemas.openxmlformats.org/officeDocument/2006/relationships/diagramData" Target="../diagrams/data7.xml"/><Relationship Id="rId19" Type="http://schemas.openxmlformats.org/officeDocument/2006/relationships/diagramQuickStyle" Target="../diagrams/quickStyle8.xml"/><Relationship Id="rId4" Type="http://schemas.openxmlformats.org/officeDocument/2006/relationships/image" Target="../media/image32.jpeg"/><Relationship Id="rId9" Type="http://schemas.microsoft.com/office/2007/relationships/diagramDrawing" Target="../diagrams/drawing6.xml"/><Relationship Id="rId14" Type="http://schemas.microsoft.com/office/2007/relationships/diagramDrawing" Target="../diagrams/drawing7.xml"/><Relationship Id="rId22"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9.xml"/><Relationship Id="rId13" Type="http://schemas.openxmlformats.org/officeDocument/2006/relationships/diagramData" Target="../diagrams/data10.xml"/><Relationship Id="rId3" Type="http://schemas.openxmlformats.org/officeDocument/2006/relationships/image" Target="../media/image37.jpeg"/><Relationship Id="rId7" Type="http://schemas.openxmlformats.org/officeDocument/2006/relationships/diagramQuickStyle" Target="../diagrams/quickStyle9.xml"/><Relationship Id="rId12" Type="http://schemas.openxmlformats.org/officeDocument/2006/relationships/image" Target="../media/image41.jpeg"/><Relationship Id="rId17" Type="http://schemas.microsoft.com/office/2007/relationships/diagramDrawing" Target="../diagrams/drawing10.xml"/><Relationship Id="rId2" Type="http://schemas.openxmlformats.org/officeDocument/2006/relationships/notesSlide" Target="../notesSlides/notesSlide18.xml"/><Relationship Id="rId16" Type="http://schemas.openxmlformats.org/officeDocument/2006/relationships/diagramColors" Target="../diagrams/colors10.xml"/><Relationship Id="rId1" Type="http://schemas.openxmlformats.org/officeDocument/2006/relationships/slideLayout" Target="../slideLayouts/slideLayout7.xml"/><Relationship Id="rId6" Type="http://schemas.openxmlformats.org/officeDocument/2006/relationships/diagramLayout" Target="../diagrams/layout9.xml"/><Relationship Id="rId11" Type="http://schemas.openxmlformats.org/officeDocument/2006/relationships/image" Target="../media/image40.jpeg"/><Relationship Id="rId5" Type="http://schemas.openxmlformats.org/officeDocument/2006/relationships/diagramData" Target="../diagrams/data9.xml"/><Relationship Id="rId15" Type="http://schemas.openxmlformats.org/officeDocument/2006/relationships/diagramQuickStyle" Target="../diagrams/quickStyle10.xml"/><Relationship Id="rId10" Type="http://schemas.openxmlformats.org/officeDocument/2006/relationships/image" Target="../media/image39.jpeg"/><Relationship Id="rId4" Type="http://schemas.openxmlformats.org/officeDocument/2006/relationships/image" Target="../media/image38.jpeg"/><Relationship Id="rId9" Type="http://schemas.microsoft.com/office/2007/relationships/diagramDrawing" Target="../diagrams/drawing9.xml"/><Relationship Id="rId14" Type="http://schemas.openxmlformats.org/officeDocument/2006/relationships/diagramLayout" Target="../diagrams/layout10.xml"/></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 Id="rId9"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gif"/><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6.jpeg"/><Relationship Id="rId11" Type="http://schemas.openxmlformats.org/officeDocument/2006/relationships/image" Target="../media/image61.jpe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jpeg"/></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62.jpeg"/><Relationship Id="rId7" Type="http://schemas.openxmlformats.org/officeDocument/2006/relationships/diagramQuickStyle" Target="../diagrams/quickStyle11.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Layout" Target="../diagrams/layout11.xml"/><Relationship Id="rId5" Type="http://schemas.openxmlformats.org/officeDocument/2006/relationships/diagramData" Target="../diagrams/data11.xml"/><Relationship Id="rId4" Type="http://schemas.openxmlformats.org/officeDocument/2006/relationships/image" Target="../media/image63.jpeg"/><Relationship Id="rId9" Type="http://schemas.microsoft.com/office/2007/relationships/diagramDrawing" Target="../diagrams/drawing11.xml"/></Relationships>
</file>

<file path=ppt/slides/_rels/slide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7.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8" Type="http://schemas.openxmlformats.org/officeDocument/2006/relationships/image" Target="../media/image90.jpeg"/><Relationship Id="rId13" Type="http://schemas.openxmlformats.org/officeDocument/2006/relationships/image" Target="../media/image95.jpeg"/><Relationship Id="rId3" Type="http://schemas.openxmlformats.org/officeDocument/2006/relationships/image" Target="../media/image85.jpeg"/><Relationship Id="rId7" Type="http://schemas.openxmlformats.org/officeDocument/2006/relationships/image" Target="../media/image89.jpeg"/><Relationship Id="rId12" Type="http://schemas.openxmlformats.org/officeDocument/2006/relationships/image" Target="../media/image94.jpe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88.jpeg"/><Relationship Id="rId11" Type="http://schemas.openxmlformats.org/officeDocument/2006/relationships/image" Target="../media/image93.jpeg"/><Relationship Id="rId5" Type="http://schemas.openxmlformats.org/officeDocument/2006/relationships/image" Target="../media/image87.jpeg"/><Relationship Id="rId10" Type="http://schemas.openxmlformats.org/officeDocument/2006/relationships/image" Target="../media/image92.jpeg"/><Relationship Id="rId4" Type="http://schemas.openxmlformats.org/officeDocument/2006/relationships/image" Target="../media/image86.jpeg"/><Relationship Id="rId9" Type="http://schemas.openxmlformats.org/officeDocument/2006/relationships/image" Target="../media/image91.jpeg"/></Relationships>
</file>

<file path=ppt/slides/_rels/slide3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103.jpeg"/><Relationship Id="rId5" Type="http://schemas.openxmlformats.org/officeDocument/2006/relationships/image" Target="../media/image102.png"/><Relationship Id="rId10" Type="http://schemas.openxmlformats.org/officeDocument/2006/relationships/image" Target="../media/image107.jpeg"/><Relationship Id="rId4" Type="http://schemas.openxmlformats.org/officeDocument/2006/relationships/image" Target="../media/image101.jpeg"/><Relationship Id="rId9" Type="http://schemas.openxmlformats.org/officeDocument/2006/relationships/image" Target="../media/image106.jpeg"/></Relationships>
</file>

<file path=ppt/slides/_rels/slide41.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111.jpeg"/><Relationship Id="rId11" Type="http://schemas.openxmlformats.org/officeDocument/2006/relationships/image" Target="../media/image116.jpeg"/><Relationship Id="rId5" Type="http://schemas.openxmlformats.org/officeDocument/2006/relationships/image" Target="../media/image110.jpeg"/><Relationship Id="rId10" Type="http://schemas.openxmlformats.org/officeDocument/2006/relationships/image" Target="../media/image115.jpeg"/><Relationship Id="rId4" Type="http://schemas.openxmlformats.org/officeDocument/2006/relationships/image" Target="../media/image109.jpeg"/><Relationship Id="rId9" Type="http://schemas.openxmlformats.org/officeDocument/2006/relationships/image" Target="../media/image114.jpeg"/></Relationships>
</file>

<file path=ppt/slides/_rels/slide42.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43.xml.rels><?xml version="1.0" encoding="UTF-8" standalone="yes"?>
<Relationships xmlns="http://schemas.openxmlformats.org/package/2006/relationships"><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4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37.xml"/><Relationship Id="rId1" Type="http://schemas.openxmlformats.org/officeDocument/2006/relationships/slideLayout" Target="../slideLayouts/slideLayout11.xml"/><Relationship Id="rId5" Type="http://schemas.openxmlformats.org/officeDocument/2006/relationships/image" Target="../media/image125.jpeg"/><Relationship Id="rId4" Type="http://schemas.openxmlformats.org/officeDocument/2006/relationships/hyperlink" Target="http://www.bericap.com/"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29.jpeg"/><Relationship Id="rId7" Type="http://schemas.openxmlformats.org/officeDocument/2006/relationships/image" Target="../media/image125.jpeg"/><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hyperlink" Target="http://www.procap.com/" TargetMode="External"/><Relationship Id="rId5" Type="http://schemas.openxmlformats.org/officeDocument/2006/relationships/image" Target="../media/image131.jpeg"/><Relationship Id="rId4" Type="http://schemas.openxmlformats.org/officeDocument/2006/relationships/image" Target="../media/image130.jpeg"/></Relationships>
</file>

<file path=ppt/slides/_rels/slide46.xml.rels><?xml version="1.0" encoding="UTF-8" standalone="yes"?>
<Relationships xmlns="http://schemas.openxmlformats.org/package/2006/relationships"><Relationship Id="rId3" Type="http://schemas.openxmlformats.org/officeDocument/2006/relationships/hyperlink" Target="http://www.procap.com/" TargetMode="External"/><Relationship Id="rId2" Type="http://schemas.openxmlformats.org/officeDocument/2006/relationships/notesSlide" Target="../notesSlides/notesSlide39.xml"/><Relationship Id="rId1" Type="http://schemas.openxmlformats.org/officeDocument/2006/relationships/slideLayout" Target="../slideLayouts/slideLayout11.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25.jpeg"/></Relationships>
</file>

<file path=ppt/slides/_rels/slide4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0.xml"/><Relationship Id="rId1" Type="http://schemas.openxmlformats.org/officeDocument/2006/relationships/slideLayout" Target="../slideLayouts/slideLayout11.xml"/><Relationship Id="rId5" Type="http://schemas.openxmlformats.org/officeDocument/2006/relationships/image" Target="../media/image136.png"/><Relationship Id="rId4" Type="http://schemas.openxmlformats.org/officeDocument/2006/relationships/image" Target="../media/image135.png"/></Relationships>
</file>

<file path=ppt/slides/_rels/slide48.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hyperlink" Target="http://www.procap.com/" TargetMode="External"/><Relationship Id="rId7" Type="http://schemas.openxmlformats.org/officeDocument/2006/relationships/image" Target="../media/image139.jpeg"/><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openxmlformats.org/officeDocument/2006/relationships/image" Target="../media/image138.jpeg"/><Relationship Id="rId5" Type="http://schemas.openxmlformats.org/officeDocument/2006/relationships/image" Target="../media/image137.gif"/><Relationship Id="rId4" Type="http://schemas.openxmlformats.org/officeDocument/2006/relationships/image" Target="../media/image125.jpeg"/><Relationship Id="rId9" Type="http://schemas.openxmlformats.org/officeDocument/2006/relationships/image" Target="../media/image141.jpeg"/></Relationships>
</file>

<file path=ppt/slides/_rels/slide4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2.xml"/><Relationship Id="rId1" Type="http://schemas.openxmlformats.org/officeDocument/2006/relationships/slideLayout" Target="../slideLayouts/slideLayout11.xml"/><Relationship Id="rId5" Type="http://schemas.openxmlformats.org/officeDocument/2006/relationships/image" Target="../media/image144.png"/><Relationship Id="rId4" Type="http://schemas.openxmlformats.org/officeDocument/2006/relationships/image" Target="../media/image143.jpe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43.xml"/><Relationship Id="rId1" Type="http://schemas.openxmlformats.org/officeDocument/2006/relationships/slideLayout" Target="../slideLayouts/slideLayout11.xml"/><Relationship Id="rId5" Type="http://schemas.openxmlformats.org/officeDocument/2006/relationships/image" Target="../media/image125.jpeg"/><Relationship Id="rId4" Type="http://schemas.openxmlformats.org/officeDocument/2006/relationships/image" Target="../media/image146.jpeg"/></Relationships>
</file>

<file path=ppt/slides/_rels/slide5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148.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hyperlink" Target="http://www.publiz.net/wp-content/uploads/2010/07/weau-packaging-design1.jpg" TargetMode="External"/><Relationship Id="rId2" Type="http://schemas.openxmlformats.org/officeDocument/2006/relationships/notesSlide" Target="../notesSlides/notesSlide46.xml"/><Relationship Id="rId1" Type="http://schemas.openxmlformats.org/officeDocument/2006/relationships/slideLayout" Target="../slideLayouts/slideLayout11.xml"/><Relationship Id="rId6" Type="http://schemas.openxmlformats.org/officeDocument/2006/relationships/image" Target="../media/image150.jpeg"/><Relationship Id="rId5" Type="http://schemas.openxmlformats.org/officeDocument/2006/relationships/hyperlink" Target="http://www.publiz.net/wp-content/uploads/2010/07/swell-packaging-design-&#233;pur&#233;1.jpg" TargetMode="External"/><Relationship Id="rId4" Type="http://schemas.openxmlformats.org/officeDocument/2006/relationships/image" Target="../media/image149.jpeg"/></Relationships>
</file>

<file path=ppt/slides/_rels/slide5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image" Target="../media/image152.jpeg"/><Relationship Id="rId7" Type="http://schemas.openxmlformats.org/officeDocument/2006/relationships/image" Target="../media/image156.jpeg"/><Relationship Id="rId2" Type="http://schemas.openxmlformats.org/officeDocument/2006/relationships/notesSlide" Target="../notesSlides/notesSlide48.xml"/><Relationship Id="rId1" Type="http://schemas.openxmlformats.org/officeDocument/2006/relationships/slideLayout" Target="../slideLayouts/slideLayout11.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jpeg"/></Relationships>
</file>

<file path=ppt/slides/_rels/slide56.xml.rels><?xml version="1.0" encoding="UTF-8" standalone="yes"?>
<Relationships xmlns="http://schemas.openxmlformats.org/package/2006/relationships"><Relationship Id="rId8" Type="http://schemas.openxmlformats.org/officeDocument/2006/relationships/image" Target="../media/image163.jpeg"/><Relationship Id="rId3" Type="http://schemas.openxmlformats.org/officeDocument/2006/relationships/image" Target="../media/image158.png"/><Relationship Id="rId7" Type="http://schemas.openxmlformats.org/officeDocument/2006/relationships/image" Target="../media/image162.jpeg"/><Relationship Id="rId2" Type="http://schemas.openxmlformats.org/officeDocument/2006/relationships/notesSlide" Target="../notesSlides/notesSlide49.xml"/><Relationship Id="rId1" Type="http://schemas.openxmlformats.org/officeDocument/2006/relationships/slideLayout" Target="../slideLayouts/slideLayout11.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59.jpeg"/><Relationship Id="rId9" Type="http://schemas.openxmlformats.org/officeDocument/2006/relationships/image" Target="../media/image164.jpeg"/></Relationships>
</file>

<file path=ppt/slides/_rels/slide57.xml.rels><?xml version="1.0" encoding="UTF-8" standalone="yes"?>
<Relationships xmlns="http://schemas.openxmlformats.org/package/2006/relationships"><Relationship Id="rId8" Type="http://schemas.openxmlformats.org/officeDocument/2006/relationships/image" Target="../media/image170.gif"/><Relationship Id="rId3" Type="http://schemas.openxmlformats.org/officeDocument/2006/relationships/image" Target="../media/image165.jpeg"/><Relationship Id="rId7" Type="http://schemas.openxmlformats.org/officeDocument/2006/relationships/image" Target="../media/image169.jpeg"/><Relationship Id="rId2" Type="http://schemas.openxmlformats.org/officeDocument/2006/relationships/notesSlide" Target="../notesSlides/notesSlide50.xml"/><Relationship Id="rId1" Type="http://schemas.openxmlformats.org/officeDocument/2006/relationships/slideLayout" Target="../slideLayouts/slideLayout11.xml"/><Relationship Id="rId6" Type="http://schemas.openxmlformats.org/officeDocument/2006/relationships/image" Target="../media/image168.jpeg"/><Relationship Id="rId5" Type="http://schemas.openxmlformats.org/officeDocument/2006/relationships/image" Target="../media/image167.jpeg"/><Relationship Id="rId4" Type="http://schemas.openxmlformats.org/officeDocument/2006/relationships/image" Target="../media/image166.jpeg"/><Relationship Id="rId9" Type="http://schemas.openxmlformats.org/officeDocument/2006/relationships/image" Target="../media/image171.jpeg"/></Relationships>
</file>

<file path=ppt/slides/_rels/slide58.xml.rels><?xml version="1.0" encoding="UTF-8" standalone="yes"?>
<Relationships xmlns="http://schemas.openxmlformats.org/package/2006/relationships"><Relationship Id="rId8" Type="http://schemas.openxmlformats.org/officeDocument/2006/relationships/image" Target="../media/image177.jpeg"/><Relationship Id="rId3" Type="http://schemas.openxmlformats.org/officeDocument/2006/relationships/image" Target="../media/image172.jpeg"/><Relationship Id="rId7" Type="http://schemas.openxmlformats.org/officeDocument/2006/relationships/image" Target="../media/image176.jpeg"/><Relationship Id="rId2" Type="http://schemas.openxmlformats.org/officeDocument/2006/relationships/notesSlide" Target="../notesSlides/notesSlide51.xml"/><Relationship Id="rId1" Type="http://schemas.openxmlformats.org/officeDocument/2006/relationships/slideLayout" Target="../slideLayouts/slideLayout11.xml"/><Relationship Id="rId6" Type="http://schemas.openxmlformats.org/officeDocument/2006/relationships/image" Target="../media/image175.jpeg"/><Relationship Id="rId5" Type="http://schemas.openxmlformats.org/officeDocument/2006/relationships/image" Target="../media/image174.jpeg"/><Relationship Id="rId10" Type="http://schemas.openxmlformats.org/officeDocument/2006/relationships/image" Target="../media/image179.jpeg"/><Relationship Id="rId4" Type="http://schemas.openxmlformats.org/officeDocument/2006/relationships/image" Target="../media/image173.jpeg"/><Relationship Id="rId9" Type="http://schemas.openxmlformats.org/officeDocument/2006/relationships/image" Target="../media/image178.jpeg"/></Relationships>
</file>

<file path=ppt/slides/_rels/slide59.xml.rels><?xml version="1.0" encoding="UTF-8" standalone="yes"?>
<Relationships xmlns="http://schemas.openxmlformats.org/package/2006/relationships"><Relationship Id="rId8" Type="http://schemas.openxmlformats.org/officeDocument/2006/relationships/image" Target="../media/image185.jpeg"/><Relationship Id="rId3" Type="http://schemas.openxmlformats.org/officeDocument/2006/relationships/image" Target="../media/image180.jpeg"/><Relationship Id="rId7" Type="http://schemas.openxmlformats.org/officeDocument/2006/relationships/image" Target="../media/image184.jpeg"/><Relationship Id="rId2" Type="http://schemas.openxmlformats.org/officeDocument/2006/relationships/notesSlide" Target="../notesSlides/notesSlide52.xml"/><Relationship Id="rId1" Type="http://schemas.openxmlformats.org/officeDocument/2006/relationships/slideLayout" Target="../slideLayouts/slideLayout11.xml"/><Relationship Id="rId6" Type="http://schemas.openxmlformats.org/officeDocument/2006/relationships/image" Target="../media/image183.jpeg"/><Relationship Id="rId5" Type="http://schemas.openxmlformats.org/officeDocument/2006/relationships/image" Target="../media/image182.jpeg"/><Relationship Id="rId10" Type="http://schemas.openxmlformats.org/officeDocument/2006/relationships/image" Target="../media/image187.jpeg"/><Relationship Id="rId4" Type="http://schemas.openxmlformats.org/officeDocument/2006/relationships/image" Target="../media/image181.jpeg"/><Relationship Id="rId9" Type="http://schemas.openxmlformats.org/officeDocument/2006/relationships/image" Target="../media/image186.jpe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93.jpeg"/><Relationship Id="rId3" Type="http://schemas.openxmlformats.org/officeDocument/2006/relationships/image" Target="../media/image188.jpeg"/><Relationship Id="rId7" Type="http://schemas.openxmlformats.org/officeDocument/2006/relationships/image" Target="../media/image192.jpeg"/><Relationship Id="rId2" Type="http://schemas.openxmlformats.org/officeDocument/2006/relationships/notesSlide" Target="../notesSlides/notesSlide53.xml"/><Relationship Id="rId1" Type="http://schemas.openxmlformats.org/officeDocument/2006/relationships/slideLayout" Target="../slideLayouts/slideLayout11.xml"/><Relationship Id="rId6" Type="http://schemas.openxmlformats.org/officeDocument/2006/relationships/image" Target="../media/image191.jpeg"/><Relationship Id="rId5" Type="http://schemas.openxmlformats.org/officeDocument/2006/relationships/image" Target="../media/image190.jpeg"/><Relationship Id="rId4" Type="http://schemas.openxmlformats.org/officeDocument/2006/relationships/image" Target="../media/image189.jpeg"/><Relationship Id="rId9" Type="http://schemas.openxmlformats.org/officeDocument/2006/relationships/image" Target="../media/image194.jpeg"/></Relationships>
</file>

<file path=ppt/slides/_rels/slide61.xml.rels><?xml version="1.0" encoding="UTF-8" standalone="yes"?>
<Relationships xmlns="http://schemas.openxmlformats.org/package/2006/relationships"><Relationship Id="rId8" Type="http://schemas.openxmlformats.org/officeDocument/2006/relationships/image" Target="../media/image200.jpeg"/><Relationship Id="rId3" Type="http://schemas.openxmlformats.org/officeDocument/2006/relationships/image" Target="../media/image195.jpeg"/><Relationship Id="rId7" Type="http://schemas.openxmlformats.org/officeDocument/2006/relationships/image" Target="../media/image199.jpeg"/><Relationship Id="rId2" Type="http://schemas.openxmlformats.org/officeDocument/2006/relationships/notesSlide" Target="../notesSlides/notesSlide54.xml"/><Relationship Id="rId1" Type="http://schemas.openxmlformats.org/officeDocument/2006/relationships/slideLayout" Target="../slideLayouts/slideLayout11.xml"/><Relationship Id="rId6" Type="http://schemas.openxmlformats.org/officeDocument/2006/relationships/image" Target="../media/image198.jpeg"/><Relationship Id="rId11" Type="http://schemas.openxmlformats.org/officeDocument/2006/relationships/image" Target="../media/image203.jpeg"/><Relationship Id="rId5" Type="http://schemas.openxmlformats.org/officeDocument/2006/relationships/image" Target="../media/image197.jpeg"/><Relationship Id="rId10" Type="http://schemas.openxmlformats.org/officeDocument/2006/relationships/image" Target="../media/image202.jpeg"/><Relationship Id="rId4" Type="http://schemas.openxmlformats.org/officeDocument/2006/relationships/image" Target="../media/image196.jpeg"/><Relationship Id="rId9" Type="http://schemas.openxmlformats.org/officeDocument/2006/relationships/image" Target="../media/image201.jpeg"/></Relationships>
</file>

<file path=ppt/slides/_rels/slide62.xml.rels><?xml version="1.0" encoding="UTF-8" standalone="yes"?>
<Relationships xmlns="http://schemas.openxmlformats.org/package/2006/relationships"><Relationship Id="rId8" Type="http://schemas.openxmlformats.org/officeDocument/2006/relationships/image" Target="../media/image209.jpeg"/><Relationship Id="rId3" Type="http://schemas.openxmlformats.org/officeDocument/2006/relationships/image" Target="../media/image204.jpeg"/><Relationship Id="rId7" Type="http://schemas.openxmlformats.org/officeDocument/2006/relationships/image" Target="../media/image208.jpeg"/><Relationship Id="rId2" Type="http://schemas.openxmlformats.org/officeDocument/2006/relationships/notesSlide" Target="../notesSlides/notesSlide55.xml"/><Relationship Id="rId1" Type="http://schemas.openxmlformats.org/officeDocument/2006/relationships/slideLayout" Target="../slideLayouts/slideLayout11.xml"/><Relationship Id="rId6" Type="http://schemas.openxmlformats.org/officeDocument/2006/relationships/image" Target="../media/image207.png"/><Relationship Id="rId11" Type="http://schemas.openxmlformats.org/officeDocument/2006/relationships/image" Target="../media/image212.jpeg"/><Relationship Id="rId5" Type="http://schemas.openxmlformats.org/officeDocument/2006/relationships/image" Target="../media/image206.jpeg"/><Relationship Id="rId10" Type="http://schemas.openxmlformats.org/officeDocument/2006/relationships/image" Target="../media/image211.jpeg"/><Relationship Id="rId4" Type="http://schemas.openxmlformats.org/officeDocument/2006/relationships/image" Target="../media/image205.png"/><Relationship Id="rId9" Type="http://schemas.openxmlformats.org/officeDocument/2006/relationships/image" Target="../media/image210.jpeg"/></Relationships>
</file>

<file path=ppt/slides/_rels/slide63.xml.rels><?xml version="1.0" encoding="UTF-8" standalone="yes"?>
<Relationships xmlns="http://schemas.openxmlformats.org/package/2006/relationships"><Relationship Id="rId8" Type="http://schemas.openxmlformats.org/officeDocument/2006/relationships/image" Target="../media/image218.jpeg"/><Relationship Id="rId3" Type="http://schemas.openxmlformats.org/officeDocument/2006/relationships/image" Target="../media/image213.png"/><Relationship Id="rId7" Type="http://schemas.openxmlformats.org/officeDocument/2006/relationships/image" Target="../media/image217.jpeg"/><Relationship Id="rId2" Type="http://schemas.openxmlformats.org/officeDocument/2006/relationships/notesSlide" Target="../notesSlides/notesSlide56.xml"/><Relationship Id="rId1" Type="http://schemas.openxmlformats.org/officeDocument/2006/relationships/slideLayout" Target="../slideLayouts/slideLayout11.xml"/><Relationship Id="rId6" Type="http://schemas.openxmlformats.org/officeDocument/2006/relationships/image" Target="../media/image216.jpeg"/><Relationship Id="rId11" Type="http://schemas.openxmlformats.org/officeDocument/2006/relationships/image" Target="../media/image221.jpeg"/><Relationship Id="rId5" Type="http://schemas.openxmlformats.org/officeDocument/2006/relationships/image" Target="../media/image215.jpeg"/><Relationship Id="rId10" Type="http://schemas.openxmlformats.org/officeDocument/2006/relationships/image" Target="../media/image220.jpeg"/><Relationship Id="rId4" Type="http://schemas.openxmlformats.org/officeDocument/2006/relationships/image" Target="../media/image214.jpeg"/><Relationship Id="rId9" Type="http://schemas.openxmlformats.org/officeDocument/2006/relationships/image" Target="../media/image219.jpeg"/></Relationships>
</file>

<file path=ppt/slides/_rels/slide64.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57.xml"/><Relationship Id="rId1" Type="http://schemas.openxmlformats.org/officeDocument/2006/relationships/slideLayout" Target="../slideLayouts/slideLayout11.xml"/><Relationship Id="rId4" Type="http://schemas.openxmlformats.org/officeDocument/2006/relationships/image" Target="../media/image223.jpeg"/></Relationships>
</file>

<file path=ppt/slides/_rels/slide65.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58.xml"/><Relationship Id="rId1" Type="http://schemas.openxmlformats.org/officeDocument/2006/relationships/slideLayout" Target="../slideLayouts/slideLayout11.xml"/><Relationship Id="rId5" Type="http://schemas.openxmlformats.org/officeDocument/2006/relationships/image" Target="../media/image214.jpeg"/><Relationship Id="rId4" Type="http://schemas.openxmlformats.org/officeDocument/2006/relationships/image" Target="../media/image224.jpeg"/></Relationships>
</file>

<file path=ppt/slides/_rels/slide66.xml.rels><?xml version="1.0" encoding="UTF-8" standalone="yes"?>
<Relationships xmlns="http://schemas.openxmlformats.org/package/2006/relationships"><Relationship Id="rId8" Type="http://schemas.openxmlformats.org/officeDocument/2006/relationships/image" Target="../media/image227.jpeg"/><Relationship Id="rId3" Type="http://schemas.openxmlformats.org/officeDocument/2006/relationships/image" Target="../media/image222.png"/><Relationship Id="rId7" Type="http://schemas.openxmlformats.org/officeDocument/2006/relationships/image" Target="../media/image226.jpeg"/><Relationship Id="rId2" Type="http://schemas.openxmlformats.org/officeDocument/2006/relationships/notesSlide" Target="../notesSlides/notesSlide59.xml"/><Relationship Id="rId1" Type="http://schemas.openxmlformats.org/officeDocument/2006/relationships/slideLayout" Target="../slideLayouts/slideLayout11.xml"/><Relationship Id="rId6" Type="http://schemas.openxmlformats.org/officeDocument/2006/relationships/image" Target="../media/image225.jpeg"/><Relationship Id="rId5" Type="http://schemas.openxmlformats.org/officeDocument/2006/relationships/image" Target="../media/image214.jpeg"/><Relationship Id="rId4" Type="http://schemas.openxmlformats.org/officeDocument/2006/relationships/image" Target="../media/image224.jpeg"/><Relationship Id="rId9" Type="http://schemas.openxmlformats.org/officeDocument/2006/relationships/image" Target="../media/image228.jpeg"/></Relationships>
</file>

<file path=ppt/slides/_rels/slide67.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www.publiz.net/wp-content/uploads/2010/07/lait-packaging-design-&#233;pur&#233;1.jpg" TargetMode="External"/><Relationship Id="rId2" Type="http://schemas.openxmlformats.org/officeDocument/2006/relationships/notesSlide" Target="../notesSlides/notesSlide63.xml"/><Relationship Id="rId1" Type="http://schemas.openxmlformats.org/officeDocument/2006/relationships/slideLayout" Target="../slideLayouts/slideLayout11.xml"/><Relationship Id="rId4" Type="http://schemas.openxmlformats.org/officeDocument/2006/relationships/image" Target="../media/image232.jpeg"/></Relationships>
</file>

<file path=ppt/slides/_rels/slide71.xml.rels><?xml version="1.0" encoding="UTF-8" standalone="yes"?>
<Relationships xmlns="http://schemas.openxmlformats.org/package/2006/relationships"><Relationship Id="rId3" Type="http://schemas.openxmlformats.org/officeDocument/2006/relationships/hyperlink" Target="http://www.publiz.net/wp-content/uploads/2010/07/nupo-packaging-design-&#233;pur&#233;1.jpg" TargetMode="External"/><Relationship Id="rId2" Type="http://schemas.openxmlformats.org/officeDocument/2006/relationships/notesSlide" Target="../notesSlides/notesSlide64.xml"/><Relationship Id="rId1" Type="http://schemas.openxmlformats.org/officeDocument/2006/relationships/slideLayout" Target="../slideLayouts/slideLayout11.xml"/><Relationship Id="rId4" Type="http://schemas.openxmlformats.org/officeDocument/2006/relationships/image" Target="../media/image233.jpeg"/></Relationships>
</file>

<file path=ppt/slides/_rels/slide72.xml.rels><?xml version="1.0" encoding="UTF-8" standalone="yes"?>
<Relationships xmlns="http://schemas.openxmlformats.org/package/2006/relationships"><Relationship Id="rId3" Type="http://schemas.openxmlformats.org/officeDocument/2006/relationships/hyperlink" Target="http://www.youtube.com/watch?v=F7oMIM6Vjtg&amp;feature=player_embedded" TargetMode="External"/><Relationship Id="rId2" Type="http://schemas.openxmlformats.org/officeDocument/2006/relationships/notesSlide" Target="../notesSlides/notesSlide65.xml"/><Relationship Id="rId1" Type="http://schemas.openxmlformats.org/officeDocument/2006/relationships/slideLayout" Target="../slideLayouts/slideLayout11.xml"/><Relationship Id="rId5" Type="http://schemas.openxmlformats.org/officeDocument/2006/relationships/image" Target="../media/image235.png"/><Relationship Id="rId4" Type="http://schemas.openxmlformats.org/officeDocument/2006/relationships/image" Target="../media/image234.png"/></Relationships>
</file>

<file path=ppt/slides/_rels/slide73.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image" Target="../media/image237.jpeg"/><Relationship Id="rId7" Type="http://schemas.openxmlformats.org/officeDocument/2006/relationships/image" Target="../media/image241.jpeg"/><Relationship Id="rId2" Type="http://schemas.openxmlformats.org/officeDocument/2006/relationships/notesSlide" Target="../notesSlides/notesSlide69.xml"/><Relationship Id="rId1" Type="http://schemas.openxmlformats.org/officeDocument/2006/relationships/slideLayout" Target="../slideLayouts/slideLayout13.xml"/><Relationship Id="rId6" Type="http://schemas.openxmlformats.org/officeDocument/2006/relationships/image" Target="../media/image240.jpeg"/><Relationship Id="rId5" Type="http://schemas.openxmlformats.org/officeDocument/2006/relationships/image" Target="../media/image239.png"/><Relationship Id="rId4" Type="http://schemas.openxmlformats.org/officeDocument/2006/relationships/image" Target="../media/image238.png"/><Relationship Id="rId9" Type="http://schemas.openxmlformats.org/officeDocument/2006/relationships/image" Target="../media/image243.jpeg"/></Relationships>
</file>

<file path=ppt/slides/_rels/slide77.xml.rels><?xml version="1.0" encoding="UTF-8" standalone="yes"?>
<Relationships xmlns="http://schemas.openxmlformats.org/package/2006/relationships"><Relationship Id="rId8" Type="http://schemas.openxmlformats.org/officeDocument/2006/relationships/image" Target="../media/image249.jpeg"/><Relationship Id="rId3" Type="http://schemas.openxmlformats.org/officeDocument/2006/relationships/image" Target="../media/image244.png"/><Relationship Id="rId7" Type="http://schemas.openxmlformats.org/officeDocument/2006/relationships/image" Target="../media/image248.jpeg"/><Relationship Id="rId2" Type="http://schemas.openxmlformats.org/officeDocument/2006/relationships/notesSlide" Target="../notesSlides/notesSlide70.xml"/><Relationship Id="rId1" Type="http://schemas.openxmlformats.org/officeDocument/2006/relationships/slideLayout" Target="../slideLayouts/slideLayout13.xml"/><Relationship Id="rId6" Type="http://schemas.openxmlformats.org/officeDocument/2006/relationships/image" Target="../media/image247.jpeg"/><Relationship Id="rId5" Type="http://schemas.openxmlformats.org/officeDocument/2006/relationships/image" Target="../media/image246.png"/><Relationship Id="rId4" Type="http://schemas.openxmlformats.org/officeDocument/2006/relationships/image" Target="../media/image245.png"/></Relationships>
</file>

<file path=ppt/slides/_rels/slide78.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71.xml"/><Relationship Id="rId1" Type="http://schemas.openxmlformats.org/officeDocument/2006/relationships/slideLayout" Target="../slideLayouts/slideLayout13.xml"/><Relationship Id="rId6" Type="http://schemas.openxmlformats.org/officeDocument/2006/relationships/image" Target="../media/image253.png"/><Relationship Id="rId5" Type="http://schemas.openxmlformats.org/officeDocument/2006/relationships/image" Target="../media/image252.jpeg"/><Relationship Id="rId4" Type="http://schemas.openxmlformats.org/officeDocument/2006/relationships/image" Target="../media/image251.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73.xml"/><Relationship Id="rId1" Type="http://schemas.openxmlformats.org/officeDocument/2006/relationships/slideLayout" Target="../slideLayouts/slideLayout13.xml"/><Relationship Id="rId5" Type="http://schemas.openxmlformats.org/officeDocument/2006/relationships/image" Target="../media/image256.jpeg"/><Relationship Id="rId4" Type="http://schemas.openxmlformats.org/officeDocument/2006/relationships/image" Target="../media/image255.jpeg"/></Relationships>
</file>

<file path=ppt/slides/_rels/slide81.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image" Target="../media/image258.jpeg"/></Relationships>
</file>

<file path=ppt/slides/_rels/slide82.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75.xml"/><Relationship Id="rId1" Type="http://schemas.openxmlformats.org/officeDocument/2006/relationships/slideLayout" Target="../slideLayouts/slideLayout13.xml"/><Relationship Id="rId6" Type="http://schemas.openxmlformats.org/officeDocument/2006/relationships/image" Target="../media/image261.jpeg"/><Relationship Id="rId5" Type="http://schemas.openxmlformats.org/officeDocument/2006/relationships/hyperlink" Target="http://www.blogdecodesign.fr/packaging/wit-wine-in-tube-par-so-chic/attachment/wit-coffret/" TargetMode="External"/><Relationship Id="rId4" Type="http://schemas.openxmlformats.org/officeDocument/2006/relationships/image" Target="../media/image260.jpeg"/></Relationships>
</file>

<file path=ppt/slides/_rels/slide83.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76.xml"/><Relationship Id="rId1" Type="http://schemas.openxmlformats.org/officeDocument/2006/relationships/slideLayout" Target="../slideLayouts/slideLayout13.xml"/><Relationship Id="rId4" Type="http://schemas.openxmlformats.org/officeDocument/2006/relationships/image" Target="../media/image263.png"/></Relationships>
</file>

<file path=ppt/slides/_rels/slide84.xml.rels><?xml version="1.0" encoding="UTF-8" standalone="yes"?>
<Relationships xmlns="http://schemas.openxmlformats.org/package/2006/relationships"><Relationship Id="rId3" Type="http://schemas.openxmlformats.org/officeDocument/2006/relationships/hyperlink" Target="http://www.journaldunet.com/economie/tendances/fooding/10-boisson-aromatisee-au-rose.shtml" TargetMode="External"/><Relationship Id="rId2" Type="http://schemas.openxmlformats.org/officeDocument/2006/relationships/notesSlide" Target="../notesSlides/notesSlide77.xml"/><Relationship Id="rId1" Type="http://schemas.openxmlformats.org/officeDocument/2006/relationships/slideLayout" Target="../slideLayouts/slideLayout13.xml"/><Relationship Id="rId6" Type="http://schemas.openxmlformats.org/officeDocument/2006/relationships/image" Target="../media/image266.png"/><Relationship Id="rId5" Type="http://schemas.openxmlformats.org/officeDocument/2006/relationships/image" Target="../media/image265.png"/><Relationship Id="rId4" Type="http://schemas.openxmlformats.org/officeDocument/2006/relationships/image" Target="../media/image264.jpeg"/></Relationships>
</file>

<file path=ppt/slides/_rels/slide85.xml.rels><?xml version="1.0" encoding="UTF-8" standalone="yes"?>
<Relationships xmlns="http://schemas.openxmlformats.org/package/2006/relationships"><Relationship Id="rId8" Type="http://schemas.openxmlformats.org/officeDocument/2006/relationships/image" Target="../media/image272.jpeg"/><Relationship Id="rId3" Type="http://schemas.openxmlformats.org/officeDocument/2006/relationships/image" Target="../media/image267.jpeg"/><Relationship Id="rId7" Type="http://schemas.openxmlformats.org/officeDocument/2006/relationships/image" Target="../media/image271.jpeg"/><Relationship Id="rId2" Type="http://schemas.openxmlformats.org/officeDocument/2006/relationships/notesSlide" Target="../notesSlides/notesSlide78.xml"/><Relationship Id="rId1" Type="http://schemas.openxmlformats.org/officeDocument/2006/relationships/slideLayout" Target="../slideLayouts/slideLayout13.xml"/><Relationship Id="rId6" Type="http://schemas.openxmlformats.org/officeDocument/2006/relationships/image" Target="../media/image270.jpeg"/><Relationship Id="rId5" Type="http://schemas.openxmlformats.org/officeDocument/2006/relationships/image" Target="../media/image269.jpeg"/><Relationship Id="rId4" Type="http://schemas.openxmlformats.org/officeDocument/2006/relationships/image" Target="../media/image268.jpeg"/></Relationships>
</file>

<file path=ppt/slides/_rels/slide86.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79.xml"/><Relationship Id="rId1" Type="http://schemas.openxmlformats.org/officeDocument/2006/relationships/slideLayout" Target="../slideLayouts/slideLayout13.xml"/><Relationship Id="rId4" Type="http://schemas.openxmlformats.org/officeDocument/2006/relationships/image" Target="../media/image274.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8" Type="http://schemas.openxmlformats.org/officeDocument/2006/relationships/image" Target="../media/image280.jpeg"/><Relationship Id="rId3" Type="http://schemas.openxmlformats.org/officeDocument/2006/relationships/image" Target="../media/image275.jpeg"/><Relationship Id="rId7" Type="http://schemas.openxmlformats.org/officeDocument/2006/relationships/image" Target="../media/image279.jpeg"/><Relationship Id="rId12" Type="http://schemas.openxmlformats.org/officeDocument/2006/relationships/image" Target="../media/image283.jpeg"/><Relationship Id="rId2" Type="http://schemas.openxmlformats.org/officeDocument/2006/relationships/notesSlide" Target="../notesSlides/notesSlide84.xml"/><Relationship Id="rId1" Type="http://schemas.openxmlformats.org/officeDocument/2006/relationships/slideLayout" Target="../slideLayouts/slideLayout15.xml"/><Relationship Id="rId6" Type="http://schemas.openxmlformats.org/officeDocument/2006/relationships/image" Target="../media/image278.jpeg"/><Relationship Id="rId11" Type="http://schemas.openxmlformats.org/officeDocument/2006/relationships/image" Target="../media/image168.jpeg"/><Relationship Id="rId5" Type="http://schemas.openxmlformats.org/officeDocument/2006/relationships/image" Target="../media/image277.jpeg"/><Relationship Id="rId10" Type="http://schemas.openxmlformats.org/officeDocument/2006/relationships/image" Target="../media/image282.jpeg"/><Relationship Id="rId4" Type="http://schemas.openxmlformats.org/officeDocument/2006/relationships/image" Target="../media/image276.jpeg"/><Relationship Id="rId9" Type="http://schemas.openxmlformats.org/officeDocument/2006/relationships/image" Target="../media/image281.jpeg"/></Relationships>
</file>

<file path=ppt/slides/_rels/slide92.xml.rels><?xml version="1.0" encoding="UTF-8" standalone="yes"?>
<Relationships xmlns="http://schemas.openxmlformats.org/package/2006/relationships"><Relationship Id="rId8" Type="http://schemas.openxmlformats.org/officeDocument/2006/relationships/image" Target="../media/image289.jpeg"/><Relationship Id="rId3" Type="http://schemas.openxmlformats.org/officeDocument/2006/relationships/image" Target="../media/image284.jpeg"/><Relationship Id="rId7" Type="http://schemas.openxmlformats.org/officeDocument/2006/relationships/image" Target="../media/image288.jpeg"/><Relationship Id="rId2" Type="http://schemas.openxmlformats.org/officeDocument/2006/relationships/notesSlide" Target="../notesSlides/notesSlide85.xml"/><Relationship Id="rId1" Type="http://schemas.openxmlformats.org/officeDocument/2006/relationships/slideLayout" Target="../slideLayouts/slideLayout15.xml"/><Relationship Id="rId6" Type="http://schemas.openxmlformats.org/officeDocument/2006/relationships/image" Target="../media/image287.jpeg"/><Relationship Id="rId5" Type="http://schemas.openxmlformats.org/officeDocument/2006/relationships/image" Target="../media/image286.jpeg"/><Relationship Id="rId4" Type="http://schemas.openxmlformats.org/officeDocument/2006/relationships/image" Target="../media/image285.jpeg"/></Relationships>
</file>

<file path=ppt/slides/_rels/slide93.xml.rels><?xml version="1.0" encoding="UTF-8" standalone="yes"?>
<Relationships xmlns="http://schemas.openxmlformats.org/package/2006/relationships"><Relationship Id="rId8" Type="http://schemas.openxmlformats.org/officeDocument/2006/relationships/image" Target="../media/image295.jpeg"/><Relationship Id="rId3" Type="http://schemas.openxmlformats.org/officeDocument/2006/relationships/image" Target="../media/image290.png"/><Relationship Id="rId7" Type="http://schemas.openxmlformats.org/officeDocument/2006/relationships/image" Target="../media/image294.jpeg"/><Relationship Id="rId2" Type="http://schemas.openxmlformats.org/officeDocument/2006/relationships/notesSlide" Target="../notesSlides/notesSlide86.xml"/><Relationship Id="rId1" Type="http://schemas.openxmlformats.org/officeDocument/2006/relationships/slideLayout" Target="../slideLayouts/slideLayout15.xml"/><Relationship Id="rId6" Type="http://schemas.openxmlformats.org/officeDocument/2006/relationships/image" Target="../media/image293.jpeg"/><Relationship Id="rId5" Type="http://schemas.openxmlformats.org/officeDocument/2006/relationships/image" Target="../media/image292.jpeg"/><Relationship Id="rId4" Type="http://schemas.openxmlformats.org/officeDocument/2006/relationships/image" Target="../media/image291.png"/></Relationships>
</file>

<file path=ppt/slides/_rels/slide94.xml.rels><?xml version="1.0" encoding="UTF-8" standalone="yes"?>
<Relationships xmlns="http://schemas.openxmlformats.org/package/2006/relationships"><Relationship Id="rId3" Type="http://schemas.openxmlformats.org/officeDocument/2006/relationships/image" Target="../media/image296.jpeg"/><Relationship Id="rId7" Type="http://schemas.openxmlformats.org/officeDocument/2006/relationships/image" Target="../media/image300.png"/><Relationship Id="rId2" Type="http://schemas.openxmlformats.org/officeDocument/2006/relationships/notesSlide" Target="../notesSlides/notesSlide87.xml"/><Relationship Id="rId1" Type="http://schemas.openxmlformats.org/officeDocument/2006/relationships/slideLayout" Target="../slideLayouts/slideLayout15.xml"/><Relationship Id="rId6" Type="http://schemas.openxmlformats.org/officeDocument/2006/relationships/image" Target="../media/image299.png"/><Relationship Id="rId5" Type="http://schemas.openxmlformats.org/officeDocument/2006/relationships/image" Target="../media/image298.jpeg"/><Relationship Id="rId4" Type="http://schemas.openxmlformats.org/officeDocument/2006/relationships/image" Target="../media/image297.jpeg"/></Relationships>
</file>

<file path=ppt/slides/_rels/slide95.xml.rels><?xml version="1.0" encoding="UTF-8" standalone="yes"?>
<Relationships xmlns="http://schemas.openxmlformats.org/package/2006/relationships"><Relationship Id="rId8" Type="http://schemas.openxmlformats.org/officeDocument/2006/relationships/image" Target="../media/image306.jpeg"/><Relationship Id="rId3" Type="http://schemas.openxmlformats.org/officeDocument/2006/relationships/image" Target="../media/image301.jpeg"/><Relationship Id="rId7" Type="http://schemas.openxmlformats.org/officeDocument/2006/relationships/image" Target="../media/image305.jpeg"/><Relationship Id="rId2" Type="http://schemas.openxmlformats.org/officeDocument/2006/relationships/notesSlide" Target="../notesSlides/notesSlide88.xml"/><Relationship Id="rId1" Type="http://schemas.openxmlformats.org/officeDocument/2006/relationships/slideLayout" Target="../slideLayouts/slideLayout15.xml"/><Relationship Id="rId6" Type="http://schemas.openxmlformats.org/officeDocument/2006/relationships/image" Target="../media/image304.jpeg"/><Relationship Id="rId5" Type="http://schemas.openxmlformats.org/officeDocument/2006/relationships/image" Target="../media/image303.jpeg"/><Relationship Id="rId4" Type="http://schemas.openxmlformats.org/officeDocument/2006/relationships/image" Target="../media/image302.jpe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3" Type="http://schemas.openxmlformats.org/officeDocument/2006/relationships/image" Target="../media/image307.png"/><Relationship Id="rId7" Type="http://schemas.openxmlformats.org/officeDocument/2006/relationships/image" Target="../media/image310.png"/><Relationship Id="rId2" Type="http://schemas.openxmlformats.org/officeDocument/2006/relationships/notesSlide" Target="../notesSlides/notesSlide91.xml"/><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309.png"/><Relationship Id="rId4" Type="http://schemas.openxmlformats.org/officeDocument/2006/relationships/image" Target="../media/image308.jpeg"/></Relationships>
</file>

<file path=ppt/slides/_rels/slide99.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92.xml"/><Relationship Id="rId1" Type="http://schemas.openxmlformats.org/officeDocument/2006/relationships/slideLayout" Target="../slideLayouts/slideLayout15.xml"/><Relationship Id="rId4" Type="http://schemas.openxmlformats.org/officeDocument/2006/relationships/image" Target="../media/image3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755650" y="188913"/>
            <a:ext cx="7772400" cy="719137"/>
          </a:xfrm>
        </p:spPr>
        <p:txBody>
          <a:bodyPr/>
          <a:lstStyle/>
          <a:p>
            <a:pPr eaLnBrk="1" hangingPunct="1"/>
            <a:r>
              <a:rPr lang="fr-FR" sz="4000" smtClean="0"/>
              <a:t>L’emballage - packaging</a:t>
            </a:r>
          </a:p>
        </p:txBody>
      </p:sp>
      <p:sp>
        <p:nvSpPr>
          <p:cNvPr id="5123" name="Rectangle 3"/>
          <p:cNvSpPr>
            <a:spLocks noGrp="1" noChangeArrowheads="1"/>
          </p:cNvSpPr>
          <p:nvPr>
            <p:ph type="subTitle" idx="1"/>
          </p:nvPr>
        </p:nvSpPr>
        <p:spPr>
          <a:xfrm>
            <a:off x="323850" y="908050"/>
            <a:ext cx="8569325" cy="936625"/>
          </a:xfrm>
        </p:spPr>
        <p:txBody>
          <a:bodyPr/>
          <a:lstStyle/>
          <a:p>
            <a:pPr eaLnBrk="1" hangingPunct="1">
              <a:lnSpc>
                <a:spcPct val="80000"/>
              </a:lnSpc>
            </a:pPr>
            <a:r>
              <a:rPr lang="fr-FR" sz="1600" smtClean="0"/>
              <a:t>« L’ensemble des éléments matériels qui, sans faire partie du produit lui-même, sont vendus avec lui en vue de permettre ou de faciliter sa protection, son transport, son stockage et sa présentation en linéaire, son identification et son utilisation par les consommateurs »</a:t>
            </a:r>
          </a:p>
        </p:txBody>
      </p:sp>
      <p:sp>
        <p:nvSpPr>
          <p:cNvPr id="5124" name="Text Box 4"/>
          <p:cNvSpPr txBox="1">
            <a:spLocks noChangeArrowheads="1"/>
          </p:cNvSpPr>
          <p:nvPr/>
        </p:nvSpPr>
        <p:spPr bwMode="auto">
          <a:xfrm>
            <a:off x="468313" y="1844675"/>
            <a:ext cx="3511550" cy="641350"/>
          </a:xfrm>
          <a:prstGeom prst="rect">
            <a:avLst/>
          </a:prstGeom>
          <a:noFill/>
          <a:ln w="9525">
            <a:noFill/>
            <a:miter lim="800000"/>
            <a:headEnd/>
            <a:tailEnd/>
          </a:ln>
        </p:spPr>
        <p:txBody>
          <a:bodyPr wrap="none">
            <a:spAutoFit/>
          </a:bodyPr>
          <a:lstStyle/>
          <a:p>
            <a:r>
              <a:rPr lang="fr-FR"/>
              <a:t>1er media du produit</a:t>
            </a:r>
          </a:p>
          <a:p>
            <a:r>
              <a:rPr lang="fr-FR"/>
              <a:t>-emballage primaire / secondaire</a:t>
            </a:r>
          </a:p>
        </p:txBody>
      </p:sp>
      <p:sp>
        <p:nvSpPr>
          <p:cNvPr id="5125" name="Text Box 5"/>
          <p:cNvSpPr txBox="1">
            <a:spLocks noChangeArrowheads="1"/>
          </p:cNvSpPr>
          <p:nvPr/>
        </p:nvSpPr>
        <p:spPr bwMode="auto">
          <a:xfrm>
            <a:off x="827088" y="5084763"/>
            <a:ext cx="4806950" cy="366712"/>
          </a:xfrm>
          <a:prstGeom prst="rect">
            <a:avLst/>
          </a:prstGeom>
          <a:noFill/>
          <a:ln w="9525">
            <a:noFill/>
            <a:miter lim="800000"/>
            <a:headEnd/>
            <a:tailEnd/>
          </a:ln>
        </p:spPr>
        <p:txBody>
          <a:bodyPr wrap="none">
            <a:spAutoFit/>
          </a:bodyPr>
          <a:lstStyle/>
          <a:p>
            <a:r>
              <a:rPr lang="fr-FR"/>
              <a:t>Cycle de vie d’un produit et de son emballage</a:t>
            </a:r>
          </a:p>
        </p:txBody>
      </p:sp>
      <p:sp>
        <p:nvSpPr>
          <p:cNvPr id="5126" name="Text Box 6"/>
          <p:cNvSpPr txBox="1">
            <a:spLocks noChangeArrowheads="1"/>
          </p:cNvSpPr>
          <p:nvPr/>
        </p:nvSpPr>
        <p:spPr bwMode="auto">
          <a:xfrm>
            <a:off x="271463" y="5857875"/>
            <a:ext cx="901700" cy="457200"/>
          </a:xfrm>
          <a:prstGeom prst="rect">
            <a:avLst/>
          </a:prstGeom>
          <a:noFill/>
          <a:ln w="9525">
            <a:noFill/>
            <a:miter lim="800000"/>
            <a:headEnd/>
            <a:tailEnd/>
          </a:ln>
        </p:spPr>
        <p:txBody>
          <a:bodyPr wrap="none">
            <a:spAutoFit/>
          </a:bodyPr>
          <a:lstStyle/>
          <a:p>
            <a:r>
              <a:rPr lang="fr-FR" sz="1200"/>
              <a:t>Achat d’un</a:t>
            </a:r>
          </a:p>
          <a:p>
            <a:r>
              <a:rPr lang="fr-FR" sz="1200"/>
              <a:t>produit</a:t>
            </a:r>
          </a:p>
        </p:txBody>
      </p:sp>
      <p:sp>
        <p:nvSpPr>
          <p:cNvPr id="5127" name="Text Box 7"/>
          <p:cNvSpPr txBox="1">
            <a:spLocks noChangeArrowheads="1"/>
          </p:cNvSpPr>
          <p:nvPr/>
        </p:nvSpPr>
        <p:spPr bwMode="auto">
          <a:xfrm>
            <a:off x="1927225" y="5784850"/>
            <a:ext cx="884238" cy="457200"/>
          </a:xfrm>
          <a:prstGeom prst="rect">
            <a:avLst/>
          </a:prstGeom>
          <a:noFill/>
          <a:ln w="9525">
            <a:noFill/>
            <a:miter lim="800000"/>
            <a:headEnd/>
            <a:tailEnd/>
          </a:ln>
        </p:spPr>
        <p:txBody>
          <a:bodyPr wrap="none">
            <a:spAutoFit/>
          </a:bodyPr>
          <a:lstStyle/>
          <a:p>
            <a:r>
              <a:rPr lang="fr-FR" sz="1200"/>
              <a:t>Transport</a:t>
            </a:r>
          </a:p>
          <a:p>
            <a:r>
              <a:rPr lang="fr-FR" sz="1200"/>
              <a:t>Du produit</a:t>
            </a:r>
          </a:p>
        </p:txBody>
      </p:sp>
      <p:sp>
        <p:nvSpPr>
          <p:cNvPr id="5128" name="Text Box 8"/>
          <p:cNvSpPr txBox="1">
            <a:spLocks noChangeArrowheads="1"/>
          </p:cNvSpPr>
          <p:nvPr/>
        </p:nvSpPr>
        <p:spPr bwMode="auto">
          <a:xfrm>
            <a:off x="3367088" y="5568950"/>
            <a:ext cx="1077912" cy="822325"/>
          </a:xfrm>
          <a:prstGeom prst="rect">
            <a:avLst/>
          </a:prstGeom>
          <a:noFill/>
          <a:ln w="9525">
            <a:noFill/>
            <a:miter lim="800000"/>
            <a:headEnd/>
            <a:tailEnd/>
          </a:ln>
        </p:spPr>
        <p:txBody>
          <a:bodyPr wrap="none">
            <a:spAutoFit/>
          </a:bodyPr>
          <a:lstStyle/>
          <a:p>
            <a:r>
              <a:rPr lang="fr-FR" sz="1200"/>
              <a:t>Conservation</a:t>
            </a:r>
          </a:p>
          <a:p>
            <a:r>
              <a:rPr lang="fr-FR" sz="1200"/>
              <a:t>Du produit</a:t>
            </a:r>
          </a:p>
          <a:p>
            <a:r>
              <a:rPr lang="fr-FR" sz="1200"/>
              <a:t>Et de ses</a:t>
            </a:r>
          </a:p>
          <a:p>
            <a:r>
              <a:rPr lang="fr-FR" sz="1200"/>
              <a:t>propriétés</a:t>
            </a:r>
          </a:p>
        </p:txBody>
      </p:sp>
      <p:sp>
        <p:nvSpPr>
          <p:cNvPr id="5129" name="Text Box 9"/>
          <p:cNvSpPr txBox="1">
            <a:spLocks noChangeArrowheads="1"/>
          </p:cNvSpPr>
          <p:nvPr/>
        </p:nvSpPr>
        <p:spPr bwMode="auto">
          <a:xfrm>
            <a:off x="5024438" y="5784850"/>
            <a:ext cx="876300" cy="457200"/>
          </a:xfrm>
          <a:prstGeom prst="rect">
            <a:avLst/>
          </a:prstGeom>
          <a:noFill/>
          <a:ln w="9525">
            <a:noFill/>
            <a:miter lim="800000"/>
            <a:headEnd/>
            <a:tailEnd/>
          </a:ln>
        </p:spPr>
        <p:txBody>
          <a:bodyPr wrap="none">
            <a:spAutoFit/>
          </a:bodyPr>
          <a:lstStyle/>
          <a:p>
            <a:r>
              <a:rPr lang="fr-FR" sz="1200"/>
              <a:t>Usage du </a:t>
            </a:r>
          </a:p>
          <a:p>
            <a:r>
              <a:rPr lang="fr-FR" sz="1200"/>
              <a:t>produit</a:t>
            </a:r>
          </a:p>
        </p:txBody>
      </p:sp>
      <p:sp>
        <p:nvSpPr>
          <p:cNvPr id="5130" name="Text Box 10"/>
          <p:cNvSpPr txBox="1">
            <a:spLocks noChangeArrowheads="1"/>
          </p:cNvSpPr>
          <p:nvPr/>
        </p:nvSpPr>
        <p:spPr bwMode="auto">
          <a:xfrm>
            <a:off x="6319838" y="5857875"/>
            <a:ext cx="1185862" cy="457200"/>
          </a:xfrm>
          <a:prstGeom prst="rect">
            <a:avLst/>
          </a:prstGeom>
          <a:noFill/>
          <a:ln w="9525">
            <a:noFill/>
            <a:miter lim="800000"/>
            <a:headEnd/>
            <a:tailEnd/>
          </a:ln>
        </p:spPr>
        <p:txBody>
          <a:bodyPr wrap="none">
            <a:spAutoFit/>
          </a:bodyPr>
          <a:lstStyle/>
          <a:p>
            <a:r>
              <a:rPr lang="fr-FR" sz="1200"/>
              <a:t>Récupération</a:t>
            </a:r>
          </a:p>
          <a:p>
            <a:r>
              <a:rPr lang="fr-FR" sz="1200"/>
              <a:t>De l’emballage</a:t>
            </a:r>
          </a:p>
        </p:txBody>
      </p:sp>
      <p:sp>
        <p:nvSpPr>
          <p:cNvPr id="5131" name="Text Box 11"/>
          <p:cNvSpPr txBox="1">
            <a:spLocks noChangeArrowheads="1"/>
          </p:cNvSpPr>
          <p:nvPr/>
        </p:nvSpPr>
        <p:spPr bwMode="auto">
          <a:xfrm>
            <a:off x="7688263" y="5784850"/>
            <a:ext cx="1000125" cy="457200"/>
          </a:xfrm>
          <a:prstGeom prst="rect">
            <a:avLst/>
          </a:prstGeom>
          <a:noFill/>
          <a:ln w="9525">
            <a:noFill/>
            <a:miter lim="800000"/>
            <a:headEnd/>
            <a:tailEnd/>
          </a:ln>
        </p:spPr>
        <p:txBody>
          <a:bodyPr wrap="none">
            <a:spAutoFit/>
          </a:bodyPr>
          <a:lstStyle/>
          <a:p>
            <a:r>
              <a:rPr lang="fr-FR" sz="1200"/>
              <a:t>Tri de </a:t>
            </a:r>
          </a:p>
          <a:p>
            <a:r>
              <a:rPr lang="fr-FR" sz="1200"/>
              <a:t>L’emballage</a:t>
            </a:r>
          </a:p>
        </p:txBody>
      </p:sp>
      <p:sp>
        <p:nvSpPr>
          <p:cNvPr id="5132" name="Rectangle 12"/>
          <p:cNvSpPr>
            <a:spLocks noChangeArrowheads="1"/>
          </p:cNvSpPr>
          <p:nvPr/>
        </p:nvSpPr>
        <p:spPr bwMode="auto">
          <a:xfrm>
            <a:off x="198438" y="5713413"/>
            <a:ext cx="1081087" cy="720725"/>
          </a:xfrm>
          <a:prstGeom prst="rect">
            <a:avLst/>
          </a:prstGeom>
          <a:noFill/>
          <a:ln w="9525">
            <a:solidFill>
              <a:schemeClr val="tx1"/>
            </a:solidFill>
            <a:miter lim="800000"/>
            <a:headEnd/>
            <a:tailEnd/>
          </a:ln>
        </p:spPr>
        <p:txBody>
          <a:bodyPr wrap="none" anchor="ctr"/>
          <a:lstStyle/>
          <a:p>
            <a:endParaRPr lang="fr-FR"/>
          </a:p>
        </p:txBody>
      </p:sp>
      <p:sp>
        <p:nvSpPr>
          <p:cNvPr id="5133" name="Rectangle 13"/>
          <p:cNvSpPr>
            <a:spLocks noChangeArrowheads="1"/>
          </p:cNvSpPr>
          <p:nvPr/>
        </p:nvSpPr>
        <p:spPr bwMode="auto">
          <a:xfrm>
            <a:off x="1855788" y="5713413"/>
            <a:ext cx="1081087" cy="720725"/>
          </a:xfrm>
          <a:prstGeom prst="rect">
            <a:avLst/>
          </a:prstGeom>
          <a:noFill/>
          <a:ln w="9525">
            <a:solidFill>
              <a:schemeClr val="tx1"/>
            </a:solidFill>
            <a:miter lim="800000"/>
            <a:headEnd/>
            <a:tailEnd/>
          </a:ln>
        </p:spPr>
        <p:txBody>
          <a:bodyPr wrap="none" anchor="ctr"/>
          <a:lstStyle/>
          <a:p>
            <a:endParaRPr lang="fr-FR"/>
          </a:p>
        </p:txBody>
      </p:sp>
      <p:sp>
        <p:nvSpPr>
          <p:cNvPr id="5134" name="Rectangle 14"/>
          <p:cNvSpPr>
            <a:spLocks noChangeArrowheads="1"/>
          </p:cNvSpPr>
          <p:nvPr/>
        </p:nvSpPr>
        <p:spPr bwMode="auto">
          <a:xfrm>
            <a:off x="3367088" y="5568950"/>
            <a:ext cx="1081087" cy="865188"/>
          </a:xfrm>
          <a:prstGeom prst="rect">
            <a:avLst/>
          </a:prstGeom>
          <a:noFill/>
          <a:ln w="9525">
            <a:solidFill>
              <a:schemeClr val="tx1"/>
            </a:solidFill>
            <a:miter lim="800000"/>
            <a:headEnd/>
            <a:tailEnd/>
          </a:ln>
        </p:spPr>
        <p:txBody>
          <a:bodyPr wrap="none" anchor="ctr"/>
          <a:lstStyle/>
          <a:p>
            <a:endParaRPr lang="fr-FR"/>
          </a:p>
        </p:txBody>
      </p:sp>
      <p:sp>
        <p:nvSpPr>
          <p:cNvPr id="5135" name="Rectangle 15"/>
          <p:cNvSpPr>
            <a:spLocks noChangeArrowheads="1"/>
          </p:cNvSpPr>
          <p:nvPr/>
        </p:nvSpPr>
        <p:spPr bwMode="auto">
          <a:xfrm>
            <a:off x="4879975" y="5713413"/>
            <a:ext cx="1081088" cy="720725"/>
          </a:xfrm>
          <a:prstGeom prst="rect">
            <a:avLst/>
          </a:prstGeom>
          <a:noFill/>
          <a:ln w="9525">
            <a:solidFill>
              <a:schemeClr val="tx1"/>
            </a:solidFill>
            <a:miter lim="800000"/>
            <a:headEnd/>
            <a:tailEnd/>
          </a:ln>
        </p:spPr>
        <p:txBody>
          <a:bodyPr wrap="none" anchor="ctr"/>
          <a:lstStyle/>
          <a:p>
            <a:endParaRPr lang="fr-FR"/>
          </a:p>
        </p:txBody>
      </p:sp>
      <p:sp>
        <p:nvSpPr>
          <p:cNvPr id="5136" name="Rectangle 16"/>
          <p:cNvSpPr>
            <a:spLocks noChangeArrowheads="1"/>
          </p:cNvSpPr>
          <p:nvPr/>
        </p:nvSpPr>
        <p:spPr bwMode="auto">
          <a:xfrm>
            <a:off x="6391275" y="5713413"/>
            <a:ext cx="1081088" cy="720725"/>
          </a:xfrm>
          <a:prstGeom prst="rect">
            <a:avLst/>
          </a:prstGeom>
          <a:noFill/>
          <a:ln w="9525">
            <a:solidFill>
              <a:schemeClr val="tx1"/>
            </a:solidFill>
            <a:miter lim="800000"/>
            <a:headEnd/>
            <a:tailEnd/>
          </a:ln>
        </p:spPr>
        <p:txBody>
          <a:bodyPr wrap="none" anchor="ctr"/>
          <a:lstStyle/>
          <a:p>
            <a:endParaRPr lang="fr-FR"/>
          </a:p>
        </p:txBody>
      </p:sp>
      <p:sp>
        <p:nvSpPr>
          <p:cNvPr id="5137" name="Rectangle 17"/>
          <p:cNvSpPr>
            <a:spLocks noChangeArrowheads="1"/>
          </p:cNvSpPr>
          <p:nvPr/>
        </p:nvSpPr>
        <p:spPr bwMode="auto">
          <a:xfrm>
            <a:off x="7688263" y="5713413"/>
            <a:ext cx="1081087" cy="720725"/>
          </a:xfrm>
          <a:prstGeom prst="rect">
            <a:avLst/>
          </a:prstGeom>
          <a:noFill/>
          <a:ln w="9525">
            <a:solidFill>
              <a:schemeClr val="tx1"/>
            </a:solidFill>
            <a:miter lim="800000"/>
            <a:headEnd/>
            <a:tailEnd/>
          </a:ln>
        </p:spPr>
        <p:txBody>
          <a:bodyPr wrap="none" anchor="ctr"/>
          <a:lstStyle/>
          <a:p>
            <a:endParaRPr lang="fr-FR"/>
          </a:p>
        </p:txBody>
      </p:sp>
      <p:sp>
        <p:nvSpPr>
          <p:cNvPr id="5138" name="Line 18"/>
          <p:cNvSpPr>
            <a:spLocks noChangeShapeType="1"/>
          </p:cNvSpPr>
          <p:nvPr/>
        </p:nvSpPr>
        <p:spPr bwMode="auto">
          <a:xfrm>
            <a:off x="1350963" y="6073775"/>
            <a:ext cx="360362" cy="0"/>
          </a:xfrm>
          <a:prstGeom prst="line">
            <a:avLst/>
          </a:prstGeom>
          <a:noFill/>
          <a:ln w="9525">
            <a:solidFill>
              <a:schemeClr val="tx1"/>
            </a:solidFill>
            <a:round/>
            <a:headEnd/>
            <a:tailEnd type="triangle" w="med" len="med"/>
          </a:ln>
        </p:spPr>
        <p:txBody>
          <a:bodyPr/>
          <a:lstStyle/>
          <a:p>
            <a:endParaRPr lang="fr-FR"/>
          </a:p>
        </p:txBody>
      </p:sp>
      <p:sp>
        <p:nvSpPr>
          <p:cNvPr id="5139" name="Line 19"/>
          <p:cNvSpPr>
            <a:spLocks noChangeShapeType="1"/>
          </p:cNvSpPr>
          <p:nvPr/>
        </p:nvSpPr>
        <p:spPr bwMode="auto">
          <a:xfrm>
            <a:off x="2935288" y="6073775"/>
            <a:ext cx="215900" cy="0"/>
          </a:xfrm>
          <a:prstGeom prst="line">
            <a:avLst/>
          </a:prstGeom>
          <a:noFill/>
          <a:ln w="9525">
            <a:solidFill>
              <a:schemeClr val="tx1"/>
            </a:solidFill>
            <a:round/>
            <a:headEnd/>
            <a:tailEnd type="triangle" w="med" len="med"/>
          </a:ln>
        </p:spPr>
        <p:txBody>
          <a:bodyPr/>
          <a:lstStyle/>
          <a:p>
            <a:endParaRPr lang="fr-FR"/>
          </a:p>
        </p:txBody>
      </p:sp>
      <p:sp>
        <p:nvSpPr>
          <p:cNvPr id="5140" name="Line 20"/>
          <p:cNvSpPr>
            <a:spLocks noChangeShapeType="1"/>
          </p:cNvSpPr>
          <p:nvPr/>
        </p:nvSpPr>
        <p:spPr bwMode="auto">
          <a:xfrm>
            <a:off x="4448175" y="6073775"/>
            <a:ext cx="215900" cy="0"/>
          </a:xfrm>
          <a:prstGeom prst="line">
            <a:avLst/>
          </a:prstGeom>
          <a:noFill/>
          <a:ln w="9525">
            <a:solidFill>
              <a:schemeClr val="tx1"/>
            </a:solidFill>
            <a:round/>
            <a:headEnd/>
            <a:tailEnd type="triangle" w="med" len="med"/>
          </a:ln>
        </p:spPr>
        <p:txBody>
          <a:bodyPr/>
          <a:lstStyle/>
          <a:p>
            <a:endParaRPr lang="fr-FR"/>
          </a:p>
        </p:txBody>
      </p:sp>
      <p:sp>
        <p:nvSpPr>
          <p:cNvPr id="5141" name="Line 21"/>
          <p:cNvSpPr>
            <a:spLocks noChangeShapeType="1"/>
          </p:cNvSpPr>
          <p:nvPr/>
        </p:nvSpPr>
        <p:spPr bwMode="auto">
          <a:xfrm>
            <a:off x="5959475" y="6073775"/>
            <a:ext cx="288925" cy="0"/>
          </a:xfrm>
          <a:prstGeom prst="line">
            <a:avLst/>
          </a:prstGeom>
          <a:noFill/>
          <a:ln w="9525">
            <a:solidFill>
              <a:schemeClr val="tx1"/>
            </a:solidFill>
            <a:round/>
            <a:headEnd/>
            <a:tailEnd type="triangle" w="med" len="med"/>
          </a:ln>
        </p:spPr>
        <p:txBody>
          <a:bodyPr/>
          <a:lstStyle/>
          <a:p>
            <a:endParaRPr lang="fr-FR"/>
          </a:p>
        </p:txBody>
      </p:sp>
      <p:sp>
        <p:nvSpPr>
          <p:cNvPr id="5142" name="Line 22"/>
          <p:cNvSpPr>
            <a:spLocks noChangeShapeType="1"/>
          </p:cNvSpPr>
          <p:nvPr/>
        </p:nvSpPr>
        <p:spPr bwMode="auto">
          <a:xfrm>
            <a:off x="7472363" y="6073775"/>
            <a:ext cx="142875" cy="0"/>
          </a:xfrm>
          <a:prstGeom prst="line">
            <a:avLst/>
          </a:prstGeom>
          <a:noFill/>
          <a:ln w="9525">
            <a:solidFill>
              <a:schemeClr val="tx1"/>
            </a:solidFill>
            <a:round/>
            <a:headEnd/>
            <a:tailEnd type="triangle" w="med" len="med"/>
          </a:ln>
        </p:spPr>
        <p:txBody>
          <a:bodyPr/>
          <a:lstStyle/>
          <a:p>
            <a:endParaRPr lang="fr-FR"/>
          </a:p>
        </p:txBody>
      </p:sp>
      <p:sp>
        <p:nvSpPr>
          <p:cNvPr id="5143" name="Text Box 23"/>
          <p:cNvSpPr txBox="1">
            <a:spLocks noChangeArrowheads="1"/>
          </p:cNvSpPr>
          <p:nvPr/>
        </p:nvSpPr>
        <p:spPr bwMode="auto">
          <a:xfrm>
            <a:off x="4616450" y="1773238"/>
            <a:ext cx="4527550" cy="2441575"/>
          </a:xfrm>
          <a:prstGeom prst="rect">
            <a:avLst/>
          </a:prstGeom>
          <a:noFill/>
          <a:ln w="9525">
            <a:noFill/>
            <a:miter lim="800000"/>
            <a:headEnd/>
            <a:tailEnd/>
          </a:ln>
        </p:spPr>
        <p:txBody>
          <a:bodyPr wrap="none">
            <a:spAutoFit/>
          </a:bodyPr>
          <a:lstStyle/>
          <a:p>
            <a:r>
              <a:rPr lang="fr-FR"/>
              <a:t>Un français utilise 200kg d’emballages</a:t>
            </a:r>
          </a:p>
          <a:p>
            <a:r>
              <a:rPr lang="fr-FR"/>
              <a:t> par an et par pers,</a:t>
            </a:r>
          </a:p>
          <a:p>
            <a:r>
              <a:rPr lang="fr-FR"/>
              <a:t>cad 500g et 0,75€ par jour et par pers</a:t>
            </a:r>
          </a:p>
          <a:p>
            <a:r>
              <a:rPr lang="fr-FR" sz="1000"/>
              <a:t>(« des nouveautés emballantes «   stratégies, 2004, n°1345, p 24-25</a:t>
            </a:r>
          </a:p>
          <a:p>
            <a:endParaRPr lang="fr-FR"/>
          </a:p>
          <a:p>
            <a:r>
              <a:rPr lang="fr-FR"/>
              <a:t>61% des européens y sont sensibles</a:t>
            </a:r>
          </a:p>
          <a:p>
            <a:endParaRPr lang="fr-FR"/>
          </a:p>
          <a:p>
            <a:r>
              <a:rPr lang="fr-FR"/>
              <a:t>L’attirance pour un produit dans un étalage</a:t>
            </a:r>
          </a:p>
          <a:p>
            <a:r>
              <a:rPr lang="fr-FR"/>
              <a:t> est provoqué à 35,5% par l’emballage</a:t>
            </a:r>
          </a:p>
        </p:txBody>
      </p:sp>
      <p:sp>
        <p:nvSpPr>
          <p:cNvPr id="5144" name="Text Box 24"/>
          <p:cNvSpPr txBox="1">
            <a:spLocks noChangeArrowheads="1"/>
          </p:cNvSpPr>
          <p:nvPr/>
        </p:nvSpPr>
        <p:spPr bwMode="auto">
          <a:xfrm>
            <a:off x="519113" y="2800350"/>
            <a:ext cx="2139950" cy="366713"/>
          </a:xfrm>
          <a:prstGeom prst="rect">
            <a:avLst/>
          </a:prstGeom>
          <a:noFill/>
          <a:ln w="9525">
            <a:noFill/>
            <a:miter lim="800000"/>
            <a:headEnd/>
            <a:tailEnd/>
          </a:ln>
        </p:spPr>
        <p:txBody>
          <a:bodyPr wrap="none">
            <a:spAutoFit/>
          </a:bodyPr>
          <a:lstStyle/>
          <a:p>
            <a:r>
              <a:rPr lang="fr-FR"/>
              <a:t>« size impression »</a:t>
            </a:r>
          </a:p>
        </p:txBody>
      </p:sp>
      <p:sp>
        <p:nvSpPr>
          <p:cNvPr id="5145" name="Text Box 25"/>
          <p:cNvSpPr txBox="1">
            <a:spLocks noChangeArrowheads="1"/>
          </p:cNvSpPr>
          <p:nvPr/>
        </p:nvSpPr>
        <p:spPr bwMode="auto">
          <a:xfrm>
            <a:off x="5076825" y="4221163"/>
            <a:ext cx="3432175" cy="457200"/>
          </a:xfrm>
          <a:prstGeom prst="rect">
            <a:avLst/>
          </a:prstGeom>
          <a:noFill/>
          <a:ln w="9525">
            <a:noFill/>
            <a:miter lim="800000"/>
            <a:headEnd/>
            <a:tailEnd/>
          </a:ln>
        </p:spPr>
        <p:txBody>
          <a:bodyPr wrap="none">
            <a:spAutoFit/>
          </a:bodyPr>
          <a:lstStyle/>
          <a:p>
            <a:r>
              <a:rPr lang="fr-FR" sz="1200"/>
              <a:t>Couleurs &amp; formes ont un impact tres puissant / </a:t>
            </a:r>
          </a:p>
          <a:p>
            <a:r>
              <a:rPr lang="fr-FR" sz="1200"/>
              <a:t>texte &amp; chiffres, car interviennent avant 3 ans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descr="aa 004"/>
          <p:cNvPicPr>
            <a:picLocks noGrp="1" noChangeAspect="1" noChangeArrowheads="1"/>
          </p:cNvPicPr>
          <p:nvPr>
            <p:ph idx="1"/>
          </p:nvPr>
        </p:nvPicPr>
        <p:blipFill>
          <a:blip r:embed="rId2" cstate="print"/>
          <a:srcRect/>
          <a:stretch>
            <a:fillRect/>
          </a:stretch>
        </p:blipFill>
        <p:spPr>
          <a:xfrm>
            <a:off x="-252413" y="-50800"/>
            <a:ext cx="9396413" cy="6908800"/>
          </a:xfrm>
          <a:noFill/>
        </p:spPr>
      </p:pic>
      <p:sp>
        <p:nvSpPr>
          <p:cNvPr id="12291" name="Rectangle 4"/>
          <p:cNvSpPr>
            <a:spLocks noChangeArrowheads="1"/>
          </p:cNvSpPr>
          <p:nvPr/>
        </p:nvSpPr>
        <p:spPr bwMode="auto">
          <a:xfrm>
            <a:off x="-252413" y="5589588"/>
            <a:ext cx="2376488" cy="1511300"/>
          </a:xfrm>
          <a:prstGeom prst="rect">
            <a:avLst/>
          </a:prstGeom>
          <a:solidFill>
            <a:schemeClr val="bg1"/>
          </a:solidFill>
          <a:ln w="9525">
            <a:noFill/>
            <a:miter lim="800000"/>
            <a:headEnd/>
            <a:tailEnd/>
          </a:ln>
        </p:spPr>
        <p:txBody>
          <a:bodyPr wrap="none" anchor="ctr"/>
          <a:lstStyle/>
          <a:p>
            <a:pPr algn="ctr"/>
            <a:endParaRPr lang="fr-FR"/>
          </a:p>
        </p:txBody>
      </p:sp>
      <p:sp>
        <p:nvSpPr>
          <p:cNvPr id="12292" name="Text Box 5"/>
          <p:cNvSpPr txBox="1">
            <a:spLocks noChangeArrowheads="1"/>
          </p:cNvSpPr>
          <p:nvPr/>
        </p:nvSpPr>
        <p:spPr bwMode="auto">
          <a:xfrm>
            <a:off x="6804025" y="2060575"/>
            <a:ext cx="1784350" cy="641350"/>
          </a:xfrm>
          <a:prstGeom prst="rect">
            <a:avLst/>
          </a:prstGeom>
          <a:noFill/>
          <a:ln w="9525">
            <a:noFill/>
            <a:miter lim="800000"/>
            <a:headEnd/>
            <a:tailEnd/>
          </a:ln>
        </p:spPr>
        <p:txBody>
          <a:bodyPr wrap="none">
            <a:spAutoFit/>
          </a:bodyPr>
          <a:lstStyle/>
          <a:p>
            <a:pPr algn="ctr"/>
            <a:r>
              <a:rPr lang="fr-FR"/>
              <a:t>Alerte</a:t>
            </a:r>
          </a:p>
          <a:p>
            <a:pPr algn="ctr"/>
            <a:r>
              <a:rPr lang="fr-FR"/>
              <a:t>reconnaissance</a:t>
            </a:r>
          </a:p>
        </p:txBody>
      </p:sp>
      <p:sp>
        <p:nvSpPr>
          <p:cNvPr id="12293" name="Text Box 7"/>
          <p:cNvSpPr txBox="1">
            <a:spLocks noChangeArrowheads="1"/>
          </p:cNvSpPr>
          <p:nvPr/>
        </p:nvSpPr>
        <p:spPr bwMode="auto">
          <a:xfrm>
            <a:off x="8201025" y="1628775"/>
            <a:ext cx="942975" cy="822325"/>
          </a:xfrm>
          <a:prstGeom prst="rect">
            <a:avLst/>
          </a:prstGeom>
          <a:noFill/>
          <a:ln w="9525">
            <a:noFill/>
            <a:miter lim="800000"/>
            <a:headEnd/>
            <a:tailEnd/>
          </a:ln>
        </p:spPr>
        <p:txBody>
          <a:bodyPr wrap="none">
            <a:spAutoFit/>
          </a:bodyPr>
          <a:lstStyle/>
          <a:p>
            <a:r>
              <a:rPr lang="fr-FR" sz="1200"/>
              <a:t>-couleur</a:t>
            </a:r>
          </a:p>
          <a:p>
            <a:r>
              <a:rPr lang="fr-FR" sz="1200"/>
              <a:t>-forme</a:t>
            </a:r>
          </a:p>
          <a:p>
            <a:r>
              <a:rPr lang="fr-FR" sz="1200"/>
              <a:t>-graphisme</a:t>
            </a:r>
          </a:p>
          <a:p>
            <a:r>
              <a:rPr lang="fr-FR" sz="1200"/>
              <a:t>-matériau</a:t>
            </a:r>
          </a:p>
        </p:txBody>
      </p:sp>
      <p:sp>
        <p:nvSpPr>
          <p:cNvPr id="12294" name="Oval 11"/>
          <p:cNvSpPr>
            <a:spLocks noChangeArrowheads="1"/>
          </p:cNvSpPr>
          <p:nvPr/>
        </p:nvSpPr>
        <p:spPr bwMode="auto">
          <a:xfrm>
            <a:off x="7164388" y="5229225"/>
            <a:ext cx="1079500" cy="647700"/>
          </a:xfrm>
          <a:prstGeom prst="ellipse">
            <a:avLst/>
          </a:prstGeom>
          <a:solidFill>
            <a:srgbClr val="99CCFF"/>
          </a:solidFill>
          <a:ln w="9525">
            <a:solidFill>
              <a:schemeClr val="tx1"/>
            </a:solidFill>
            <a:round/>
            <a:headEnd/>
            <a:tailEnd/>
          </a:ln>
        </p:spPr>
        <p:txBody>
          <a:bodyPr wrap="none" anchor="ctr"/>
          <a:lstStyle/>
          <a:p>
            <a:endParaRPr lang="fr-FR"/>
          </a:p>
        </p:txBody>
      </p:sp>
      <p:sp>
        <p:nvSpPr>
          <p:cNvPr id="12295" name="Oval 9"/>
          <p:cNvSpPr>
            <a:spLocks noChangeArrowheads="1"/>
          </p:cNvSpPr>
          <p:nvPr/>
        </p:nvSpPr>
        <p:spPr bwMode="auto">
          <a:xfrm>
            <a:off x="323850" y="1844675"/>
            <a:ext cx="1368425" cy="64770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2296" name="Oval 10"/>
          <p:cNvSpPr>
            <a:spLocks noChangeArrowheads="1"/>
          </p:cNvSpPr>
          <p:nvPr/>
        </p:nvSpPr>
        <p:spPr bwMode="auto">
          <a:xfrm>
            <a:off x="250825" y="3573463"/>
            <a:ext cx="1331913" cy="64770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2297" name="Text Box 12"/>
          <p:cNvSpPr txBox="1">
            <a:spLocks noChangeArrowheads="1"/>
          </p:cNvSpPr>
          <p:nvPr/>
        </p:nvSpPr>
        <p:spPr bwMode="auto">
          <a:xfrm>
            <a:off x="250825" y="1989138"/>
            <a:ext cx="1530350" cy="366712"/>
          </a:xfrm>
          <a:prstGeom prst="rect">
            <a:avLst/>
          </a:prstGeom>
          <a:noFill/>
          <a:ln w="9525">
            <a:noFill/>
            <a:miter lim="800000"/>
            <a:headEnd/>
            <a:tailEnd/>
          </a:ln>
        </p:spPr>
        <p:txBody>
          <a:bodyPr wrap="none">
            <a:spAutoFit/>
          </a:bodyPr>
          <a:lstStyle/>
          <a:p>
            <a:r>
              <a:rPr lang="fr-FR"/>
              <a:t>Conservation</a:t>
            </a:r>
          </a:p>
        </p:txBody>
      </p:sp>
      <p:sp>
        <p:nvSpPr>
          <p:cNvPr id="12298" name="Text Box 13"/>
          <p:cNvSpPr txBox="1">
            <a:spLocks noChangeArrowheads="1"/>
          </p:cNvSpPr>
          <p:nvPr/>
        </p:nvSpPr>
        <p:spPr bwMode="auto">
          <a:xfrm>
            <a:off x="250825" y="3644900"/>
            <a:ext cx="1327150" cy="366713"/>
          </a:xfrm>
          <a:prstGeom prst="rect">
            <a:avLst/>
          </a:prstGeom>
          <a:noFill/>
          <a:ln w="9525">
            <a:noFill/>
            <a:miter lim="800000"/>
            <a:headEnd/>
            <a:tailEnd/>
          </a:ln>
        </p:spPr>
        <p:txBody>
          <a:bodyPr wrap="none">
            <a:spAutoFit/>
          </a:bodyPr>
          <a:lstStyle/>
          <a:p>
            <a:r>
              <a:rPr lang="fr-FR"/>
              <a:t>Distribution</a:t>
            </a:r>
          </a:p>
        </p:txBody>
      </p:sp>
      <p:sp>
        <p:nvSpPr>
          <p:cNvPr id="12299" name="Text Box 14"/>
          <p:cNvSpPr txBox="1">
            <a:spLocks noChangeArrowheads="1"/>
          </p:cNvSpPr>
          <p:nvPr/>
        </p:nvSpPr>
        <p:spPr bwMode="auto">
          <a:xfrm>
            <a:off x="-92075" y="4673600"/>
            <a:ext cx="184150" cy="366713"/>
          </a:xfrm>
          <a:prstGeom prst="rect">
            <a:avLst/>
          </a:prstGeom>
          <a:noFill/>
          <a:ln w="9525">
            <a:noFill/>
            <a:miter lim="800000"/>
            <a:headEnd/>
            <a:tailEnd/>
          </a:ln>
        </p:spPr>
        <p:txBody>
          <a:bodyPr wrap="none">
            <a:spAutoFit/>
          </a:bodyPr>
          <a:lstStyle/>
          <a:p>
            <a:endParaRPr lang="fr-FR"/>
          </a:p>
        </p:txBody>
      </p:sp>
      <p:sp>
        <p:nvSpPr>
          <p:cNvPr id="12300" name="Text Box 6"/>
          <p:cNvSpPr txBox="1">
            <a:spLocks noChangeArrowheads="1"/>
          </p:cNvSpPr>
          <p:nvPr/>
        </p:nvSpPr>
        <p:spPr bwMode="auto">
          <a:xfrm>
            <a:off x="7092950" y="5300663"/>
            <a:ext cx="1212850" cy="366712"/>
          </a:xfrm>
          <a:prstGeom prst="rect">
            <a:avLst/>
          </a:prstGeom>
          <a:noFill/>
          <a:ln w="9525">
            <a:noFill/>
            <a:miter lim="800000"/>
            <a:headEnd/>
            <a:tailEnd/>
          </a:ln>
        </p:spPr>
        <p:txBody>
          <a:bodyPr wrap="none">
            <a:spAutoFit/>
          </a:bodyPr>
          <a:lstStyle/>
          <a:p>
            <a:r>
              <a:rPr lang="fr-FR"/>
              <a:t>Attribution</a:t>
            </a:r>
          </a:p>
        </p:txBody>
      </p:sp>
      <p:sp>
        <p:nvSpPr>
          <p:cNvPr id="12301" name="Text Box 8"/>
          <p:cNvSpPr txBox="1">
            <a:spLocks noChangeArrowheads="1"/>
          </p:cNvSpPr>
          <p:nvPr/>
        </p:nvSpPr>
        <p:spPr bwMode="auto">
          <a:xfrm>
            <a:off x="8147050" y="5373688"/>
            <a:ext cx="723900" cy="274637"/>
          </a:xfrm>
          <a:prstGeom prst="rect">
            <a:avLst/>
          </a:prstGeom>
          <a:noFill/>
          <a:ln w="9525">
            <a:noFill/>
            <a:miter lim="800000"/>
            <a:headEnd/>
            <a:tailEnd/>
          </a:ln>
        </p:spPr>
        <p:txBody>
          <a:bodyPr wrap="none">
            <a:spAutoFit/>
          </a:bodyPr>
          <a:lstStyle/>
          <a:p>
            <a:r>
              <a:rPr lang="fr-FR" sz="1200"/>
              <a:t>-univers</a:t>
            </a:r>
          </a:p>
        </p:txBody>
      </p:sp>
      <p:sp>
        <p:nvSpPr>
          <p:cNvPr id="12302" name="Text Box 15"/>
          <p:cNvSpPr txBox="1">
            <a:spLocks noChangeArrowheads="1"/>
          </p:cNvSpPr>
          <p:nvPr/>
        </p:nvSpPr>
        <p:spPr bwMode="auto">
          <a:xfrm>
            <a:off x="3059113" y="3213100"/>
            <a:ext cx="311150" cy="366713"/>
          </a:xfrm>
          <a:prstGeom prst="rect">
            <a:avLst/>
          </a:prstGeom>
          <a:noFill/>
          <a:ln w="9525">
            <a:noFill/>
            <a:miter lim="800000"/>
            <a:headEnd/>
            <a:tailEnd/>
          </a:ln>
        </p:spPr>
        <p:txBody>
          <a:bodyPr wrap="none">
            <a:spAutoFit/>
          </a:bodyPr>
          <a:lstStyle/>
          <a:p>
            <a:r>
              <a:rPr lang="fr-FR"/>
              <a:t>2</a:t>
            </a:r>
          </a:p>
        </p:txBody>
      </p:sp>
      <p:sp>
        <p:nvSpPr>
          <p:cNvPr id="12303" name="Text Box 16"/>
          <p:cNvSpPr txBox="1">
            <a:spLocks noChangeArrowheads="1"/>
          </p:cNvSpPr>
          <p:nvPr/>
        </p:nvSpPr>
        <p:spPr bwMode="auto">
          <a:xfrm>
            <a:off x="4859338" y="3141663"/>
            <a:ext cx="311150" cy="366712"/>
          </a:xfrm>
          <a:prstGeom prst="rect">
            <a:avLst/>
          </a:prstGeom>
          <a:noFill/>
          <a:ln w="9525">
            <a:noFill/>
            <a:miter lim="800000"/>
            <a:headEnd/>
            <a:tailEnd/>
          </a:ln>
        </p:spPr>
        <p:txBody>
          <a:bodyPr wrap="none">
            <a:spAutoFit/>
          </a:bodyPr>
          <a:lstStyle/>
          <a:p>
            <a:r>
              <a:rPr lang="fr-FR"/>
              <a:t>5</a:t>
            </a:r>
          </a:p>
        </p:txBody>
      </p:sp>
      <p:sp>
        <p:nvSpPr>
          <p:cNvPr id="12304" name="Text Box 17"/>
          <p:cNvSpPr txBox="1">
            <a:spLocks noChangeArrowheads="1"/>
          </p:cNvSpPr>
          <p:nvPr/>
        </p:nvSpPr>
        <p:spPr bwMode="auto">
          <a:xfrm>
            <a:off x="0" y="2492375"/>
            <a:ext cx="2965450" cy="517525"/>
          </a:xfrm>
          <a:prstGeom prst="rect">
            <a:avLst/>
          </a:prstGeom>
          <a:noFill/>
          <a:ln w="9525">
            <a:noFill/>
            <a:miter lim="800000"/>
            <a:headEnd/>
            <a:tailEnd/>
          </a:ln>
        </p:spPr>
        <p:txBody>
          <a:bodyPr wrap="none">
            <a:spAutoFit/>
          </a:bodyPr>
          <a:lstStyle/>
          <a:p>
            <a:r>
              <a:rPr lang="fr-FR" sz="1400" b="1"/>
              <a:t>-emballage primaire</a:t>
            </a:r>
          </a:p>
          <a:p>
            <a:r>
              <a:rPr lang="fr-FR" sz="1400" b="1"/>
              <a:t>-compatibilité contenant/contenu</a:t>
            </a:r>
          </a:p>
        </p:txBody>
      </p:sp>
      <p:sp>
        <p:nvSpPr>
          <p:cNvPr id="12305" name="Text Box 18"/>
          <p:cNvSpPr txBox="1">
            <a:spLocks noChangeArrowheads="1"/>
          </p:cNvSpPr>
          <p:nvPr/>
        </p:nvSpPr>
        <p:spPr bwMode="auto">
          <a:xfrm>
            <a:off x="0" y="4198938"/>
            <a:ext cx="2466975" cy="942975"/>
          </a:xfrm>
          <a:prstGeom prst="rect">
            <a:avLst/>
          </a:prstGeom>
          <a:noFill/>
          <a:ln w="9525">
            <a:noFill/>
            <a:miter lim="800000"/>
            <a:headEnd/>
            <a:tailEnd/>
          </a:ln>
        </p:spPr>
        <p:txBody>
          <a:bodyPr wrap="none">
            <a:spAutoFit/>
          </a:bodyPr>
          <a:lstStyle/>
          <a:p>
            <a:r>
              <a:rPr lang="fr-FR" sz="1400" b="1"/>
              <a:t>-optimisation des  lineaires</a:t>
            </a:r>
          </a:p>
          <a:p>
            <a:pPr>
              <a:buFontTx/>
              <a:buChar char="-"/>
            </a:pPr>
            <a:r>
              <a:rPr lang="fr-FR" sz="1400" b="1"/>
              <a:t>Transport</a:t>
            </a:r>
          </a:p>
          <a:p>
            <a:pPr>
              <a:buFontTx/>
              <a:buChar char="-"/>
            </a:pPr>
            <a:r>
              <a:rPr lang="fr-FR" sz="1400" b="1"/>
              <a:t>manutention</a:t>
            </a:r>
          </a:p>
          <a:p>
            <a:pPr>
              <a:buFontTx/>
              <a:buChar char="-"/>
            </a:pPr>
            <a:r>
              <a:rPr lang="fr-FR" sz="1400" b="1"/>
              <a:t>stockage</a:t>
            </a:r>
          </a:p>
        </p:txBody>
      </p:sp>
      <p:sp>
        <p:nvSpPr>
          <p:cNvPr id="12306" name="Text Box 19"/>
          <p:cNvSpPr txBox="1">
            <a:spLocks noChangeArrowheads="1"/>
          </p:cNvSpPr>
          <p:nvPr/>
        </p:nvSpPr>
        <p:spPr bwMode="auto">
          <a:xfrm>
            <a:off x="3635375" y="6491288"/>
            <a:ext cx="1225550" cy="366712"/>
          </a:xfrm>
          <a:prstGeom prst="rect">
            <a:avLst/>
          </a:prstGeom>
          <a:noFill/>
          <a:ln w="9525">
            <a:noFill/>
            <a:miter lim="800000"/>
            <a:headEnd/>
            <a:tailEnd/>
          </a:ln>
        </p:spPr>
        <p:txBody>
          <a:bodyPr wrap="none">
            <a:spAutoFit/>
          </a:bodyPr>
          <a:lstStyle/>
          <a:p>
            <a:r>
              <a:rPr lang="fr-FR"/>
              <a:t>BSN 1992</a:t>
            </a:r>
          </a:p>
        </p:txBody>
      </p:sp>
      <p:sp>
        <p:nvSpPr>
          <p:cNvPr id="12307" name="Text Box 22"/>
          <p:cNvSpPr txBox="1">
            <a:spLocks noChangeArrowheads="1"/>
          </p:cNvSpPr>
          <p:nvPr/>
        </p:nvSpPr>
        <p:spPr bwMode="auto">
          <a:xfrm>
            <a:off x="7016750" y="6491288"/>
            <a:ext cx="2127250" cy="366712"/>
          </a:xfrm>
          <a:prstGeom prst="rect">
            <a:avLst/>
          </a:prstGeom>
          <a:noFill/>
          <a:ln w="9525">
            <a:noFill/>
            <a:miter lim="800000"/>
            <a:headEnd/>
            <a:tailEnd/>
          </a:ln>
        </p:spPr>
        <p:txBody>
          <a:bodyPr wrap="none">
            <a:spAutoFit/>
          </a:bodyPr>
          <a:lstStyle/>
          <a:p>
            <a:r>
              <a:rPr lang="fr-FR"/>
              <a:t>L’impulsion d’achat</a:t>
            </a:r>
          </a:p>
        </p:txBody>
      </p:sp>
      <p:sp>
        <p:nvSpPr>
          <p:cNvPr id="12308" name="Text Box 23"/>
          <p:cNvSpPr txBox="1">
            <a:spLocks noChangeArrowheads="1"/>
          </p:cNvSpPr>
          <p:nvPr/>
        </p:nvSpPr>
        <p:spPr bwMode="auto">
          <a:xfrm>
            <a:off x="7596188" y="6021388"/>
            <a:ext cx="317500" cy="366712"/>
          </a:xfrm>
          <a:prstGeom prst="rect">
            <a:avLst/>
          </a:prstGeom>
          <a:noFill/>
          <a:ln w="9525">
            <a:noFill/>
            <a:miter lim="800000"/>
            <a:headEnd/>
            <a:tailEnd/>
          </a:ln>
        </p:spPr>
        <p:txBody>
          <a:bodyPr wrap="none">
            <a:spAutoFit/>
          </a:bodyPr>
          <a:lstStyle/>
          <a:p>
            <a:r>
              <a:rPr lang="fr-FR"/>
              <a:t>+</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sz="3600" dirty="0" smtClean="0"/>
              <a:t>Fonction impulsion d’achat</a:t>
            </a:r>
            <a:endParaRPr lang="fr-FR" sz="3600"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2" descr="http://www.culture-merch.com/images/stories/poidspolysensoriel2.jpg"/>
          <p:cNvPicPr>
            <a:picLocks noChangeAspect="1" noChangeArrowheads="1"/>
          </p:cNvPicPr>
          <p:nvPr/>
        </p:nvPicPr>
        <p:blipFill>
          <a:blip r:embed="rId3" cstate="print"/>
          <a:srcRect/>
          <a:stretch>
            <a:fillRect/>
          </a:stretch>
        </p:blipFill>
        <p:spPr bwMode="auto">
          <a:xfrm>
            <a:off x="214282" y="1774304"/>
            <a:ext cx="4857784" cy="4583654"/>
          </a:xfrm>
          <a:prstGeom prst="rect">
            <a:avLst/>
          </a:prstGeom>
          <a:noFill/>
          <a:ln w="9525">
            <a:noFill/>
            <a:miter lim="800000"/>
            <a:headEnd/>
            <a:tailEnd/>
          </a:ln>
        </p:spPr>
      </p:pic>
      <p:sp>
        <p:nvSpPr>
          <p:cNvPr id="2050" name="Titre 1"/>
          <p:cNvSpPr>
            <a:spLocks noGrp="1"/>
          </p:cNvSpPr>
          <p:nvPr>
            <p:ph type="title"/>
          </p:nvPr>
        </p:nvSpPr>
        <p:spPr>
          <a:xfrm>
            <a:off x="457200" y="296863"/>
            <a:ext cx="7467600" cy="631825"/>
          </a:xfrm>
        </p:spPr>
        <p:txBody>
          <a:bodyPr/>
          <a:lstStyle/>
          <a:p>
            <a:pPr eaLnBrk="1" hangingPunct="1"/>
            <a:r>
              <a:rPr lang="fr-FR" dirty="0" smtClean="0"/>
              <a:t>Fonction impulsion d’achat</a:t>
            </a:r>
          </a:p>
        </p:txBody>
      </p:sp>
      <p:sp>
        <p:nvSpPr>
          <p:cNvPr id="3" name="Espace réservé du contenu 2"/>
          <p:cNvSpPr>
            <a:spLocks noGrp="1"/>
          </p:cNvSpPr>
          <p:nvPr>
            <p:ph sz="quarter" idx="1"/>
          </p:nvPr>
        </p:nvSpPr>
        <p:spPr>
          <a:xfrm>
            <a:off x="457200" y="1143000"/>
            <a:ext cx="7467600" cy="5500688"/>
          </a:xfrm>
        </p:spPr>
        <p:txBody>
          <a:bodyPr>
            <a:normAutofit/>
          </a:bodyPr>
          <a:lstStyle/>
          <a:p>
            <a:pPr eaLnBrk="1" hangingPunct="1">
              <a:defRPr/>
            </a:pPr>
            <a:r>
              <a:rPr lang="fr-FR" b="1" dirty="0" smtClean="0">
                <a:solidFill>
                  <a:schemeClr val="bg2">
                    <a:lumMod val="50000"/>
                  </a:schemeClr>
                </a:solidFill>
              </a:rPr>
              <a:t>Soyez attractif et vendeur !</a:t>
            </a:r>
          </a:p>
          <a:p>
            <a:pPr algn="just" eaLnBrk="1" hangingPunct="1">
              <a:buFont typeface="Arial" charset="0"/>
              <a:buNone/>
              <a:defRPr/>
            </a:pPr>
            <a:endParaRPr lang="fr-FR" sz="700" dirty="0" smtClean="0"/>
          </a:p>
          <a:p>
            <a:pPr algn="just" eaLnBrk="1" hangingPunct="1">
              <a:buFont typeface="Arial" charset="0"/>
              <a:buNone/>
              <a:defRPr/>
            </a:pPr>
            <a:r>
              <a:rPr lang="fr-FR" sz="1400" dirty="0" smtClean="0"/>
              <a:t>	</a:t>
            </a:r>
            <a:endParaRPr lang="fr-FR" sz="1200" dirty="0"/>
          </a:p>
        </p:txBody>
      </p:sp>
      <p:sp>
        <p:nvSpPr>
          <p:cNvPr id="2054" name="ZoneTexte 5"/>
          <p:cNvSpPr txBox="1">
            <a:spLocks noChangeArrowheads="1"/>
          </p:cNvSpPr>
          <p:nvPr/>
        </p:nvSpPr>
        <p:spPr bwMode="auto">
          <a:xfrm>
            <a:off x="5143504" y="1556792"/>
            <a:ext cx="3500437" cy="5355312"/>
          </a:xfrm>
          <a:prstGeom prst="rect">
            <a:avLst/>
          </a:prstGeom>
          <a:noFill/>
          <a:ln w="9525">
            <a:noFill/>
            <a:miter lim="800000"/>
            <a:headEnd/>
            <a:tailEnd/>
          </a:ln>
        </p:spPr>
        <p:txBody>
          <a:bodyPr>
            <a:spAutoFit/>
          </a:bodyPr>
          <a:lstStyle/>
          <a:p>
            <a:pPr algn="just"/>
            <a:r>
              <a:rPr lang="fr-FR" dirty="0"/>
              <a:t>Actuellement le packaging est le moyen le plus efficace pour vendre le produit (responsable à 35,5% de l’acte d’achat), à qualité équivalente des produits, le packaging va être pour le consommateur un moteur essentiel de l’acte d’achat. </a:t>
            </a:r>
          </a:p>
          <a:p>
            <a:pPr algn="just"/>
            <a:endParaRPr lang="fr-FR" dirty="0"/>
          </a:p>
          <a:p>
            <a:pPr algn="just"/>
            <a:r>
              <a:rPr lang="fr-FR" dirty="0"/>
              <a:t>De ce fait il doit alerter, susciter ou renforcer le désir d’achat, être attractif, vendeur… citons la devise de Trujillo </a:t>
            </a:r>
            <a:r>
              <a:rPr lang="fr-FR" b="1" dirty="0"/>
              <a:t>: </a:t>
            </a:r>
            <a:endParaRPr lang="fr-FR" b="1" dirty="0" smtClean="0"/>
          </a:p>
          <a:p>
            <a:pPr algn="just"/>
            <a:endParaRPr lang="fr-FR" b="1" dirty="0" smtClean="0"/>
          </a:p>
          <a:p>
            <a:pPr algn="ctr"/>
            <a:r>
              <a:rPr lang="fr-FR" b="1" dirty="0" smtClean="0"/>
              <a:t>   </a:t>
            </a:r>
            <a:r>
              <a:rPr lang="fr-FR" b="1" dirty="0"/>
              <a:t>« le décor c’est le produit »</a:t>
            </a:r>
          </a:p>
          <a:p>
            <a:endParaRPr lang="fr-FR"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457200" y="296863"/>
            <a:ext cx="7467600" cy="631825"/>
          </a:xfrm>
        </p:spPr>
        <p:txBody>
          <a:bodyPr>
            <a:normAutofit/>
          </a:bodyPr>
          <a:lstStyle/>
          <a:p>
            <a:pPr eaLnBrk="1" hangingPunct="1"/>
            <a:r>
              <a:rPr lang="fr-FR" dirty="0" smtClean="0"/>
              <a:t>Fonction impulsion d’achat</a:t>
            </a:r>
          </a:p>
        </p:txBody>
      </p:sp>
      <p:sp>
        <p:nvSpPr>
          <p:cNvPr id="5" name="Espace réservé du contenu 2"/>
          <p:cNvSpPr txBox="1">
            <a:spLocks/>
          </p:cNvSpPr>
          <p:nvPr/>
        </p:nvSpPr>
        <p:spPr>
          <a:xfrm>
            <a:off x="457200" y="1000146"/>
            <a:ext cx="7467600" cy="5500688"/>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400" b="1" dirty="0">
                <a:solidFill>
                  <a:schemeClr val="bg2">
                    <a:lumMod val="50000"/>
                  </a:schemeClr>
                </a:solidFill>
              </a:rPr>
              <a:t>A</a:t>
            </a:r>
            <a:r>
              <a:rPr kumimoji="0" lang="fr-FR" sz="2400" b="1" i="0" u="none" strike="noStrike" kern="1200" cap="none" spc="0" normalizeH="0" baseline="0" noProof="0" dirty="0" err="1" smtClean="0">
                <a:ln>
                  <a:noFill/>
                </a:ln>
                <a:solidFill>
                  <a:schemeClr val="bg2">
                    <a:lumMod val="50000"/>
                  </a:schemeClr>
                </a:solidFill>
                <a:effectLst/>
                <a:uLnTx/>
                <a:uFillTx/>
                <a:latin typeface="+mn-lt"/>
                <a:ea typeface="+mn-ea"/>
                <a:cs typeface="+mn-cs"/>
              </a:rPr>
              <a:t>yez</a:t>
            </a:r>
            <a:r>
              <a:rPr kumimoji="0" lang="fr-FR" sz="2400" b="1" i="0" u="none" strike="noStrike" kern="1200" cap="none" spc="0" normalizeH="0" baseline="0" noProof="0" dirty="0" smtClean="0">
                <a:ln>
                  <a:noFill/>
                </a:ln>
                <a:solidFill>
                  <a:schemeClr val="bg2">
                    <a:lumMod val="50000"/>
                  </a:schemeClr>
                </a:solidFill>
                <a:effectLst/>
                <a:uLnTx/>
                <a:uFillTx/>
                <a:latin typeface="+mn-lt"/>
                <a:ea typeface="+mn-ea"/>
                <a:cs typeface="+mn-cs"/>
              </a:rPr>
              <a:t> du nez !</a:t>
            </a:r>
          </a:p>
          <a:p>
            <a:pPr marL="342900" marR="0" lvl="0" indent="-342900" algn="just" defTabSz="914400" rtl="0" eaLnBrk="1" fontAlgn="auto" latinLnBrk="0" hangingPunct="1">
              <a:lnSpc>
                <a:spcPct val="100000"/>
              </a:lnSpc>
              <a:spcBef>
                <a:spcPct val="20000"/>
              </a:spcBef>
              <a:spcAft>
                <a:spcPts val="0"/>
              </a:spcAft>
              <a:buClrTx/>
              <a:buSzTx/>
              <a:buFont typeface="Arial" charset="0"/>
              <a:buNone/>
              <a:tabLst/>
              <a:defRPr/>
            </a:pPr>
            <a:endParaRPr kumimoji="0" lang="fr-FR" sz="7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charset="0"/>
              <a:buNone/>
              <a:tabLst/>
              <a:defRPr/>
            </a:pPr>
            <a:r>
              <a:rPr kumimoji="0" lang="fr-FR" sz="1400" b="0" i="0" u="none" strike="noStrike" kern="1200" cap="none" spc="0" normalizeH="0" baseline="0" noProof="0" dirty="0" smtClean="0">
                <a:ln>
                  <a:noFill/>
                </a:ln>
                <a:solidFill>
                  <a:schemeClr val="tx1"/>
                </a:solidFill>
                <a:effectLst/>
                <a:uLnTx/>
                <a:uFillTx/>
                <a:latin typeface="+mn-lt"/>
                <a:ea typeface="+mn-ea"/>
                <a:cs typeface="+mn-cs"/>
              </a:rPr>
              <a:t>	</a:t>
            </a:r>
            <a:endParaRPr kumimoji="0" lang="fr-FR"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Rectangle 5"/>
          <p:cNvSpPr/>
          <p:nvPr/>
        </p:nvSpPr>
        <p:spPr>
          <a:xfrm>
            <a:off x="785786" y="3643314"/>
            <a:ext cx="5286412" cy="1945926"/>
          </a:xfrm>
          <a:prstGeom prst="rect">
            <a:avLst/>
          </a:prstGeom>
          <a:ln>
            <a:solidFill>
              <a:srgbClr val="0070C0"/>
            </a:solidFill>
          </a:ln>
        </p:spPr>
        <p:txBody>
          <a:bodyPr wrap="square">
            <a:spAutoFit/>
          </a:bodyPr>
          <a:lstStyle/>
          <a:p>
            <a:pPr algn="just"/>
            <a:r>
              <a:rPr lang="fr-FR" sz="1200" b="1" dirty="0"/>
              <a:t>L'odorat peut aussi être sollicité, c'est le cas des barquettes de fraises qui avec de grosses </a:t>
            </a:r>
            <a:r>
              <a:rPr lang="fr-FR" sz="1200" b="1" dirty="0" smtClean="0"/>
              <a:t>perforations, pour </a:t>
            </a:r>
            <a:r>
              <a:rPr lang="fr-FR" sz="1200" b="1" dirty="0"/>
              <a:t>une excellente ventilation mais surtout pour laisser se répandre cette odeur caractéristique, a </a:t>
            </a:r>
            <a:r>
              <a:rPr lang="fr-FR" sz="1200" b="1" dirty="0" smtClean="0"/>
              <a:t>été déterminante </a:t>
            </a:r>
            <a:r>
              <a:rPr lang="fr-FR" sz="1200" b="1" dirty="0"/>
              <a:t>pour le développement du marché de la fraise haut de gamme (</a:t>
            </a:r>
            <a:r>
              <a:rPr lang="fr-FR" sz="1200" b="1" dirty="0" err="1"/>
              <a:t>ciflorette</a:t>
            </a:r>
            <a:r>
              <a:rPr lang="fr-FR" sz="1200" b="1" dirty="0"/>
              <a:t>, </a:t>
            </a:r>
            <a:r>
              <a:rPr lang="fr-FR" sz="1200" b="1" dirty="0" err="1"/>
              <a:t>gariguette</a:t>
            </a:r>
            <a:r>
              <a:rPr lang="fr-FR" sz="1200" b="1" dirty="0"/>
              <a:t>). </a:t>
            </a:r>
            <a:endParaRPr lang="fr-FR" sz="1100" b="1" dirty="0" smtClean="0"/>
          </a:p>
          <a:p>
            <a:pPr algn="just"/>
            <a:r>
              <a:rPr lang="fr-FR" sz="1200" b="1" dirty="0" smtClean="0"/>
              <a:t>La qualité </a:t>
            </a:r>
            <a:r>
              <a:rPr lang="fr-FR" sz="1200" b="1" dirty="0"/>
              <a:t>doit être reconnue et perçue par le consommateur, il faut lui donner les moyens de voir </a:t>
            </a:r>
            <a:r>
              <a:rPr lang="fr-FR" sz="1200" b="1" dirty="0" smtClean="0"/>
              <a:t>quelle fraise </a:t>
            </a:r>
            <a:r>
              <a:rPr lang="fr-FR" sz="1200" b="1" dirty="0"/>
              <a:t>est la bonne. Les produits sont ici valorisés par des efforts en terme de présentation, dont le </a:t>
            </a:r>
            <a:r>
              <a:rPr lang="fr-FR" sz="1200" b="1" dirty="0" smtClean="0"/>
              <a:t>visuel fait </a:t>
            </a:r>
            <a:r>
              <a:rPr lang="fr-FR" sz="1200" b="1" dirty="0"/>
              <a:t>partie, et de perception olfactive.</a:t>
            </a:r>
          </a:p>
        </p:txBody>
      </p:sp>
      <p:pic>
        <p:nvPicPr>
          <p:cNvPr id="22530" name="Picture 2" descr="http://cache.20minutes.fr/img/photos/afp/2008-05/2008-05-23/article_photo_1211526492907-3-0.jpg"/>
          <p:cNvPicPr>
            <a:picLocks noChangeAspect="1" noChangeArrowheads="1"/>
          </p:cNvPicPr>
          <p:nvPr/>
        </p:nvPicPr>
        <p:blipFill>
          <a:blip r:embed="rId3" cstate="print"/>
          <a:srcRect/>
          <a:stretch>
            <a:fillRect/>
          </a:stretch>
        </p:blipFill>
        <p:spPr bwMode="auto">
          <a:xfrm>
            <a:off x="6286512" y="3857628"/>
            <a:ext cx="2214578" cy="1511690"/>
          </a:xfrm>
          <a:prstGeom prst="rect">
            <a:avLst/>
          </a:prstGeom>
          <a:noFill/>
        </p:spPr>
      </p:pic>
      <p:sp>
        <p:nvSpPr>
          <p:cNvPr id="8" name="Rectangle 7"/>
          <p:cNvSpPr/>
          <p:nvPr/>
        </p:nvSpPr>
        <p:spPr>
          <a:xfrm>
            <a:off x="785786" y="1614248"/>
            <a:ext cx="7643866" cy="1600438"/>
          </a:xfrm>
          <a:prstGeom prst="rect">
            <a:avLst/>
          </a:prstGeom>
        </p:spPr>
        <p:txBody>
          <a:bodyPr wrap="square">
            <a:spAutoFit/>
          </a:bodyPr>
          <a:lstStyle/>
          <a:p>
            <a:pPr algn="just"/>
            <a:r>
              <a:rPr lang="fr-FR" sz="1600" dirty="0"/>
              <a:t>L'identité olfactive serait à l'odorat ce que le logo est à la </a:t>
            </a:r>
            <a:r>
              <a:rPr lang="fr-FR" sz="1600" dirty="0" smtClean="0"/>
              <a:t>vue!</a:t>
            </a:r>
          </a:p>
          <a:p>
            <a:pPr algn="just"/>
            <a:r>
              <a:rPr lang="fr-FR" sz="1600" dirty="0" smtClean="0"/>
              <a:t>Lorsque le consommateur arpente les linéaires des magasins, ses cinq sens sont en éveil. Tout d'abord la vue, il regarde, il cherche à identifier le produit souhaité par la couleur et la forme de son emballage. Ensuite, c'est la marque du produit et les diverses indications du packaging qui vont intervenir. Les deniers remparts au passage dans le caddie sont les sens de proximité avec en premier lieu le toucher et de plus en plus souvent l'odorat…</a:t>
            </a:r>
            <a:endParaRPr lang="fr-FR" sz="1600" dirty="0"/>
          </a:p>
        </p:txBody>
      </p:sp>
      <p:sp>
        <p:nvSpPr>
          <p:cNvPr id="10" name="ZoneTexte 11"/>
          <p:cNvSpPr txBox="1">
            <a:spLocks noChangeArrowheads="1"/>
          </p:cNvSpPr>
          <p:nvPr/>
        </p:nvSpPr>
        <p:spPr bwMode="auto">
          <a:xfrm>
            <a:off x="785786" y="5709368"/>
            <a:ext cx="7286676" cy="1077218"/>
          </a:xfrm>
          <a:prstGeom prst="rect">
            <a:avLst/>
          </a:prstGeom>
          <a:noFill/>
          <a:ln w="9525">
            <a:noFill/>
            <a:miter lim="800000"/>
            <a:headEnd/>
            <a:tailEnd/>
          </a:ln>
        </p:spPr>
        <p:txBody>
          <a:bodyPr wrap="square">
            <a:spAutoFit/>
          </a:bodyPr>
          <a:lstStyle/>
          <a:p>
            <a:pPr algn="just"/>
            <a:r>
              <a:rPr lang="fr-FR" sz="1600" u="sng" dirty="0" smtClean="0"/>
              <a:t>Conseil </a:t>
            </a:r>
            <a:r>
              <a:rPr lang="fr-FR" sz="1600" dirty="0" smtClean="0"/>
              <a:t>: </a:t>
            </a:r>
            <a:r>
              <a:rPr lang="fr-FR" sz="1600" dirty="0"/>
              <a:t>D</a:t>
            </a:r>
            <a:r>
              <a:rPr lang="fr-FR" sz="1600" dirty="0" smtClean="0"/>
              <a:t>es emballages </a:t>
            </a:r>
            <a:r>
              <a:rPr lang="fr-FR" sz="1600" b="1" dirty="0" smtClean="0"/>
              <a:t>olfactifs</a:t>
            </a:r>
            <a:r>
              <a:rPr lang="fr-FR" sz="1600" dirty="0" smtClean="0"/>
              <a:t> peuvent être obtenus par l’incorporation d’agents actifs dans le polymère ou en surface (revêtement, greffage, micro encapsulation…) tels que des huiles essentielles, des aldéhydes, des composés phénoliques…</a:t>
            </a:r>
            <a:endParaRPr lang="fr-FR" sz="1600"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8" name="Picture 6" descr="http://www.coradrive.fr/typo3temp/260x260/260x260-1273231898-83c86af1c3.jpg"/>
          <p:cNvPicPr>
            <a:picLocks noChangeAspect="1" noChangeArrowheads="1"/>
          </p:cNvPicPr>
          <p:nvPr/>
        </p:nvPicPr>
        <p:blipFill>
          <a:blip r:embed="rId3" cstate="print"/>
          <a:srcRect/>
          <a:stretch>
            <a:fillRect/>
          </a:stretch>
        </p:blipFill>
        <p:spPr bwMode="auto">
          <a:xfrm>
            <a:off x="7739102" y="1881194"/>
            <a:ext cx="833426" cy="833426"/>
          </a:xfrm>
          <a:prstGeom prst="rect">
            <a:avLst/>
          </a:prstGeom>
          <a:noFill/>
        </p:spPr>
      </p:pic>
      <p:sp>
        <p:nvSpPr>
          <p:cNvPr id="4" name="Titre 1"/>
          <p:cNvSpPr>
            <a:spLocks noGrp="1"/>
          </p:cNvSpPr>
          <p:nvPr>
            <p:ph type="title"/>
          </p:nvPr>
        </p:nvSpPr>
        <p:spPr>
          <a:xfrm>
            <a:off x="457200" y="296863"/>
            <a:ext cx="7467600" cy="631825"/>
          </a:xfrm>
        </p:spPr>
        <p:txBody>
          <a:bodyPr>
            <a:normAutofit/>
          </a:bodyPr>
          <a:lstStyle/>
          <a:p>
            <a:pPr eaLnBrk="1" hangingPunct="1"/>
            <a:r>
              <a:rPr lang="fr-FR" dirty="0" smtClean="0"/>
              <a:t>Fonction impulsion d’achat</a:t>
            </a:r>
          </a:p>
        </p:txBody>
      </p:sp>
      <p:sp>
        <p:nvSpPr>
          <p:cNvPr id="5" name="Espace réservé du contenu 2"/>
          <p:cNvSpPr txBox="1">
            <a:spLocks/>
          </p:cNvSpPr>
          <p:nvPr/>
        </p:nvSpPr>
        <p:spPr>
          <a:xfrm>
            <a:off x="457200" y="1143000"/>
            <a:ext cx="7467600" cy="5500688"/>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400" b="1" dirty="0" smtClean="0">
                <a:solidFill>
                  <a:schemeClr val="bg2">
                    <a:lumMod val="50000"/>
                  </a:schemeClr>
                </a:solidFill>
              </a:rPr>
              <a:t>Sachez émouvoir </a:t>
            </a:r>
            <a:r>
              <a:rPr kumimoji="0" lang="fr-FR" sz="2400" b="1" i="0" u="none" strike="noStrike" kern="1200" cap="none" spc="0" normalizeH="0" baseline="0" noProof="0" dirty="0" smtClean="0">
                <a:ln>
                  <a:noFill/>
                </a:ln>
                <a:solidFill>
                  <a:schemeClr val="bg2">
                    <a:lumMod val="50000"/>
                  </a:schemeClr>
                </a:solidFill>
                <a:effectLst/>
                <a:uLnTx/>
                <a:uFillTx/>
                <a:latin typeface="+mn-lt"/>
                <a:ea typeface="+mn-ea"/>
                <a:cs typeface="+mn-cs"/>
              </a:rPr>
              <a:t>!</a:t>
            </a:r>
          </a:p>
          <a:p>
            <a:pPr marL="342900" marR="0" lvl="0" indent="-342900" algn="just" defTabSz="914400" rtl="0" eaLnBrk="1" fontAlgn="auto" latinLnBrk="0" hangingPunct="1">
              <a:lnSpc>
                <a:spcPct val="100000"/>
              </a:lnSpc>
              <a:spcBef>
                <a:spcPct val="20000"/>
              </a:spcBef>
              <a:spcAft>
                <a:spcPts val="0"/>
              </a:spcAft>
              <a:buClrTx/>
              <a:buSzTx/>
              <a:buFont typeface="Arial" charset="0"/>
              <a:buNone/>
              <a:tabLst/>
              <a:defRPr/>
            </a:pPr>
            <a:endParaRPr kumimoji="0" lang="fr-FR" sz="7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charset="0"/>
              <a:buNone/>
              <a:tabLst/>
              <a:defRPr/>
            </a:pPr>
            <a:r>
              <a:rPr kumimoji="0" lang="fr-FR" sz="1400" b="0" i="0" u="none" strike="noStrike" kern="1200" cap="none" spc="0" normalizeH="0" baseline="0" noProof="0" dirty="0" smtClean="0">
                <a:ln>
                  <a:noFill/>
                </a:ln>
                <a:solidFill>
                  <a:schemeClr val="tx1"/>
                </a:solidFill>
                <a:effectLst/>
                <a:uLnTx/>
                <a:uFillTx/>
                <a:latin typeface="+mn-lt"/>
                <a:ea typeface="+mn-ea"/>
                <a:cs typeface="+mn-cs"/>
              </a:rPr>
              <a:t>	</a:t>
            </a:r>
            <a:endParaRPr kumimoji="0" lang="fr-FR"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ZoneTexte 5"/>
          <p:cNvSpPr txBox="1">
            <a:spLocks noChangeArrowheads="1"/>
          </p:cNvSpPr>
          <p:nvPr/>
        </p:nvSpPr>
        <p:spPr bwMode="auto">
          <a:xfrm>
            <a:off x="717797" y="1772816"/>
            <a:ext cx="4286251" cy="3139321"/>
          </a:xfrm>
          <a:prstGeom prst="rect">
            <a:avLst/>
          </a:prstGeom>
          <a:noFill/>
          <a:ln w="9525">
            <a:noFill/>
            <a:miter lim="800000"/>
            <a:headEnd/>
            <a:tailEnd/>
          </a:ln>
        </p:spPr>
        <p:txBody>
          <a:bodyPr wrap="square">
            <a:spAutoFit/>
          </a:bodyPr>
          <a:lstStyle/>
          <a:p>
            <a:pPr algn="just"/>
            <a:r>
              <a:rPr lang="fr-FR" dirty="0" smtClean="0"/>
              <a:t>Le principe de Nostalgie se fonde principalement sur le souvenir. </a:t>
            </a:r>
            <a:endParaRPr lang="fr-FR" dirty="0"/>
          </a:p>
          <a:p>
            <a:pPr algn="just"/>
            <a:r>
              <a:rPr lang="fr-FR" dirty="0" smtClean="0"/>
              <a:t>On joue sur le registre affectif, on privilégie l’évocation de l’histoire d’une marque et ses associations socioculturelles. </a:t>
            </a:r>
          </a:p>
          <a:p>
            <a:pPr algn="just"/>
            <a:endParaRPr lang="fr-FR" dirty="0"/>
          </a:p>
          <a:p>
            <a:pPr algn="just"/>
            <a:r>
              <a:rPr lang="fr-FR" dirty="0" smtClean="0"/>
              <a:t>On assiste ainsi à la création de nouveaux produits mais créés pour faire « vieux » avec un travail particulier sur le packaging.</a:t>
            </a:r>
            <a:endParaRPr lang="fr-FR" dirty="0"/>
          </a:p>
        </p:txBody>
      </p:sp>
      <p:sp>
        <p:nvSpPr>
          <p:cNvPr id="7" name="Rectangle 6"/>
          <p:cNvSpPr/>
          <p:nvPr/>
        </p:nvSpPr>
        <p:spPr>
          <a:xfrm>
            <a:off x="642910" y="5214950"/>
            <a:ext cx="4500594" cy="1214446"/>
          </a:xfrm>
          <a:prstGeom prst="rect">
            <a:avLst/>
          </a:prstGeom>
          <a:ln>
            <a:solidFill>
              <a:srgbClr val="0070C0"/>
            </a:solidFill>
          </a:ln>
        </p:spPr>
        <p:txBody>
          <a:bodyPr wrap="square">
            <a:spAutoFit/>
          </a:bodyPr>
          <a:lstStyle/>
          <a:p>
            <a:pPr algn="ctr"/>
            <a:r>
              <a:rPr lang="fr-FR" sz="1200" b="1" u="sng" dirty="0" smtClean="0"/>
              <a:t>La confiture Bonne Maman</a:t>
            </a:r>
          </a:p>
          <a:p>
            <a:pPr algn="just"/>
            <a:endParaRPr lang="fr-FR" sz="1200" b="1" dirty="0" smtClean="0"/>
          </a:p>
          <a:p>
            <a:pPr algn="just">
              <a:buFontTx/>
              <a:buChar char="-"/>
            </a:pPr>
            <a:r>
              <a:rPr lang="fr-FR" sz="1200" b="1" dirty="0" smtClean="0"/>
              <a:t>La forme du pot: pot en verre traditionnel</a:t>
            </a:r>
          </a:p>
          <a:p>
            <a:pPr algn="just">
              <a:buFontTx/>
              <a:buChar char="-"/>
            </a:pPr>
            <a:r>
              <a:rPr lang="fr-FR" sz="1200" b="1" dirty="0" smtClean="0"/>
              <a:t>Le couvercle: motif de la toile de Vichy confiture</a:t>
            </a:r>
          </a:p>
          <a:p>
            <a:pPr algn="just">
              <a:buFontTx/>
              <a:buChar char="-"/>
            </a:pPr>
            <a:r>
              <a:rPr lang="fr-FR" sz="1200" b="1" dirty="0" smtClean="0"/>
              <a:t>L’étiquette et la typographie: principe de l’étiquette écrite à la main </a:t>
            </a:r>
            <a:endParaRPr lang="fr-FR" sz="1200" b="1" dirty="0"/>
          </a:p>
        </p:txBody>
      </p:sp>
      <p:pic>
        <p:nvPicPr>
          <p:cNvPr id="23554" name="Picture 2" descr="http://www.gala.fr/var/gal/storage/images/media/images/photos_lifestyle/cuisine/dernieres_tendances/tendance_rentree/confitures_bonne_maman/336665-1-fre-FR/confitures_bonne_maman_reference.jpg"/>
          <p:cNvPicPr>
            <a:picLocks noChangeAspect="1" noChangeArrowheads="1"/>
          </p:cNvPicPr>
          <p:nvPr/>
        </p:nvPicPr>
        <p:blipFill>
          <a:blip r:embed="rId4" cstate="print"/>
          <a:srcRect/>
          <a:stretch>
            <a:fillRect/>
          </a:stretch>
        </p:blipFill>
        <p:spPr bwMode="auto">
          <a:xfrm>
            <a:off x="5643570" y="5143512"/>
            <a:ext cx="2226207" cy="1543983"/>
          </a:xfrm>
          <a:prstGeom prst="rect">
            <a:avLst/>
          </a:prstGeom>
          <a:noFill/>
        </p:spPr>
      </p:pic>
      <p:graphicFrame>
        <p:nvGraphicFramePr>
          <p:cNvPr id="9" name="Diagramme 8"/>
          <p:cNvGraphicFramePr/>
          <p:nvPr/>
        </p:nvGraphicFramePr>
        <p:xfrm>
          <a:off x="4714876" y="1428736"/>
          <a:ext cx="4500594" cy="34290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3556" name="Picture 4" descr="http://www.coursengo.com/supermarche/img?IMG_ID=114508"/>
          <p:cNvPicPr>
            <a:picLocks noChangeAspect="1" noChangeArrowheads="1"/>
          </p:cNvPicPr>
          <p:nvPr/>
        </p:nvPicPr>
        <p:blipFill>
          <a:blip r:embed="rId10" cstate="print"/>
          <a:srcRect/>
          <a:stretch>
            <a:fillRect/>
          </a:stretch>
        </p:blipFill>
        <p:spPr bwMode="auto">
          <a:xfrm>
            <a:off x="5643570" y="1500174"/>
            <a:ext cx="857256" cy="857256"/>
          </a:xfrm>
          <a:prstGeom prst="rect">
            <a:avLst/>
          </a:prstGeom>
          <a:noFill/>
        </p:spPr>
      </p:pic>
      <p:pic>
        <p:nvPicPr>
          <p:cNvPr id="23560" name="Picture 8" descr="http://www.grandspeintres.com/tableaux/vermeer/high/laitiere.jpg"/>
          <p:cNvPicPr>
            <a:picLocks noChangeAspect="1" noChangeArrowheads="1"/>
          </p:cNvPicPr>
          <p:nvPr/>
        </p:nvPicPr>
        <p:blipFill>
          <a:blip r:embed="rId11" cstate="print"/>
          <a:srcRect/>
          <a:stretch>
            <a:fillRect/>
          </a:stretch>
        </p:blipFill>
        <p:spPr bwMode="auto">
          <a:xfrm>
            <a:off x="7572397" y="3929066"/>
            <a:ext cx="647676" cy="857256"/>
          </a:xfrm>
          <a:prstGeom prst="rect">
            <a:avLst/>
          </a:prstGeom>
          <a:noFill/>
        </p:spPr>
      </p:pic>
      <p:pic>
        <p:nvPicPr>
          <p:cNvPr id="23562" name="Picture 10" descr="http://forum.touteslesbieres.fr/userimages/dyn007-original-128-242-gif-2584676-101554d1e63dd25565b4a6526bfec65b.gif"/>
          <p:cNvPicPr>
            <a:picLocks noChangeAspect="1" noChangeArrowheads="1"/>
          </p:cNvPicPr>
          <p:nvPr/>
        </p:nvPicPr>
        <p:blipFill>
          <a:blip r:embed="rId12" cstate="print"/>
          <a:srcRect/>
          <a:stretch>
            <a:fillRect/>
          </a:stretch>
        </p:blipFill>
        <p:spPr bwMode="auto">
          <a:xfrm>
            <a:off x="5547335" y="3786190"/>
            <a:ext cx="453425" cy="857256"/>
          </a:xfrm>
          <a:prstGeom prst="rect">
            <a:avLst/>
          </a:prstGeom>
          <a:noFill/>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4" descr="coffret_badoit.jpg"/>
          <p:cNvPicPr>
            <a:picLocks noChangeAspect="1" noChangeArrowheads="1"/>
          </p:cNvPicPr>
          <p:nvPr/>
        </p:nvPicPr>
        <p:blipFill>
          <a:blip r:embed="rId3" cstate="print"/>
          <a:srcRect l="12001" r="29500"/>
          <a:stretch>
            <a:fillRect/>
          </a:stretch>
        </p:blipFill>
        <p:spPr bwMode="auto">
          <a:xfrm>
            <a:off x="357158" y="4143380"/>
            <a:ext cx="852962" cy="907512"/>
          </a:xfrm>
          <a:prstGeom prst="rect">
            <a:avLst/>
          </a:prstGeom>
          <a:noFill/>
          <a:ln w="9525">
            <a:noFill/>
            <a:miter lim="800000"/>
            <a:headEnd/>
            <a:tailEnd/>
          </a:ln>
        </p:spPr>
      </p:pic>
      <p:sp>
        <p:nvSpPr>
          <p:cNvPr id="3" name="Espace réservé du contenu 2"/>
          <p:cNvSpPr>
            <a:spLocks noGrp="1"/>
          </p:cNvSpPr>
          <p:nvPr>
            <p:ph sz="quarter" idx="1"/>
          </p:nvPr>
        </p:nvSpPr>
        <p:spPr>
          <a:xfrm>
            <a:off x="428625" y="1000125"/>
            <a:ext cx="8072466" cy="4873625"/>
          </a:xfrm>
        </p:spPr>
        <p:txBody>
          <a:bodyPr>
            <a:normAutofit/>
          </a:bodyPr>
          <a:lstStyle/>
          <a:p>
            <a:pPr eaLnBrk="1" hangingPunct="1">
              <a:defRPr/>
            </a:pPr>
            <a:r>
              <a:rPr lang="fr-FR" b="1" dirty="0" smtClean="0">
                <a:solidFill>
                  <a:schemeClr val="bg2">
                    <a:lumMod val="50000"/>
                  </a:schemeClr>
                </a:solidFill>
              </a:rPr>
              <a:t>Séduisez avec des packaging événementiels, </a:t>
            </a:r>
            <a:r>
              <a:rPr lang="fr-FR" b="1" dirty="0" err="1" smtClean="0">
                <a:solidFill>
                  <a:schemeClr val="bg2">
                    <a:lumMod val="50000"/>
                  </a:schemeClr>
                </a:solidFill>
              </a:rPr>
              <a:t>collectors</a:t>
            </a:r>
            <a:r>
              <a:rPr lang="fr-FR" b="1" dirty="0" smtClean="0">
                <a:solidFill>
                  <a:schemeClr val="bg2">
                    <a:lumMod val="50000"/>
                  </a:schemeClr>
                </a:solidFill>
              </a:rPr>
              <a:t>…</a:t>
            </a:r>
          </a:p>
          <a:p>
            <a:pPr eaLnBrk="1" hangingPunct="1">
              <a:defRPr/>
            </a:pPr>
            <a:endParaRPr lang="fr-FR" sz="600" dirty="0" smtClean="0">
              <a:solidFill>
                <a:schemeClr val="bg2">
                  <a:lumMod val="50000"/>
                </a:schemeClr>
              </a:solidFill>
            </a:endParaRPr>
          </a:p>
          <a:p>
            <a:pPr eaLnBrk="1" hangingPunct="1">
              <a:defRPr/>
            </a:pPr>
            <a:endParaRPr lang="fr-FR" sz="600" dirty="0" smtClean="0">
              <a:solidFill>
                <a:schemeClr val="bg2">
                  <a:lumMod val="50000"/>
                </a:schemeClr>
              </a:solidFill>
            </a:endParaRPr>
          </a:p>
          <a:p>
            <a:pPr algn="just" eaLnBrk="1" hangingPunct="1">
              <a:buFont typeface="Arial" charset="0"/>
              <a:buNone/>
              <a:defRPr/>
            </a:pPr>
            <a:r>
              <a:rPr lang="fr-FR" sz="1600" dirty="0" smtClean="0"/>
              <a:t>	</a:t>
            </a:r>
            <a:r>
              <a:rPr lang="fr-FR" sz="1800" dirty="0" smtClean="0"/>
              <a:t>Il s’agit d’un emballage édité par le fabricant pour un événement ponctuel (exemple : coupe du monde de foot, fin d’année…)</a:t>
            </a:r>
          </a:p>
          <a:p>
            <a:pPr algn="just" eaLnBrk="1" hangingPunct="1">
              <a:buFont typeface="Arial" charset="0"/>
              <a:buNone/>
              <a:defRPr/>
            </a:pPr>
            <a:r>
              <a:rPr lang="fr-FR" sz="1800" dirty="0" smtClean="0"/>
              <a:t>	Ce packaging peut devenir un objet de collection à part entière car la valeur du produit augmente (ex : bouteilles créées par Karl Lagerfeld) et cela entraine une durée de vie plus importante.</a:t>
            </a:r>
          </a:p>
          <a:p>
            <a:pPr algn="just" eaLnBrk="1" hangingPunct="1">
              <a:buFont typeface="Arial" charset="0"/>
              <a:buNone/>
              <a:defRPr/>
            </a:pPr>
            <a:endParaRPr lang="fr-FR" sz="1600" dirty="0" smtClean="0"/>
          </a:p>
          <a:p>
            <a:pPr eaLnBrk="1" hangingPunct="1">
              <a:buFont typeface="Arial" charset="0"/>
              <a:buNone/>
              <a:defRPr/>
            </a:pPr>
            <a:endParaRPr lang="fr-FR" sz="2200" dirty="0" smtClean="0">
              <a:solidFill>
                <a:schemeClr val="bg2">
                  <a:lumMod val="50000"/>
                </a:schemeClr>
              </a:solidFill>
            </a:endParaRPr>
          </a:p>
        </p:txBody>
      </p:sp>
      <p:pic>
        <p:nvPicPr>
          <p:cNvPr id="3076" name="Picture 2" descr="http://sonybis.kegtux.org/style/image/p63.jpg"/>
          <p:cNvPicPr>
            <a:picLocks noChangeAspect="1" noChangeArrowheads="1"/>
          </p:cNvPicPr>
          <p:nvPr/>
        </p:nvPicPr>
        <p:blipFill>
          <a:blip r:embed="rId4" cstate="print"/>
          <a:srcRect/>
          <a:stretch>
            <a:fillRect/>
          </a:stretch>
        </p:blipFill>
        <p:spPr bwMode="auto">
          <a:xfrm>
            <a:off x="3057718" y="4286256"/>
            <a:ext cx="1228530" cy="630240"/>
          </a:xfrm>
          <a:prstGeom prst="rect">
            <a:avLst/>
          </a:prstGeom>
          <a:noFill/>
          <a:ln w="9525">
            <a:noFill/>
            <a:miter lim="800000"/>
            <a:headEnd/>
            <a:tailEnd/>
          </a:ln>
        </p:spPr>
      </p:pic>
      <p:sp>
        <p:nvSpPr>
          <p:cNvPr id="5" name="Titre 1"/>
          <p:cNvSpPr txBox="1">
            <a:spLocks/>
          </p:cNvSpPr>
          <p:nvPr/>
        </p:nvSpPr>
        <p:spPr>
          <a:xfrm>
            <a:off x="609600" y="285750"/>
            <a:ext cx="7467600" cy="569913"/>
          </a:xfrm>
          <a:prstGeom prst="rect">
            <a:avLst/>
          </a:prstGeom>
        </p:spPr>
        <p:txBody>
          <a:bodyPr anchor="b">
            <a:normAutofit/>
          </a:bodyPr>
          <a:lstStyle/>
          <a:p>
            <a:pPr fontAlgn="auto">
              <a:spcAft>
                <a:spcPts val="0"/>
              </a:spcAft>
              <a:defRPr/>
            </a:pPr>
            <a:r>
              <a:rPr lang="fr-FR" sz="3000" cap="small" dirty="0">
                <a:solidFill>
                  <a:schemeClr val="tx2"/>
                </a:solidFill>
                <a:latin typeface="+mj-lt"/>
                <a:ea typeface="+mj-ea"/>
                <a:cs typeface="+mj-cs"/>
              </a:rPr>
              <a:t>Fonction impulsion d’achat</a:t>
            </a:r>
          </a:p>
        </p:txBody>
      </p:sp>
      <p:pic>
        <p:nvPicPr>
          <p:cNvPr id="3078" name="Picture 10" descr="http://fr.etapes.com/system/images/7199/medium/Sans_titre-2.jpg?1322830889"/>
          <p:cNvPicPr>
            <a:picLocks noChangeAspect="1" noChangeArrowheads="1"/>
          </p:cNvPicPr>
          <p:nvPr/>
        </p:nvPicPr>
        <p:blipFill>
          <a:blip r:embed="rId5" cstate="print"/>
          <a:srcRect t="20732" b="20732"/>
          <a:stretch>
            <a:fillRect/>
          </a:stretch>
        </p:blipFill>
        <p:spPr bwMode="auto">
          <a:xfrm>
            <a:off x="1468868" y="4429132"/>
            <a:ext cx="1357440" cy="529518"/>
          </a:xfrm>
          <a:prstGeom prst="rect">
            <a:avLst/>
          </a:prstGeom>
          <a:noFill/>
          <a:ln w="9525">
            <a:noFill/>
            <a:miter lim="800000"/>
            <a:headEnd/>
            <a:tailEnd/>
          </a:ln>
        </p:spPr>
      </p:pic>
      <p:pic>
        <p:nvPicPr>
          <p:cNvPr id="3079" name="Picture 8" descr="http://www.cles-promo.com/actualite/visu_08/05-04_nutella.jpg"/>
          <p:cNvPicPr>
            <a:picLocks noChangeAspect="1" noChangeArrowheads="1"/>
          </p:cNvPicPr>
          <p:nvPr/>
        </p:nvPicPr>
        <p:blipFill>
          <a:blip r:embed="rId6" cstate="print"/>
          <a:srcRect/>
          <a:stretch>
            <a:fillRect/>
          </a:stretch>
        </p:blipFill>
        <p:spPr bwMode="auto">
          <a:xfrm>
            <a:off x="7720411" y="4143380"/>
            <a:ext cx="780679" cy="809808"/>
          </a:xfrm>
          <a:prstGeom prst="rect">
            <a:avLst/>
          </a:prstGeom>
          <a:noFill/>
          <a:ln w="9525">
            <a:noFill/>
            <a:miter lim="800000"/>
            <a:headEnd/>
            <a:tailEnd/>
          </a:ln>
        </p:spPr>
      </p:pic>
      <p:pic>
        <p:nvPicPr>
          <p:cNvPr id="3080" name="Picture 16" descr="http://media.paperblog.fr/i/437/4378979/actu-mode-people-karl-lagerfeld-prete-talent--L-WktXZp.jpeg"/>
          <p:cNvPicPr>
            <a:picLocks noChangeAspect="1" noChangeArrowheads="1"/>
          </p:cNvPicPr>
          <p:nvPr/>
        </p:nvPicPr>
        <p:blipFill>
          <a:blip r:embed="rId7" cstate="print"/>
          <a:srcRect l="8897" r="8475"/>
          <a:stretch>
            <a:fillRect/>
          </a:stretch>
        </p:blipFill>
        <p:spPr bwMode="auto">
          <a:xfrm>
            <a:off x="5538735" y="4232284"/>
            <a:ext cx="962091" cy="768352"/>
          </a:xfrm>
          <a:prstGeom prst="rect">
            <a:avLst/>
          </a:prstGeom>
          <a:noFill/>
          <a:ln w="9525">
            <a:noFill/>
            <a:miter lim="800000"/>
            <a:headEnd/>
            <a:tailEnd/>
          </a:ln>
        </p:spPr>
      </p:pic>
      <p:pic>
        <p:nvPicPr>
          <p:cNvPr id="3082" name="Picture 3"/>
          <p:cNvPicPr>
            <a:picLocks noChangeAspect="1" noChangeArrowheads="1"/>
          </p:cNvPicPr>
          <p:nvPr/>
        </p:nvPicPr>
        <p:blipFill>
          <a:blip r:embed="rId8" cstate="print"/>
          <a:srcRect r="6941"/>
          <a:stretch>
            <a:fillRect/>
          </a:stretch>
        </p:blipFill>
        <p:spPr bwMode="auto">
          <a:xfrm>
            <a:off x="4286248" y="4214818"/>
            <a:ext cx="1125968" cy="743652"/>
          </a:xfrm>
          <a:prstGeom prst="rect">
            <a:avLst/>
          </a:prstGeom>
          <a:noFill/>
          <a:ln w="9525">
            <a:noFill/>
            <a:miter lim="800000"/>
            <a:headEnd/>
            <a:tailEnd/>
          </a:ln>
        </p:spPr>
      </p:pic>
      <p:sp>
        <p:nvSpPr>
          <p:cNvPr id="3083" name="ZoneTexte 11"/>
          <p:cNvSpPr txBox="1">
            <a:spLocks noChangeArrowheads="1"/>
          </p:cNvSpPr>
          <p:nvPr/>
        </p:nvSpPr>
        <p:spPr bwMode="auto">
          <a:xfrm>
            <a:off x="769955" y="5567384"/>
            <a:ext cx="7302507" cy="892552"/>
          </a:xfrm>
          <a:prstGeom prst="rect">
            <a:avLst/>
          </a:prstGeom>
          <a:noFill/>
          <a:ln w="9525">
            <a:noFill/>
            <a:miter lim="800000"/>
            <a:headEnd/>
            <a:tailEnd/>
          </a:ln>
        </p:spPr>
        <p:txBody>
          <a:bodyPr wrap="square">
            <a:spAutoFit/>
          </a:bodyPr>
          <a:lstStyle/>
          <a:p>
            <a:pPr algn="just"/>
            <a:r>
              <a:rPr lang="fr-FR" u="sng" dirty="0"/>
              <a:t>Conseil</a:t>
            </a:r>
            <a:r>
              <a:rPr lang="fr-FR" dirty="0"/>
              <a:t>: Il faut toujours veiller à garder une continuité et non pas une différenciation totale pour ne pas « perdre » ses clients.</a:t>
            </a:r>
          </a:p>
          <a:p>
            <a:pPr algn="just"/>
            <a:endParaRPr lang="fr-FR" sz="1600" dirty="0"/>
          </a:p>
        </p:txBody>
      </p:sp>
      <p:pic>
        <p:nvPicPr>
          <p:cNvPr id="3084" name="Picture 13" descr="perrier!!!"/>
          <p:cNvPicPr>
            <a:picLocks noChangeAspect="1" noChangeArrowheads="1"/>
          </p:cNvPicPr>
          <p:nvPr/>
        </p:nvPicPr>
        <p:blipFill>
          <a:blip r:embed="rId9" cstate="print"/>
          <a:srcRect/>
          <a:stretch>
            <a:fillRect/>
          </a:stretch>
        </p:blipFill>
        <p:spPr bwMode="auto">
          <a:xfrm>
            <a:off x="6658154" y="4143380"/>
            <a:ext cx="914242" cy="9286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217-Lorina-Psyche-Bulles"/>
          <p:cNvPicPr>
            <a:picLocks noChangeAspect="1" noChangeArrowheads="1"/>
          </p:cNvPicPr>
          <p:nvPr/>
        </p:nvPicPr>
        <p:blipFill>
          <a:blip r:embed="rId3" cstate="print"/>
          <a:srcRect/>
          <a:stretch>
            <a:fillRect/>
          </a:stretch>
        </p:blipFill>
        <p:spPr bwMode="auto">
          <a:xfrm>
            <a:off x="755576" y="2573958"/>
            <a:ext cx="1744722" cy="1417887"/>
          </a:xfrm>
          <a:prstGeom prst="rect">
            <a:avLst/>
          </a:prstGeom>
          <a:noFill/>
          <a:ln w="9525">
            <a:noFill/>
            <a:miter lim="800000"/>
            <a:headEnd/>
            <a:tailEnd/>
          </a:ln>
        </p:spPr>
      </p:pic>
      <p:sp>
        <p:nvSpPr>
          <p:cNvPr id="5" name="Rectangle 4"/>
          <p:cNvSpPr/>
          <p:nvPr/>
        </p:nvSpPr>
        <p:spPr>
          <a:xfrm>
            <a:off x="2857488" y="2714620"/>
            <a:ext cx="4929222" cy="1224951"/>
          </a:xfrm>
          <a:prstGeom prst="rect">
            <a:avLst/>
          </a:prstGeom>
          <a:ln w="19050">
            <a:solidFill>
              <a:srgbClr val="0070C0"/>
            </a:solidFill>
          </a:ln>
        </p:spPr>
        <p:txBody>
          <a:bodyPr wrap="square">
            <a:spAutoFit/>
          </a:bodyPr>
          <a:lstStyle/>
          <a:p>
            <a:pPr marL="342900" indent="-342900" algn="just">
              <a:spcBef>
                <a:spcPct val="20000"/>
              </a:spcBef>
              <a:defRPr/>
            </a:pPr>
            <a:r>
              <a:rPr lang="fr-FR" sz="1600" dirty="0">
                <a:latin typeface="+mn-lt"/>
              </a:rPr>
              <a:t>La bouteille de limonade </a:t>
            </a:r>
            <a:r>
              <a:rPr lang="fr-FR" sz="1600" dirty="0" err="1">
                <a:latin typeface="+mn-lt"/>
              </a:rPr>
              <a:t>Lorina</a:t>
            </a:r>
            <a:r>
              <a:rPr lang="fr-FR" sz="1600" dirty="0">
                <a:latin typeface="+mn-lt"/>
              </a:rPr>
              <a:t> a vu ses ventes </a:t>
            </a:r>
            <a:endParaRPr lang="fr-FR" sz="1600" dirty="0" smtClean="0">
              <a:latin typeface="+mn-lt"/>
            </a:endParaRPr>
          </a:p>
          <a:p>
            <a:pPr marL="342900" indent="-342900" algn="just">
              <a:spcBef>
                <a:spcPct val="20000"/>
              </a:spcBef>
              <a:defRPr/>
            </a:pPr>
            <a:r>
              <a:rPr lang="fr-FR" sz="1600" dirty="0" smtClean="0">
                <a:latin typeface="+mn-lt"/>
              </a:rPr>
              <a:t>atteindre 400</a:t>
            </a:r>
            <a:r>
              <a:rPr lang="fr-FR" sz="1600" dirty="0">
                <a:latin typeface="+mn-lt"/>
              </a:rPr>
              <a:t> 000 exemplaires en un mois, il </a:t>
            </a:r>
            <a:endParaRPr lang="fr-FR" sz="1600" dirty="0" smtClean="0">
              <a:latin typeface="+mn-lt"/>
            </a:endParaRPr>
          </a:p>
          <a:p>
            <a:pPr marL="342900" indent="-342900" algn="just">
              <a:spcBef>
                <a:spcPct val="20000"/>
              </a:spcBef>
              <a:defRPr/>
            </a:pPr>
            <a:r>
              <a:rPr lang="fr-FR" sz="1600" dirty="0" smtClean="0">
                <a:latin typeface="+mn-lt"/>
              </a:rPr>
              <a:t>s’agissait </a:t>
            </a:r>
            <a:r>
              <a:rPr lang="fr-FR" sz="1600" dirty="0">
                <a:latin typeface="+mn-lt"/>
              </a:rPr>
              <a:t>de </a:t>
            </a:r>
            <a:r>
              <a:rPr lang="fr-FR" sz="1600" dirty="0" smtClean="0">
                <a:latin typeface="+mn-lt"/>
              </a:rPr>
              <a:t>bouteilles </a:t>
            </a:r>
            <a:r>
              <a:rPr lang="fr-FR" sz="1600" dirty="0" err="1" smtClean="0">
                <a:latin typeface="+mn-lt"/>
              </a:rPr>
              <a:t>sérigraphiées</a:t>
            </a:r>
            <a:r>
              <a:rPr lang="fr-FR" sz="1600" dirty="0" smtClean="0">
                <a:latin typeface="+mn-lt"/>
              </a:rPr>
              <a:t> </a:t>
            </a:r>
            <a:r>
              <a:rPr lang="fr-FR" sz="1600" dirty="0">
                <a:latin typeface="+mn-lt"/>
              </a:rPr>
              <a:t>avec des </a:t>
            </a:r>
            <a:endParaRPr lang="fr-FR" sz="1600" dirty="0" smtClean="0">
              <a:latin typeface="+mn-lt"/>
            </a:endParaRPr>
          </a:p>
          <a:p>
            <a:pPr marL="342900" indent="-342900" algn="just">
              <a:spcBef>
                <a:spcPct val="20000"/>
              </a:spcBef>
              <a:defRPr/>
            </a:pPr>
            <a:r>
              <a:rPr lang="fr-FR" sz="1600" dirty="0" smtClean="0">
                <a:latin typeface="+mn-lt"/>
              </a:rPr>
              <a:t>bulles </a:t>
            </a:r>
            <a:r>
              <a:rPr lang="fr-FR" sz="1600" dirty="0">
                <a:latin typeface="+mn-lt"/>
              </a:rPr>
              <a:t>psychédéliques.</a:t>
            </a:r>
          </a:p>
        </p:txBody>
      </p:sp>
      <p:pic>
        <p:nvPicPr>
          <p:cNvPr id="6" name="Picture 16" descr="canderel"/>
          <p:cNvPicPr>
            <a:picLocks noChangeAspect="1" noChangeArrowheads="1"/>
          </p:cNvPicPr>
          <p:nvPr/>
        </p:nvPicPr>
        <p:blipFill>
          <a:blip r:embed="rId4" cstate="print"/>
          <a:srcRect/>
          <a:stretch>
            <a:fillRect/>
          </a:stretch>
        </p:blipFill>
        <p:spPr bwMode="auto">
          <a:xfrm>
            <a:off x="630697" y="4509121"/>
            <a:ext cx="1912487" cy="1277334"/>
          </a:xfrm>
          <a:prstGeom prst="rect">
            <a:avLst/>
          </a:prstGeom>
          <a:noFill/>
          <a:ln w="9525">
            <a:noFill/>
            <a:miter lim="800000"/>
            <a:headEnd/>
            <a:tailEnd/>
          </a:ln>
        </p:spPr>
      </p:pic>
      <p:sp>
        <p:nvSpPr>
          <p:cNvPr id="7" name="Rectangle 6"/>
          <p:cNvSpPr/>
          <p:nvPr/>
        </p:nvSpPr>
        <p:spPr>
          <a:xfrm>
            <a:off x="2840041" y="5009558"/>
            <a:ext cx="4946669" cy="634020"/>
          </a:xfrm>
          <a:prstGeom prst="rect">
            <a:avLst/>
          </a:prstGeom>
          <a:ln w="19050">
            <a:solidFill>
              <a:srgbClr val="0070C0"/>
            </a:solidFill>
          </a:ln>
        </p:spPr>
        <p:txBody>
          <a:bodyPr wrap="square">
            <a:spAutoFit/>
          </a:bodyPr>
          <a:lstStyle/>
          <a:p>
            <a:pPr marL="342900" indent="-342900" algn="just">
              <a:spcBef>
                <a:spcPct val="20000"/>
              </a:spcBef>
              <a:defRPr/>
            </a:pPr>
            <a:r>
              <a:rPr lang="fr-FR" sz="1600" dirty="0" err="1">
                <a:latin typeface="+mn-lt"/>
              </a:rPr>
              <a:t>Canderel</a:t>
            </a:r>
            <a:r>
              <a:rPr lang="fr-FR" sz="1600" dirty="0">
                <a:latin typeface="+mn-lt"/>
              </a:rPr>
              <a:t> a glamourisé et valorisé la petite boite </a:t>
            </a:r>
            <a:endParaRPr lang="fr-FR" sz="1600" dirty="0" smtClean="0">
              <a:latin typeface="+mn-lt"/>
            </a:endParaRPr>
          </a:p>
          <a:p>
            <a:pPr marL="342900" indent="-342900" algn="just">
              <a:spcBef>
                <a:spcPct val="20000"/>
              </a:spcBef>
              <a:defRPr/>
            </a:pPr>
            <a:r>
              <a:rPr lang="fr-FR" sz="1600" dirty="0" smtClean="0">
                <a:latin typeface="+mn-lt"/>
              </a:rPr>
              <a:t>dopant les ventes </a:t>
            </a:r>
            <a:r>
              <a:rPr lang="fr-FR" sz="1600" dirty="0">
                <a:latin typeface="+mn-lt"/>
              </a:rPr>
              <a:t>de 30%</a:t>
            </a:r>
          </a:p>
        </p:txBody>
      </p:sp>
      <p:sp>
        <p:nvSpPr>
          <p:cNvPr id="8" name="Titre 1"/>
          <p:cNvSpPr txBox="1">
            <a:spLocks/>
          </p:cNvSpPr>
          <p:nvPr/>
        </p:nvSpPr>
        <p:spPr>
          <a:xfrm>
            <a:off x="609600" y="285750"/>
            <a:ext cx="7467600" cy="569913"/>
          </a:xfrm>
          <a:prstGeom prst="rect">
            <a:avLst/>
          </a:prstGeom>
        </p:spPr>
        <p:txBody>
          <a:bodyPr anchor="b">
            <a:normAutofit/>
          </a:bodyPr>
          <a:lstStyle/>
          <a:p>
            <a:pPr fontAlgn="auto">
              <a:spcAft>
                <a:spcPts val="0"/>
              </a:spcAft>
              <a:defRPr/>
            </a:pPr>
            <a:r>
              <a:rPr lang="fr-FR" sz="3000" cap="small" dirty="0">
                <a:solidFill>
                  <a:schemeClr val="tx2"/>
                </a:solidFill>
                <a:latin typeface="+mj-lt"/>
                <a:ea typeface="+mj-ea"/>
                <a:cs typeface="+mj-cs"/>
              </a:rPr>
              <a:t>Fonction impulsion d’achat</a:t>
            </a:r>
          </a:p>
        </p:txBody>
      </p:sp>
      <p:sp>
        <p:nvSpPr>
          <p:cNvPr id="9" name="Espace réservé du contenu 2"/>
          <p:cNvSpPr>
            <a:spLocks noGrp="1"/>
          </p:cNvSpPr>
          <p:nvPr>
            <p:ph sz="quarter" idx="1"/>
          </p:nvPr>
        </p:nvSpPr>
        <p:spPr>
          <a:xfrm>
            <a:off x="428624" y="1000125"/>
            <a:ext cx="8143903" cy="5500709"/>
          </a:xfrm>
        </p:spPr>
        <p:txBody>
          <a:bodyPr>
            <a:normAutofit/>
          </a:bodyPr>
          <a:lstStyle/>
          <a:p>
            <a:pPr eaLnBrk="1" hangingPunct="1">
              <a:defRPr/>
            </a:pPr>
            <a:r>
              <a:rPr lang="fr-FR" b="1" dirty="0" smtClean="0">
                <a:solidFill>
                  <a:schemeClr val="bg2">
                    <a:lumMod val="50000"/>
                  </a:schemeClr>
                </a:solidFill>
              </a:rPr>
              <a:t>Séduisez avec des packaging événementiels, </a:t>
            </a:r>
            <a:r>
              <a:rPr lang="fr-FR" b="1" dirty="0" err="1" smtClean="0">
                <a:solidFill>
                  <a:schemeClr val="bg2">
                    <a:lumMod val="50000"/>
                  </a:schemeClr>
                </a:solidFill>
              </a:rPr>
              <a:t>collectors</a:t>
            </a:r>
            <a:r>
              <a:rPr lang="fr-FR" b="1" dirty="0" smtClean="0">
                <a:solidFill>
                  <a:schemeClr val="bg2">
                    <a:lumMod val="50000"/>
                  </a:schemeClr>
                </a:solidFill>
              </a:rPr>
              <a:t>…</a:t>
            </a:r>
          </a:p>
          <a:p>
            <a:pPr eaLnBrk="1" hangingPunct="1">
              <a:buNone/>
              <a:defRPr/>
            </a:pPr>
            <a:endParaRPr lang="fr-FR" sz="1050" dirty="0" smtClean="0">
              <a:solidFill>
                <a:schemeClr val="bg2">
                  <a:lumMod val="50000"/>
                </a:schemeClr>
              </a:solidFill>
            </a:endParaRPr>
          </a:p>
          <a:p>
            <a:pPr eaLnBrk="1" hangingPunct="1">
              <a:buNone/>
              <a:defRPr/>
            </a:pPr>
            <a:r>
              <a:rPr lang="fr-FR" sz="1600" dirty="0" smtClean="0"/>
              <a:t>Deux exemples parlants :</a:t>
            </a:r>
          </a:p>
          <a:p>
            <a:pPr eaLnBrk="1" hangingPunct="1">
              <a:defRPr/>
            </a:pPr>
            <a:endParaRPr lang="fr-FR" sz="600" dirty="0" smtClean="0">
              <a:solidFill>
                <a:schemeClr val="bg2">
                  <a:lumMod val="50000"/>
                </a:schemeClr>
              </a:solidFill>
            </a:endParaRPr>
          </a:p>
          <a:p>
            <a:pPr algn="just" eaLnBrk="1" hangingPunct="1">
              <a:buFont typeface="Arial" charset="0"/>
              <a:buNone/>
              <a:defRPr/>
            </a:pPr>
            <a:endParaRPr lang="fr-FR" sz="1600" dirty="0" smtClean="0"/>
          </a:p>
          <a:p>
            <a:pPr eaLnBrk="1" hangingPunct="1">
              <a:buFont typeface="Arial" charset="0"/>
              <a:buNone/>
              <a:defRPr/>
            </a:pPr>
            <a:endParaRPr lang="fr-FR" sz="2200" dirty="0" smtClean="0">
              <a:solidFill>
                <a:schemeClr val="bg2">
                  <a:lumMod val="50000"/>
                </a:schemeClr>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604838" y="1000125"/>
            <a:ext cx="7467600" cy="6072188"/>
          </a:xfrm>
        </p:spPr>
        <p:txBody>
          <a:bodyPr>
            <a:normAutofit fontScale="25000" lnSpcReduction="20000"/>
          </a:bodyPr>
          <a:lstStyle/>
          <a:p>
            <a:pPr eaLnBrk="1" hangingPunct="1">
              <a:defRPr/>
            </a:pPr>
            <a:r>
              <a:rPr lang="fr-FR" sz="9600" b="1" dirty="0" smtClean="0">
                <a:solidFill>
                  <a:schemeClr val="bg2">
                    <a:lumMod val="50000"/>
                  </a:schemeClr>
                </a:solidFill>
              </a:rPr>
              <a:t>… des éditions limitées !</a:t>
            </a:r>
          </a:p>
          <a:p>
            <a:pPr eaLnBrk="1" hangingPunct="1">
              <a:defRPr/>
            </a:pPr>
            <a:endParaRPr lang="fr-FR" sz="5600" dirty="0" smtClean="0">
              <a:solidFill>
                <a:schemeClr val="bg2">
                  <a:lumMod val="50000"/>
                </a:schemeClr>
              </a:solidFill>
            </a:endParaRPr>
          </a:p>
          <a:p>
            <a:pPr eaLnBrk="1" hangingPunct="1">
              <a:buFont typeface="Arial" charset="0"/>
              <a:buNone/>
              <a:defRPr/>
            </a:pPr>
            <a:r>
              <a:rPr lang="fr-FR" sz="7200" dirty="0" smtClean="0"/>
              <a:t>Les séries limitées encouragent également le phénomène de collection.</a:t>
            </a:r>
            <a:endParaRPr lang="fr-FR" sz="7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buFont typeface="Arial" charset="0"/>
              <a:buNone/>
              <a:defRPr/>
            </a:pPr>
            <a:endParaRPr lang="fr-FR" sz="2200" dirty="0" smtClean="0">
              <a:solidFill>
                <a:schemeClr val="bg2">
                  <a:lumMod val="50000"/>
                </a:schemeClr>
              </a:solidFill>
            </a:endParaRPr>
          </a:p>
          <a:p>
            <a:pPr eaLnBrk="1" hangingPunct="1">
              <a:buFont typeface="Arial" charset="0"/>
              <a:buNone/>
              <a:defRPr/>
            </a:pPr>
            <a:endParaRPr lang="fr-FR" sz="2200" dirty="0" smtClean="0">
              <a:solidFill>
                <a:schemeClr val="bg2">
                  <a:lumMod val="50000"/>
                </a:schemeClr>
              </a:solidFill>
            </a:endParaRPr>
          </a:p>
          <a:p>
            <a:pPr eaLnBrk="1" hangingPunct="1">
              <a:buFont typeface="Arial" charset="0"/>
              <a:buNone/>
              <a:defRPr/>
            </a:pPr>
            <a:endParaRPr lang="fr-FR" sz="2200" dirty="0" smtClean="0">
              <a:solidFill>
                <a:schemeClr val="bg2">
                  <a:lumMod val="50000"/>
                </a:schemeClr>
              </a:solidFill>
            </a:endParaRPr>
          </a:p>
          <a:p>
            <a:pPr eaLnBrk="1" hangingPunct="1">
              <a:buFont typeface="Arial" charset="0"/>
              <a:buNone/>
              <a:defRPr/>
            </a:pPr>
            <a:endParaRPr lang="fr-FR" sz="2200" dirty="0" smtClean="0">
              <a:solidFill>
                <a:schemeClr val="bg2">
                  <a:lumMod val="50000"/>
                </a:schemeClr>
              </a:solidFill>
            </a:endParaRPr>
          </a:p>
          <a:p>
            <a:pPr eaLnBrk="1" hangingPunct="1">
              <a:buFont typeface="Arial" charset="0"/>
              <a:buNone/>
              <a:defRPr/>
            </a:pPr>
            <a:endParaRPr lang="fr-FR" sz="4400" dirty="0" smtClean="0">
              <a:solidFill>
                <a:schemeClr val="bg2">
                  <a:lumMod val="50000"/>
                </a:schemeClr>
              </a:solidFill>
            </a:endParaRPr>
          </a:p>
          <a:p>
            <a:pPr eaLnBrk="1" hangingPunct="1">
              <a:buFont typeface="Arial" charset="0"/>
              <a:buNone/>
              <a:defRPr/>
            </a:pPr>
            <a:endParaRPr lang="fr-FR" sz="4400" dirty="0" smtClean="0">
              <a:solidFill>
                <a:schemeClr val="bg2">
                  <a:lumMod val="50000"/>
                </a:schemeClr>
              </a:solidFill>
            </a:endParaRPr>
          </a:p>
          <a:p>
            <a:pPr eaLnBrk="1" hangingPunct="1">
              <a:buNone/>
              <a:defRPr/>
            </a:pPr>
            <a:endParaRPr lang="fr-FR" sz="1200" dirty="0" smtClean="0">
              <a:solidFill>
                <a:schemeClr val="bg2">
                  <a:lumMod val="50000"/>
                </a:schemeClr>
              </a:solidFill>
            </a:endParaRPr>
          </a:p>
          <a:p>
            <a:pPr eaLnBrk="1" hangingPunct="1">
              <a:buFont typeface="Arial" charset="0"/>
              <a:buNone/>
              <a:defRPr/>
            </a:pPr>
            <a:r>
              <a:rPr lang="fr-FR" sz="4400" dirty="0" smtClean="0">
                <a:solidFill>
                  <a:schemeClr val="bg1"/>
                </a:solidFill>
              </a:rPr>
              <a:t>h</a:t>
            </a:r>
          </a:p>
        </p:txBody>
      </p:sp>
      <p:sp>
        <p:nvSpPr>
          <p:cNvPr id="4" name="Titre 1"/>
          <p:cNvSpPr txBox="1">
            <a:spLocks/>
          </p:cNvSpPr>
          <p:nvPr/>
        </p:nvSpPr>
        <p:spPr>
          <a:xfrm>
            <a:off x="609600" y="285750"/>
            <a:ext cx="7467600" cy="569913"/>
          </a:xfrm>
          <a:prstGeom prst="rect">
            <a:avLst/>
          </a:prstGeom>
        </p:spPr>
        <p:txBody>
          <a:bodyPr anchor="b">
            <a:normAutofit/>
          </a:bodyPr>
          <a:lstStyle/>
          <a:p>
            <a:pPr fontAlgn="auto">
              <a:spcAft>
                <a:spcPts val="0"/>
              </a:spcAft>
              <a:defRPr/>
            </a:pPr>
            <a:r>
              <a:rPr lang="fr-FR" sz="3000" cap="small" dirty="0">
                <a:solidFill>
                  <a:schemeClr val="tx2"/>
                </a:solidFill>
                <a:latin typeface="+mj-lt"/>
                <a:ea typeface="+mj-ea"/>
                <a:cs typeface="+mj-cs"/>
              </a:rPr>
              <a:t>Fonction impulsion d’achat</a:t>
            </a:r>
          </a:p>
        </p:txBody>
      </p:sp>
      <p:sp>
        <p:nvSpPr>
          <p:cNvPr id="4100" name="ZoneTexte 7"/>
          <p:cNvSpPr txBox="1">
            <a:spLocks noChangeArrowheads="1"/>
          </p:cNvSpPr>
          <p:nvPr/>
        </p:nvSpPr>
        <p:spPr bwMode="auto">
          <a:xfrm>
            <a:off x="4500563" y="2128840"/>
            <a:ext cx="4176712" cy="1588192"/>
          </a:xfrm>
          <a:prstGeom prst="rect">
            <a:avLst/>
          </a:prstGeom>
          <a:noFill/>
          <a:ln w="9525">
            <a:solidFill>
              <a:srgbClr val="0070C0"/>
            </a:solidFill>
            <a:miter lim="800000"/>
            <a:headEnd/>
            <a:tailEnd/>
          </a:ln>
        </p:spPr>
        <p:txBody>
          <a:bodyPr wrap="square">
            <a:spAutoFit/>
          </a:bodyPr>
          <a:lstStyle/>
          <a:p>
            <a:pPr algn="just"/>
            <a:r>
              <a:rPr lang="fr-FR" sz="1200" b="1" dirty="0"/>
              <a:t>Pour fêter ses 120 ans, la marque Saupiquet a proposé au mois d’octobre 2011, en série limitée, une boîte anniversaire. Cet emballage au style vintage, distribué uniquement chez Carrefour, a été conçu par l’agence </a:t>
            </a:r>
            <a:r>
              <a:rPr lang="fr-FR" sz="1200" b="1" dirty="0" err="1"/>
              <a:t>Yvydy</a:t>
            </a:r>
            <a:r>
              <a:rPr lang="fr-FR" sz="1200" b="1" dirty="0"/>
              <a:t>. Belle « déco » aussi pour les nouvelles recettes de sardines entières qui ont remporté la médaille d’argent de la 5</a:t>
            </a:r>
            <a:r>
              <a:rPr lang="fr-FR" sz="1200" b="1" baseline="30000" dirty="0"/>
              <a:t>ème</a:t>
            </a:r>
            <a:r>
              <a:rPr lang="fr-FR" sz="1200" b="1" dirty="0"/>
              <a:t> édition des </a:t>
            </a:r>
            <a:r>
              <a:rPr lang="fr-FR" sz="1200" b="1" dirty="0" err="1"/>
              <a:t>Pentawards</a:t>
            </a:r>
            <a:r>
              <a:rPr lang="fr-FR" sz="1200" b="1" dirty="0"/>
              <a:t>. </a:t>
            </a:r>
          </a:p>
        </p:txBody>
      </p:sp>
      <p:sp>
        <p:nvSpPr>
          <p:cNvPr id="4101" name="ZoneTexte 11"/>
          <p:cNvSpPr txBox="1">
            <a:spLocks noChangeArrowheads="1"/>
          </p:cNvSpPr>
          <p:nvPr/>
        </p:nvSpPr>
        <p:spPr bwMode="auto">
          <a:xfrm>
            <a:off x="247653" y="4699010"/>
            <a:ext cx="5044427" cy="1754326"/>
          </a:xfrm>
          <a:prstGeom prst="rect">
            <a:avLst/>
          </a:prstGeom>
          <a:noFill/>
          <a:ln w="9525">
            <a:solidFill>
              <a:srgbClr val="0070C0"/>
            </a:solidFill>
            <a:miter lim="800000"/>
            <a:headEnd/>
            <a:tailEnd/>
          </a:ln>
        </p:spPr>
        <p:txBody>
          <a:bodyPr wrap="square">
            <a:spAutoFit/>
          </a:bodyPr>
          <a:lstStyle/>
          <a:p>
            <a:pPr algn="just"/>
            <a:r>
              <a:rPr lang="fr-FR" sz="1200" b="1" dirty="0"/>
              <a:t>Pour les fêtes de fin d'année, </a:t>
            </a:r>
            <a:r>
              <a:rPr lang="fr-FR" sz="1200" b="1" dirty="0" err="1"/>
              <a:t>Delacre</a:t>
            </a:r>
            <a:r>
              <a:rPr lang="fr-FR" sz="1200" b="1" dirty="0"/>
              <a:t> édite cinq coffrets </a:t>
            </a:r>
            <a:r>
              <a:rPr lang="fr-FR" sz="1200" b="1" dirty="0" err="1"/>
              <a:t>Tea</a:t>
            </a:r>
            <a:r>
              <a:rPr lang="fr-FR" sz="1200" b="1" dirty="0"/>
              <a:t> Time </a:t>
            </a:r>
            <a:r>
              <a:rPr lang="fr-FR" sz="1200" b="1" dirty="0" err="1"/>
              <a:t>collector</a:t>
            </a:r>
            <a:r>
              <a:rPr lang="fr-FR" sz="1200" b="1" dirty="0"/>
              <a:t> en hommage à Tintin. Les boîtes </a:t>
            </a:r>
            <a:r>
              <a:rPr lang="fr-FR" sz="1200" b="1" dirty="0" err="1"/>
              <a:t>sérigraphiées</a:t>
            </a:r>
            <a:r>
              <a:rPr lang="fr-FR" sz="1200" b="1" dirty="0"/>
              <a:t>, en série limitée, reprennent l'univers de la bande-dessinée Tintin et le Temple du soleil. Les fans du personnage de la B.D. belge, ou tout simplement des biscuits de la marque, pourront choisir entre trois boîtes de 1kg et deux de 400 grammes. Les boîtes sont composées des classiques biscuits </a:t>
            </a:r>
            <a:r>
              <a:rPr lang="fr-FR" sz="1200" b="1" dirty="0" err="1"/>
              <a:t>Delacre</a:t>
            </a:r>
            <a:r>
              <a:rPr lang="fr-FR" sz="1200" b="1" dirty="0"/>
              <a:t> comme les fameuses Cigarettes russes.</a:t>
            </a:r>
          </a:p>
        </p:txBody>
      </p:sp>
      <p:pic>
        <p:nvPicPr>
          <p:cNvPr id="4102" name="Picture 2" descr="Texte Alternatif"/>
          <p:cNvPicPr>
            <a:picLocks noChangeAspect="1" noChangeArrowheads="1"/>
          </p:cNvPicPr>
          <p:nvPr/>
        </p:nvPicPr>
        <p:blipFill>
          <a:blip r:embed="rId3" cstate="print"/>
          <a:srcRect/>
          <a:stretch>
            <a:fillRect/>
          </a:stretch>
        </p:blipFill>
        <p:spPr bwMode="auto">
          <a:xfrm>
            <a:off x="392113" y="2500306"/>
            <a:ext cx="2179637" cy="928688"/>
          </a:xfrm>
          <a:prstGeom prst="rect">
            <a:avLst/>
          </a:prstGeom>
          <a:noFill/>
          <a:ln w="9525">
            <a:noFill/>
            <a:miter lim="800000"/>
            <a:headEnd/>
            <a:tailEnd/>
          </a:ln>
        </p:spPr>
      </p:pic>
      <p:pic>
        <p:nvPicPr>
          <p:cNvPr id="4103" name="Picture 2" descr="http://media.pdv-vt-prod-web01.cybersrv.net/cache/7/500_500/20-21_1091_strat01.jpg"/>
          <p:cNvPicPr>
            <a:picLocks noChangeAspect="1" noChangeArrowheads="1"/>
          </p:cNvPicPr>
          <p:nvPr/>
        </p:nvPicPr>
        <p:blipFill>
          <a:blip r:embed="rId4" cstate="print"/>
          <a:srcRect l="5891" t="7292" r="5746" b="7628"/>
          <a:stretch>
            <a:fillRect/>
          </a:stretch>
        </p:blipFill>
        <p:spPr bwMode="auto">
          <a:xfrm>
            <a:off x="2786063" y="3214681"/>
            <a:ext cx="1244600" cy="968375"/>
          </a:xfrm>
          <a:prstGeom prst="rect">
            <a:avLst/>
          </a:prstGeom>
          <a:noFill/>
          <a:ln w="9525">
            <a:noFill/>
            <a:miter lim="800000"/>
            <a:headEnd/>
            <a:tailEnd/>
          </a:ln>
        </p:spPr>
      </p:pic>
      <p:pic>
        <p:nvPicPr>
          <p:cNvPr id="4104" name="Picture 2" descr="http://img.over-blog.com/540x397/0/59/31/96/Blog-2011/Tintin-Delacre.jpg"/>
          <p:cNvPicPr>
            <a:picLocks noChangeAspect="1" noChangeArrowheads="1"/>
          </p:cNvPicPr>
          <p:nvPr/>
        </p:nvPicPr>
        <p:blipFill>
          <a:blip r:embed="rId5" cstate="print"/>
          <a:srcRect l="2876" t="3906" r="45364" b="21887"/>
          <a:stretch>
            <a:fillRect/>
          </a:stretch>
        </p:blipFill>
        <p:spPr bwMode="auto">
          <a:xfrm>
            <a:off x="5429274" y="3960832"/>
            <a:ext cx="947738" cy="1000125"/>
          </a:xfrm>
          <a:prstGeom prst="rect">
            <a:avLst/>
          </a:prstGeom>
          <a:noFill/>
          <a:ln w="9525">
            <a:noFill/>
            <a:miter lim="800000"/>
            <a:headEnd/>
            <a:tailEnd/>
          </a:ln>
        </p:spPr>
      </p:pic>
      <p:pic>
        <p:nvPicPr>
          <p:cNvPr id="4105" name="Picture 6" descr="http://media.telemarket.fr/imgnwprd/009/009417/00941733/00941733-t0.jpg"/>
          <p:cNvPicPr>
            <a:picLocks noChangeAspect="1" noChangeArrowheads="1"/>
          </p:cNvPicPr>
          <p:nvPr/>
        </p:nvPicPr>
        <p:blipFill>
          <a:blip r:embed="rId6" cstate="print"/>
          <a:srcRect t="6250" b="3125"/>
          <a:stretch>
            <a:fillRect/>
          </a:stretch>
        </p:blipFill>
        <p:spPr bwMode="auto">
          <a:xfrm>
            <a:off x="6215087" y="4532332"/>
            <a:ext cx="1857375" cy="1682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609600" y="285750"/>
            <a:ext cx="7467600" cy="569913"/>
          </a:xfrm>
          <a:prstGeom prst="rect">
            <a:avLst/>
          </a:prstGeom>
        </p:spPr>
        <p:txBody>
          <a:bodyPr anchor="b">
            <a:normAutofit/>
          </a:bodyPr>
          <a:lstStyle/>
          <a:p>
            <a:pPr fontAlgn="auto">
              <a:spcAft>
                <a:spcPts val="0"/>
              </a:spcAft>
              <a:defRPr/>
            </a:pPr>
            <a:r>
              <a:rPr lang="fr-FR" sz="3000" cap="small" dirty="0">
                <a:solidFill>
                  <a:schemeClr val="tx2"/>
                </a:solidFill>
                <a:latin typeface="+mj-lt"/>
                <a:ea typeface="+mj-ea"/>
                <a:cs typeface="+mj-cs"/>
              </a:rPr>
              <a:t>Fonction impulsion d’achat</a:t>
            </a:r>
          </a:p>
        </p:txBody>
      </p:sp>
      <p:sp>
        <p:nvSpPr>
          <p:cNvPr id="5" name="Espace réservé du contenu 2"/>
          <p:cNvSpPr>
            <a:spLocks noGrp="1"/>
          </p:cNvSpPr>
          <p:nvPr>
            <p:ph sz="quarter" idx="1"/>
          </p:nvPr>
        </p:nvSpPr>
        <p:spPr>
          <a:xfrm>
            <a:off x="35496" y="836712"/>
            <a:ext cx="9005984" cy="771568"/>
          </a:xfrm>
        </p:spPr>
        <p:txBody>
          <a:bodyPr>
            <a:normAutofit/>
          </a:bodyPr>
          <a:lstStyle/>
          <a:p>
            <a:pPr eaLnBrk="1" hangingPunct="1">
              <a:defRPr/>
            </a:pPr>
            <a:r>
              <a:rPr lang="fr-FR" b="1" dirty="0" smtClean="0">
                <a:solidFill>
                  <a:schemeClr val="bg2">
                    <a:lumMod val="50000"/>
                  </a:schemeClr>
                </a:solidFill>
              </a:rPr>
              <a:t>Les promotions: techniques de produits et de primes</a:t>
            </a: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2200" dirty="0" smtClean="0">
              <a:solidFill>
                <a:schemeClr val="bg2">
                  <a:lumMod val="50000"/>
                </a:schemeClr>
              </a:solidFill>
            </a:endParaRPr>
          </a:p>
          <a:p>
            <a:pPr eaLnBrk="1" hangingPunct="1">
              <a:defRPr/>
            </a:pPr>
            <a:endParaRPr lang="fr-FR" sz="800" dirty="0" smtClean="0">
              <a:solidFill>
                <a:schemeClr val="bg2">
                  <a:lumMod val="50000"/>
                </a:schemeClr>
              </a:solidFill>
            </a:endParaRPr>
          </a:p>
          <a:p>
            <a:pPr eaLnBrk="1" hangingPunct="1">
              <a:buFont typeface="Arial" charset="0"/>
              <a:buNone/>
              <a:defRPr/>
            </a:pPr>
            <a:endParaRPr lang="fr-FR" sz="2200" dirty="0" smtClean="0">
              <a:solidFill>
                <a:schemeClr val="bg2">
                  <a:lumMod val="50000"/>
                </a:schemeClr>
              </a:solidFill>
            </a:endParaRPr>
          </a:p>
          <a:p>
            <a:pPr eaLnBrk="1" hangingPunct="1">
              <a:buFont typeface="Arial" charset="0"/>
              <a:buNone/>
              <a:defRPr/>
            </a:pPr>
            <a:endParaRPr lang="fr-FR" sz="2300" dirty="0" smtClean="0"/>
          </a:p>
        </p:txBody>
      </p:sp>
      <p:sp>
        <p:nvSpPr>
          <p:cNvPr id="5124" name="Rectangle 5"/>
          <p:cNvSpPr>
            <a:spLocks noChangeArrowheads="1"/>
          </p:cNvSpPr>
          <p:nvPr/>
        </p:nvSpPr>
        <p:spPr bwMode="auto">
          <a:xfrm>
            <a:off x="428653" y="1340768"/>
            <a:ext cx="8143875" cy="1477328"/>
          </a:xfrm>
          <a:prstGeom prst="rect">
            <a:avLst/>
          </a:prstGeom>
          <a:noFill/>
          <a:ln w="9525">
            <a:noFill/>
            <a:miter lim="800000"/>
            <a:headEnd/>
            <a:tailEnd/>
          </a:ln>
        </p:spPr>
        <p:txBody>
          <a:bodyPr>
            <a:spAutoFit/>
          </a:bodyPr>
          <a:lstStyle/>
          <a:p>
            <a:pPr algn="just"/>
            <a:r>
              <a:rPr lang="fr-FR" dirty="0"/>
              <a:t>C’est une offre promotionnelle en nature mais qui peut être très contraignante car elle agit sur le mix marketing « Produit ». Le bénéfice est exprimé sous forme physique en plus d’un objet proposé de manière conditionnel. Il y a une « offre » supplémentaire par rapport au produit « classique ». On retrouve l’expression visuelle de l’avantage sur le produit.</a:t>
            </a:r>
          </a:p>
        </p:txBody>
      </p:sp>
      <p:pic>
        <p:nvPicPr>
          <p:cNvPr id="5125" name="il_fi" descr="http://www.ooshop.com/Media/ProdImages/Produit/Images/3159470200971.gif"/>
          <p:cNvPicPr>
            <a:picLocks noChangeAspect="1" noChangeArrowheads="1"/>
          </p:cNvPicPr>
          <p:nvPr/>
        </p:nvPicPr>
        <p:blipFill>
          <a:blip r:embed="rId3" r:link="rId4" cstate="print"/>
          <a:srcRect/>
          <a:stretch>
            <a:fillRect/>
          </a:stretch>
        </p:blipFill>
        <p:spPr bwMode="auto">
          <a:xfrm>
            <a:off x="531790" y="5512454"/>
            <a:ext cx="647700" cy="811213"/>
          </a:xfrm>
          <a:prstGeom prst="rect">
            <a:avLst/>
          </a:prstGeom>
          <a:noFill/>
          <a:ln w="9525">
            <a:noFill/>
            <a:miter lim="800000"/>
            <a:headEnd/>
            <a:tailEnd/>
          </a:ln>
        </p:spPr>
      </p:pic>
      <p:sp>
        <p:nvSpPr>
          <p:cNvPr id="12" name="ZoneTexte 11"/>
          <p:cNvSpPr txBox="1"/>
          <p:nvPr/>
        </p:nvSpPr>
        <p:spPr>
          <a:xfrm>
            <a:off x="142844" y="2861310"/>
            <a:ext cx="2160588" cy="3808050"/>
          </a:xfrm>
          <a:prstGeom prst="rect">
            <a:avLst/>
          </a:prstGeom>
          <a:noFill/>
          <a:ln w="19050">
            <a:solidFill>
              <a:srgbClr val="0070C0"/>
            </a:solidFill>
          </a:ln>
        </p:spPr>
        <p:txBody>
          <a:bodyPr wrap="square">
            <a:spAutoFit/>
          </a:bodyPr>
          <a:lstStyle/>
          <a:p>
            <a:pPr algn="just">
              <a:defRPr/>
            </a:pPr>
            <a:r>
              <a:rPr lang="fr-FR" sz="1200" b="1" u="sng" dirty="0"/>
              <a:t>Le produit en  </a:t>
            </a:r>
            <a:r>
              <a:rPr lang="fr-FR" sz="1200" b="1" u="sng" dirty="0" smtClean="0"/>
              <a:t>plus :</a:t>
            </a:r>
            <a:endParaRPr lang="fr-FR" sz="1200" b="1" u="sng" dirty="0"/>
          </a:p>
          <a:p>
            <a:pPr algn="just">
              <a:defRPr/>
            </a:pPr>
            <a:r>
              <a:rPr lang="fr-FR" sz="1100" dirty="0"/>
              <a:t>- Un conditionnement plus grand, ou format échantillon. </a:t>
            </a:r>
          </a:p>
          <a:p>
            <a:pPr algn="just">
              <a:defRPr/>
            </a:pPr>
            <a:r>
              <a:rPr lang="fr-FR" sz="1100" dirty="0"/>
              <a:t>- Possibilité d’une unité de consommation supplémentaire. (plus deux canettes gratuites)</a:t>
            </a:r>
          </a:p>
          <a:p>
            <a:pPr algn="just">
              <a:buFontTx/>
              <a:buChar char="-"/>
              <a:defRPr/>
            </a:pPr>
            <a:r>
              <a:rPr lang="fr-FR" sz="1100" dirty="0" smtClean="0"/>
              <a:t>Produit </a:t>
            </a:r>
            <a:r>
              <a:rPr lang="fr-FR" sz="1100" dirty="0"/>
              <a:t>girafe : augmentation du packaging (+20% gratuit</a:t>
            </a:r>
            <a:r>
              <a:rPr lang="fr-FR" sz="1100" dirty="0" smtClean="0"/>
              <a:t>).</a:t>
            </a:r>
          </a:p>
          <a:p>
            <a:pPr algn="just">
              <a:buFontTx/>
              <a:buChar char="-"/>
              <a:defRPr/>
            </a:pPr>
            <a:endParaRPr lang="fr-FR" sz="1050" dirty="0" smtClean="0"/>
          </a:p>
          <a:p>
            <a:pPr algn="just">
              <a:buFontTx/>
              <a:buChar char="-"/>
              <a:defRPr/>
            </a:pPr>
            <a:endParaRPr lang="fr-FR" sz="1050" dirty="0" smtClean="0"/>
          </a:p>
          <a:p>
            <a:pPr algn="just">
              <a:buFontTx/>
              <a:buChar char="-"/>
              <a:defRPr/>
            </a:pPr>
            <a:endParaRPr lang="fr-FR" sz="1050" dirty="0" smtClean="0"/>
          </a:p>
          <a:p>
            <a:pPr algn="just">
              <a:buFontTx/>
              <a:buChar char="-"/>
              <a:defRPr/>
            </a:pPr>
            <a:endParaRPr lang="fr-FR" sz="1050" dirty="0" smtClean="0"/>
          </a:p>
          <a:p>
            <a:pPr algn="just">
              <a:buFontTx/>
              <a:buChar char="-"/>
              <a:defRPr/>
            </a:pPr>
            <a:endParaRPr lang="fr-FR" sz="1050" dirty="0" smtClean="0"/>
          </a:p>
          <a:p>
            <a:pPr algn="just">
              <a:buFontTx/>
              <a:buChar char="-"/>
              <a:defRPr/>
            </a:pPr>
            <a:endParaRPr lang="fr-FR" sz="1050" dirty="0" smtClean="0"/>
          </a:p>
          <a:p>
            <a:pPr algn="just">
              <a:buFontTx/>
              <a:buChar char="-"/>
              <a:defRPr/>
            </a:pPr>
            <a:endParaRPr lang="fr-FR" sz="1050" dirty="0" smtClean="0"/>
          </a:p>
          <a:p>
            <a:pPr algn="just">
              <a:buFontTx/>
              <a:buChar char="-"/>
              <a:defRPr/>
            </a:pPr>
            <a:endParaRPr lang="fr-FR" sz="1050" dirty="0" smtClean="0"/>
          </a:p>
          <a:p>
            <a:pPr algn="just">
              <a:buFontTx/>
              <a:buChar char="-"/>
              <a:defRPr/>
            </a:pPr>
            <a:endParaRPr lang="fr-FR" sz="1050" dirty="0" smtClean="0"/>
          </a:p>
          <a:p>
            <a:pPr algn="just">
              <a:buFontTx/>
              <a:buChar char="-"/>
              <a:defRPr/>
            </a:pPr>
            <a:endParaRPr lang="fr-FR" sz="1050" dirty="0" smtClean="0"/>
          </a:p>
          <a:p>
            <a:pPr algn="just">
              <a:buFontTx/>
              <a:buChar char="-"/>
              <a:defRPr/>
            </a:pPr>
            <a:endParaRPr lang="fr-FR" sz="1050" dirty="0" smtClean="0"/>
          </a:p>
          <a:p>
            <a:pPr algn="just">
              <a:buFontTx/>
              <a:buChar char="-"/>
              <a:defRPr/>
            </a:pPr>
            <a:endParaRPr lang="fr-FR" sz="1050" dirty="0" smtClean="0"/>
          </a:p>
          <a:p>
            <a:pPr algn="just">
              <a:buFontTx/>
              <a:buChar char="-"/>
              <a:defRPr/>
            </a:pPr>
            <a:endParaRPr lang="fr-FR" sz="1050" dirty="0"/>
          </a:p>
          <a:p>
            <a:pPr algn="just">
              <a:defRPr/>
            </a:pPr>
            <a:endParaRPr lang="fr-FR" sz="1000" dirty="0"/>
          </a:p>
        </p:txBody>
      </p:sp>
      <p:pic>
        <p:nvPicPr>
          <p:cNvPr id="5127" name="Picture 12" descr="images"/>
          <p:cNvPicPr>
            <a:picLocks noChangeAspect="1" noChangeArrowheads="1"/>
          </p:cNvPicPr>
          <p:nvPr/>
        </p:nvPicPr>
        <p:blipFill>
          <a:blip r:embed="rId5" cstate="print"/>
          <a:srcRect/>
          <a:stretch>
            <a:fillRect/>
          </a:stretch>
        </p:blipFill>
        <p:spPr bwMode="auto">
          <a:xfrm>
            <a:off x="1285852" y="5575954"/>
            <a:ext cx="758825" cy="758825"/>
          </a:xfrm>
          <a:prstGeom prst="rect">
            <a:avLst/>
          </a:prstGeom>
          <a:noFill/>
          <a:ln w="9525">
            <a:noFill/>
            <a:miter lim="800000"/>
            <a:headEnd/>
            <a:tailEnd/>
          </a:ln>
        </p:spPr>
      </p:pic>
      <p:sp>
        <p:nvSpPr>
          <p:cNvPr id="14" name="ZoneTexte 13"/>
          <p:cNvSpPr txBox="1"/>
          <p:nvPr/>
        </p:nvSpPr>
        <p:spPr>
          <a:xfrm>
            <a:off x="2447894" y="2861310"/>
            <a:ext cx="2808288" cy="3854901"/>
          </a:xfrm>
          <a:prstGeom prst="rect">
            <a:avLst/>
          </a:prstGeom>
          <a:noFill/>
          <a:ln w="19050">
            <a:solidFill>
              <a:srgbClr val="0070C0"/>
            </a:solidFill>
          </a:ln>
        </p:spPr>
        <p:txBody>
          <a:bodyPr wrap="square">
            <a:spAutoFit/>
          </a:bodyPr>
          <a:lstStyle/>
          <a:p>
            <a:pPr algn="just">
              <a:defRPr/>
            </a:pPr>
            <a:r>
              <a:rPr lang="fr-FR" sz="1200" b="1" u="sng" dirty="0"/>
              <a:t>Le </a:t>
            </a:r>
            <a:r>
              <a:rPr lang="fr-FR" sz="1200" b="1" u="sng" dirty="0" smtClean="0"/>
              <a:t>lot :</a:t>
            </a:r>
            <a:endParaRPr lang="fr-FR" sz="1200" b="1" dirty="0"/>
          </a:p>
          <a:p>
            <a:pPr algn="just">
              <a:defRPr/>
            </a:pPr>
            <a:r>
              <a:rPr lang="fr-FR" sz="1100" dirty="0"/>
              <a:t>- </a:t>
            </a:r>
            <a:r>
              <a:rPr lang="fr-FR" sz="1100" i="1" dirty="0">
                <a:effectLst>
                  <a:outerShdw blurRad="38100" dist="38100" dir="2700000" algn="tl">
                    <a:srgbClr val="000000">
                      <a:alpha val="43137"/>
                    </a:srgbClr>
                  </a:outerShdw>
                </a:effectLst>
              </a:rPr>
              <a:t>Lot homogène </a:t>
            </a:r>
            <a:r>
              <a:rPr lang="fr-FR" sz="1100" dirty="0"/>
              <a:t>= lot de produits identiques : système de pack. Les produits sont reliés entre eux. Ex : les packs de 6 bouteilles d’eau reliées par un plastique transparent où on retrouve le logo de la marque. On peut trouver aussi une poignée sur le pack pour faciliter le transport.</a:t>
            </a:r>
          </a:p>
          <a:p>
            <a:pPr algn="just">
              <a:defRPr/>
            </a:pPr>
            <a:r>
              <a:rPr lang="fr-FR" sz="1100" dirty="0"/>
              <a:t>- </a:t>
            </a:r>
            <a:r>
              <a:rPr lang="fr-FR" sz="1100" i="1" dirty="0">
                <a:effectLst>
                  <a:outerShdw blurRad="38100" dist="38100" dir="2700000" algn="tl">
                    <a:srgbClr val="000000">
                      <a:alpha val="43137"/>
                    </a:srgbClr>
                  </a:outerShdw>
                </a:effectLst>
              </a:rPr>
              <a:t>Lot avec gratuit </a:t>
            </a:r>
            <a:r>
              <a:rPr lang="fr-FR" sz="1100" i="1" dirty="0" smtClean="0">
                <a:effectLst>
                  <a:outerShdw blurRad="38100" dist="38100" dir="2700000" algn="tl">
                    <a:srgbClr val="000000">
                      <a:alpha val="43137"/>
                    </a:srgbClr>
                  </a:outerShdw>
                </a:effectLst>
              </a:rPr>
              <a:t> </a:t>
            </a:r>
            <a:r>
              <a:rPr lang="fr-FR" sz="1100" dirty="0" smtClean="0"/>
              <a:t>= </a:t>
            </a:r>
            <a:r>
              <a:rPr lang="fr-FR" sz="1100" dirty="0"/>
              <a:t>ex : 3+1 gratuit</a:t>
            </a:r>
          </a:p>
          <a:p>
            <a:pPr algn="just">
              <a:defRPr/>
            </a:pPr>
            <a:r>
              <a:rPr lang="fr-FR" sz="1100" dirty="0"/>
              <a:t>- </a:t>
            </a:r>
            <a:r>
              <a:rPr lang="fr-FR" sz="1100" i="1" dirty="0">
                <a:effectLst>
                  <a:outerShdw blurRad="38100" dist="38100" dir="2700000" algn="tl">
                    <a:srgbClr val="000000">
                      <a:alpha val="43137"/>
                    </a:srgbClr>
                  </a:outerShdw>
                </a:effectLst>
              </a:rPr>
              <a:t>Lot mixte </a:t>
            </a:r>
            <a:r>
              <a:rPr lang="fr-FR" sz="1100" dirty="0"/>
              <a:t>= des produits différents mais du même fabricant. Cela entraîne des ventes à faible rotation par des ventes d’un produit à forte rotation.</a:t>
            </a:r>
          </a:p>
          <a:p>
            <a:pPr algn="just">
              <a:buFontTx/>
              <a:buChar char="-"/>
              <a:defRPr/>
            </a:pPr>
            <a:r>
              <a:rPr lang="fr-FR" sz="1100" dirty="0" smtClean="0"/>
              <a:t> </a:t>
            </a:r>
            <a:r>
              <a:rPr lang="fr-FR" sz="1100" i="1" dirty="0" smtClean="0">
                <a:effectLst>
                  <a:outerShdw blurRad="38100" dist="38100" dir="2700000" algn="tl">
                    <a:srgbClr val="000000">
                      <a:alpha val="43137"/>
                    </a:srgbClr>
                  </a:outerShdw>
                </a:effectLst>
              </a:rPr>
              <a:t>Le </a:t>
            </a:r>
            <a:r>
              <a:rPr lang="fr-FR" sz="1100" i="1" dirty="0">
                <a:effectLst>
                  <a:outerShdw blurRad="38100" dist="38100" dir="2700000" algn="tl">
                    <a:srgbClr val="000000">
                      <a:alpha val="43137"/>
                    </a:srgbClr>
                  </a:outerShdw>
                </a:effectLst>
              </a:rPr>
              <a:t>lot prime</a:t>
            </a:r>
            <a:r>
              <a:rPr lang="fr-FR" sz="1100" dirty="0"/>
              <a:t> : article non commercialisé inclut dans le lot. Cela représente un  avantage financier plus élevé pour le consommateur</a:t>
            </a:r>
            <a:r>
              <a:rPr lang="fr-FR" sz="1100" dirty="0" smtClean="0"/>
              <a:t>.</a:t>
            </a:r>
          </a:p>
          <a:p>
            <a:pPr algn="just">
              <a:buFontTx/>
              <a:buChar char="-"/>
              <a:defRPr/>
            </a:pPr>
            <a:endParaRPr lang="fr-FR" sz="1100" dirty="0" smtClean="0"/>
          </a:p>
          <a:p>
            <a:pPr algn="just">
              <a:buFontTx/>
              <a:buChar char="-"/>
              <a:defRPr/>
            </a:pPr>
            <a:endParaRPr lang="fr-FR" sz="1200" dirty="0" smtClean="0"/>
          </a:p>
          <a:p>
            <a:pPr algn="just">
              <a:buFontTx/>
              <a:buChar char="-"/>
              <a:defRPr/>
            </a:pPr>
            <a:endParaRPr lang="fr-FR" sz="1200" dirty="0" smtClean="0"/>
          </a:p>
          <a:p>
            <a:pPr algn="just">
              <a:buFontTx/>
              <a:buChar char="-"/>
              <a:defRPr/>
            </a:pPr>
            <a:endParaRPr lang="fr-FR" sz="1050" dirty="0"/>
          </a:p>
        </p:txBody>
      </p:sp>
      <p:pic>
        <p:nvPicPr>
          <p:cNvPr id="5129" name="il_fi" descr="http://www.hellopro.fr/images/produit-2/6/1/2/stylos-billes-atlantis-assorti-3-1-gratuit-1482216.jpg"/>
          <p:cNvPicPr>
            <a:picLocks noChangeAspect="1" noChangeArrowheads="1"/>
          </p:cNvPicPr>
          <p:nvPr/>
        </p:nvPicPr>
        <p:blipFill>
          <a:blip r:embed="rId6" r:link="rId7" cstate="print"/>
          <a:srcRect l="23129" r="20154"/>
          <a:stretch>
            <a:fillRect/>
          </a:stretch>
        </p:blipFill>
        <p:spPr bwMode="auto">
          <a:xfrm>
            <a:off x="3079643" y="5949280"/>
            <a:ext cx="372199" cy="656822"/>
          </a:xfrm>
          <a:prstGeom prst="rect">
            <a:avLst/>
          </a:prstGeom>
          <a:noFill/>
          <a:ln w="9525">
            <a:noFill/>
            <a:miter lim="800000"/>
            <a:headEnd/>
            <a:tailEnd/>
          </a:ln>
        </p:spPr>
      </p:pic>
      <p:pic>
        <p:nvPicPr>
          <p:cNvPr id="5130" name="il_fi" descr="http://www.nouvelle-epicerie.fr/catalogint/images/3104.jpg"/>
          <p:cNvPicPr>
            <a:picLocks noChangeAspect="1" noChangeArrowheads="1"/>
          </p:cNvPicPr>
          <p:nvPr/>
        </p:nvPicPr>
        <p:blipFill>
          <a:blip r:embed="rId8" r:link="rId9" cstate="print"/>
          <a:srcRect/>
          <a:stretch>
            <a:fillRect/>
          </a:stretch>
        </p:blipFill>
        <p:spPr bwMode="auto">
          <a:xfrm>
            <a:off x="4015747" y="5967311"/>
            <a:ext cx="484245" cy="638791"/>
          </a:xfrm>
          <a:prstGeom prst="rect">
            <a:avLst/>
          </a:prstGeom>
          <a:noFill/>
          <a:ln w="9525">
            <a:noFill/>
            <a:miter lim="800000"/>
            <a:headEnd/>
            <a:tailEnd/>
          </a:ln>
        </p:spPr>
      </p:pic>
      <p:sp>
        <p:nvSpPr>
          <p:cNvPr id="17" name="ZoneTexte 16"/>
          <p:cNvSpPr txBox="1"/>
          <p:nvPr/>
        </p:nvSpPr>
        <p:spPr>
          <a:xfrm>
            <a:off x="5400644" y="2857496"/>
            <a:ext cx="3243322" cy="3811864"/>
          </a:xfrm>
          <a:prstGeom prst="rect">
            <a:avLst/>
          </a:prstGeom>
          <a:noFill/>
          <a:ln w="19050">
            <a:solidFill>
              <a:srgbClr val="0070C0"/>
            </a:solidFill>
          </a:ln>
        </p:spPr>
        <p:txBody>
          <a:bodyPr wrap="square">
            <a:spAutoFit/>
          </a:bodyPr>
          <a:lstStyle/>
          <a:p>
            <a:pPr algn="just">
              <a:defRPr/>
            </a:pPr>
            <a:r>
              <a:rPr lang="fr-FR" sz="1200" b="1" u="sng" dirty="0"/>
              <a:t>Les </a:t>
            </a:r>
            <a:r>
              <a:rPr lang="fr-FR" sz="1200" b="1" u="sng" dirty="0" smtClean="0"/>
              <a:t>primes :</a:t>
            </a:r>
            <a:endParaRPr lang="fr-FR" sz="1200" b="1" u="sng" dirty="0"/>
          </a:p>
          <a:p>
            <a:pPr algn="just">
              <a:buFont typeface="Wingdings" pitchFamily="2" charset="2"/>
              <a:buChar char="§"/>
              <a:defRPr/>
            </a:pPr>
            <a:r>
              <a:rPr lang="fr-FR" sz="1200" i="1" dirty="0"/>
              <a:t> </a:t>
            </a:r>
            <a:r>
              <a:rPr lang="fr-FR" sz="1100" i="1" dirty="0">
                <a:effectLst>
                  <a:outerShdw blurRad="38100" dist="38100" dir="2700000" algn="tl">
                    <a:srgbClr val="000000">
                      <a:alpha val="43137"/>
                    </a:srgbClr>
                  </a:outerShdw>
                </a:effectLst>
              </a:rPr>
              <a:t>Les primes directes</a:t>
            </a:r>
            <a:r>
              <a:rPr lang="fr-FR" sz="1100" dirty="0"/>
              <a:t> : objet publicitaire remis gratuitement aux acheteurs d’un produit donné en vue de stimuler les ventes.</a:t>
            </a:r>
          </a:p>
          <a:p>
            <a:pPr algn="just">
              <a:defRPr/>
            </a:pPr>
            <a:r>
              <a:rPr lang="fr-FR" sz="1100" dirty="0"/>
              <a:t>- </a:t>
            </a:r>
            <a:r>
              <a:rPr lang="fr-FR" sz="1100" i="1" dirty="0"/>
              <a:t>Prime objet</a:t>
            </a:r>
            <a:r>
              <a:rPr lang="fr-FR" sz="1100" dirty="0"/>
              <a:t> : fixé sur le produit « </a:t>
            </a:r>
            <a:r>
              <a:rPr lang="fr-FR" sz="1100" dirty="0" err="1"/>
              <a:t>in-pack</a:t>
            </a:r>
            <a:r>
              <a:rPr lang="fr-FR" sz="1100" dirty="0"/>
              <a:t> » ou « on-pack » ex : le jouet dans le paquet de céréales, </a:t>
            </a:r>
            <a:r>
              <a:rPr lang="fr-FR" sz="1100" dirty="0" smtClean="0"/>
              <a:t>le sticker </a:t>
            </a:r>
            <a:r>
              <a:rPr lang="fr-FR" sz="1100" dirty="0"/>
              <a:t>promotionnel </a:t>
            </a:r>
          </a:p>
          <a:p>
            <a:pPr algn="just">
              <a:buFontTx/>
              <a:buChar char="-"/>
              <a:defRPr/>
            </a:pPr>
            <a:r>
              <a:rPr lang="fr-FR" sz="1100" i="1" dirty="0" smtClean="0"/>
              <a:t> Prime </a:t>
            </a:r>
            <a:r>
              <a:rPr lang="fr-FR" sz="1100" i="1" dirty="0"/>
              <a:t>collection</a:t>
            </a:r>
            <a:r>
              <a:rPr lang="fr-FR" sz="1100" dirty="0"/>
              <a:t> : ex : cartes magiques Arthur.</a:t>
            </a:r>
          </a:p>
          <a:p>
            <a:pPr algn="just">
              <a:defRPr/>
            </a:pPr>
            <a:r>
              <a:rPr lang="fr-FR" sz="1100" dirty="0" smtClean="0"/>
              <a:t>- </a:t>
            </a:r>
            <a:r>
              <a:rPr lang="fr-FR" sz="1100" i="1" dirty="0"/>
              <a:t>Prime imprimée</a:t>
            </a:r>
            <a:r>
              <a:rPr lang="fr-FR" sz="1100" dirty="0"/>
              <a:t> : ex : le jeu sur les céréales. </a:t>
            </a:r>
          </a:p>
          <a:p>
            <a:pPr algn="just">
              <a:defRPr/>
            </a:pPr>
            <a:r>
              <a:rPr lang="fr-FR" sz="1100" dirty="0"/>
              <a:t>- </a:t>
            </a:r>
            <a:r>
              <a:rPr lang="fr-FR" sz="1100" i="1" dirty="0"/>
              <a:t>Prime contenant</a:t>
            </a:r>
            <a:r>
              <a:rPr lang="fr-FR" sz="1100" dirty="0"/>
              <a:t> : le conditionnement est réutilisable ex : le verre moutarde. </a:t>
            </a:r>
          </a:p>
          <a:p>
            <a:pPr algn="just">
              <a:defRPr/>
            </a:pPr>
            <a:r>
              <a:rPr lang="fr-FR" sz="1100" dirty="0" smtClean="0"/>
              <a:t>- </a:t>
            </a:r>
            <a:r>
              <a:rPr lang="fr-FR" sz="1100" i="1" dirty="0"/>
              <a:t>Prime échantillon</a:t>
            </a:r>
            <a:r>
              <a:rPr lang="fr-FR" sz="1100" dirty="0"/>
              <a:t> : échantillon différent du produit porteur. Cela favorise l’essai d’un produit complémentaire.</a:t>
            </a:r>
          </a:p>
          <a:p>
            <a:pPr algn="just">
              <a:buFont typeface="Wingdings" pitchFamily="2" charset="2"/>
              <a:buChar char="§"/>
              <a:defRPr/>
            </a:pPr>
            <a:r>
              <a:rPr lang="fr-FR" sz="1100" i="1" dirty="0"/>
              <a:t> </a:t>
            </a:r>
            <a:r>
              <a:rPr lang="fr-FR" sz="1100" i="1" dirty="0" smtClean="0"/>
              <a:t> </a:t>
            </a:r>
            <a:r>
              <a:rPr lang="fr-FR" sz="1100" i="1" dirty="0" smtClean="0">
                <a:effectLst>
                  <a:outerShdw blurRad="38100" dist="38100" dir="2700000" algn="tl">
                    <a:srgbClr val="000000">
                      <a:alpha val="43137"/>
                    </a:srgbClr>
                  </a:outerShdw>
                </a:effectLst>
              </a:rPr>
              <a:t>Prime </a:t>
            </a:r>
            <a:r>
              <a:rPr lang="fr-FR" sz="1100" i="1" dirty="0">
                <a:effectLst>
                  <a:outerShdw blurRad="38100" dist="38100" dir="2700000" algn="tl">
                    <a:srgbClr val="000000">
                      <a:alpha val="43137"/>
                    </a:srgbClr>
                  </a:outerShdw>
                </a:effectLst>
              </a:rPr>
              <a:t>différée :</a:t>
            </a:r>
            <a:endParaRPr lang="fr-FR" sz="1100" dirty="0">
              <a:effectLst>
                <a:outerShdw blurRad="38100" dist="38100" dir="2700000" algn="tl">
                  <a:srgbClr val="000000">
                    <a:alpha val="43137"/>
                  </a:srgbClr>
                </a:outerShdw>
              </a:effectLst>
            </a:endParaRPr>
          </a:p>
          <a:p>
            <a:pPr algn="just">
              <a:buFontTx/>
              <a:buChar char="-"/>
              <a:defRPr/>
            </a:pPr>
            <a:r>
              <a:rPr lang="fr-FR" sz="1100" dirty="0" smtClean="0"/>
              <a:t> Par </a:t>
            </a:r>
            <a:r>
              <a:rPr lang="fr-FR" sz="1100" dirty="0"/>
              <a:t>accumulation de « points » à découper sur le </a:t>
            </a:r>
            <a:r>
              <a:rPr lang="fr-FR" sz="1100" dirty="0" smtClean="0"/>
              <a:t>packaging</a:t>
            </a:r>
          </a:p>
          <a:p>
            <a:pPr algn="just">
              <a:buFontTx/>
              <a:buChar char="-"/>
              <a:defRPr/>
            </a:pPr>
            <a:endParaRPr lang="fr-FR" sz="1050" dirty="0" smtClean="0"/>
          </a:p>
          <a:p>
            <a:pPr algn="just">
              <a:buFontTx/>
              <a:buChar char="-"/>
              <a:defRPr/>
            </a:pPr>
            <a:endParaRPr lang="fr-FR" sz="1050" dirty="0" smtClean="0"/>
          </a:p>
          <a:p>
            <a:pPr algn="just">
              <a:buFontTx/>
              <a:buChar char="-"/>
              <a:defRPr/>
            </a:pPr>
            <a:endParaRPr lang="fr-FR" sz="1050" dirty="0" smtClean="0"/>
          </a:p>
          <a:p>
            <a:pPr algn="just">
              <a:buFontTx/>
              <a:buChar char="-"/>
              <a:defRPr/>
            </a:pPr>
            <a:endParaRPr lang="fr-FR" sz="1050" dirty="0" smtClean="0"/>
          </a:p>
          <a:p>
            <a:pPr algn="just">
              <a:buFontTx/>
              <a:buChar char="-"/>
              <a:defRPr/>
            </a:pPr>
            <a:endParaRPr lang="fr-FR" sz="1050" dirty="0"/>
          </a:p>
        </p:txBody>
      </p:sp>
      <p:pic>
        <p:nvPicPr>
          <p:cNvPr id="5132" name="Picture 15" descr="imagesCACXYSMB"/>
          <p:cNvPicPr>
            <a:picLocks noChangeAspect="1" noChangeArrowheads="1"/>
          </p:cNvPicPr>
          <p:nvPr/>
        </p:nvPicPr>
        <p:blipFill>
          <a:blip r:embed="rId10" cstate="print"/>
          <a:srcRect/>
          <a:stretch>
            <a:fillRect/>
          </a:stretch>
        </p:blipFill>
        <p:spPr bwMode="auto">
          <a:xfrm>
            <a:off x="6156176" y="5857200"/>
            <a:ext cx="503237" cy="735393"/>
          </a:xfrm>
          <a:prstGeom prst="rect">
            <a:avLst/>
          </a:prstGeom>
          <a:noFill/>
          <a:ln w="9525">
            <a:noFill/>
            <a:miter lim="800000"/>
            <a:headEnd/>
            <a:tailEnd/>
          </a:ln>
        </p:spPr>
      </p:pic>
      <p:pic>
        <p:nvPicPr>
          <p:cNvPr id="5133" name="Picture 2" descr="http://www.definitions-marketing.com/IMG/jpg/sticker-promotionnel.jpg"/>
          <p:cNvPicPr>
            <a:picLocks noChangeAspect="1" noChangeArrowheads="1"/>
          </p:cNvPicPr>
          <p:nvPr/>
        </p:nvPicPr>
        <p:blipFill>
          <a:blip r:embed="rId11" cstate="print"/>
          <a:srcRect/>
          <a:stretch>
            <a:fillRect/>
          </a:stretch>
        </p:blipFill>
        <p:spPr bwMode="auto">
          <a:xfrm>
            <a:off x="6802289" y="6090395"/>
            <a:ext cx="495299" cy="487906"/>
          </a:xfrm>
          <a:prstGeom prst="rect">
            <a:avLst/>
          </a:prstGeom>
          <a:noFill/>
          <a:ln w="9525">
            <a:noFill/>
            <a:miter lim="800000"/>
            <a:headEnd/>
            <a:tailEnd/>
          </a:ln>
        </p:spPr>
      </p:pic>
      <p:pic>
        <p:nvPicPr>
          <p:cNvPr id="5134" name="il_fi" descr="http://www.siee.ch/images/amora/v_amora_moutarde_verre_TV_Dora_190g.jpg"/>
          <p:cNvPicPr>
            <a:picLocks noChangeAspect="1" noChangeArrowheads="1"/>
          </p:cNvPicPr>
          <p:nvPr/>
        </p:nvPicPr>
        <p:blipFill>
          <a:blip r:embed="rId12" r:link="rId13" cstate="print"/>
          <a:srcRect l="17349" t="20442" r="19759" b="12607"/>
          <a:stretch>
            <a:fillRect/>
          </a:stretch>
        </p:blipFill>
        <p:spPr bwMode="auto">
          <a:xfrm>
            <a:off x="7423754" y="6096341"/>
            <a:ext cx="332626" cy="5010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174796" y="929810"/>
            <a:ext cx="8429652" cy="1131038"/>
          </a:xfrm>
        </p:spPr>
        <p:txBody>
          <a:bodyPr>
            <a:normAutofit/>
          </a:bodyPr>
          <a:lstStyle/>
          <a:p>
            <a:pPr algn="just" eaLnBrk="1" hangingPunct="1">
              <a:defRPr/>
            </a:pPr>
            <a:r>
              <a:rPr lang="fr-FR" b="1" dirty="0" smtClean="0">
                <a:solidFill>
                  <a:schemeClr val="bg2">
                    <a:lumMod val="50000"/>
                  </a:schemeClr>
                </a:solidFill>
              </a:rPr>
              <a:t>Des consommateurs en quête de nouvelles expériences shopping</a:t>
            </a:r>
            <a:endParaRPr lang="fr-FR" b="1" dirty="0" smtClean="0"/>
          </a:p>
          <a:p>
            <a:pPr algn="just" eaLnBrk="1" hangingPunct="1">
              <a:buFont typeface="Arial" charset="0"/>
              <a:buNone/>
              <a:defRPr/>
            </a:pPr>
            <a:endParaRPr lang="fr-FR" sz="2200" dirty="0" smtClean="0"/>
          </a:p>
          <a:p>
            <a:pPr algn="just" eaLnBrk="1" hangingPunct="1">
              <a:buFont typeface="Arial" charset="0"/>
              <a:buNone/>
              <a:defRPr/>
            </a:pPr>
            <a:endParaRPr lang="fr-FR" sz="2200" dirty="0" smtClean="0"/>
          </a:p>
          <a:p>
            <a:pPr algn="just" eaLnBrk="1" hangingPunct="1">
              <a:buFont typeface="Arial" charset="0"/>
              <a:buNone/>
              <a:defRPr/>
            </a:pPr>
            <a:endParaRPr lang="fr-FR" sz="2200" dirty="0" smtClean="0"/>
          </a:p>
          <a:p>
            <a:pPr algn="just" eaLnBrk="1" hangingPunct="1">
              <a:buFont typeface="Arial" charset="0"/>
              <a:buNone/>
              <a:defRPr/>
            </a:pPr>
            <a:endParaRPr lang="fr-FR" sz="2200" dirty="0" smtClean="0"/>
          </a:p>
          <a:p>
            <a:pPr algn="just" eaLnBrk="1" hangingPunct="1">
              <a:buFont typeface="Arial" charset="0"/>
              <a:buNone/>
              <a:defRPr/>
            </a:pPr>
            <a:endParaRPr lang="fr-FR" sz="2200" dirty="0" smtClean="0"/>
          </a:p>
          <a:p>
            <a:pPr algn="just" eaLnBrk="1" hangingPunct="1">
              <a:buFont typeface="Arial" charset="0"/>
              <a:buNone/>
              <a:defRPr/>
            </a:pPr>
            <a:endParaRPr lang="fr-FR" sz="2200" dirty="0" smtClean="0"/>
          </a:p>
          <a:p>
            <a:pPr algn="just" eaLnBrk="1" hangingPunct="1">
              <a:buFont typeface="Arial" charset="0"/>
              <a:buNone/>
              <a:defRPr/>
            </a:pPr>
            <a:endParaRPr lang="fr-FR" sz="2200" dirty="0" smtClean="0"/>
          </a:p>
          <a:p>
            <a:pPr algn="just" eaLnBrk="1" hangingPunct="1">
              <a:buFont typeface="Arial" charset="0"/>
              <a:buNone/>
              <a:defRPr/>
            </a:pPr>
            <a:endParaRPr lang="fr-FR" sz="2200" dirty="0" smtClean="0"/>
          </a:p>
          <a:p>
            <a:pPr algn="just" eaLnBrk="1" hangingPunct="1">
              <a:buFont typeface="Arial" charset="0"/>
              <a:buNone/>
              <a:defRPr/>
            </a:pPr>
            <a:endParaRPr lang="fr-FR" sz="2200" dirty="0" smtClean="0"/>
          </a:p>
          <a:p>
            <a:pPr algn="just" eaLnBrk="1" hangingPunct="1">
              <a:buFont typeface="Arial" charset="0"/>
              <a:buNone/>
              <a:defRPr/>
            </a:pPr>
            <a:endParaRPr lang="fr-FR" sz="2200" dirty="0" smtClean="0"/>
          </a:p>
          <a:p>
            <a:pPr algn="just" eaLnBrk="1" hangingPunct="1">
              <a:buFont typeface="Arial" charset="0"/>
              <a:buNone/>
              <a:defRPr/>
            </a:pPr>
            <a:endParaRPr lang="fr-FR" sz="2200" dirty="0" smtClean="0"/>
          </a:p>
          <a:p>
            <a:pPr algn="just" eaLnBrk="1" hangingPunct="1">
              <a:buFont typeface="Arial" charset="0"/>
              <a:buNone/>
              <a:defRPr/>
            </a:pPr>
            <a:endParaRPr lang="fr-FR" sz="2200" dirty="0" smtClean="0"/>
          </a:p>
        </p:txBody>
      </p:sp>
      <p:sp>
        <p:nvSpPr>
          <p:cNvPr id="4" name="Titre 1"/>
          <p:cNvSpPr txBox="1">
            <a:spLocks/>
          </p:cNvSpPr>
          <p:nvPr/>
        </p:nvSpPr>
        <p:spPr>
          <a:xfrm>
            <a:off x="609600" y="188640"/>
            <a:ext cx="7467600" cy="569913"/>
          </a:xfrm>
          <a:prstGeom prst="rect">
            <a:avLst/>
          </a:prstGeom>
        </p:spPr>
        <p:txBody>
          <a:bodyPr anchor="b">
            <a:normAutofit/>
          </a:bodyPr>
          <a:lstStyle/>
          <a:p>
            <a:pPr fontAlgn="auto">
              <a:spcAft>
                <a:spcPts val="0"/>
              </a:spcAft>
              <a:defRPr/>
            </a:pPr>
            <a:r>
              <a:rPr lang="fr-FR" sz="3000" cap="small" dirty="0">
                <a:solidFill>
                  <a:schemeClr val="tx2"/>
                </a:solidFill>
                <a:latin typeface="+mj-lt"/>
                <a:ea typeface="+mj-ea"/>
                <a:cs typeface="+mj-cs"/>
              </a:rPr>
              <a:t>Fonction impulsion d’achat</a:t>
            </a:r>
          </a:p>
        </p:txBody>
      </p:sp>
      <p:pic>
        <p:nvPicPr>
          <p:cNvPr id="6148" name="Picture 2" descr="http://sonybis.kegtux.org/style/image/p62.jpg"/>
          <p:cNvPicPr>
            <a:picLocks noChangeAspect="1" noChangeArrowheads="1"/>
          </p:cNvPicPr>
          <p:nvPr/>
        </p:nvPicPr>
        <p:blipFill>
          <a:blip r:embed="rId3" cstate="print"/>
          <a:srcRect/>
          <a:stretch>
            <a:fillRect/>
          </a:stretch>
        </p:blipFill>
        <p:spPr bwMode="auto">
          <a:xfrm>
            <a:off x="1928794" y="2071687"/>
            <a:ext cx="1571636" cy="1646651"/>
          </a:xfrm>
          <a:prstGeom prst="rect">
            <a:avLst/>
          </a:prstGeom>
          <a:noFill/>
          <a:ln w="9525">
            <a:noFill/>
            <a:miter lim="800000"/>
            <a:headEnd/>
            <a:tailEnd/>
          </a:ln>
        </p:spPr>
      </p:pic>
      <p:sp>
        <p:nvSpPr>
          <p:cNvPr id="6149" name="ZoneTexte 4"/>
          <p:cNvSpPr txBox="1">
            <a:spLocks noChangeArrowheads="1"/>
          </p:cNvSpPr>
          <p:nvPr/>
        </p:nvSpPr>
        <p:spPr bwMode="auto">
          <a:xfrm>
            <a:off x="3714771" y="2413000"/>
            <a:ext cx="3857625" cy="1016000"/>
          </a:xfrm>
          <a:prstGeom prst="rect">
            <a:avLst/>
          </a:prstGeom>
          <a:noFill/>
          <a:ln w="9525">
            <a:solidFill>
              <a:srgbClr val="0070C0"/>
            </a:solidFill>
            <a:miter lim="800000"/>
            <a:headEnd/>
            <a:tailEnd/>
          </a:ln>
        </p:spPr>
        <p:txBody>
          <a:bodyPr>
            <a:spAutoFit/>
          </a:bodyPr>
          <a:lstStyle/>
          <a:p>
            <a:pPr algn="just"/>
            <a:r>
              <a:rPr lang="fr-FR" sz="1200" b="1"/>
              <a:t>Concept venu du Japon, les Lucky bags ont débarqué en France il y a deux ans. Il s’agit d’une pochette surprise opaque dont le contenu est inconnu, on sait juste que celui-ci renferme plusieurs éléments… Mystère !</a:t>
            </a:r>
          </a:p>
        </p:txBody>
      </p:sp>
      <p:pic>
        <p:nvPicPr>
          <p:cNvPr id="6150" name="Picture 2" descr="http://www.creads.org/blog/wp-content/uploads/2008/06/buzz-michel-et-augustin.bmp"/>
          <p:cNvPicPr>
            <a:picLocks noChangeAspect="1" noChangeArrowheads="1"/>
          </p:cNvPicPr>
          <p:nvPr/>
        </p:nvPicPr>
        <p:blipFill>
          <a:blip r:embed="rId4" cstate="print"/>
          <a:srcRect/>
          <a:stretch>
            <a:fillRect/>
          </a:stretch>
        </p:blipFill>
        <p:spPr bwMode="auto">
          <a:xfrm>
            <a:off x="3214648" y="4664129"/>
            <a:ext cx="1271588" cy="1609669"/>
          </a:xfrm>
          <a:prstGeom prst="rect">
            <a:avLst/>
          </a:prstGeom>
          <a:noFill/>
          <a:ln w="9525">
            <a:noFill/>
            <a:miter lim="800000"/>
            <a:headEnd/>
            <a:tailEnd/>
          </a:ln>
        </p:spPr>
      </p:pic>
      <p:pic>
        <p:nvPicPr>
          <p:cNvPr id="6151" name="Picture 4" descr="http://www.noticketforfashionshows.com/wp-content/uploads/2012/01/desigual-lyon.jpg"/>
          <p:cNvPicPr>
            <a:picLocks noChangeAspect="1" noChangeArrowheads="1"/>
          </p:cNvPicPr>
          <p:nvPr/>
        </p:nvPicPr>
        <p:blipFill>
          <a:blip r:embed="rId5" cstate="print"/>
          <a:srcRect/>
          <a:stretch>
            <a:fillRect/>
          </a:stretch>
        </p:blipFill>
        <p:spPr bwMode="auto">
          <a:xfrm>
            <a:off x="4500532" y="5007239"/>
            <a:ext cx="1428760" cy="1176081"/>
          </a:xfrm>
          <a:prstGeom prst="rect">
            <a:avLst/>
          </a:prstGeom>
          <a:noFill/>
          <a:ln w="9525">
            <a:noFill/>
            <a:miter lim="800000"/>
            <a:headEnd/>
            <a:tailEnd/>
          </a:ln>
        </p:spPr>
      </p:pic>
      <p:pic>
        <p:nvPicPr>
          <p:cNvPr id="6152" name="Picture 8" descr="http://media.achat-ville.com/uploads/hautecorse/Assoc/19/page_photo1_136_1278668340.jpg"/>
          <p:cNvPicPr>
            <a:picLocks noChangeAspect="1" noChangeArrowheads="1"/>
          </p:cNvPicPr>
          <p:nvPr/>
        </p:nvPicPr>
        <p:blipFill>
          <a:blip r:embed="rId6" cstate="print"/>
          <a:srcRect/>
          <a:stretch>
            <a:fillRect/>
          </a:stretch>
        </p:blipFill>
        <p:spPr bwMode="auto">
          <a:xfrm>
            <a:off x="6000730" y="5040312"/>
            <a:ext cx="1285858" cy="1078132"/>
          </a:xfrm>
          <a:prstGeom prst="rect">
            <a:avLst/>
          </a:prstGeom>
          <a:noFill/>
          <a:ln w="9525">
            <a:noFill/>
            <a:miter lim="800000"/>
            <a:headEnd/>
            <a:tailEnd/>
          </a:ln>
        </p:spPr>
      </p:pic>
      <p:sp>
        <p:nvSpPr>
          <p:cNvPr id="6153" name="Rectangle 11"/>
          <p:cNvSpPr>
            <a:spLocks noChangeArrowheads="1"/>
          </p:cNvSpPr>
          <p:nvPr/>
        </p:nvSpPr>
        <p:spPr bwMode="auto">
          <a:xfrm>
            <a:off x="357158" y="4643446"/>
            <a:ext cx="2786062" cy="1754188"/>
          </a:xfrm>
          <a:prstGeom prst="rect">
            <a:avLst/>
          </a:prstGeom>
          <a:noFill/>
          <a:ln w="9525">
            <a:solidFill>
              <a:srgbClr val="0070C0"/>
            </a:solidFill>
            <a:miter lim="800000"/>
            <a:headEnd/>
            <a:tailEnd/>
          </a:ln>
        </p:spPr>
        <p:txBody>
          <a:bodyPr>
            <a:spAutoFit/>
          </a:bodyPr>
          <a:lstStyle/>
          <a:p>
            <a:pPr algn="just"/>
            <a:r>
              <a:rPr lang="fr-FR" sz="1200" b="1"/>
              <a:t>Généralement orchestrées par un animateur mandaté par la marque ou l'enseigne concernée, les animations commerciales sont aujourd'hui l'illustration d'actions de street marketing de plus en plus remarquables (musiques, costumes, mises en scène, dégustations, jeux...)</a:t>
            </a:r>
          </a:p>
        </p:txBody>
      </p:sp>
      <p:sp>
        <p:nvSpPr>
          <p:cNvPr id="14" name="ZoneTexte 13"/>
          <p:cNvSpPr txBox="1"/>
          <p:nvPr/>
        </p:nvSpPr>
        <p:spPr>
          <a:xfrm>
            <a:off x="314364" y="4019140"/>
            <a:ext cx="9829800" cy="338554"/>
          </a:xfrm>
          <a:prstGeom prst="rect">
            <a:avLst/>
          </a:prstGeom>
          <a:noFill/>
        </p:spPr>
        <p:txBody>
          <a:bodyPr>
            <a:spAutoFit/>
          </a:bodyPr>
          <a:lstStyle/>
          <a:p>
            <a:pPr>
              <a:defRPr/>
            </a:pPr>
            <a:r>
              <a:rPr lang="fr-FR" sz="1600" dirty="0" smtClean="0"/>
              <a:t>Une </a:t>
            </a:r>
            <a:r>
              <a:rPr lang="fr-FR" sz="1600" dirty="0"/>
              <a:t>astuce pour booster </a:t>
            </a:r>
            <a:r>
              <a:rPr lang="fr-FR" sz="1600" dirty="0" smtClean="0"/>
              <a:t>l’achat : </a:t>
            </a:r>
            <a:r>
              <a:rPr lang="fr-FR" sz="1600" dirty="0"/>
              <a:t>Pensez aux animations </a:t>
            </a:r>
            <a:r>
              <a:rPr lang="fr-FR" sz="1600" dirty="0" smtClean="0"/>
              <a:t>commerciales !</a:t>
            </a:r>
            <a:endParaRPr lang="fr-FR" sz="1600" dirty="0"/>
          </a:p>
        </p:txBody>
      </p:sp>
      <p:pic>
        <p:nvPicPr>
          <p:cNvPr id="50178" name="Picture 2" descr="http://marketingsensoriel.blog-idrac.com/files/2010/12/abercrombie2020fitch20in-store20models1.jpg"/>
          <p:cNvPicPr>
            <a:picLocks noChangeAspect="1" noChangeArrowheads="1"/>
          </p:cNvPicPr>
          <p:nvPr/>
        </p:nvPicPr>
        <p:blipFill>
          <a:blip r:embed="rId7" cstate="print"/>
          <a:srcRect/>
          <a:stretch>
            <a:fillRect/>
          </a:stretch>
        </p:blipFill>
        <p:spPr bwMode="auto">
          <a:xfrm>
            <a:off x="7358082" y="5040313"/>
            <a:ext cx="1337320" cy="1071570"/>
          </a:xfrm>
          <a:prstGeom prst="rect">
            <a:avLst/>
          </a:prstGeom>
          <a:noFill/>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Fonction informer</a:t>
            </a:r>
            <a:endParaRPr lang="fr-FR" dirty="0"/>
          </a:p>
        </p:txBody>
      </p:sp>
      <p:sp>
        <p:nvSpPr>
          <p:cNvPr id="3" name="Espace réservé du texte 2"/>
          <p:cNvSpPr>
            <a:spLocks noGrp="1"/>
          </p:cNvSpPr>
          <p:nvPr>
            <p:ph type="body" idx="1"/>
          </p:nvPr>
        </p:nvSpPr>
        <p:spPr/>
        <p:txBody>
          <a:bodyPr/>
          <a:lstStyle/>
          <a:p>
            <a:endParaRPr lang="fr-F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sz="3600" dirty="0" smtClean="0"/>
              <a:t>Fonction </a:t>
            </a:r>
            <a:r>
              <a:rPr lang="fr-FR" sz="3600" dirty="0" err="1" smtClean="0"/>
              <a:t>proteger</a:t>
            </a:r>
            <a:endParaRPr lang="fr-FR" sz="3600" dirty="0"/>
          </a:p>
        </p:txBody>
      </p:sp>
      <p:sp>
        <p:nvSpPr>
          <p:cNvPr id="5" name="Espace réservé du texte 4"/>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p:txBody>
          <a:bodyPr>
            <a:normAutofit/>
          </a:bodyPr>
          <a:lstStyle/>
          <a:p>
            <a:pPr lvl="0">
              <a:buNone/>
            </a:pPr>
            <a:endParaRPr lang="fr-FR" sz="2000" dirty="0" smtClean="0"/>
          </a:p>
          <a:p>
            <a:endParaRPr lang="fr-FR" dirty="0"/>
          </a:p>
        </p:txBody>
      </p:sp>
      <p:sp>
        <p:nvSpPr>
          <p:cNvPr id="4" name="Titre 1"/>
          <p:cNvSpPr>
            <a:spLocks noGrp="1"/>
          </p:cNvSpPr>
          <p:nvPr>
            <p:ph type="title"/>
          </p:nvPr>
        </p:nvSpPr>
        <p:spPr>
          <a:xfrm>
            <a:off x="395536" y="-387424"/>
            <a:ext cx="7467600" cy="1143000"/>
          </a:xfrm>
        </p:spPr>
        <p:txBody>
          <a:bodyPr/>
          <a:lstStyle/>
          <a:p>
            <a:r>
              <a:rPr lang="fr-FR" dirty="0" smtClean="0"/>
              <a:t>Fonction informer</a:t>
            </a:r>
            <a:endParaRPr lang="fr-FR" dirty="0"/>
          </a:p>
        </p:txBody>
      </p:sp>
      <p:sp>
        <p:nvSpPr>
          <p:cNvPr id="5" name="Espace réservé du contenu 2"/>
          <p:cNvSpPr txBox="1">
            <a:spLocks/>
          </p:cNvSpPr>
          <p:nvPr/>
        </p:nvSpPr>
        <p:spPr>
          <a:xfrm>
            <a:off x="0" y="980728"/>
            <a:ext cx="8820472" cy="720080"/>
          </a:xfrm>
          <a:prstGeom prst="rect">
            <a:avLst/>
          </a:prstGeom>
        </p:spPr>
        <p:txBody>
          <a:bodyPr vert="horz">
            <a:normAutofit fontScale="92500"/>
          </a:bodyPr>
          <a:lstStyle/>
          <a:p>
            <a:pPr marL="274320" indent="-274320" algn="ctr">
              <a:spcBef>
                <a:spcPts val="600"/>
              </a:spcBef>
              <a:buClr>
                <a:schemeClr val="accent1"/>
              </a:buClr>
              <a:buSzPct val="70000"/>
              <a:buFont typeface="Arial" pitchFamily="34" charset="0"/>
              <a:buChar char="•"/>
            </a:pPr>
            <a:r>
              <a:rPr lang="fr-FR" sz="2400" b="1" i="1" dirty="0" smtClean="0">
                <a:solidFill>
                  <a:srgbClr val="00B0F0"/>
                </a:solidFill>
              </a:rPr>
              <a:t>Quelles sont les mentions obligatoires d’un packaging ? </a:t>
            </a:r>
          </a:p>
          <a:p>
            <a:pPr marL="274320" indent="-274320" algn="ctr">
              <a:spcBef>
                <a:spcPts val="600"/>
              </a:spcBef>
              <a:buClr>
                <a:schemeClr val="accent1"/>
              </a:buClr>
              <a:buSzPct val="70000"/>
            </a:pPr>
            <a:endParaRPr lang="fr-FR" sz="2400" i="1" dirty="0" smtClean="0">
              <a:solidFill>
                <a:srgbClr val="00B0F0"/>
              </a:solidFill>
            </a:endParaRPr>
          </a:p>
          <a:p>
            <a:pPr marL="274320" indent="-274320" algn="ctr">
              <a:spcBef>
                <a:spcPts val="600"/>
              </a:spcBef>
              <a:buClr>
                <a:schemeClr val="accent1"/>
              </a:buClr>
              <a:buSzPct val="70000"/>
            </a:pPr>
            <a:endParaRPr lang="fr-FR" sz="2400" dirty="0" smtClean="0"/>
          </a:p>
          <a:p>
            <a:pPr marL="274320" lvl="0" indent="-274320" algn="ctr">
              <a:spcBef>
                <a:spcPts val="600"/>
              </a:spcBef>
              <a:buClr>
                <a:schemeClr val="accent1"/>
              </a:buClr>
              <a:buSzPct val="70000"/>
              <a:buFontTx/>
              <a:buChar char="-"/>
            </a:pPr>
            <a:endParaRPr kumimoji="0" lang="fr-FR" sz="24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endParaRPr kumimoji="0" lang="fr-F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ZoneTexte 5"/>
          <p:cNvSpPr txBox="1"/>
          <p:nvPr/>
        </p:nvSpPr>
        <p:spPr>
          <a:xfrm>
            <a:off x="323528" y="1700808"/>
            <a:ext cx="8352928" cy="5539978"/>
          </a:xfrm>
          <a:prstGeom prst="rect">
            <a:avLst/>
          </a:prstGeom>
          <a:noFill/>
        </p:spPr>
        <p:txBody>
          <a:bodyPr wrap="square" rtlCol="0">
            <a:spAutoFit/>
          </a:bodyPr>
          <a:lstStyle/>
          <a:p>
            <a:pPr marL="274320" lvl="0" indent="-274320" algn="ctr">
              <a:spcBef>
                <a:spcPts val="600"/>
              </a:spcBef>
              <a:buClr>
                <a:schemeClr val="accent1"/>
              </a:buClr>
              <a:buSzPct val="70000"/>
            </a:pPr>
            <a:r>
              <a:rPr lang="fr-FR" dirty="0" smtClean="0"/>
              <a:t>- </a:t>
            </a:r>
            <a:r>
              <a:rPr lang="fr-FR" b="1" dirty="0" smtClean="0"/>
              <a:t>Elément réglementaire </a:t>
            </a:r>
          </a:p>
          <a:p>
            <a:pPr marL="274320" lvl="0" indent="-274320" algn="ctr">
              <a:spcBef>
                <a:spcPts val="600"/>
              </a:spcBef>
              <a:buClr>
                <a:schemeClr val="accent1"/>
              </a:buClr>
              <a:buSzPct val="70000"/>
            </a:pPr>
            <a:r>
              <a:rPr lang="fr-FR" dirty="0" smtClean="0"/>
              <a:t>- </a:t>
            </a:r>
            <a:r>
              <a:rPr lang="fr-FR" b="1" dirty="0" smtClean="0"/>
              <a:t>Information sur l’emploi </a:t>
            </a:r>
            <a:r>
              <a:rPr lang="fr-FR" dirty="0" smtClean="0"/>
              <a:t>(Comment transporter, utiliser ou jeter le produit peut être détaillé sur l'emballage, sur une notice qu'il contient ou sur l'étiquette)</a:t>
            </a:r>
          </a:p>
          <a:p>
            <a:pPr marL="274320" lvl="0" indent="-274320" algn="ctr">
              <a:spcBef>
                <a:spcPts val="600"/>
              </a:spcBef>
              <a:buClr>
                <a:schemeClr val="accent1"/>
              </a:buClr>
              <a:buSzPct val="70000"/>
            </a:pPr>
            <a:r>
              <a:rPr lang="fr-FR" dirty="0" smtClean="0"/>
              <a:t>- </a:t>
            </a:r>
            <a:r>
              <a:rPr lang="fr-FR" b="1" dirty="0" smtClean="0"/>
              <a:t>La traçabilité</a:t>
            </a:r>
            <a:r>
              <a:rPr lang="fr-FR" dirty="0" smtClean="0"/>
              <a:t>(qui permet de vérifier la fraîcheur d'une denrée : date limite de consommation (DLC), date limite d’utilisation optimale (DLUO))</a:t>
            </a:r>
          </a:p>
          <a:p>
            <a:pPr marL="274320" lvl="0" indent="-274320" algn="ctr">
              <a:spcBef>
                <a:spcPts val="600"/>
              </a:spcBef>
              <a:buClr>
                <a:schemeClr val="accent1"/>
              </a:buClr>
              <a:buSzPct val="70000"/>
            </a:pPr>
            <a:r>
              <a:rPr lang="fr-FR" dirty="0" smtClean="0"/>
              <a:t>-Les informations légales sont nombreuses et parfois illustrées par des pictogrammes</a:t>
            </a:r>
          </a:p>
          <a:p>
            <a:pPr marL="274320" indent="-274320" algn="ctr">
              <a:spcBef>
                <a:spcPts val="600"/>
              </a:spcBef>
              <a:buClr>
                <a:schemeClr val="accent1"/>
              </a:buClr>
              <a:buSzPct val="70000"/>
            </a:pPr>
            <a:r>
              <a:rPr lang="fr-FR" dirty="0" smtClean="0"/>
              <a:t>- </a:t>
            </a:r>
            <a:r>
              <a:rPr lang="fr-FR" b="1" dirty="0" smtClean="0"/>
              <a:t>Les mentions doivent être compréhensibles,</a:t>
            </a:r>
            <a:r>
              <a:rPr lang="fr-FR" dirty="0" smtClean="0"/>
              <a:t> rédigées en langue française et ne pas comporter d’autres abréviations que celles prévues par les conventions internationales. D’autre part, elles doivent être visibles et indélébiles.</a:t>
            </a:r>
          </a:p>
          <a:p>
            <a:pPr marL="274320" indent="-274320" algn="ctr">
              <a:spcBef>
                <a:spcPts val="600"/>
              </a:spcBef>
              <a:buClr>
                <a:schemeClr val="accent1"/>
              </a:buClr>
              <a:buSzPct val="70000"/>
            </a:pPr>
            <a:r>
              <a:rPr lang="fr-FR" dirty="0" smtClean="0"/>
              <a:t>-</a:t>
            </a:r>
            <a:r>
              <a:rPr lang="fr-FR" b="1" dirty="0" smtClean="0"/>
              <a:t>L’étiquette d’un produit dangereux </a:t>
            </a:r>
            <a:r>
              <a:rPr lang="fr-FR" dirty="0" smtClean="0"/>
              <a:t>pour la santé doit faire apparaître de façon visible la mention « DANGEREUX » inscrite en noir sur fond vert.</a:t>
            </a:r>
          </a:p>
          <a:p>
            <a:pPr marL="274320" indent="-274320" algn="ctr">
              <a:spcBef>
                <a:spcPts val="600"/>
              </a:spcBef>
              <a:buClr>
                <a:schemeClr val="accent1"/>
              </a:buClr>
              <a:buSzPct val="70000"/>
            </a:pPr>
            <a:r>
              <a:rPr lang="fr-FR" dirty="0" smtClean="0"/>
              <a:t>-</a:t>
            </a:r>
            <a:r>
              <a:rPr lang="fr-FR" b="1" dirty="0" smtClean="0"/>
              <a:t>Ne pas attribuer au produit des qualités qu’il n’a pas </a:t>
            </a:r>
            <a:r>
              <a:rPr lang="fr-FR" dirty="0" smtClean="0"/>
              <a:t>(publicité mensongère)</a:t>
            </a:r>
          </a:p>
          <a:p>
            <a:endParaRPr lang="fr-FR"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387424"/>
            <a:ext cx="7467600" cy="1143000"/>
          </a:xfrm>
        </p:spPr>
        <p:txBody>
          <a:bodyPr/>
          <a:lstStyle/>
          <a:p>
            <a:r>
              <a:rPr lang="fr-FR" dirty="0" smtClean="0"/>
              <a:t>Fonction informer</a:t>
            </a:r>
            <a:endParaRPr lang="fr-FR" dirty="0"/>
          </a:p>
        </p:txBody>
      </p:sp>
      <p:sp>
        <p:nvSpPr>
          <p:cNvPr id="3" name="Espace réservé du contenu 2"/>
          <p:cNvSpPr>
            <a:spLocks noGrp="1"/>
          </p:cNvSpPr>
          <p:nvPr>
            <p:ph sz="quarter" idx="1"/>
          </p:nvPr>
        </p:nvSpPr>
        <p:spPr>
          <a:xfrm>
            <a:off x="323528" y="1651592"/>
            <a:ext cx="8352928" cy="4873752"/>
          </a:xfrm>
        </p:spPr>
        <p:txBody>
          <a:bodyPr>
            <a:normAutofit/>
          </a:bodyPr>
          <a:lstStyle/>
          <a:p>
            <a:pPr algn="just">
              <a:buNone/>
            </a:pPr>
            <a:r>
              <a:rPr lang="fr-FR" sz="2000" dirty="0" smtClean="0"/>
              <a:t>Le packaging se doit de mettre en exergue les informations nécessaires pour clarifier et faciliter l’achat du consommateur.</a:t>
            </a:r>
            <a:endParaRPr lang="fr-FR" sz="2000" dirty="0" smtClean="0">
              <a:solidFill>
                <a:schemeClr val="accent1">
                  <a:lumMod val="75000"/>
                </a:schemeClr>
              </a:solidFill>
            </a:endParaRPr>
          </a:p>
          <a:p>
            <a:pPr algn="ctr">
              <a:buFont typeface="Arial" pitchFamily="34" charset="0"/>
              <a:buChar char="•"/>
            </a:pPr>
            <a:r>
              <a:rPr lang="fr-FR" sz="2000" i="1" dirty="0" smtClean="0">
                <a:solidFill>
                  <a:srgbClr val="00B0F0"/>
                </a:solidFill>
              </a:rPr>
              <a:t>Quelles sont </a:t>
            </a:r>
            <a:r>
              <a:rPr lang="fr-FR" sz="2000" b="1" i="1" dirty="0" smtClean="0">
                <a:solidFill>
                  <a:srgbClr val="00B0F0"/>
                </a:solidFill>
              </a:rPr>
              <a:t>les mentions obligatoires </a:t>
            </a:r>
            <a:r>
              <a:rPr lang="fr-FR" sz="2000" i="1" dirty="0" smtClean="0">
                <a:solidFill>
                  <a:srgbClr val="00B0F0"/>
                </a:solidFill>
              </a:rPr>
              <a:t>d’un packaging alimentaire? </a:t>
            </a:r>
          </a:p>
          <a:p>
            <a:pPr>
              <a:buNone/>
            </a:pPr>
            <a:endParaRPr lang="fr-FR" dirty="0" smtClean="0"/>
          </a:p>
        </p:txBody>
      </p:sp>
      <p:sp>
        <p:nvSpPr>
          <p:cNvPr id="5" name="Espace réservé du contenu 2"/>
          <p:cNvSpPr txBox="1">
            <a:spLocks/>
          </p:cNvSpPr>
          <p:nvPr/>
        </p:nvSpPr>
        <p:spPr>
          <a:xfrm>
            <a:off x="683568" y="908720"/>
            <a:ext cx="7920880" cy="792088"/>
          </a:xfrm>
          <a:prstGeom prst="rect">
            <a:avLst/>
          </a:prstGeom>
        </p:spPr>
        <p:txBody>
          <a:bodyPr vert="horz">
            <a:normAutofit fontScale="92500" lnSpcReduction="10000"/>
          </a:bodyPr>
          <a:lstStyle/>
          <a:p>
            <a:pPr marL="274320" lvl="0" indent="-274320" algn="ctr">
              <a:spcBef>
                <a:spcPts val="600"/>
              </a:spcBef>
              <a:buClr>
                <a:schemeClr val="accent1"/>
              </a:buClr>
              <a:buSzPct val="70000"/>
            </a:pPr>
            <a:endParaRPr lang="fr-FR" sz="2000" dirty="0" smtClean="0">
              <a:solidFill>
                <a:srgbClr val="00B0F0"/>
              </a:solidFill>
            </a:endParaRPr>
          </a:p>
          <a:p>
            <a:pPr marL="274320" indent="-274320">
              <a:spcBef>
                <a:spcPts val="600"/>
              </a:spcBef>
              <a:buClr>
                <a:schemeClr val="accent1"/>
              </a:buClr>
              <a:buSzPct val="70000"/>
              <a:buFont typeface="Wingdings"/>
              <a:buChar char=""/>
              <a:defRPr/>
            </a:pPr>
            <a:r>
              <a:rPr lang="fr-FR" sz="2600" b="1" dirty="0" smtClean="0">
                <a:solidFill>
                  <a:schemeClr val="bg2">
                    <a:lumMod val="50000"/>
                  </a:schemeClr>
                </a:solidFill>
              </a:rPr>
              <a:t>QUELQUES GENERALITES</a:t>
            </a:r>
            <a:endParaRPr kumimoji="0" lang="fr-FR" sz="2600" b="1" i="0" u="none" strike="noStrike" kern="1200" cap="none" spc="0" normalizeH="0" baseline="0" noProof="0" dirty="0">
              <a:ln>
                <a:noFill/>
              </a:ln>
              <a:solidFill>
                <a:schemeClr val="tx1"/>
              </a:solidFill>
              <a:effectLst/>
              <a:uLnTx/>
              <a:uFillTx/>
              <a:latin typeface="+mn-lt"/>
              <a:ea typeface="+mn-ea"/>
              <a:cs typeface="+mn-cs"/>
            </a:endParaRPr>
          </a:p>
        </p:txBody>
      </p:sp>
      <p:pic>
        <p:nvPicPr>
          <p:cNvPr id="4" name="Image 3"/>
          <p:cNvPicPr/>
          <p:nvPr/>
        </p:nvPicPr>
        <p:blipFill>
          <a:blip r:embed="rId3" cstate="print"/>
          <a:srcRect/>
          <a:stretch>
            <a:fillRect/>
          </a:stretch>
        </p:blipFill>
        <p:spPr bwMode="auto">
          <a:xfrm>
            <a:off x="323528" y="836712"/>
            <a:ext cx="8352928" cy="580526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395536" y="836712"/>
            <a:ext cx="8496944" cy="5445224"/>
          </a:xfrm>
        </p:spPr>
        <p:txBody>
          <a:bodyPr>
            <a:noAutofit/>
          </a:bodyPr>
          <a:lstStyle/>
          <a:p>
            <a:pPr algn="ctr">
              <a:buFont typeface="Arial" pitchFamily="34" charset="0"/>
              <a:buChar char="•"/>
            </a:pPr>
            <a:r>
              <a:rPr lang="fr-FR" b="1" i="1" dirty="0" smtClean="0">
                <a:solidFill>
                  <a:srgbClr val="00B0F0"/>
                </a:solidFill>
              </a:rPr>
              <a:t>Quelles sont les mentions obligatoires complémentaires d’un packaging alimentaire ? </a:t>
            </a:r>
          </a:p>
          <a:p>
            <a:pPr lvl="0" algn="ctr">
              <a:buNone/>
            </a:pPr>
            <a:endParaRPr lang="fr-FR" dirty="0" smtClean="0"/>
          </a:p>
          <a:p>
            <a:pPr lvl="0" algn="ctr">
              <a:buNone/>
            </a:pPr>
            <a:r>
              <a:rPr lang="fr-FR" dirty="0" smtClean="0"/>
              <a:t>- « Avec édulcorants » </a:t>
            </a:r>
          </a:p>
          <a:p>
            <a:pPr lvl="0" algn="ctr">
              <a:buNone/>
            </a:pPr>
            <a:r>
              <a:rPr lang="fr-FR" dirty="0" smtClean="0"/>
              <a:t>- « Contient une source de phénylalanine » </a:t>
            </a:r>
          </a:p>
          <a:p>
            <a:pPr lvl="0" algn="ctr">
              <a:buNone/>
            </a:pPr>
            <a:endParaRPr lang="fr-FR" dirty="0" smtClean="0"/>
          </a:p>
          <a:p>
            <a:pPr lvl="0">
              <a:buNone/>
            </a:pPr>
            <a:endParaRPr lang="fr-FR" dirty="0" smtClean="0"/>
          </a:p>
          <a:p>
            <a:endParaRPr lang="fr-FR" dirty="0"/>
          </a:p>
        </p:txBody>
      </p:sp>
      <p:sp>
        <p:nvSpPr>
          <p:cNvPr id="4" name="Titre 1"/>
          <p:cNvSpPr>
            <a:spLocks noGrp="1"/>
          </p:cNvSpPr>
          <p:nvPr>
            <p:ph type="title"/>
          </p:nvPr>
        </p:nvSpPr>
        <p:spPr>
          <a:xfrm>
            <a:off x="457200" y="-315416"/>
            <a:ext cx="7467600" cy="1143000"/>
          </a:xfrm>
        </p:spPr>
        <p:txBody>
          <a:bodyPr/>
          <a:lstStyle/>
          <a:p>
            <a:r>
              <a:rPr lang="fr-FR" dirty="0" smtClean="0"/>
              <a:t>Fonction informer</a:t>
            </a:r>
            <a:endParaRPr lang="fr-FR" dirty="0"/>
          </a:p>
        </p:txBody>
      </p:sp>
      <p:graphicFrame>
        <p:nvGraphicFramePr>
          <p:cNvPr id="5" name="Tableau 4"/>
          <p:cNvGraphicFramePr>
            <a:graphicFrameLocks noGrp="1"/>
          </p:cNvGraphicFramePr>
          <p:nvPr/>
        </p:nvGraphicFramePr>
        <p:xfrm>
          <a:off x="107504" y="1836752"/>
          <a:ext cx="9036496" cy="4925184"/>
        </p:xfrm>
        <a:graphic>
          <a:graphicData uri="http://schemas.openxmlformats.org/drawingml/2006/table">
            <a:tbl>
              <a:tblPr firstRow="1" bandRow="1">
                <a:tableStyleId>{5C22544A-7EE6-4342-B048-85BDC9FD1C3A}</a:tableStyleId>
              </a:tblPr>
              <a:tblGrid>
                <a:gridCol w="4518248"/>
                <a:gridCol w="4518248"/>
              </a:tblGrid>
              <a:tr h="360040">
                <a:tc gridSpan="2">
                  <a:txBody>
                    <a:bodyPr/>
                    <a:lstStyle/>
                    <a:p>
                      <a:pPr algn="ctr"/>
                      <a:r>
                        <a:rPr lang="fr-FR" dirty="0" smtClean="0"/>
                        <a:t>Mentions obligatoires complémentaires</a:t>
                      </a:r>
                      <a:endParaRPr lang="fr-FR" dirty="0"/>
                    </a:p>
                  </a:txBody>
                  <a:tcPr/>
                </a:tc>
                <a:tc hMerge="1">
                  <a:txBody>
                    <a:bodyPr/>
                    <a:lstStyle/>
                    <a:p>
                      <a:endParaRPr lang="fr-FR" dirty="0"/>
                    </a:p>
                  </a:txBody>
                  <a:tcPr/>
                </a:tc>
              </a:tr>
              <a:tr h="5929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smtClean="0"/>
                        <a:t>- le degré alcoolique </a:t>
                      </a:r>
                    </a:p>
                    <a:p>
                      <a:endParaRPr lang="fr-FR" dirty="0"/>
                    </a:p>
                  </a:txBody>
                  <a:tcPr/>
                </a:tc>
                <a:tc>
                  <a:txBody>
                    <a:bodyPr/>
                    <a:lstStyle/>
                    <a:p>
                      <a:r>
                        <a:rPr lang="fr-FR" sz="1800" dirty="0" smtClean="0"/>
                        <a:t>- « Une consommation excessive peut avoir des effets laxatifs » </a:t>
                      </a:r>
                      <a:endParaRPr lang="fr-FR" dirty="0"/>
                    </a:p>
                  </a:txBody>
                  <a:tcPr/>
                </a:tc>
              </a:tr>
              <a:tr h="731520">
                <a:tc rowSpan="2">
                  <a:txBody>
                    <a:bodyPr/>
                    <a:lstStyle/>
                    <a:p>
                      <a:pPr>
                        <a:buFontTx/>
                        <a:buChar char="-"/>
                      </a:pPr>
                      <a:r>
                        <a:rPr lang="fr-FR" sz="1800" dirty="0" smtClean="0"/>
                        <a:t> la marque de salubrité</a:t>
                      </a:r>
                    </a:p>
                    <a:p>
                      <a:pPr>
                        <a:buFontTx/>
                        <a:buChar char="-"/>
                      </a:pPr>
                      <a:endParaRPr lang="fr-FR" sz="1800" dirty="0" smtClean="0"/>
                    </a:p>
                    <a:p>
                      <a:pPr>
                        <a:buFontTx/>
                        <a:buChar char="-"/>
                      </a:pPr>
                      <a:endParaRPr lang="fr-FR" sz="1800" dirty="0" smtClean="0"/>
                    </a:p>
                    <a:p>
                      <a:pPr>
                        <a:buFontTx/>
                        <a:buChar char="-"/>
                      </a:pPr>
                      <a:endParaRPr lang="fr-FR" sz="1800" dirty="0" smtClean="0"/>
                    </a:p>
                    <a:p>
                      <a:pPr>
                        <a:buFontTx/>
                        <a:buChar char="-"/>
                      </a:pPr>
                      <a:endParaRPr lang="fr-F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smtClean="0"/>
                        <a:t>- « Teneur élevée en caféine » </a:t>
                      </a:r>
                    </a:p>
                  </a:txBody>
                  <a:tcPr/>
                </a:tc>
              </a:tr>
              <a:tr h="731520">
                <a:tc vMerge="1">
                  <a:txBody>
                    <a:bodyPr/>
                    <a:lstStyle/>
                    <a:p>
                      <a:endParaRPr lang="fr-F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smtClean="0"/>
                        <a:t>- « Avec sucre(s) et édulcorant(s)»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smtClean="0"/>
                    </a:p>
                  </a:txBody>
                  <a:tcPr/>
                </a:tc>
              </a:tr>
              <a:tr h="13552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smtClean="0"/>
                        <a:t>- la matière grasse (MG) des fromages </a:t>
                      </a:r>
                    </a:p>
                    <a:p>
                      <a:endParaRPr lang="fr-F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smtClean="0"/>
                        <a:t>- « Contient de la réglisse. Les personnes soufrant d’hypertension doivent éviter toute consommation excessive » *</a:t>
                      </a:r>
                    </a:p>
                    <a:p>
                      <a:endParaRPr lang="fr-FR" dirty="0"/>
                    </a:p>
                  </a:txBody>
                  <a:tcPr/>
                </a:tc>
              </a:tr>
              <a:tr h="11011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smtClean="0"/>
                        <a:t>- « Conditionné sous atmosphère protectrice »</a:t>
                      </a:r>
                    </a:p>
                    <a:p>
                      <a:endParaRPr lang="fr-F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smtClean="0"/>
                        <a:t>- « [Colorant X] : peut avoir des effets indésirables sur l’activité et l’attention chez les enfants » </a:t>
                      </a:r>
                    </a:p>
                  </a:txBody>
                  <a:tcPr/>
                </a:tc>
              </a:tr>
            </a:tbl>
          </a:graphicData>
        </a:graphic>
      </p:graphicFrame>
      <p:pic>
        <p:nvPicPr>
          <p:cNvPr id="21506" name="Picture 2" descr="http://www.lepointsurlatable.fr/uploads/pics/Estampille.jpg"/>
          <p:cNvPicPr>
            <a:picLocks noChangeAspect="1" noChangeArrowheads="1"/>
          </p:cNvPicPr>
          <p:nvPr/>
        </p:nvPicPr>
        <p:blipFill>
          <a:blip r:embed="rId3" cstate="print"/>
          <a:srcRect/>
          <a:stretch>
            <a:fillRect/>
          </a:stretch>
        </p:blipFill>
        <p:spPr bwMode="auto">
          <a:xfrm>
            <a:off x="2915816" y="3068960"/>
            <a:ext cx="1470009" cy="105273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wipe(down)">
                                      <p:cBhvr>
                                        <p:cTn id="7" dur="500"/>
                                        <p:tgtEl>
                                          <p:spTgt spid="2150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21506"/>
                                        </p:tgtEl>
                                      </p:cBhvr>
                                    </p:animEffect>
                                    <p:set>
                                      <p:cBhvr>
                                        <p:cTn id="12" dur="1" fill="hold">
                                          <p:stCondLst>
                                            <p:cond delay="499"/>
                                          </p:stCondLst>
                                        </p:cTn>
                                        <p:tgtEl>
                                          <p:spTgt spid="215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www.ecobase21.net/Effetdeserre/PetitsGestesBonnesPratiques/Nfenvironnement.jpg"/>
          <p:cNvPicPr>
            <a:picLocks noChangeAspect="1" noChangeArrowheads="1"/>
          </p:cNvPicPr>
          <p:nvPr/>
        </p:nvPicPr>
        <p:blipFill>
          <a:blip r:embed="rId3" cstate="print"/>
          <a:srcRect/>
          <a:stretch>
            <a:fillRect/>
          </a:stretch>
        </p:blipFill>
        <p:spPr bwMode="auto">
          <a:xfrm>
            <a:off x="251520" y="0"/>
            <a:ext cx="1693565" cy="1268760"/>
          </a:xfrm>
          <a:prstGeom prst="rect">
            <a:avLst/>
          </a:prstGeom>
          <a:noFill/>
        </p:spPr>
      </p:pic>
      <p:pic>
        <p:nvPicPr>
          <p:cNvPr id="20482" name="Picture 2" descr="http://www.passion-stickers.com/img/p/535-590-thickbox.jpg"/>
          <p:cNvPicPr>
            <a:picLocks noChangeAspect="1" noChangeArrowheads="1"/>
          </p:cNvPicPr>
          <p:nvPr/>
        </p:nvPicPr>
        <p:blipFill>
          <a:blip r:embed="rId4" cstate="print"/>
          <a:srcRect/>
          <a:stretch>
            <a:fillRect/>
          </a:stretch>
        </p:blipFill>
        <p:spPr bwMode="auto">
          <a:xfrm>
            <a:off x="5868144" y="0"/>
            <a:ext cx="2834680" cy="2204864"/>
          </a:xfrm>
          <a:prstGeom prst="rect">
            <a:avLst/>
          </a:prstGeom>
          <a:noFill/>
        </p:spPr>
      </p:pic>
      <p:sp>
        <p:nvSpPr>
          <p:cNvPr id="3" name="Espace réservé du contenu 2"/>
          <p:cNvSpPr>
            <a:spLocks noGrp="1"/>
          </p:cNvSpPr>
          <p:nvPr>
            <p:ph sz="quarter" idx="1"/>
          </p:nvPr>
        </p:nvSpPr>
        <p:spPr>
          <a:xfrm>
            <a:off x="457200" y="1600200"/>
            <a:ext cx="8147248" cy="4873752"/>
          </a:xfrm>
        </p:spPr>
        <p:txBody>
          <a:bodyPr/>
          <a:lstStyle/>
          <a:p>
            <a:pPr algn="ctr">
              <a:buFont typeface="Arial" pitchFamily="34" charset="0"/>
              <a:buChar char="•"/>
            </a:pPr>
            <a:r>
              <a:rPr lang="fr-FR" b="1" i="1" dirty="0" smtClean="0">
                <a:solidFill>
                  <a:srgbClr val="00B0F0"/>
                </a:solidFill>
              </a:rPr>
              <a:t>Quelles sont les mentions facultatives d’un packaging alimentaire ? </a:t>
            </a:r>
            <a:endParaRPr lang="fr-FR" b="1" dirty="0" smtClean="0">
              <a:solidFill>
                <a:srgbClr val="00B0F0"/>
              </a:solidFill>
            </a:endParaRPr>
          </a:p>
          <a:p>
            <a:pPr lvl="0" algn="ctr">
              <a:buNone/>
            </a:pPr>
            <a:r>
              <a:rPr lang="fr-FR" sz="2000" dirty="0" smtClean="0"/>
              <a:t>- Les signes officiels de qualité (en </a:t>
            </a:r>
            <a:r>
              <a:rPr lang="fr-FR" sz="2000" dirty="0" err="1" smtClean="0"/>
              <a:t>facing</a:t>
            </a:r>
            <a:r>
              <a:rPr lang="fr-FR" sz="2000" dirty="0" smtClean="0"/>
              <a:t>)</a:t>
            </a:r>
          </a:p>
          <a:p>
            <a:pPr lvl="0" algn="ctr">
              <a:buNone/>
            </a:pPr>
            <a:r>
              <a:rPr lang="fr-FR" sz="2000" dirty="0" smtClean="0"/>
              <a:t>- Les logos et labels concernant l’écologie et l’environnement (en </a:t>
            </a:r>
            <a:r>
              <a:rPr lang="fr-FR" sz="2000" dirty="0" err="1" smtClean="0"/>
              <a:t>facing</a:t>
            </a:r>
            <a:r>
              <a:rPr lang="fr-FR" sz="2000" dirty="0" smtClean="0"/>
              <a:t>)</a:t>
            </a:r>
          </a:p>
          <a:p>
            <a:pPr lvl="0" algn="ctr">
              <a:buNone/>
            </a:pPr>
            <a:r>
              <a:rPr lang="fr-FR" sz="2000" dirty="0" smtClean="0"/>
              <a:t>- Les codes barres maintenant personnalisables</a:t>
            </a:r>
          </a:p>
          <a:p>
            <a:endParaRPr lang="fr-FR" dirty="0"/>
          </a:p>
        </p:txBody>
      </p:sp>
      <p:sp>
        <p:nvSpPr>
          <p:cNvPr id="4" name="Titre 1"/>
          <p:cNvSpPr txBox="1">
            <a:spLocks/>
          </p:cNvSpPr>
          <p:nvPr/>
        </p:nvSpPr>
        <p:spPr>
          <a:xfrm>
            <a:off x="609600" y="427038"/>
            <a:ext cx="7467600" cy="1143000"/>
          </a:xfrm>
          <a:prstGeom prst="rect">
            <a:avLst/>
          </a:prstGeom>
        </p:spPr>
        <p:txBody>
          <a:bodyPr vert="horz"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3000" b="0" i="0" u="none" strike="noStrike" kern="1200" cap="small" spc="0" normalizeH="0" baseline="0" noProof="0" dirty="0" smtClean="0">
                <a:ln>
                  <a:noFill/>
                </a:ln>
                <a:solidFill>
                  <a:schemeClr val="tx2"/>
                </a:solidFill>
                <a:effectLst/>
                <a:uLnTx/>
                <a:uFillTx/>
                <a:latin typeface="+mj-lt"/>
                <a:ea typeface="+mj-ea"/>
                <a:cs typeface="+mj-cs"/>
              </a:rPr>
              <a:t>Fonction informer</a:t>
            </a:r>
            <a:endParaRPr kumimoji="0" lang="fr-FR" sz="3000" b="0" i="0" u="none" strike="noStrike" kern="1200" cap="small" spc="0" normalizeH="0" baseline="0" noProof="0" dirty="0">
              <a:ln>
                <a:noFill/>
              </a:ln>
              <a:solidFill>
                <a:schemeClr val="tx2"/>
              </a:solidFill>
              <a:effectLst/>
              <a:uLnTx/>
              <a:uFillTx/>
              <a:latin typeface="+mj-lt"/>
              <a:ea typeface="+mj-ea"/>
              <a:cs typeface="+mj-cs"/>
            </a:endParaRPr>
          </a:p>
        </p:txBody>
      </p:sp>
      <p:pic>
        <p:nvPicPr>
          <p:cNvPr id="5" name="Image 4"/>
          <p:cNvPicPr/>
          <p:nvPr/>
        </p:nvPicPr>
        <p:blipFill>
          <a:blip r:embed="rId5" cstate="print"/>
          <a:srcRect/>
          <a:stretch>
            <a:fillRect/>
          </a:stretch>
        </p:blipFill>
        <p:spPr bwMode="auto">
          <a:xfrm rot="532528">
            <a:off x="6687020" y="4245379"/>
            <a:ext cx="2326749" cy="1868742"/>
          </a:xfrm>
          <a:prstGeom prst="rect">
            <a:avLst/>
          </a:prstGeom>
          <a:ln>
            <a:noFill/>
          </a:ln>
          <a:effectLst>
            <a:outerShdw blurRad="292100" dist="139700" dir="2700000" algn="tl" rotWithShape="0">
              <a:srgbClr val="333333">
                <a:alpha val="65000"/>
              </a:srgbClr>
            </a:outerShdw>
          </a:effectLst>
        </p:spPr>
      </p:pic>
      <p:pic>
        <p:nvPicPr>
          <p:cNvPr id="1026" name="Picture 2" descr="http://t1.gstatic.com/images?q=tbn:ANd9GcSHo031uFLfI-dY9yY9KrP4GnTacJvnYbbxkKSZ9cMIwUMQD9-95TFbBMZe"/>
          <p:cNvPicPr>
            <a:picLocks noChangeAspect="1" noChangeArrowheads="1"/>
          </p:cNvPicPr>
          <p:nvPr/>
        </p:nvPicPr>
        <p:blipFill>
          <a:blip r:embed="rId6" cstate="print"/>
          <a:srcRect/>
          <a:stretch>
            <a:fillRect/>
          </a:stretch>
        </p:blipFill>
        <p:spPr bwMode="auto">
          <a:xfrm rot="20856325">
            <a:off x="4578449" y="4957047"/>
            <a:ext cx="2400669" cy="1662687"/>
          </a:xfrm>
          <a:prstGeom prst="rect">
            <a:avLst/>
          </a:prstGeom>
          <a:ln>
            <a:noFill/>
          </a:ln>
          <a:effectLst>
            <a:outerShdw blurRad="292100" dist="139700" dir="2700000" algn="tl" rotWithShape="0">
              <a:srgbClr val="333333">
                <a:alpha val="65000"/>
              </a:srgbClr>
            </a:outerShdw>
          </a:effectLst>
        </p:spPr>
      </p:pic>
      <p:pic>
        <p:nvPicPr>
          <p:cNvPr id="7" name="Picture 2" descr="http://alimentation.gouv.fr/local/cache-vignettes/L455xH300/img-314190137-0001-065f4.jpg"/>
          <p:cNvPicPr>
            <a:picLocks noChangeAspect="1" noChangeArrowheads="1"/>
          </p:cNvPicPr>
          <p:nvPr/>
        </p:nvPicPr>
        <p:blipFill>
          <a:blip r:embed="rId7" cstate="print"/>
          <a:srcRect/>
          <a:stretch>
            <a:fillRect/>
          </a:stretch>
        </p:blipFill>
        <p:spPr bwMode="auto">
          <a:xfrm>
            <a:off x="179512" y="3933056"/>
            <a:ext cx="4248472" cy="2641476"/>
          </a:xfrm>
          <a:prstGeom prst="rect">
            <a:avLst/>
          </a:prstGeom>
          <a:noFill/>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1340768"/>
            <a:ext cx="8147248" cy="720080"/>
          </a:xfrm>
        </p:spPr>
        <p:txBody>
          <a:bodyPr/>
          <a:lstStyle/>
          <a:p>
            <a:pPr algn="ctr">
              <a:buFont typeface="Arial" pitchFamily="34" charset="0"/>
              <a:buChar char="•"/>
            </a:pPr>
            <a:r>
              <a:rPr lang="fr-FR" b="1" i="1" dirty="0" smtClean="0">
                <a:solidFill>
                  <a:srgbClr val="00B0F0"/>
                </a:solidFill>
              </a:rPr>
              <a:t>Connaissez-vous l’étiquetage nutritionnel ?</a:t>
            </a:r>
            <a:endParaRPr lang="fr-FR" b="1" dirty="0" smtClean="0">
              <a:solidFill>
                <a:srgbClr val="00B0F0"/>
              </a:solidFill>
            </a:endParaRPr>
          </a:p>
          <a:p>
            <a:endParaRPr lang="fr-FR" dirty="0"/>
          </a:p>
        </p:txBody>
      </p:sp>
      <p:sp>
        <p:nvSpPr>
          <p:cNvPr id="4" name="Titre 1"/>
          <p:cNvSpPr txBox="1">
            <a:spLocks/>
          </p:cNvSpPr>
          <p:nvPr/>
        </p:nvSpPr>
        <p:spPr>
          <a:xfrm>
            <a:off x="609600" y="44624"/>
            <a:ext cx="7467600" cy="1143000"/>
          </a:xfrm>
          <a:prstGeom prst="rect">
            <a:avLst/>
          </a:prstGeom>
        </p:spPr>
        <p:txBody>
          <a:bodyPr vert="horz"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3000" b="0" i="0" u="none" strike="noStrike" kern="1200" cap="small" spc="0" normalizeH="0" baseline="0" noProof="0" dirty="0" smtClean="0">
                <a:ln>
                  <a:noFill/>
                </a:ln>
                <a:solidFill>
                  <a:schemeClr val="tx2"/>
                </a:solidFill>
                <a:effectLst/>
                <a:uLnTx/>
                <a:uFillTx/>
                <a:latin typeface="+mj-lt"/>
                <a:ea typeface="+mj-ea"/>
                <a:cs typeface="+mj-cs"/>
              </a:rPr>
              <a:t>Fonction informer</a:t>
            </a:r>
            <a:endParaRPr kumimoji="0" lang="fr-FR" sz="3000" b="0" i="0" u="none" strike="noStrike" kern="1200" cap="small" spc="0" normalizeH="0" baseline="0" noProof="0" dirty="0">
              <a:ln>
                <a:noFill/>
              </a:ln>
              <a:solidFill>
                <a:schemeClr val="tx2"/>
              </a:solidFill>
              <a:effectLst/>
              <a:uLnTx/>
              <a:uFillTx/>
              <a:latin typeface="+mj-lt"/>
              <a:ea typeface="+mj-ea"/>
              <a:cs typeface="+mj-cs"/>
            </a:endParaRPr>
          </a:p>
        </p:txBody>
      </p:sp>
      <p:sp>
        <p:nvSpPr>
          <p:cNvPr id="8" name="ZoneTexte 7"/>
          <p:cNvSpPr txBox="1"/>
          <p:nvPr/>
        </p:nvSpPr>
        <p:spPr>
          <a:xfrm>
            <a:off x="539552" y="1844824"/>
            <a:ext cx="8352928" cy="923330"/>
          </a:xfrm>
          <a:prstGeom prst="rect">
            <a:avLst/>
          </a:prstGeom>
          <a:noFill/>
        </p:spPr>
        <p:txBody>
          <a:bodyPr wrap="square" rtlCol="0">
            <a:spAutoFit/>
          </a:bodyPr>
          <a:lstStyle/>
          <a:p>
            <a:r>
              <a:rPr lang="fr-FR" dirty="0" smtClean="0"/>
              <a:t>Il concerne toutes les informations relatives à la valeur énergétique et aux nutriments figurant sur l’étiquette. Il existe 2 niveaux d’indication possibles :</a:t>
            </a:r>
          </a:p>
          <a:p>
            <a:endParaRPr lang="fr-FR" dirty="0"/>
          </a:p>
        </p:txBody>
      </p:sp>
      <p:pic>
        <p:nvPicPr>
          <p:cNvPr id="9" name="Image 8"/>
          <p:cNvPicPr/>
          <p:nvPr/>
        </p:nvPicPr>
        <p:blipFill>
          <a:blip r:embed="rId3" cstate="print"/>
          <a:srcRect/>
          <a:stretch>
            <a:fillRect/>
          </a:stretch>
        </p:blipFill>
        <p:spPr bwMode="auto">
          <a:xfrm>
            <a:off x="251520" y="3212976"/>
            <a:ext cx="3024336" cy="2520280"/>
          </a:xfrm>
          <a:prstGeom prst="rect">
            <a:avLst/>
          </a:prstGeom>
          <a:noFill/>
          <a:ln w="9525">
            <a:noFill/>
            <a:miter lim="800000"/>
            <a:headEnd/>
            <a:tailEnd/>
          </a:ln>
        </p:spPr>
      </p:pic>
      <p:pic>
        <p:nvPicPr>
          <p:cNvPr id="10" name="Image 9"/>
          <p:cNvPicPr/>
          <p:nvPr/>
        </p:nvPicPr>
        <p:blipFill>
          <a:blip r:embed="rId4" cstate="print"/>
          <a:srcRect/>
          <a:stretch>
            <a:fillRect/>
          </a:stretch>
        </p:blipFill>
        <p:spPr bwMode="auto">
          <a:xfrm>
            <a:off x="3563888" y="2636912"/>
            <a:ext cx="5184576" cy="4077072"/>
          </a:xfrm>
          <a:prstGeom prst="rect">
            <a:avLst/>
          </a:prstGeom>
          <a:noFill/>
          <a:ln w="9525">
            <a:noFill/>
            <a:miter lim="800000"/>
            <a:headEnd/>
            <a:tailEnd/>
          </a:ln>
        </p:spPr>
      </p:pic>
      <p:pic>
        <p:nvPicPr>
          <p:cNvPr id="4098" name="Picture 2" descr="Curseur_nutritionnel"/>
          <p:cNvPicPr>
            <a:picLocks noChangeAspect="1" noChangeArrowheads="1"/>
          </p:cNvPicPr>
          <p:nvPr/>
        </p:nvPicPr>
        <p:blipFill>
          <a:blip r:embed="rId5" cstate="print"/>
          <a:srcRect/>
          <a:stretch>
            <a:fillRect/>
          </a:stretch>
        </p:blipFill>
        <p:spPr bwMode="auto">
          <a:xfrm>
            <a:off x="4860032" y="260648"/>
            <a:ext cx="3715891" cy="933450"/>
          </a:xfrm>
          <a:prstGeom prst="rect">
            <a:avLst/>
          </a:prstGeom>
          <a:noFill/>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http://www.ladepeche.fr/content/photo/biz/2007/12/20/sucette_zoom.jpg"/>
          <p:cNvPicPr>
            <a:picLocks noChangeAspect="1" noChangeArrowheads="1"/>
          </p:cNvPicPr>
          <p:nvPr/>
        </p:nvPicPr>
        <p:blipFill>
          <a:blip r:embed="rId3" cstate="print"/>
          <a:srcRect/>
          <a:stretch>
            <a:fillRect/>
          </a:stretch>
        </p:blipFill>
        <p:spPr bwMode="auto">
          <a:xfrm>
            <a:off x="6804248" y="0"/>
            <a:ext cx="1944216" cy="1916832"/>
          </a:xfrm>
          <a:prstGeom prst="rect">
            <a:avLst/>
          </a:prstGeom>
          <a:noFill/>
        </p:spPr>
      </p:pic>
      <p:pic>
        <p:nvPicPr>
          <p:cNvPr id="24580" name="Picture 4" descr="http://vg-zone.net/wp-content/uploads/2009/12/sojasun-fibres.jpg"/>
          <p:cNvPicPr>
            <a:picLocks noChangeAspect="1" noChangeArrowheads="1"/>
          </p:cNvPicPr>
          <p:nvPr/>
        </p:nvPicPr>
        <p:blipFill>
          <a:blip r:embed="rId4" cstate="print"/>
          <a:srcRect/>
          <a:stretch>
            <a:fillRect/>
          </a:stretch>
        </p:blipFill>
        <p:spPr bwMode="auto">
          <a:xfrm>
            <a:off x="-2282" y="5661248"/>
            <a:ext cx="2270026" cy="1124744"/>
          </a:xfrm>
          <a:prstGeom prst="rect">
            <a:avLst/>
          </a:prstGeom>
          <a:noFill/>
        </p:spPr>
      </p:pic>
      <p:sp>
        <p:nvSpPr>
          <p:cNvPr id="3" name="Espace réservé du contenu 2"/>
          <p:cNvSpPr>
            <a:spLocks noGrp="1"/>
          </p:cNvSpPr>
          <p:nvPr>
            <p:ph sz="quarter" idx="1"/>
          </p:nvPr>
        </p:nvSpPr>
        <p:spPr>
          <a:xfrm>
            <a:off x="-180528" y="1124744"/>
            <a:ext cx="8147248" cy="1008112"/>
          </a:xfrm>
        </p:spPr>
        <p:txBody>
          <a:bodyPr>
            <a:noAutofit/>
          </a:bodyPr>
          <a:lstStyle/>
          <a:p>
            <a:pPr algn="ctr">
              <a:buFont typeface="Arial" pitchFamily="34" charset="0"/>
              <a:buChar char="•"/>
            </a:pPr>
            <a:r>
              <a:rPr lang="fr-FR" b="1" i="1" dirty="0" smtClean="0">
                <a:solidFill>
                  <a:srgbClr val="00B0F0"/>
                </a:solidFill>
              </a:rPr>
              <a:t>Connaissez-vous la réglementation sur les allégations ?</a:t>
            </a:r>
            <a:endParaRPr lang="fr-FR" b="1" dirty="0" smtClean="0">
              <a:solidFill>
                <a:srgbClr val="00B0F0"/>
              </a:solidFill>
            </a:endParaRPr>
          </a:p>
          <a:p>
            <a:endParaRPr lang="fr-FR" b="1" dirty="0"/>
          </a:p>
        </p:txBody>
      </p:sp>
      <p:sp>
        <p:nvSpPr>
          <p:cNvPr id="8" name="ZoneTexte 7"/>
          <p:cNvSpPr txBox="1"/>
          <p:nvPr/>
        </p:nvSpPr>
        <p:spPr>
          <a:xfrm>
            <a:off x="251520" y="1988840"/>
            <a:ext cx="8424936" cy="4247317"/>
          </a:xfrm>
          <a:prstGeom prst="rect">
            <a:avLst/>
          </a:prstGeom>
          <a:noFill/>
        </p:spPr>
        <p:txBody>
          <a:bodyPr wrap="square" rtlCol="0">
            <a:spAutoFit/>
          </a:bodyPr>
          <a:lstStyle/>
          <a:p>
            <a:pPr lvl="0" algn="just"/>
            <a:r>
              <a:rPr lang="fr-FR" dirty="0" smtClean="0"/>
              <a:t>Les allégations générales concernent la nature de l’aliment ou ses caractéristiques de fabrication comme nouveau, frais, pur, maison…</a:t>
            </a:r>
          </a:p>
          <a:p>
            <a:pPr algn="just"/>
            <a:r>
              <a:rPr lang="fr-FR" dirty="0" smtClean="0"/>
              <a:t> </a:t>
            </a:r>
          </a:p>
          <a:p>
            <a:pPr lvl="0" algn="just"/>
            <a:r>
              <a:rPr lang="fr-FR" dirty="0" smtClean="0"/>
              <a:t>L’étiquetage nutritionnel n’est pas obligatoire sauf lorsqu’il met en avant une caractéristique nutritionnelle particulière ou une relation entre l’aliment et la santé. Ces mentions sont appelées allégations.</a:t>
            </a:r>
          </a:p>
          <a:p>
            <a:pPr lvl="0" algn="just"/>
            <a:endParaRPr lang="fr-FR" dirty="0" smtClean="0"/>
          </a:p>
          <a:p>
            <a:pPr lvl="0" algn="ctr"/>
            <a:r>
              <a:rPr lang="fr-FR" dirty="0" smtClean="0"/>
              <a:t>On peut citer plusieurs types d’allégations :</a:t>
            </a:r>
          </a:p>
          <a:p>
            <a:pPr lvl="0" algn="ctr"/>
            <a:r>
              <a:rPr lang="fr-FR" dirty="0" smtClean="0"/>
              <a:t>- </a:t>
            </a:r>
            <a:r>
              <a:rPr lang="fr-FR" b="1" dirty="0" smtClean="0"/>
              <a:t>Source de vitamines et/ou de minéraux: </a:t>
            </a:r>
            <a:r>
              <a:rPr lang="fr-FR" dirty="0" smtClean="0"/>
              <a:t>si les teneurs de l’aliment en vitamines et/ou minéraux concernés sont significatifs (au moins 15% des AJR pour 100g)</a:t>
            </a:r>
          </a:p>
          <a:p>
            <a:pPr lvl="0" algn="ctr"/>
            <a:endParaRPr lang="fr-FR" dirty="0" smtClean="0"/>
          </a:p>
          <a:p>
            <a:pPr lvl="0" algn="ctr"/>
            <a:r>
              <a:rPr lang="fr-FR" dirty="0" smtClean="0"/>
              <a:t>- </a:t>
            </a:r>
            <a:r>
              <a:rPr lang="fr-FR" b="1" dirty="0" smtClean="0"/>
              <a:t>Sans sucres:</a:t>
            </a:r>
            <a:r>
              <a:rPr lang="fr-FR" dirty="0" smtClean="0"/>
              <a:t> si le contenu de l’aliment en sucres est inférieur ou égal à 0,5g pour 100g ou 100mL.</a:t>
            </a:r>
          </a:p>
          <a:p>
            <a:endParaRPr lang="fr-FR" dirty="0"/>
          </a:p>
        </p:txBody>
      </p:sp>
      <p:sp>
        <p:nvSpPr>
          <p:cNvPr id="4" name="Titre 1"/>
          <p:cNvSpPr txBox="1">
            <a:spLocks/>
          </p:cNvSpPr>
          <p:nvPr/>
        </p:nvSpPr>
        <p:spPr>
          <a:xfrm>
            <a:off x="609600" y="-171400"/>
            <a:ext cx="7467600" cy="1143000"/>
          </a:xfrm>
          <a:prstGeom prst="rect">
            <a:avLst/>
          </a:prstGeom>
        </p:spPr>
        <p:txBody>
          <a:bodyPr vert="horz"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3000" b="0" i="0" u="none" strike="noStrike" kern="1200" cap="small" spc="0" normalizeH="0" baseline="0" noProof="0" dirty="0" smtClean="0">
                <a:ln>
                  <a:noFill/>
                </a:ln>
                <a:solidFill>
                  <a:schemeClr val="tx2"/>
                </a:solidFill>
                <a:effectLst/>
                <a:uLnTx/>
                <a:uFillTx/>
                <a:latin typeface="+mj-lt"/>
                <a:ea typeface="+mj-ea"/>
                <a:cs typeface="+mj-cs"/>
              </a:rPr>
              <a:t>Fonction informer</a:t>
            </a:r>
            <a:endParaRPr kumimoji="0" lang="fr-FR" sz="3000" b="0" i="0" u="none" strike="noStrike" kern="1200" cap="small"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251520" y="-387424"/>
            <a:ext cx="7467600" cy="1143000"/>
          </a:xfrm>
          <a:prstGeom prst="rect">
            <a:avLst/>
          </a:prstGeom>
        </p:spPr>
        <p:txBody>
          <a:bodyPr vert="horz"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3000" b="0" i="0" u="none" strike="noStrike" kern="1200" cap="small" spc="0" normalizeH="0" baseline="0" noProof="0" dirty="0" smtClean="0">
                <a:ln>
                  <a:noFill/>
                </a:ln>
                <a:solidFill>
                  <a:schemeClr val="tx2"/>
                </a:solidFill>
                <a:effectLst/>
                <a:uLnTx/>
                <a:uFillTx/>
                <a:latin typeface="+mj-lt"/>
                <a:ea typeface="+mj-ea"/>
                <a:cs typeface="+mj-cs"/>
              </a:rPr>
              <a:t>Fonction informer</a:t>
            </a:r>
            <a:endParaRPr kumimoji="0" lang="fr-FR" sz="3000" b="0" i="0" u="none" strike="noStrike" kern="1200" cap="small" spc="0" normalizeH="0" baseline="0" noProof="0" dirty="0">
              <a:ln>
                <a:noFill/>
              </a:ln>
              <a:solidFill>
                <a:schemeClr val="tx2"/>
              </a:solidFill>
              <a:effectLst/>
              <a:uLnTx/>
              <a:uFillTx/>
              <a:latin typeface="+mj-lt"/>
              <a:ea typeface="+mj-ea"/>
              <a:cs typeface="+mj-cs"/>
            </a:endParaRPr>
          </a:p>
        </p:txBody>
      </p:sp>
      <p:pic>
        <p:nvPicPr>
          <p:cNvPr id="10" name="Image 9"/>
          <p:cNvPicPr/>
          <p:nvPr/>
        </p:nvPicPr>
        <p:blipFill>
          <a:blip r:embed="rId3" cstate="print"/>
          <a:srcRect/>
          <a:stretch>
            <a:fillRect/>
          </a:stretch>
        </p:blipFill>
        <p:spPr bwMode="auto">
          <a:xfrm>
            <a:off x="0" y="1124744"/>
            <a:ext cx="9144000" cy="55172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http://www.leparisien.fr/images/2010/12/08/1182952_shutterstock-56-4a3ed171625-original.jpg"/>
          <p:cNvPicPr>
            <a:picLocks noChangeAspect="1" noChangeArrowheads="1"/>
          </p:cNvPicPr>
          <p:nvPr/>
        </p:nvPicPr>
        <p:blipFill>
          <a:blip r:embed="rId3" cstate="print"/>
          <a:srcRect/>
          <a:stretch>
            <a:fillRect/>
          </a:stretch>
        </p:blipFill>
        <p:spPr bwMode="auto">
          <a:xfrm rot="1244046">
            <a:off x="6458466" y="4735132"/>
            <a:ext cx="2432889" cy="1872317"/>
          </a:xfrm>
          <a:prstGeom prst="rect">
            <a:avLst/>
          </a:prstGeom>
          <a:ln>
            <a:noFill/>
          </a:ln>
          <a:effectLst>
            <a:softEdge rad="112500"/>
          </a:effectLst>
        </p:spPr>
      </p:pic>
      <p:sp>
        <p:nvSpPr>
          <p:cNvPr id="4" name="Titre 1"/>
          <p:cNvSpPr>
            <a:spLocks noGrp="1"/>
          </p:cNvSpPr>
          <p:nvPr>
            <p:ph type="title"/>
          </p:nvPr>
        </p:nvSpPr>
        <p:spPr>
          <a:xfrm>
            <a:off x="457200" y="-387424"/>
            <a:ext cx="7467600" cy="1143000"/>
          </a:xfrm>
        </p:spPr>
        <p:txBody>
          <a:bodyPr/>
          <a:lstStyle/>
          <a:p>
            <a:r>
              <a:rPr lang="fr-FR" dirty="0" smtClean="0"/>
              <a:t>Fonction informer</a:t>
            </a:r>
            <a:endParaRPr lang="fr-FR" dirty="0"/>
          </a:p>
        </p:txBody>
      </p:sp>
      <p:sp>
        <p:nvSpPr>
          <p:cNvPr id="5" name="Espace réservé du contenu 2"/>
          <p:cNvSpPr txBox="1">
            <a:spLocks/>
          </p:cNvSpPr>
          <p:nvPr/>
        </p:nvSpPr>
        <p:spPr>
          <a:xfrm>
            <a:off x="179512" y="1412776"/>
            <a:ext cx="8424936" cy="5157192"/>
          </a:xfrm>
          <a:prstGeom prst="rect">
            <a:avLst/>
          </a:prstGeom>
        </p:spPr>
        <p:txBody>
          <a:bodyPr vert="horz">
            <a:normAutofit fontScale="77500" lnSpcReduction="20000"/>
          </a:bodyPr>
          <a:lstStyle/>
          <a:p>
            <a:pPr marL="274320" indent="-274320" algn="ctr">
              <a:spcBef>
                <a:spcPts val="600"/>
              </a:spcBef>
              <a:buClr>
                <a:schemeClr val="accent1"/>
              </a:buClr>
              <a:buSzPct val="70000"/>
              <a:buFont typeface="Arial" pitchFamily="34" charset="0"/>
              <a:buChar char="•"/>
            </a:pPr>
            <a:endParaRPr lang="fr-FR" sz="2000" i="1" dirty="0" smtClean="0">
              <a:solidFill>
                <a:srgbClr val="00B0F0"/>
              </a:solidFill>
            </a:endParaRPr>
          </a:p>
          <a:p>
            <a:pPr marL="274320" lvl="0" indent="-274320" algn="ctr">
              <a:spcBef>
                <a:spcPts val="600"/>
              </a:spcBef>
              <a:buClr>
                <a:schemeClr val="accent1"/>
              </a:buClr>
              <a:buSzPct val="70000"/>
            </a:pPr>
            <a:r>
              <a:rPr lang="fr-FR" sz="2600" dirty="0" smtClean="0"/>
              <a:t>Le nouvel étiquetage sera mis en place </a:t>
            </a:r>
            <a:r>
              <a:rPr lang="fr-FR" sz="2600" b="1" dirty="0" smtClean="0"/>
              <a:t>à partir du 13 Décembre 2014</a:t>
            </a:r>
            <a:endParaRPr lang="fr-FR" sz="2600" dirty="0" smtClean="0"/>
          </a:p>
          <a:p>
            <a:pPr marL="274320" lvl="0" indent="-274320" algn="ctr">
              <a:spcBef>
                <a:spcPts val="600"/>
              </a:spcBef>
              <a:buClr>
                <a:schemeClr val="accent1"/>
              </a:buClr>
              <a:buSzPct val="70000"/>
            </a:pPr>
            <a:r>
              <a:rPr lang="fr-FR" sz="2600" dirty="0" smtClean="0"/>
              <a:t>Voici les principaux changements que l’on peut retenir : </a:t>
            </a:r>
          </a:p>
          <a:p>
            <a:pPr lvl="0"/>
            <a:endParaRPr lang="fr-FR" sz="3400" b="1" dirty="0" smtClean="0">
              <a:solidFill>
                <a:srgbClr val="0070C0"/>
              </a:solidFill>
            </a:endParaRPr>
          </a:p>
          <a:p>
            <a:pPr lvl="0"/>
            <a:r>
              <a:rPr lang="fr-FR" sz="3400" b="1" dirty="0" smtClean="0">
                <a:solidFill>
                  <a:srgbClr val="0070C0"/>
                </a:solidFill>
              </a:rPr>
              <a:t>- </a:t>
            </a:r>
            <a:r>
              <a:rPr lang="fr-FR" sz="2600" b="1" dirty="0" smtClean="0">
                <a:solidFill>
                  <a:srgbClr val="0070C0"/>
                </a:solidFill>
              </a:rPr>
              <a:t>La déclaration nutritionnelle :</a:t>
            </a:r>
          </a:p>
          <a:p>
            <a:pPr lvl="1">
              <a:buFont typeface="Arial" pitchFamily="34" charset="0"/>
              <a:buChar char="•"/>
            </a:pPr>
            <a:r>
              <a:rPr lang="fr-FR" sz="2600" dirty="0" smtClean="0"/>
              <a:t> Obligatoire </a:t>
            </a:r>
          </a:p>
          <a:p>
            <a:pPr lvl="1">
              <a:buFont typeface="Arial" pitchFamily="34" charset="0"/>
              <a:buChar char="•"/>
            </a:pPr>
            <a:r>
              <a:rPr lang="fr-FR" sz="2600" dirty="0" smtClean="0"/>
              <a:t> Sous forme d’un tableau sur l’un des côtés de l’emballage.</a:t>
            </a:r>
          </a:p>
          <a:p>
            <a:pPr lvl="0"/>
            <a:r>
              <a:rPr lang="fr-FR" sz="2600" dirty="0" smtClean="0"/>
              <a:t>Incluant la valeur énergétique, les quantités de graisses (on ne parle plus de lipides), d’acides gras saturés, de glucides, de sucres, de protéines et de sel (la mention sodium est désormais interdite). Le type d’huile végétale utilisée devra également être précisé.</a:t>
            </a:r>
          </a:p>
          <a:p>
            <a:pPr lvl="0"/>
            <a:endParaRPr lang="fr-FR" sz="4200" dirty="0" smtClean="0"/>
          </a:p>
          <a:p>
            <a:pPr lvl="0"/>
            <a:endParaRPr lang="fr-FR" sz="3800" dirty="0" smtClean="0"/>
          </a:p>
          <a:p>
            <a:pPr lvl="0"/>
            <a:r>
              <a:rPr lang="fr-FR" sz="3800" b="1" dirty="0" smtClean="0">
                <a:solidFill>
                  <a:srgbClr val="0070C0"/>
                </a:solidFill>
              </a:rPr>
              <a:t>- </a:t>
            </a:r>
            <a:r>
              <a:rPr lang="fr-FR" sz="2600" b="1" dirty="0" smtClean="0">
                <a:solidFill>
                  <a:srgbClr val="0070C0"/>
                </a:solidFill>
              </a:rPr>
              <a:t>Les informations nutritionnelles :</a:t>
            </a:r>
          </a:p>
          <a:p>
            <a:pPr lvl="1">
              <a:buFont typeface="Arial" pitchFamily="34" charset="0"/>
              <a:buChar char="•"/>
            </a:pPr>
            <a:r>
              <a:rPr lang="fr-FR" sz="2600" dirty="0" smtClean="0"/>
              <a:t> Exprimées</a:t>
            </a:r>
            <a:r>
              <a:rPr lang="fr-FR" sz="2600" dirty="0" smtClean="0">
                <a:solidFill>
                  <a:srgbClr val="0070C0"/>
                </a:solidFill>
              </a:rPr>
              <a:t>  </a:t>
            </a:r>
            <a:r>
              <a:rPr lang="fr-FR" sz="2600" dirty="0" smtClean="0"/>
              <a:t>pour 100 g ou 100 ml de produit</a:t>
            </a:r>
          </a:p>
          <a:p>
            <a:pPr lvl="1">
              <a:buFont typeface="Arial" pitchFamily="34" charset="0"/>
              <a:buChar char="•"/>
            </a:pPr>
            <a:r>
              <a:rPr lang="fr-FR" sz="2600" dirty="0" smtClean="0"/>
              <a:t> Il est également possible d’y ajouter des repères </a:t>
            </a:r>
          </a:p>
          <a:p>
            <a:pPr lvl="1"/>
            <a:r>
              <a:rPr lang="fr-FR" sz="2600" dirty="0" smtClean="0"/>
              <a:t>exprimés par portion</a:t>
            </a:r>
          </a:p>
          <a:p>
            <a:pPr lvl="0"/>
            <a:endParaRPr lang="fr-FR" sz="3300" dirty="0" smtClean="0"/>
          </a:p>
          <a:p>
            <a:pPr marL="274320" marR="0" lvl="0" indent="-274320" algn="l" defTabSz="914400" rtl="0" eaLnBrk="1" fontAlgn="auto" latinLnBrk="0" hangingPunct="1">
              <a:lnSpc>
                <a:spcPct val="100000"/>
              </a:lnSpc>
              <a:spcBef>
                <a:spcPts val="600"/>
              </a:spcBef>
              <a:spcAft>
                <a:spcPts val="0"/>
              </a:spcAft>
              <a:buClr>
                <a:schemeClr val="accent1"/>
              </a:buClr>
              <a:buSzPct val="70000"/>
              <a:tabLst/>
              <a:defRPr/>
            </a:pPr>
            <a:endParaRPr kumimoji="0" lang="fr-F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ZoneTexte 6"/>
          <p:cNvSpPr txBox="1"/>
          <p:nvPr/>
        </p:nvSpPr>
        <p:spPr>
          <a:xfrm>
            <a:off x="251520" y="836712"/>
            <a:ext cx="8640960" cy="1107996"/>
          </a:xfrm>
          <a:prstGeom prst="rect">
            <a:avLst/>
          </a:prstGeom>
          <a:noFill/>
        </p:spPr>
        <p:txBody>
          <a:bodyPr wrap="square" rtlCol="0">
            <a:spAutoFit/>
          </a:bodyPr>
          <a:lstStyle/>
          <a:p>
            <a:pPr algn="ctr"/>
            <a:r>
              <a:rPr lang="fr-FR" sz="2400" b="1" i="1" dirty="0" smtClean="0">
                <a:solidFill>
                  <a:srgbClr val="00B0F0"/>
                </a:solidFill>
              </a:rPr>
              <a:t>Du changement pour l’étiquetage des produits alimentaires</a:t>
            </a:r>
          </a:p>
          <a:p>
            <a:pPr algn="ctr"/>
            <a:endParaRPr lang="fr-FR" b="1"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457200" y="-315416"/>
            <a:ext cx="7467600" cy="1143000"/>
          </a:xfrm>
        </p:spPr>
        <p:txBody>
          <a:bodyPr/>
          <a:lstStyle/>
          <a:p>
            <a:r>
              <a:rPr lang="fr-FR" dirty="0" smtClean="0"/>
              <a:t>Fonction informer</a:t>
            </a:r>
            <a:endParaRPr lang="fr-FR" dirty="0"/>
          </a:p>
        </p:txBody>
      </p:sp>
      <p:sp>
        <p:nvSpPr>
          <p:cNvPr id="5" name="Espace réservé du contenu 2"/>
          <p:cNvSpPr txBox="1">
            <a:spLocks/>
          </p:cNvSpPr>
          <p:nvPr/>
        </p:nvSpPr>
        <p:spPr>
          <a:xfrm>
            <a:off x="609600" y="1340768"/>
            <a:ext cx="7467600" cy="4968552"/>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tabLst/>
              <a:defRPr/>
            </a:pPr>
            <a:endParaRPr kumimoji="0" lang="fr-F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ZoneTexte 5"/>
          <p:cNvSpPr txBox="1"/>
          <p:nvPr/>
        </p:nvSpPr>
        <p:spPr>
          <a:xfrm>
            <a:off x="755576" y="1052736"/>
            <a:ext cx="7632848" cy="5632311"/>
          </a:xfrm>
          <a:prstGeom prst="rect">
            <a:avLst/>
          </a:prstGeom>
          <a:noFill/>
        </p:spPr>
        <p:txBody>
          <a:bodyPr wrap="square" rtlCol="0">
            <a:spAutoFit/>
          </a:bodyPr>
          <a:lstStyle/>
          <a:p>
            <a:pPr lvl="0"/>
            <a:r>
              <a:rPr lang="fr-FR" sz="2000" b="1" dirty="0" smtClean="0">
                <a:solidFill>
                  <a:srgbClr val="0070C0"/>
                </a:solidFill>
              </a:rPr>
              <a:t>- Les allergènes :</a:t>
            </a:r>
          </a:p>
          <a:p>
            <a:pPr lvl="0"/>
            <a:r>
              <a:rPr lang="fr-FR" sz="2000" dirty="0" smtClean="0"/>
              <a:t>	Ils devront apparaître avec une impression distincte</a:t>
            </a:r>
          </a:p>
          <a:p>
            <a:pPr lvl="0"/>
            <a:endParaRPr lang="fr-FR" sz="2000" b="1" dirty="0" smtClean="0">
              <a:solidFill>
                <a:srgbClr val="0070C0"/>
              </a:solidFill>
            </a:endParaRPr>
          </a:p>
          <a:p>
            <a:pPr lvl="0"/>
            <a:r>
              <a:rPr lang="fr-FR" sz="2000" b="1" dirty="0" smtClean="0">
                <a:solidFill>
                  <a:srgbClr val="0070C0"/>
                </a:solidFill>
              </a:rPr>
              <a:t>- Les informations en général :</a:t>
            </a:r>
          </a:p>
          <a:p>
            <a:pPr lvl="0"/>
            <a:r>
              <a:rPr lang="fr-FR" sz="2000" b="1" dirty="0" smtClean="0">
                <a:solidFill>
                  <a:srgbClr val="0070C0"/>
                </a:solidFill>
              </a:rPr>
              <a:t>	</a:t>
            </a:r>
            <a:r>
              <a:rPr lang="fr-FR" sz="2000" dirty="0" smtClean="0"/>
              <a:t>Ecrites</a:t>
            </a:r>
            <a:r>
              <a:rPr lang="fr-FR" sz="2000" b="1" dirty="0" smtClean="0">
                <a:solidFill>
                  <a:srgbClr val="0070C0"/>
                </a:solidFill>
              </a:rPr>
              <a:t> </a:t>
            </a:r>
            <a:r>
              <a:rPr lang="fr-FR" sz="2000" dirty="0" smtClean="0"/>
              <a:t>avec une police de taille minimale 1,2 mm.</a:t>
            </a:r>
          </a:p>
          <a:p>
            <a:pPr lvl="0"/>
            <a:r>
              <a:rPr lang="fr-FR" sz="2000" dirty="0" smtClean="0"/>
              <a:t>	(Réduite à 0.9mm pour les emballages dont la taille est 	inférieure à 80 cm2)</a:t>
            </a:r>
          </a:p>
          <a:p>
            <a:pPr lvl="0"/>
            <a:endParaRPr lang="fr-FR" sz="2000" b="1" dirty="0" smtClean="0">
              <a:solidFill>
                <a:srgbClr val="0070C0"/>
              </a:solidFill>
            </a:endParaRPr>
          </a:p>
          <a:p>
            <a:pPr lvl="0"/>
            <a:r>
              <a:rPr lang="fr-FR" sz="2000" b="1" dirty="0" smtClean="0">
                <a:solidFill>
                  <a:srgbClr val="0070C0"/>
                </a:solidFill>
              </a:rPr>
              <a:t>- En ce qui concerne les petites entreprises :</a:t>
            </a:r>
          </a:p>
          <a:p>
            <a:pPr lvl="0"/>
            <a:r>
              <a:rPr lang="fr-FR" sz="2000" dirty="0" smtClean="0"/>
              <a:t>	Sont également concernées même celles de moins de 10 	personnes ou ayant un CA inférieure à 2 millions d’euros 	comme cela avait été auparavant envisagé.</a:t>
            </a:r>
          </a:p>
          <a:p>
            <a:pPr lvl="0"/>
            <a:endParaRPr lang="fr-FR" sz="2000" dirty="0" smtClean="0"/>
          </a:p>
          <a:p>
            <a:r>
              <a:rPr lang="fr-FR" sz="2000" b="1" dirty="0" smtClean="0">
                <a:solidFill>
                  <a:srgbClr val="0070C0"/>
                </a:solidFill>
              </a:rPr>
              <a:t>- Indication du pays de provenance des viandes fraîches de porc, mouton, chèvre et volaille</a:t>
            </a:r>
          </a:p>
          <a:p>
            <a:pPr lvl="0"/>
            <a:endParaRPr lang="fr-FR" sz="2000" dirty="0" smtClean="0"/>
          </a:p>
          <a:p>
            <a:pPr lvl="0"/>
            <a:r>
              <a:rPr lang="fr-FR" sz="2000" b="1" dirty="0" smtClean="0">
                <a:solidFill>
                  <a:srgbClr val="0070C0"/>
                </a:solidFill>
              </a:rPr>
              <a:t>- Les produits imitant d’autres aliments :</a:t>
            </a:r>
          </a:p>
          <a:p>
            <a:pPr lvl="0"/>
            <a:r>
              <a:rPr lang="fr-FR" sz="2000" dirty="0" smtClean="0"/>
              <a:t>	L’étiquetage devra être plus explicité</a:t>
            </a:r>
            <a:endParaRPr lang="fr-FR" sz="2000"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p:txBody>
          <a:bodyPr>
            <a:normAutofit/>
          </a:bodyPr>
          <a:lstStyle/>
          <a:p>
            <a:pPr lvl="0">
              <a:buNone/>
            </a:pPr>
            <a:endParaRPr lang="fr-FR" sz="2000" dirty="0" smtClean="0"/>
          </a:p>
          <a:p>
            <a:endParaRPr lang="fr-FR" dirty="0"/>
          </a:p>
        </p:txBody>
      </p:sp>
      <p:sp>
        <p:nvSpPr>
          <p:cNvPr id="4" name="Titre 1"/>
          <p:cNvSpPr>
            <a:spLocks noGrp="1"/>
          </p:cNvSpPr>
          <p:nvPr>
            <p:ph type="title"/>
          </p:nvPr>
        </p:nvSpPr>
        <p:spPr>
          <a:xfrm>
            <a:off x="457200" y="-306288"/>
            <a:ext cx="7467600" cy="1143000"/>
          </a:xfrm>
        </p:spPr>
        <p:txBody>
          <a:bodyPr/>
          <a:lstStyle/>
          <a:p>
            <a:r>
              <a:rPr lang="fr-FR" dirty="0" smtClean="0"/>
              <a:t>Fonction informer</a:t>
            </a:r>
            <a:endParaRPr lang="fr-FR" dirty="0"/>
          </a:p>
        </p:txBody>
      </p:sp>
      <p:sp>
        <p:nvSpPr>
          <p:cNvPr id="5" name="Espace réservé du contenu 2"/>
          <p:cNvSpPr txBox="1">
            <a:spLocks/>
          </p:cNvSpPr>
          <p:nvPr/>
        </p:nvSpPr>
        <p:spPr>
          <a:xfrm>
            <a:off x="1691680" y="1268760"/>
            <a:ext cx="5832648" cy="3744416"/>
          </a:xfrm>
          <a:prstGeom prst="rect">
            <a:avLst/>
          </a:prstGeom>
        </p:spPr>
        <p:style>
          <a:lnRef idx="2">
            <a:schemeClr val="accent1"/>
          </a:lnRef>
          <a:fillRef idx="1">
            <a:schemeClr val="lt1"/>
          </a:fillRef>
          <a:effectRef idx="0">
            <a:schemeClr val="accent1"/>
          </a:effectRef>
          <a:fontRef idx="minor">
            <a:schemeClr val="dk1"/>
          </a:fontRef>
        </p:style>
        <p:txBody>
          <a:bodyPr vert="horz">
            <a:normAutofit lnSpcReduction="10000"/>
          </a:bodyPr>
          <a:lstStyle/>
          <a:p>
            <a:pPr marL="274320" marR="0" lvl="0" indent="-274320" algn="ctr" defTabSz="914400" rtl="0" eaLnBrk="1" fontAlgn="auto" latinLnBrk="0" hangingPunct="1">
              <a:lnSpc>
                <a:spcPct val="100000"/>
              </a:lnSpc>
              <a:spcBef>
                <a:spcPts val="600"/>
              </a:spcBef>
              <a:spcAft>
                <a:spcPts val="0"/>
              </a:spcAft>
              <a:buClr>
                <a:schemeClr val="accent1"/>
              </a:buClr>
              <a:buSzPct val="70000"/>
              <a:tabLst/>
              <a:defRPr/>
            </a:pPr>
            <a:r>
              <a:rPr lang="fr-FR"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LE PROBLEME</a:t>
            </a:r>
          </a:p>
          <a:p>
            <a:pPr marL="274320" marR="0" lvl="0" indent="-274320" algn="ctr" defTabSz="914400" rtl="0" eaLnBrk="1" fontAlgn="auto" latinLnBrk="0" hangingPunct="1">
              <a:lnSpc>
                <a:spcPct val="100000"/>
              </a:lnSpc>
              <a:spcBef>
                <a:spcPts val="600"/>
              </a:spcBef>
              <a:spcAft>
                <a:spcPts val="0"/>
              </a:spcAft>
              <a:buClr>
                <a:schemeClr val="accent1"/>
              </a:buClr>
              <a:buSzPct val="70000"/>
              <a:tabLst/>
              <a:defRPr/>
            </a:pPr>
            <a:endParaRPr lang="fr-FR" sz="2400" dirty="0" smtClean="0"/>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fr-FR" sz="2400" dirty="0" smtClean="0"/>
              <a:t>Fournir  toujours plus d’informations aux consommateurs</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endParaRPr lang="fr-FR" sz="2400" dirty="0" smtClean="0"/>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fr-FR" sz="2400" dirty="0" smtClean="0"/>
              <a:t>Fournir des informations claires</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endParaRPr lang="fr-FR" sz="2400" dirty="0" smtClean="0"/>
          </a:p>
          <a:p>
            <a:pPr marL="274320" marR="0" lvl="0" indent="-274320" algn="ctr" defTabSz="914400" rtl="0" eaLnBrk="1" fontAlgn="auto" latinLnBrk="0" hangingPunct="1">
              <a:lnSpc>
                <a:spcPct val="100000"/>
              </a:lnSpc>
              <a:spcBef>
                <a:spcPts val="600"/>
              </a:spcBef>
              <a:spcAft>
                <a:spcPts val="0"/>
              </a:spcAft>
              <a:buClr>
                <a:schemeClr val="accent1"/>
              </a:buClr>
              <a:buSzPct val="70000"/>
              <a:tabLst/>
              <a:defRPr/>
            </a:pPr>
            <a:r>
              <a:rPr lang="fr-FR" sz="2400" dirty="0" smtClean="0"/>
              <a:t>Tout cela en intégrant les contraintes techniques du packaging</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endParaRPr kumimoji="0" lang="fr-FR" sz="2400" b="0" i="0" u="none" strike="noStrike" kern="1200" cap="none" spc="0" normalizeH="0" baseline="0" noProof="0" dirty="0" smtClean="0">
              <a:ln>
                <a:noFill/>
              </a:ln>
              <a:solidFill>
                <a:schemeClr val="tx1"/>
              </a:solidFill>
              <a:effectLst/>
              <a:uLnTx/>
              <a:uFillTx/>
              <a:latin typeface="+mn-lt"/>
              <a:ea typeface="+mn-ea"/>
              <a:cs typeface="+mn-cs"/>
            </a:endParaRPr>
          </a:p>
        </p:txBody>
      </p:sp>
      <p:grpSp>
        <p:nvGrpSpPr>
          <p:cNvPr id="8" name="Groupe 7"/>
          <p:cNvGrpSpPr/>
          <p:nvPr/>
        </p:nvGrpSpPr>
        <p:grpSpPr>
          <a:xfrm>
            <a:off x="683568" y="5445224"/>
            <a:ext cx="7848872" cy="1107996"/>
            <a:chOff x="683568" y="5589240"/>
            <a:chExt cx="7848872" cy="1107996"/>
          </a:xfrm>
        </p:grpSpPr>
        <p:sp>
          <p:nvSpPr>
            <p:cNvPr id="6" name="Rectangle 5"/>
            <p:cNvSpPr/>
            <p:nvPr/>
          </p:nvSpPr>
          <p:spPr>
            <a:xfrm>
              <a:off x="683568" y="5589240"/>
              <a:ext cx="7632848" cy="914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7" name="ZoneTexte 6"/>
            <p:cNvSpPr txBox="1"/>
            <p:nvPr/>
          </p:nvSpPr>
          <p:spPr>
            <a:xfrm>
              <a:off x="755576" y="5589240"/>
              <a:ext cx="7776864" cy="1107996"/>
            </a:xfrm>
            <a:prstGeom prst="rect">
              <a:avLst/>
            </a:prstGeom>
            <a:noFill/>
          </p:spPr>
          <p:txBody>
            <a:bodyPr wrap="square" rtlCol="0">
              <a:spAutoFit/>
            </a:bodyPr>
            <a:lstStyle/>
            <a:p>
              <a:pPr lvl="0" algn="ctr"/>
              <a:r>
                <a:rPr lang="fr-FR" sz="2400" b="1" dirty="0" smtClean="0">
                  <a:solidFill>
                    <a:srgbClr val="92D050"/>
                  </a:solidFill>
                </a:rPr>
                <a:t>Quelles sont alors les stratégies choisies par les industriels pour répondre à ces contraintes?</a:t>
              </a:r>
            </a:p>
            <a:p>
              <a:pPr algn="ctr"/>
              <a:endParaRPr lang="fr-FR" dirty="0"/>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74638"/>
            <a:ext cx="7529264" cy="490066"/>
          </a:xfrm>
        </p:spPr>
        <p:txBody>
          <a:bodyPr>
            <a:normAutofit fontScale="90000"/>
          </a:bodyPr>
          <a:lstStyle/>
          <a:p>
            <a:r>
              <a:rPr lang="fr-FR" dirty="0" smtClean="0"/>
              <a:t>Fonction proteger</a:t>
            </a:r>
            <a:endParaRPr lang="fr-FR" dirty="0"/>
          </a:p>
        </p:txBody>
      </p:sp>
      <p:grpSp>
        <p:nvGrpSpPr>
          <p:cNvPr id="3" name="Groupe 6"/>
          <p:cNvGrpSpPr/>
          <p:nvPr/>
        </p:nvGrpSpPr>
        <p:grpSpPr>
          <a:xfrm>
            <a:off x="35496" y="2258288"/>
            <a:ext cx="9073008" cy="470957"/>
            <a:chOff x="953598" y="1907540"/>
            <a:chExt cx="6804756" cy="470957"/>
          </a:xfrm>
        </p:grpSpPr>
        <p:sp>
          <p:nvSpPr>
            <p:cNvPr id="5" name="ZoneTexte 4"/>
            <p:cNvSpPr txBox="1"/>
            <p:nvPr/>
          </p:nvSpPr>
          <p:spPr>
            <a:xfrm>
              <a:off x="953598" y="1907540"/>
              <a:ext cx="3240360" cy="461665"/>
            </a:xfrm>
            <a:prstGeom prst="rect">
              <a:avLst/>
            </a:prstGeom>
            <a:noFill/>
          </p:spPr>
          <p:txBody>
            <a:bodyPr wrap="square" rtlCol="0">
              <a:spAutoFit/>
            </a:bodyPr>
            <a:lstStyle/>
            <a:p>
              <a:pPr algn="ctr"/>
              <a:r>
                <a:rPr lang="fr-FR" sz="2400" b="1" dirty="0" smtClean="0">
                  <a:solidFill>
                    <a:schemeClr val="accent1"/>
                  </a:solidFill>
                </a:rPr>
                <a:t>Dangers pour le produit</a:t>
              </a:r>
              <a:endParaRPr lang="fr-FR" sz="2400" b="1" dirty="0">
                <a:solidFill>
                  <a:schemeClr val="accent1"/>
                </a:solidFill>
              </a:endParaRPr>
            </a:p>
          </p:txBody>
        </p:sp>
        <p:sp>
          <p:nvSpPr>
            <p:cNvPr id="6" name="ZoneTexte 5"/>
            <p:cNvSpPr txBox="1"/>
            <p:nvPr/>
          </p:nvSpPr>
          <p:spPr>
            <a:xfrm>
              <a:off x="4517994" y="1916832"/>
              <a:ext cx="3240360" cy="461665"/>
            </a:xfrm>
            <a:prstGeom prst="rect">
              <a:avLst/>
            </a:prstGeom>
            <a:noFill/>
          </p:spPr>
          <p:txBody>
            <a:bodyPr wrap="square" rtlCol="0">
              <a:spAutoFit/>
            </a:bodyPr>
            <a:lstStyle/>
            <a:p>
              <a:pPr algn="ctr"/>
              <a:r>
                <a:rPr lang="fr-FR" sz="2400" b="1" dirty="0" smtClean="0">
                  <a:solidFill>
                    <a:schemeClr val="accent1"/>
                  </a:solidFill>
                </a:rPr>
                <a:t>Dangers de l’emballage</a:t>
              </a:r>
            </a:p>
          </p:txBody>
        </p:sp>
      </p:grpSp>
      <p:grpSp>
        <p:nvGrpSpPr>
          <p:cNvPr id="7" name="Groupe 9"/>
          <p:cNvGrpSpPr/>
          <p:nvPr/>
        </p:nvGrpSpPr>
        <p:grpSpPr>
          <a:xfrm>
            <a:off x="2915816" y="980728"/>
            <a:ext cx="3240360" cy="1412488"/>
            <a:chOff x="2915816" y="980728"/>
            <a:chExt cx="3240360" cy="1412488"/>
          </a:xfrm>
        </p:grpSpPr>
        <p:sp>
          <p:nvSpPr>
            <p:cNvPr id="4" name="ZoneTexte 3"/>
            <p:cNvSpPr txBox="1"/>
            <p:nvPr/>
          </p:nvSpPr>
          <p:spPr>
            <a:xfrm>
              <a:off x="2915816" y="980728"/>
              <a:ext cx="3240360" cy="523220"/>
            </a:xfrm>
            <a:prstGeom prst="rect">
              <a:avLst/>
            </a:prstGeom>
            <a:noFill/>
          </p:spPr>
          <p:txBody>
            <a:bodyPr wrap="square" rtlCol="0">
              <a:spAutoFit/>
            </a:bodyPr>
            <a:lstStyle/>
            <a:p>
              <a:pPr algn="ctr"/>
              <a:r>
                <a:rPr lang="fr-FR" sz="2800" b="1" dirty="0" smtClean="0">
                  <a:solidFill>
                    <a:schemeClr val="accent1">
                      <a:lumMod val="75000"/>
                    </a:schemeClr>
                  </a:solidFill>
                </a:rPr>
                <a:t>DANGERS</a:t>
              </a:r>
              <a:endParaRPr lang="fr-FR" sz="2800" b="1" dirty="0">
                <a:solidFill>
                  <a:schemeClr val="accent1">
                    <a:lumMod val="75000"/>
                  </a:schemeClr>
                </a:solidFill>
              </a:endParaRPr>
            </a:p>
          </p:txBody>
        </p:sp>
        <p:sp>
          <p:nvSpPr>
            <p:cNvPr id="8" name="Flèche gauche 7"/>
            <p:cNvSpPr/>
            <p:nvPr/>
          </p:nvSpPr>
          <p:spPr>
            <a:xfrm rot="13421974">
              <a:off x="5256989" y="1872496"/>
              <a:ext cx="792088"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9" name="Flèche gauche 8"/>
            <p:cNvSpPr/>
            <p:nvPr/>
          </p:nvSpPr>
          <p:spPr>
            <a:xfrm rot="18811831">
              <a:off x="3104794" y="1889160"/>
              <a:ext cx="792088"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sp>
        <p:nvSpPr>
          <p:cNvPr id="11" name="Flèche gauche 10"/>
          <p:cNvSpPr/>
          <p:nvPr/>
        </p:nvSpPr>
        <p:spPr>
          <a:xfrm rot="18811831">
            <a:off x="638605" y="2962436"/>
            <a:ext cx="792088"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2" name="Flèche gauche 11"/>
          <p:cNvSpPr/>
          <p:nvPr/>
        </p:nvSpPr>
        <p:spPr>
          <a:xfrm rot="16200000">
            <a:off x="1890445" y="2979694"/>
            <a:ext cx="682589"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3" name="Flèche gauche 12"/>
          <p:cNvSpPr/>
          <p:nvPr/>
        </p:nvSpPr>
        <p:spPr>
          <a:xfrm rot="13653602">
            <a:off x="2964891" y="2962435"/>
            <a:ext cx="792088"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4" name="ZoneTexte 13"/>
          <p:cNvSpPr txBox="1"/>
          <p:nvPr/>
        </p:nvSpPr>
        <p:spPr>
          <a:xfrm>
            <a:off x="0" y="3429000"/>
            <a:ext cx="1619672" cy="2585323"/>
          </a:xfrm>
          <a:prstGeom prst="rect">
            <a:avLst/>
          </a:prstGeom>
          <a:noFill/>
        </p:spPr>
        <p:txBody>
          <a:bodyPr wrap="square" rtlCol="0">
            <a:spAutoFit/>
          </a:bodyPr>
          <a:lstStyle/>
          <a:p>
            <a:pPr algn="ctr"/>
            <a:r>
              <a:rPr lang="fr-FR" b="1" dirty="0" smtClean="0"/>
              <a:t>Dangers physiques</a:t>
            </a:r>
          </a:p>
          <a:p>
            <a:pPr algn="ctr"/>
            <a:endParaRPr lang="fr-FR" b="1" dirty="0" smtClean="0"/>
          </a:p>
          <a:p>
            <a:pPr algn="ctr">
              <a:buFontTx/>
              <a:buChar char="-"/>
            </a:pPr>
            <a:r>
              <a:rPr lang="fr-FR" i="1" dirty="0" smtClean="0"/>
              <a:t> Chocs</a:t>
            </a:r>
          </a:p>
          <a:p>
            <a:pPr algn="ctr">
              <a:buFontTx/>
              <a:buChar char="-"/>
            </a:pPr>
            <a:r>
              <a:rPr lang="fr-FR" i="1" dirty="0" smtClean="0"/>
              <a:t> Chaleur</a:t>
            </a:r>
          </a:p>
          <a:p>
            <a:pPr algn="ctr">
              <a:buFontTx/>
              <a:buChar char="-"/>
            </a:pPr>
            <a:r>
              <a:rPr lang="fr-FR" i="1" dirty="0" smtClean="0"/>
              <a:t> Froid</a:t>
            </a:r>
          </a:p>
          <a:p>
            <a:pPr algn="ctr">
              <a:buFontTx/>
              <a:buChar char="-"/>
            </a:pPr>
            <a:r>
              <a:rPr lang="fr-FR" i="1" dirty="0" smtClean="0"/>
              <a:t> Rayons solaires</a:t>
            </a:r>
          </a:p>
          <a:p>
            <a:pPr algn="ctr">
              <a:buFontTx/>
              <a:buChar char="-"/>
            </a:pPr>
            <a:r>
              <a:rPr lang="fr-FR" i="1" dirty="0" smtClean="0"/>
              <a:t> Poussière</a:t>
            </a:r>
            <a:endParaRPr lang="fr-FR" i="1" dirty="0"/>
          </a:p>
        </p:txBody>
      </p:sp>
      <p:sp>
        <p:nvSpPr>
          <p:cNvPr id="15" name="ZoneTexte 14"/>
          <p:cNvSpPr txBox="1"/>
          <p:nvPr/>
        </p:nvSpPr>
        <p:spPr>
          <a:xfrm>
            <a:off x="1440160" y="3429000"/>
            <a:ext cx="1619672" cy="2585323"/>
          </a:xfrm>
          <a:prstGeom prst="rect">
            <a:avLst/>
          </a:prstGeom>
          <a:noFill/>
        </p:spPr>
        <p:txBody>
          <a:bodyPr wrap="square" rtlCol="0">
            <a:spAutoFit/>
          </a:bodyPr>
          <a:lstStyle/>
          <a:p>
            <a:pPr algn="ctr"/>
            <a:r>
              <a:rPr lang="fr-FR" b="1" dirty="0" smtClean="0"/>
              <a:t>Dangers chimiques</a:t>
            </a:r>
          </a:p>
          <a:p>
            <a:pPr algn="ctr"/>
            <a:endParaRPr lang="fr-FR" b="1" dirty="0" smtClean="0"/>
          </a:p>
          <a:p>
            <a:pPr algn="ctr">
              <a:buFontTx/>
              <a:buChar char="-"/>
            </a:pPr>
            <a:r>
              <a:rPr lang="fr-FR" i="1" dirty="0" smtClean="0"/>
              <a:t> Humidité</a:t>
            </a:r>
          </a:p>
          <a:p>
            <a:pPr algn="ctr">
              <a:buFontTx/>
              <a:buChar char="-"/>
            </a:pPr>
            <a:r>
              <a:rPr lang="fr-FR" i="1" dirty="0" smtClean="0"/>
              <a:t> Corrosion</a:t>
            </a:r>
          </a:p>
          <a:p>
            <a:pPr algn="ctr">
              <a:buFontTx/>
              <a:buChar char="-"/>
            </a:pPr>
            <a:r>
              <a:rPr lang="fr-FR" i="1" dirty="0" smtClean="0"/>
              <a:t> Projections de détergent</a:t>
            </a:r>
          </a:p>
          <a:p>
            <a:pPr algn="ctr">
              <a:buFontTx/>
              <a:buChar char="-"/>
            </a:pPr>
            <a:r>
              <a:rPr lang="fr-FR" i="1" dirty="0" smtClean="0"/>
              <a:t> Projections de carburant</a:t>
            </a:r>
            <a:endParaRPr lang="fr-FR" i="1" dirty="0"/>
          </a:p>
        </p:txBody>
      </p:sp>
      <p:sp>
        <p:nvSpPr>
          <p:cNvPr id="16" name="ZoneTexte 15"/>
          <p:cNvSpPr txBox="1"/>
          <p:nvPr/>
        </p:nvSpPr>
        <p:spPr>
          <a:xfrm>
            <a:off x="2915816" y="3429000"/>
            <a:ext cx="2304256" cy="2585323"/>
          </a:xfrm>
          <a:prstGeom prst="rect">
            <a:avLst/>
          </a:prstGeom>
          <a:noFill/>
        </p:spPr>
        <p:txBody>
          <a:bodyPr wrap="square" rtlCol="0">
            <a:spAutoFit/>
          </a:bodyPr>
          <a:lstStyle/>
          <a:p>
            <a:pPr algn="ctr"/>
            <a:r>
              <a:rPr lang="fr-FR" b="1" dirty="0" smtClean="0"/>
              <a:t>Dangers microbiologiques</a:t>
            </a:r>
          </a:p>
          <a:p>
            <a:pPr algn="ctr"/>
            <a:endParaRPr lang="fr-FR" b="1" dirty="0" smtClean="0"/>
          </a:p>
          <a:p>
            <a:pPr algn="ctr">
              <a:buFontTx/>
              <a:buChar char="-"/>
            </a:pPr>
            <a:r>
              <a:rPr lang="fr-FR" b="1" i="1" dirty="0" smtClean="0"/>
              <a:t> </a:t>
            </a:r>
            <a:r>
              <a:rPr lang="fr-FR" i="1" dirty="0" smtClean="0"/>
              <a:t>Levures</a:t>
            </a:r>
          </a:p>
          <a:p>
            <a:pPr algn="ctr">
              <a:buFontTx/>
              <a:buChar char="-"/>
            </a:pPr>
            <a:r>
              <a:rPr lang="fr-FR" i="1" dirty="0" smtClean="0"/>
              <a:t> Moisissures</a:t>
            </a:r>
          </a:p>
          <a:p>
            <a:pPr algn="ctr">
              <a:buFontTx/>
              <a:buChar char="-"/>
            </a:pPr>
            <a:r>
              <a:rPr lang="fr-FR" i="1" dirty="0" smtClean="0"/>
              <a:t> Germes pathogènes </a:t>
            </a:r>
          </a:p>
          <a:p>
            <a:pPr algn="ctr"/>
            <a:r>
              <a:rPr lang="fr-FR" i="1" dirty="0" smtClean="0"/>
              <a:t>pour les </a:t>
            </a:r>
          </a:p>
          <a:p>
            <a:pPr algn="ctr"/>
            <a:r>
              <a:rPr lang="fr-FR" i="1" dirty="0" smtClean="0"/>
              <a:t>aliments</a:t>
            </a:r>
            <a:endParaRPr lang="fr-FR" i="1" dirty="0"/>
          </a:p>
        </p:txBody>
      </p:sp>
      <p:sp>
        <p:nvSpPr>
          <p:cNvPr id="17" name="Flèche gauche 16"/>
          <p:cNvSpPr/>
          <p:nvPr/>
        </p:nvSpPr>
        <p:spPr>
          <a:xfrm rot="16200000">
            <a:off x="6570966" y="2979693"/>
            <a:ext cx="682589"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8" name="ZoneTexte 17"/>
          <p:cNvSpPr txBox="1"/>
          <p:nvPr/>
        </p:nvSpPr>
        <p:spPr>
          <a:xfrm>
            <a:off x="5796136" y="3429000"/>
            <a:ext cx="2448272" cy="1477328"/>
          </a:xfrm>
          <a:prstGeom prst="rect">
            <a:avLst/>
          </a:prstGeom>
          <a:noFill/>
        </p:spPr>
        <p:txBody>
          <a:bodyPr wrap="square" rtlCol="0">
            <a:spAutoFit/>
          </a:bodyPr>
          <a:lstStyle/>
          <a:p>
            <a:pPr algn="ctr"/>
            <a:r>
              <a:rPr lang="fr-FR" b="1" dirty="0" smtClean="0"/>
              <a:t>Risques environnementaux</a:t>
            </a:r>
          </a:p>
          <a:p>
            <a:pPr algn="ctr"/>
            <a:endParaRPr lang="fr-FR" b="1" dirty="0" smtClean="0"/>
          </a:p>
          <a:p>
            <a:pPr algn="ctr">
              <a:buFontTx/>
              <a:buChar char="-"/>
            </a:pPr>
            <a:r>
              <a:rPr lang="fr-FR" b="1" i="1" dirty="0" smtClean="0"/>
              <a:t> </a:t>
            </a:r>
            <a:r>
              <a:rPr lang="fr-FR" i="1" dirty="0" smtClean="0"/>
              <a:t>Pollution</a:t>
            </a:r>
          </a:p>
          <a:p>
            <a:pPr algn="ctr">
              <a:buFontTx/>
              <a:buChar char="-"/>
            </a:pPr>
            <a:r>
              <a:rPr lang="fr-FR" i="1" dirty="0" smtClean="0"/>
              <a:t> Biodégradabilité</a:t>
            </a:r>
            <a:endParaRPr lang="fr-FR" i="1"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p:txBody>
          <a:bodyPr>
            <a:normAutofit/>
          </a:bodyPr>
          <a:lstStyle/>
          <a:p>
            <a:pPr lvl="0">
              <a:buNone/>
            </a:pPr>
            <a:endParaRPr lang="fr-FR" sz="2000" dirty="0" smtClean="0"/>
          </a:p>
          <a:p>
            <a:endParaRPr lang="fr-FR" dirty="0"/>
          </a:p>
        </p:txBody>
      </p:sp>
      <p:sp>
        <p:nvSpPr>
          <p:cNvPr id="4" name="Titre 1"/>
          <p:cNvSpPr>
            <a:spLocks noGrp="1"/>
          </p:cNvSpPr>
          <p:nvPr>
            <p:ph type="title"/>
          </p:nvPr>
        </p:nvSpPr>
        <p:spPr>
          <a:xfrm>
            <a:off x="457200" y="-315416"/>
            <a:ext cx="7467600" cy="1143000"/>
          </a:xfrm>
        </p:spPr>
        <p:txBody>
          <a:bodyPr/>
          <a:lstStyle/>
          <a:p>
            <a:r>
              <a:rPr lang="fr-FR" dirty="0" smtClean="0"/>
              <a:t>Fonction informer</a:t>
            </a:r>
            <a:endParaRPr lang="fr-FR" dirty="0"/>
          </a:p>
        </p:txBody>
      </p:sp>
      <p:sp>
        <p:nvSpPr>
          <p:cNvPr id="5" name="Espace réservé du contenu 2"/>
          <p:cNvSpPr txBox="1">
            <a:spLocks/>
          </p:cNvSpPr>
          <p:nvPr/>
        </p:nvSpPr>
        <p:spPr>
          <a:xfrm>
            <a:off x="179512" y="980728"/>
            <a:ext cx="8712968" cy="1008112"/>
          </a:xfrm>
          <a:prstGeom prst="rect">
            <a:avLst/>
          </a:prstGeom>
        </p:spPr>
        <p:txBody>
          <a:bodyPr vert="horz">
            <a:normAutofit/>
          </a:bodyPr>
          <a:lstStyle/>
          <a:p>
            <a:pPr marL="274320" indent="-274320" algn="ctr">
              <a:spcBef>
                <a:spcPts val="600"/>
              </a:spcBef>
              <a:buClr>
                <a:schemeClr val="accent1"/>
              </a:buClr>
              <a:buSzPct val="70000"/>
              <a:buFont typeface="Wingdings"/>
              <a:buChar char=""/>
              <a:defRPr/>
            </a:pPr>
            <a:r>
              <a:rPr lang="fr-FR" sz="2400" b="1" dirty="0" smtClean="0">
                <a:solidFill>
                  <a:schemeClr val="bg2">
                    <a:lumMod val="50000"/>
                  </a:schemeClr>
                </a:solidFill>
              </a:rPr>
              <a:t>QUELLES SONT LES NOUVELLES METHODES POUR INFORMER LE CONSOMMATEUR ?</a:t>
            </a:r>
            <a:endParaRPr lang="fr-FR" sz="2400" baseline="0" dirty="0" smtClean="0"/>
          </a:p>
        </p:txBody>
      </p:sp>
      <p:pic>
        <p:nvPicPr>
          <p:cNvPr id="6" name="Image 5"/>
          <p:cNvPicPr/>
          <p:nvPr/>
        </p:nvPicPr>
        <p:blipFill>
          <a:blip r:embed="rId3" cstate="print"/>
          <a:srcRect/>
          <a:stretch>
            <a:fillRect/>
          </a:stretch>
        </p:blipFill>
        <p:spPr bwMode="auto">
          <a:xfrm rot="21236845">
            <a:off x="723918" y="4459316"/>
            <a:ext cx="1905000" cy="2231901"/>
          </a:xfrm>
          <a:prstGeom prst="rect">
            <a:avLst/>
          </a:prstGeom>
          <a:ln>
            <a:noFill/>
          </a:ln>
          <a:effectLst>
            <a:softEdge rad="112500"/>
          </a:effectLst>
        </p:spPr>
      </p:pic>
      <p:pic>
        <p:nvPicPr>
          <p:cNvPr id="7" name="Image 6"/>
          <p:cNvPicPr/>
          <p:nvPr/>
        </p:nvPicPr>
        <p:blipFill>
          <a:blip r:embed="rId4" cstate="print"/>
          <a:srcRect/>
          <a:stretch>
            <a:fillRect/>
          </a:stretch>
        </p:blipFill>
        <p:spPr bwMode="auto">
          <a:xfrm rot="636655">
            <a:off x="5473673" y="4381804"/>
            <a:ext cx="2827784" cy="2234952"/>
          </a:xfrm>
          <a:prstGeom prst="rect">
            <a:avLst/>
          </a:prstGeom>
          <a:ln>
            <a:noFill/>
          </a:ln>
          <a:effectLst>
            <a:softEdge rad="112500"/>
          </a:effectLst>
        </p:spPr>
      </p:pic>
      <p:pic>
        <p:nvPicPr>
          <p:cNvPr id="10244" name="Picture 4" descr="http://www.bradmccall.com/blogimages/shrinksleeve.png"/>
          <p:cNvPicPr>
            <a:picLocks noChangeAspect="1" noChangeArrowheads="1"/>
          </p:cNvPicPr>
          <p:nvPr/>
        </p:nvPicPr>
        <p:blipFill>
          <a:blip r:embed="rId5" cstate="print"/>
          <a:srcRect/>
          <a:stretch>
            <a:fillRect/>
          </a:stretch>
        </p:blipFill>
        <p:spPr bwMode="auto">
          <a:xfrm>
            <a:off x="3275856" y="4437112"/>
            <a:ext cx="1872208" cy="2222376"/>
          </a:xfrm>
          <a:prstGeom prst="rect">
            <a:avLst/>
          </a:prstGeom>
          <a:noFill/>
        </p:spPr>
      </p:pic>
      <p:grpSp>
        <p:nvGrpSpPr>
          <p:cNvPr id="11" name="Groupe 10"/>
          <p:cNvGrpSpPr/>
          <p:nvPr/>
        </p:nvGrpSpPr>
        <p:grpSpPr>
          <a:xfrm>
            <a:off x="1619672" y="2132856"/>
            <a:ext cx="5976664" cy="792088"/>
            <a:chOff x="1619672" y="2492896"/>
            <a:chExt cx="5976664" cy="792088"/>
          </a:xfrm>
        </p:grpSpPr>
        <p:sp>
          <p:nvSpPr>
            <p:cNvPr id="8" name="Rectangle à coins arrondis 7"/>
            <p:cNvSpPr/>
            <p:nvPr/>
          </p:nvSpPr>
          <p:spPr>
            <a:xfrm>
              <a:off x="1619672" y="2492896"/>
              <a:ext cx="5976664"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1619672" y="2564904"/>
              <a:ext cx="5976664" cy="707886"/>
            </a:xfrm>
            <a:prstGeom prst="rect">
              <a:avLst/>
            </a:prstGeom>
          </p:spPr>
          <p:txBody>
            <a:bodyPr wrap="square">
              <a:spAutoFit/>
            </a:bodyPr>
            <a:lstStyle/>
            <a:p>
              <a:pPr algn="ctr"/>
              <a:r>
                <a:rPr lang="fr-FR" sz="2000" b="1" dirty="0" smtClean="0"/>
                <a:t>Pour une communication maximale à 360° :</a:t>
              </a:r>
            </a:p>
            <a:p>
              <a:pPr algn="ctr"/>
              <a:r>
                <a:rPr lang="fr-FR" sz="2000" b="1" dirty="0" smtClean="0"/>
                <a:t> le manchon</a:t>
              </a:r>
              <a:endParaRPr lang="fr-FR" sz="2000" dirty="0" smtClean="0"/>
            </a:p>
          </p:txBody>
        </p:sp>
      </p:grpSp>
      <p:sp>
        <p:nvSpPr>
          <p:cNvPr id="10" name="Rectangle 9"/>
          <p:cNvSpPr/>
          <p:nvPr/>
        </p:nvSpPr>
        <p:spPr>
          <a:xfrm>
            <a:off x="539552" y="3212976"/>
            <a:ext cx="7848872" cy="923330"/>
          </a:xfrm>
          <a:prstGeom prst="rect">
            <a:avLst/>
          </a:prstGeom>
        </p:spPr>
        <p:txBody>
          <a:bodyPr wrap="square">
            <a:spAutoFit/>
          </a:bodyPr>
          <a:lstStyle/>
          <a:p>
            <a:pPr lvl="0"/>
            <a:r>
              <a:rPr lang="fr-FR" dirty="0" smtClean="0"/>
              <a:t>- Le stretch </a:t>
            </a:r>
            <a:r>
              <a:rPr lang="fr-FR" dirty="0" err="1" smtClean="0"/>
              <a:t>sleeve</a:t>
            </a:r>
            <a:r>
              <a:rPr lang="fr-FR" dirty="0" smtClean="0"/>
              <a:t> ou manchon étirable réputé pour son élasticité.</a:t>
            </a:r>
          </a:p>
          <a:p>
            <a:pPr lvl="0"/>
            <a:r>
              <a:rPr lang="fr-FR" dirty="0" smtClean="0"/>
              <a:t>- Le </a:t>
            </a:r>
            <a:r>
              <a:rPr lang="fr-FR" dirty="0" err="1" smtClean="0"/>
              <a:t>shrink</a:t>
            </a:r>
            <a:r>
              <a:rPr lang="fr-FR" dirty="0" smtClean="0"/>
              <a:t> </a:t>
            </a:r>
            <a:r>
              <a:rPr lang="fr-FR" dirty="0" err="1" smtClean="0"/>
              <a:t>sleeve</a:t>
            </a:r>
            <a:r>
              <a:rPr lang="fr-FR" dirty="0" smtClean="0"/>
              <a:t> ou manchon rétractable qui se rétracte sur le produit grâce à un procédé technique.</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à coins arrondis 5"/>
          <p:cNvSpPr/>
          <p:nvPr/>
        </p:nvSpPr>
        <p:spPr>
          <a:xfrm>
            <a:off x="1331640" y="1680192"/>
            <a:ext cx="6048672"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p:cNvSpPr>
            <a:spLocks noGrp="1"/>
          </p:cNvSpPr>
          <p:nvPr>
            <p:ph sz="quarter" idx="1"/>
          </p:nvPr>
        </p:nvSpPr>
        <p:spPr>
          <a:xfrm>
            <a:off x="457200" y="1579584"/>
            <a:ext cx="7467600" cy="4873752"/>
          </a:xfrm>
        </p:spPr>
        <p:txBody>
          <a:bodyPr>
            <a:normAutofit/>
          </a:bodyPr>
          <a:lstStyle/>
          <a:p>
            <a:pPr lvl="0">
              <a:buNone/>
            </a:pPr>
            <a:endParaRPr lang="fr-FR" sz="2000" dirty="0" smtClean="0"/>
          </a:p>
          <a:p>
            <a:endParaRPr lang="fr-FR" dirty="0"/>
          </a:p>
        </p:txBody>
      </p:sp>
      <p:sp>
        <p:nvSpPr>
          <p:cNvPr id="4" name="Titre 1"/>
          <p:cNvSpPr>
            <a:spLocks noGrp="1"/>
          </p:cNvSpPr>
          <p:nvPr>
            <p:ph type="title"/>
          </p:nvPr>
        </p:nvSpPr>
        <p:spPr>
          <a:xfrm>
            <a:off x="457200" y="-243408"/>
            <a:ext cx="7467600" cy="1143000"/>
          </a:xfrm>
        </p:spPr>
        <p:txBody>
          <a:bodyPr/>
          <a:lstStyle/>
          <a:p>
            <a:r>
              <a:rPr lang="fr-FR" dirty="0" smtClean="0"/>
              <a:t>Fonction informer</a:t>
            </a:r>
            <a:endParaRPr lang="fr-FR" dirty="0"/>
          </a:p>
        </p:txBody>
      </p:sp>
      <p:sp>
        <p:nvSpPr>
          <p:cNvPr id="5" name="Espace réservé du contenu 2"/>
          <p:cNvSpPr txBox="1">
            <a:spLocks/>
          </p:cNvSpPr>
          <p:nvPr/>
        </p:nvSpPr>
        <p:spPr>
          <a:xfrm>
            <a:off x="539552" y="1484784"/>
            <a:ext cx="7467600" cy="4873752"/>
          </a:xfrm>
          <a:prstGeom prst="rect">
            <a:avLst/>
          </a:prstGeom>
        </p:spPr>
        <p:txBody>
          <a:bodyPr vert="horz">
            <a:normAutofit/>
          </a:bodyPr>
          <a:lstStyle/>
          <a:p>
            <a:pPr marL="274320" marR="0" lvl="0" indent="-274320" algn="ctr" defTabSz="914400" rtl="0" eaLnBrk="1" fontAlgn="auto" latinLnBrk="0" hangingPunct="1">
              <a:lnSpc>
                <a:spcPct val="100000"/>
              </a:lnSpc>
              <a:spcBef>
                <a:spcPts val="600"/>
              </a:spcBef>
              <a:spcAft>
                <a:spcPts val="0"/>
              </a:spcAft>
              <a:buClr>
                <a:schemeClr val="accent1"/>
              </a:buClr>
              <a:buSzPct val="70000"/>
              <a:tabLst/>
              <a:defRPr/>
            </a:pPr>
            <a:endParaRPr kumimoji="0" lang="fr-FR" sz="1600" b="0" i="0" u="none" strike="noStrike" kern="1200" cap="none" spc="0" normalizeH="0" noProof="0" dirty="0" smtClean="0">
              <a:ln>
                <a:noFill/>
              </a:ln>
              <a:solidFill>
                <a:schemeClr val="tx1"/>
              </a:solidFill>
              <a:effectLst/>
              <a:uLnTx/>
              <a:uFillTx/>
              <a:latin typeface="+mn-lt"/>
              <a:ea typeface="+mn-ea"/>
              <a:cs typeface="+mn-cs"/>
            </a:endParaRPr>
          </a:p>
          <a:p>
            <a:pPr algn="ctr"/>
            <a:r>
              <a:rPr lang="fr-FR" sz="2000" b="1" dirty="0" smtClean="0"/>
              <a:t>Pour une qualité optimale de l’information : </a:t>
            </a:r>
          </a:p>
          <a:p>
            <a:pPr algn="ctr"/>
            <a:r>
              <a:rPr lang="fr-FR" sz="2000" b="1" dirty="0" smtClean="0"/>
              <a:t>la technologie IML (in </a:t>
            </a:r>
            <a:r>
              <a:rPr lang="fr-FR" sz="2000" b="1" dirty="0" err="1" smtClean="0"/>
              <a:t>mould</a:t>
            </a:r>
            <a:r>
              <a:rPr lang="fr-FR" sz="2000" b="1" dirty="0" smtClean="0"/>
              <a:t>-labelling)</a:t>
            </a:r>
          </a:p>
          <a:p>
            <a:pPr algn="ctr"/>
            <a:endParaRPr lang="fr-FR" sz="2000" dirty="0" smtClean="0"/>
          </a:p>
          <a:p>
            <a:r>
              <a:rPr lang="fr-FR" dirty="0" smtClean="0"/>
              <a:t>Il s’agit de l’étiquetage dans le moule sans qu’un étiquetage ou une impression ultérieure ne soit nécessaire.</a:t>
            </a:r>
          </a:p>
          <a:p>
            <a:r>
              <a:rPr lang="fr-FR" sz="2000" dirty="0" smtClean="0"/>
              <a:t> </a:t>
            </a:r>
          </a:p>
          <a:p>
            <a:pPr marL="274320" marR="0" lvl="0" indent="-274320" defTabSz="914400" rtl="0" eaLnBrk="1" fontAlgn="auto" latinLnBrk="0" hangingPunct="1">
              <a:lnSpc>
                <a:spcPct val="100000"/>
              </a:lnSpc>
              <a:spcBef>
                <a:spcPts val="600"/>
              </a:spcBef>
              <a:spcAft>
                <a:spcPts val="0"/>
              </a:spcAft>
              <a:buClr>
                <a:schemeClr val="accent1"/>
              </a:buClr>
              <a:buSzPct val="70000"/>
              <a:tabLst/>
              <a:defRPr/>
            </a:pPr>
            <a:endParaRPr lang="fr-FR" sz="2400" baseline="0" dirty="0" smtClean="0"/>
          </a:p>
        </p:txBody>
      </p:sp>
      <p:pic>
        <p:nvPicPr>
          <p:cNvPr id="8" name="Image 7"/>
          <p:cNvPicPr/>
          <p:nvPr/>
        </p:nvPicPr>
        <p:blipFill>
          <a:blip r:embed="rId3" cstate="print"/>
          <a:srcRect/>
          <a:stretch>
            <a:fillRect/>
          </a:stretch>
        </p:blipFill>
        <p:spPr bwMode="auto">
          <a:xfrm>
            <a:off x="6012160" y="3840432"/>
            <a:ext cx="2160240" cy="1971303"/>
          </a:xfrm>
          <a:prstGeom prst="rect">
            <a:avLst/>
          </a:prstGeom>
          <a:noFill/>
          <a:ln w="9525">
            <a:noFill/>
            <a:miter lim="800000"/>
            <a:headEnd/>
            <a:tailEnd/>
          </a:ln>
        </p:spPr>
      </p:pic>
      <p:pic>
        <p:nvPicPr>
          <p:cNvPr id="9218" name="Picture 2" descr="gobelet cuillere"/>
          <p:cNvPicPr>
            <a:picLocks noChangeAspect="1" noChangeArrowheads="1"/>
          </p:cNvPicPr>
          <p:nvPr/>
        </p:nvPicPr>
        <p:blipFill>
          <a:blip r:embed="rId4" cstate="print"/>
          <a:srcRect/>
          <a:stretch>
            <a:fillRect/>
          </a:stretch>
        </p:blipFill>
        <p:spPr bwMode="auto">
          <a:xfrm>
            <a:off x="1403648" y="3768424"/>
            <a:ext cx="2628900" cy="2162176"/>
          </a:xfrm>
          <a:prstGeom prst="rect">
            <a:avLst/>
          </a:prstGeom>
          <a:noFill/>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p:txBody>
          <a:bodyPr>
            <a:normAutofit/>
          </a:bodyPr>
          <a:lstStyle/>
          <a:p>
            <a:pPr lvl="0">
              <a:buNone/>
            </a:pPr>
            <a:endParaRPr lang="fr-FR" sz="2000" dirty="0" smtClean="0"/>
          </a:p>
          <a:p>
            <a:pPr>
              <a:buNone/>
            </a:pPr>
            <a:endParaRPr lang="fr-FR" dirty="0"/>
          </a:p>
        </p:txBody>
      </p:sp>
      <p:grpSp>
        <p:nvGrpSpPr>
          <p:cNvPr id="12" name="Groupe 11"/>
          <p:cNvGrpSpPr/>
          <p:nvPr/>
        </p:nvGrpSpPr>
        <p:grpSpPr>
          <a:xfrm>
            <a:off x="539552" y="1268760"/>
            <a:ext cx="7488832" cy="4873752"/>
            <a:chOff x="539552" y="1484784"/>
            <a:chExt cx="7488832" cy="4873752"/>
          </a:xfrm>
        </p:grpSpPr>
        <p:sp>
          <p:nvSpPr>
            <p:cNvPr id="8" name="Rectangle à coins arrondis 7"/>
            <p:cNvSpPr/>
            <p:nvPr/>
          </p:nvSpPr>
          <p:spPr>
            <a:xfrm>
              <a:off x="611560" y="1628800"/>
              <a:ext cx="7416824"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contenu 2"/>
            <p:cNvSpPr txBox="1">
              <a:spLocks/>
            </p:cNvSpPr>
            <p:nvPr/>
          </p:nvSpPr>
          <p:spPr>
            <a:xfrm>
              <a:off x="539552" y="1484784"/>
              <a:ext cx="7467600" cy="4873752"/>
            </a:xfrm>
            <a:prstGeom prst="rect">
              <a:avLst/>
            </a:prstGeom>
          </p:spPr>
          <p:txBody>
            <a:bodyPr vert="horz">
              <a:normAutofit/>
            </a:bodyPr>
            <a:lstStyle/>
            <a:p>
              <a:pPr marL="274320" marR="0" lvl="0" indent="-274320" algn="ctr" defTabSz="914400" rtl="0" eaLnBrk="1" fontAlgn="auto" latinLnBrk="0" hangingPunct="1">
                <a:lnSpc>
                  <a:spcPct val="100000"/>
                </a:lnSpc>
                <a:spcBef>
                  <a:spcPts val="600"/>
                </a:spcBef>
                <a:spcAft>
                  <a:spcPts val="0"/>
                </a:spcAft>
                <a:buClr>
                  <a:schemeClr val="accent1"/>
                </a:buClr>
                <a:buSzPct val="70000"/>
                <a:tabLst/>
                <a:defRPr/>
              </a:pPr>
              <a:endParaRPr kumimoji="0" lang="fr-FR" sz="1600" b="0" i="0" u="none" strike="noStrike" kern="1200" cap="none" spc="0" normalizeH="0" noProof="0" dirty="0" smtClean="0">
                <a:ln>
                  <a:noFill/>
                </a:ln>
                <a:solidFill>
                  <a:schemeClr val="tx1"/>
                </a:solidFill>
                <a:effectLst/>
                <a:uLnTx/>
                <a:uFillTx/>
                <a:latin typeface="+mn-lt"/>
                <a:ea typeface="+mn-ea"/>
                <a:cs typeface="+mn-cs"/>
              </a:endParaRPr>
            </a:p>
            <a:p>
              <a:pPr algn="ctr"/>
              <a:r>
                <a:rPr lang="fr-FR" sz="2000" b="1" dirty="0" smtClean="0"/>
                <a:t>Pour informer le consommateur sur la qualité du produit : les labels</a:t>
              </a:r>
              <a:endParaRPr lang="fr-FR" sz="2000" dirty="0" smtClean="0"/>
            </a:p>
            <a:p>
              <a:endParaRPr lang="fr-FR" dirty="0" smtClean="0"/>
            </a:p>
            <a:p>
              <a:endParaRPr lang="fr-FR" dirty="0" smtClean="0"/>
            </a:p>
            <a:p>
              <a:r>
                <a:rPr lang="fr-FR" dirty="0" smtClean="0"/>
                <a:t>Ces dernières années, de plus en plus de labels font leur apparition : bio, saveurs de l’année, made in France…</a:t>
              </a:r>
            </a:p>
            <a:p>
              <a:r>
                <a:rPr lang="fr-FR" sz="2000" dirty="0" smtClean="0"/>
                <a:t> </a:t>
              </a:r>
            </a:p>
            <a:p>
              <a:pPr marL="274320" marR="0" lvl="0" indent="-274320" defTabSz="914400" rtl="0" eaLnBrk="1" fontAlgn="auto" latinLnBrk="0" hangingPunct="1">
                <a:lnSpc>
                  <a:spcPct val="100000"/>
                </a:lnSpc>
                <a:spcBef>
                  <a:spcPts val="600"/>
                </a:spcBef>
                <a:spcAft>
                  <a:spcPts val="0"/>
                </a:spcAft>
                <a:buClr>
                  <a:schemeClr val="accent1"/>
                </a:buClr>
                <a:buSzPct val="70000"/>
                <a:tabLst/>
                <a:defRPr/>
              </a:pPr>
              <a:endParaRPr lang="fr-FR" sz="2400" baseline="0" dirty="0" smtClean="0"/>
            </a:p>
          </p:txBody>
        </p:sp>
      </p:grpSp>
      <p:sp>
        <p:nvSpPr>
          <p:cNvPr id="4" name="Titre 1"/>
          <p:cNvSpPr>
            <a:spLocks noGrp="1"/>
          </p:cNvSpPr>
          <p:nvPr>
            <p:ph type="title"/>
          </p:nvPr>
        </p:nvSpPr>
        <p:spPr>
          <a:xfrm>
            <a:off x="457200" y="-99392"/>
            <a:ext cx="7467600" cy="1143000"/>
          </a:xfrm>
        </p:spPr>
        <p:txBody>
          <a:bodyPr/>
          <a:lstStyle/>
          <a:p>
            <a:r>
              <a:rPr lang="fr-FR" dirty="0" smtClean="0"/>
              <a:t>Fonction informer</a:t>
            </a:r>
            <a:endParaRPr lang="fr-FR" dirty="0"/>
          </a:p>
        </p:txBody>
      </p:sp>
      <p:pic>
        <p:nvPicPr>
          <p:cNvPr id="1028" name="Picture 4" descr="http://www.eric-elien.com/public/pics/large/1294135873_BIO.JPG"/>
          <p:cNvPicPr>
            <a:picLocks noChangeAspect="1" noChangeArrowheads="1"/>
          </p:cNvPicPr>
          <p:nvPr/>
        </p:nvPicPr>
        <p:blipFill>
          <a:blip r:embed="rId3" cstate="print"/>
          <a:srcRect/>
          <a:stretch>
            <a:fillRect/>
          </a:stretch>
        </p:blipFill>
        <p:spPr bwMode="auto">
          <a:xfrm>
            <a:off x="4067944" y="3493888"/>
            <a:ext cx="1096075" cy="1400035"/>
          </a:xfrm>
          <a:prstGeom prst="rect">
            <a:avLst/>
          </a:prstGeom>
          <a:noFill/>
        </p:spPr>
      </p:pic>
      <p:pic>
        <p:nvPicPr>
          <p:cNvPr id="1030" name="Picture 6" descr="http://www.au-chocolat.fr/images/17882.jpg"/>
          <p:cNvPicPr>
            <a:picLocks noChangeAspect="1" noChangeArrowheads="1"/>
          </p:cNvPicPr>
          <p:nvPr/>
        </p:nvPicPr>
        <p:blipFill>
          <a:blip r:embed="rId4" cstate="print"/>
          <a:srcRect/>
          <a:stretch>
            <a:fillRect/>
          </a:stretch>
        </p:blipFill>
        <p:spPr bwMode="auto">
          <a:xfrm>
            <a:off x="5358312" y="3709912"/>
            <a:ext cx="3451172" cy="2805954"/>
          </a:xfrm>
          <a:prstGeom prst="rect">
            <a:avLst/>
          </a:prstGeom>
          <a:noFill/>
        </p:spPr>
      </p:pic>
      <p:cxnSp>
        <p:nvCxnSpPr>
          <p:cNvPr id="13" name="Connecteur droit avec flèche 12"/>
          <p:cNvCxnSpPr/>
          <p:nvPr/>
        </p:nvCxnSpPr>
        <p:spPr>
          <a:xfrm flipH="1" flipV="1">
            <a:off x="6444208" y="5301208"/>
            <a:ext cx="648072" cy="648072"/>
          </a:xfrm>
          <a:prstGeom prst="straightConnector1">
            <a:avLst/>
          </a:prstGeom>
          <a:ln w="38100">
            <a:solidFill>
              <a:schemeClr val="accent2"/>
            </a:solidFill>
            <a:tailEnd type="arrow"/>
          </a:ln>
        </p:spPr>
        <p:style>
          <a:lnRef idx="1">
            <a:schemeClr val="accent2"/>
          </a:lnRef>
          <a:fillRef idx="0">
            <a:schemeClr val="accent2"/>
          </a:fillRef>
          <a:effectRef idx="0">
            <a:schemeClr val="accent2"/>
          </a:effectRef>
          <a:fontRef idx="minor">
            <a:schemeClr val="tx1"/>
          </a:fontRef>
        </p:style>
      </p:cxnSp>
      <p:pic>
        <p:nvPicPr>
          <p:cNvPr id="13316" name="Picture 4" descr="http://www.voyancefrancaise.com/content/relaxnews/cuisine/logo_sda_2012.7cde5141040.w300.jpg"/>
          <p:cNvPicPr>
            <a:picLocks noChangeAspect="1" noChangeArrowheads="1"/>
          </p:cNvPicPr>
          <p:nvPr/>
        </p:nvPicPr>
        <p:blipFill>
          <a:blip r:embed="rId5" cstate="print"/>
          <a:srcRect/>
          <a:stretch>
            <a:fillRect/>
          </a:stretch>
        </p:blipFill>
        <p:spPr bwMode="auto">
          <a:xfrm>
            <a:off x="179512" y="3421880"/>
            <a:ext cx="1070638" cy="1234803"/>
          </a:xfrm>
          <a:prstGeom prst="rect">
            <a:avLst/>
          </a:prstGeom>
          <a:noFill/>
        </p:spPr>
      </p:pic>
      <p:pic>
        <p:nvPicPr>
          <p:cNvPr id="12292" name="Picture 4" descr="http://www.info-commerce-equitable.com/image/commerce01.jpg"/>
          <p:cNvPicPr>
            <a:picLocks noChangeAspect="1" noChangeArrowheads="1"/>
          </p:cNvPicPr>
          <p:nvPr/>
        </p:nvPicPr>
        <p:blipFill>
          <a:blip r:embed="rId6" cstate="print"/>
          <a:srcRect/>
          <a:stretch>
            <a:fillRect/>
          </a:stretch>
        </p:blipFill>
        <p:spPr bwMode="auto">
          <a:xfrm rot="21082006">
            <a:off x="1327041" y="4336950"/>
            <a:ext cx="2753883" cy="2065412"/>
          </a:xfrm>
          <a:prstGeom prst="rect">
            <a:avLst/>
          </a:prstGeom>
          <a:ln>
            <a:noFill/>
          </a:ln>
          <a:effectLst>
            <a:softEdge rad="112500"/>
          </a:effectLst>
        </p:spPr>
      </p:pic>
      <p:pic>
        <p:nvPicPr>
          <p:cNvPr id="11" name="Picture 2" descr="http://www.ecobase21.net/Effetdeserre/PetitsGestesBonnesPratiques/Nfenvironnement.jpg"/>
          <p:cNvPicPr>
            <a:picLocks noChangeAspect="1" noChangeArrowheads="1"/>
          </p:cNvPicPr>
          <p:nvPr/>
        </p:nvPicPr>
        <p:blipFill>
          <a:blip r:embed="rId7" cstate="print"/>
          <a:srcRect/>
          <a:stretch>
            <a:fillRect/>
          </a:stretch>
        </p:blipFill>
        <p:spPr bwMode="auto">
          <a:xfrm>
            <a:off x="7164288" y="188640"/>
            <a:ext cx="1405212" cy="1052736"/>
          </a:xfrm>
          <a:prstGeom prst="rect">
            <a:avLst/>
          </a:prstGeom>
          <a:noFill/>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e 12"/>
          <p:cNvGrpSpPr/>
          <p:nvPr/>
        </p:nvGrpSpPr>
        <p:grpSpPr>
          <a:xfrm>
            <a:off x="467544" y="1124744"/>
            <a:ext cx="7920880" cy="4873752"/>
            <a:chOff x="467544" y="1484784"/>
            <a:chExt cx="7920880" cy="4873752"/>
          </a:xfrm>
        </p:grpSpPr>
        <p:sp>
          <p:nvSpPr>
            <p:cNvPr id="8" name="Rectangle à coins arrondis 7"/>
            <p:cNvSpPr/>
            <p:nvPr/>
          </p:nvSpPr>
          <p:spPr>
            <a:xfrm>
              <a:off x="467544" y="1556792"/>
              <a:ext cx="7920880"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contenu 2"/>
            <p:cNvSpPr txBox="1">
              <a:spLocks/>
            </p:cNvSpPr>
            <p:nvPr/>
          </p:nvSpPr>
          <p:spPr>
            <a:xfrm>
              <a:off x="539552" y="1484784"/>
              <a:ext cx="7776864" cy="4873752"/>
            </a:xfrm>
            <a:prstGeom prst="rect">
              <a:avLst/>
            </a:prstGeom>
          </p:spPr>
          <p:txBody>
            <a:bodyPr vert="horz">
              <a:normAutofit/>
            </a:bodyPr>
            <a:lstStyle/>
            <a:p>
              <a:pPr marL="274320" marR="0" lvl="0" indent="-274320" algn="ctr" defTabSz="914400" rtl="0" eaLnBrk="1" fontAlgn="auto" latinLnBrk="0" hangingPunct="1">
                <a:lnSpc>
                  <a:spcPct val="100000"/>
                </a:lnSpc>
                <a:spcBef>
                  <a:spcPts val="600"/>
                </a:spcBef>
                <a:spcAft>
                  <a:spcPts val="0"/>
                </a:spcAft>
                <a:buClr>
                  <a:schemeClr val="accent1"/>
                </a:buClr>
                <a:buSzPct val="70000"/>
                <a:tabLst/>
                <a:defRPr/>
              </a:pPr>
              <a:endParaRPr kumimoji="0" lang="fr-FR" sz="1600" b="0" i="0" u="none" strike="noStrike" kern="1200" cap="none" spc="0" normalizeH="0" noProof="0" dirty="0" smtClean="0">
                <a:ln>
                  <a:noFill/>
                </a:ln>
                <a:solidFill>
                  <a:schemeClr val="tx1"/>
                </a:solidFill>
                <a:effectLst/>
                <a:uLnTx/>
                <a:uFillTx/>
                <a:latin typeface="+mn-lt"/>
                <a:ea typeface="+mn-ea"/>
                <a:cs typeface="+mn-cs"/>
              </a:endParaRPr>
            </a:p>
            <a:p>
              <a:pPr algn="ctr"/>
              <a:r>
                <a:rPr lang="fr-FR" sz="2000" b="1" dirty="0" smtClean="0"/>
                <a:t>Pour informer le consommateur sur les valeurs nutritionnelles du produit : les indicateurs nutritionnels</a:t>
              </a:r>
              <a:endParaRPr lang="fr-FR" dirty="0" smtClean="0"/>
            </a:p>
            <a:p>
              <a:endParaRPr lang="fr-FR" dirty="0" smtClean="0"/>
            </a:p>
            <a:p>
              <a:r>
                <a:rPr lang="fr-FR" sz="2000" dirty="0" smtClean="0"/>
                <a:t>Les consommateurs font de plus en plus attention à ce qu’ils mettent dans leur assiette. Ils ont besoin de ces information pour contrôler les aliments qu’ils ingèrent.  </a:t>
              </a:r>
            </a:p>
            <a:p>
              <a:pPr marL="274320" marR="0" lvl="0" indent="-274320" defTabSz="914400" rtl="0" eaLnBrk="1" fontAlgn="auto" latinLnBrk="0" hangingPunct="1">
                <a:lnSpc>
                  <a:spcPct val="100000"/>
                </a:lnSpc>
                <a:spcBef>
                  <a:spcPts val="600"/>
                </a:spcBef>
                <a:spcAft>
                  <a:spcPts val="0"/>
                </a:spcAft>
                <a:buClr>
                  <a:schemeClr val="accent1"/>
                </a:buClr>
                <a:buSzPct val="70000"/>
                <a:tabLst/>
                <a:defRPr/>
              </a:pPr>
              <a:endParaRPr lang="fr-FR" sz="2400" baseline="0" dirty="0" smtClean="0"/>
            </a:p>
          </p:txBody>
        </p:sp>
      </p:grpSp>
      <p:sp>
        <p:nvSpPr>
          <p:cNvPr id="3" name="Espace réservé du contenu 2"/>
          <p:cNvSpPr>
            <a:spLocks noGrp="1"/>
          </p:cNvSpPr>
          <p:nvPr>
            <p:ph sz="quarter" idx="1"/>
          </p:nvPr>
        </p:nvSpPr>
        <p:spPr/>
        <p:txBody>
          <a:bodyPr>
            <a:normAutofit/>
          </a:bodyPr>
          <a:lstStyle/>
          <a:p>
            <a:pPr lvl="0">
              <a:buNone/>
            </a:pPr>
            <a:endParaRPr lang="fr-FR" sz="2000" dirty="0" smtClean="0"/>
          </a:p>
          <a:p>
            <a:pPr>
              <a:buNone/>
            </a:pPr>
            <a:endParaRPr lang="fr-FR" dirty="0"/>
          </a:p>
        </p:txBody>
      </p:sp>
      <p:sp>
        <p:nvSpPr>
          <p:cNvPr id="4" name="Titre 1"/>
          <p:cNvSpPr>
            <a:spLocks noGrp="1"/>
          </p:cNvSpPr>
          <p:nvPr>
            <p:ph type="title"/>
          </p:nvPr>
        </p:nvSpPr>
        <p:spPr>
          <a:xfrm>
            <a:off x="457200" y="-315416"/>
            <a:ext cx="7467600" cy="1143000"/>
          </a:xfrm>
        </p:spPr>
        <p:txBody>
          <a:bodyPr/>
          <a:lstStyle/>
          <a:p>
            <a:r>
              <a:rPr lang="fr-FR" dirty="0" smtClean="0"/>
              <a:t>Fonction informer</a:t>
            </a:r>
            <a:endParaRPr lang="fr-FR" dirty="0"/>
          </a:p>
        </p:txBody>
      </p:sp>
      <p:pic>
        <p:nvPicPr>
          <p:cNvPr id="1026" name="Picture 2" descr="http://gourmand.blogs.com/le_blog_gourmand/images/curseur_nutritionnel.jpg"/>
          <p:cNvPicPr>
            <a:picLocks noChangeAspect="1" noChangeArrowheads="1"/>
          </p:cNvPicPr>
          <p:nvPr/>
        </p:nvPicPr>
        <p:blipFill>
          <a:blip r:embed="rId3" cstate="print"/>
          <a:srcRect/>
          <a:stretch>
            <a:fillRect/>
          </a:stretch>
        </p:blipFill>
        <p:spPr bwMode="auto">
          <a:xfrm>
            <a:off x="323528" y="4005064"/>
            <a:ext cx="2952328" cy="792088"/>
          </a:xfrm>
          <a:prstGeom prst="rect">
            <a:avLst/>
          </a:prstGeom>
          <a:noFill/>
        </p:spPr>
      </p:pic>
      <p:sp>
        <p:nvSpPr>
          <p:cNvPr id="18" name="Rectangle 11"/>
          <p:cNvSpPr>
            <a:spLocks noChangeArrowheads="1"/>
          </p:cNvSpPr>
          <p:nvPr/>
        </p:nvSpPr>
        <p:spPr bwMode="auto">
          <a:xfrm>
            <a:off x="251520" y="4874384"/>
            <a:ext cx="3168352" cy="1938992"/>
          </a:xfrm>
          <a:prstGeom prst="rect">
            <a:avLst/>
          </a:prstGeom>
          <a:noFill/>
          <a:ln w="9525">
            <a:solidFill>
              <a:srgbClr val="0070C0"/>
            </a:solidFill>
            <a:miter lim="800000"/>
            <a:headEnd/>
            <a:tailEnd/>
          </a:ln>
        </p:spPr>
        <p:txBody>
          <a:bodyPr wrap="square">
            <a:spAutoFit/>
          </a:bodyPr>
          <a:lstStyle/>
          <a:p>
            <a:pPr algn="just"/>
            <a:r>
              <a:rPr lang="fr-FR" sz="1200" b="1" dirty="0" smtClean="0"/>
              <a:t>Les produits « plaisir nutrition » indique que c’est un produit sain et léger que l’on peut manger à volonté Les produits « plaisir classique » signale que le produits est un aliment de base.</a:t>
            </a:r>
          </a:p>
          <a:p>
            <a:pPr algn="just"/>
            <a:r>
              <a:rPr lang="fr-FR" sz="1200" b="1" dirty="0" smtClean="0"/>
              <a:t>Les produits « plaisir gourmand  » indique que le produit est riche et qu’il doit être consommé avec modération. </a:t>
            </a:r>
            <a:endParaRPr lang="fr-FR" sz="1200" b="1" dirty="0"/>
          </a:p>
        </p:txBody>
      </p:sp>
      <p:sp>
        <p:nvSpPr>
          <p:cNvPr id="21" name="ZoneTexte 20"/>
          <p:cNvSpPr txBox="1"/>
          <p:nvPr/>
        </p:nvSpPr>
        <p:spPr>
          <a:xfrm>
            <a:off x="827584" y="3645024"/>
            <a:ext cx="1944216" cy="2880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1200" b="1" dirty="0" smtClean="0"/>
              <a:t>Curseur nutritionnel</a:t>
            </a:r>
            <a:endParaRPr lang="fr-FR" sz="1200" b="1" dirty="0"/>
          </a:p>
        </p:txBody>
      </p:sp>
      <p:sp>
        <p:nvSpPr>
          <p:cNvPr id="23" name="ZoneTexte 22"/>
          <p:cNvSpPr txBox="1"/>
          <p:nvPr/>
        </p:nvSpPr>
        <p:spPr>
          <a:xfrm>
            <a:off x="5148064" y="3573016"/>
            <a:ext cx="1944216" cy="2880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1200" b="1" dirty="0" smtClean="0"/>
              <a:t>Repère nutrition</a:t>
            </a:r>
            <a:endParaRPr lang="fr-FR" sz="1200" b="1" dirty="0"/>
          </a:p>
        </p:txBody>
      </p:sp>
      <p:pic>
        <p:nvPicPr>
          <p:cNvPr id="1029" name="Picture 5"/>
          <p:cNvPicPr>
            <a:picLocks noChangeAspect="1" noChangeArrowheads="1"/>
          </p:cNvPicPr>
          <p:nvPr/>
        </p:nvPicPr>
        <p:blipFill>
          <a:blip r:embed="rId4" cstate="print"/>
          <a:srcRect/>
          <a:stretch>
            <a:fillRect/>
          </a:stretch>
        </p:blipFill>
        <p:spPr bwMode="auto">
          <a:xfrm>
            <a:off x="5940152" y="3933055"/>
            <a:ext cx="2736304" cy="1872209"/>
          </a:xfrm>
          <a:prstGeom prst="rect">
            <a:avLst/>
          </a:prstGeom>
          <a:noFill/>
          <a:ln w="9525">
            <a:noFill/>
            <a:miter lim="800000"/>
            <a:headEnd/>
            <a:tailEnd/>
          </a:ln>
        </p:spPr>
      </p:pic>
      <p:sp>
        <p:nvSpPr>
          <p:cNvPr id="25" name="Rectangle 11"/>
          <p:cNvSpPr>
            <a:spLocks noChangeArrowheads="1"/>
          </p:cNvSpPr>
          <p:nvPr/>
        </p:nvSpPr>
        <p:spPr bwMode="auto">
          <a:xfrm>
            <a:off x="3779912" y="5805264"/>
            <a:ext cx="4392488" cy="1015663"/>
          </a:xfrm>
          <a:prstGeom prst="rect">
            <a:avLst/>
          </a:prstGeom>
          <a:noFill/>
          <a:ln w="9525">
            <a:solidFill>
              <a:srgbClr val="0070C0"/>
            </a:solidFill>
            <a:miter lim="800000"/>
            <a:headEnd/>
            <a:tailEnd/>
          </a:ln>
        </p:spPr>
        <p:txBody>
          <a:bodyPr wrap="square">
            <a:spAutoFit/>
          </a:bodyPr>
          <a:lstStyle/>
          <a:p>
            <a:pPr algn="just"/>
            <a:r>
              <a:rPr lang="fr-FR" sz="1200" b="1" dirty="0" smtClean="0"/>
              <a:t>Ces repères permettent d’informer le consommateur sur les valeurs nutritives du produit qu’ils consomment. On retrouve de plus en plus ce genre de pictogramme sur les emballages des produits (parfois en </a:t>
            </a:r>
            <a:r>
              <a:rPr lang="fr-FR" sz="1200" b="1" dirty="0" err="1" smtClean="0"/>
              <a:t>facing</a:t>
            </a:r>
            <a:r>
              <a:rPr lang="fr-FR" sz="1200" b="1" dirty="0" smtClean="0"/>
              <a:t>, exemple les céréales)</a:t>
            </a:r>
            <a:endParaRPr lang="fr-FR" sz="1200" b="1" dirty="0"/>
          </a:p>
        </p:txBody>
      </p:sp>
      <p:pic>
        <p:nvPicPr>
          <p:cNvPr id="1031" name="Picture 7" descr="https://www.wlz.be/cms/Mut400/GVO/etiket2fr.JPG"/>
          <p:cNvPicPr>
            <a:picLocks noChangeAspect="1" noChangeArrowheads="1"/>
          </p:cNvPicPr>
          <p:nvPr/>
        </p:nvPicPr>
        <p:blipFill>
          <a:blip r:embed="rId5" cstate="print"/>
          <a:srcRect/>
          <a:stretch>
            <a:fillRect/>
          </a:stretch>
        </p:blipFill>
        <p:spPr bwMode="auto">
          <a:xfrm>
            <a:off x="3779912" y="4077072"/>
            <a:ext cx="2041600" cy="1440160"/>
          </a:xfrm>
          <a:prstGeom prst="rect">
            <a:avLst/>
          </a:prstGeom>
          <a:noFill/>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539552" y="1196752"/>
            <a:ext cx="8208912" cy="5256584"/>
            <a:chOff x="539552" y="1268760"/>
            <a:chExt cx="8208912" cy="5256584"/>
          </a:xfrm>
        </p:grpSpPr>
        <p:sp>
          <p:nvSpPr>
            <p:cNvPr id="8" name="Rectangle à coins arrondis 7"/>
            <p:cNvSpPr/>
            <p:nvPr/>
          </p:nvSpPr>
          <p:spPr>
            <a:xfrm>
              <a:off x="1691680" y="1412776"/>
              <a:ext cx="5616624"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contenu 2"/>
            <p:cNvSpPr txBox="1">
              <a:spLocks/>
            </p:cNvSpPr>
            <p:nvPr/>
          </p:nvSpPr>
          <p:spPr>
            <a:xfrm>
              <a:off x="539552" y="1268760"/>
              <a:ext cx="8208912" cy="5256584"/>
            </a:xfrm>
            <a:prstGeom prst="rect">
              <a:avLst/>
            </a:prstGeom>
          </p:spPr>
          <p:txBody>
            <a:bodyPr vert="horz">
              <a:normAutofit fontScale="25000" lnSpcReduction="20000"/>
            </a:bodyPr>
            <a:lstStyle/>
            <a:p>
              <a:pPr algn="ctr"/>
              <a:endParaRPr lang="fr-FR" sz="8000" b="1" dirty="0" smtClean="0"/>
            </a:p>
            <a:p>
              <a:pPr algn="ctr"/>
              <a:r>
                <a:rPr lang="fr-FR" sz="8000" b="1" dirty="0" smtClean="0"/>
                <a:t>Pour informer de la qualité du produit : </a:t>
              </a:r>
            </a:p>
            <a:p>
              <a:pPr algn="ctr"/>
              <a:r>
                <a:rPr lang="fr-FR" sz="8000" b="1" dirty="0" smtClean="0"/>
                <a:t>les emballages actifs voire intelligents</a:t>
              </a:r>
              <a:endParaRPr lang="fr-FR" sz="8000" dirty="0" smtClean="0"/>
            </a:p>
            <a:p>
              <a:pPr lvl="0"/>
              <a:endParaRPr lang="fr-FR" sz="6400" u="sng" dirty="0" smtClean="0">
                <a:hlinkClick r:id="rId3"/>
              </a:endParaRPr>
            </a:p>
            <a:p>
              <a:pPr lvl="0"/>
              <a:endParaRPr lang="fr-FR" sz="7200" u="sng" dirty="0" smtClean="0">
                <a:hlinkClick r:id="rId3"/>
              </a:endParaRPr>
            </a:p>
            <a:p>
              <a:pPr lvl="0"/>
              <a:r>
                <a:rPr lang="fr-FR" sz="8000" u="sng" dirty="0" smtClean="0">
                  <a:hlinkClick r:id="rId3"/>
                </a:rPr>
                <a:t>Les emballages actifs</a:t>
              </a:r>
              <a:endParaRPr lang="fr-FR" sz="8000" u="sng" dirty="0" smtClean="0"/>
            </a:p>
            <a:p>
              <a:pPr lvl="0"/>
              <a:r>
                <a:rPr lang="fr-FR" sz="7200" dirty="0" smtClean="0"/>
                <a:t> </a:t>
              </a:r>
            </a:p>
            <a:p>
              <a:r>
                <a:rPr lang="fr-FR" sz="7200" dirty="0" smtClean="0"/>
                <a:t>Leur rôle est de préserver la qualité des produits en maintenant ou en créant des conditions adéquates pour leur conservation.</a:t>
              </a:r>
            </a:p>
            <a:p>
              <a:endParaRPr lang="fr-FR" sz="7200" dirty="0" smtClean="0"/>
            </a:p>
            <a:p>
              <a:pPr lvl="0"/>
              <a:r>
                <a:rPr lang="fr-FR" sz="6400" i="1" dirty="0" smtClean="0"/>
                <a:t>Exemples: - Contrôle de l’humidité : absorbeur et inhibiteurs de corrosions</a:t>
              </a:r>
            </a:p>
            <a:p>
              <a:pPr lvl="0"/>
              <a:r>
                <a:rPr lang="fr-FR" sz="6400" i="1" dirty="0" smtClean="0"/>
                <a:t>- Contrôle de l’atmosphère : absorbeurs d’oxygène, </a:t>
              </a:r>
            </a:p>
            <a:p>
              <a:pPr lvl="0"/>
              <a:r>
                <a:rPr lang="fr-FR" sz="6400" i="1" dirty="0" smtClean="0"/>
                <a:t>absorption des odeurs, absorbeurs de CO2, les agents bactéricides</a:t>
              </a:r>
            </a:p>
            <a:p>
              <a:r>
                <a:rPr lang="fr-FR" sz="7200" dirty="0" smtClean="0"/>
                <a:t> </a:t>
              </a:r>
              <a:endParaRPr lang="fr-FR" sz="8000" dirty="0" smtClean="0"/>
            </a:p>
            <a:p>
              <a:pPr lvl="0"/>
              <a:r>
                <a:rPr lang="fr-FR" sz="8000" u="sng" dirty="0" smtClean="0">
                  <a:hlinkClick r:id="rId4"/>
                </a:rPr>
                <a:t>Les emballages intelligents</a:t>
              </a:r>
              <a:r>
                <a:rPr lang="fr-FR" sz="8000" dirty="0" smtClean="0"/>
                <a:t> </a:t>
              </a:r>
            </a:p>
            <a:p>
              <a:pPr lvl="0"/>
              <a:endParaRPr lang="fr-FR" sz="7200" dirty="0" smtClean="0"/>
            </a:p>
            <a:p>
              <a:pPr lvl="0"/>
              <a:r>
                <a:rPr lang="fr-FR" sz="7200" dirty="0" smtClean="0"/>
                <a:t>- Les Intégrateurs Temps Température (ITT)</a:t>
              </a:r>
            </a:p>
            <a:p>
              <a:pPr lvl="0"/>
              <a:r>
                <a:rPr lang="fr-FR" sz="7200" dirty="0" smtClean="0"/>
                <a:t>- Les indicateurs à encres thermo-chromiques</a:t>
              </a:r>
            </a:p>
            <a:p>
              <a:pPr lvl="0"/>
              <a:r>
                <a:rPr lang="fr-FR" sz="7200" dirty="0" smtClean="0"/>
                <a:t>- La sur-étiquette à base de microorganismes</a:t>
              </a:r>
            </a:p>
            <a:p>
              <a:pPr lvl="0"/>
              <a:r>
                <a:rPr lang="fr-FR" sz="7200" dirty="0" smtClean="0"/>
                <a:t>- Les étiquettes RFID</a:t>
              </a:r>
            </a:p>
            <a:p>
              <a:pPr lvl="0"/>
              <a:r>
                <a:rPr lang="fr-FR" sz="7200" dirty="0" smtClean="0"/>
                <a:t>- Les traceurs de température électroniques</a:t>
              </a:r>
            </a:p>
            <a:p>
              <a:pPr lvl="0"/>
              <a:r>
                <a:rPr lang="fr-FR" sz="7200" dirty="0" smtClean="0"/>
                <a:t>- D’autres méthodes d’indication de l’état de conservation des denrées alimentaires : un repère visuel chromatique, une encre sensible à l’oxygène</a:t>
              </a:r>
            </a:p>
            <a:p>
              <a:r>
                <a:rPr lang="fr-FR" sz="7200" dirty="0" smtClean="0"/>
                <a:t> </a:t>
              </a:r>
            </a:p>
            <a:p>
              <a:r>
                <a:rPr lang="fr-FR" sz="6400" dirty="0" smtClean="0"/>
                <a:t> </a:t>
              </a:r>
            </a:p>
            <a:p>
              <a:r>
                <a:rPr lang="fr-FR" sz="2000" dirty="0" smtClean="0"/>
                <a:t> </a:t>
              </a:r>
            </a:p>
            <a:p>
              <a:r>
                <a:rPr lang="fr-FR" sz="2000" dirty="0" smtClean="0"/>
                <a:t> </a:t>
              </a:r>
            </a:p>
            <a:p>
              <a:r>
                <a:rPr lang="fr-FR" sz="2000" dirty="0" smtClean="0"/>
                <a:t> </a:t>
              </a:r>
            </a:p>
            <a:p>
              <a:r>
                <a:rPr lang="fr-FR" sz="2000" dirty="0" smtClean="0"/>
                <a:t> </a:t>
              </a:r>
            </a:p>
            <a:p>
              <a:r>
                <a:rPr lang="fr-FR" sz="2000" dirty="0" smtClean="0"/>
                <a:t> </a:t>
              </a:r>
            </a:p>
            <a:p>
              <a:r>
                <a:rPr lang="fr-FR" sz="2000" dirty="0" smtClean="0"/>
                <a:t> </a:t>
              </a:r>
            </a:p>
            <a:p>
              <a:r>
                <a:rPr lang="fr-FR" sz="2000" dirty="0" smtClean="0"/>
                <a:t> </a:t>
              </a:r>
            </a:p>
            <a:p>
              <a:r>
                <a:rPr lang="fr-FR" sz="2000" dirty="0" smtClean="0"/>
                <a:t> </a:t>
              </a:r>
              <a:endParaRPr lang="fr-FR" sz="2400" baseline="0" dirty="0" smtClean="0"/>
            </a:p>
          </p:txBody>
        </p:sp>
      </p:grpSp>
      <p:pic>
        <p:nvPicPr>
          <p:cNvPr id="6" name="Image 5"/>
          <p:cNvPicPr/>
          <p:nvPr/>
        </p:nvPicPr>
        <p:blipFill>
          <a:blip r:embed="rId5" cstate="print"/>
          <a:srcRect/>
          <a:stretch>
            <a:fillRect/>
          </a:stretch>
        </p:blipFill>
        <p:spPr bwMode="auto">
          <a:xfrm rot="757566">
            <a:off x="7344053" y="254527"/>
            <a:ext cx="1387745" cy="1139466"/>
          </a:xfrm>
          <a:prstGeom prst="rect">
            <a:avLst/>
          </a:prstGeom>
          <a:noFill/>
          <a:ln w="9525">
            <a:noFill/>
            <a:miter lim="800000"/>
            <a:headEnd/>
            <a:tailEnd/>
          </a:ln>
        </p:spPr>
      </p:pic>
      <p:sp>
        <p:nvSpPr>
          <p:cNvPr id="4" name="Titre 1"/>
          <p:cNvSpPr>
            <a:spLocks noGrp="1"/>
          </p:cNvSpPr>
          <p:nvPr>
            <p:ph type="title"/>
          </p:nvPr>
        </p:nvSpPr>
        <p:spPr>
          <a:xfrm>
            <a:off x="395536" y="-243408"/>
            <a:ext cx="7467600" cy="1143000"/>
          </a:xfrm>
        </p:spPr>
        <p:txBody>
          <a:bodyPr/>
          <a:lstStyle/>
          <a:p>
            <a:r>
              <a:rPr lang="fr-FR" dirty="0" smtClean="0"/>
              <a:t>Fonction informer</a:t>
            </a:r>
            <a:endParaRPr lang="fr-FR" dirty="0"/>
          </a:p>
        </p:txBody>
      </p:sp>
      <p:pic>
        <p:nvPicPr>
          <p:cNvPr id="11" name="Image 10"/>
          <p:cNvPicPr/>
          <p:nvPr/>
        </p:nvPicPr>
        <p:blipFill>
          <a:blip r:embed="rId6" cstate="print"/>
          <a:srcRect/>
          <a:stretch>
            <a:fillRect/>
          </a:stretch>
        </p:blipFill>
        <p:spPr bwMode="auto">
          <a:xfrm>
            <a:off x="6588224" y="4149080"/>
            <a:ext cx="2076450" cy="155562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179512" y="1340768"/>
            <a:ext cx="7467600" cy="5112568"/>
          </a:xfrm>
        </p:spPr>
        <p:txBody>
          <a:bodyPr>
            <a:normAutofit/>
          </a:bodyPr>
          <a:lstStyle/>
          <a:p>
            <a:pPr lvl="0">
              <a:buNone/>
            </a:pPr>
            <a:endParaRPr lang="fr-FR" sz="2000" dirty="0" smtClean="0"/>
          </a:p>
          <a:p>
            <a:pPr>
              <a:buNone/>
            </a:pPr>
            <a:r>
              <a:rPr lang="fr-FR" dirty="0" smtClean="0"/>
              <a:t>  				</a:t>
            </a:r>
            <a:endParaRPr lang="fr-FR" dirty="0"/>
          </a:p>
        </p:txBody>
      </p:sp>
      <p:sp>
        <p:nvSpPr>
          <p:cNvPr id="8" name="Rectangle à coins arrondis 7"/>
          <p:cNvSpPr/>
          <p:nvPr/>
        </p:nvSpPr>
        <p:spPr>
          <a:xfrm>
            <a:off x="1691680" y="1412776"/>
            <a:ext cx="5616624"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1"/>
          <p:cNvSpPr>
            <a:spLocks noGrp="1"/>
          </p:cNvSpPr>
          <p:nvPr>
            <p:ph type="title"/>
          </p:nvPr>
        </p:nvSpPr>
        <p:spPr>
          <a:xfrm>
            <a:off x="395536" y="-243408"/>
            <a:ext cx="7467600" cy="1143000"/>
          </a:xfrm>
        </p:spPr>
        <p:txBody>
          <a:bodyPr/>
          <a:lstStyle/>
          <a:p>
            <a:r>
              <a:rPr lang="fr-FR" dirty="0" smtClean="0"/>
              <a:t>Fonction informer</a:t>
            </a:r>
            <a:endParaRPr lang="fr-FR" dirty="0"/>
          </a:p>
        </p:txBody>
      </p:sp>
      <p:sp>
        <p:nvSpPr>
          <p:cNvPr id="9" name="ZoneTexte 8"/>
          <p:cNvSpPr txBox="1"/>
          <p:nvPr/>
        </p:nvSpPr>
        <p:spPr>
          <a:xfrm>
            <a:off x="2339752" y="2908101"/>
            <a:ext cx="5736130" cy="2585323"/>
          </a:xfrm>
          <a:prstGeom prst="rect">
            <a:avLst/>
          </a:prstGeom>
          <a:noFill/>
          <a:ln>
            <a:noFill/>
          </a:ln>
        </p:spPr>
        <p:txBody>
          <a:bodyPr wrap="square" rtlCol="0">
            <a:spAutoFit/>
          </a:bodyPr>
          <a:lstStyle/>
          <a:p>
            <a:pPr algn="just"/>
            <a:r>
              <a:rPr lang="fr-FR" dirty="0" smtClean="0"/>
              <a:t>Le groupe volailler Duc a adopté, fin novembre 2011, une nouvelle charte graphique sur ses emballages dans le but de renforcer son positionnement « volailles de qualité », élevées en France. </a:t>
            </a:r>
          </a:p>
          <a:p>
            <a:pPr algn="just"/>
            <a:r>
              <a:rPr lang="fr-FR" dirty="0" smtClean="0"/>
              <a:t>Duc recourt à un étiquetage modernisé et plus facile à déchiffrer par le consommateur. Il met en avant l’alimentation, la certification, la provenance des volailles. </a:t>
            </a:r>
          </a:p>
        </p:txBody>
      </p:sp>
      <p:pic>
        <p:nvPicPr>
          <p:cNvPr id="79874" name="Picture 2"/>
          <p:cNvPicPr>
            <a:picLocks noChangeAspect="1" noChangeArrowheads="1"/>
          </p:cNvPicPr>
          <p:nvPr/>
        </p:nvPicPr>
        <p:blipFill>
          <a:blip r:embed="rId3" cstate="print"/>
          <a:srcRect l="84196" t="17666" r="3056" b="69838"/>
          <a:stretch>
            <a:fillRect/>
          </a:stretch>
        </p:blipFill>
        <p:spPr bwMode="auto">
          <a:xfrm>
            <a:off x="326011" y="2924944"/>
            <a:ext cx="1815099" cy="2448272"/>
          </a:xfrm>
          <a:prstGeom prst="rect">
            <a:avLst/>
          </a:prstGeom>
          <a:noFill/>
          <a:ln w="9525">
            <a:noFill/>
            <a:miter lim="800000"/>
            <a:headEnd/>
            <a:tailEnd/>
          </a:ln>
        </p:spPr>
      </p:pic>
      <p:sp>
        <p:nvSpPr>
          <p:cNvPr id="11" name="Rectangle 10"/>
          <p:cNvSpPr/>
          <p:nvPr/>
        </p:nvSpPr>
        <p:spPr>
          <a:xfrm>
            <a:off x="1691680" y="1412776"/>
            <a:ext cx="5616624" cy="707886"/>
          </a:xfrm>
          <a:prstGeom prst="rect">
            <a:avLst/>
          </a:prstGeom>
        </p:spPr>
        <p:txBody>
          <a:bodyPr wrap="square">
            <a:spAutoFit/>
          </a:bodyPr>
          <a:lstStyle/>
          <a:p>
            <a:pPr algn="ctr"/>
            <a:r>
              <a:rPr lang="fr-FR" sz="2000" b="1" dirty="0" smtClean="0"/>
              <a:t>Pour informer de la qualité du produit : </a:t>
            </a:r>
          </a:p>
          <a:p>
            <a:pPr algn="ctr"/>
            <a:r>
              <a:rPr lang="fr-FR" sz="2000" b="1" dirty="0" smtClean="0"/>
              <a:t>Nouvelles chartes graphiques</a:t>
            </a:r>
            <a:endParaRPr lang="fr-FR" sz="500" dirty="0" smtClean="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cimg.partner.shopping.voila.fr/srv/FR/2803214510145/T/500x500/C/FFFFFF/url/Eau-Mont-Roucous-15l.jpg"/>
          <p:cNvPicPr>
            <a:picLocks noChangeAspect="1" noChangeArrowheads="1"/>
          </p:cNvPicPr>
          <p:nvPr/>
        </p:nvPicPr>
        <p:blipFill>
          <a:blip r:embed="rId3" cstate="print"/>
          <a:srcRect/>
          <a:stretch>
            <a:fillRect/>
          </a:stretch>
        </p:blipFill>
        <p:spPr bwMode="auto">
          <a:xfrm>
            <a:off x="2771800" y="3130996"/>
            <a:ext cx="3610372" cy="3610372"/>
          </a:xfrm>
          <a:prstGeom prst="rect">
            <a:avLst/>
          </a:prstGeom>
          <a:noFill/>
        </p:spPr>
      </p:pic>
      <p:sp>
        <p:nvSpPr>
          <p:cNvPr id="3" name="Espace réservé du contenu 2"/>
          <p:cNvSpPr>
            <a:spLocks noGrp="1"/>
          </p:cNvSpPr>
          <p:nvPr>
            <p:ph sz="quarter" idx="1"/>
          </p:nvPr>
        </p:nvSpPr>
        <p:spPr>
          <a:xfrm>
            <a:off x="899592" y="1772816"/>
            <a:ext cx="7467600" cy="4873752"/>
          </a:xfrm>
        </p:spPr>
        <p:txBody>
          <a:bodyPr>
            <a:normAutofit/>
          </a:bodyPr>
          <a:lstStyle/>
          <a:p>
            <a:pPr lvl="0">
              <a:buNone/>
            </a:pPr>
            <a:endParaRPr lang="fr-FR" sz="2000" dirty="0" smtClean="0"/>
          </a:p>
          <a:p>
            <a:pPr>
              <a:buNone/>
            </a:pPr>
            <a:endParaRPr lang="fr-FR" dirty="0"/>
          </a:p>
        </p:txBody>
      </p:sp>
      <p:sp>
        <p:nvSpPr>
          <p:cNvPr id="4" name="Titre 1"/>
          <p:cNvSpPr>
            <a:spLocks noGrp="1"/>
          </p:cNvSpPr>
          <p:nvPr>
            <p:ph type="title"/>
          </p:nvPr>
        </p:nvSpPr>
        <p:spPr>
          <a:xfrm>
            <a:off x="467544" y="-171400"/>
            <a:ext cx="7467600" cy="1143000"/>
          </a:xfrm>
        </p:spPr>
        <p:txBody>
          <a:bodyPr/>
          <a:lstStyle/>
          <a:p>
            <a:r>
              <a:rPr lang="fr-FR" dirty="0" smtClean="0"/>
              <a:t>Fonction informer</a:t>
            </a:r>
            <a:endParaRPr lang="fr-FR" dirty="0"/>
          </a:p>
        </p:txBody>
      </p:sp>
      <p:sp>
        <p:nvSpPr>
          <p:cNvPr id="5" name="Espace réservé du contenu 2"/>
          <p:cNvSpPr txBox="1">
            <a:spLocks/>
          </p:cNvSpPr>
          <p:nvPr/>
        </p:nvSpPr>
        <p:spPr>
          <a:xfrm>
            <a:off x="539552" y="2060848"/>
            <a:ext cx="7704856" cy="4873752"/>
          </a:xfrm>
          <a:prstGeom prst="rect">
            <a:avLst/>
          </a:prstGeom>
        </p:spPr>
        <p:txBody>
          <a:bodyPr vert="horz">
            <a:normAutofit fontScale="25000" lnSpcReduction="20000"/>
          </a:bodyPr>
          <a:lstStyle/>
          <a:p>
            <a:pPr marL="274320" marR="0" lvl="0" indent="-274320" algn="ctr" defTabSz="914400" rtl="0" eaLnBrk="1" fontAlgn="auto" latinLnBrk="0" hangingPunct="1">
              <a:lnSpc>
                <a:spcPct val="100000"/>
              </a:lnSpc>
              <a:spcBef>
                <a:spcPts val="600"/>
              </a:spcBef>
              <a:spcAft>
                <a:spcPts val="0"/>
              </a:spcAft>
              <a:buClr>
                <a:schemeClr val="accent1"/>
              </a:buClr>
              <a:buSzPct val="70000"/>
              <a:tabLst/>
              <a:defRPr/>
            </a:pPr>
            <a:endParaRPr kumimoji="0" lang="fr-FR" sz="2900" b="0" i="0" u="none" strike="noStrike" kern="1200" cap="none" spc="0" normalizeH="0" noProof="0" dirty="0" smtClean="0">
              <a:ln>
                <a:noFill/>
              </a:ln>
              <a:solidFill>
                <a:schemeClr val="tx1"/>
              </a:solidFill>
              <a:effectLst/>
              <a:uLnTx/>
              <a:uFillTx/>
              <a:latin typeface="+mn-lt"/>
              <a:ea typeface="+mn-ea"/>
              <a:cs typeface="+mn-cs"/>
            </a:endParaRPr>
          </a:p>
          <a:p>
            <a:pPr>
              <a:lnSpc>
                <a:spcPct val="120000"/>
              </a:lnSpc>
            </a:pPr>
            <a:r>
              <a:rPr lang="fr-FR" sz="8000" dirty="0" smtClean="0"/>
              <a:t>Sur certains packaging, on retrouve des graduations indiquant au consommateur la quantité qu’il a consommé, mais aussi lui précisant la quantité nutritionnelle conseillée.</a:t>
            </a:r>
          </a:p>
          <a:p>
            <a:endParaRPr lang="fr-FR" sz="7200" dirty="0" smtClean="0"/>
          </a:p>
          <a:p>
            <a:endParaRPr lang="fr-FR" sz="7200" dirty="0" smtClean="0"/>
          </a:p>
          <a:p>
            <a:endParaRPr lang="fr-FR" sz="4500" dirty="0" smtClean="0"/>
          </a:p>
          <a:p>
            <a:endParaRPr lang="fr-FR" sz="4500" dirty="0" smtClean="0"/>
          </a:p>
          <a:p>
            <a:endParaRPr lang="fr-FR" sz="4500" dirty="0" smtClean="0"/>
          </a:p>
          <a:p>
            <a:endParaRPr lang="fr-FR" sz="4500" dirty="0" smtClean="0"/>
          </a:p>
          <a:p>
            <a:endParaRPr lang="fr-FR" sz="4500" dirty="0" smtClean="0"/>
          </a:p>
          <a:p>
            <a:endParaRPr lang="fr-FR" sz="4500" dirty="0" smtClean="0"/>
          </a:p>
          <a:p>
            <a:endParaRPr lang="fr-FR" sz="4500" dirty="0" smtClean="0"/>
          </a:p>
          <a:p>
            <a:endParaRPr lang="fr-FR" sz="4500" dirty="0" smtClean="0"/>
          </a:p>
          <a:p>
            <a:endParaRPr lang="fr-FR" sz="4500" dirty="0" smtClean="0"/>
          </a:p>
          <a:p>
            <a:endParaRPr lang="fr-FR" sz="7200" dirty="0" smtClean="0"/>
          </a:p>
          <a:p>
            <a:pPr lvl="0"/>
            <a:endParaRPr lang="fr-FR" sz="6400" u="sng" dirty="0" smtClean="0">
              <a:hlinkClick r:id="rId4"/>
            </a:endParaRPr>
          </a:p>
          <a:p>
            <a:pPr lvl="0"/>
            <a:endParaRPr lang="fr-FR" sz="6400" dirty="0" smtClean="0"/>
          </a:p>
          <a:p>
            <a:r>
              <a:rPr lang="fr-FR" sz="6400" dirty="0" smtClean="0"/>
              <a:t> </a:t>
            </a:r>
          </a:p>
          <a:p>
            <a:r>
              <a:rPr lang="fr-FR" sz="2000" dirty="0" smtClean="0"/>
              <a:t> </a:t>
            </a:r>
          </a:p>
          <a:p>
            <a:r>
              <a:rPr lang="fr-FR" sz="2000" dirty="0" smtClean="0"/>
              <a:t> </a:t>
            </a:r>
          </a:p>
          <a:p>
            <a:r>
              <a:rPr lang="fr-FR" sz="2000" dirty="0" smtClean="0"/>
              <a:t> </a:t>
            </a:r>
          </a:p>
          <a:p>
            <a:r>
              <a:rPr lang="fr-FR" sz="2000" dirty="0" smtClean="0"/>
              <a:t> </a:t>
            </a:r>
          </a:p>
          <a:p>
            <a:r>
              <a:rPr lang="fr-FR" sz="2000" dirty="0" smtClean="0"/>
              <a:t> </a:t>
            </a:r>
          </a:p>
          <a:p>
            <a:r>
              <a:rPr lang="fr-FR" sz="2000" dirty="0" smtClean="0"/>
              <a:t> </a:t>
            </a:r>
          </a:p>
          <a:p>
            <a:r>
              <a:rPr lang="fr-FR" sz="2000" dirty="0" smtClean="0"/>
              <a:t> </a:t>
            </a:r>
          </a:p>
          <a:p>
            <a:r>
              <a:rPr lang="fr-FR" sz="2000" dirty="0" smtClean="0"/>
              <a:t> </a:t>
            </a:r>
            <a:endParaRPr lang="fr-FR" sz="2400" baseline="0" dirty="0" smtClean="0"/>
          </a:p>
        </p:txBody>
      </p:sp>
      <p:pic>
        <p:nvPicPr>
          <p:cNvPr id="1026" name="Picture 2" descr="G:\DCIM\Camera\2012-01-06 12.55.04.jpg"/>
          <p:cNvPicPr>
            <a:picLocks noChangeAspect="1" noChangeArrowheads="1"/>
          </p:cNvPicPr>
          <p:nvPr/>
        </p:nvPicPr>
        <p:blipFill>
          <a:blip r:embed="rId5" cstate="print"/>
          <a:srcRect/>
          <a:stretch>
            <a:fillRect/>
          </a:stretch>
        </p:blipFill>
        <p:spPr bwMode="auto">
          <a:xfrm rot="21089409">
            <a:off x="755342" y="3454052"/>
            <a:ext cx="2094919" cy="30723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7" name="Picture 3" descr="G:\DCIM\Camera\2012-01-06 12.53.57.jpg"/>
          <p:cNvPicPr>
            <a:picLocks noChangeAspect="1" noChangeArrowheads="1"/>
          </p:cNvPicPr>
          <p:nvPr/>
        </p:nvPicPr>
        <p:blipFill>
          <a:blip r:embed="rId6" cstate="print"/>
          <a:srcRect/>
          <a:stretch>
            <a:fillRect/>
          </a:stretch>
        </p:blipFill>
        <p:spPr bwMode="auto">
          <a:xfrm rot="539622">
            <a:off x="6374056" y="3430651"/>
            <a:ext cx="2095820" cy="29523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0" name="Connecteur droit avec flèche 9"/>
          <p:cNvCxnSpPr/>
          <p:nvPr/>
        </p:nvCxnSpPr>
        <p:spPr>
          <a:xfrm>
            <a:off x="3491880" y="4221088"/>
            <a:ext cx="936104" cy="8640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2699792" y="3789040"/>
            <a:ext cx="2088232" cy="369332"/>
          </a:xfrm>
          <a:prstGeom prst="rect">
            <a:avLst/>
          </a:prstGeom>
          <a:noFill/>
        </p:spPr>
        <p:txBody>
          <a:bodyPr wrap="square" rtlCol="0">
            <a:spAutoFit/>
          </a:bodyPr>
          <a:lstStyle/>
          <a:p>
            <a:r>
              <a:rPr lang="fr-FR" dirty="0" smtClean="0"/>
              <a:t>Graduations</a:t>
            </a:r>
            <a:endParaRPr lang="fr-FR" dirty="0"/>
          </a:p>
        </p:txBody>
      </p:sp>
      <p:grpSp>
        <p:nvGrpSpPr>
          <p:cNvPr id="13" name="Groupe 12"/>
          <p:cNvGrpSpPr/>
          <p:nvPr/>
        </p:nvGrpSpPr>
        <p:grpSpPr>
          <a:xfrm>
            <a:off x="899592" y="1340768"/>
            <a:ext cx="7344816" cy="648072"/>
            <a:chOff x="899592" y="1340768"/>
            <a:chExt cx="7344816" cy="648072"/>
          </a:xfrm>
        </p:grpSpPr>
        <p:sp>
          <p:nvSpPr>
            <p:cNvPr id="6" name="Rectangle à coins arrondis 5"/>
            <p:cNvSpPr/>
            <p:nvPr/>
          </p:nvSpPr>
          <p:spPr>
            <a:xfrm>
              <a:off x="899592" y="1340768"/>
              <a:ext cx="7344816"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971600" y="1444714"/>
              <a:ext cx="7128792" cy="400110"/>
            </a:xfrm>
            <a:prstGeom prst="rect">
              <a:avLst/>
            </a:prstGeom>
          </p:spPr>
          <p:txBody>
            <a:bodyPr wrap="square">
              <a:spAutoFit/>
            </a:bodyPr>
            <a:lstStyle/>
            <a:p>
              <a:pPr algn="ctr"/>
              <a:r>
                <a:rPr lang="fr-FR" sz="2000" b="1" dirty="0" smtClean="0"/>
                <a:t>Pour informer le consommateur : les graduations</a:t>
              </a:r>
            </a:p>
          </p:txBody>
        </p:sp>
      </p:gr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à coins arrondis 10"/>
          <p:cNvSpPr/>
          <p:nvPr/>
        </p:nvSpPr>
        <p:spPr>
          <a:xfrm>
            <a:off x="611560" y="1556792"/>
            <a:ext cx="8064896"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contenu 2"/>
          <p:cNvSpPr txBox="1">
            <a:spLocks/>
          </p:cNvSpPr>
          <p:nvPr/>
        </p:nvSpPr>
        <p:spPr>
          <a:xfrm>
            <a:off x="539552" y="1484784"/>
            <a:ext cx="8136904" cy="5373216"/>
          </a:xfrm>
          <a:prstGeom prst="rect">
            <a:avLst/>
          </a:prstGeom>
        </p:spPr>
        <p:txBody>
          <a:bodyPr vert="horz">
            <a:normAutofit fontScale="70000" lnSpcReduction="20000"/>
          </a:bodyPr>
          <a:lstStyle/>
          <a:p>
            <a:pPr marL="274320" marR="0" lvl="0" indent="-274320" algn="ctr" defTabSz="914400" rtl="0" eaLnBrk="1" fontAlgn="auto" latinLnBrk="0" hangingPunct="1">
              <a:lnSpc>
                <a:spcPct val="100000"/>
              </a:lnSpc>
              <a:spcBef>
                <a:spcPts val="600"/>
              </a:spcBef>
              <a:spcAft>
                <a:spcPts val="0"/>
              </a:spcAft>
              <a:buClr>
                <a:schemeClr val="accent1"/>
              </a:buClr>
              <a:buSzPct val="70000"/>
              <a:tabLst/>
              <a:defRPr/>
            </a:pPr>
            <a:endParaRPr kumimoji="0" lang="fr-FR" sz="2900" b="0" i="0" u="none" strike="noStrike" kern="1200" cap="none" spc="0" normalizeH="0" noProof="0" dirty="0" smtClean="0">
              <a:ln>
                <a:noFill/>
              </a:ln>
              <a:solidFill>
                <a:schemeClr val="tx1"/>
              </a:solidFill>
              <a:effectLst/>
              <a:uLnTx/>
              <a:uFillTx/>
              <a:latin typeface="+mn-lt"/>
              <a:ea typeface="+mn-ea"/>
              <a:cs typeface="+mn-cs"/>
            </a:endParaRPr>
          </a:p>
          <a:p>
            <a:pPr algn="ctr"/>
            <a:r>
              <a:rPr lang="fr-FR" sz="2900" b="1" dirty="0" smtClean="0"/>
              <a:t>Pour informer de la qualité du produit et donner envie au consommateur : les fenêtres</a:t>
            </a:r>
          </a:p>
          <a:p>
            <a:pPr algn="ctr"/>
            <a:endParaRPr lang="fr-FR" sz="2400" b="1" dirty="0" smtClean="0"/>
          </a:p>
          <a:p>
            <a:endParaRPr lang="fr-FR" b="1" dirty="0" smtClean="0"/>
          </a:p>
          <a:p>
            <a:r>
              <a:rPr lang="fr-FR" sz="2600" dirty="0" smtClean="0"/>
              <a:t>De plus en plus d’emballages présentent une ouverture sur le dessus du packaging permettant de donner un aperçu du produit aux consommateurs.</a:t>
            </a:r>
          </a:p>
          <a:p>
            <a:pPr lvl="0"/>
            <a:endParaRPr lang="fr-FR" sz="6400" u="sng" dirty="0" smtClean="0">
              <a:hlinkClick r:id="rId3"/>
            </a:endParaRPr>
          </a:p>
          <a:p>
            <a:pPr lvl="0"/>
            <a:endParaRPr lang="fr-FR" sz="6400" dirty="0" smtClean="0"/>
          </a:p>
          <a:p>
            <a:r>
              <a:rPr lang="fr-FR" sz="6400" dirty="0" smtClean="0"/>
              <a:t> </a:t>
            </a:r>
          </a:p>
          <a:p>
            <a:r>
              <a:rPr lang="fr-FR" sz="2000" dirty="0" smtClean="0"/>
              <a:t> </a:t>
            </a:r>
          </a:p>
          <a:p>
            <a:r>
              <a:rPr lang="fr-FR" sz="2000" dirty="0" smtClean="0"/>
              <a:t> </a:t>
            </a:r>
          </a:p>
          <a:p>
            <a:r>
              <a:rPr lang="fr-FR" sz="2000" dirty="0" smtClean="0"/>
              <a:t> </a:t>
            </a:r>
          </a:p>
          <a:p>
            <a:r>
              <a:rPr lang="fr-FR" sz="2000" dirty="0" smtClean="0"/>
              <a:t> </a:t>
            </a:r>
          </a:p>
          <a:p>
            <a:r>
              <a:rPr lang="fr-FR" sz="2000" dirty="0" smtClean="0"/>
              <a:t> </a:t>
            </a:r>
          </a:p>
          <a:p>
            <a:r>
              <a:rPr lang="fr-FR" sz="2000" dirty="0" smtClean="0"/>
              <a:t> </a:t>
            </a:r>
          </a:p>
          <a:p>
            <a:r>
              <a:rPr lang="fr-FR" sz="2000" dirty="0" smtClean="0"/>
              <a:t> </a:t>
            </a:r>
          </a:p>
          <a:p>
            <a:r>
              <a:rPr lang="fr-FR" sz="2000" dirty="0" smtClean="0"/>
              <a:t> </a:t>
            </a:r>
            <a:endParaRPr lang="fr-FR" sz="2400" baseline="0" dirty="0" smtClean="0"/>
          </a:p>
        </p:txBody>
      </p:sp>
      <p:sp>
        <p:nvSpPr>
          <p:cNvPr id="4" name="Titre 1"/>
          <p:cNvSpPr>
            <a:spLocks noGrp="1"/>
          </p:cNvSpPr>
          <p:nvPr>
            <p:ph type="title"/>
          </p:nvPr>
        </p:nvSpPr>
        <p:spPr>
          <a:xfrm>
            <a:off x="457200" y="44624"/>
            <a:ext cx="7467600" cy="1143000"/>
          </a:xfrm>
        </p:spPr>
        <p:txBody>
          <a:bodyPr/>
          <a:lstStyle/>
          <a:p>
            <a:r>
              <a:rPr lang="fr-FR" dirty="0" smtClean="0"/>
              <a:t>Fonction informer</a:t>
            </a:r>
            <a:endParaRPr lang="fr-FR" dirty="0"/>
          </a:p>
        </p:txBody>
      </p:sp>
      <p:pic>
        <p:nvPicPr>
          <p:cNvPr id="8" name="Image 7"/>
          <p:cNvPicPr/>
          <p:nvPr/>
        </p:nvPicPr>
        <p:blipFill>
          <a:blip r:embed="rId4" cstate="print"/>
          <a:srcRect/>
          <a:stretch>
            <a:fillRect/>
          </a:stretch>
        </p:blipFill>
        <p:spPr bwMode="auto">
          <a:xfrm>
            <a:off x="395536" y="3356992"/>
            <a:ext cx="3809365" cy="2619375"/>
          </a:xfrm>
          <a:prstGeom prst="rect">
            <a:avLst/>
          </a:prstGeom>
          <a:noFill/>
          <a:ln w="9525">
            <a:noFill/>
            <a:miter lim="800000"/>
            <a:headEnd/>
            <a:tailEnd/>
          </a:ln>
        </p:spPr>
      </p:pic>
      <p:pic>
        <p:nvPicPr>
          <p:cNvPr id="9" name="Image 8" descr="http://www.monfavori.ch/upload/images/produit_6046.png"/>
          <p:cNvPicPr/>
          <p:nvPr/>
        </p:nvPicPr>
        <p:blipFill>
          <a:blip r:embed="rId5" cstate="print"/>
          <a:srcRect/>
          <a:stretch>
            <a:fillRect/>
          </a:stretch>
        </p:blipFill>
        <p:spPr bwMode="auto">
          <a:xfrm>
            <a:off x="7107968" y="3356992"/>
            <a:ext cx="2036032" cy="1914609"/>
          </a:xfrm>
          <a:prstGeom prst="rect">
            <a:avLst/>
          </a:prstGeom>
          <a:noFill/>
          <a:ln w="9525">
            <a:noFill/>
            <a:miter lim="800000"/>
            <a:headEnd/>
            <a:tailEnd/>
          </a:ln>
        </p:spPr>
      </p:pic>
      <p:pic>
        <p:nvPicPr>
          <p:cNvPr id="10" name="Image 9"/>
          <p:cNvPicPr/>
          <p:nvPr/>
        </p:nvPicPr>
        <p:blipFill>
          <a:blip r:embed="rId6" cstate="print"/>
          <a:srcRect/>
          <a:stretch>
            <a:fillRect/>
          </a:stretch>
        </p:blipFill>
        <p:spPr bwMode="auto">
          <a:xfrm>
            <a:off x="5076056" y="3429000"/>
            <a:ext cx="2448272" cy="2021582"/>
          </a:xfrm>
          <a:prstGeom prst="rect">
            <a:avLst/>
          </a:prstGeom>
          <a:noFill/>
          <a:ln w="9525">
            <a:noFill/>
            <a:miter lim="800000"/>
            <a:headEnd/>
            <a:tailEnd/>
          </a:ln>
        </p:spPr>
      </p:pic>
      <p:pic>
        <p:nvPicPr>
          <p:cNvPr id="12" name="Picture 28" descr="411_IMG_tomates_fromage_200x200"/>
          <p:cNvPicPr>
            <a:picLocks noChangeAspect="1" noChangeArrowheads="1"/>
          </p:cNvPicPr>
          <p:nvPr/>
        </p:nvPicPr>
        <p:blipFill>
          <a:blip r:embed="rId7" cstate="print"/>
          <a:srcRect/>
          <a:stretch>
            <a:fillRect/>
          </a:stretch>
        </p:blipFill>
        <p:spPr bwMode="auto">
          <a:xfrm>
            <a:off x="6804248" y="0"/>
            <a:ext cx="1800299" cy="1412776"/>
          </a:xfrm>
          <a:prstGeom prst="rect">
            <a:avLst/>
          </a:prstGeom>
          <a:ln>
            <a:noFill/>
          </a:ln>
          <a:effectLst>
            <a:softEdge rad="112500"/>
          </a:effectLst>
        </p:spPr>
      </p:pic>
      <p:pic>
        <p:nvPicPr>
          <p:cNvPr id="1026" name="Picture 2"/>
          <p:cNvPicPr>
            <a:picLocks noChangeAspect="1" noChangeArrowheads="1"/>
          </p:cNvPicPr>
          <p:nvPr/>
        </p:nvPicPr>
        <p:blipFill>
          <a:blip r:embed="rId8" cstate="print"/>
          <a:srcRect/>
          <a:stretch>
            <a:fillRect/>
          </a:stretch>
        </p:blipFill>
        <p:spPr bwMode="auto">
          <a:xfrm>
            <a:off x="395536" y="5661248"/>
            <a:ext cx="3762375" cy="1196752"/>
          </a:xfrm>
          <a:prstGeom prst="rect">
            <a:avLst/>
          </a:prstGeom>
          <a:noFill/>
          <a:ln w="9525">
            <a:noFill/>
            <a:miter lim="800000"/>
            <a:headEnd/>
            <a:tailEnd/>
          </a:ln>
        </p:spPr>
      </p:pic>
      <p:pic>
        <p:nvPicPr>
          <p:cNvPr id="14" name="Picture 2" descr="C:\Users\Elodie\Divers\Desktop\Marketing Gén'IAAL\IMG_5168.JPG"/>
          <p:cNvPicPr>
            <a:picLocks noChangeAspect="1" noChangeArrowheads="1"/>
          </p:cNvPicPr>
          <p:nvPr/>
        </p:nvPicPr>
        <p:blipFill>
          <a:blip r:embed="rId9" cstate="print"/>
          <a:srcRect/>
          <a:stretch>
            <a:fillRect/>
          </a:stretch>
        </p:blipFill>
        <p:spPr bwMode="auto">
          <a:xfrm>
            <a:off x="4211960" y="4725144"/>
            <a:ext cx="1440160" cy="1872035"/>
          </a:xfrm>
          <a:prstGeom prst="rect">
            <a:avLst/>
          </a:prstGeom>
          <a:noFill/>
          <a:ln w="9525">
            <a:noFill/>
            <a:miter lim="800000"/>
            <a:headEnd/>
            <a:tailEnd/>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323528" y="1628800"/>
            <a:ext cx="7467600" cy="4873752"/>
          </a:xfrm>
        </p:spPr>
        <p:txBody>
          <a:bodyPr>
            <a:normAutofit/>
          </a:bodyPr>
          <a:lstStyle/>
          <a:p>
            <a:pPr lvl="0">
              <a:buNone/>
            </a:pPr>
            <a:endParaRPr lang="fr-FR" sz="2000" dirty="0" smtClean="0"/>
          </a:p>
          <a:p>
            <a:pPr>
              <a:buNone/>
            </a:pPr>
            <a:endParaRPr lang="fr-FR" dirty="0"/>
          </a:p>
        </p:txBody>
      </p:sp>
      <p:grpSp>
        <p:nvGrpSpPr>
          <p:cNvPr id="13" name="Groupe 12"/>
          <p:cNvGrpSpPr/>
          <p:nvPr/>
        </p:nvGrpSpPr>
        <p:grpSpPr>
          <a:xfrm>
            <a:off x="326077" y="1052736"/>
            <a:ext cx="8350379" cy="1224136"/>
            <a:chOff x="611560" y="1340768"/>
            <a:chExt cx="8064896" cy="1224136"/>
          </a:xfrm>
        </p:grpSpPr>
        <p:sp>
          <p:nvSpPr>
            <p:cNvPr id="11" name="Rectangle à coins arrondis 10"/>
            <p:cNvSpPr/>
            <p:nvPr/>
          </p:nvSpPr>
          <p:spPr>
            <a:xfrm>
              <a:off x="611560" y="1556792"/>
              <a:ext cx="8064896"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contenu 2"/>
            <p:cNvSpPr txBox="1">
              <a:spLocks/>
            </p:cNvSpPr>
            <p:nvPr/>
          </p:nvSpPr>
          <p:spPr>
            <a:xfrm>
              <a:off x="748191" y="1340768"/>
              <a:ext cx="7789173" cy="1224136"/>
            </a:xfrm>
            <a:prstGeom prst="rect">
              <a:avLst/>
            </a:prstGeom>
          </p:spPr>
          <p:txBody>
            <a:bodyPr vert="horz">
              <a:noAutofit/>
            </a:bodyPr>
            <a:lstStyle/>
            <a:p>
              <a:pPr marL="274320" marR="0" lvl="0" indent="-274320" algn="ctr" defTabSz="914400" rtl="0" eaLnBrk="1" fontAlgn="auto" latinLnBrk="0" hangingPunct="1">
                <a:lnSpc>
                  <a:spcPct val="100000"/>
                </a:lnSpc>
                <a:spcBef>
                  <a:spcPts val="600"/>
                </a:spcBef>
                <a:spcAft>
                  <a:spcPts val="0"/>
                </a:spcAft>
                <a:buClr>
                  <a:schemeClr val="accent1"/>
                </a:buClr>
                <a:buSzPct val="70000"/>
                <a:tabLst/>
                <a:defRPr/>
              </a:pPr>
              <a:endParaRPr kumimoji="0" lang="fr-FR" b="0" i="0" u="none" strike="noStrike" kern="1200" cap="none" spc="0" normalizeH="0" noProof="0" dirty="0" smtClean="0">
                <a:ln>
                  <a:noFill/>
                </a:ln>
                <a:solidFill>
                  <a:schemeClr val="tx1"/>
                </a:solidFill>
                <a:effectLst/>
                <a:uLnTx/>
                <a:uFillTx/>
                <a:latin typeface="+mn-lt"/>
                <a:ea typeface="+mn-ea"/>
                <a:cs typeface="+mn-cs"/>
              </a:endParaRPr>
            </a:p>
            <a:p>
              <a:pPr algn="ctr"/>
              <a:r>
                <a:rPr lang="fr-FR" sz="2000" b="1" dirty="0" smtClean="0"/>
                <a:t>Pour rassurer le consommateur sur le produit et le renseigner sur le mode de préparation : les pictogrammes </a:t>
              </a:r>
            </a:p>
            <a:p>
              <a:pPr algn="ctr"/>
              <a:endParaRPr lang="fr-FR" b="1" dirty="0" smtClean="0"/>
            </a:p>
            <a:p>
              <a:pPr lvl="0"/>
              <a:endParaRPr lang="fr-FR" u="sng" dirty="0" smtClean="0">
                <a:hlinkClick r:id="rId3"/>
              </a:endParaRPr>
            </a:p>
            <a:p>
              <a:pPr lvl="0"/>
              <a:endParaRPr lang="fr-FR" dirty="0" smtClean="0"/>
            </a:p>
            <a:p>
              <a:r>
                <a:rPr lang="fr-FR" dirty="0" smtClean="0"/>
                <a:t> </a:t>
              </a:r>
            </a:p>
            <a:p>
              <a:r>
                <a:rPr lang="fr-FR" dirty="0" smtClean="0"/>
                <a:t> </a:t>
              </a:r>
            </a:p>
            <a:p>
              <a:r>
                <a:rPr lang="fr-FR" dirty="0" smtClean="0"/>
                <a:t> </a:t>
              </a:r>
            </a:p>
            <a:p>
              <a:r>
                <a:rPr lang="fr-FR" dirty="0" smtClean="0"/>
                <a:t> </a:t>
              </a:r>
            </a:p>
            <a:p>
              <a:r>
                <a:rPr lang="fr-FR" dirty="0" smtClean="0"/>
                <a:t> </a:t>
              </a:r>
            </a:p>
            <a:p>
              <a:r>
                <a:rPr lang="fr-FR" dirty="0" smtClean="0"/>
                <a:t> </a:t>
              </a:r>
            </a:p>
            <a:p>
              <a:r>
                <a:rPr lang="fr-FR" dirty="0" smtClean="0"/>
                <a:t> </a:t>
              </a:r>
            </a:p>
            <a:p>
              <a:r>
                <a:rPr lang="fr-FR" dirty="0" smtClean="0"/>
                <a:t> </a:t>
              </a:r>
            </a:p>
            <a:p>
              <a:r>
                <a:rPr lang="fr-FR" dirty="0" smtClean="0"/>
                <a:t> </a:t>
              </a:r>
              <a:endParaRPr lang="fr-FR" baseline="0" dirty="0" smtClean="0"/>
            </a:p>
          </p:txBody>
        </p:sp>
      </p:grpSp>
      <p:sp>
        <p:nvSpPr>
          <p:cNvPr id="4" name="Titre 1"/>
          <p:cNvSpPr>
            <a:spLocks noGrp="1"/>
          </p:cNvSpPr>
          <p:nvPr>
            <p:ph type="title"/>
          </p:nvPr>
        </p:nvSpPr>
        <p:spPr>
          <a:xfrm>
            <a:off x="457200" y="-243408"/>
            <a:ext cx="7467600" cy="1143000"/>
          </a:xfrm>
        </p:spPr>
        <p:txBody>
          <a:bodyPr/>
          <a:lstStyle/>
          <a:p>
            <a:r>
              <a:rPr lang="fr-FR" dirty="0" smtClean="0"/>
              <a:t>Fonction informer</a:t>
            </a:r>
            <a:endParaRPr lang="fr-FR" dirty="0"/>
          </a:p>
        </p:txBody>
      </p:sp>
      <p:sp>
        <p:nvSpPr>
          <p:cNvPr id="17" name="ZoneTexte 16"/>
          <p:cNvSpPr txBox="1"/>
          <p:nvPr/>
        </p:nvSpPr>
        <p:spPr>
          <a:xfrm>
            <a:off x="755576" y="2348880"/>
            <a:ext cx="7848872" cy="1200329"/>
          </a:xfrm>
          <a:prstGeom prst="rect">
            <a:avLst/>
          </a:prstGeom>
          <a:noFill/>
        </p:spPr>
        <p:txBody>
          <a:bodyPr wrap="square" rtlCol="0">
            <a:spAutoFit/>
          </a:bodyPr>
          <a:lstStyle/>
          <a:p>
            <a:pPr algn="just"/>
            <a:r>
              <a:rPr lang="fr-FR" dirty="0" smtClean="0"/>
              <a:t>Des emballages de plus en plus communicatifs pour séduire le consommateur et l’informer mais aussi le rassurer sur le produit qu’ils achètent.</a:t>
            </a:r>
          </a:p>
          <a:p>
            <a:endParaRPr lang="fr-FR" dirty="0"/>
          </a:p>
        </p:txBody>
      </p:sp>
      <p:pic>
        <p:nvPicPr>
          <p:cNvPr id="18" name="Picture 4" descr="http://www.lineaires.com/var/li/storage/images/media/images/essentiels-33726/273717-1-fre-FR/essentiels_large.jpg"/>
          <p:cNvPicPr>
            <a:picLocks noChangeAspect="1" noChangeArrowheads="1"/>
          </p:cNvPicPr>
          <p:nvPr/>
        </p:nvPicPr>
        <p:blipFill>
          <a:blip r:embed="rId4" cstate="print"/>
          <a:srcRect/>
          <a:stretch>
            <a:fillRect/>
          </a:stretch>
        </p:blipFill>
        <p:spPr bwMode="auto">
          <a:xfrm>
            <a:off x="755576" y="3573016"/>
            <a:ext cx="2376264" cy="2685949"/>
          </a:xfrm>
          <a:prstGeom prst="rect">
            <a:avLst/>
          </a:prstGeom>
          <a:noFill/>
        </p:spPr>
      </p:pic>
      <p:pic>
        <p:nvPicPr>
          <p:cNvPr id="19" name="Picture 3" descr="C:\Users\Elodie\Divers\Desktop\Marketing Gén'IAAL\IMG_5161.JPG"/>
          <p:cNvPicPr>
            <a:picLocks noChangeAspect="1" noChangeArrowheads="1"/>
          </p:cNvPicPr>
          <p:nvPr/>
        </p:nvPicPr>
        <p:blipFill>
          <a:blip r:embed="rId5" cstate="print"/>
          <a:srcRect/>
          <a:stretch>
            <a:fillRect/>
          </a:stretch>
        </p:blipFill>
        <p:spPr bwMode="auto">
          <a:xfrm>
            <a:off x="3275856" y="3212976"/>
            <a:ext cx="1296144" cy="1584176"/>
          </a:xfrm>
          <a:prstGeom prst="rect">
            <a:avLst/>
          </a:prstGeom>
          <a:noFill/>
          <a:ln w="9525">
            <a:noFill/>
            <a:miter lim="800000"/>
            <a:headEnd/>
            <a:tailEnd/>
          </a:ln>
        </p:spPr>
      </p:pic>
      <p:pic>
        <p:nvPicPr>
          <p:cNvPr id="20" name="Picture 4" descr="C:\Users\Elodie\Divers\Desktop\Marketing Gén'IAAL\IMG_5162.JPG"/>
          <p:cNvPicPr>
            <a:picLocks noChangeAspect="1" noChangeArrowheads="1"/>
          </p:cNvPicPr>
          <p:nvPr/>
        </p:nvPicPr>
        <p:blipFill>
          <a:blip r:embed="rId6" cstate="print"/>
          <a:srcRect/>
          <a:stretch>
            <a:fillRect/>
          </a:stretch>
        </p:blipFill>
        <p:spPr bwMode="auto">
          <a:xfrm>
            <a:off x="3203848" y="4941168"/>
            <a:ext cx="1440160" cy="1584176"/>
          </a:xfrm>
          <a:prstGeom prst="rect">
            <a:avLst/>
          </a:prstGeom>
          <a:noFill/>
          <a:ln w="9525">
            <a:noFill/>
            <a:miter lim="800000"/>
            <a:headEnd/>
            <a:tailEnd/>
          </a:ln>
        </p:spPr>
      </p:pic>
      <p:pic>
        <p:nvPicPr>
          <p:cNvPr id="2" name="Picture 2" descr="http://www.l-oeil-de-balthazar.com/images/instantanes/barquette_micro_ondable.jpg"/>
          <p:cNvPicPr>
            <a:picLocks noChangeAspect="1" noChangeArrowheads="1"/>
          </p:cNvPicPr>
          <p:nvPr/>
        </p:nvPicPr>
        <p:blipFill>
          <a:blip r:embed="rId7" cstate="print"/>
          <a:srcRect/>
          <a:stretch>
            <a:fillRect/>
          </a:stretch>
        </p:blipFill>
        <p:spPr bwMode="auto">
          <a:xfrm>
            <a:off x="5220072" y="3140968"/>
            <a:ext cx="2952328" cy="1728192"/>
          </a:xfrm>
          <a:prstGeom prst="rect">
            <a:avLst/>
          </a:prstGeom>
          <a:noFill/>
        </p:spPr>
      </p:pic>
      <p:pic>
        <p:nvPicPr>
          <p:cNvPr id="1028" name="Picture 4" descr="http://icingsugar.free.fr/public/2010/mars/miam/buns01.jpg"/>
          <p:cNvPicPr>
            <a:picLocks noChangeAspect="1" noChangeArrowheads="1"/>
          </p:cNvPicPr>
          <p:nvPr/>
        </p:nvPicPr>
        <p:blipFill>
          <a:blip r:embed="rId8" cstate="print"/>
          <a:srcRect/>
          <a:stretch>
            <a:fillRect/>
          </a:stretch>
        </p:blipFill>
        <p:spPr bwMode="auto">
          <a:xfrm>
            <a:off x="5148064" y="4869160"/>
            <a:ext cx="3240360" cy="1988840"/>
          </a:xfrm>
          <a:prstGeom prst="rect">
            <a:avLst/>
          </a:prstGeom>
          <a:noFill/>
        </p:spPr>
      </p:pic>
      <p:sp>
        <p:nvSpPr>
          <p:cNvPr id="22" name="Ellipse 21"/>
          <p:cNvSpPr/>
          <p:nvPr/>
        </p:nvSpPr>
        <p:spPr>
          <a:xfrm>
            <a:off x="7452320" y="5949280"/>
            <a:ext cx="1008112" cy="9087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www.knightsautorepair.com/images/google-qr-scan-code.jpg"/>
          <p:cNvPicPr>
            <a:picLocks noChangeAspect="1" noChangeArrowheads="1"/>
          </p:cNvPicPr>
          <p:nvPr/>
        </p:nvPicPr>
        <p:blipFill>
          <a:blip r:embed="rId3" cstate="print"/>
          <a:srcRect/>
          <a:stretch>
            <a:fillRect/>
          </a:stretch>
        </p:blipFill>
        <p:spPr bwMode="auto">
          <a:xfrm>
            <a:off x="6732240" y="0"/>
            <a:ext cx="1491630" cy="1491631"/>
          </a:xfrm>
          <a:prstGeom prst="rect">
            <a:avLst/>
          </a:prstGeom>
          <a:noFill/>
        </p:spPr>
      </p:pic>
      <p:sp>
        <p:nvSpPr>
          <p:cNvPr id="9" name="Rectangle à coins arrondis 8"/>
          <p:cNvSpPr/>
          <p:nvPr/>
        </p:nvSpPr>
        <p:spPr>
          <a:xfrm>
            <a:off x="539552" y="1412776"/>
            <a:ext cx="8136904"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p:cNvSpPr>
            <a:spLocks noGrp="1"/>
          </p:cNvSpPr>
          <p:nvPr>
            <p:ph sz="quarter" idx="1"/>
          </p:nvPr>
        </p:nvSpPr>
        <p:spPr>
          <a:xfrm>
            <a:off x="323528" y="1628800"/>
            <a:ext cx="7467600" cy="4873752"/>
          </a:xfrm>
        </p:spPr>
        <p:txBody>
          <a:bodyPr>
            <a:normAutofit/>
          </a:bodyPr>
          <a:lstStyle/>
          <a:p>
            <a:pPr lvl="0">
              <a:buNone/>
            </a:pPr>
            <a:endParaRPr lang="fr-FR" sz="2000" dirty="0" smtClean="0"/>
          </a:p>
          <a:p>
            <a:pPr>
              <a:buNone/>
            </a:pPr>
            <a:endParaRPr lang="fr-FR" dirty="0"/>
          </a:p>
        </p:txBody>
      </p:sp>
      <p:sp>
        <p:nvSpPr>
          <p:cNvPr id="4" name="Titre 1"/>
          <p:cNvSpPr>
            <a:spLocks noGrp="1"/>
          </p:cNvSpPr>
          <p:nvPr>
            <p:ph type="title"/>
          </p:nvPr>
        </p:nvSpPr>
        <p:spPr>
          <a:xfrm>
            <a:off x="457200" y="-243408"/>
            <a:ext cx="7467600" cy="1143000"/>
          </a:xfrm>
        </p:spPr>
        <p:txBody>
          <a:bodyPr/>
          <a:lstStyle/>
          <a:p>
            <a:r>
              <a:rPr lang="fr-FR" dirty="0" smtClean="0"/>
              <a:t>Fonction informer</a:t>
            </a:r>
            <a:endParaRPr lang="fr-FR" dirty="0"/>
          </a:p>
        </p:txBody>
      </p:sp>
      <p:sp>
        <p:nvSpPr>
          <p:cNvPr id="5" name="Espace réservé du contenu 2"/>
          <p:cNvSpPr txBox="1">
            <a:spLocks/>
          </p:cNvSpPr>
          <p:nvPr/>
        </p:nvSpPr>
        <p:spPr>
          <a:xfrm>
            <a:off x="395536" y="2204864"/>
            <a:ext cx="8280920" cy="4873752"/>
          </a:xfrm>
          <a:prstGeom prst="rect">
            <a:avLst/>
          </a:prstGeom>
        </p:spPr>
        <p:txBody>
          <a:bodyPr vert="horz">
            <a:normAutofit fontScale="25000" lnSpcReduction="20000"/>
          </a:bodyPr>
          <a:lstStyle/>
          <a:p>
            <a:pPr marL="274320" marR="0" lvl="0" indent="-274320" algn="ctr" defTabSz="914400" rtl="0" eaLnBrk="1" fontAlgn="auto" latinLnBrk="0" hangingPunct="1">
              <a:lnSpc>
                <a:spcPct val="100000"/>
              </a:lnSpc>
              <a:spcBef>
                <a:spcPts val="600"/>
              </a:spcBef>
              <a:spcAft>
                <a:spcPts val="0"/>
              </a:spcAft>
              <a:buClr>
                <a:schemeClr val="accent1"/>
              </a:buClr>
              <a:buSzPct val="70000"/>
              <a:tabLst/>
              <a:defRPr/>
            </a:pPr>
            <a:endParaRPr kumimoji="0" lang="fr-FR" sz="2900" b="0" i="0" u="none" strike="noStrike" kern="1200" cap="none" spc="0" normalizeH="0" noProof="0" dirty="0" smtClean="0">
              <a:ln>
                <a:noFill/>
              </a:ln>
              <a:solidFill>
                <a:schemeClr val="tx1"/>
              </a:solidFill>
              <a:effectLst/>
              <a:uLnTx/>
              <a:uFillTx/>
              <a:latin typeface="+mn-lt"/>
              <a:ea typeface="+mn-ea"/>
              <a:cs typeface="+mn-cs"/>
            </a:endParaRPr>
          </a:p>
          <a:p>
            <a:pPr>
              <a:lnSpc>
                <a:spcPct val="120000"/>
              </a:lnSpc>
            </a:pPr>
            <a:r>
              <a:rPr lang="fr-FR" sz="7200" b="1" dirty="0" smtClean="0"/>
              <a:t>Un </a:t>
            </a:r>
            <a:r>
              <a:rPr lang="fr-FR" sz="7200" b="1" dirty="0" err="1" smtClean="0"/>
              <a:t>flashcode</a:t>
            </a:r>
            <a:r>
              <a:rPr lang="fr-FR" sz="7200" b="1" dirty="0" smtClean="0"/>
              <a:t> </a:t>
            </a:r>
            <a:r>
              <a:rPr lang="fr-FR" sz="7200" dirty="0" smtClean="0"/>
              <a:t>est composé de carrés pouvant notamment être décodés par des téléphones mobiles disposant du lecteur </a:t>
            </a:r>
            <a:r>
              <a:rPr lang="fr-FR" sz="7200" dirty="0" err="1" smtClean="0"/>
              <a:t>flashcode</a:t>
            </a:r>
            <a:r>
              <a:rPr lang="fr-FR" sz="7200" dirty="0" smtClean="0"/>
              <a:t>. </a:t>
            </a:r>
          </a:p>
          <a:p>
            <a:pPr>
              <a:lnSpc>
                <a:spcPct val="120000"/>
              </a:lnSpc>
            </a:pPr>
            <a:r>
              <a:rPr lang="fr-FR" sz="7200" dirty="0" smtClean="0"/>
              <a:t>Le </a:t>
            </a:r>
            <a:r>
              <a:rPr lang="fr-FR" sz="7200" dirty="0" err="1" smtClean="0"/>
              <a:t>flashcode</a:t>
            </a:r>
            <a:r>
              <a:rPr lang="fr-FR" sz="7200" dirty="0" smtClean="0"/>
              <a:t> permet de renseigner le consommateur en lui fournissant des informations complémentaires.</a:t>
            </a:r>
          </a:p>
          <a:p>
            <a:pPr>
              <a:lnSpc>
                <a:spcPct val="120000"/>
              </a:lnSpc>
            </a:pPr>
            <a:endParaRPr lang="fr-FR" sz="5600" dirty="0" smtClean="0"/>
          </a:p>
          <a:p>
            <a:pPr>
              <a:lnSpc>
                <a:spcPct val="120000"/>
              </a:lnSpc>
            </a:pPr>
            <a:r>
              <a:rPr lang="fr-FR" sz="800" dirty="0" smtClean="0"/>
              <a:t> </a:t>
            </a:r>
            <a:endParaRPr lang="fr-FR" sz="7200" dirty="0" smtClean="0"/>
          </a:p>
          <a:p>
            <a:pPr>
              <a:lnSpc>
                <a:spcPct val="120000"/>
              </a:lnSpc>
            </a:pPr>
            <a:r>
              <a:rPr lang="fr-FR" sz="7200" b="1" dirty="0" smtClean="0"/>
              <a:t>Un scan code </a:t>
            </a:r>
            <a:r>
              <a:rPr lang="fr-FR" sz="7200" dirty="0" smtClean="0"/>
              <a:t>est nouvel outil d’informations permettant au consommateur d’obtenir des informations à tout moment afin de faciliter son choix.</a:t>
            </a:r>
          </a:p>
          <a:p>
            <a:pPr>
              <a:lnSpc>
                <a:spcPct val="120000"/>
              </a:lnSpc>
            </a:pPr>
            <a:r>
              <a:rPr lang="fr-FR" sz="7200" dirty="0" smtClean="0"/>
              <a:t>Il permet également de voir si votre produit est bien référencé au niveau de ce qu’il apporte au consommateur.</a:t>
            </a:r>
          </a:p>
          <a:p>
            <a:endParaRPr lang="fr-FR" sz="7200" dirty="0" smtClean="0"/>
          </a:p>
          <a:p>
            <a:endParaRPr lang="fr-FR" sz="4500" dirty="0" smtClean="0"/>
          </a:p>
          <a:p>
            <a:endParaRPr lang="fr-FR" sz="4500" dirty="0" smtClean="0"/>
          </a:p>
          <a:p>
            <a:endParaRPr lang="fr-FR" sz="4500" dirty="0" smtClean="0"/>
          </a:p>
          <a:p>
            <a:endParaRPr lang="fr-FR" sz="4500" dirty="0" smtClean="0"/>
          </a:p>
          <a:p>
            <a:endParaRPr lang="fr-FR" sz="4500" dirty="0" smtClean="0"/>
          </a:p>
          <a:p>
            <a:endParaRPr lang="fr-FR" sz="4500" dirty="0" smtClean="0"/>
          </a:p>
          <a:p>
            <a:endParaRPr lang="fr-FR" sz="4500" dirty="0" smtClean="0"/>
          </a:p>
          <a:p>
            <a:endParaRPr lang="fr-FR" sz="4500" dirty="0" smtClean="0"/>
          </a:p>
          <a:p>
            <a:endParaRPr lang="fr-FR" sz="4500" dirty="0" smtClean="0"/>
          </a:p>
          <a:p>
            <a:endParaRPr lang="fr-FR" sz="7200" dirty="0" smtClean="0"/>
          </a:p>
          <a:p>
            <a:pPr lvl="0"/>
            <a:endParaRPr lang="fr-FR" sz="6400" u="sng" dirty="0" smtClean="0">
              <a:hlinkClick r:id="rId4"/>
            </a:endParaRPr>
          </a:p>
          <a:p>
            <a:pPr lvl="0"/>
            <a:endParaRPr lang="fr-FR" sz="6400" dirty="0" smtClean="0"/>
          </a:p>
          <a:p>
            <a:r>
              <a:rPr lang="fr-FR" sz="6400" dirty="0" smtClean="0"/>
              <a:t> </a:t>
            </a:r>
          </a:p>
          <a:p>
            <a:r>
              <a:rPr lang="fr-FR" sz="2000" dirty="0" smtClean="0"/>
              <a:t> </a:t>
            </a:r>
          </a:p>
          <a:p>
            <a:r>
              <a:rPr lang="fr-FR" sz="2000" dirty="0" smtClean="0"/>
              <a:t> </a:t>
            </a:r>
          </a:p>
          <a:p>
            <a:r>
              <a:rPr lang="fr-FR" sz="2000" dirty="0" smtClean="0"/>
              <a:t> </a:t>
            </a:r>
          </a:p>
          <a:p>
            <a:r>
              <a:rPr lang="fr-FR" sz="2000" dirty="0" smtClean="0"/>
              <a:t> </a:t>
            </a:r>
          </a:p>
          <a:p>
            <a:r>
              <a:rPr lang="fr-FR" sz="2000" dirty="0" smtClean="0"/>
              <a:t> </a:t>
            </a:r>
          </a:p>
          <a:p>
            <a:r>
              <a:rPr lang="fr-FR" sz="2000" dirty="0" smtClean="0"/>
              <a:t> </a:t>
            </a:r>
          </a:p>
          <a:p>
            <a:r>
              <a:rPr lang="fr-FR" sz="2000" dirty="0" smtClean="0"/>
              <a:t> </a:t>
            </a:r>
          </a:p>
          <a:p>
            <a:r>
              <a:rPr lang="fr-FR" sz="2000" dirty="0" smtClean="0"/>
              <a:t> </a:t>
            </a:r>
            <a:endParaRPr lang="fr-FR" sz="2400" baseline="0" dirty="0" smtClean="0"/>
          </a:p>
        </p:txBody>
      </p:sp>
      <p:pic>
        <p:nvPicPr>
          <p:cNvPr id="11" name="Image 10"/>
          <p:cNvPicPr/>
          <p:nvPr/>
        </p:nvPicPr>
        <p:blipFill>
          <a:blip r:embed="rId5" cstate="print"/>
          <a:srcRect/>
          <a:stretch>
            <a:fillRect/>
          </a:stretch>
        </p:blipFill>
        <p:spPr bwMode="auto">
          <a:xfrm rot="20993461">
            <a:off x="1025769" y="5046101"/>
            <a:ext cx="2160240" cy="1628800"/>
          </a:xfrm>
          <a:prstGeom prst="rect">
            <a:avLst/>
          </a:prstGeom>
          <a:noFill/>
          <a:ln w="9525">
            <a:noFill/>
            <a:miter lim="800000"/>
            <a:headEnd/>
            <a:tailEnd/>
          </a:ln>
        </p:spPr>
      </p:pic>
      <p:pic>
        <p:nvPicPr>
          <p:cNvPr id="12" name="Image 11"/>
          <p:cNvPicPr/>
          <p:nvPr/>
        </p:nvPicPr>
        <p:blipFill>
          <a:blip r:embed="rId6" cstate="print"/>
          <a:srcRect/>
          <a:stretch>
            <a:fillRect/>
          </a:stretch>
        </p:blipFill>
        <p:spPr bwMode="auto">
          <a:xfrm>
            <a:off x="6880423" y="4824536"/>
            <a:ext cx="1796033" cy="2060848"/>
          </a:xfrm>
          <a:prstGeom prst="rect">
            <a:avLst/>
          </a:prstGeom>
          <a:noFill/>
          <a:ln w="9525">
            <a:noFill/>
            <a:miter lim="800000"/>
            <a:headEnd/>
            <a:tailEnd/>
          </a:ln>
        </p:spPr>
      </p:pic>
      <p:sp>
        <p:nvSpPr>
          <p:cNvPr id="10" name="Rectangle 9"/>
          <p:cNvSpPr/>
          <p:nvPr/>
        </p:nvSpPr>
        <p:spPr>
          <a:xfrm>
            <a:off x="467544" y="1496978"/>
            <a:ext cx="8208912" cy="707886"/>
          </a:xfrm>
          <a:prstGeom prst="rect">
            <a:avLst/>
          </a:prstGeom>
        </p:spPr>
        <p:txBody>
          <a:bodyPr wrap="square">
            <a:spAutoFit/>
          </a:bodyPr>
          <a:lstStyle/>
          <a:p>
            <a:pPr algn="ctr"/>
            <a:r>
              <a:rPr lang="fr-FR" sz="2000" b="1" dirty="0" smtClean="0"/>
              <a:t>Pour donner des informations complémentaires aux clients : </a:t>
            </a:r>
          </a:p>
          <a:p>
            <a:pPr algn="ctr"/>
            <a:r>
              <a:rPr lang="fr-FR" sz="2000" b="1" dirty="0" smtClean="0"/>
              <a:t>Le flash code ou Le scan code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251520" y="620688"/>
            <a:ext cx="8075240" cy="6213304"/>
          </a:xfrm>
        </p:spPr>
        <p:txBody>
          <a:bodyPr/>
          <a:lstStyle/>
          <a:p>
            <a:r>
              <a:rPr lang="fr-FR" sz="2200" b="1" dirty="0" smtClean="0"/>
              <a:t>Dangers physiques</a:t>
            </a:r>
          </a:p>
          <a:p>
            <a:pPr>
              <a:buNone/>
            </a:pPr>
            <a:r>
              <a:rPr lang="fr-FR" sz="2000" i="1" u="sng" dirty="0" smtClean="0"/>
              <a:t>Exemple 1 :</a:t>
            </a:r>
            <a:r>
              <a:rPr lang="fr-FR" sz="2000" i="1" dirty="0" smtClean="0"/>
              <a:t> protection face aux chocs</a:t>
            </a:r>
          </a:p>
          <a:p>
            <a:pPr algn="just">
              <a:buNone/>
            </a:pPr>
            <a:r>
              <a:rPr lang="fr-FR" sz="2000" dirty="0" smtClean="0"/>
              <a:t>	La protection des chocs peut se faire par différents biais, par exemple dans le cas de produits fragiles (chips, salades…) </a:t>
            </a:r>
          </a:p>
          <a:p>
            <a:pPr algn="just">
              <a:buNone/>
            </a:pPr>
            <a:endParaRPr lang="fr-FR" sz="2000" dirty="0" smtClean="0"/>
          </a:p>
          <a:p>
            <a:pPr algn="just">
              <a:buNone/>
            </a:pPr>
            <a:endParaRPr lang="fr-FR" sz="2000" dirty="0" smtClean="0"/>
          </a:p>
          <a:p>
            <a:pPr algn="just">
              <a:buNone/>
            </a:pPr>
            <a:endParaRPr lang="fr-FR" sz="2000" dirty="0" smtClean="0"/>
          </a:p>
          <a:p>
            <a:pPr algn="just">
              <a:buNone/>
            </a:pPr>
            <a:endParaRPr lang="fr-FR" sz="2000" dirty="0" smtClean="0"/>
          </a:p>
          <a:p>
            <a:pPr algn="just">
              <a:buNone/>
            </a:pPr>
            <a:endParaRPr lang="fr-FR" sz="2000" dirty="0" smtClean="0"/>
          </a:p>
          <a:p>
            <a:pPr algn="just">
              <a:buNone/>
            </a:pPr>
            <a:endParaRPr lang="fr-FR" sz="2000" i="1" dirty="0" smtClean="0"/>
          </a:p>
          <a:p>
            <a:pPr algn="just">
              <a:buNone/>
            </a:pPr>
            <a:r>
              <a:rPr lang="fr-FR" sz="2000" i="1" u="sng" dirty="0" smtClean="0"/>
              <a:t>Exemple 2 :</a:t>
            </a:r>
            <a:r>
              <a:rPr lang="fr-FR" sz="2000" i="1" dirty="0" smtClean="0"/>
              <a:t> protection face à la lumière</a:t>
            </a:r>
          </a:p>
          <a:p>
            <a:pPr algn="just">
              <a:buNone/>
            </a:pPr>
            <a:endParaRPr lang="fr-FR" sz="2000" dirty="0" smtClean="0"/>
          </a:p>
          <a:p>
            <a:pPr algn="just">
              <a:buNone/>
            </a:pPr>
            <a:endParaRPr lang="fr-FR" sz="2000" dirty="0" smtClean="0"/>
          </a:p>
        </p:txBody>
      </p:sp>
      <p:pic>
        <p:nvPicPr>
          <p:cNvPr id="4" name="Picture 2" descr="http://minorproblems.files.wordpress.com/2011/05/pringles.jpg"/>
          <p:cNvPicPr>
            <a:picLocks noChangeAspect="1" noChangeArrowheads="1"/>
          </p:cNvPicPr>
          <p:nvPr/>
        </p:nvPicPr>
        <p:blipFill>
          <a:blip r:embed="rId3" cstate="print"/>
          <a:srcRect/>
          <a:stretch>
            <a:fillRect/>
          </a:stretch>
        </p:blipFill>
        <p:spPr bwMode="auto">
          <a:xfrm>
            <a:off x="755576" y="2197967"/>
            <a:ext cx="2541296" cy="1591073"/>
          </a:xfrm>
          <a:prstGeom prst="rect">
            <a:avLst/>
          </a:prstGeom>
          <a:noFill/>
        </p:spPr>
      </p:pic>
      <p:sp>
        <p:nvSpPr>
          <p:cNvPr id="5" name="ZoneTexte 4"/>
          <p:cNvSpPr txBox="1"/>
          <p:nvPr/>
        </p:nvSpPr>
        <p:spPr>
          <a:xfrm>
            <a:off x="251520" y="3923764"/>
            <a:ext cx="3562194" cy="369332"/>
          </a:xfrm>
          <a:prstGeom prst="rect">
            <a:avLst/>
          </a:prstGeom>
          <a:noFill/>
        </p:spPr>
        <p:txBody>
          <a:bodyPr wrap="none" rtlCol="0">
            <a:spAutoFit/>
          </a:bodyPr>
          <a:lstStyle/>
          <a:p>
            <a:r>
              <a:rPr lang="fr-FR" dirty="0" smtClean="0"/>
              <a:t>Utilisation d’emballages rigides</a:t>
            </a:r>
            <a:endParaRPr lang="fr-FR" dirty="0"/>
          </a:p>
        </p:txBody>
      </p:sp>
      <p:pic>
        <p:nvPicPr>
          <p:cNvPr id="6" name="Picture 2" descr="C:\Users\Elodie\Divers\Desktop\Marketing Gén'IAAL\IMG_5111.JPG"/>
          <p:cNvPicPr>
            <a:picLocks noChangeAspect="1" noChangeArrowheads="1"/>
          </p:cNvPicPr>
          <p:nvPr/>
        </p:nvPicPr>
        <p:blipFill>
          <a:blip r:embed="rId4" cstate="print"/>
          <a:srcRect/>
          <a:stretch>
            <a:fillRect/>
          </a:stretch>
        </p:blipFill>
        <p:spPr bwMode="auto">
          <a:xfrm>
            <a:off x="7020272" y="2109119"/>
            <a:ext cx="1368152" cy="1823937"/>
          </a:xfrm>
          <a:prstGeom prst="rect">
            <a:avLst/>
          </a:prstGeom>
          <a:noFill/>
          <a:ln w="9525">
            <a:noFill/>
            <a:miter lim="800000"/>
            <a:headEnd/>
            <a:tailEnd/>
          </a:ln>
        </p:spPr>
      </p:pic>
      <p:grpSp>
        <p:nvGrpSpPr>
          <p:cNvPr id="2" name="Groupe 6"/>
          <p:cNvGrpSpPr/>
          <p:nvPr/>
        </p:nvGrpSpPr>
        <p:grpSpPr>
          <a:xfrm>
            <a:off x="4211960" y="2276872"/>
            <a:ext cx="2448272" cy="1512168"/>
            <a:chOff x="323528" y="1844824"/>
            <a:chExt cx="5295639" cy="4032448"/>
          </a:xfrm>
        </p:grpSpPr>
        <p:pic>
          <p:nvPicPr>
            <p:cNvPr id="8" name="Image 7" descr="IMG_5086.JPG"/>
            <p:cNvPicPr>
              <a:picLocks noChangeAspect="1"/>
            </p:cNvPicPr>
            <p:nvPr/>
          </p:nvPicPr>
          <p:blipFill>
            <a:blip r:embed="rId5" cstate="print"/>
            <a:srcRect l="2751" t="9051" b="15350"/>
            <a:stretch>
              <a:fillRect/>
            </a:stretch>
          </p:blipFill>
          <p:spPr>
            <a:xfrm rot="5400000">
              <a:off x="-356988" y="2525340"/>
              <a:ext cx="4032448" cy="2671416"/>
            </a:xfrm>
            <a:prstGeom prst="rect">
              <a:avLst/>
            </a:prstGeom>
          </p:spPr>
        </p:pic>
        <p:pic>
          <p:nvPicPr>
            <p:cNvPr id="9" name="Image 8" descr="IMG_5087.JPG"/>
            <p:cNvPicPr>
              <a:picLocks noChangeAspect="1"/>
            </p:cNvPicPr>
            <p:nvPr/>
          </p:nvPicPr>
          <p:blipFill>
            <a:blip r:embed="rId6" cstate="print"/>
            <a:srcRect l="3473" t="13163" r="3604" b="5988"/>
            <a:stretch>
              <a:fillRect/>
            </a:stretch>
          </p:blipFill>
          <p:spPr>
            <a:xfrm rot="5400000">
              <a:off x="2287272" y="2545376"/>
              <a:ext cx="4032448" cy="2631343"/>
            </a:xfrm>
            <a:prstGeom prst="rect">
              <a:avLst/>
            </a:prstGeom>
          </p:spPr>
        </p:pic>
      </p:grpSp>
      <p:sp>
        <p:nvSpPr>
          <p:cNvPr id="10" name="ZoneTexte 9"/>
          <p:cNvSpPr txBox="1"/>
          <p:nvPr/>
        </p:nvSpPr>
        <p:spPr>
          <a:xfrm>
            <a:off x="4788024" y="3923764"/>
            <a:ext cx="3062057" cy="369332"/>
          </a:xfrm>
          <a:prstGeom prst="rect">
            <a:avLst/>
          </a:prstGeom>
          <a:noFill/>
        </p:spPr>
        <p:txBody>
          <a:bodyPr wrap="none" rtlCol="0">
            <a:spAutoFit/>
          </a:bodyPr>
          <a:lstStyle/>
          <a:p>
            <a:r>
              <a:rPr lang="fr-FR" dirty="0" smtClean="0"/>
              <a:t>Emballages en surpression</a:t>
            </a:r>
            <a:endParaRPr lang="fr-FR" dirty="0"/>
          </a:p>
        </p:txBody>
      </p:sp>
      <p:pic>
        <p:nvPicPr>
          <p:cNvPr id="11" name="il_fi" descr="http://static.weezbe.com/boutiquerelais/Images/products/p_905_101013150708_250.jpg"/>
          <p:cNvPicPr>
            <a:picLocks noChangeAspect="1"/>
          </p:cNvPicPr>
          <p:nvPr/>
        </p:nvPicPr>
        <p:blipFill>
          <a:blip r:embed="rId7" cstate="print"/>
          <a:srcRect/>
          <a:stretch>
            <a:fillRect/>
          </a:stretch>
        </p:blipFill>
        <p:spPr bwMode="auto">
          <a:xfrm>
            <a:off x="2051720" y="4869160"/>
            <a:ext cx="1522336" cy="1523132"/>
          </a:xfrm>
          <a:prstGeom prst="rect">
            <a:avLst/>
          </a:prstGeom>
          <a:noFill/>
          <a:ln w="9525">
            <a:noFill/>
            <a:miter lim="800000"/>
            <a:headEnd/>
            <a:tailEnd/>
          </a:ln>
        </p:spPr>
      </p:pic>
      <p:pic>
        <p:nvPicPr>
          <p:cNvPr id="12" name="il_fi" descr="http://media.telemarket.fr/imgnwprd/001/001306/00130621/00130621-t0.jpg"/>
          <p:cNvPicPr>
            <a:picLocks noChangeAspect="1" noChangeArrowheads="1"/>
          </p:cNvPicPr>
          <p:nvPr/>
        </p:nvPicPr>
        <p:blipFill>
          <a:blip r:embed="rId8" cstate="print"/>
          <a:srcRect/>
          <a:stretch>
            <a:fillRect/>
          </a:stretch>
        </p:blipFill>
        <p:spPr bwMode="auto">
          <a:xfrm>
            <a:off x="4788024" y="4725144"/>
            <a:ext cx="1656184" cy="1656184"/>
          </a:xfrm>
          <a:prstGeom prst="rect">
            <a:avLst/>
          </a:prstGeom>
          <a:noFill/>
          <a:ln w="9525">
            <a:noFill/>
            <a:miter lim="800000"/>
            <a:headEnd/>
            <a:tailEnd/>
          </a:ln>
        </p:spPr>
      </p:pic>
      <p:sp>
        <p:nvSpPr>
          <p:cNvPr id="13" name="ZoneTexte 12"/>
          <p:cNvSpPr txBox="1"/>
          <p:nvPr/>
        </p:nvSpPr>
        <p:spPr>
          <a:xfrm>
            <a:off x="1403648" y="6372036"/>
            <a:ext cx="5864106" cy="369332"/>
          </a:xfrm>
          <a:prstGeom prst="rect">
            <a:avLst/>
          </a:prstGeom>
          <a:noFill/>
        </p:spPr>
        <p:txBody>
          <a:bodyPr wrap="none" rtlCol="0">
            <a:spAutoFit/>
          </a:bodyPr>
          <a:lstStyle/>
          <a:p>
            <a:pPr algn="ctr"/>
            <a:r>
              <a:rPr lang="fr-FR" dirty="0" smtClean="0"/>
              <a:t>Utilisation d’emballages opaques ou de verres colorés</a:t>
            </a:r>
            <a:endParaRPr lang="fr-FR" dirty="0"/>
          </a:p>
        </p:txBody>
      </p:sp>
      <p:sp>
        <p:nvSpPr>
          <p:cNvPr id="14" name="Titre 1"/>
          <p:cNvSpPr>
            <a:spLocks noGrp="1"/>
          </p:cNvSpPr>
          <p:nvPr>
            <p:ph type="title"/>
          </p:nvPr>
        </p:nvSpPr>
        <p:spPr>
          <a:xfrm>
            <a:off x="395536" y="116632"/>
            <a:ext cx="7529264" cy="490066"/>
          </a:xfrm>
        </p:spPr>
        <p:txBody>
          <a:bodyPr>
            <a:normAutofit fontScale="90000"/>
          </a:bodyPr>
          <a:lstStyle/>
          <a:p>
            <a:r>
              <a:rPr lang="fr-FR" dirty="0" smtClean="0"/>
              <a:t>Fonction proteger</a:t>
            </a:r>
            <a:endParaRPr lang="fr-FR"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Fonction services</a:t>
            </a:r>
            <a:endParaRPr lang="fr-FR" dirty="0"/>
          </a:p>
        </p:txBody>
      </p:sp>
      <p:sp>
        <p:nvSpPr>
          <p:cNvPr id="3" name="Espace réservé du texte 2"/>
          <p:cNvSpPr>
            <a:spLocks noGrp="1"/>
          </p:cNvSpPr>
          <p:nvPr>
            <p:ph type="body" idx="1"/>
          </p:nvPr>
        </p:nvSpPr>
        <p:spPr/>
        <p:txBody>
          <a:bodyPr/>
          <a:lstStyle/>
          <a:p>
            <a:endParaRPr lang="fr-F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43408"/>
            <a:ext cx="7467600" cy="1143000"/>
          </a:xfrm>
        </p:spPr>
        <p:txBody>
          <a:bodyPr/>
          <a:lstStyle/>
          <a:p>
            <a:r>
              <a:rPr lang="fr-FR" dirty="0" smtClean="0"/>
              <a:t>Fonction services</a:t>
            </a:r>
            <a:endParaRPr lang="fr-FR" dirty="0"/>
          </a:p>
        </p:txBody>
      </p:sp>
      <p:sp>
        <p:nvSpPr>
          <p:cNvPr id="3" name="Espace réservé du contenu 2"/>
          <p:cNvSpPr>
            <a:spLocks noGrp="1"/>
          </p:cNvSpPr>
          <p:nvPr>
            <p:ph sz="quarter" idx="1"/>
          </p:nvPr>
        </p:nvSpPr>
        <p:spPr>
          <a:xfrm>
            <a:off x="467544" y="1507576"/>
            <a:ext cx="7704856" cy="4873752"/>
          </a:xfrm>
        </p:spPr>
        <p:txBody>
          <a:bodyPr/>
          <a:lstStyle/>
          <a:p>
            <a:r>
              <a:rPr lang="fr-FR" b="1" dirty="0" smtClean="0">
                <a:solidFill>
                  <a:schemeClr val="bg2">
                    <a:lumMod val="50000"/>
                  </a:schemeClr>
                </a:solidFill>
              </a:rPr>
              <a:t>La personnalisation</a:t>
            </a:r>
          </a:p>
          <a:p>
            <a:pPr>
              <a:buNone/>
            </a:pPr>
            <a:endParaRPr lang="fr-FR" sz="1600" dirty="0" smtClean="0">
              <a:solidFill>
                <a:schemeClr val="bg2">
                  <a:lumMod val="50000"/>
                </a:schemeClr>
              </a:solidFill>
            </a:endParaRPr>
          </a:p>
          <a:p>
            <a:pPr>
              <a:buNone/>
            </a:pPr>
            <a:r>
              <a:rPr lang="fr-FR" sz="1800" dirty="0" smtClean="0"/>
              <a:t>Les entreprises proposent de nouveaux services : la personnalisation !</a:t>
            </a:r>
          </a:p>
          <a:p>
            <a:pPr>
              <a:buNone/>
            </a:pPr>
            <a:endParaRPr lang="fr-FR" sz="1800" dirty="0" smtClean="0"/>
          </a:p>
        </p:txBody>
      </p:sp>
      <p:pic>
        <p:nvPicPr>
          <p:cNvPr id="1026" name="Picture 2" descr="Image Detail"/>
          <p:cNvPicPr>
            <a:picLocks noChangeAspect="1" noChangeArrowheads="1"/>
          </p:cNvPicPr>
          <p:nvPr/>
        </p:nvPicPr>
        <p:blipFill>
          <a:blip r:embed="rId3" cstate="print"/>
          <a:srcRect/>
          <a:stretch>
            <a:fillRect/>
          </a:stretch>
        </p:blipFill>
        <p:spPr bwMode="auto">
          <a:xfrm rot="21159096">
            <a:off x="946591" y="4470353"/>
            <a:ext cx="2703274" cy="2034484"/>
          </a:xfrm>
          <a:prstGeom prst="rect">
            <a:avLst/>
          </a:prstGeom>
          <a:ln>
            <a:noFill/>
          </a:ln>
          <a:effectLst>
            <a:outerShdw blurRad="292100" dist="139700" dir="2700000" algn="tl" rotWithShape="0">
              <a:srgbClr val="333333">
                <a:alpha val="65000"/>
              </a:srgbClr>
            </a:outerShdw>
          </a:effectLst>
        </p:spPr>
      </p:pic>
      <p:pic>
        <p:nvPicPr>
          <p:cNvPr id="1028" name="Picture 4" descr="http://www.milka.de/dede/iframe/images/stuffings/stuffing_3/large.png"/>
          <p:cNvPicPr>
            <a:picLocks noChangeAspect="1" noChangeArrowheads="1"/>
          </p:cNvPicPr>
          <p:nvPr/>
        </p:nvPicPr>
        <p:blipFill>
          <a:blip r:embed="rId4" cstate="print"/>
          <a:srcRect/>
          <a:stretch>
            <a:fillRect/>
          </a:stretch>
        </p:blipFill>
        <p:spPr bwMode="auto">
          <a:xfrm>
            <a:off x="5220072" y="4436045"/>
            <a:ext cx="2601740" cy="1945283"/>
          </a:xfrm>
          <a:prstGeom prst="rect">
            <a:avLst/>
          </a:prstGeom>
          <a:ln>
            <a:noFill/>
          </a:ln>
          <a:effectLst>
            <a:outerShdw blurRad="292100" dist="139700" dir="2700000" algn="tl" rotWithShape="0">
              <a:srgbClr val="333333">
                <a:alpha val="65000"/>
              </a:srgbClr>
            </a:outerShdw>
          </a:effectLst>
        </p:spPr>
      </p:pic>
      <p:pic>
        <p:nvPicPr>
          <p:cNvPr id="1030" name="Picture 6" descr="http://www.milka.de/dede/iframe/images/stuffings/stuffing_2/large.png"/>
          <p:cNvPicPr>
            <a:picLocks noChangeAspect="1" noChangeArrowheads="1"/>
          </p:cNvPicPr>
          <p:nvPr/>
        </p:nvPicPr>
        <p:blipFill>
          <a:blip r:embed="rId5" cstate="print"/>
          <a:srcRect/>
          <a:stretch>
            <a:fillRect/>
          </a:stretch>
        </p:blipFill>
        <p:spPr bwMode="auto">
          <a:xfrm rot="748866">
            <a:off x="5841359" y="313289"/>
            <a:ext cx="2555901" cy="1856371"/>
          </a:xfrm>
          <a:prstGeom prst="rect">
            <a:avLst/>
          </a:prstGeom>
          <a:ln>
            <a:noFill/>
          </a:ln>
          <a:effectLst>
            <a:outerShdw blurRad="292100" dist="139700" dir="2700000" algn="tl" rotWithShape="0">
              <a:srgbClr val="333333">
                <a:alpha val="65000"/>
              </a:srgbClr>
            </a:outerShdw>
          </a:effectLst>
        </p:spPr>
      </p:pic>
      <p:pic>
        <p:nvPicPr>
          <p:cNvPr id="7" name="Picture 7" descr="http://fr.altermedia.info/images/ampoule.jpg"/>
          <p:cNvPicPr>
            <a:picLocks noChangeAspect="1" noChangeArrowheads="1"/>
          </p:cNvPicPr>
          <p:nvPr/>
        </p:nvPicPr>
        <p:blipFill>
          <a:blip r:embed="rId6" cstate="print"/>
          <a:srcRect/>
          <a:stretch>
            <a:fillRect/>
          </a:stretch>
        </p:blipFill>
        <p:spPr bwMode="auto">
          <a:xfrm>
            <a:off x="995933" y="2780928"/>
            <a:ext cx="407715" cy="425812"/>
          </a:xfrm>
          <a:prstGeom prst="rect">
            <a:avLst/>
          </a:prstGeom>
          <a:noFill/>
        </p:spPr>
      </p:pic>
      <p:sp>
        <p:nvSpPr>
          <p:cNvPr id="8" name="ZoneTexte 7"/>
          <p:cNvSpPr txBox="1"/>
          <p:nvPr/>
        </p:nvSpPr>
        <p:spPr>
          <a:xfrm>
            <a:off x="1475656" y="2924944"/>
            <a:ext cx="5400600" cy="1200329"/>
          </a:xfrm>
          <a:prstGeom prst="rect">
            <a:avLst/>
          </a:prstGeom>
          <a:noFill/>
          <a:ln>
            <a:solidFill>
              <a:srgbClr val="0070C0"/>
            </a:solidFill>
          </a:ln>
        </p:spPr>
        <p:txBody>
          <a:bodyPr wrap="square" rtlCol="0">
            <a:spAutoFit/>
          </a:bodyPr>
          <a:lstStyle/>
          <a:p>
            <a:pPr algn="ctr">
              <a:buNone/>
            </a:pPr>
            <a:r>
              <a:rPr lang="fr-FR" b="1" dirty="0" err="1" smtClean="0"/>
              <a:t>Milka</a:t>
            </a:r>
            <a:r>
              <a:rPr lang="fr-FR" b="1" dirty="0" smtClean="0"/>
              <a:t>,</a:t>
            </a:r>
            <a:r>
              <a:rPr lang="fr-FR" dirty="0" smtClean="0"/>
              <a:t> propose aux consommateurs de personnaliser l’emballage de la boite de chocolat, en écrivant un message personnel et/ou en ajoutant une photo</a:t>
            </a:r>
            <a:r>
              <a:rPr lang="fr-FR" sz="1600" dirty="0" smtClean="0"/>
              <a:t>.</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4624"/>
            <a:ext cx="7467600" cy="1143000"/>
          </a:xfrm>
        </p:spPr>
        <p:txBody>
          <a:bodyPr/>
          <a:lstStyle/>
          <a:p>
            <a:r>
              <a:rPr lang="fr-FR" dirty="0" smtClean="0"/>
              <a:t>Fonction services</a:t>
            </a:r>
            <a:endParaRPr lang="fr-FR" dirty="0"/>
          </a:p>
        </p:txBody>
      </p:sp>
      <p:sp>
        <p:nvSpPr>
          <p:cNvPr id="3" name="Espace réservé du contenu 2"/>
          <p:cNvSpPr>
            <a:spLocks noGrp="1"/>
          </p:cNvSpPr>
          <p:nvPr>
            <p:ph sz="quarter" idx="1"/>
          </p:nvPr>
        </p:nvSpPr>
        <p:spPr>
          <a:xfrm>
            <a:off x="467544" y="1556792"/>
            <a:ext cx="7467600" cy="4873752"/>
          </a:xfrm>
        </p:spPr>
        <p:txBody>
          <a:bodyPr/>
          <a:lstStyle/>
          <a:p>
            <a:r>
              <a:rPr lang="fr-FR" b="1" dirty="0" smtClean="0">
                <a:solidFill>
                  <a:schemeClr val="bg2">
                    <a:lumMod val="50000"/>
                  </a:schemeClr>
                </a:solidFill>
              </a:rPr>
              <a:t>Emballage réutilisable : la réincarnation</a:t>
            </a:r>
            <a:r>
              <a:rPr lang="fr-FR" b="1" dirty="0" smtClean="0"/>
              <a:t> </a:t>
            </a:r>
            <a:br>
              <a:rPr lang="fr-FR" b="1" dirty="0" smtClean="0"/>
            </a:br>
            <a:endParaRPr lang="fr-FR" b="1" dirty="0" smtClean="0">
              <a:solidFill>
                <a:schemeClr val="bg2">
                  <a:lumMod val="50000"/>
                </a:schemeClr>
              </a:solidFill>
            </a:endParaRPr>
          </a:p>
        </p:txBody>
      </p:sp>
      <p:pic>
        <p:nvPicPr>
          <p:cNvPr id="4" name="Picture 2" descr="http://htmlimg2.scribdassets.com/9c02zf0f7k8jffx/images/64-c8bf7a027e.jpg"/>
          <p:cNvPicPr>
            <a:picLocks noChangeAspect="1" noChangeArrowheads="1"/>
          </p:cNvPicPr>
          <p:nvPr/>
        </p:nvPicPr>
        <p:blipFill>
          <a:blip r:embed="rId3" cstate="print"/>
          <a:srcRect l="5436" t="57557" r="53541" b="4532"/>
          <a:stretch>
            <a:fillRect/>
          </a:stretch>
        </p:blipFill>
        <p:spPr bwMode="auto">
          <a:xfrm>
            <a:off x="755576" y="2726555"/>
            <a:ext cx="4021859" cy="2790677"/>
          </a:xfrm>
          <a:prstGeom prst="rect">
            <a:avLst/>
          </a:prstGeom>
          <a:noFill/>
        </p:spPr>
      </p:pic>
      <p:grpSp>
        <p:nvGrpSpPr>
          <p:cNvPr id="7" name="Groupe 6"/>
          <p:cNvGrpSpPr/>
          <p:nvPr/>
        </p:nvGrpSpPr>
        <p:grpSpPr>
          <a:xfrm>
            <a:off x="5076056" y="3068960"/>
            <a:ext cx="3312368" cy="2258382"/>
            <a:chOff x="5076056" y="2852936"/>
            <a:chExt cx="3312368" cy="2258382"/>
          </a:xfrm>
        </p:grpSpPr>
        <p:sp>
          <p:nvSpPr>
            <p:cNvPr id="10" name="ZoneTexte 9"/>
            <p:cNvSpPr txBox="1"/>
            <p:nvPr/>
          </p:nvSpPr>
          <p:spPr>
            <a:xfrm>
              <a:off x="5508104" y="3356992"/>
              <a:ext cx="2880320" cy="1754326"/>
            </a:xfrm>
            <a:prstGeom prst="rect">
              <a:avLst/>
            </a:prstGeom>
            <a:noFill/>
            <a:ln>
              <a:solidFill>
                <a:srgbClr val="0070C0"/>
              </a:solidFill>
            </a:ln>
          </p:spPr>
          <p:txBody>
            <a:bodyPr wrap="square" rtlCol="0">
              <a:spAutoFit/>
            </a:bodyPr>
            <a:lstStyle/>
            <a:p>
              <a:pPr algn="ctr"/>
              <a:r>
                <a:rPr lang="fr-FR" dirty="0" smtClean="0"/>
                <a:t>La réutilisation d’un produit ne signifie pas uniquement un retour chez l’industriel d’origine pour resservir à emballer.</a:t>
              </a:r>
              <a:endParaRPr lang="fr-FR" dirty="0"/>
            </a:p>
          </p:txBody>
        </p:sp>
        <p:pic>
          <p:nvPicPr>
            <p:cNvPr id="11" name="Picture 7" descr="http://fr.altermedia.info/images/ampoule.jpg"/>
            <p:cNvPicPr>
              <a:picLocks noChangeAspect="1" noChangeArrowheads="1"/>
            </p:cNvPicPr>
            <p:nvPr/>
          </p:nvPicPr>
          <p:blipFill>
            <a:blip r:embed="rId4" cstate="print"/>
            <a:srcRect/>
            <a:stretch>
              <a:fillRect/>
            </a:stretch>
          </p:blipFill>
          <p:spPr bwMode="auto">
            <a:xfrm>
              <a:off x="5076056" y="2852936"/>
              <a:ext cx="407715" cy="425812"/>
            </a:xfrm>
            <a:prstGeom prst="rect">
              <a:avLst/>
            </a:prstGeom>
            <a:noFill/>
          </p:spPr>
        </p:pic>
      </p:gr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1291552"/>
            <a:ext cx="7467600" cy="4873752"/>
          </a:xfrm>
        </p:spPr>
        <p:txBody>
          <a:bodyPr/>
          <a:lstStyle/>
          <a:p>
            <a:r>
              <a:rPr lang="fr-FR" b="1" dirty="0" smtClean="0">
                <a:solidFill>
                  <a:schemeClr val="bg2">
                    <a:lumMod val="50000"/>
                  </a:schemeClr>
                </a:solidFill>
              </a:rPr>
              <a:t>L’emballage réutilisable</a:t>
            </a:r>
            <a:endParaRPr lang="fr-FR" b="1" dirty="0">
              <a:solidFill>
                <a:schemeClr val="bg2">
                  <a:lumMod val="50000"/>
                </a:schemeClr>
              </a:solidFill>
            </a:endParaRPr>
          </a:p>
        </p:txBody>
      </p:sp>
      <p:pic>
        <p:nvPicPr>
          <p:cNvPr id="1026" name="Picture 2" descr="nouille écolo"/>
          <p:cNvPicPr>
            <a:picLocks noChangeAspect="1" noChangeArrowheads="1"/>
          </p:cNvPicPr>
          <p:nvPr/>
        </p:nvPicPr>
        <p:blipFill>
          <a:blip r:embed="rId3" cstate="print"/>
          <a:srcRect/>
          <a:stretch>
            <a:fillRect/>
          </a:stretch>
        </p:blipFill>
        <p:spPr bwMode="auto">
          <a:xfrm>
            <a:off x="4427984" y="2132856"/>
            <a:ext cx="4000500" cy="3000376"/>
          </a:xfrm>
          <a:prstGeom prst="rect">
            <a:avLst/>
          </a:prstGeom>
          <a:noFill/>
        </p:spPr>
      </p:pic>
      <p:sp>
        <p:nvSpPr>
          <p:cNvPr id="5" name="Rectangle 4"/>
          <p:cNvSpPr/>
          <p:nvPr/>
        </p:nvSpPr>
        <p:spPr>
          <a:xfrm>
            <a:off x="539552" y="3717032"/>
            <a:ext cx="3816424" cy="23083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fr-FR" b="1" dirty="0" err="1" smtClean="0"/>
              <a:t>Cup</a:t>
            </a:r>
            <a:r>
              <a:rPr lang="fr-FR" b="1" dirty="0" smtClean="0"/>
              <a:t> </a:t>
            </a:r>
            <a:r>
              <a:rPr lang="fr-FR" b="1" dirty="0" err="1" smtClean="0"/>
              <a:t>Noodle</a:t>
            </a:r>
            <a:r>
              <a:rPr lang="fr-FR" b="1" dirty="0" smtClean="0"/>
              <a:t>, </a:t>
            </a:r>
            <a:r>
              <a:rPr lang="fr-FR" dirty="0" smtClean="0"/>
              <a:t>autre grande entreprise commercialisant des nouilles instantanées, propose une gamme "rechargeable" afin que le consommateur réutilise </a:t>
            </a:r>
            <a:r>
              <a:rPr lang="fr-FR" b="1" dirty="0" smtClean="0"/>
              <a:t>toujours le même récipient</a:t>
            </a:r>
            <a:r>
              <a:rPr lang="fr-FR" dirty="0" smtClean="0"/>
              <a:t> et que seul l’aliment soit acheté sous forme de recharge jetable.</a:t>
            </a:r>
            <a:endParaRPr lang="fr-FR" dirty="0"/>
          </a:p>
        </p:txBody>
      </p:sp>
      <p:pic>
        <p:nvPicPr>
          <p:cNvPr id="6" name="Picture 7" descr="http://fr.altermedia.info/images/ampoule.jpg"/>
          <p:cNvPicPr>
            <a:picLocks noChangeAspect="1" noChangeArrowheads="1"/>
          </p:cNvPicPr>
          <p:nvPr/>
        </p:nvPicPr>
        <p:blipFill>
          <a:blip r:embed="rId4" cstate="print"/>
          <a:srcRect/>
          <a:stretch>
            <a:fillRect/>
          </a:stretch>
        </p:blipFill>
        <p:spPr bwMode="auto">
          <a:xfrm>
            <a:off x="107504" y="3435236"/>
            <a:ext cx="407715" cy="425812"/>
          </a:xfrm>
          <a:prstGeom prst="rect">
            <a:avLst/>
          </a:prstGeom>
          <a:noFill/>
        </p:spPr>
      </p:pic>
      <p:sp>
        <p:nvSpPr>
          <p:cNvPr id="7" name="Titre 1"/>
          <p:cNvSpPr>
            <a:spLocks noGrp="1"/>
          </p:cNvSpPr>
          <p:nvPr>
            <p:ph type="title"/>
          </p:nvPr>
        </p:nvSpPr>
        <p:spPr>
          <a:xfrm>
            <a:off x="457200" y="-99392"/>
            <a:ext cx="7467600" cy="1143000"/>
          </a:xfrm>
        </p:spPr>
        <p:txBody>
          <a:bodyPr/>
          <a:lstStyle/>
          <a:p>
            <a:r>
              <a:rPr lang="fr-FR" dirty="0" smtClean="0"/>
              <a:t>Fonction services</a:t>
            </a:r>
            <a:endParaRPr lang="fr-FR"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179512" y="1340768"/>
            <a:ext cx="8686800" cy="4873752"/>
          </a:xfrm>
        </p:spPr>
        <p:txBody>
          <a:bodyPr/>
          <a:lstStyle/>
          <a:p>
            <a:r>
              <a:rPr lang="fr-FR" b="1" dirty="0" smtClean="0">
                <a:solidFill>
                  <a:schemeClr val="bg2">
                    <a:lumMod val="50000"/>
                  </a:schemeClr>
                </a:solidFill>
              </a:rPr>
              <a:t>L’emballage 2 en 1 : la box qui se transforme en assiette</a:t>
            </a:r>
            <a:endParaRPr lang="fr-FR" b="1" dirty="0">
              <a:solidFill>
                <a:schemeClr val="bg2">
                  <a:lumMod val="50000"/>
                </a:schemeClr>
              </a:solidFill>
            </a:endParaRPr>
          </a:p>
        </p:txBody>
      </p:sp>
      <p:sp>
        <p:nvSpPr>
          <p:cNvPr id="5" name="Rectangle 4"/>
          <p:cNvSpPr/>
          <p:nvPr/>
        </p:nvSpPr>
        <p:spPr>
          <a:xfrm>
            <a:off x="539552" y="3566780"/>
            <a:ext cx="3816424"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FR" dirty="0" smtClean="0"/>
              <a:t>La </a:t>
            </a:r>
            <a:r>
              <a:rPr lang="fr-FR" b="1" dirty="0" smtClean="0"/>
              <a:t>boîte repas micro-</a:t>
            </a:r>
            <a:r>
              <a:rPr lang="fr-FR" b="1" dirty="0" err="1" smtClean="0"/>
              <a:t>ondable</a:t>
            </a:r>
            <a:r>
              <a:rPr lang="fr-FR" b="1" dirty="0" smtClean="0"/>
              <a:t> </a:t>
            </a:r>
            <a:r>
              <a:rPr lang="fr-FR" dirty="0" smtClean="0"/>
              <a:t>qui peut être utilisée en </a:t>
            </a:r>
            <a:r>
              <a:rPr lang="fr-FR" b="1" dirty="0" smtClean="0"/>
              <a:t>assiette</a:t>
            </a:r>
            <a:r>
              <a:rPr lang="fr-FR" dirty="0" smtClean="0"/>
              <a:t> après ouverture : pratique quand on mange sur son lieu de travail ! </a:t>
            </a:r>
            <a:endParaRPr lang="fr-FR" dirty="0"/>
          </a:p>
        </p:txBody>
      </p:sp>
      <p:pic>
        <p:nvPicPr>
          <p:cNvPr id="6" name="Picture 7" descr="http://fr.altermedia.info/images/ampoule.jpg"/>
          <p:cNvPicPr>
            <a:picLocks noChangeAspect="1" noChangeArrowheads="1"/>
          </p:cNvPicPr>
          <p:nvPr/>
        </p:nvPicPr>
        <p:blipFill>
          <a:blip r:embed="rId3" cstate="print"/>
          <a:srcRect/>
          <a:stretch>
            <a:fillRect/>
          </a:stretch>
        </p:blipFill>
        <p:spPr bwMode="auto">
          <a:xfrm>
            <a:off x="107504" y="3284984"/>
            <a:ext cx="407715" cy="425812"/>
          </a:xfrm>
          <a:prstGeom prst="rect">
            <a:avLst/>
          </a:prstGeom>
          <a:noFill/>
        </p:spPr>
      </p:pic>
      <p:sp>
        <p:nvSpPr>
          <p:cNvPr id="7" name="Titre 1"/>
          <p:cNvSpPr>
            <a:spLocks noGrp="1"/>
          </p:cNvSpPr>
          <p:nvPr>
            <p:ph type="title"/>
          </p:nvPr>
        </p:nvSpPr>
        <p:spPr>
          <a:xfrm>
            <a:off x="457200" y="-99392"/>
            <a:ext cx="7467600" cy="1143000"/>
          </a:xfrm>
        </p:spPr>
        <p:txBody>
          <a:bodyPr/>
          <a:lstStyle/>
          <a:p>
            <a:r>
              <a:rPr lang="fr-FR" dirty="0" smtClean="0"/>
              <a:t>Fonction services</a:t>
            </a:r>
            <a:endParaRPr lang="fr-FR" dirty="0"/>
          </a:p>
        </p:txBody>
      </p:sp>
      <p:grpSp>
        <p:nvGrpSpPr>
          <p:cNvPr id="2" name="Groupe 10"/>
          <p:cNvGrpSpPr/>
          <p:nvPr/>
        </p:nvGrpSpPr>
        <p:grpSpPr>
          <a:xfrm>
            <a:off x="4572000" y="2204864"/>
            <a:ext cx="4032448" cy="3829025"/>
            <a:chOff x="4427984" y="2420888"/>
            <a:chExt cx="4032448" cy="3829025"/>
          </a:xfrm>
        </p:grpSpPr>
        <p:pic>
          <p:nvPicPr>
            <p:cNvPr id="1027" name="Picture 3"/>
            <p:cNvPicPr>
              <a:picLocks noChangeAspect="1" noChangeArrowheads="1"/>
            </p:cNvPicPr>
            <p:nvPr/>
          </p:nvPicPr>
          <p:blipFill>
            <a:blip r:embed="rId4" cstate="print"/>
            <a:srcRect/>
            <a:stretch>
              <a:fillRect/>
            </a:stretch>
          </p:blipFill>
          <p:spPr bwMode="auto">
            <a:xfrm>
              <a:off x="6117282" y="2420888"/>
              <a:ext cx="2343150" cy="1933575"/>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4427984" y="4221088"/>
              <a:ext cx="1562100" cy="2028825"/>
            </a:xfrm>
            <a:prstGeom prst="rect">
              <a:avLst/>
            </a:prstGeom>
            <a:noFill/>
            <a:ln w="9525">
              <a:noFill/>
              <a:miter lim="800000"/>
              <a:headEnd/>
              <a:tailEnd/>
            </a:ln>
          </p:spPr>
        </p:pic>
        <p:sp>
          <p:nvSpPr>
            <p:cNvPr id="10" name="Flèche courbée vers le haut 9"/>
            <p:cNvSpPr/>
            <p:nvPr/>
          </p:nvSpPr>
          <p:spPr>
            <a:xfrm rot="8470602">
              <a:off x="4810810" y="3316983"/>
              <a:ext cx="1224136" cy="504056"/>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nacking.fr/upload/snackingdor/large/snackingdor_55.jpg"/>
          <p:cNvPicPr>
            <a:picLocks noChangeAspect="1" noChangeArrowheads="1"/>
          </p:cNvPicPr>
          <p:nvPr/>
        </p:nvPicPr>
        <p:blipFill>
          <a:blip r:embed="rId3" cstate="print"/>
          <a:srcRect/>
          <a:stretch>
            <a:fillRect/>
          </a:stretch>
        </p:blipFill>
        <p:spPr bwMode="auto">
          <a:xfrm>
            <a:off x="827584" y="2708920"/>
            <a:ext cx="3648405" cy="2736304"/>
          </a:xfrm>
          <a:prstGeom prst="rect">
            <a:avLst/>
          </a:prstGeom>
          <a:noFill/>
        </p:spPr>
      </p:pic>
      <p:sp>
        <p:nvSpPr>
          <p:cNvPr id="3" name="Espace réservé du contenu 2"/>
          <p:cNvSpPr>
            <a:spLocks noGrp="1"/>
          </p:cNvSpPr>
          <p:nvPr>
            <p:ph sz="quarter" idx="1"/>
          </p:nvPr>
        </p:nvSpPr>
        <p:spPr>
          <a:xfrm>
            <a:off x="457200" y="1196752"/>
            <a:ext cx="8686800" cy="4873752"/>
          </a:xfrm>
        </p:spPr>
        <p:txBody>
          <a:bodyPr/>
          <a:lstStyle/>
          <a:p>
            <a:r>
              <a:rPr lang="fr-FR" b="1" dirty="0" smtClean="0">
                <a:solidFill>
                  <a:schemeClr val="bg2">
                    <a:lumMod val="50000"/>
                  </a:schemeClr>
                </a:solidFill>
              </a:rPr>
              <a:t>Le galet Snack In Stone</a:t>
            </a:r>
            <a:endParaRPr lang="fr-FR" b="1" dirty="0">
              <a:solidFill>
                <a:schemeClr val="bg2">
                  <a:lumMod val="50000"/>
                </a:schemeClr>
              </a:solidFill>
            </a:endParaRPr>
          </a:p>
        </p:txBody>
      </p:sp>
      <p:grpSp>
        <p:nvGrpSpPr>
          <p:cNvPr id="12" name="Groupe 11"/>
          <p:cNvGrpSpPr/>
          <p:nvPr/>
        </p:nvGrpSpPr>
        <p:grpSpPr>
          <a:xfrm>
            <a:off x="3779912" y="1606734"/>
            <a:ext cx="4752528" cy="3550458"/>
            <a:chOff x="3491880" y="2276872"/>
            <a:chExt cx="4752528" cy="3334434"/>
          </a:xfrm>
        </p:grpSpPr>
        <p:sp>
          <p:nvSpPr>
            <p:cNvPr id="5" name="Rectangle 4"/>
            <p:cNvSpPr/>
            <p:nvPr/>
          </p:nvSpPr>
          <p:spPr>
            <a:xfrm>
              <a:off x="3995936" y="2471985"/>
              <a:ext cx="4248472" cy="313932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FR" dirty="0" smtClean="0"/>
                <a:t>Ensemble de </a:t>
              </a:r>
              <a:r>
                <a:rPr lang="fr-FR" b="1" dirty="0" smtClean="0"/>
                <a:t>3 galets empilables </a:t>
              </a:r>
              <a:r>
                <a:rPr lang="fr-FR" dirty="0" smtClean="0"/>
                <a:t>permettant de recevoir des aliments. Ceux-ci peuvent être utilisés dans un coffret lunch de type </a:t>
              </a:r>
              <a:r>
                <a:rPr lang="fr-FR" dirty="0" err="1" smtClean="0"/>
                <a:t>Bento</a:t>
              </a:r>
              <a:r>
                <a:rPr lang="fr-FR" dirty="0" smtClean="0"/>
                <a:t>, sur un plateau repas ou individuellement. Disponibles soit en </a:t>
              </a:r>
              <a:r>
                <a:rPr lang="fr-FR" b="1" dirty="0" smtClean="0"/>
                <a:t>amidon</a:t>
              </a:r>
              <a:r>
                <a:rPr lang="fr-FR" dirty="0" smtClean="0"/>
                <a:t> (100% biodégradable et </a:t>
              </a:r>
              <a:r>
                <a:rPr lang="fr-FR" dirty="0" err="1" smtClean="0"/>
                <a:t>compostables</a:t>
              </a:r>
              <a:r>
                <a:rPr lang="fr-FR" dirty="0" smtClean="0"/>
                <a:t>) qui résiste à des températures de -15°C à 115°C, micro-</a:t>
              </a:r>
              <a:r>
                <a:rPr lang="fr-FR" dirty="0" err="1" smtClean="0"/>
                <a:t>ondable</a:t>
              </a:r>
              <a:r>
                <a:rPr lang="fr-FR" dirty="0" smtClean="0"/>
                <a:t>, congelable et imperméable, soit en </a:t>
              </a:r>
              <a:r>
                <a:rPr lang="fr-FR" b="1" dirty="0" smtClean="0"/>
                <a:t>matériau PS recyclable</a:t>
              </a:r>
              <a:r>
                <a:rPr lang="fr-FR" dirty="0" smtClean="0"/>
                <a:t>, résistant à la congélation.</a:t>
              </a:r>
              <a:endParaRPr lang="fr-FR" dirty="0"/>
            </a:p>
          </p:txBody>
        </p:sp>
        <p:pic>
          <p:nvPicPr>
            <p:cNvPr id="6" name="Picture 7" descr="http://fr.altermedia.info/images/ampoule.jpg"/>
            <p:cNvPicPr>
              <a:picLocks noChangeAspect="1" noChangeArrowheads="1"/>
            </p:cNvPicPr>
            <p:nvPr/>
          </p:nvPicPr>
          <p:blipFill>
            <a:blip r:embed="rId4" cstate="print"/>
            <a:srcRect/>
            <a:stretch>
              <a:fillRect/>
            </a:stretch>
          </p:blipFill>
          <p:spPr bwMode="auto">
            <a:xfrm>
              <a:off x="3491880" y="2276872"/>
              <a:ext cx="407715" cy="425812"/>
            </a:xfrm>
            <a:prstGeom prst="rect">
              <a:avLst/>
            </a:prstGeom>
            <a:noFill/>
          </p:spPr>
        </p:pic>
      </p:grpSp>
      <p:sp>
        <p:nvSpPr>
          <p:cNvPr id="7" name="Titre 1"/>
          <p:cNvSpPr>
            <a:spLocks noGrp="1"/>
          </p:cNvSpPr>
          <p:nvPr>
            <p:ph type="title"/>
          </p:nvPr>
        </p:nvSpPr>
        <p:spPr>
          <a:xfrm>
            <a:off x="457200" y="-27384"/>
            <a:ext cx="7467600" cy="1143000"/>
          </a:xfrm>
        </p:spPr>
        <p:txBody>
          <a:bodyPr/>
          <a:lstStyle/>
          <a:p>
            <a:r>
              <a:rPr lang="fr-FR" dirty="0" smtClean="0"/>
              <a:t>Fonction services</a:t>
            </a:r>
            <a:endParaRPr lang="fr-FR" dirty="0"/>
          </a:p>
        </p:txBody>
      </p:sp>
      <p:sp>
        <p:nvSpPr>
          <p:cNvPr id="11" name="Rectangle 10"/>
          <p:cNvSpPr/>
          <p:nvPr/>
        </p:nvSpPr>
        <p:spPr>
          <a:xfrm>
            <a:off x="1979712" y="5301208"/>
            <a:ext cx="5688632" cy="646331"/>
          </a:xfrm>
          <a:prstGeom prst="rect">
            <a:avLst/>
          </a:prstGeom>
        </p:spPr>
        <p:txBody>
          <a:bodyPr wrap="square">
            <a:spAutoFit/>
          </a:bodyPr>
          <a:lstStyle/>
          <a:p>
            <a:r>
              <a:rPr lang="fr-FR" b="1" dirty="0" smtClean="0"/>
              <a:t>Proposer une alternative aux traditionnelles assiettes carrées ou rondes. </a:t>
            </a:r>
            <a:endParaRPr lang="fr-FR" b="1" dirty="0"/>
          </a:p>
        </p:txBody>
      </p:sp>
      <p:cxnSp>
        <p:nvCxnSpPr>
          <p:cNvPr id="14" name="Connecteur droit avec flèche 13"/>
          <p:cNvCxnSpPr/>
          <p:nvPr/>
        </p:nvCxnSpPr>
        <p:spPr>
          <a:xfrm flipV="1">
            <a:off x="611560" y="5589240"/>
            <a:ext cx="1152128" cy="36004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a:off x="611560" y="6173688"/>
            <a:ext cx="1152128" cy="20764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979712" y="6167045"/>
            <a:ext cx="6840760" cy="646331"/>
          </a:xfrm>
          <a:prstGeom prst="rect">
            <a:avLst/>
          </a:prstGeom>
        </p:spPr>
        <p:txBody>
          <a:bodyPr wrap="square">
            <a:spAutoFit/>
          </a:bodyPr>
          <a:lstStyle/>
          <a:p>
            <a:r>
              <a:rPr lang="fr-FR" b="1" dirty="0" smtClean="0"/>
              <a:t>Pour ceux qui souhaitent des emballages respectueux de l’environnement maintenant micro-</a:t>
            </a:r>
            <a:r>
              <a:rPr lang="fr-FR" b="1" dirty="0" err="1" smtClean="0"/>
              <a:t>ondables</a:t>
            </a:r>
            <a:r>
              <a:rPr lang="fr-FR" b="1" dirty="0" smtClean="0"/>
              <a:t>.</a:t>
            </a:r>
            <a:endParaRPr lang="fr-FR" b="1" dirty="0"/>
          </a:p>
        </p:txBody>
      </p:sp>
      <p:pic>
        <p:nvPicPr>
          <p:cNvPr id="4" name="Picture 4" descr="Snacking d'or by France Snacking 2012"/>
          <p:cNvPicPr>
            <a:picLocks noChangeAspect="1" noChangeArrowheads="1"/>
          </p:cNvPicPr>
          <p:nvPr/>
        </p:nvPicPr>
        <p:blipFill>
          <a:blip r:embed="rId5" cstate="print"/>
          <a:srcRect t="17758" b="16283"/>
          <a:stretch>
            <a:fillRect/>
          </a:stretch>
        </p:blipFill>
        <p:spPr bwMode="auto">
          <a:xfrm>
            <a:off x="179512" y="1844824"/>
            <a:ext cx="2127523" cy="1139455"/>
          </a:xfrm>
          <a:prstGeom prst="rect">
            <a:avLst/>
          </a:prstGeom>
          <a:ln>
            <a:noFill/>
          </a:ln>
          <a:effectLst>
            <a:softEdge rad="112500"/>
          </a:effec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99392"/>
            <a:ext cx="7467600" cy="1143000"/>
          </a:xfrm>
        </p:spPr>
        <p:txBody>
          <a:bodyPr/>
          <a:lstStyle/>
          <a:p>
            <a:r>
              <a:rPr lang="fr-FR" dirty="0" smtClean="0"/>
              <a:t>Fonction services</a:t>
            </a:r>
            <a:endParaRPr lang="fr-FR" dirty="0"/>
          </a:p>
        </p:txBody>
      </p:sp>
      <p:sp>
        <p:nvSpPr>
          <p:cNvPr id="3" name="Espace réservé du contenu 2"/>
          <p:cNvSpPr>
            <a:spLocks noGrp="1"/>
          </p:cNvSpPr>
          <p:nvPr>
            <p:ph sz="quarter" idx="1"/>
          </p:nvPr>
        </p:nvSpPr>
        <p:spPr>
          <a:xfrm>
            <a:off x="467544" y="1340768"/>
            <a:ext cx="7467600" cy="4873752"/>
          </a:xfrm>
        </p:spPr>
        <p:txBody>
          <a:bodyPr>
            <a:normAutofit/>
          </a:bodyPr>
          <a:lstStyle/>
          <a:p>
            <a:r>
              <a:rPr lang="fr-FR" b="1" dirty="0" smtClean="0">
                <a:solidFill>
                  <a:schemeClr val="bg2">
                    <a:lumMod val="50000"/>
                  </a:schemeClr>
                </a:solidFill>
              </a:rPr>
              <a:t>Le design pratique</a:t>
            </a:r>
          </a:p>
          <a:p>
            <a:pPr>
              <a:buNone/>
            </a:pPr>
            <a:endParaRPr lang="fr-FR" dirty="0" smtClean="0">
              <a:solidFill>
                <a:schemeClr val="bg2">
                  <a:lumMod val="50000"/>
                </a:schemeClr>
              </a:solidFill>
            </a:endParaRPr>
          </a:p>
          <a:p>
            <a:pPr>
              <a:buNone/>
            </a:pPr>
            <a:r>
              <a:rPr lang="fr-FR" sz="1800" dirty="0" smtClean="0"/>
              <a:t>			</a:t>
            </a:r>
            <a:r>
              <a:rPr lang="fr-FR" sz="1800" i="1" dirty="0" err="1" smtClean="0">
                <a:effectLst>
                  <a:outerShdw blurRad="38100" dist="38100" dir="2700000" algn="tl">
                    <a:srgbClr val="000000">
                      <a:alpha val="43137"/>
                    </a:srgbClr>
                  </a:outerShdw>
                </a:effectLst>
              </a:rPr>
              <a:t>Lunor</a:t>
            </a:r>
            <a:r>
              <a:rPr lang="fr-FR" sz="1800" i="1" dirty="0" smtClean="0">
                <a:effectLst>
                  <a:outerShdw blurRad="38100" dist="38100" dir="2700000" algn="tl">
                    <a:srgbClr val="000000">
                      <a:alpha val="43137"/>
                    </a:srgbClr>
                  </a:outerShdw>
                </a:effectLst>
              </a:rPr>
              <a:t> remporte le grand </a:t>
            </a:r>
          </a:p>
          <a:p>
            <a:pPr>
              <a:buNone/>
            </a:pPr>
            <a:r>
              <a:rPr lang="fr-FR" sz="1800" i="1" dirty="0" smtClean="0">
                <a:effectLst>
                  <a:outerShdw blurRad="38100" dist="38100" dir="2700000" algn="tl">
                    <a:srgbClr val="000000">
                      <a:alpha val="43137"/>
                    </a:srgbClr>
                  </a:outerShdw>
                </a:effectLst>
              </a:rPr>
              <a:t>			         prix du design !</a:t>
            </a:r>
          </a:p>
          <a:p>
            <a:pPr>
              <a:buNone/>
            </a:pPr>
            <a:endParaRPr lang="fr-FR" sz="1800" dirty="0" smtClean="0"/>
          </a:p>
          <a:p>
            <a:pPr>
              <a:buNone/>
            </a:pPr>
            <a:endParaRPr lang="fr-FR" sz="1800" dirty="0" smtClean="0"/>
          </a:p>
        </p:txBody>
      </p:sp>
      <p:pic>
        <p:nvPicPr>
          <p:cNvPr id="1027" name="Picture 3"/>
          <p:cNvPicPr>
            <a:picLocks noChangeAspect="1" noChangeArrowheads="1"/>
          </p:cNvPicPr>
          <p:nvPr/>
        </p:nvPicPr>
        <p:blipFill>
          <a:blip r:embed="rId3" cstate="print"/>
          <a:srcRect t="3857" r="22628"/>
          <a:stretch>
            <a:fillRect/>
          </a:stretch>
        </p:blipFill>
        <p:spPr bwMode="auto">
          <a:xfrm>
            <a:off x="5148064" y="260648"/>
            <a:ext cx="3456384" cy="3589784"/>
          </a:xfrm>
          <a:prstGeom prst="rect">
            <a:avLst/>
          </a:prstGeom>
          <a:noFill/>
          <a:ln w="9525">
            <a:noFill/>
            <a:miter lim="800000"/>
            <a:headEnd/>
            <a:tailEnd/>
          </a:ln>
        </p:spPr>
      </p:pic>
      <p:pic>
        <p:nvPicPr>
          <p:cNvPr id="1029" name="Picture 5" descr="http://1.bp.blogspot.com/---F6toaPQJM/Tg9BIGV5uLI/AAAAAAAAE-g/o12LeWP81KM/s1600/Lunor+%255B1280x768%255D.jpg"/>
          <p:cNvPicPr>
            <a:picLocks noChangeAspect="1" noChangeArrowheads="1"/>
          </p:cNvPicPr>
          <p:nvPr/>
        </p:nvPicPr>
        <p:blipFill>
          <a:blip r:embed="rId4" cstate="print"/>
          <a:srcRect l="7340" t="5517" r="7030" b="4557"/>
          <a:stretch>
            <a:fillRect/>
          </a:stretch>
        </p:blipFill>
        <p:spPr bwMode="auto">
          <a:xfrm>
            <a:off x="395536" y="2060848"/>
            <a:ext cx="1872208" cy="1578004"/>
          </a:xfrm>
          <a:prstGeom prst="rect">
            <a:avLst/>
          </a:prstGeom>
          <a:noFill/>
        </p:spPr>
      </p:pic>
      <p:grpSp>
        <p:nvGrpSpPr>
          <p:cNvPr id="7" name="Groupe 6"/>
          <p:cNvGrpSpPr/>
          <p:nvPr/>
        </p:nvGrpSpPr>
        <p:grpSpPr>
          <a:xfrm>
            <a:off x="203845" y="3867284"/>
            <a:ext cx="7968555" cy="2525077"/>
            <a:chOff x="2508101" y="2643148"/>
            <a:chExt cx="7968555" cy="2525077"/>
          </a:xfrm>
        </p:grpSpPr>
        <p:sp>
          <p:nvSpPr>
            <p:cNvPr id="8" name="Rectangle 7"/>
            <p:cNvSpPr/>
            <p:nvPr/>
          </p:nvSpPr>
          <p:spPr>
            <a:xfrm>
              <a:off x="2987824" y="2859901"/>
              <a:ext cx="7488832" cy="23083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buNone/>
              </a:pPr>
              <a:r>
                <a:rPr lang="fr-FR" dirty="0" smtClean="0"/>
                <a:t>La</a:t>
              </a:r>
              <a:r>
                <a:rPr lang="fr-FR" b="1" dirty="0" smtClean="0"/>
                <a:t> coopérative </a:t>
              </a:r>
              <a:r>
                <a:rPr lang="fr-FR" b="1" dirty="0" err="1" smtClean="0"/>
                <a:t>Lunor</a:t>
              </a:r>
              <a:r>
                <a:rPr lang="fr-FR" b="1" dirty="0" smtClean="0"/>
                <a:t> </a:t>
              </a:r>
              <a:r>
                <a:rPr lang="fr-FR" dirty="0" smtClean="0"/>
                <a:t>a reçu le Grand Prix du Design 2011, catégorie design packaging consumer </a:t>
              </a:r>
              <a:r>
                <a:rPr lang="fr-FR" dirty="0" err="1" smtClean="0"/>
                <a:t>branding</a:t>
              </a:r>
              <a:r>
                <a:rPr lang="fr-FR" dirty="0" smtClean="0"/>
                <a:t>, organisé par le magazine </a:t>
              </a:r>
              <a:r>
                <a:rPr lang="fr-FR" i="1" dirty="0" smtClean="0"/>
                <a:t>Stratégies</a:t>
              </a:r>
              <a:r>
                <a:rPr lang="fr-FR" dirty="0" smtClean="0"/>
                <a:t>, pour ses légumes « 100% </a:t>
              </a:r>
              <a:r>
                <a:rPr lang="fr-FR" dirty="0" err="1" smtClean="0"/>
                <a:t>Lunor</a:t>
              </a:r>
              <a:r>
                <a:rPr lang="fr-FR" dirty="0" smtClean="0"/>
                <a:t> ». </a:t>
              </a:r>
            </a:p>
            <a:p>
              <a:pPr>
                <a:buNone/>
              </a:pPr>
              <a:r>
                <a:rPr lang="fr-FR" dirty="0" smtClean="0"/>
                <a:t>Il s’agit d’une gamme de mono-légumes (betterave rouge, pomme de terre, maïs doux) cuits à la vapeur et conditionnés  dans un </a:t>
              </a:r>
              <a:r>
                <a:rPr lang="fr-FR" b="1" dirty="0" smtClean="0"/>
                <a:t>pot plastique transparent micro-</a:t>
              </a:r>
              <a:r>
                <a:rPr lang="fr-FR" b="1" dirty="0" err="1" smtClean="0"/>
                <a:t>ondable</a:t>
              </a:r>
              <a:r>
                <a:rPr lang="fr-FR" dirty="0" smtClean="0"/>
                <a:t>. Le jury a estimé que cet emballage original, à vocation </a:t>
              </a:r>
              <a:r>
                <a:rPr lang="fr-FR" b="1" dirty="0" smtClean="0"/>
                <a:t>nomade</a:t>
              </a:r>
              <a:r>
                <a:rPr lang="fr-FR" dirty="0" smtClean="0"/>
                <a:t>, « met en avant la personnalité et la naturalité des produits ». .</a:t>
              </a:r>
              <a:endParaRPr lang="fr-FR" dirty="0"/>
            </a:p>
          </p:txBody>
        </p:sp>
        <p:pic>
          <p:nvPicPr>
            <p:cNvPr id="9" name="Picture 7" descr="http://fr.altermedia.info/images/ampoule.jpg"/>
            <p:cNvPicPr>
              <a:picLocks noChangeAspect="1" noChangeArrowheads="1"/>
            </p:cNvPicPr>
            <p:nvPr/>
          </p:nvPicPr>
          <p:blipFill>
            <a:blip r:embed="rId5" cstate="print"/>
            <a:srcRect/>
            <a:stretch>
              <a:fillRect/>
            </a:stretch>
          </p:blipFill>
          <p:spPr bwMode="auto">
            <a:xfrm>
              <a:off x="2508101" y="2643148"/>
              <a:ext cx="407715" cy="425812"/>
            </a:xfrm>
            <a:prstGeom prst="rect">
              <a:avLst/>
            </a:prstGeom>
            <a:noFill/>
          </p:spPr>
        </p:pic>
      </p:gr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71400"/>
            <a:ext cx="7467600" cy="1143000"/>
          </a:xfrm>
        </p:spPr>
        <p:txBody>
          <a:bodyPr/>
          <a:lstStyle/>
          <a:p>
            <a:r>
              <a:rPr lang="fr-FR" dirty="0" smtClean="0"/>
              <a:t>Fonction services</a:t>
            </a:r>
            <a:endParaRPr lang="fr-FR" dirty="0"/>
          </a:p>
        </p:txBody>
      </p:sp>
      <p:sp>
        <p:nvSpPr>
          <p:cNvPr id="3" name="Espace réservé du contenu 2"/>
          <p:cNvSpPr>
            <a:spLocks noGrp="1"/>
          </p:cNvSpPr>
          <p:nvPr>
            <p:ph sz="quarter" idx="1"/>
          </p:nvPr>
        </p:nvSpPr>
        <p:spPr>
          <a:xfrm>
            <a:off x="467544" y="1268760"/>
            <a:ext cx="7467600" cy="4873752"/>
          </a:xfrm>
        </p:spPr>
        <p:txBody>
          <a:bodyPr/>
          <a:lstStyle/>
          <a:p>
            <a:r>
              <a:rPr lang="fr-FR" b="1" dirty="0" smtClean="0">
                <a:solidFill>
                  <a:schemeClr val="bg2">
                    <a:lumMod val="50000"/>
                  </a:schemeClr>
                </a:solidFill>
              </a:rPr>
              <a:t>Un moment gourmand livré à votre bureau</a:t>
            </a:r>
            <a:r>
              <a:rPr lang="fr-FR" b="1" dirty="0" smtClean="0"/>
              <a:t/>
            </a:r>
            <a:br>
              <a:rPr lang="fr-FR" b="1" dirty="0" smtClean="0"/>
            </a:br>
            <a:endParaRPr lang="fr-FR" b="1" dirty="0" smtClean="0">
              <a:solidFill>
                <a:schemeClr val="bg2">
                  <a:lumMod val="50000"/>
                </a:schemeClr>
              </a:solidFill>
            </a:endParaRPr>
          </a:p>
        </p:txBody>
      </p:sp>
      <p:sp>
        <p:nvSpPr>
          <p:cNvPr id="10" name="ZoneTexte 9"/>
          <p:cNvSpPr txBox="1"/>
          <p:nvPr/>
        </p:nvSpPr>
        <p:spPr>
          <a:xfrm>
            <a:off x="4427984" y="2420888"/>
            <a:ext cx="3816424" cy="3693319"/>
          </a:xfrm>
          <a:prstGeom prst="rect">
            <a:avLst/>
          </a:prstGeom>
          <a:noFill/>
          <a:ln>
            <a:solidFill>
              <a:srgbClr val="0070C0"/>
            </a:solidFill>
          </a:ln>
        </p:spPr>
        <p:txBody>
          <a:bodyPr wrap="square" rtlCol="0">
            <a:spAutoFit/>
          </a:bodyPr>
          <a:lstStyle/>
          <a:p>
            <a:pPr algn="ctr"/>
            <a:r>
              <a:rPr lang="fr-FR" dirty="0" smtClean="0"/>
              <a:t>Un concept unique à Quimper ! </a:t>
            </a:r>
          </a:p>
          <a:p>
            <a:pPr algn="ctr"/>
            <a:r>
              <a:rPr lang="fr-FR" dirty="0" smtClean="0"/>
              <a:t>La livraison à toutes les entreprises de </a:t>
            </a:r>
            <a:r>
              <a:rPr lang="fr-FR" b="1" dirty="0" err="1" smtClean="0"/>
              <a:t>plateaux-repas</a:t>
            </a:r>
            <a:r>
              <a:rPr lang="fr-FR" dirty="0" smtClean="0"/>
              <a:t> pour les repas d'affaires.</a:t>
            </a:r>
          </a:p>
          <a:p>
            <a:pPr algn="ctr"/>
            <a:r>
              <a:rPr lang="fr-FR" dirty="0" smtClean="0"/>
              <a:t>Sur simple commande, par téléphone ou sur la boutique de commerce en ligne www.lesmomentsgourmands.com, vous dégusterez un délicieux coffrets gourmands aux couleurs de </a:t>
            </a:r>
            <a:r>
              <a:rPr lang="fr-FR" dirty="0" err="1" smtClean="0"/>
              <a:t>Kemper</a:t>
            </a:r>
            <a:r>
              <a:rPr lang="fr-FR" dirty="0" smtClean="0"/>
              <a:t> Gastronomie. </a:t>
            </a:r>
          </a:p>
          <a:p>
            <a:pPr algn="ctr"/>
            <a:endParaRPr lang="fr-FR" dirty="0" smtClean="0"/>
          </a:p>
          <a:p>
            <a:pPr algn="ctr"/>
            <a:r>
              <a:rPr lang="fr-FR" dirty="0" smtClean="0"/>
              <a:t>Le packaging est signé </a:t>
            </a:r>
            <a:r>
              <a:rPr lang="fr-FR" b="1" dirty="0" smtClean="0"/>
              <a:t>K unique</a:t>
            </a:r>
            <a:r>
              <a:rPr lang="fr-FR" dirty="0" smtClean="0"/>
              <a:t>.</a:t>
            </a:r>
          </a:p>
        </p:txBody>
      </p:sp>
      <p:pic>
        <p:nvPicPr>
          <p:cNvPr id="11" name="Picture 7" descr="http://fr.altermedia.info/images/ampoule.jpg"/>
          <p:cNvPicPr>
            <a:picLocks noChangeAspect="1" noChangeArrowheads="1"/>
          </p:cNvPicPr>
          <p:nvPr/>
        </p:nvPicPr>
        <p:blipFill>
          <a:blip r:embed="rId3" cstate="print"/>
          <a:srcRect/>
          <a:stretch>
            <a:fillRect/>
          </a:stretch>
        </p:blipFill>
        <p:spPr bwMode="auto">
          <a:xfrm>
            <a:off x="3923928" y="2348880"/>
            <a:ext cx="407715" cy="425812"/>
          </a:xfrm>
          <a:prstGeom prst="rect">
            <a:avLst/>
          </a:prstGeom>
          <a:noFill/>
        </p:spPr>
      </p:pic>
      <p:pic>
        <p:nvPicPr>
          <p:cNvPr id="2050" name="Picture 2" descr="http://www.k-unique.com/doc/Image/Packaging/coffret.jpg"/>
          <p:cNvPicPr>
            <a:picLocks noChangeAspect="1" noChangeArrowheads="1"/>
          </p:cNvPicPr>
          <p:nvPr/>
        </p:nvPicPr>
        <p:blipFill>
          <a:blip r:embed="rId4" cstate="print"/>
          <a:srcRect/>
          <a:stretch>
            <a:fillRect/>
          </a:stretch>
        </p:blipFill>
        <p:spPr bwMode="auto">
          <a:xfrm>
            <a:off x="179512" y="2060848"/>
            <a:ext cx="3810000" cy="4476751"/>
          </a:xfrm>
          <a:prstGeom prst="rect">
            <a:avLst/>
          </a:prstGeom>
          <a:noFill/>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pratique.fr/sites/default/files/articles/varietes-scotch-whisky.jpg"/>
          <p:cNvPicPr>
            <a:picLocks noChangeAspect="1" noChangeArrowheads="1"/>
          </p:cNvPicPr>
          <p:nvPr/>
        </p:nvPicPr>
        <p:blipFill>
          <a:blip r:embed="rId3" cstate="print"/>
          <a:srcRect/>
          <a:stretch>
            <a:fillRect/>
          </a:stretch>
        </p:blipFill>
        <p:spPr bwMode="auto">
          <a:xfrm>
            <a:off x="3347864" y="1916832"/>
            <a:ext cx="2143140" cy="1501234"/>
          </a:xfrm>
          <a:prstGeom prst="rect">
            <a:avLst/>
          </a:prstGeom>
          <a:noFill/>
        </p:spPr>
      </p:pic>
      <p:sp>
        <p:nvSpPr>
          <p:cNvPr id="6" name="Titre 1"/>
          <p:cNvSpPr>
            <a:spLocks noGrp="1"/>
          </p:cNvSpPr>
          <p:nvPr>
            <p:ph type="title"/>
          </p:nvPr>
        </p:nvSpPr>
        <p:spPr>
          <a:xfrm>
            <a:off x="457200" y="-171400"/>
            <a:ext cx="7467600" cy="1143000"/>
          </a:xfrm>
        </p:spPr>
        <p:txBody>
          <a:bodyPr/>
          <a:lstStyle/>
          <a:p>
            <a:r>
              <a:rPr lang="fr-FR" dirty="0" smtClean="0"/>
              <a:t>Fonction services</a:t>
            </a:r>
            <a:endParaRPr lang="fr-FR" dirty="0"/>
          </a:p>
        </p:txBody>
      </p:sp>
      <p:sp>
        <p:nvSpPr>
          <p:cNvPr id="7" name="Espace réservé du contenu 2"/>
          <p:cNvSpPr>
            <a:spLocks noGrp="1"/>
          </p:cNvSpPr>
          <p:nvPr>
            <p:ph sz="quarter" idx="1"/>
          </p:nvPr>
        </p:nvSpPr>
        <p:spPr>
          <a:xfrm>
            <a:off x="467544" y="1268760"/>
            <a:ext cx="7467600" cy="3658158"/>
          </a:xfrm>
        </p:spPr>
        <p:txBody>
          <a:bodyPr>
            <a:normAutofit/>
          </a:bodyPr>
          <a:lstStyle/>
          <a:p>
            <a:r>
              <a:rPr lang="fr-FR" b="1" dirty="0" smtClean="0">
                <a:solidFill>
                  <a:schemeClr val="bg2">
                    <a:lumMod val="50000"/>
                  </a:schemeClr>
                </a:solidFill>
              </a:rPr>
              <a:t>Emballage sensoriel</a:t>
            </a:r>
          </a:p>
          <a:p>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pPr>
              <a:buNone/>
            </a:pPr>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pPr>
              <a:buNone/>
            </a:pPr>
            <a:endParaRPr lang="fr-FR" dirty="0" smtClean="0">
              <a:solidFill>
                <a:schemeClr val="bg2">
                  <a:lumMod val="50000"/>
                </a:schemeClr>
              </a:solidFill>
            </a:endParaRPr>
          </a:p>
          <a:p>
            <a:pPr>
              <a:buNone/>
            </a:pPr>
            <a:endParaRPr lang="fr-FR" dirty="0" smtClean="0">
              <a:solidFill>
                <a:schemeClr val="bg2">
                  <a:lumMod val="50000"/>
                </a:schemeClr>
              </a:solidFill>
            </a:endParaRPr>
          </a:p>
          <a:p>
            <a:pPr>
              <a:buNone/>
            </a:pPr>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pPr>
              <a:buNone/>
            </a:pPr>
            <a:endParaRPr lang="fr-FR" dirty="0" smtClean="0">
              <a:solidFill>
                <a:schemeClr val="bg2">
                  <a:lumMod val="50000"/>
                </a:schemeClr>
              </a:solidFill>
            </a:endParaRPr>
          </a:p>
          <a:p>
            <a:pPr>
              <a:buNone/>
            </a:pPr>
            <a:endParaRPr lang="fr-FR" dirty="0" smtClean="0">
              <a:solidFill>
                <a:schemeClr val="bg2">
                  <a:lumMod val="50000"/>
                </a:schemeClr>
              </a:solidFill>
            </a:endParaRPr>
          </a:p>
          <a:p>
            <a:pPr>
              <a:buNone/>
            </a:pPr>
            <a:endParaRPr lang="fr-FR" dirty="0" smtClean="0">
              <a:hlinkClick r:id="rId4"/>
            </a:endParaRPr>
          </a:p>
          <a:p>
            <a:pPr>
              <a:buNone/>
            </a:pPr>
            <a:endParaRPr lang="fr-FR" dirty="0" smtClean="0">
              <a:solidFill>
                <a:schemeClr val="bg2">
                  <a:lumMod val="50000"/>
                </a:schemeClr>
              </a:solidFill>
            </a:endParaRPr>
          </a:p>
        </p:txBody>
      </p:sp>
      <p:grpSp>
        <p:nvGrpSpPr>
          <p:cNvPr id="10" name="Groupe 9"/>
          <p:cNvGrpSpPr/>
          <p:nvPr/>
        </p:nvGrpSpPr>
        <p:grpSpPr>
          <a:xfrm>
            <a:off x="1403648" y="3573016"/>
            <a:ext cx="6552728" cy="3002814"/>
            <a:chOff x="1907704" y="3861048"/>
            <a:chExt cx="6192688" cy="3002814"/>
          </a:xfrm>
        </p:grpSpPr>
        <p:sp>
          <p:nvSpPr>
            <p:cNvPr id="4" name="ZoneTexte 3"/>
            <p:cNvSpPr txBox="1"/>
            <p:nvPr/>
          </p:nvSpPr>
          <p:spPr>
            <a:xfrm>
              <a:off x="2357422" y="4001540"/>
              <a:ext cx="5742970" cy="2862322"/>
            </a:xfrm>
            <a:prstGeom prst="rect">
              <a:avLst/>
            </a:prstGeom>
            <a:noFill/>
            <a:ln>
              <a:solidFill>
                <a:srgbClr val="0070C0"/>
              </a:solidFill>
            </a:ln>
          </p:spPr>
          <p:txBody>
            <a:bodyPr wrap="square" rtlCol="0">
              <a:spAutoFit/>
            </a:bodyPr>
            <a:lstStyle/>
            <a:p>
              <a:pPr algn="just"/>
              <a:r>
                <a:rPr lang="fr-FR" dirty="0" smtClean="0"/>
                <a:t>Olivier Genevois, spécialiste sensoriel chez Quinte&amp;sens,  a participé à l’élaboration du concept d’un </a:t>
              </a:r>
              <a:r>
                <a:rPr lang="fr-FR" b="1" dirty="0" smtClean="0"/>
                <a:t>packaging olfactif </a:t>
              </a:r>
              <a:r>
                <a:rPr lang="fr-FR" dirty="0" smtClean="0"/>
                <a:t>pour une bouteille de whisky. </a:t>
              </a:r>
            </a:p>
            <a:p>
              <a:pPr algn="just"/>
              <a:r>
                <a:rPr lang="fr-FR" dirty="0" smtClean="0"/>
                <a:t>« Il fallait se démarquer de la concurrence en misant sur les atouts émotionnels de notre cible. »</a:t>
              </a:r>
            </a:p>
            <a:p>
              <a:pPr algn="just"/>
              <a:r>
                <a:rPr lang="fr-FR" dirty="0" smtClean="0"/>
                <a:t> </a:t>
              </a:r>
              <a:br>
                <a:rPr lang="fr-FR" dirty="0" smtClean="0"/>
              </a:br>
              <a:r>
                <a:rPr lang="fr-FR" dirty="0" smtClean="0"/>
                <a:t>L’odeur – diffusée dès l’ouverture de l’emballage - et la visualisation de la tourbe à travers le packaging transparent, ont permis de mieux apprécier la qualité du whisky. </a:t>
              </a:r>
              <a:endParaRPr lang="fr-FR" dirty="0"/>
            </a:p>
          </p:txBody>
        </p:sp>
        <p:pic>
          <p:nvPicPr>
            <p:cNvPr id="9" name="Picture 7" descr="http://fr.altermedia.info/images/ampoule.jpg"/>
            <p:cNvPicPr>
              <a:picLocks noChangeAspect="1" noChangeArrowheads="1"/>
            </p:cNvPicPr>
            <p:nvPr/>
          </p:nvPicPr>
          <p:blipFill>
            <a:blip r:embed="rId5" cstate="print"/>
            <a:srcRect/>
            <a:stretch>
              <a:fillRect/>
            </a:stretch>
          </p:blipFill>
          <p:spPr bwMode="auto">
            <a:xfrm>
              <a:off x="1907704" y="3861048"/>
              <a:ext cx="407715" cy="425812"/>
            </a:xfrm>
            <a:prstGeom prst="rect">
              <a:avLst/>
            </a:prstGeom>
            <a:noFill/>
          </p:spPr>
        </p:pic>
      </p:gr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uisine.journaldesfemmes.com/magazine/image/diaporama/0705-nouveautes/images/15.jpg"/>
          <p:cNvPicPr>
            <a:picLocks noChangeAspect="1" noChangeArrowheads="1"/>
          </p:cNvPicPr>
          <p:nvPr/>
        </p:nvPicPr>
        <p:blipFill>
          <a:blip r:embed="rId3" cstate="print"/>
          <a:srcRect/>
          <a:stretch>
            <a:fillRect/>
          </a:stretch>
        </p:blipFill>
        <p:spPr bwMode="auto">
          <a:xfrm>
            <a:off x="6125104" y="3356992"/>
            <a:ext cx="2119304" cy="2119304"/>
          </a:xfrm>
          <a:prstGeom prst="rect">
            <a:avLst/>
          </a:prstGeom>
          <a:noFill/>
        </p:spPr>
      </p:pic>
      <p:sp>
        <p:nvSpPr>
          <p:cNvPr id="8" name="Titre 1"/>
          <p:cNvSpPr txBox="1">
            <a:spLocks/>
          </p:cNvSpPr>
          <p:nvPr/>
        </p:nvSpPr>
        <p:spPr>
          <a:xfrm>
            <a:off x="609600" y="-171400"/>
            <a:ext cx="7467600" cy="1143000"/>
          </a:xfrm>
          <a:prstGeom prst="rect">
            <a:avLst/>
          </a:prstGeom>
        </p:spPr>
        <p:txBody>
          <a:bodyPr vert="horz"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3000" b="0" i="0" u="none" strike="noStrike" kern="1200" cap="small" spc="0" normalizeH="0" baseline="0" noProof="0" dirty="0" smtClean="0">
                <a:ln>
                  <a:noFill/>
                </a:ln>
                <a:solidFill>
                  <a:schemeClr val="tx2"/>
                </a:solidFill>
                <a:effectLst/>
                <a:uLnTx/>
                <a:uFillTx/>
                <a:latin typeface="+mj-lt"/>
                <a:ea typeface="+mj-ea"/>
                <a:cs typeface="+mj-cs"/>
              </a:rPr>
              <a:t>Fonction services</a:t>
            </a:r>
            <a:endParaRPr kumimoji="0" lang="fr-FR" sz="3000" b="0" i="0" u="none" strike="noStrike" kern="1200" cap="small" spc="0" normalizeH="0" baseline="0" noProof="0" dirty="0">
              <a:ln>
                <a:noFill/>
              </a:ln>
              <a:solidFill>
                <a:schemeClr val="tx2"/>
              </a:solidFill>
              <a:effectLst/>
              <a:uLnTx/>
              <a:uFillTx/>
              <a:latin typeface="+mj-lt"/>
              <a:ea typeface="+mj-ea"/>
              <a:cs typeface="+mj-cs"/>
            </a:endParaRPr>
          </a:p>
        </p:txBody>
      </p:sp>
      <p:sp>
        <p:nvSpPr>
          <p:cNvPr id="9" name="Espace réservé du contenu 2"/>
          <p:cNvSpPr>
            <a:spLocks noGrp="1"/>
          </p:cNvSpPr>
          <p:nvPr>
            <p:ph sz="quarter" idx="1"/>
          </p:nvPr>
        </p:nvSpPr>
        <p:spPr>
          <a:xfrm>
            <a:off x="467544" y="1196752"/>
            <a:ext cx="8177562" cy="850986"/>
          </a:xfrm>
        </p:spPr>
        <p:txBody>
          <a:bodyPr>
            <a:normAutofit/>
          </a:bodyPr>
          <a:lstStyle/>
          <a:p>
            <a:r>
              <a:rPr lang="fr-FR" b="1" dirty="0" smtClean="0">
                <a:solidFill>
                  <a:schemeClr val="bg2">
                    <a:lumMod val="50000"/>
                  </a:schemeClr>
                </a:solidFill>
              </a:rPr>
              <a:t>Plus de temps pour l’apprécier sans s’asphyxier !</a:t>
            </a:r>
          </a:p>
          <a:p>
            <a:pPr>
              <a:buNone/>
            </a:pPr>
            <a:endParaRPr lang="fr-FR" b="1" dirty="0" smtClean="0">
              <a:solidFill>
                <a:schemeClr val="bg2">
                  <a:lumMod val="50000"/>
                </a:schemeClr>
              </a:solidFill>
            </a:endParaRPr>
          </a:p>
          <a:p>
            <a:endParaRPr lang="fr-FR" b="1" dirty="0" smtClean="0">
              <a:solidFill>
                <a:schemeClr val="bg2">
                  <a:lumMod val="50000"/>
                </a:schemeClr>
              </a:solidFill>
            </a:endParaRPr>
          </a:p>
          <a:p>
            <a:endParaRPr lang="fr-FR" b="1" dirty="0" smtClean="0">
              <a:solidFill>
                <a:schemeClr val="bg2">
                  <a:lumMod val="50000"/>
                </a:schemeClr>
              </a:solidFill>
            </a:endParaRPr>
          </a:p>
          <a:p>
            <a:pPr>
              <a:buNone/>
            </a:pPr>
            <a:endParaRPr lang="fr-FR" b="1" dirty="0" smtClean="0">
              <a:solidFill>
                <a:schemeClr val="bg2">
                  <a:lumMod val="50000"/>
                </a:schemeClr>
              </a:solidFill>
            </a:endParaRPr>
          </a:p>
          <a:p>
            <a:pPr>
              <a:buNone/>
            </a:pPr>
            <a:endParaRPr lang="fr-FR" b="1" dirty="0" smtClean="0">
              <a:solidFill>
                <a:schemeClr val="bg2">
                  <a:lumMod val="50000"/>
                </a:schemeClr>
              </a:solidFill>
            </a:endParaRPr>
          </a:p>
          <a:p>
            <a:pPr>
              <a:buNone/>
            </a:pPr>
            <a:endParaRPr lang="fr-FR" b="1" dirty="0" smtClean="0">
              <a:hlinkClick r:id="rId4"/>
            </a:endParaRPr>
          </a:p>
          <a:p>
            <a:pPr>
              <a:buNone/>
            </a:pPr>
            <a:endParaRPr lang="fr-FR" b="1" dirty="0" smtClean="0">
              <a:solidFill>
                <a:schemeClr val="bg2">
                  <a:lumMod val="50000"/>
                </a:schemeClr>
              </a:solidFill>
            </a:endParaRPr>
          </a:p>
        </p:txBody>
      </p:sp>
      <p:grpSp>
        <p:nvGrpSpPr>
          <p:cNvPr id="10" name="Groupe 9"/>
          <p:cNvGrpSpPr/>
          <p:nvPr/>
        </p:nvGrpSpPr>
        <p:grpSpPr>
          <a:xfrm>
            <a:off x="179512" y="2492896"/>
            <a:ext cx="5760640" cy="3528392"/>
            <a:chOff x="179512" y="3068960"/>
            <a:chExt cx="5321182" cy="3528392"/>
          </a:xfrm>
        </p:grpSpPr>
        <p:sp>
          <p:nvSpPr>
            <p:cNvPr id="5" name="Espace réservé du contenu 2"/>
            <p:cNvSpPr txBox="1">
              <a:spLocks/>
            </p:cNvSpPr>
            <p:nvPr/>
          </p:nvSpPr>
          <p:spPr>
            <a:xfrm>
              <a:off x="642910" y="3214686"/>
              <a:ext cx="4857784" cy="3382666"/>
            </a:xfrm>
            <a:prstGeom prst="rect">
              <a:avLst/>
            </a:prstGeom>
            <a:ln>
              <a:solidFill>
                <a:srgbClr val="0070C0"/>
              </a:solidFill>
            </a:ln>
          </p:spPr>
          <p:txBody>
            <a:bodyPr vert="horz" lIns="91440" tIns="45720" rIns="91440" bIns="45720" rtlCol="0">
              <a:noAutofit/>
            </a:bodyPr>
            <a:lstStyle/>
            <a:p>
              <a:pPr algn="just"/>
              <a:r>
                <a:rPr lang="fr-FR" dirty="0" smtClean="0"/>
                <a:t>Pour innover, Président propose son emballage "révolutionnaire" : une </a:t>
              </a:r>
              <a:r>
                <a:rPr lang="fr-FR" b="1" dirty="0" smtClean="0"/>
                <a:t>cloche saveur micro-aérée</a:t>
              </a:r>
              <a:r>
                <a:rPr lang="fr-FR" dirty="0" smtClean="0"/>
                <a:t>.</a:t>
              </a:r>
            </a:p>
            <a:p>
              <a:pPr algn="just"/>
              <a:endParaRPr lang="fr-FR" dirty="0" smtClean="0"/>
            </a:p>
            <a:p>
              <a:pPr algn="just"/>
              <a:r>
                <a:rPr lang="fr-FR" dirty="0" smtClean="0"/>
                <a:t>Grâce à son emballage micro-aéré, ce nouveau camembert se conserve parfaitement et garde ainsi son bon goût et sa texture moelleuse des premiers jours, sans odeur forte dans le réfrigérateur. Il s'agit d'une synergie unique entre un vrai camembert qui évolue doucement et un emballage micro-aéré qui régule l'affinage du fromage.</a:t>
              </a:r>
            </a:p>
            <a:p>
              <a:pPr marL="342900" marR="0" lvl="0" indent="-342900" algn="just" defTabSz="914400" rtl="0" eaLnBrk="1" fontAlgn="auto" latinLnBrk="0" hangingPunct="1">
                <a:lnSpc>
                  <a:spcPct val="100000"/>
                </a:lnSpc>
                <a:spcBef>
                  <a:spcPct val="20000"/>
                </a:spcBef>
                <a:spcAft>
                  <a:spcPts val="0"/>
                </a:spcAft>
                <a:buClrTx/>
                <a:buSzTx/>
                <a:buFont typeface="Arial" charset="0"/>
                <a:buNone/>
                <a:tabLst/>
                <a:defRPr/>
              </a:pPr>
              <a:endParaRPr kumimoji="0" lang="fr-FR"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charset="0"/>
                <a:buNone/>
                <a:tabLst/>
                <a:defRPr/>
              </a:pPr>
              <a:endParaRPr kumimoji="0" lang="fr-FR"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charset="0"/>
                <a:buNone/>
                <a:tabLst/>
                <a:defRPr/>
              </a:pPr>
              <a:endParaRPr kumimoji="0" lang="fr-FR"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charset="0"/>
                <a:buNone/>
                <a:tabLst/>
                <a:defRPr/>
              </a:pPr>
              <a:endParaRPr kumimoji="0" lang="fr-FR"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charset="0"/>
                <a:buNone/>
                <a:tabLst/>
                <a:defRPr/>
              </a:pPr>
              <a:endParaRPr kumimoji="0" lang="fr-FR"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charset="0"/>
                <a:buNone/>
                <a:tabLst/>
                <a:defRPr/>
              </a:pPr>
              <a:endParaRPr kumimoji="0" lang="fr-FR"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charset="0"/>
                <a:buNone/>
                <a:tabLst/>
                <a:defRPr/>
              </a:pPr>
              <a:endParaRPr kumimoji="0" lang="fr-FR"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charset="0"/>
                <a:buNone/>
                <a:tabLst/>
                <a:defRPr/>
              </a:pPr>
              <a:endParaRPr kumimoji="0" lang="fr-FR"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charset="0"/>
                <a:buNone/>
                <a:tabLst/>
                <a:defRPr/>
              </a:pPr>
              <a:endParaRPr kumimoji="0" lang="fr-FR"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7" name="Picture 7" descr="http://fr.altermedia.info/images/ampoule.jpg"/>
            <p:cNvPicPr>
              <a:picLocks noChangeAspect="1" noChangeArrowheads="1"/>
            </p:cNvPicPr>
            <p:nvPr/>
          </p:nvPicPr>
          <p:blipFill>
            <a:blip r:embed="rId5" cstate="print"/>
            <a:srcRect/>
            <a:stretch>
              <a:fillRect/>
            </a:stretch>
          </p:blipFill>
          <p:spPr bwMode="auto">
            <a:xfrm>
              <a:off x="179512" y="3068960"/>
              <a:ext cx="407715" cy="425812"/>
            </a:xfrm>
            <a:prstGeom prst="rect">
              <a:avLst/>
            </a:prstGeom>
            <a:noFill/>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816096"/>
            <a:ext cx="8147248" cy="6069288"/>
          </a:xfrm>
        </p:spPr>
        <p:txBody>
          <a:bodyPr/>
          <a:lstStyle/>
          <a:p>
            <a:r>
              <a:rPr lang="fr-FR" sz="2200" b="1" dirty="0" smtClean="0"/>
              <a:t>Dangers chimiques</a:t>
            </a:r>
          </a:p>
          <a:p>
            <a:pPr>
              <a:buNone/>
            </a:pPr>
            <a:endParaRPr lang="fr-FR" sz="2000" i="1" dirty="0" smtClean="0"/>
          </a:p>
          <a:p>
            <a:pPr>
              <a:buNone/>
            </a:pPr>
            <a:r>
              <a:rPr lang="fr-FR" sz="2000" i="1" u="sng" dirty="0" smtClean="0"/>
              <a:t>Exemple 1 :</a:t>
            </a:r>
            <a:r>
              <a:rPr lang="fr-FR" sz="2000" i="1" dirty="0" smtClean="0"/>
              <a:t> protection face à l’humidité</a:t>
            </a:r>
          </a:p>
          <a:p>
            <a:pPr>
              <a:buNone/>
            </a:pPr>
            <a:endParaRPr lang="fr-FR" sz="2000" i="1" dirty="0" smtClean="0"/>
          </a:p>
          <a:p>
            <a:pPr>
              <a:buNone/>
            </a:pPr>
            <a:endParaRPr lang="fr-FR" sz="2000" i="1" dirty="0" smtClean="0"/>
          </a:p>
          <a:p>
            <a:pPr>
              <a:buNone/>
            </a:pPr>
            <a:endParaRPr lang="fr-FR" sz="2000" i="1" dirty="0" smtClean="0"/>
          </a:p>
          <a:p>
            <a:pPr>
              <a:buNone/>
            </a:pPr>
            <a:endParaRPr lang="fr-FR" sz="2000" i="1" dirty="0" smtClean="0"/>
          </a:p>
          <a:p>
            <a:pPr>
              <a:buNone/>
            </a:pPr>
            <a:endParaRPr lang="fr-FR" sz="2000" i="1" dirty="0" smtClean="0"/>
          </a:p>
          <a:p>
            <a:pPr>
              <a:buNone/>
            </a:pPr>
            <a:endParaRPr lang="fr-FR" sz="2000" i="1" dirty="0" smtClean="0"/>
          </a:p>
          <a:p>
            <a:pPr>
              <a:buNone/>
            </a:pPr>
            <a:r>
              <a:rPr lang="fr-FR" sz="2000" i="1" u="sng" dirty="0" smtClean="0"/>
              <a:t>Exemple 2 :</a:t>
            </a:r>
            <a:r>
              <a:rPr lang="fr-FR" sz="2000" i="1" dirty="0" smtClean="0"/>
              <a:t> protection face à la corrosion</a:t>
            </a:r>
          </a:p>
          <a:p>
            <a:pPr>
              <a:buNone/>
            </a:pPr>
            <a:endParaRPr lang="fr-FR" sz="2000" i="1" dirty="0" smtClean="0"/>
          </a:p>
        </p:txBody>
      </p:sp>
      <p:pic>
        <p:nvPicPr>
          <p:cNvPr id="4" name="Picture 2" descr="Fichier:Sachets déshydratants sodepac.JPG">
            <a:hlinkClick r:id="rId3"/>
          </p:cNvPr>
          <p:cNvPicPr>
            <a:picLocks noChangeAspect="1" noChangeArrowheads="1"/>
          </p:cNvPicPr>
          <p:nvPr/>
        </p:nvPicPr>
        <p:blipFill>
          <a:blip r:embed="rId4" cstate="print"/>
          <a:srcRect b="12952"/>
          <a:stretch>
            <a:fillRect/>
          </a:stretch>
        </p:blipFill>
        <p:spPr bwMode="auto">
          <a:xfrm>
            <a:off x="6012160" y="1052736"/>
            <a:ext cx="2232248" cy="2592288"/>
          </a:xfrm>
          <a:prstGeom prst="rect">
            <a:avLst/>
          </a:prstGeom>
          <a:noFill/>
        </p:spPr>
      </p:pic>
      <p:pic>
        <p:nvPicPr>
          <p:cNvPr id="172034" name="Picture 2" descr="© jacques-philipp - Fotolia.com"/>
          <p:cNvPicPr>
            <a:picLocks noChangeAspect="1" noChangeArrowheads="1"/>
          </p:cNvPicPr>
          <p:nvPr/>
        </p:nvPicPr>
        <p:blipFill>
          <a:blip r:embed="rId5" cstate="print"/>
          <a:srcRect/>
          <a:stretch>
            <a:fillRect/>
          </a:stretch>
        </p:blipFill>
        <p:spPr bwMode="auto">
          <a:xfrm>
            <a:off x="5375499" y="3917081"/>
            <a:ext cx="2940917" cy="2940919"/>
          </a:xfrm>
          <a:prstGeom prst="rect">
            <a:avLst/>
          </a:prstGeom>
          <a:noFill/>
        </p:spPr>
      </p:pic>
      <p:sp>
        <p:nvSpPr>
          <p:cNvPr id="6" name="ZoneTexte 5"/>
          <p:cNvSpPr txBox="1"/>
          <p:nvPr/>
        </p:nvSpPr>
        <p:spPr>
          <a:xfrm>
            <a:off x="395536" y="2289646"/>
            <a:ext cx="5328592" cy="923330"/>
          </a:xfrm>
          <a:prstGeom prst="rect">
            <a:avLst/>
          </a:prstGeom>
          <a:noFill/>
        </p:spPr>
        <p:txBody>
          <a:bodyPr wrap="square" rtlCol="0">
            <a:spAutoFit/>
          </a:bodyPr>
          <a:lstStyle/>
          <a:p>
            <a:pPr algn="just">
              <a:buNone/>
            </a:pPr>
            <a:r>
              <a:rPr lang="fr-FR" dirty="0" smtClean="0"/>
              <a:t>Utilisation de sachets déshydratants permettant l’absorption de toute molécule d’eau présente dans l’atmosphère environnante</a:t>
            </a:r>
          </a:p>
        </p:txBody>
      </p:sp>
      <p:sp>
        <p:nvSpPr>
          <p:cNvPr id="7" name="ZoneTexte 6"/>
          <p:cNvSpPr txBox="1"/>
          <p:nvPr/>
        </p:nvSpPr>
        <p:spPr>
          <a:xfrm>
            <a:off x="467544" y="4941168"/>
            <a:ext cx="5328592" cy="1200329"/>
          </a:xfrm>
          <a:prstGeom prst="rect">
            <a:avLst/>
          </a:prstGeom>
          <a:noFill/>
        </p:spPr>
        <p:txBody>
          <a:bodyPr wrap="square" rtlCol="0">
            <a:spAutoFit/>
          </a:bodyPr>
          <a:lstStyle/>
          <a:p>
            <a:pPr algn="just">
              <a:buNone/>
            </a:pPr>
            <a:r>
              <a:rPr lang="fr-FR" dirty="0" smtClean="0"/>
              <a:t>Utilisation de matériaux non-oxydables, ne craignant pas la corrosion. Les boites de conserves sont ainsi fabriquées soit en aluminium soit en acier inoxydable.</a:t>
            </a:r>
          </a:p>
        </p:txBody>
      </p:sp>
      <p:sp>
        <p:nvSpPr>
          <p:cNvPr id="8" name="Titre 1"/>
          <p:cNvSpPr>
            <a:spLocks noGrp="1"/>
          </p:cNvSpPr>
          <p:nvPr>
            <p:ph type="title"/>
          </p:nvPr>
        </p:nvSpPr>
        <p:spPr>
          <a:xfrm>
            <a:off x="395536" y="274638"/>
            <a:ext cx="7529264" cy="490066"/>
          </a:xfrm>
        </p:spPr>
        <p:txBody>
          <a:bodyPr>
            <a:normAutofit fontScale="90000"/>
          </a:bodyPr>
          <a:lstStyle/>
          <a:p>
            <a:r>
              <a:rPr lang="fr-FR" dirty="0" smtClean="0"/>
              <a:t>Fonction proteger</a:t>
            </a:r>
            <a:endParaRPr lang="fr-FR"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539552" y="980728"/>
            <a:ext cx="8208912" cy="3168352"/>
          </a:xfrm>
          <a:prstGeom prst="rect">
            <a:avLst/>
          </a:prstGeom>
        </p:spPr>
        <p:txBody>
          <a:bodyPr vert="horz">
            <a:normAutofit fontScale="32500" lnSpcReduction="20000"/>
          </a:bodyPr>
          <a:lstStyle/>
          <a:p>
            <a:pPr lvl="0">
              <a:buFont typeface="Courier New" pitchFamily="49" charset="0"/>
              <a:buChar char="o"/>
            </a:pPr>
            <a:endParaRPr lang="fr-FR" sz="7400" b="1" dirty="0" smtClean="0">
              <a:solidFill>
                <a:schemeClr val="bg2">
                  <a:lumMod val="50000"/>
                </a:schemeClr>
              </a:solidFill>
            </a:endParaRPr>
          </a:p>
          <a:p>
            <a:pPr lvl="0">
              <a:buFont typeface="Courier New" pitchFamily="49" charset="0"/>
              <a:buChar char="o"/>
            </a:pPr>
            <a:r>
              <a:rPr lang="fr-FR" sz="7400" b="1" dirty="0" smtClean="0">
                <a:solidFill>
                  <a:schemeClr val="bg2">
                    <a:lumMod val="50000"/>
                  </a:schemeClr>
                </a:solidFill>
              </a:rPr>
              <a:t> Les emballages préparateurs</a:t>
            </a:r>
          </a:p>
          <a:p>
            <a:pPr lvl="0"/>
            <a:r>
              <a:rPr lang="fr-FR" sz="7200" dirty="0" smtClean="0"/>
              <a:t> </a:t>
            </a:r>
          </a:p>
          <a:p>
            <a:pPr algn="just">
              <a:lnSpc>
                <a:spcPct val="120000"/>
              </a:lnSpc>
            </a:pPr>
            <a:r>
              <a:rPr lang="fr-FR" sz="6200" dirty="0" smtClean="0"/>
              <a:t>Ces emballages concourent à la préparation de l’aliment, comme les emballages </a:t>
            </a:r>
            <a:r>
              <a:rPr lang="fr-FR" sz="6200" dirty="0" err="1" smtClean="0"/>
              <a:t>autochauffants</a:t>
            </a:r>
            <a:r>
              <a:rPr lang="fr-FR" sz="6200" dirty="0" smtClean="0"/>
              <a:t>, </a:t>
            </a:r>
            <a:r>
              <a:rPr lang="fr-FR" sz="6200" dirty="0" err="1" smtClean="0"/>
              <a:t>autorefroidissants</a:t>
            </a:r>
            <a:r>
              <a:rPr lang="fr-FR" sz="6200" dirty="0" smtClean="0"/>
              <a:t>, micro-</a:t>
            </a:r>
            <a:r>
              <a:rPr lang="fr-FR" sz="6200" dirty="0" err="1" smtClean="0"/>
              <a:t>ondables</a:t>
            </a:r>
            <a:r>
              <a:rPr lang="fr-FR" sz="6200" dirty="0" smtClean="0"/>
              <a:t>, ou encore les sachets permettant de cuire.</a:t>
            </a:r>
          </a:p>
          <a:p>
            <a:r>
              <a:rPr lang="fr-FR" sz="2000" dirty="0" smtClean="0"/>
              <a:t> </a:t>
            </a:r>
          </a:p>
          <a:p>
            <a:r>
              <a:rPr lang="fr-FR" sz="2000" dirty="0" smtClean="0"/>
              <a:t> </a:t>
            </a:r>
          </a:p>
          <a:p>
            <a:r>
              <a:rPr lang="fr-FR" sz="2000" dirty="0" smtClean="0"/>
              <a:t> </a:t>
            </a:r>
          </a:p>
          <a:p>
            <a:r>
              <a:rPr lang="fr-FR" sz="2000" dirty="0" smtClean="0"/>
              <a:t> </a:t>
            </a:r>
          </a:p>
          <a:p>
            <a:r>
              <a:rPr lang="fr-FR" sz="2000" dirty="0" smtClean="0"/>
              <a:t> </a:t>
            </a:r>
          </a:p>
          <a:p>
            <a:r>
              <a:rPr lang="fr-FR" sz="2000" dirty="0" smtClean="0"/>
              <a:t> </a:t>
            </a:r>
          </a:p>
          <a:p>
            <a:r>
              <a:rPr lang="fr-FR" sz="2000" dirty="0" smtClean="0"/>
              <a:t> </a:t>
            </a:r>
          </a:p>
          <a:p>
            <a:r>
              <a:rPr lang="fr-FR" sz="2000" dirty="0" smtClean="0"/>
              <a:t> </a:t>
            </a:r>
            <a:endParaRPr lang="fr-FR" sz="2400" baseline="0" dirty="0" smtClean="0"/>
          </a:p>
        </p:txBody>
      </p:sp>
      <p:sp>
        <p:nvSpPr>
          <p:cNvPr id="4" name="Titre 1"/>
          <p:cNvSpPr>
            <a:spLocks noGrp="1"/>
          </p:cNvSpPr>
          <p:nvPr>
            <p:ph type="title"/>
          </p:nvPr>
        </p:nvSpPr>
        <p:spPr>
          <a:xfrm>
            <a:off x="395536" y="-171400"/>
            <a:ext cx="7467600" cy="1143000"/>
          </a:xfrm>
        </p:spPr>
        <p:txBody>
          <a:bodyPr/>
          <a:lstStyle/>
          <a:p>
            <a:r>
              <a:rPr lang="fr-FR" dirty="0" smtClean="0"/>
              <a:t>Fonction services</a:t>
            </a:r>
            <a:endParaRPr lang="fr-FR" dirty="0"/>
          </a:p>
        </p:txBody>
      </p:sp>
      <p:pic>
        <p:nvPicPr>
          <p:cNvPr id="121858" name="Picture 2" descr="http://www.drinkpanic.com/iso_album/coupegobeletfrv2.jpg"/>
          <p:cNvPicPr>
            <a:picLocks noChangeAspect="1" noChangeArrowheads="1"/>
          </p:cNvPicPr>
          <p:nvPr/>
        </p:nvPicPr>
        <p:blipFill>
          <a:blip r:embed="rId3" cstate="print"/>
          <a:srcRect/>
          <a:stretch>
            <a:fillRect/>
          </a:stretch>
        </p:blipFill>
        <p:spPr bwMode="auto">
          <a:xfrm>
            <a:off x="251520" y="3212976"/>
            <a:ext cx="2664296" cy="2376264"/>
          </a:xfrm>
          <a:prstGeom prst="rect">
            <a:avLst/>
          </a:prstGeom>
          <a:noFill/>
        </p:spPr>
      </p:pic>
      <p:pic>
        <p:nvPicPr>
          <p:cNvPr id="121860" name="Picture 4" descr="http://tv.lsa-conso.fr/sial/files/2010/10/Croque-monsieur-Micro-ondable-Claude-L%C3%A9ger-.jpg"/>
          <p:cNvPicPr>
            <a:picLocks noChangeAspect="1" noChangeArrowheads="1"/>
          </p:cNvPicPr>
          <p:nvPr/>
        </p:nvPicPr>
        <p:blipFill>
          <a:blip r:embed="rId4" cstate="print"/>
          <a:srcRect/>
          <a:stretch>
            <a:fillRect/>
          </a:stretch>
        </p:blipFill>
        <p:spPr bwMode="auto">
          <a:xfrm>
            <a:off x="3347864" y="4628760"/>
            <a:ext cx="2555776" cy="2229240"/>
          </a:xfrm>
          <a:prstGeom prst="rect">
            <a:avLst/>
          </a:prstGeom>
          <a:noFill/>
        </p:spPr>
      </p:pic>
      <p:sp>
        <p:nvSpPr>
          <p:cNvPr id="6" name="ZoneTexte 5"/>
          <p:cNvSpPr txBox="1"/>
          <p:nvPr/>
        </p:nvSpPr>
        <p:spPr>
          <a:xfrm>
            <a:off x="3059832" y="3212976"/>
            <a:ext cx="3456384"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dirty="0" smtClean="0"/>
              <a:t>Cet emballage permet en une simple pression sous le dessous du gobelet d’obtenir un café chaud.</a:t>
            </a:r>
            <a:endParaRPr lang="fr-FR" dirty="0"/>
          </a:p>
        </p:txBody>
      </p:sp>
      <p:sp>
        <p:nvSpPr>
          <p:cNvPr id="7" name="ZoneTexte 6"/>
          <p:cNvSpPr txBox="1"/>
          <p:nvPr/>
        </p:nvSpPr>
        <p:spPr>
          <a:xfrm>
            <a:off x="6012160" y="4941168"/>
            <a:ext cx="2736304"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dirty="0" smtClean="0"/>
              <a:t>Cet emballage permet au croque monsieur de conserver son croustillant même après son passage au micro-onde</a:t>
            </a:r>
            <a:endParaRPr lang="fr-FR" dirty="0"/>
          </a:p>
        </p:txBody>
      </p:sp>
      <p:pic>
        <p:nvPicPr>
          <p:cNvPr id="8" name="Picture 7" descr="http://fr.altermedia.info/images/ampoule.jpg"/>
          <p:cNvPicPr>
            <a:picLocks noChangeAspect="1" noChangeArrowheads="1"/>
          </p:cNvPicPr>
          <p:nvPr/>
        </p:nvPicPr>
        <p:blipFill>
          <a:blip r:embed="rId5" cstate="print"/>
          <a:srcRect/>
          <a:stretch>
            <a:fillRect/>
          </a:stretch>
        </p:blipFill>
        <p:spPr bwMode="auto">
          <a:xfrm>
            <a:off x="5652120" y="4437112"/>
            <a:ext cx="407715" cy="425812"/>
          </a:xfrm>
          <a:prstGeom prst="rect">
            <a:avLst/>
          </a:prstGeom>
          <a:noFill/>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1268760"/>
            <a:ext cx="7467600" cy="4873752"/>
          </a:xfrm>
        </p:spPr>
        <p:txBody>
          <a:bodyPr/>
          <a:lstStyle/>
          <a:p>
            <a:r>
              <a:rPr lang="fr-FR" b="1" dirty="0" smtClean="0">
                <a:solidFill>
                  <a:schemeClr val="bg2">
                    <a:lumMod val="50000"/>
                  </a:schemeClr>
                </a:solidFill>
              </a:rPr>
              <a:t>Plateau repas monochrome </a:t>
            </a:r>
            <a:endParaRPr lang="fr-FR" b="1" dirty="0">
              <a:solidFill>
                <a:schemeClr val="bg2">
                  <a:lumMod val="50000"/>
                </a:schemeClr>
              </a:solidFill>
            </a:endParaRPr>
          </a:p>
        </p:txBody>
      </p:sp>
      <p:sp>
        <p:nvSpPr>
          <p:cNvPr id="4" name="Titre 1"/>
          <p:cNvSpPr>
            <a:spLocks noGrp="1"/>
          </p:cNvSpPr>
          <p:nvPr>
            <p:ph type="title"/>
          </p:nvPr>
        </p:nvSpPr>
        <p:spPr>
          <a:xfrm>
            <a:off x="457200" y="-99392"/>
            <a:ext cx="7467600" cy="1143000"/>
          </a:xfrm>
        </p:spPr>
        <p:txBody>
          <a:bodyPr/>
          <a:lstStyle/>
          <a:p>
            <a:r>
              <a:rPr lang="fr-FR" dirty="0" smtClean="0"/>
              <a:t>Fonction services</a:t>
            </a:r>
            <a:endParaRPr lang="fr-FR" dirty="0"/>
          </a:p>
        </p:txBody>
      </p:sp>
      <p:pic>
        <p:nvPicPr>
          <p:cNvPr id="5" name="Picture 2" descr="hp_dejliv_img_grand"/>
          <p:cNvPicPr>
            <a:picLocks noChangeAspect="1" noChangeArrowheads="1"/>
          </p:cNvPicPr>
          <p:nvPr/>
        </p:nvPicPr>
        <p:blipFill>
          <a:blip r:embed="rId3" cstate="print"/>
          <a:srcRect/>
          <a:stretch>
            <a:fillRect/>
          </a:stretch>
        </p:blipFill>
        <p:spPr bwMode="auto">
          <a:xfrm>
            <a:off x="2267744" y="2132856"/>
            <a:ext cx="3424954" cy="4105409"/>
          </a:xfrm>
          <a:prstGeom prst="rect">
            <a:avLst/>
          </a:prstGeom>
          <a:ln>
            <a:noFill/>
          </a:ln>
          <a:effectLst>
            <a:softEdge rad="112500"/>
          </a:effectLst>
        </p:spPr>
      </p:pic>
      <p:sp>
        <p:nvSpPr>
          <p:cNvPr id="7" name="ZoneTexte 6"/>
          <p:cNvSpPr txBox="1"/>
          <p:nvPr/>
        </p:nvSpPr>
        <p:spPr>
          <a:xfrm>
            <a:off x="179512" y="2564904"/>
            <a:ext cx="2160240" cy="31393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dirty="0" smtClean="0"/>
              <a:t>La toute nouvelle tendance au bureau (mais pas seulement) c'est le plateau repas monochrome : rouge, violet, blanc, orange, vert... à vous de choisir au gré de vos envies.</a:t>
            </a:r>
            <a:endParaRPr lang="fr-FR" dirty="0"/>
          </a:p>
        </p:txBody>
      </p:sp>
      <p:grpSp>
        <p:nvGrpSpPr>
          <p:cNvPr id="9" name="Groupe 8"/>
          <p:cNvGrpSpPr/>
          <p:nvPr/>
        </p:nvGrpSpPr>
        <p:grpSpPr>
          <a:xfrm>
            <a:off x="5220072" y="1484784"/>
            <a:ext cx="3528392" cy="4968552"/>
            <a:chOff x="5508104" y="3255799"/>
            <a:chExt cx="3240360" cy="5034324"/>
          </a:xfrm>
        </p:grpSpPr>
        <p:sp>
          <p:nvSpPr>
            <p:cNvPr id="6" name="Rectangle 5"/>
            <p:cNvSpPr/>
            <p:nvPr/>
          </p:nvSpPr>
          <p:spPr>
            <a:xfrm>
              <a:off x="6012160" y="3488809"/>
              <a:ext cx="2736304" cy="480131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fr-FR" dirty="0" smtClean="0"/>
                <a:t>Ces menus, exquis à souhait et </a:t>
              </a:r>
              <a:r>
                <a:rPr lang="fr-FR" b="1" dirty="0" smtClean="0"/>
                <a:t>ludiques</a:t>
              </a:r>
              <a:r>
                <a:rPr lang="fr-FR" dirty="0" smtClean="0"/>
                <a:t>, sont </a:t>
              </a:r>
              <a:r>
                <a:rPr lang="fr-FR" dirty="0"/>
                <a:t>é</a:t>
              </a:r>
              <a:r>
                <a:rPr lang="fr-FR" dirty="0" smtClean="0"/>
                <a:t>laborés avec l'aide d'un médecin nutritionniste ; ils sont équilibrés et sains, et en plus font plaisir à nos papilles !</a:t>
              </a:r>
              <a:br>
                <a:rPr lang="fr-FR" dirty="0" smtClean="0"/>
              </a:br>
              <a:r>
                <a:rPr lang="fr-FR" dirty="0" smtClean="0"/>
                <a:t>Ils sont livrés dans une </a:t>
              </a:r>
              <a:r>
                <a:rPr lang="fr-FR" b="1" dirty="0" smtClean="0"/>
                <a:t>boite</a:t>
              </a:r>
              <a:r>
                <a:rPr lang="fr-FR" dirty="0" smtClean="0"/>
                <a:t> qui, une fois dépliée fait guise de </a:t>
              </a:r>
              <a:r>
                <a:rPr lang="fr-FR" b="1" dirty="0" smtClean="0"/>
                <a:t>nappe</a:t>
              </a:r>
              <a:r>
                <a:rPr lang="fr-FR" dirty="0" smtClean="0"/>
                <a:t>, avec couverts et petit pain sans oublier le </a:t>
              </a:r>
              <a:r>
                <a:rPr lang="fr-FR" b="1" dirty="0" smtClean="0"/>
                <a:t>sablier</a:t>
              </a:r>
              <a:r>
                <a:rPr lang="fr-FR" dirty="0" smtClean="0"/>
                <a:t> offert pour faire des </a:t>
              </a:r>
              <a:r>
                <a:rPr lang="fr-FR" b="1" dirty="0" smtClean="0"/>
                <a:t>pauses de 3min entre chaque plat </a:t>
              </a:r>
              <a:r>
                <a:rPr lang="fr-FR" dirty="0" smtClean="0"/>
                <a:t>(parait-il que c'est mieux pour notre ligne !).</a:t>
              </a:r>
              <a:endParaRPr lang="fr-FR" dirty="0"/>
            </a:p>
          </p:txBody>
        </p:sp>
        <p:pic>
          <p:nvPicPr>
            <p:cNvPr id="8" name="Picture 7" descr="http://fr.altermedia.info/images/ampoule.jpg"/>
            <p:cNvPicPr>
              <a:picLocks noChangeAspect="1" noChangeArrowheads="1"/>
            </p:cNvPicPr>
            <p:nvPr/>
          </p:nvPicPr>
          <p:blipFill>
            <a:blip r:embed="rId4" cstate="print"/>
            <a:srcRect/>
            <a:stretch>
              <a:fillRect/>
            </a:stretch>
          </p:blipFill>
          <p:spPr bwMode="auto">
            <a:xfrm>
              <a:off x="5508104" y="3255799"/>
              <a:ext cx="407715" cy="425812"/>
            </a:xfrm>
            <a:prstGeom prst="rect">
              <a:avLst/>
            </a:prstGeom>
            <a:noFill/>
          </p:spPr>
        </p:pic>
      </p:gr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1196752"/>
            <a:ext cx="7467600" cy="4873752"/>
          </a:xfrm>
        </p:spPr>
        <p:txBody>
          <a:bodyPr/>
          <a:lstStyle/>
          <a:p>
            <a:r>
              <a:rPr lang="fr-FR" b="1" dirty="0" smtClean="0">
                <a:solidFill>
                  <a:schemeClr val="bg2">
                    <a:lumMod val="50000"/>
                  </a:schemeClr>
                </a:solidFill>
              </a:rPr>
              <a:t>Vin sur vin pour la carafe </a:t>
            </a:r>
            <a:r>
              <a:rPr lang="fr-FR" b="1" dirty="0" err="1" smtClean="0">
                <a:solidFill>
                  <a:schemeClr val="bg2">
                    <a:lumMod val="50000"/>
                  </a:schemeClr>
                </a:solidFill>
              </a:rPr>
              <a:t>JeanJean</a:t>
            </a:r>
            <a:r>
              <a:rPr lang="fr-FR" b="1" dirty="0" smtClean="0">
                <a:solidFill>
                  <a:schemeClr val="bg2">
                    <a:lumMod val="50000"/>
                  </a:schemeClr>
                </a:solidFill>
              </a:rPr>
              <a:t> !</a:t>
            </a:r>
            <a:endParaRPr lang="fr-FR" b="1" dirty="0">
              <a:solidFill>
                <a:schemeClr val="bg2">
                  <a:lumMod val="50000"/>
                </a:schemeClr>
              </a:solidFill>
            </a:endParaRPr>
          </a:p>
        </p:txBody>
      </p:sp>
      <p:pic>
        <p:nvPicPr>
          <p:cNvPr id="4" name="Picture 2"/>
          <p:cNvPicPr>
            <a:picLocks noChangeAspect="1" noChangeArrowheads="1"/>
          </p:cNvPicPr>
          <p:nvPr/>
        </p:nvPicPr>
        <p:blipFill>
          <a:blip r:embed="rId3" cstate="print"/>
          <a:srcRect/>
          <a:stretch>
            <a:fillRect/>
          </a:stretch>
        </p:blipFill>
        <p:spPr bwMode="auto">
          <a:xfrm>
            <a:off x="6228184" y="1916832"/>
            <a:ext cx="1800200" cy="4273646"/>
          </a:xfrm>
          <a:prstGeom prst="rect">
            <a:avLst/>
          </a:prstGeom>
          <a:noFill/>
          <a:ln w="9525">
            <a:noFill/>
            <a:miter lim="800000"/>
            <a:headEnd/>
            <a:tailEnd/>
          </a:ln>
        </p:spPr>
      </p:pic>
      <p:sp>
        <p:nvSpPr>
          <p:cNvPr id="5" name="Titre 1"/>
          <p:cNvSpPr>
            <a:spLocks noGrp="1"/>
          </p:cNvSpPr>
          <p:nvPr>
            <p:ph type="title"/>
          </p:nvPr>
        </p:nvSpPr>
        <p:spPr>
          <a:xfrm>
            <a:off x="457200" y="-315416"/>
            <a:ext cx="7467600" cy="1143000"/>
          </a:xfrm>
        </p:spPr>
        <p:txBody>
          <a:bodyPr/>
          <a:lstStyle/>
          <a:p>
            <a:r>
              <a:rPr lang="fr-FR" dirty="0" smtClean="0"/>
              <a:t>Fonction services</a:t>
            </a:r>
            <a:endParaRPr lang="fr-FR" dirty="0"/>
          </a:p>
        </p:txBody>
      </p:sp>
      <p:sp>
        <p:nvSpPr>
          <p:cNvPr id="6" name="Rectangle 5"/>
          <p:cNvSpPr/>
          <p:nvPr/>
        </p:nvSpPr>
        <p:spPr>
          <a:xfrm>
            <a:off x="1368152" y="5445224"/>
            <a:ext cx="4572000" cy="92333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fr-FR" dirty="0" smtClean="0"/>
              <a:t>Conditionnement unique sur le marché, la Carafe </a:t>
            </a:r>
            <a:r>
              <a:rPr lang="fr-FR" dirty="0" err="1" smtClean="0"/>
              <a:t>Jeanjean</a:t>
            </a:r>
            <a:r>
              <a:rPr lang="fr-FR" dirty="0" smtClean="0"/>
              <a:t> a été imaginée par les célèbres designers </a:t>
            </a:r>
            <a:r>
              <a:rPr lang="fr-FR" b="1" dirty="0" err="1" smtClean="0"/>
              <a:t>Garouste</a:t>
            </a:r>
            <a:r>
              <a:rPr lang="fr-FR" b="1" dirty="0" smtClean="0"/>
              <a:t> et </a:t>
            </a:r>
            <a:r>
              <a:rPr lang="fr-FR" b="1" dirty="0" err="1" smtClean="0"/>
              <a:t>Bonetti</a:t>
            </a:r>
            <a:r>
              <a:rPr lang="fr-FR" b="1" dirty="0" smtClean="0"/>
              <a:t>.</a:t>
            </a:r>
            <a:endParaRPr lang="fr-FR" b="1" dirty="0"/>
          </a:p>
        </p:txBody>
      </p:sp>
      <p:grpSp>
        <p:nvGrpSpPr>
          <p:cNvPr id="9" name="Groupe 8"/>
          <p:cNvGrpSpPr/>
          <p:nvPr/>
        </p:nvGrpSpPr>
        <p:grpSpPr>
          <a:xfrm>
            <a:off x="323528" y="2139821"/>
            <a:ext cx="5040560" cy="2801347"/>
            <a:chOff x="323528" y="2420888"/>
            <a:chExt cx="5040560" cy="2801347"/>
          </a:xfrm>
        </p:grpSpPr>
        <p:sp>
          <p:nvSpPr>
            <p:cNvPr id="7" name="Rectangle 6"/>
            <p:cNvSpPr/>
            <p:nvPr/>
          </p:nvSpPr>
          <p:spPr>
            <a:xfrm>
              <a:off x="792088" y="2636912"/>
              <a:ext cx="4572000" cy="258532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fr-FR" dirty="0" smtClean="0"/>
                <a:t>En voilà une belle idée !</a:t>
              </a:r>
              <a:br>
                <a:rPr lang="fr-FR" dirty="0" smtClean="0"/>
              </a:br>
              <a:r>
                <a:rPr lang="fr-FR" dirty="0" smtClean="0"/>
                <a:t>Transformer un produit noble, beau, parfois même élitiste, en un objet sympa et ludique, sans pour autant lui enlever toute sa qualité. Bouleverser le format classique de la bouteille de vin et son bouchon de liège en une </a:t>
              </a:r>
              <a:r>
                <a:rPr lang="fr-FR" b="1" dirty="0" smtClean="0"/>
                <a:t>carafe aux courbes gracieuses avec capsule</a:t>
              </a:r>
              <a:r>
                <a:rPr lang="fr-FR" dirty="0" smtClean="0"/>
                <a:t>.</a:t>
              </a:r>
            </a:p>
            <a:p>
              <a:r>
                <a:rPr lang="fr-FR" dirty="0" smtClean="0"/>
                <a:t>La carafe est bien sûr réutilisable !</a:t>
              </a:r>
              <a:endParaRPr lang="fr-FR" dirty="0"/>
            </a:p>
          </p:txBody>
        </p:sp>
        <p:pic>
          <p:nvPicPr>
            <p:cNvPr id="8" name="Picture 7" descr="http://fr.altermedia.info/images/ampoule.jpg"/>
            <p:cNvPicPr>
              <a:picLocks noChangeAspect="1" noChangeArrowheads="1"/>
            </p:cNvPicPr>
            <p:nvPr/>
          </p:nvPicPr>
          <p:blipFill>
            <a:blip r:embed="rId4" cstate="print"/>
            <a:srcRect/>
            <a:stretch>
              <a:fillRect/>
            </a:stretch>
          </p:blipFill>
          <p:spPr bwMode="auto">
            <a:xfrm>
              <a:off x="323528" y="2420888"/>
              <a:ext cx="407715" cy="425812"/>
            </a:xfrm>
            <a:prstGeom prst="rect">
              <a:avLst/>
            </a:prstGeom>
            <a:noFill/>
          </p:spPr>
        </p:pic>
      </p:gr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p:cNvGrpSpPr/>
          <p:nvPr/>
        </p:nvGrpSpPr>
        <p:grpSpPr>
          <a:xfrm>
            <a:off x="323528" y="1988840"/>
            <a:ext cx="4227293" cy="4392488"/>
            <a:chOff x="323528" y="2204864"/>
            <a:chExt cx="4227293" cy="4392488"/>
          </a:xfrm>
        </p:grpSpPr>
        <p:pic>
          <p:nvPicPr>
            <p:cNvPr id="3074" name="Picture 2"/>
            <p:cNvPicPr>
              <a:picLocks noChangeAspect="1" noChangeArrowheads="1"/>
            </p:cNvPicPr>
            <p:nvPr/>
          </p:nvPicPr>
          <p:blipFill>
            <a:blip r:embed="rId3" cstate="print"/>
            <a:srcRect l="25688" t="30825" r="51869" b="31375"/>
            <a:stretch>
              <a:fillRect/>
            </a:stretch>
          </p:blipFill>
          <p:spPr bwMode="auto">
            <a:xfrm>
              <a:off x="2555776" y="4509120"/>
              <a:ext cx="1983821" cy="2088232"/>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l="24604" t="34880" r="52362" b="25430"/>
            <a:stretch>
              <a:fillRect/>
            </a:stretch>
          </p:blipFill>
          <p:spPr bwMode="auto">
            <a:xfrm>
              <a:off x="323528" y="4176464"/>
              <a:ext cx="2247967" cy="2420888"/>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l="15816" t="29880" r="50688" b="27595"/>
            <a:stretch>
              <a:fillRect/>
            </a:stretch>
          </p:blipFill>
          <p:spPr bwMode="auto">
            <a:xfrm>
              <a:off x="323528" y="2204864"/>
              <a:ext cx="2541011" cy="2016224"/>
            </a:xfrm>
            <a:prstGeom prst="rect">
              <a:avLst/>
            </a:prstGeom>
            <a:noFill/>
            <a:ln w="9525">
              <a:noFill/>
              <a:miter lim="800000"/>
              <a:headEnd/>
              <a:tailEnd/>
            </a:ln>
          </p:spPr>
        </p:pic>
        <p:pic>
          <p:nvPicPr>
            <p:cNvPr id="13" name="Picture 4"/>
            <p:cNvPicPr>
              <a:picLocks noChangeAspect="1" noChangeArrowheads="1"/>
            </p:cNvPicPr>
            <p:nvPr/>
          </p:nvPicPr>
          <p:blipFill>
            <a:blip r:embed="rId5" cstate="print"/>
            <a:srcRect l="34547" t="38385" r="57185" b="45550"/>
            <a:stretch>
              <a:fillRect/>
            </a:stretch>
          </p:blipFill>
          <p:spPr bwMode="auto">
            <a:xfrm>
              <a:off x="2771800" y="2348880"/>
              <a:ext cx="1779021" cy="2160240"/>
            </a:xfrm>
            <a:prstGeom prst="rect">
              <a:avLst/>
            </a:prstGeom>
            <a:noFill/>
            <a:ln w="9525">
              <a:noFill/>
              <a:miter lim="800000"/>
              <a:headEnd/>
              <a:tailEnd/>
            </a:ln>
          </p:spPr>
        </p:pic>
      </p:grpSp>
      <p:sp>
        <p:nvSpPr>
          <p:cNvPr id="10" name="Espace réservé du contenu 2"/>
          <p:cNvSpPr txBox="1">
            <a:spLocks/>
          </p:cNvSpPr>
          <p:nvPr/>
        </p:nvSpPr>
        <p:spPr>
          <a:xfrm>
            <a:off x="457200" y="1219544"/>
            <a:ext cx="7467600" cy="4873752"/>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fr-FR" sz="2400" b="1" i="0" u="none" strike="noStrike" kern="1200" cap="none" spc="0" normalizeH="0" baseline="0" noProof="0" dirty="0" smtClean="0">
                <a:ln>
                  <a:noFill/>
                </a:ln>
                <a:solidFill>
                  <a:schemeClr val="bg2">
                    <a:lumMod val="50000"/>
                  </a:schemeClr>
                </a:solidFill>
                <a:effectLst/>
                <a:uLnTx/>
                <a:uFillTx/>
                <a:latin typeface="+mn-lt"/>
                <a:ea typeface="+mn-ea"/>
                <a:cs typeface="+mn-cs"/>
              </a:rPr>
              <a:t>Une</a:t>
            </a:r>
            <a:r>
              <a:rPr kumimoji="0" lang="fr-FR" sz="2400" b="1" i="0" u="none" strike="noStrike" kern="1200" cap="none" spc="0" normalizeH="0" noProof="0" dirty="0" smtClean="0">
                <a:ln>
                  <a:noFill/>
                </a:ln>
                <a:solidFill>
                  <a:schemeClr val="bg2">
                    <a:lumMod val="50000"/>
                  </a:schemeClr>
                </a:solidFill>
                <a:effectLst/>
                <a:uLnTx/>
                <a:uFillTx/>
                <a:latin typeface="+mn-lt"/>
                <a:ea typeface="+mn-ea"/>
                <a:cs typeface="+mn-cs"/>
              </a:rPr>
              <a:t> boîte repas prête à chauffer </a:t>
            </a:r>
            <a:endParaRPr kumimoji="0" lang="fr-FR" sz="2400" b="1" i="0" u="none" strike="noStrike" kern="1200" cap="none" spc="0" normalizeH="0" baseline="0" noProof="0" dirty="0">
              <a:ln>
                <a:noFill/>
              </a:ln>
              <a:solidFill>
                <a:schemeClr val="bg2">
                  <a:lumMod val="50000"/>
                </a:schemeClr>
              </a:solidFill>
              <a:effectLst/>
              <a:uLnTx/>
              <a:uFillTx/>
              <a:latin typeface="+mn-lt"/>
              <a:ea typeface="+mn-ea"/>
              <a:cs typeface="+mn-cs"/>
            </a:endParaRPr>
          </a:p>
        </p:txBody>
      </p:sp>
      <p:sp>
        <p:nvSpPr>
          <p:cNvPr id="12" name="Titre 1"/>
          <p:cNvSpPr>
            <a:spLocks noGrp="1"/>
          </p:cNvSpPr>
          <p:nvPr>
            <p:ph type="title"/>
          </p:nvPr>
        </p:nvSpPr>
        <p:spPr>
          <a:xfrm>
            <a:off x="457200" y="-162272"/>
            <a:ext cx="7467600" cy="1143000"/>
          </a:xfrm>
        </p:spPr>
        <p:txBody>
          <a:bodyPr/>
          <a:lstStyle/>
          <a:p>
            <a:r>
              <a:rPr lang="fr-FR" dirty="0" smtClean="0"/>
              <a:t>Fonction services</a:t>
            </a:r>
            <a:endParaRPr lang="fr-FR" dirty="0"/>
          </a:p>
        </p:txBody>
      </p:sp>
      <p:grpSp>
        <p:nvGrpSpPr>
          <p:cNvPr id="15" name="Groupe 14"/>
          <p:cNvGrpSpPr/>
          <p:nvPr/>
        </p:nvGrpSpPr>
        <p:grpSpPr>
          <a:xfrm>
            <a:off x="4740349" y="2848868"/>
            <a:ext cx="3576067" cy="2801347"/>
            <a:chOff x="4740349" y="2276872"/>
            <a:chExt cx="3576067" cy="2801347"/>
          </a:xfrm>
        </p:grpSpPr>
        <p:sp>
          <p:nvSpPr>
            <p:cNvPr id="14" name="ZoneTexte 13"/>
            <p:cNvSpPr txBox="1"/>
            <p:nvPr/>
          </p:nvSpPr>
          <p:spPr>
            <a:xfrm>
              <a:off x="5220072" y="2492896"/>
              <a:ext cx="3096344" cy="258532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dirty="0" smtClean="0"/>
                <a:t>Fulton Innovation a montré lors du CES 2011 comment </a:t>
              </a:r>
              <a:r>
                <a:rPr lang="fr-FR" b="1" dirty="0" smtClean="0"/>
                <a:t>chauffer un « bol » de soupe directement sur un plan de travail</a:t>
              </a:r>
              <a:r>
                <a:rPr lang="fr-FR" dirty="0" smtClean="0"/>
                <a:t> avec un brûleur sans fil. Cette révolution utilise le </a:t>
              </a:r>
              <a:r>
                <a:rPr lang="fr-FR" b="1" dirty="0" smtClean="0"/>
                <a:t>phénomène d’induction</a:t>
              </a:r>
              <a:r>
                <a:rPr lang="fr-FR" dirty="0" smtClean="0"/>
                <a:t>. </a:t>
              </a:r>
              <a:endParaRPr lang="fr-FR" dirty="0"/>
            </a:p>
          </p:txBody>
        </p:sp>
        <p:pic>
          <p:nvPicPr>
            <p:cNvPr id="16" name="Picture 7" descr="http://fr.altermedia.info/images/ampoule.jpg"/>
            <p:cNvPicPr>
              <a:picLocks noChangeAspect="1" noChangeArrowheads="1"/>
            </p:cNvPicPr>
            <p:nvPr/>
          </p:nvPicPr>
          <p:blipFill>
            <a:blip r:embed="rId6" cstate="print"/>
            <a:srcRect/>
            <a:stretch>
              <a:fillRect/>
            </a:stretch>
          </p:blipFill>
          <p:spPr bwMode="auto">
            <a:xfrm>
              <a:off x="4740349" y="2276872"/>
              <a:ext cx="407715" cy="425812"/>
            </a:xfrm>
            <a:prstGeom prst="rect">
              <a:avLst/>
            </a:prstGeom>
            <a:noFill/>
          </p:spPr>
        </p:pic>
      </p:gr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88776" y="1219544"/>
            <a:ext cx="7467600" cy="4873752"/>
          </a:xfrm>
        </p:spPr>
        <p:txBody>
          <a:bodyPr/>
          <a:lstStyle/>
          <a:p>
            <a:r>
              <a:rPr lang="fr-FR" b="1" dirty="0" smtClean="0">
                <a:solidFill>
                  <a:schemeClr val="bg2">
                    <a:lumMod val="50000"/>
                  </a:schemeClr>
                </a:solidFill>
              </a:rPr>
              <a:t>Boîtes de gâteaux « </a:t>
            </a:r>
            <a:r>
              <a:rPr lang="fr-FR" b="1" dirty="0" err="1" smtClean="0">
                <a:solidFill>
                  <a:schemeClr val="bg2">
                    <a:lumMod val="50000"/>
                  </a:schemeClr>
                </a:solidFill>
              </a:rPr>
              <a:t>collector</a:t>
            </a:r>
            <a:r>
              <a:rPr lang="fr-FR" b="1" dirty="0" smtClean="0">
                <a:solidFill>
                  <a:schemeClr val="bg2">
                    <a:lumMod val="50000"/>
                  </a:schemeClr>
                </a:solidFill>
              </a:rPr>
              <a:t> »</a:t>
            </a:r>
            <a:endParaRPr lang="fr-FR" b="1" dirty="0">
              <a:solidFill>
                <a:schemeClr val="bg2">
                  <a:lumMod val="50000"/>
                </a:schemeClr>
              </a:solidFill>
            </a:endParaRPr>
          </a:p>
        </p:txBody>
      </p:sp>
      <p:grpSp>
        <p:nvGrpSpPr>
          <p:cNvPr id="2" name="Groupe 9"/>
          <p:cNvGrpSpPr/>
          <p:nvPr/>
        </p:nvGrpSpPr>
        <p:grpSpPr>
          <a:xfrm>
            <a:off x="611560" y="2132856"/>
            <a:ext cx="4781525" cy="2980556"/>
            <a:chOff x="1475656" y="692696"/>
            <a:chExt cx="6077669" cy="4420716"/>
          </a:xfrm>
        </p:grpSpPr>
        <p:pic>
          <p:nvPicPr>
            <p:cNvPr id="11" name="Picture 2" descr="boite_galettes">
              <a:hlinkClick r:id="rId3"/>
            </p:cNvPr>
            <p:cNvPicPr>
              <a:picLocks noChangeAspect="1" noChangeArrowheads="1"/>
            </p:cNvPicPr>
            <p:nvPr/>
          </p:nvPicPr>
          <p:blipFill>
            <a:blip r:embed="rId4" cstate="print"/>
            <a:srcRect/>
            <a:stretch>
              <a:fillRect/>
            </a:stretch>
          </p:blipFill>
          <p:spPr bwMode="auto">
            <a:xfrm>
              <a:off x="1619672" y="692696"/>
              <a:ext cx="3333750" cy="2438400"/>
            </a:xfrm>
            <a:prstGeom prst="rect">
              <a:avLst/>
            </a:prstGeom>
            <a:ln>
              <a:noFill/>
            </a:ln>
            <a:effectLst>
              <a:softEdge rad="112500"/>
            </a:effectLst>
          </p:spPr>
        </p:pic>
        <p:pic>
          <p:nvPicPr>
            <p:cNvPr id="12" name="Picture 3"/>
            <p:cNvPicPr>
              <a:picLocks noChangeAspect="1" noChangeArrowheads="1"/>
            </p:cNvPicPr>
            <p:nvPr/>
          </p:nvPicPr>
          <p:blipFill>
            <a:blip r:embed="rId5" cstate="print"/>
            <a:srcRect/>
            <a:stretch>
              <a:fillRect/>
            </a:stretch>
          </p:blipFill>
          <p:spPr bwMode="auto">
            <a:xfrm>
              <a:off x="4572000" y="836712"/>
              <a:ext cx="2981325" cy="2847975"/>
            </a:xfrm>
            <a:prstGeom prst="rect">
              <a:avLst/>
            </a:prstGeom>
            <a:ln>
              <a:noFill/>
            </a:ln>
            <a:effectLst>
              <a:softEdge rad="112500"/>
            </a:effectLst>
          </p:spPr>
        </p:pic>
        <p:pic>
          <p:nvPicPr>
            <p:cNvPr id="13" name="Picture 4"/>
            <p:cNvPicPr>
              <a:picLocks noChangeAspect="1" noChangeArrowheads="1"/>
            </p:cNvPicPr>
            <p:nvPr/>
          </p:nvPicPr>
          <p:blipFill>
            <a:blip r:embed="rId6" cstate="print"/>
            <a:srcRect/>
            <a:stretch>
              <a:fillRect/>
            </a:stretch>
          </p:blipFill>
          <p:spPr bwMode="auto">
            <a:xfrm>
              <a:off x="1475656" y="2636912"/>
              <a:ext cx="3962400" cy="2476500"/>
            </a:xfrm>
            <a:prstGeom prst="rect">
              <a:avLst/>
            </a:prstGeom>
            <a:ln>
              <a:noFill/>
            </a:ln>
            <a:effectLst>
              <a:softEdge rad="112500"/>
            </a:effectLst>
          </p:spPr>
        </p:pic>
      </p:grpSp>
      <p:sp>
        <p:nvSpPr>
          <p:cNvPr id="15" name="Titre 1"/>
          <p:cNvSpPr>
            <a:spLocks noGrp="1"/>
          </p:cNvSpPr>
          <p:nvPr>
            <p:ph type="title"/>
          </p:nvPr>
        </p:nvSpPr>
        <p:spPr>
          <a:xfrm>
            <a:off x="457200" y="-171400"/>
            <a:ext cx="7467600" cy="1143000"/>
          </a:xfrm>
        </p:spPr>
        <p:txBody>
          <a:bodyPr/>
          <a:lstStyle/>
          <a:p>
            <a:r>
              <a:rPr lang="fr-FR" dirty="0" smtClean="0"/>
              <a:t>Fonction services</a:t>
            </a:r>
            <a:endParaRPr lang="fr-FR" dirty="0"/>
          </a:p>
        </p:txBody>
      </p:sp>
      <p:grpSp>
        <p:nvGrpSpPr>
          <p:cNvPr id="10" name="Groupe 9"/>
          <p:cNvGrpSpPr/>
          <p:nvPr/>
        </p:nvGrpSpPr>
        <p:grpSpPr>
          <a:xfrm>
            <a:off x="4164285" y="4293096"/>
            <a:ext cx="3648075" cy="1626568"/>
            <a:chOff x="4164285" y="4365104"/>
            <a:chExt cx="3648075" cy="1626568"/>
          </a:xfrm>
        </p:grpSpPr>
        <p:sp>
          <p:nvSpPr>
            <p:cNvPr id="14" name="ZoneTexte 13"/>
            <p:cNvSpPr txBox="1"/>
            <p:nvPr/>
          </p:nvSpPr>
          <p:spPr>
            <a:xfrm>
              <a:off x="4716016" y="4514344"/>
              <a:ext cx="3096344"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dirty="0" smtClean="0"/>
                <a:t>Nombreuses sont les marques qui proposent des biscuits dans des </a:t>
              </a:r>
              <a:r>
                <a:rPr lang="fr-FR" b="1" dirty="0" smtClean="0"/>
                <a:t>boîtes « </a:t>
              </a:r>
              <a:r>
                <a:rPr lang="fr-FR" b="1" dirty="0" err="1" smtClean="0"/>
                <a:t>collector</a:t>
              </a:r>
              <a:r>
                <a:rPr lang="fr-FR" b="1" dirty="0" smtClean="0"/>
                <a:t> »</a:t>
              </a:r>
              <a:r>
                <a:rPr lang="fr-FR" dirty="0" smtClean="0"/>
                <a:t>, il y en a donc pour tous les goûts !</a:t>
              </a:r>
              <a:endParaRPr lang="fr-FR" dirty="0"/>
            </a:p>
          </p:txBody>
        </p:sp>
        <p:pic>
          <p:nvPicPr>
            <p:cNvPr id="9" name="Picture 7" descr="http://fr.altermedia.info/images/ampoule.jpg"/>
            <p:cNvPicPr>
              <a:picLocks noChangeAspect="1" noChangeArrowheads="1"/>
            </p:cNvPicPr>
            <p:nvPr/>
          </p:nvPicPr>
          <p:blipFill>
            <a:blip r:embed="rId7" cstate="print"/>
            <a:srcRect/>
            <a:stretch>
              <a:fillRect/>
            </a:stretch>
          </p:blipFill>
          <p:spPr bwMode="auto">
            <a:xfrm>
              <a:off x="4164285" y="4365104"/>
              <a:ext cx="407715" cy="425812"/>
            </a:xfrm>
            <a:prstGeom prst="rect">
              <a:avLst/>
            </a:prstGeom>
            <a:noFill/>
          </p:spPr>
        </p:pic>
      </p:gr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980728"/>
            <a:ext cx="7467600" cy="720080"/>
          </a:xfrm>
        </p:spPr>
        <p:txBody>
          <a:bodyPr>
            <a:normAutofit fontScale="92500"/>
          </a:bodyPr>
          <a:lstStyle/>
          <a:p>
            <a:r>
              <a:rPr lang="fr-FR" b="1" dirty="0" smtClean="0">
                <a:solidFill>
                  <a:schemeClr val="bg2">
                    <a:lumMod val="50000"/>
                  </a:schemeClr>
                </a:solidFill>
              </a:rPr>
              <a:t>Packaging bioluminescent : « </a:t>
            </a:r>
            <a:r>
              <a:rPr lang="fr-FR" b="1" dirty="0" err="1" smtClean="0">
                <a:solidFill>
                  <a:schemeClr val="bg2">
                    <a:lumMod val="50000"/>
                  </a:schemeClr>
                </a:solidFill>
              </a:rPr>
              <a:t>Glow</a:t>
            </a:r>
            <a:r>
              <a:rPr lang="fr-FR" b="1" dirty="0" smtClean="0">
                <a:solidFill>
                  <a:schemeClr val="bg2">
                    <a:lumMod val="50000"/>
                  </a:schemeClr>
                </a:solidFill>
              </a:rPr>
              <a:t> packaging »</a:t>
            </a:r>
            <a:endParaRPr lang="fr-FR" b="1" dirty="0">
              <a:solidFill>
                <a:schemeClr val="bg2">
                  <a:lumMod val="50000"/>
                </a:schemeClr>
              </a:solidFill>
            </a:endParaRPr>
          </a:p>
        </p:txBody>
      </p:sp>
      <p:sp>
        <p:nvSpPr>
          <p:cNvPr id="15" name="Titre 1"/>
          <p:cNvSpPr>
            <a:spLocks noGrp="1"/>
          </p:cNvSpPr>
          <p:nvPr>
            <p:ph type="title"/>
          </p:nvPr>
        </p:nvSpPr>
        <p:spPr>
          <a:xfrm>
            <a:off x="457200" y="-243408"/>
            <a:ext cx="7467600" cy="1143000"/>
          </a:xfrm>
        </p:spPr>
        <p:txBody>
          <a:bodyPr/>
          <a:lstStyle/>
          <a:p>
            <a:r>
              <a:rPr lang="fr-FR" dirty="0" smtClean="0"/>
              <a:t>Fonction services</a:t>
            </a:r>
            <a:endParaRPr lang="fr-FR" dirty="0"/>
          </a:p>
        </p:txBody>
      </p:sp>
      <p:grpSp>
        <p:nvGrpSpPr>
          <p:cNvPr id="16" name="Groupe 15"/>
          <p:cNvGrpSpPr/>
          <p:nvPr/>
        </p:nvGrpSpPr>
        <p:grpSpPr>
          <a:xfrm>
            <a:off x="107504" y="1916832"/>
            <a:ext cx="4586293" cy="1349569"/>
            <a:chOff x="4333038" y="4365104"/>
            <a:chExt cx="4306906" cy="1349569"/>
          </a:xfrm>
        </p:grpSpPr>
        <p:sp>
          <p:nvSpPr>
            <p:cNvPr id="14" name="ZoneTexte 13"/>
            <p:cNvSpPr txBox="1"/>
            <p:nvPr/>
          </p:nvSpPr>
          <p:spPr>
            <a:xfrm>
              <a:off x="4751512" y="4514344"/>
              <a:ext cx="3888432"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dirty="0" smtClean="0"/>
                <a:t>Le </a:t>
              </a:r>
              <a:r>
                <a:rPr lang="fr-FR" b="1" dirty="0" err="1" smtClean="0"/>
                <a:t>glow</a:t>
              </a:r>
              <a:r>
                <a:rPr lang="fr-FR" b="1" dirty="0" smtClean="0"/>
                <a:t> packaging </a:t>
              </a:r>
              <a:r>
                <a:rPr lang="fr-FR" dirty="0" smtClean="0"/>
                <a:t>utilise des bactéries lumineuses pour vous permettre de garder un œil sur votre bouteille, même dans le noir ! </a:t>
              </a:r>
              <a:endParaRPr lang="fr-FR" dirty="0"/>
            </a:p>
          </p:txBody>
        </p:sp>
        <p:pic>
          <p:nvPicPr>
            <p:cNvPr id="9" name="Picture 7" descr="http://fr.altermedia.info/images/ampoule.jpg"/>
            <p:cNvPicPr>
              <a:picLocks noChangeAspect="1" noChangeArrowheads="1"/>
            </p:cNvPicPr>
            <p:nvPr/>
          </p:nvPicPr>
          <p:blipFill>
            <a:blip r:embed="rId3" cstate="print"/>
            <a:srcRect/>
            <a:stretch>
              <a:fillRect/>
            </a:stretch>
          </p:blipFill>
          <p:spPr bwMode="auto">
            <a:xfrm>
              <a:off x="4333038" y="4365104"/>
              <a:ext cx="407715" cy="425812"/>
            </a:xfrm>
            <a:prstGeom prst="rect">
              <a:avLst/>
            </a:prstGeom>
            <a:noFill/>
          </p:spPr>
        </p:pic>
      </p:grpSp>
      <p:pic>
        <p:nvPicPr>
          <p:cNvPr id="1026" name="Picture 2" descr="http://www.thedieline.com/storage/post-images/10_26_11_glow4.jpg?__SQUARESPACE_CACHEVERSION=1319658861402"/>
          <p:cNvPicPr>
            <a:picLocks noChangeAspect="1" noChangeArrowheads="1"/>
          </p:cNvPicPr>
          <p:nvPr/>
        </p:nvPicPr>
        <p:blipFill>
          <a:blip r:embed="rId4" cstate="print"/>
          <a:srcRect l="46972" t="7154" r="2269"/>
          <a:stretch>
            <a:fillRect/>
          </a:stretch>
        </p:blipFill>
        <p:spPr bwMode="auto">
          <a:xfrm>
            <a:off x="755576" y="3645024"/>
            <a:ext cx="3384376" cy="2803401"/>
          </a:xfrm>
          <a:prstGeom prst="rect">
            <a:avLst/>
          </a:prstGeom>
          <a:ln>
            <a:noFill/>
          </a:ln>
          <a:effectLst>
            <a:softEdge rad="112500"/>
          </a:effectLst>
        </p:spPr>
      </p:pic>
      <p:pic>
        <p:nvPicPr>
          <p:cNvPr id="1028" name="Picture 4" descr="http://www.thedieline.com/storage/post-images/10_26_11_glow7.jpg?__SQUARESPACE_CACHEVERSION=1319658898225"/>
          <p:cNvPicPr>
            <a:picLocks noChangeAspect="1" noChangeArrowheads="1"/>
          </p:cNvPicPr>
          <p:nvPr/>
        </p:nvPicPr>
        <p:blipFill>
          <a:blip r:embed="rId5" cstate="print"/>
          <a:srcRect l="20520" t="18000" r="21161"/>
          <a:stretch>
            <a:fillRect/>
          </a:stretch>
        </p:blipFill>
        <p:spPr bwMode="auto">
          <a:xfrm>
            <a:off x="4788024" y="1628800"/>
            <a:ext cx="3888432" cy="2296295"/>
          </a:xfrm>
          <a:prstGeom prst="rect">
            <a:avLst/>
          </a:prstGeom>
          <a:ln>
            <a:noFill/>
          </a:ln>
          <a:effectLst>
            <a:softEdge rad="112500"/>
          </a:effectLst>
        </p:spPr>
      </p:pic>
      <p:sp>
        <p:nvSpPr>
          <p:cNvPr id="19" name="ZoneTexte 18"/>
          <p:cNvSpPr txBox="1"/>
          <p:nvPr/>
        </p:nvSpPr>
        <p:spPr>
          <a:xfrm>
            <a:off x="4752528" y="4221088"/>
            <a:ext cx="4067944"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i="1" dirty="0" smtClean="0"/>
              <a:t>Les agences s'y mettent également puisque </a:t>
            </a:r>
            <a:r>
              <a:rPr lang="fr-FR" b="1" i="1" dirty="0" smtClean="0"/>
              <a:t>CURB</a:t>
            </a:r>
            <a:r>
              <a:rPr lang="fr-FR" i="1" dirty="0" smtClean="0"/>
              <a:t> propose aux marques des outils de visibilité </a:t>
            </a:r>
            <a:r>
              <a:rPr lang="fr-FR" i="1" dirty="0" err="1" smtClean="0"/>
              <a:t>bio-luminescents</a:t>
            </a:r>
            <a:r>
              <a:rPr lang="fr-FR" i="1" dirty="0" smtClean="0"/>
              <a:t>. À partir d'un mélange original à base de bactéries inoffensives, on peut écrire un message phosphorescent sur presque tous types de surface.</a:t>
            </a:r>
            <a:r>
              <a:rPr lang="fr-FR" dirty="0" smtClean="0"/>
              <a:t> </a:t>
            </a:r>
            <a:endParaRPr lang="fr-FR" dirty="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Packaging que nous jugeons tendance !</a:t>
            </a:r>
            <a:endParaRPr lang="fr-FR" dirty="0"/>
          </a:p>
        </p:txBody>
      </p:sp>
      <p:sp>
        <p:nvSpPr>
          <p:cNvPr id="3" name="Espace réservé du texte 2"/>
          <p:cNvSpPr>
            <a:spLocks noGrp="1"/>
          </p:cNvSpPr>
          <p:nvPr>
            <p:ph type="body" idx="1"/>
          </p:nvPr>
        </p:nvSpPr>
        <p:spPr/>
        <p:txBody>
          <a:bodyPr/>
          <a:lstStyle/>
          <a:p>
            <a:endParaRPr lang="fr-FR"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57200" y="-315416"/>
            <a:ext cx="8363272" cy="1143000"/>
          </a:xfrm>
        </p:spPr>
        <p:txBody>
          <a:bodyPr/>
          <a:lstStyle/>
          <a:p>
            <a:r>
              <a:rPr lang="fr-FR" dirty="0" smtClean="0"/>
              <a:t>Les packaging que nous jugeons tendance…</a:t>
            </a:r>
            <a:endParaRPr lang="fr-FR" dirty="0"/>
          </a:p>
        </p:txBody>
      </p:sp>
      <p:sp>
        <p:nvSpPr>
          <p:cNvPr id="6" name="Espace réservé du contenu 2"/>
          <p:cNvSpPr>
            <a:spLocks noGrp="1"/>
          </p:cNvSpPr>
          <p:nvPr>
            <p:ph sz="quarter" idx="1"/>
          </p:nvPr>
        </p:nvSpPr>
        <p:spPr>
          <a:xfrm>
            <a:off x="395536" y="931512"/>
            <a:ext cx="8496944" cy="4873752"/>
          </a:xfrm>
        </p:spPr>
        <p:txBody>
          <a:bodyPr>
            <a:normAutofit/>
          </a:bodyPr>
          <a:lstStyle/>
          <a:p>
            <a:r>
              <a:rPr lang="fr-FR" sz="2200" b="1" dirty="0" smtClean="0">
                <a:solidFill>
                  <a:schemeClr val="tx2"/>
                </a:solidFill>
              </a:rPr>
              <a:t>Michel &amp; Augustin – glace au yaourt</a:t>
            </a:r>
          </a:p>
        </p:txBody>
      </p:sp>
      <p:pic>
        <p:nvPicPr>
          <p:cNvPr id="31748" name="Picture 4" descr="http://wonderkitchen.free.fr/Images_gourmands/vache_givree.gif"/>
          <p:cNvPicPr>
            <a:picLocks noChangeAspect="1" noChangeArrowheads="1"/>
          </p:cNvPicPr>
          <p:nvPr/>
        </p:nvPicPr>
        <p:blipFill>
          <a:blip r:embed="rId3" cstate="print"/>
          <a:srcRect l="20475" t="6048" r="13376" b="7769"/>
          <a:stretch>
            <a:fillRect/>
          </a:stretch>
        </p:blipFill>
        <p:spPr bwMode="auto">
          <a:xfrm>
            <a:off x="2786050" y="1857364"/>
            <a:ext cx="3024336" cy="4104456"/>
          </a:xfrm>
          <a:prstGeom prst="rect">
            <a:avLst/>
          </a:prstGeom>
          <a:noFill/>
        </p:spPr>
      </p:pic>
      <p:grpSp>
        <p:nvGrpSpPr>
          <p:cNvPr id="2" name="Groupe 22"/>
          <p:cNvGrpSpPr/>
          <p:nvPr/>
        </p:nvGrpSpPr>
        <p:grpSpPr>
          <a:xfrm>
            <a:off x="5551651" y="1500174"/>
            <a:ext cx="3592350" cy="1843142"/>
            <a:chOff x="5623270" y="1645247"/>
            <a:chExt cx="3277184" cy="1949300"/>
          </a:xfrm>
        </p:grpSpPr>
        <p:sp>
          <p:nvSpPr>
            <p:cNvPr id="47" name="Bulle ronde 46"/>
            <p:cNvSpPr/>
            <p:nvPr/>
          </p:nvSpPr>
          <p:spPr>
            <a:xfrm rot="349955">
              <a:off x="5643118" y="1645247"/>
              <a:ext cx="3257336" cy="1949300"/>
            </a:xfrm>
            <a:prstGeom prst="wedgeEllipseCallout">
              <a:avLst>
                <a:gd name="adj1" fmla="val -44569"/>
                <a:gd name="adj2" fmla="val 6850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5623270" y="1774523"/>
              <a:ext cx="3244803" cy="1660066"/>
            </a:xfrm>
            <a:prstGeom prst="rect">
              <a:avLst/>
            </a:prstGeom>
            <a:noFill/>
          </p:spPr>
          <p:txBody>
            <a:bodyPr wrap="square" rtlCol="0">
              <a:spAutoFit/>
            </a:bodyPr>
            <a:lstStyle/>
            <a:p>
              <a:pPr algn="ctr"/>
              <a:r>
                <a:rPr lang="fr-FR" sz="1600" b="1" u="sng" dirty="0" smtClean="0"/>
                <a:t>Originalité</a:t>
              </a:r>
              <a:endParaRPr lang="fr-FR" sz="1400" b="1" u="sng" dirty="0" smtClean="0"/>
            </a:p>
            <a:p>
              <a:pPr algn="ctr">
                <a:buFontTx/>
                <a:buChar char="-"/>
              </a:pPr>
              <a:r>
                <a:rPr lang="fr-FR" sz="1600" dirty="0" smtClean="0"/>
                <a:t> Des couleurs pastel qui </a:t>
              </a:r>
            </a:p>
            <a:p>
              <a:pPr algn="ctr"/>
              <a:r>
                <a:rPr lang="fr-FR" sz="1600" dirty="0" smtClean="0"/>
                <a:t>rappellent les bandes dessinées</a:t>
              </a:r>
            </a:p>
            <a:p>
              <a:pPr algn="ctr">
                <a:buFontTx/>
                <a:buChar char="-"/>
              </a:pPr>
              <a:r>
                <a:rPr lang="fr-FR" sz="1600" dirty="0" smtClean="0"/>
                <a:t> Un format pas ordinaire</a:t>
              </a:r>
            </a:p>
            <a:p>
              <a:pPr algn="ctr">
                <a:buFontTx/>
                <a:buChar char="-"/>
              </a:pPr>
              <a:r>
                <a:rPr lang="fr-FR" sz="1600" dirty="0" smtClean="0"/>
                <a:t> Un packaging qui se voit  et     </a:t>
              </a:r>
            </a:p>
            <a:p>
              <a:pPr algn="ctr"/>
              <a:r>
                <a:rPr lang="fr-FR" sz="1600" dirty="0" smtClean="0"/>
                <a:t>   se lit sur toutes ses faces !</a:t>
              </a:r>
              <a:endParaRPr lang="fr-FR" sz="1600" dirty="0"/>
            </a:p>
          </p:txBody>
        </p:sp>
      </p:grpSp>
      <p:grpSp>
        <p:nvGrpSpPr>
          <p:cNvPr id="3" name="Groupe 21"/>
          <p:cNvGrpSpPr/>
          <p:nvPr/>
        </p:nvGrpSpPr>
        <p:grpSpPr>
          <a:xfrm>
            <a:off x="251520" y="1556792"/>
            <a:ext cx="2701534" cy="1857388"/>
            <a:chOff x="214282" y="1571612"/>
            <a:chExt cx="2701534" cy="1857388"/>
          </a:xfrm>
        </p:grpSpPr>
        <p:sp>
          <p:nvSpPr>
            <p:cNvPr id="46" name="Bulle ronde 45"/>
            <p:cNvSpPr/>
            <p:nvPr/>
          </p:nvSpPr>
          <p:spPr>
            <a:xfrm>
              <a:off x="214282" y="1571612"/>
              <a:ext cx="2701534" cy="1857388"/>
            </a:xfrm>
            <a:prstGeom prst="wedgeEllipseCallout">
              <a:avLst>
                <a:gd name="adj1" fmla="val 51491"/>
                <a:gd name="adj2" fmla="val 5799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358298" y="1715628"/>
              <a:ext cx="2362521" cy="1569660"/>
            </a:xfrm>
            <a:prstGeom prst="rect">
              <a:avLst/>
            </a:prstGeom>
          </p:spPr>
          <p:txBody>
            <a:bodyPr wrap="square">
              <a:spAutoFit/>
            </a:bodyPr>
            <a:lstStyle/>
            <a:p>
              <a:pPr algn="ctr"/>
              <a:r>
                <a:rPr lang="fr-FR" sz="1600" b="1" u="sng" dirty="0" smtClean="0"/>
                <a:t>Un design rigolo</a:t>
              </a:r>
            </a:p>
            <a:p>
              <a:pPr algn="ctr">
                <a:buFontTx/>
                <a:buChar char="-"/>
              </a:pPr>
              <a:r>
                <a:rPr lang="fr-FR" sz="1400" dirty="0" smtClean="0"/>
                <a:t> </a:t>
              </a:r>
              <a:r>
                <a:rPr lang="fr-FR" sz="1600" dirty="0" smtClean="0"/>
                <a:t>Des caricatures</a:t>
              </a:r>
            </a:p>
            <a:p>
              <a:pPr algn="ctr">
                <a:buFontTx/>
                <a:buChar char="-"/>
              </a:pPr>
              <a:r>
                <a:rPr lang="fr-FR" sz="1600" dirty="0" smtClean="0"/>
                <a:t> Des dessins</a:t>
              </a:r>
            </a:p>
            <a:p>
              <a:pPr algn="ctr">
                <a:buFontTx/>
                <a:buChar char="-"/>
              </a:pPr>
              <a:r>
                <a:rPr lang="fr-FR" sz="1600" dirty="0" smtClean="0"/>
                <a:t> La vache comme emblème</a:t>
              </a:r>
            </a:p>
            <a:p>
              <a:pPr algn="ctr">
                <a:buFontTx/>
                <a:buChar char="-"/>
              </a:pPr>
              <a:r>
                <a:rPr lang="fr-FR" sz="1600" dirty="0" smtClean="0"/>
                <a:t> Un style enfantin</a:t>
              </a:r>
              <a:endParaRPr lang="fr-FR" sz="1600" dirty="0"/>
            </a:p>
          </p:txBody>
        </p:sp>
      </p:grpSp>
      <p:grpSp>
        <p:nvGrpSpPr>
          <p:cNvPr id="4" name="Groupe 25"/>
          <p:cNvGrpSpPr/>
          <p:nvPr/>
        </p:nvGrpSpPr>
        <p:grpSpPr>
          <a:xfrm>
            <a:off x="13679" y="5072076"/>
            <a:ext cx="2843808" cy="1798793"/>
            <a:chOff x="179512" y="5157192"/>
            <a:chExt cx="2664296" cy="1597499"/>
          </a:xfrm>
        </p:grpSpPr>
        <p:sp>
          <p:nvSpPr>
            <p:cNvPr id="40" name="Bulle ronde 39"/>
            <p:cNvSpPr/>
            <p:nvPr/>
          </p:nvSpPr>
          <p:spPr>
            <a:xfrm>
              <a:off x="179512" y="5157192"/>
              <a:ext cx="2664296" cy="1584176"/>
            </a:xfrm>
            <a:prstGeom prst="wedgeEllipseCallout">
              <a:avLst>
                <a:gd name="adj1" fmla="val 54673"/>
                <a:gd name="adj2" fmla="val -6260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334877" y="5360684"/>
              <a:ext cx="2376263" cy="1394007"/>
            </a:xfrm>
            <a:prstGeom prst="rect">
              <a:avLst/>
            </a:prstGeom>
          </p:spPr>
          <p:txBody>
            <a:bodyPr wrap="square">
              <a:spAutoFit/>
            </a:bodyPr>
            <a:lstStyle/>
            <a:p>
              <a:pPr algn="ctr"/>
              <a:r>
                <a:rPr lang="fr-FR" sz="1600" b="1" u="sng" dirty="0" smtClean="0"/>
                <a:t>Une communication ludique et décalée</a:t>
              </a:r>
            </a:p>
            <a:p>
              <a:pPr algn="ctr">
                <a:buFontTx/>
                <a:buChar char="-"/>
              </a:pPr>
              <a:r>
                <a:rPr lang="fr-FR" sz="1600" dirty="0" smtClean="0"/>
                <a:t> La blague sous la boite, les charades </a:t>
              </a:r>
            </a:p>
            <a:p>
              <a:pPr algn="ctr">
                <a:buFontTx/>
                <a:buChar char="-"/>
              </a:pPr>
              <a:r>
                <a:rPr lang="fr-FR" sz="1600" dirty="0" smtClean="0"/>
                <a:t> La liste d’ingrédients rigolote</a:t>
              </a:r>
            </a:p>
          </p:txBody>
        </p:sp>
      </p:grpSp>
      <p:grpSp>
        <p:nvGrpSpPr>
          <p:cNvPr id="7" name="Groupe 24"/>
          <p:cNvGrpSpPr/>
          <p:nvPr/>
        </p:nvGrpSpPr>
        <p:grpSpPr>
          <a:xfrm>
            <a:off x="5670970" y="4729977"/>
            <a:ext cx="2980534" cy="1882490"/>
            <a:chOff x="5658686" y="4890313"/>
            <a:chExt cx="3130709" cy="1730444"/>
          </a:xfrm>
        </p:grpSpPr>
        <p:sp>
          <p:nvSpPr>
            <p:cNvPr id="48" name="Bulle ronde 47"/>
            <p:cNvSpPr/>
            <p:nvPr/>
          </p:nvSpPr>
          <p:spPr>
            <a:xfrm rot="20373640">
              <a:off x="5658686" y="4890313"/>
              <a:ext cx="3130709" cy="1730444"/>
            </a:xfrm>
            <a:prstGeom prst="wedgeEllipseCallout">
              <a:avLst>
                <a:gd name="adj1" fmla="val -46854"/>
                <a:gd name="adj2" fmla="val -5978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5941431" y="5084446"/>
              <a:ext cx="2798537" cy="1442881"/>
            </a:xfrm>
            <a:prstGeom prst="rect">
              <a:avLst/>
            </a:prstGeom>
          </p:spPr>
          <p:txBody>
            <a:bodyPr wrap="square">
              <a:spAutoFit/>
            </a:bodyPr>
            <a:lstStyle/>
            <a:p>
              <a:pPr algn="ctr"/>
              <a:r>
                <a:rPr lang="fr-FR" sz="1600" b="1" u="sng" dirty="0" smtClean="0"/>
                <a:t>Un dialogue avec le consommateur </a:t>
              </a:r>
            </a:p>
            <a:p>
              <a:pPr algn="ctr"/>
              <a:r>
                <a:rPr lang="fr-FR" sz="1400" dirty="0" smtClean="0"/>
                <a:t>- </a:t>
              </a:r>
              <a:r>
                <a:rPr lang="fr-FR" sz="1600" dirty="0" smtClean="0"/>
                <a:t>Des invitations à croquer la vie !</a:t>
              </a:r>
            </a:p>
            <a:p>
              <a:pPr algn="ctr"/>
              <a:r>
                <a:rPr lang="fr-FR" sz="1600" dirty="0" smtClean="0"/>
                <a:t>"Mangez-moi", </a:t>
              </a:r>
            </a:p>
            <a:p>
              <a:pPr algn="ctr"/>
              <a:r>
                <a:rPr lang="fr-FR" sz="1600" dirty="0" smtClean="0"/>
                <a:t>"Croquez-moi". </a:t>
              </a:r>
              <a:endParaRPr lang="fr-FR" sz="1600" dirty="0"/>
            </a:p>
          </p:txBody>
        </p:sp>
      </p:grpSp>
      <p:grpSp>
        <p:nvGrpSpPr>
          <p:cNvPr id="8" name="Groupe 26"/>
          <p:cNvGrpSpPr/>
          <p:nvPr/>
        </p:nvGrpSpPr>
        <p:grpSpPr>
          <a:xfrm>
            <a:off x="467544" y="3501008"/>
            <a:ext cx="2016224" cy="1512168"/>
            <a:chOff x="467544" y="3501008"/>
            <a:chExt cx="2016224" cy="1512168"/>
          </a:xfrm>
        </p:grpSpPr>
        <p:sp>
          <p:nvSpPr>
            <p:cNvPr id="18" name="Bulle ronde 17"/>
            <p:cNvSpPr/>
            <p:nvPr/>
          </p:nvSpPr>
          <p:spPr>
            <a:xfrm>
              <a:off x="467544" y="3501008"/>
              <a:ext cx="2016224" cy="1512168"/>
            </a:xfrm>
            <a:prstGeom prst="wedgeEllipseCallout">
              <a:avLst>
                <a:gd name="adj1" fmla="val 66898"/>
                <a:gd name="adj2" fmla="val 1420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611560" y="3749764"/>
              <a:ext cx="1656184" cy="1077218"/>
            </a:xfrm>
            <a:prstGeom prst="rect">
              <a:avLst/>
            </a:prstGeom>
          </p:spPr>
          <p:txBody>
            <a:bodyPr wrap="square">
              <a:spAutoFit/>
            </a:bodyPr>
            <a:lstStyle/>
            <a:p>
              <a:pPr algn="ctr"/>
              <a:r>
                <a:rPr lang="fr-FR" sz="1600" b="1" u="sng" dirty="0" smtClean="0"/>
                <a:t>Un succès </a:t>
              </a:r>
            </a:p>
            <a:p>
              <a:pPr algn="ctr"/>
              <a:r>
                <a:rPr lang="fr-FR" sz="1600" dirty="0" smtClean="0"/>
                <a:t>Avec la petite flèche qui commente</a:t>
              </a:r>
              <a:endParaRPr lang="fr-FR" sz="1600" dirty="0"/>
            </a:p>
          </p:txBody>
        </p:sp>
      </p:grpSp>
      <p:grpSp>
        <p:nvGrpSpPr>
          <p:cNvPr id="9" name="Groupe 23"/>
          <p:cNvGrpSpPr/>
          <p:nvPr/>
        </p:nvGrpSpPr>
        <p:grpSpPr>
          <a:xfrm>
            <a:off x="6084168" y="3500438"/>
            <a:ext cx="2088232" cy="1061433"/>
            <a:chOff x="6042940" y="3645024"/>
            <a:chExt cx="2088232" cy="1061433"/>
          </a:xfrm>
        </p:grpSpPr>
        <p:sp>
          <p:nvSpPr>
            <p:cNvPr id="19" name="Bulle ronde 18"/>
            <p:cNvSpPr/>
            <p:nvPr/>
          </p:nvSpPr>
          <p:spPr>
            <a:xfrm>
              <a:off x="6084168" y="3645024"/>
              <a:ext cx="2016224" cy="1061433"/>
            </a:xfrm>
            <a:prstGeom prst="wedgeEllipseCallout">
              <a:avLst>
                <a:gd name="adj1" fmla="val -63722"/>
                <a:gd name="adj2" fmla="val 3325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6042940" y="3740249"/>
              <a:ext cx="2088232" cy="830997"/>
            </a:xfrm>
            <a:prstGeom prst="rect">
              <a:avLst/>
            </a:prstGeom>
            <a:noFill/>
          </p:spPr>
          <p:txBody>
            <a:bodyPr wrap="square" rtlCol="0">
              <a:spAutoFit/>
            </a:bodyPr>
            <a:lstStyle/>
            <a:p>
              <a:pPr algn="ctr"/>
              <a:r>
                <a:rPr lang="fr-FR" sz="1600" b="1" u="sng" dirty="0" smtClean="0"/>
                <a:t>Envie</a:t>
              </a:r>
            </a:p>
            <a:p>
              <a:pPr algn="ctr">
                <a:buFontTx/>
                <a:buChar char="-"/>
              </a:pPr>
              <a:r>
                <a:rPr lang="fr-FR" sz="1600" dirty="0" smtClean="0"/>
                <a:t> Une description gourmande</a:t>
              </a:r>
              <a:endParaRPr lang="fr-FR" sz="1600" dirty="0"/>
            </a:p>
          </p:txBody>
        </p:sp>
      </p:grpSp>
      <p:grpSp>
        <p:nvGrpSpPr>
          <p:cNvPr id="10" name="Groupe 27"/>
          <p:cNvGrpSpPr/>
          <p:nvPr/>
        </p:nvGrpSpPr>
        <p:grpSpPr>
          <a:xfrm>
            <a:off x="2786050" y="6000768"/>
            <a:ext cx="3143272" cy="785794"/>
            <a:chOff x="6084168" y="3645024"/>
            <a:chExt cx="2016224" cy="1061433"/>
          </a:xfrm>
        </p:grpSpPr>
        <p:sp>
          <p:nvSpPr>
            <p:cNvPr id="29" name="Bulle ronde 28"/>
            <p:cNvSpPr/>
            <p:nvPr/>
          </p:nvSpPr>
          <p:spPr>
            <a:xfrm>
              <a:off x="6084168" y="3645024"/>
              <a:ext cx="2016224" cy="1061433"/>
            </a:xfrm>
            <a:prstGeom prst="wedgeEllipseCallout">
              <a:avLst>
                <a:gd name="adj1" fmla="val -1167"/>
                <a:gd name="adj2" fmla="val -63292"/>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p:cNvSpPr txBox="1"/>
            <p:nvPr/>
          </p:nvSpPr>
          <p:spPr>
            <a:xfrm>
              <a:off x="6241276" y="3741521"/>
              <a:ext cx="1721646" cy="789901"/>
            </a:xfrm>
            <a:prstGeom prst="rect">
              <a:avLst/>
            </a:prstGeom>
            <a:noFill/>
          </p:spPr>
          <p:txBody>
            <a:bodyPr wrap="square" rtlCol="0">
              <a:spAutoFit/>
            </a:bodyPr>
            <a:lstStyle/>
            <a:p>
              <a:pPr algn="ctr"/>
              <a:r>
                <a:rPr lang="fr-FR" sz="1600" u="sng" dirty="0" smtClean="0"/>
                <a:t>Le rappel omniprésent du VRAI, de l’authenticité</a:t>
              </a:r>
              <a:endParaRPr lang="fr-FR" sz="14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strVal val="#ppt_w*0.70"/>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strVal val="#ppt_w*0.70"/>
                                          </p:val>
                                        </p:tav>
                                        <p:tav tm="100000">
                                          <p:val>
                                            <p:strVal val="#ppt_w"/>
                                          </p:val>
                                        </p:tav>
                                      </p:tavLst>
                                    </p:anim>
                                    <p:anim calcmode="lin" valueType="num">
                                      <p:cBhvr>
                                        <p:cTn id="32" dur="500" fill="hold"/>
                                        <p:tgtEl>
                                          <p:spTgt spid="8"/>
                                        </p:tgtEl>
                                        <p:attrNameLst>
                                          <p:attrName>ppt_h</p:attrName>
                                        </p:attrNameLst>
                                      </p:cBhvr>
                                      <p:tavLst>
                                        <p:tav tm="0">
                                          <p:val>
                                            <p:strVal val="#ppt_h"/>
                                          </p:val>
                                        </p:tav>
                                        <p:tav tm="100000">
                                          <p:val>
                                            <p:strVal val="#ppt_h"/>
                                          </p:val>
                                        </p:tav>
                                      </p:tavLst>
                                    </p:anim>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dissolv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dissolv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www.journaldunet.com/economie/distribution/dossier/ces-pme-qui-ont-conquis-la-grande-distribution/image/michel-augustin-marketing-comme-marque-fabrique-316765.jpg"/>
          <p:cNvPicPr>
            <a:picLocks noChangeAspect="1" noChangeArrowheads="1"/>
          </p:cNvPicPr>
          <p:nvPr/>
        </p:nvPicPr>
        <p:blipFill>
          <a:blip r:embed="rId3" cstate="print"/>
          <a:srcRect/>
          <a:stretch>
            <a:fillRect/>
          </a:stretch>
        </p:blipFill>
        <p:spPr bwMode="auto">
          <a:xfrm>
            <a:off x="5000628" y="3373575"/>
            <a:ext cx="2857500" cy="3362326"/>
          </a:xfrm>
          <a:prstGeom prst="rect">
            <a:avLst/>
          </a:prstGeom>
          <a:noFill/>
        </p:spPr>
      </p:pic>
      <p:pic>
        <p:nvPicPr>
          <p:cNvPr id="31746" name="Picture 2" descr="http://media.meltyfashion.fr/michel-et-augustin-nourriture-biscuit-sables-image-366314-article-ajust_311.jpg"/>
          <p:cNvPicPr>
            <a:picLocks noChangeAspect="1" noChangeArrowheads="1"/>
          </p:cNvPicPr>
          <p:nvPr/>
        </p:nvPicPr>
        <p:blipFill>
          <a:blip r:embed="rId4" cstate="print"/>
          <a:srcRect l="20645" t="32246" r="8861"/>
          <a:stretch>
            <a:fillRect/>
          </a:stretch>
        </p:blipFill>
        <p:spPr bwMode="auto">
          <a:xfrm>
            <a:off x="785786" y="1878117"/>
            <a:ext cx="1491645" cy="1945356"/>
          </a:xfrm>
          <a:prstGeom prst="rect">
            <a:avLst/>
          </a:prstGeom>
          <a:noFill/>
        </p:spPr>
      </p:pic>
      <p:pic>
        <p:nvPicPr>
          <p:cNvPr id="31748" name="Picture 4" descr="http://wonderkitchen.free.fr/Images_gourmands/vache_givree.gif"/>
          <p:cNvPicPr>
            <a:picLocks noChangeAspect="1" noChangeArrowheads="1"/>
          </p:cNvPicPr>
          <p:nvPr/>
        </p:nvPicPr>
        <p:blipFill>
          <a:blip r:embed="rId5" cstate="print"/>
          <a:srcRect/>
          <a:stretch>
            <a:fillRect/>
          </a:stretch>
        </p:blipFill>
        <p:spPr bwMode="auto">
          <a:xfrm>
            <a:off x="45688" y="3878381"/>
            <a:ext cx="2811800" cy="2928958"/>
          </a:xfrm>
          <a:prstGeom prst="rect">
            <a:avLst/>
          </a:prstGeom>
          <a:noFill/>
        </p:spPr>
      </p:pic>
      <p:sp>
        <p:nvSpPr>
          <p:cNvPr id="3074" name="AutoShape 2" descr="http://images.e-marketing.fr/Images/Breves/breve37116-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3076" name="Picture 4" descr="http://images.e-marketing.fr/Images/Breves/breve37116-0.JPG"/>
          <p:cNvPicPr>
            <a:picLocks noChangeAspect="1" noChangeArrowheads="1"/>
          </p:cNvPicPr>
          <p:nvPr/>
        </p:nvPicPr>
        <p:blipFill>
          <a:blip r:embed="rId6" cstate="print"/>
          <a:srcRect l="7415" t="3311" r="53093" b="3973"/>
          <a:stretch>
            <a:fillRect/>
          </a:stretch>
        </p:blipFill>
        <p:spPr bwMode="auto">
          <a:xfrm>
            <a:off x="7883662" y="2575776"/>
            <a:ext cx="760304" cy="2365392"/>
          </a:xfrm>
          <a:prstGeom prst="rect">
            <a:avLst/>
          </a:prstGeom>
          <a:noFill/>
        </p:spPr>
      </p:pic>
      <p:pic>
        <p:nvPicPr>
          <p:cNvPr id="3078" name="Picture 6" descr="http://storage.canalblog.com/72/33/516109/60805601.jpg"/>
          <p:cNvPicPr>
            <a:picLocks noChangeAspect="1" noChangeArrowheads="1"/>
          </p:cNvPicPr>
          <p:nvPr/>
        </p:nvPicPr>
        <p:blipFill>
          <a:blip r:embed="rId7" cstate="print"/>
          <a:srcRect/>
          <a:stretch>
            <a:fillRect/>
          </a:stretch>
        </p:blipFill>
        <p:spPr bwMode="auto">
          <a:xfrm>
            <a:off x="2714612" y="1844824"/>
            <a:ext cx="1908317" cy="1747805"/>
          </a:xfrm>
          <a:prstGeom prst="rect">
            <a:avLst/>
          </a:prstGeom>
          <a:noFill/>
        </p:spPr>
      </p:pic>
      <p:pic>
        <p:nvPicPr>
          <p:cNvPr id="3080" name="Picture 8" descr="http://www.agroalimentaire.fr/doc/smoothiemeta.jpg"/>
          <p:cNvPicPr>
            <a:picLocks noChangeAspect="1" noChangeArrowheads="1"/>
          </p:cNvPicPr>
          <p:nvPr/>
        </p:nvPicPr>
        <p:blipFill>
          <a:blip r:embed="rId8" cstate="print"/>
          <a:srcRect/>
          <a:stretch>
            <a:fillRect/>
          </a:stretch>
        </p:blipFill>
        <p:spPr bwMode="auto">
          <a:xfrm>
            <a:off x="4857752" y="2020993"/>
            <a:ext cx="2643206" cy="1204241"/>
          </a:xfrm>
          <a:prstGeom prst="rect">
            <a:avLst/>
          </a:prstGeom>
          <a:noFill/>
        </p:spPr>
      </p:pic>
      <p:pic>
        <p:nvPicPr>
          <p:cNvPr id="3082" name="Picture 10" descr="http://4.bp.blogspot.com/_PWGbBdi_OM0/SvGXQQxr7yI/AAAAAAAAG_c/XksFQKTMSmQ/s400/yaourt+vanille+michel+et+augustin.jpg"/>
          <p:cNvPicPr>
            <a:picLocks noChangeAspect="1" noChangeArrowheads="1"/>
          </p:cNvPicPr>
          <p:nvPr/>
        </p:nvPicPr>
        <p:blipFill>
          <a:blip r:embed="rId9" cstate="print"/>
          <a:srcRect/>
          <a:stretch>
            <a:fillRect/>
          </a:stretch>
        </p:blipFill>
        <p:spPr bwMode="auto">
          <a:xfrm>
            <a:off x="2643174" y="3931959"/>
            <a:ext cx="2071702" cy="2589628"/>
          </a:xfrm>
          <a:prstGeom prst="rect">
            <a:avLst/>
          </a:prstGeom>
          <a:noFill/>
        </p:spPr>
      </p:pic>
      <p:sp>
        <p:nvSpPr>
          <p:cNvPr id="13" name="Espace réservé du contenu 2"/>
          <p:cNvSpPr>
            <a:spLocks noGrp="1"/>
          </p:cNvSpPr>
          <p:nvPr>
            <p:ph sz="quarter" idx="1"/>
          </p:nvPr>
        </p:nvSpPr>
        <p:spPr>
          <a:xfrm>
            <a:off x="395536" y="1052736"/>
            <a:ext cx="8496944" cy="4873752"/>
          </a:xfrm>
        </p:spPr>
        <p:txBody>
          <a:bodyPr>
            <a:normAutofit/>
          </a:bodyPr>
          <a:lstStyle/>
          <a:p>
            <a:r>
              <a:rPr lang="fr-FR" sz="2200" b="1" dirty="0" smtClean="0">
                <a:solidFill>
                  <a:schemeClr val="tx2"/>
                </a:solidFill>
              </a:rPr>
              <a:t>Michel &amp; Augustin</a:t>
            </a:r>
          </a:p>
        </p:txBody>
      </p:sp>
      <p:sp>
        <p:nvSpPr>
          <p:cNvPr id="14" name="Titre 1"/>
          <p:cNvSpPr>
            <a:spLocks noGrp="1"/>
          </p:cNvSpPr>
          <p:nvPr>
            <p:ph type="title"/>
          </p:nvPr>
        </p:nvSpPr>
        <p:spPr>
          <a:xfrm>
            <a:off x="457200" y="-315416"/>
            <a:ext cx="8363272" cy="1143000"/>
          </a:xfrm>
        </p:spPr>
        <p:txBody>
          <a:bodyPr/>
          <a:lstStyle/>
          <a:p>
            <a:r>
              <a:rPr lang="fr-FR" dirty="0" smtClean="0"/>
              <a:t>Les packaging que nous jugeons tendance…</a:t>
            </a:r>
            <a:endParaRPr lang="fr-FR" dirty="0"/>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http://www.lineaires.com/var/li/storage/images/media/images/essentiels-33726/273717-1-fre-FR/essentiels_large.jpg"/>
          <p:cNvPicPr/>
          <p:nvPr/>
        </p:nvPicPr>
        <p:blipFill>
          <a:blip r:embed="rId3" cstate="print"/>
          <a:srcRect/>
          <a:stretch>
            <a:fillRect/>
          </a:stretch>
        </p:blipFill>
        <p:spPr bwMode="auto">
          <a:xfrm>
            <a:off x="2987824" y="2780928"/>
            <a:ext cx="2952328" cy="3048621"/>
          </a:xfrm>
          <a:prstGeom prst="rect">
            <a:avLst/>
          </a:prstGeom>
          <a:noFill/>
          <a:ln w="9525">
            <a:noFill/>
            <a:miter lim="800000"/>
            <a:headEnd/>
            <a:tailEnd/>
          </a:ln>
        </p:spPr>
      </p:pic>
      <p:sp>
        <p:nvSpPr>
          <p:cNvPr id="4" name="Bulle ronde 3"/>
          <p:cNvSpPr/>
          <p:nvPr/>
        </p:nvSpPr>
        <p:spPr>
          <a:xfrm rot="349955">
            <a:off x="4418841" y="1548630"/>
            <a:ext cx="3396125" cy="1232434"/>
          </a:xfrm>
          <a:prstGeom prst="wedgeEllipseCallout">
            <a:avLst>
              <a:gd name="adj1" fmla="val -28214"/>
              <a:gd name="adj2" fmla="val 8047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Bulle ronde 5"/>
          <p:cNvSpPr/>
          <p:nvPr/>
        </p:nvSpPr>
        <p:spPr>
          <a:xfrm>
            <a:off x="35496" y="4797152"/>
            <a:ext cx="3960440" cy="2060848"/>
          </a:xfrm>
          <a:prstGeom prst="wedgeEllipseCallout">
            <a:avLst>
              <a:gd name="adj1" fmla="val 47850"/>
              <a:gd name="adj2" fmla="val -5548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Bulle ronde 8"/>
          <p:cNvSpPr/>
          <p:nvPr/>
        </p:nvSpPr>
        <p:spPr>
          <a:xfrm>
            <a:off x="0" y="1844824"/>
            <a:ext cx="3419872" cy="2880320"/>
          </a:xfrm>
          <a:prstGeom prst="wedgeEllipseCallout">
            <a:avLst>
              <a:gd name="adj1" fmla="val 52198"/>
              <a:gd name="adj2" fmla="val 3496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Bulle ronde 9"/>
          <p:cNvSpPr/>
          <p:nvPr/>
        </p:nvSpPr>
        <p:spPr>
          <a:xfrm rot="21445063">
            <a:off x="5188288" y="4925852"/>
            <a:ext cx="3272747" cy="1859367"/>
          </a:xfrm>
          <a:prstGeom prst="wedgeEllipseCallout">
            <a:avLst>
              <a:gd name="adj1" fmla="val -46854"/>
              <a:gd name="adj2" fmla="val -5978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179512" y="1844824"/>
            <a:ext cx="3024336" cy="2800767"/>
          </a:xfrm>
          <a:prstGeom prst="rect">
            <a:avLst/>
          </a:prstGeom>
          <a:noFill/>
        </p:spPr>
        <p:txBody>
          <a:bodyPr wrap="square" rtlCol="0">
            <a:spAutoFit/>
          </a:bodyPr>
          <a:lstStyle/>
          <a:p>
            <a:pPr algn="ctr"/>
            <a:r>
              <a:rPr lang="fr-FR" sz="1600" b="1" u="sng" dirty="0" smtClean="0"/>
              <a:t>Informatif</a:t>
            </a:r>
            <a:endParaRPr lang="fr-FR" sz="1600" b="1" dirty="0" smtClean="0"/>
          </a:p>
          <a:p>
            <a:pPr algn="ctr"/>
            <a:r>
              <a:rPr lang="fr-FR" sz="1600" dirty="0" smtClean="0"/>
              <a:t>- Information sur toutes les faces du packaging</a:t>
            </a:r>
          </a:p>
          <a:p>
            <a:pPr algn="ctr"/>
            <a:r>
              <a:rPr lang="fr-FR" sz="1600" dirty="0" smtClean="0"/>
              <a:t>- Présence de pictogrammes pour aider le consommateur à préparer le plat </a:t>
            </a:r>
          </a:p>
          <a:p>
            <a:pPr algn="ctr">
              <a:buFontTx/>
              <a:buChar char="-"/>
            </a:pPr>
            <a:r>
              <a:rPr lang="fr-FR" sz="1600" dirty="0" smtClean="0"/>
              <a:t>Les ingrédients sont représentés sur toutes les faces de l’emballage cela rassure le </a:t>
            </a:r>
          </a:p>
          <a:p>
            <a:pPr algn="ctr"/>
            <a:r>
              <a:rPr lang="fr-FR" sz="1600" dirty="0" smtClean="0"/>
              <a:t>consommateur</a:t>
            </a:r>
          </a:p>
        </p:txBody>
      </p:sp>
      <p:sp>
        <p:nvSpPr>
          <p:cNvPr id="12" name="ZoneTexte 11"/>
          <p:cNvSpPr txBox="1"/>
          <p:nvPr/>
        </p:nvSpPr>
        <p:spPr>
          <a:xfrm>
            <a:off x="4499992" y="1631702"/>
            <a:ext cx="3181428" cy="1077218"/>
          </a:xfrm>
          <a:prstGeom prst="rect">
            <a:avLst/>
          </a:prstGeom>
          <a:noFill/>
        </p:spPr>
        <p:txBody>
          <a:bodyPr wrap="square" rtlCol="0">
            <a:spAutoFit/>
          </a:bodyPr>
          <a:lstStyle/>
          <a:p>
            <a:pPr algn="ctr"/>
            <a:r>
              <a:rPr lang="fr-FR" sz="1600" b="1" u="sng" dirty="0" smtClean="0"/>
              <a:t>Ludique</a:t>
            </a:r>
            <a:endParaRPr lang="fr-FR" sz="1600" b="1" dirty="0" smtClean="0"/>
          </a:p>
          <a:p>
            <a:pPr algn="ctr"/>
            <a:r>
              <a:rPr lang="fr-FR" sz="1600" dirty="0" smtClean="0"/>
              <a:t>Les 5 ingrédients « essentiels » sont présentés sur chaque face du packaging</a:t>
            </a:r>
            <a:endParaRPr lang="fr-FR" sz="1600" dirty="0"/>
          </a:p>
        </p:txBody>
      </p:sp>
      <p:sp>
        <p:nvSpPr>
          <p:cNvPr id="13" name="ZoneTexte 12"/>
          <p:cNvSpPr txBox="1"/>
          <p:nvPr/>
        </p:nvSpPr>
        <p:spPr>
          <a:xfrm>
            <a:off x="107504" y="4781470"/>
            <a:ext cx="3744416" cy="2062103"/>
          </a:xfrm>
          <a:prstGeom prst="rect">
            <a:avLst/>
          </a:prstGeom>
          <a:noFill/>
        </p:spPr>
        <p:txBody>
          <a:bodyPr wrap="square" rtlCol="0">
            <a:spAutoFit/>
          </a:bodyPr>
          <a:lstStyle/>
          <a:p>
            <a:pPr algn="ctr"/>
            <a:r>
              <a:rPr lang="fr-FR" sz="1600" b="1" u="sng" dirty="0" smtClean="0"/>
              <a:t>Attractif</a:t>
            </a:r>
          </a:p>
          <a:p>
            <a:pPr algn="ctr"/>
            <a:r>
              <a:rPr lang="fr-FR" sz="1600" dirty="0" smtClean="0"/>
              <a:t>- La stylistique attire l’œil du consommateur </a:t>
            </a:r>
          </a:p>
          <a:p>
            <a:pPr algn="ctr">
              <a:buFontTx/>
              <a:buChar char="-"/>
            </a:pPr>
            <a:r>
              <a:rPr lang="fr-FR" sz="1600" dirty="0" smtClean="0"/>
              <a:t>La présentation du produit sur l’avant du packaging et des ingrédients sur chaque face donnent l’impression d’un produit </a:t>
            </a:r>
          </a:p>
          <a:p>
            <a:pPr algn="ctr"/>
            <a:r>
              <a:rPr lang="fr-FR" sz="1600" dirty="0" smtClean="0"/>
              <a:t>de qualité </a:t>
            </a:r>
            <a:endParaRPr lang="fr-FR" sz="1600" dirty="0"/>
          </a:p>
        </p:txBody>
      </p:sp>
      <p:sp>
        <p:nvSpPr>
          <p:cNvPr id="14" name="ZoneTexte 13"/>
          <p:cNvSpPr txBox="1"/>
          <p:nvPr/>
        </p:nvSpPr>
        <p:spPr>
          <a:xfrm>
            <a:off x="5397172" y="5177804"/>
            <a:ext cx="2919244" cy="1569660"/>
          </a:xfrm>
          <a:prstGeom prst="rect">
            <a:avLst/>
          </a:prstGeom>
          <a:noFill/>
        </p:spPr>
        <p:txBody>
          <a:bodyPr wrap="square" rtlCol="0">
            <a:spAutoFit/>
          </a:bodyPr>
          <a:lstStyle/>
          <a:p>
            <a:pPr algn="ctr"/>
            <a:r>
              <a:rPr lang="fr-FR" sz="1600" b="1" u="sng" dirty="0" smtClean="0"/>
              <a:t>Pratique à manipuler</a:t>
            </a:r>
          </a:p>
          <a:p>
            <a:pPr algn="ctr"/>
            <a:r>
              <a:rPr lang="fr-FR" sz="1600" dirty="0" smtClean="0"/>
              <a:t>- En forme de box pratique à transporter (nomadisme)</a:t>
            </a:r>
          </a:p>
          <a:p>
            <a:pPr algn="ctr"/>
            <a:r>
              <a:rPr lang="fr-FR" sz="1600" dirty="0" smtClean="0"/>
              <a:t>- Le sachet contenant le plat possède également une ouverture facile</a:t>
            </a:r>
            <a:endParaRPr lang="fr-FR" sz="1600" dirty="0"/>
          </a:p>
        </p:txBody>
      </p:sp>
      <p:sp>
        <p:nvSpPr>
          <p:cNvPr id="15" name="ZoneTexte 14"/>
          <p:cNvSpPr txBox="1"/>
          <p:nvPr/>
        </p:nvSpPr>
        <p:spPr>
          <a:xfrm>
            <a:off x="-1980728" y="1988840"/>
            <a:ext cx="1980728" cy="1200329"/>
          </a:xfrm>
          <a:prstGeom prst="rect">
            <a:avLst/>
          </a:prstGeom>
          <a:noFill/>
        </p:spPr>
        <p:txBody>
          <a:bodyPr wrap="square" rtlCol="0">
            <a:spAutoFit/>
          </a:bodyPr>
          <a:lstStyle/>
          <a:p>
            <a:r>
              <a:rPr lang="fr-FR" dirty="0" smtClean="0"/>
              <a:t/>
            </a:r>
            <a:br>
              <a:rPr lang="fr-FR" dirty="0" smtClean="0"/>
            </a:br>
            <a:r>
              <a:rPr lang="fr-FR" dirty="0" smtClean="0"/>
              <a:t/>
            </a:r>
            <a:br>
              <a:rPr lang="fr-FR" dirty="0" smtClean="0"/>
            </a:br>
            <a:r>
              <a:rPr lang="fr-FR" dirty="0" smtClean="0"/>
              <a:t/>
            </a:r>
            <a:br>
              <a:rPr lang="fr-FR" dirty="0" smtClean="0"/>
            </a:br>
            <a:endParaRPr lang="fr-FR" dirty="0"/>
          </a:p>
        </p:txBody>
      </p:sp>
      <p:sp>
        <p:nvSpPr>
          <p:cNvPr id="17" name="Bulle ronde 16"/>
          <p:cNvSpPr/>
          <p:nvPr/>
        </p:nvSpPr>
        <p:spPr>
          <a:xfrm>
            <a:off x="6078408" y="2852936"/>
            <a:ext cx="3065592" cy="1719487"/>
          </a:xfrm>
          <a:prstGeom prst="wedgeEllipseCallout">
            <a:avLst>
              <a:gd name="adj1" fmla="val -65803"/>
              <a:gd name="adj2" fmla="val 6196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a:off x="6192688" y="2924944"/>
            <a:ext cx="2915816" cy="1815882"/>
          </a:xfrm>
          <a:prstGeom prst="rect">
            <a:avLst/>
          </a:prstGeom>
          <a:noFill/>
        </p:spPr>
        <p:txBody>
          <a:bodyPr wrap="square" rtlCol="0">
            <a:spAutoFit/>
          </a:bodyPr>
          <a:lstStyle/>
          <a:p>
            <a:pPr algn="ctr"/>
            <a:r>
              <a:rPr lang="fr-FR" sz="1600" b="1" u="sng" dirty="0" smtClean="0"/>
              <a:t>Reconnaissable/</a:t>
            </a:r>
          </a:p>
          <a:p>
            <a:pPr algn="ctr"/>
            <a:r>
              <a:rPr lang="fr-FR" sz="1600" b="1" u="sng" dirty="0" smtClean="0"/>
              <a:t>Distinctif</a:t>
            </a:r>
          </a:p>
          <a:p>
            <a:pPr algn="ctr"/>
            <a:r>
              <a:rPr lang="fr-FR" sz="1600" dirty="0" smtClean="0"/>
              <a:t>Logo "Fleury Michon" sur la face avant du packaging (perception rapide et facile de la marque)</a:t>
            </a:r>
          </a:p>
          <a:p>
            <a:endParaRPr lang="fr-FR" sz="1600" b="1" dirty="0"/>
          </a:p>
        </p:txBody>
      </p:sp>
      <p:sp>
        <p:nvSpPr>
          <p:cNvPr id="22" name="Espace réservé du contenu 2"/>
          <p:cNvSpPr>
            <a:spLocks noGrp="1"/>
          </p:cNvSpPr>
          <p:nvPr>
            <p:ph sz="quarter" idx="1"/>
          </p:nvPr>
        </p:nvSpPr>
        <p:spPr>
          <a:xfrm>
            <a:off x="395288" y="980728"/>
            <a:ext cx="8353176" cy="861715"/>
          </a:xfrm>
        </p:spPr>
        <p:txBody>
          <a:bodyPr>
            <a:normAutofit/>
          </a:bodyPr>
          <a:lstStyle/>
          <a:p>
            <a:r>
              <a:rPr lang="fr-FR" sz="2200" b="1" dirty="0" smtClean="0">
                <a:solidFill>
                  <a:schemeClr val="tx2"/>
                </a:solidFill>
              </a:rPr>
              <a:t>Les 5 essentiels de Fleury Michon – plat cuisiné : merlu et tagliatelles</a:t>
            </a:r>
          </a:p>
        </p:txBody>
      </p:sp>
      <p:sp>
        <p:nvSpPr>
          <p:cNvPr id="19" name="Titre 1"/>
          <p:cNvSpPr>
            <a:spLocks noGrp="1"/>
          </p:cNvSpPr>
          <p:nvPr>
            <p:ph type="title"/>
          </p:nvPr>
        </p:nvSpPr>
        <p:spPr>
          <a:xfrm>
            <a:off x="457200" y="-315416"/>
            <a:ext cx="8363272" cy="1143000"/>
          </a:xfrm>
        </p:spPr>
        <p:txBody>
          <a:bodyPr/>
          <a:lstStyle/>
          <a:p>
            <a:r>
              <a:rPr lang="fr-FR" dirty="0" smtClean="0"/>
              <a:t>Les packaging que nous jugeons tendance…</a:t>
            </a:r>
            <a:endParaRPr lang="fr-F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323528" y="888104"/>
            <a:ext cx="8208912" cy="6069288"/>
          </a:xfrm>
        </p:spPr>
        <p:txBody>
          <a:bodyPr/>
          <a:lstStyle/>
          <a:p>
            <a:r>
              <a:rPr lang="fr-FR" sz="2200" b="1" dirty="0" smtClean="0"/>
              <a:t>Dangers microbiologiques</a:t>
            </a:r>
          </a:p>
          <a:p>
            <a:endParaRPr lang="fr-FR" sz="1400" dirty="0" smtClean="0">
              <a:solidFill>
                <a:schemeClr val="bg2">
                  <a:lumMod val="50000"/>
                </a:schemeClr>
              </a:solidFill>
            </a:endParaRPr>
          </a:p>
          <a:p>
            <a:pPr algn="just">
              <a:buNone/>
            </a:pPr>
            <a:r>
              <a:rPr lang="fr-FR" sz="2000" dirty="0" smtClean="0"/>
              <a:t>	Les emballage alimentaire doivent garantir une protection face aux risques de développement de germes, levures, moisissures, etc.</a:t>
            </a:r>
          </a:p>
          <a:p>
            <a:pPr algn="just">
              <a:buNone/>
            </a:pPr>
            <a:r>
              <a:rPr lang="fr-FR" sz="2000" dirty="0" smtClean="0"/>
              <a:t>	</a:t>
            </a:r>
          </a:p>
          <a:p>
            <a:pPr algn="just">
              <a:buNone/>
            </a:pPr>
            <a:r>
              <a:rPr lang="fr-FR" sz="2000" dirty="0" smtClean="0"/>
              <a:t>	Pour cela, en plus des préconisations de conservation, utilisation d’emballages sous atmosphères protectrice avec des matériaux ne favorisant pas le développement de microorganismes.</a:t>
            </a:r>
          </a:p>
          <a:p>
            <a:pPr algn="just">
              <a:buNone/>
            </a:pPr>
            <a:endParaRPr lang="fr-FR" sz="2000" dirty="0" smtClean="0"/>
          </a:p>
          <a:p>
            <a:pPr algn="just">
              <a:buNone/>
            </a:pPr>
            <a:endParaRPr lang="fr-FR" sz="2000" dirty="0"/>
          </a:p>
        </p:txBody>
      </p:sp>
      <p:pic>
        <p:nvPicPr>
          <p:cNvPr id="4" name="Picture 2" descr="C:\Users\Elodie\Divers\Desktop\Marketing Gén'IAAL\IMG_5117.JPG"/>
          <p:cNvPicPr>
            <a:picLocks noChangeAspect="1" noChangeArrowheads="1"/>
          </p:cNvPicPr>
          <p:nvPr/>
        </p:nvPicPr>
        <p:blipFill>
          <a:blip r:embed="rId3" cstate="print"/>
          <a:srcRect/>
          <a:stretch>
            <a:fillRect/>
          </a:stretch>
        </p:blipFill>
        <p:spPr bwMode="auto">
          <a:xfrm>
            <a:off x="2915816" y="4005064"/>
            <a:ext cx="3312368" cy="2484906"/>
          </a:xfrm>
          <a:prstGeom prst="rect">
            <a:avLst/>
          </a:prstGeom>
          <a:noFill/>
          <a:ln w="9525">
            <a:noFill/>
            <a:miter lim="800000"/>
            <a:headEnd/>
            <a:tailEnd/>
          </a:ln>
        </p:spPr>
      </p:pic>
      <p:sp>
        <p:nvSpPr>
          <p:cNvPr id="5" name="Titre 1"/>
          <p:cNvSpPr>
            <a:spLocks noGrp="1"/>
          </p:cNvSpPr>
          <p:nvPr>
            <p:ph type="title"/>
          </p:nvPr>
        </p:nvSpPr>
        <p:spPr>
          <a:xfrm>
            <a:off x="395536" y="274638"/>
            <a:ext cx="7529264" cy="490066"/>
          </a:xfrm>
        </p:spPr>
        <p:txBody>
          <a:bodyPr>
            <a:normAutofit fontScale="90000"/>
          </a:bodyPr>
          <a:lstStyle/>
          <a:p>
            <a:r>
              <a:rPr lang="fr-FR" dirty="0" smtClean="0"/>
              <a:t>Fonction proteger</a:t>
            </a:r>
            <a:endParaRPr lang="fr-FR"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age 4" descr="http://www.mavieencouleurs.fr/sites/files/Belin_Grissini_Sesame_500x500.jpg"/>
          <p:cNvPicPr>
            <a:picLocks noChangeAspect="1" noChangeArrowheads="1"/>
          </p:cNvPicPr>
          <p:nvPr/>
        </p:nvPicPr>
        <p:blipFill>
          <a:blip r:embed="rId3" cstate="print"/>
          <a:srcRect l="21326" r="20979"/>
          <a:stretch>
            <a:fillRect/>
          </a:stretch>
        </p:blipFill>
        <p:spPr bwMode="auto">
          <a:xfrm>
            <a:off x="3131840" y="2448272"/>
            <a:ext cx="2835631" cy="3789040"/>
          </a:xfrm>
          <a:prstGeom prst="rect">
            <a:avLst/>
          </a:prstGeom>
          <a:noFill/>
          <a:ln w="9525">
            <a:noFill/>
            <a:miter lim="800000"/>
            <a:headEnd/>
            <a:tailEnd/>
          </a:ln>
        </p:spPr>
      </p:pic>
      <p:sp>
        <p:nvSpPr>
          <p:cNvPr id="4" name="Bulle ronde 3"/>
          <p:cNvSpPr/>
          <p:nvPr/>
        </p:nvSpPr>
        <p:spPr>
          <a:xfrm rot="349955">
            <a:off x="360684" y="4948012"/>
            <a:ext cx="3049436" cy="1578302"/>
          </a:xfrm>
          <a:prstGeom prst="wedgeEllipseCallout">
            <a:avLst>
              <a:gd name="adj1" fmla="val 56978"/>
              <a:gd name="adj2" fmla="val -9664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Bulle ronde 5"/>
          <p:cNvSpPr/>
          <p:nvPr/>
        </p:nvSpPr>
        <p:spPr>
          <a:xfrm>
            <a:off x="107504" y="1844824"/>
            <a:ext cx="3384376" cy="2520280"/>
          </a:xfrm>
          <a:prstGeom prst="wedgeEllipseCallout">
            <a:avLst>
              <a:gd name="adj1" fmla="val 58400"/>
              <a:gd name="adj2" fmla="val 4431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Bulle ronde 9"/>
          <p:cNvSpPr/>
          <p:nvPr/>
        </p:nvSpPr>
        <p:spPr>
          <a:xfrm rot="21010276">
            <a:off x="5660775" y="1732228"/>
            <a:ext cx="3100907" cy="2347023"/>
          </a:xfrm>
          <a:prstGeom prst="wedgeEllipseCallout">
            <a:avLst>
              <a:gd name="adj1" fmla="val -56788"/>
              <a:gd name="adj2" fmla="val 3488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539552" y="5085184"/>
            <a:ext cx="2677372" cy="1077218"/>
          </a:xfrm>
          <a:prstGeom prst="rect">
            <a:avLst/>
          </a:prstGeom>
          <a:noFill/>
        </p:spPr>
        <p:txBody>
          <a:bodyPr wrap="square" rtlCol="0">
            <a:spAutoFit/>
          </a:bodyPr>
          <a:lstStyle/>
          <a:p>
            <a:pPr algn="ctr"/>
            <a:r>
              <a:rPr lang="fr-FR" sz="1600" b="1" u="sng" dirty="0" smtClean="0"/>
              <a:t>Ludique</a:t>
            </a:r>
            <a:endParaRPr lang="fr-FR" sz="1600" b="1" dirty="0" smtClean="0"/>
          </a:p>
          <a:p>
            <a:pPr algn="ctr"/>
            <a:r>
              <a:rPr lang="fr-FR" sz="1600" dirty="0" smtClean="0"/>
              <a:t>On fait parler le produit pour présenter une consommation alternative</a:t>
            </a:r>
            <a:endParaRPr lang="fr-FR" sz="1600" dirty="0"/>
          </a:p>
        </p:txBody>
      </p:sp>
      <p:sp>
        <p:nvSpPr>
          <p:cNvPr id="13" name="ZoneTexte 12"/>
          <p:cNvSpPr txBox="1"/>
          <p:nvPr/>
        </p:nvSpPr>
        <p:spPr>
          <a:xfrm>
            <a:off x="72008" y="2117174"/>
            <a:ext cx="3419872" cy="2062103"/>
          </a:xfrm>
          <a:prstGeom prst="rect">
            <a:avLst/>
          </a:prstGeom>
          <a:noFill/>
        </p:spPr>
        <p:txBody>
          <a:bodyPr wrap="square" rtlCol="0">
            <a:spAutoFit/>
          </a:bodyPr>
          <a:lstStyle/>
          <a:p>
            <a:pPr algn="ctr"/>
            <a:r>
              <a:rPr lang="fr-FR" sz="1600" b="1" u="sng" dirty="0" smtClean="0"/>
              <a:t>Attractif</a:t>
            </a:r>
          </a:p>
          <a:p>
            <a:pPr algn="ctr"/>
            <a:r>
              <a:rPr lang="fr-FR" sz="1600" dirty="0" smtClean="0"/>
              <a:t>- La couleur vive attire l’œil du consommateur.</a:t>
            </a:r>
          </a:p>
          <a:p>
            <a:pPr algn="ctr">
              <a:buFontTx/>
              <a:buChar char="-"/>
            </a:pPr>
            <a:r>
              <a:rPr lang="fr-FR" sz="1600" dirty="0" smtClean="0"/>
              <a:t>Le produit est mis en situation ce qui permet au consommateur de se projeter, en l’occurrence dans un moment apéritif, </a:t>
            </a:r>
          </a:p>
          <a:p>
            <a:pPr algn="ctr"/>
            <a:r>
              <a:rPr lang="fr-FR" sz="1600" dirty="0" smtClean="0"/>
              <a:t>festif. </a:t>
            </a:r>
            <a:endParaRPr lang="fr-FR" sz="1600" dirty="0"/>
          </a:p>
        </p:txBody>
      </p:sp>
      <p:sp>
        <p:nvSpPr>
          <p:cNvPr id="14" name="ZoneTexte 13"/>
          <p:cNvSpPr txBox="1"/>
          <p:nvPr/>
        </p:nvSpPr>
        <p:spPr>
          <a:xfrm>
            <a:off x="5846160" y="1988840"/>
            <a:ext cx="2830296" cy="1815882"/>
          </a:xfrm>
          <a:prstGeom prst="rect">
            <a:avLst/>
          </a:prstGeom>
          <a:noFill/>
        </p:spPr>
        <p:txBody>
          <a:bodyPr wrap="square" rtlCol="0">
            <a:spAutoFit/>
          </a:bodyPr>
          <a:lstStyle/>
          <a:p>
            <a:pPr algn="ctr"/>
            <a:r>
              <a:rPr lang="fr-FR" sz="1600" b="1" u="sng" dirty="0" smtClean="0"/>
              <a:t>Pratique à manipuler</a:t>
            </a:r>
          </a:p>
          <a:p>
            <a:pPr algn="ctr"/>
            <a:r>
              <a:rPr lang="fr-FR" sz="1600" dirty="0" smtClean="0"/>
              <a:t>- Boite en carton d’une largeur adaptée à al prise en main</a:t>
            </a:r>
          </a:p>
          <a:p>
            <a:pPr algn="ctr"/>
            <a:r>
              <a:rPr lang="fr-FR" sz="1600" dirty="0" smtClean="0"/>
              <a:t>- Carton doublée de carton ondulé pour protéger le produit</a:t>
            </a:r>
            <a:endParaRPr lang="fr-FR" sz="1600" dirty="0"/>
          </a:p>
        </p:txBody>
      </p:sp>
      <p:sp>
        <p:nvSpPr>
          <p:cNvPr id="15" name="ZoneTexte 14"/>
          <p:cNvSpPr txBox="1"/>
          <p:nvPr/>
        </p:nvSpPr>
        <p:spPr>
          <a:xfrm>
            <a:off x="-1980728" y="1988840"/>
            <a:ext cx="1980728" cy="1200329"/>
          </a:xfrm>
          <a:prstGeom prst="rect">
            <a:avLst/>
          </a:prstGeom>
          <a:noFill/>
        </p:spPr>
        <p:txBody>
          <a:bodyPr wrap="square" rtlCol="0">
            <a:spAutoFit/>
          </a:bodyPr>
          <a:lstStyle/>
          <a:p>
            <a:r>
              <a:rPr lang="fr-FR" dirty="0" smtClean="0"/>
              <a:t/>
            </a:r>
            <a:br>
              <a:rPr lang="fr-FR" dirty="0" smtClean="0"/>
            </a:br>
            <a:r>
              <a:rPr lang="fr-FR" dirty="0" smtClean="0"/>
              <a:t/>
            </a:r>
            <a:br>
              <a:rPr lang="fr-FR" dirty="0" smtClean="0"/>
            </a:br>
            <a:r>
              <a:rPr lang="fr-FR" dirty="0" smtClean="0"/>
              <a:t/>
            </a:r>
            <a:br>
              <a:rPr lang="fr-FR" dirty="0" smtClean="0"/>
            </a:br>
            <a:endParaRPr lang="fr-FR" dirty="0"/>
          </a:p>
        </p:txBody>
      </p:sp>
      <p:sp>
        <p:nvSpPr>
          <p:cNvPr id="17" name="Bulle ronde 16"/>
          <p:cNvSpPr/>
          <p:nvPr/>
        </p:nvSpPr>
        <p:spPr>
          <a:xfrm>
            <a:off x="5796136" y="4725144"/>
            <a:ext cx="2814072" cy="1719487"/>
          </a:xfrm>
          <a:prstGeom prst="wedgeEllipseCallout">
            <a:avLst>
              <a:gd name="adj1" fmla="val -59080"/>
              <a:gd name="adj2" fmla="val -4072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a:off x="5868144" y="4869160"/>
            <a:ext cx="2736304" cy="1569660"/>
          </a:xfrm>
          <a:prstGeom prst="rect">
            <a:avLst/>
          </a:prstGeom>
          <a:noFill/>
        </p:spPr>
        <p:txBody>
          <a:bodyPr wrap="square" rtlCol="0">
            <a:spAutoFit/>
          </a:bodyPr>
          <a:lstStyle/>
          <a:p>
            <a:pPr algn="ctr"/>
            <a:r>
              <a:rPr lang="fr-FR" sz="1600" b="1" u="sng" dirty="0" smtClean="0"/>
              <a:t>Reconnaissable/</a:t>
            </a:r>
          </a:p>
          <a:p>
            <a:pPr algn="ctr"/>
            <a:r>
              <a:rPr lang="fr-FR" sz="1600" b="1" u="sng" dirty="0" smtClean="0"/>
              <a:t>Distinctif</a:t>
            </a:r>
          </a:p>
          <a:p>
            <a:pPr algn="ctr"/>
            <a:r>
              <a:rPr lang="fr-FR" sz="1600" dirty="0" smtClean="0"/>
              <a:t>Logo Belin, se démarquant</a:t>
            </a:r>
          </a:p>
          <a:p>
            <a:pPr algn="ctr"/>
            <a:r>
              <a:rPr lang="fr-FR" sz="1600" dirty="0" smtClean="0"/>
              <a:t>facilement avec une typographie </a:t>
            </a:r>
          </a:p>
          <a:p>
            <a:pPr algn="ctr"/>
            <a:r>
              <a:rPr lang="fr-FR" sz="1600" dirty="0" smtClean="0"/>
              <a:t>retravaillée</a:t>
            </a:r>
            <a:endParaRPr lang="fr-FR" sz="1600" dirty="0"/>
          </a:p>
        </p:txBody>
      </p:sp>
      <p:sp>
        <p:nvSpPr>
          <p:cNvPr id="22" name="Espace réservé du contenu 2"/>
          <p:cNvSpPr>
            <a:spLocks noGrp="1"/>
          </p:cNvSpPr>
          <p:nvPr>
            <p:ph sz="quarter" idx="1"/>
          </p:nvPr>
        </p:nvSpPr>
        <p:spPr>
          <a:xfrm>
            <a:off x="395288" y="1052736"/>
            <a:ext cx="8353176" cy="861715"/>
          </a:xfrm>
        </p:spPr>
        <p:txBody>
          <a:bodyPr>
            <a:normAutofit/>
          </a:bodyPr>
          <a:lstStyle/>
          <a:p>
            <a:r>
              <a:rPr lang="fr-FR" sz="2200" b="1" dirty="0" smtClean="0">
                <a:solidFill>
                  <a:schemeClr val="tx2"/>
                </a:solidFill>
              </a:rPr>
              <a:t>Belin : GRISSINI - graines de sésame</a:t>
            </a:r>
          </a:p>
        </p:txBody>
      </p:sp>
      <p:sp>
        <p:nvSpPr>
          <p:cNvPr id="19" name="Titre 1"/>
          <p:cNvSpPr>
            <a:spLocks noGrp="1"/>
          </p:cNvSpPr>
          <p:nvPr>
            <p:ph type="title"/>
          </p:nvPr>
        </p:nvSpPr>
        <p:spPr>
          <a:xfrm>
            <a:off x="457200" y="-315416"/>
            <a:ext cx="8363272" cy="1143000"/>
          </a:xfrm>
        </p:spPr>
        <p:txBody>
          <a:bodyPr/>
          <a:lstStyle/>
          <a:p>
            <a:r>
              <a:rPr lang="fr-FR" dirty="0" smtClean="0"/>
              <a:t>Les packaging que nous jugeons tendance…</a:t>
            </a:r>
            <a:endParaRPr lang="fr-FR" dirty="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media.pdv-vt-prod-web01.cybersrv.net/cache/7/500_500/sodebo1-arrabiata_copie.jpg"/>
          <p:cNvPicPr>
            <a:picLocks noChangeAspect="1" noChangeArrowheads="1"/>
          </p:cNvPicPr>
          <p:nvPr/>
        </p:nvPicPr>
        <p:blipFill>
          <a:blip r:embed="rId3" cstate="print"/>
          <a:srcRect/>
          <a:stretch>
            <a:fillRect/>
          </a:stretch>
        </p:blipFill>
        <p:spPr bwMode="auto">
          <a:xfrm>
            <a:off x="2555776" y="2204862"/>
            <a:ext cx="3888432" cy="3888434"/>
          </a:xfrm>
          <a:prstGeom prst="rect">
            <a:avLst/>
          </a:prstGeom>
          <a:noFill/>
        </p:spPr>
      </p:pic>
      <p:sp>
        <p:nvSpPr>
          <p:cNvPr id="4" name="Bulle ronde 3"/>
          <p:cNvSpPr/>
          <p:nvPr/>
        </p:nvSpPr>
        <p:spPr>
          <a:xfrm rot="349955">
            <a:off x="4612999" y="1124279"/>
            <a:ext cx="3423855" cy="1676880"/>
          </a:xfrm>
          <a:prstGeom prst="wedgeEllipseCallout">
            <a:avLst>
              <a:gd name="adj1" fmla="val -28214"/>
              <a:gd name="adj2" fmla="val 8047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Bulle ronde 5"/>
          <p:cNvSpPr/>
          <p:nvPr/>
        </p:nvSpPr>
        <p:spPr>
          <a:xfrm>
            <a:off x="35496" y="4725144"/>
            <a:ext cx="3384376" cy="2132856"/>
          </a:xfrm>
          <a:prstGeom prst="wedgeEllipseCallout">
            <a:avLst>
              <a:gd name="adj1" fmla="val 54673"/>
              <a:gd name="adj2" fmla="val -6260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 name="Groupe 18"/>
          <p:cNvGrpSpPr/>
          <p:nvPr/>
        </p:nvGrpSpPr>
        <p:grpSpPr>
          <a:xfrm>
            <a:off x="5301232" y="4973662"/>
            <a:ext cx="3248256" cy="1700559"/>
            <a:chOff x="5583988" y="4973876"/>
            <a:chExt cx="3037155" cy="1687080"/>
          </a:xfrm>
        </p:grpSpPr>
        <p:sp>
          <p:nvSpPr>
            <p:cNvPr id="10" name="Bulle ronde 9"/>
            <p:cNvSpPr/>
            <p:nvPr/>
          </p:nvSpPr>
          <p:spPr>
            <a:xfrm rot="21103704">
              <a:off x="5583988" y="4973876"/>
              <a:ext cx="3037155" cy="1687080"/>
            </a:xfrm>
            <a:prstGeom prst="wedgeEllipseCallout">
              <a:avLst>
                <a:gd name="adj1" fmla="val -46854"/>
                <a:gd name="adj2" fmla="val -5978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5710087" y="5200310"/>
              <a:ext cx="2736303" cy="1312949"/>
            </a:xfrm>
            <a:prstGeom prst="rect">
              <a:avLst/>
            </a:prstGeom>
            <a:noFill/>
          </p:spPr>
          <p:txBody>
            <a:bodyPr wrap="square" rtlCol="0">
              <a:spAutoFit/>
            </a:bodyPr>
            <a:lstStyle/>
            <a:p>
              <a:pPr algn="ctr"/>
              <a:r>
                <a:rPr lang="fr-FR" sz="1600" b="1" u="sng" dirty="0" smtClean="0"/>
                <a:t>Pratique à manipuler</a:t>
              </a:r>
            </a:p>
            <a:p>
              <a:pPr algn="ctr">
                <a:buFontTx/>
                <a:buChar char="-"/>
              </a:pPr>
              <a:r>
                <a:rPr lang="fr-FR" sz="1600" dirty="0" smtClean="0"/>
                <a:t> En forme de box pratique à transporter (nomadisme)</a:t>
              </a:r>
            </a:p>
            <a:p>
              <a:pPr algn="ctr">
                <a:buFontTx/>
                <a:buChar char="-"/>
              </a:pPr>
              <a:r>
                <a:rPr lang="fr-FR" sz="1600" dirty="0" smtClean="0"/>
                <a:t> Base arrondie pour prise en main </a:t>
              </a:r>
            </a:p>
          </p:txBody>
        </p:sp>
      </p:grpSp>
      <p:sp>
        <p:nvSpPr>
          <p:cNvPr id="15" name="ZoneTexte 14"/>
          <p:cNvSpPr txBox="1"/>
          <p:nvPr/>
        </p:nvSpPr>
        <p:spPr>
          <a:xfrm>
            <a:off x="-1980728" y="1988840"/>
            <a:ext cx="1980728" cy="1200329"/>
          </a:xfrm>
          <a:prstGeom prst="rect">
            <a:avLst/>
          </a:prstGeom>
          <a:noFill/>
        </p:spPr>
        <p:txBody>
          <a:bodyPr wrap="square" rtlCol="0">
            <a:spAutoFit/>
          </a:bodyPr>
          <a:lstStyle/>
          <a:p>
            <a:r>
              <a:rPr lang="fr-FR" dirty="0" smtClean="0"/>
              <a:t/>
            </a:r>
            <a:br>
              <a:rPr lang="fr-FR" dirty="0" smtClean="0"/>
            </a:br>
            <a:r>
              <a:rPr lang="fr-FR" dirty="0" smtClean="0"/>
              <a:t/>
            </a:r>
            <a:br>
              <a:rPr lang="fr-FR" dirty="0" smtClean="0"/>
            </a:br>
            <a:r>
              <a:rPr lang="fr-FR" dirty="0" smtClean="0"/>
              <a:t/>
            </a:r>
            <a:br>
              <a:rPr lang="fr-FR" dirty="0" smtClean="0"/>
            </a:br>
            <a:endParaRPr lang="fr-FR" dirty="0"/>
          </a:p>
        </p:txBody>
      </p:sp>
      <p:sp>
        <p:nvSpPr>
          <p:cNvPr id="17" name="Bulle ronde 16"/>
          <p:cNvSpPr/>
          <p:nvPr/>
        </p:nvSpPr>
        <p:spPr>
          <a:xfrm>
            <a:off x="6078408" y="3140968"/>
            <a:ext cx="2814072" cy="1368152"/>
          </a:xfrm>
          <a:prstGeom prst="wedgeEllipseCallout">
            <a:avLst>
              <a:gd name="adj1" fmla="val -75327"/>
              <a:gd name="adj2" fmla="val 1062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space réservé du contenu 2"/>
          <p:cNvSpPr>
            <a:spLocks noGrp="1"/>
          </p:cNvSpPr>
          <p:nvPr>
            <p:ph sz="quarter" idx="1"/>
          </p:nvPr>
        </p:nvSpPr>
        <p:spPr>
          <a:xfrm>
            <a:off x="395288" y="980728"/>
            <a:ext cx="8353176" cy="861715"/>
          </a:xfrm>
        </p:spPr>
        <p:txBody>
          <a:bodyPr>
            <a:normAutofit/>
          </a:bodyPr>
          <a:lstStyle/>
          <a:p>
            <a:r>
              <a:rPr lang="fr-FR" sz="2200" b="1" dirty="0" err="1" smtClean="0">
                <a:solidFill>
                  <a:schemeClr val="tx2"/>
                </a:solidFill>
              </a:rPr>
              <a:t>Sodebo</a:t>
            </a:r>
            <a:r>
              <a:rPr lang="fr-FR" sz="2200" b="1" dirty="0" smtClean="0">
                <a:solidFill>
                  <a:schemeClr val="tx2"/>
                </a:solidFill>
              </a:rPr>
              <a:t> – </a:t>
            </a:r>
            <a:r>
              <a:rPr lang="fr-FR" sz="2200" b="1" dirty="0" err="1" smtClean="0">
                <a:solidFill>
                  <a:schemeClr val="tx2"/>
                </a:solidFill>
              </a:rPr>
              <a:t>Pasta</a:t>
            </a:r>
            <a:r>
              <a:rPr lang="fr-FR" sz="2200" b="1" dirty="0" smtClean="0">
                <a:solidFill>
                  <a:schemeClr val="tx2"/>
                </a:solidFill>
              </a:rPr>
              <a:t> Box </a:t>
            </a:r>
            <a:r>
              <a:rPr lang="fr-FR" sz="2200" b="1" dirty="0" err="1" smtClean="0">
                <a:solidFill>
                  <a:schemeClr val="tx2"/>
                </a:solidFill>
              </a:rPr>
              <a:t>Wanted</a:t>
            </a:r>
            <a:endParaRPr lang="fr-FR" sz="2200" b="1" dirty="0" smtClean="0">
              <a:solidFill>
                <a:schemeClr val="tx2"/>
              </a:solidFill>
            </a:endParaRPr>
          </a:p>
        </p:txBody>
      </p:sp>
      <p:sp>
        <p:nvSpPr>
          <p:cNvPr id="20" name="ZoneTexte 19"/>
          <p:cNvSpPr txBox="1"/>
          <p:nvPr/>
        </p:nvSpPr>
        <p:spPr>
          <a:xfrm>
            <a:off x="323528" y="4751273"/>
            <a:ext cx="2808312" cy="2062103"/>
          </a:xfrm>
          <a:prstGeom prst="rect">
            <a:avLst/>
          </a:prstGeom>
          <a:noFill/>
        </p:spPr>
        <p:txBody>
          <a:bodyPr wrap="square" rtlCol="0">
            <a:spAutoFit/>
          </a:bodyPr>
          <a:lstStyle/>
          <a:p>
            <a:pPr algn="ctr"/>
            <a:r>
              <a:rPr lang="fr-FR" sz="1600" b="1" u="sng" dirty="0" smtClean="0"/>
              <a:t>Attractif</a:t>
            </a:r>
          </a:p>
          <a:p>
            <a:pPr algn="ctr">
              <a:buFontTx/>
              <a:buChar char="-"/>
            </a:pPr>
            <a:r>
              <a:rPr lang="fr-FR" sz="1600" dirty="0" smtClean="0"/>
              <a:t> Fenêtre de visualisation du produit</a:t>
            </a:r>
          </a:p>
          <a:p>
            <a:pPr algn="ctr">
              <a:buFontTx/>
              <a:buChar char="-"/>
            </a:pPr>
            <a:r>
              <a:rPr lang="fr-FR" sz="1600" dirty="0" smtClean="0"/>
              <a:t> Mise en scène du produit (piments)</a:t>
            </a:r>
          </a:p>
          <a:p>
            <a:pPr algn="ctr">
              <a:buFontTx/>
              <a:buChar char="-"/>
            </a:pPr>
            <a:r>
              <a:rPr lang="fr-FR" sz="1600" dirty="0" smtClean="0"/>
              <a:t> Couleurs vives</a:t>
            </a:r>
          </a:p>
          <a:p>
            <a:pPr algn="ctr">
              <a:buFontTx/>
              <a:buChar char="-"/>
            </a:pPr>
            <a:r>
              <a:rPr lang="fr-FR" sz="1600" dirty="0" smtClean="0"/>
              <a:t> Stylistique de la série limitée</a:t>
            </a:r>
            <a:endParaRPr lang="fr-FR" sz="1600" dirty="0"/>
          </a:p>
        </p:txBody>
      </p:sp>
      <p:sp>
        <p:nvSpPr>
          <p:cNvPr id="18" name="ZoneTexte 17"/>
          <p:cNvSpPr txBox="1"/>
          <p:nvPr/>
        </p:nvSpPr>
        <p:spPr>
          <a:xfrm>
            <a:off x="6084168" y="3212976"/>
            <a:ext cx="2808312" cy="1077218"/>
          </a:xfrm>
          <a:prstGeom prst="rect">
            <a:avLst/>
          </a:prstGeom>
          <a:noFill/>
        </p:spPr>
        <p:txBody>
          <a:bodyPr wrap="square" rtlCol="0">
            <a:spAutoFit/>
          </a:bodyPr>
          <a:lstStyle/>
          <a:p>
            <a:pPr algn="ctr"/>
            <a:r>
              <a:rPr lang="fr-FR" sz="1600" b="1" u="sng" dirty="0" smtClean="0"/>
              <a:t>Informations</a:t>
            </a:r>
          </a:p>
          <a:p>
            <a:pPr algn="ctr">
              <a:buFontTx/>
              <a:buChar char="-"/>
            </a:pPr>
            <a:r>
              <a:rPr lang="fr-FR" sz="1600" dirty="0" smtClean="0"/>
              <a:t> Dessins pour les conseils de préparations</a:t>
            </a:r>
          </a:p>
          <a:p>
            <a:pPr algn="ctr">
              <a:buFontTx/>
              <a:buChar char="-"/>
            </a:pPr>
            <a:r>
              <a:rPr lang="fr-FR" sz="1600" dirty="0" smtClean="0"/>
              <a:t> Valeurs nutritionnelles</a:t>
            </a:r>
          </a:p>
        </p:txBody>
      </p:sp>
      <p:sp>
        <p:nvSpPr>
          <p:cNvPr id="21" name="ZoneTexte 20"/>
          <p:cNvSpPr txBox="1"/>
          <p:nvPr/>
        </p:nvSpPr>
        <p:spPr>
          <a:xfrm>
            <a:off x="4910056" y="1313473"/>
            <a:ext cx="2830296" cy="1323439"/>
          </a:xfrm>
          <a:prstGeom prst="rect">
            <a:avLst/>
          </a:prstGeom>
          <a:noFill/>
        </p:spPr>
        <p:txBody>
          <a:bodyPr wrap="square" rtlCol="0">
            <a:spAutoFit/>
          </a:bodyPr>
          <a:lstStyle/>
          <a:p>
            <a:pPr algn="ctr"/>
            <a:r>
              <a:rPr lang="fr-FR" sz="1600" b="1" u="sng" dirty="0" smtClean="0"/>
              <a:t>Pratique d’utilisation</a:t>
            </a:r>
          </a:p>
          <a:p>
            <a:pPr algn="ctr">
              <a:buFontTx/>
              <a:buChar char="-"/>
            </a:pPr>
            <a:r>
              <a:rPr lang="fr-FR" sz="1600" dirty="0" smtClean="0"/>
              <a:t> Ouverture facile, </a:t>
            </a:r>
            <a:r>
              <a:rPr lang="fr-FR" sz="1600" dirty="0" err="1" smtClean="0"/>
              <a:t>refermable</a:t>
            </a:r>
            <a:endParaRPr lang="fr-FR" sz="1600" dirty="0" smtClean="0"/>
          </a:p>
          <a:p>
            <a:pPr algn="ctr">
              <a:buFontTx/>
              <a:buChar char="-"/>
            </a:pPr>
            <a:r>
              <a:rPr lang="fr-FR" sz="1600" dirty="0" smtClean="0"/>
              <a:t> Couverts inclus</a:t>
            </a:r>
          </a:p>
          <a:p>
            <a:pPr algn="ctr">
              <a:buFontTx/>
              <a:buChar char="-"/>
            </a:pPr>
            <a:r>
              <a:rPr lang="fr-FR" sz="1600" dirty="0" smtClean="0"/>
              <a:t> Micro </a:t>
            </a:r>
            <a:r>
              <a:rPr lang="fr-FR" sz="1600" dirty="0" err="1" smtClean="0"/>
              <a:t>ondable</a:t>
            </a:r>
            <a:endParaRPr lang="fr-FR" sz="1600" dirty="0" smtClean="0"/>
          </a:p>
          <a:p>
            <a:pPr algn="ctr">
              <a:buFontTx/>
              <a:buChar char="-"/>
            </a:pPr>
            <a:r>
              <a:rPr lang="fr-FR" sz="1600" dirty="0" smtClean="0"/>
              <a:t> Portion = 1 personne</a:t>
            </a:r>
            <a:endParaRPr lang="fr-FR" sz="1600" dirty="0"/>
          </a:p>
        </p:txBody>
      </p:sp>
      <p:grpSp>
        <p:nvGrpSpPr>
          <p:cNvPr id="3" name="Groupe 23"/>
          <p:cNvGrpSpPr/>
          <p:nvPr/>
        </p:nvGrpSpPr>
        <p:grpSpPr>
          <a:xfrm>
            <a:off x="0" y="2276872"/>
            <a:ext cx="3096344" cy="1800200"/>
            <a:chOff x="0" y="2132856"/>
            <a:chExt cx="3096344" cy="1512168"/>
          </a:xfrm>
        </p:grpSpPr>
        <p:sp>
          <p:nvSpPr>
            <p:cNvPr id="9" name="Bulle ronde 8"/>
            <p:cNvSpPr/>
            <p:nvPr/>
          </p:nvSpPr>
          <p:spPr>
            <a:xfrm>
              <a:off x="0" y="2132856"/>
              <a:ext cx="3096344" cy="1512168"/>
            </a:xfrm>
            <a:prstGeom prst="wedgeEllipseCallout">
              <a:avLst>
                <a:gd name="adj1" fmla="val 59128"/>
                <a:gd name="adj2" fmla="val 3803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p:cNvSpPr txBox="1"/>
            <p:nvPr/>
          </p:nvSpPr>
          <p:spPr>
            <a:xfrm>
              <a:off x="179512" y="2261098"/>
              <a:ext cx="2808312" cy="1111689"/>
            </a:xfrm>
            <a:prstGeom prst="rect">
              <a:avLst/>
            </a:prstGeom>
            <a:noFill/>
          </p:spPr>
          <p:txBody>
            <a:bodyPr wrap="square" rtlCol="0">
              <a:spAutoFit/>
            </a:bodyPr>
            <a:lstStyle/>
            <a:p>
              <a:pPr algn="ctr"/>
              <a:r>
                <a:rPr lang="fr-FR" sz="1600" b="1" u="sng" dirty="0" smtClean="0"/>
                <a:t>Alerte</a:t>
              </a:r>
            </a:p>
            <a:p>
              <a:pPr algn="ctr">
                <a:buFontTx/>
                <a:buChar char="-"/>
              </a:pPr>
              <a:r>
                <a:rPr lang="fr-FR" sz="1600" dirty="0" smtClean="0"/>
                <a:t> Reconnaissance de la marque</a:t>
              </a:r>
            </a:p>
            <a:p>
              <a:pPr algn="ctr">
                <a:buFontTx/>
                <a:buChar char="-"/>
              </a:pPr>
              <a:r>
                <a:rPr lang="fr-FR" sz="1600" dirty="0" smtClean="0"/>
                <a:t> Box = Univers </a:t>
              </a:r>
              <a:r>
                <a:rPr lang="fr-FR" sz="1600" dirty="0" err="1" smtClean="0"/>
                <a:t>snaking</a:t>
              </a:r>
              <a:endParaRPr lang="fr-FR" sz="1600" dirty="0" smtClean="0"/>
            </a:p>
            <a:p>
              <a:pPr algn="ctr">
                <a:buFontTx/>
                <a:buChar char="-"/>
              </a:pPr>
              <a:r>
                <a:rPr lang="fr-FR" sz="1600" dirty="0" smtClean="0"/>
                <a:t> Edition limitée = Séduction</a:t>
              </a:r>
              <a:endParaRPr lang="fr-FR" sz="1600" dirty="0"/>
            </a:p>
          </p:txBody>
        </p:sp>
      </p:grpSp>
      <p:sp>
        <p:nvSpPr>
          <p:cNvPr id="19" name="Titre 1"/>
          <p:cNvSpPr>
            <a:spLocks noGrp="1"/>
          </p:cNvSpPr>
          <p:nvPr>
            <p:ph type="title"/>
          </p:nvPr>
        </p:nvSpPr>
        <p:spPr>
          <a:xfrm>
            <a:off x="457200" y="-315416"/>
            <a:ext cx="8363272" cy="1143000"/>
          </a:xfrm>
        </p:spPr>
        <p:txBody>
          <a:bodyPr/>
          <a:lstStyle/>
          <a:p>
            <a:r>
              <a:rPr lang="fr-FR" dirty="0" smtClean="0"/>
              <a:t>Les packaging que nous jugeons tendance…</a:t>
            </a:r>
            <a:endParaRPr lang="fr-FR" dirty="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Bibliographie</a:t>
            </a:r>
            <a:endParaRPr lang="fr-FR" dirty="0"/>
          </a:p>
        </p:txBody>
      </p:sp>
      <p:sp>
        <p:nvSpPr>
          <p:cNvPr id="3" name="Espace réservé du texte 2"/>
          <p:cNvSpPr>
            <a:spLocks noGrp="1"/>
          </p:cNvSpPr>
          <p:nvPr>
            <p:ph type="body" idx="1"/>
          </p:nvPr>
        </p:nvSpPr>
        <p:spPr/>
        <p:txBody>
          <a:bodyPr/>
          <a:lstStyle/>
          <a:p>
            <a:endParaRPr lang="fr-FR" dirty="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87424"/>
            <a:ext cx="7467600" cy="1143000"/>
          </a:xfrm>
        </p:spPr>
        <p:txBody>
          <a:bodyPr/>
          <a:lstStyle/>
          <a:p>
            <a:r>
              <a:rPr lang="fr-FR" dirty="0" smtClean="0"/>
              <a:t>Bibliographie</a:t>
            </a:r>
            <a:endParaRPr lang="fr-FR" dirty="0"/>
          </a:p>
        </p:txBody>
      </p:sp>
      <p:sp>
        <p:nvSpPr>
          <p:cNvPr id="3" name="Espace réservé du contenu 2"/>
          <p:cNvSpPr>
            <a:spLocks noGrp="1"/>
          </p:cNvSpPr>
          <p:nvPr>
            <p:ph sz="quarter" idx="1"/>
          </p:nvPr>
        </p:nvSpPr>
        <p:spPr>
          <a:xfrm>
            <a:off x="457200" y="980728"/>
            <a:ext cx="8686800" cy="4464496"/>
          </a:xfrm>
        </p:spPr>
        <p:txBody>
          <a:bodyPr>
            <a:normAutofit/>
          </a:bodyPr>
          <a:lstStyle/>
          <a:p>
            <a:r>
              <a:rPr lang="fr-FR" dirty="0" smtClean="0"/>
              <a:t>Fonction Protéger</a:t>
            </a:r>
          </a:p>
          <a:p>
            <a:endParaRPr lang="fr-FR" dirty="0" smtClean="0"/>
          </a:p>
          <a:p>
            <a:r>
              <a:rPr lang="fr-FR" sz="1400" dirty="0" smtClean="0"/>
              <a:t>Fonction  emballage - Hervé Marcel - Techniques de l’ingénieur – AG 6 000</a:t>
            </a:r>
          </a:p>
          <a:p>
            <a:r>
              <a:rPr lang="fr-FR" sz="1400" dirty="0" smtClean="0">
                <a:hlinkClick r:id="rId3"/>
              </a:rPr>
              <a:t>http://www.logistiqueconseil.org/Articles/Entrepot-magasin/Emballage-fonction.htm</a:t>
            </a:r>
            <a:endParaRPr lang="fr-FR" sz="1400" dirty="0" smtClean="0"/>
          </a:p>
          <a:p>
            <a:r>
              <a:rPr lang="fr-FR" sz="1400" dirty="0" smtClean="0">
                <a:hlinkClick r:id="rId4"/>
              </a:rPr>
              <a:t>http://fr.wikipedia.org/wiki/Emballage</a:t>
            </a:r>
            <a:endParaRPr lang="fr-FR" sz="1400" dirty="0" smtClean="0"/>
          </a:p>
          <a:p>
            <a:r>
              <a:rPr lang="fr-FR" sz="1400" dirty="0" smtClean="0">
                <a:hlinkClick r:id="rId5"/>
              </a:rPr>
              <a:t>http://www.espace-sciences.org/archives/science/15470.html</a:t>
            </a:r>
            <a:endParaRPr lang="fr-FR" sz="1400" dirty="0" smtClean="0"/>
          </a:p>
          <a:p>
            <a:r>
              <a:rPr lang="fr-FR" sz="1400" dirty="0" smtClean="0">
                <a:hlinkClick r:id="rId6"/>
              </a:rPr>
              <a:t>http://www.curiosphere.tv/MINTE/MINTE10901/page_10901_71560.cfm</a:t>
            </a:r>
            <a:endParaRPr lang="fr-FR" sz="1400" dirty="0" smtClean="0"/>
          </a:p>
          <a:p>
            <a:endParaRPr lang="fr-FR" sz="2800" dirty="0" smtClean="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87424"/>
            <a:ext cx="7467600" cy="1143000"/>
          </a:xfrm>
        </p:spPr>
        <p:txBody>
          <a:bodyPr/>
          <a:lstStyle/>
          <a:p>
            <a:r>
              <a:rPr lang="fr-FR" dirty="0" smtClean="0"/>
              <a:t>Bibliographie</a:t>
            </a:r>
            <a:endParaRPr lang="fr-FR" dirty="0"/>
          </a:p>
        </p:txBody>
      </p:sp>
      <p:sp>
        <p:nvSpPr>
          <p:cNvPr id="3" name="Espace réservé du contenu 2"/>
          <p:cNvSpPr>
            <a:spLocks noGrp="1"/>
          </p:cNvSpPr>
          <p:nvPr>
            <p:ph sz="quarter" idx="1"/>
          </p:nvPr>
        </p:nvSpPr>
        <p:spPr>
          <a:xfrm>
            <a:off x="457200" y="980728"/>
            <a:ext cx="8291264" cy="5877272"/>
          </a:xfrm>
        </p:spPr>
        <p:txBody>
          <a:bodyPr>
            <a:normAutofit/>
          </a:bodyPr>
          <a:lstStyle/>
          <a:p>
            <a:r>
              <a:rPr lang="fr-FR" dirty="0" smtClean="0"/>
              <a:t>Fonction Distribuer</a:t>
            </a:r>
          </a:p>
          <a:p>
            <a:endParaRPr lang="fr-FR" dirty="0" smtClean="0"/>
          </a:p>
          <a:p>
            <a:r>
              <a:rPr lang="fr-FR" sz="1400" dirty="0" smtClean="0"/>
              <a:t>De l’emballage au packaging - Jean-Paul </a:t>
            </a:r>
            <a:r>
              <a:rPr lang="fr-FR" sz="1400" dirty="0" err="1" smtClean="0"/>
              <a:t>Pothet</a:t>
            </a:r>
            <a:r>
              <a:rPr lang="fr-FR" sz="1400" dirty="0" smtClean="0"/>
              <a:t> - Techniques de l’ingénieur – AG 6 260</a:t>
            </a:r>
          </a:p>
          <a:p>
            <a:r>
              <a:rPr lang="fr-FR" sz="1400" dirty="0" smtClean="0"/>
              <a:t>Emballage prêt-à-vendre - Pierre Chevalier - Techniques de l’ingénieur – AG 6 210</a:t>
            </a:r>
          </a:p>
          <a:p>
            <a:r>
              <a:rPr lang="fr-FR" sz="1400" dirty="0" smtClean="0"/>
              <a:t>Fonction  emballage - Hervé Marcel - Techniques de l’ingénieur – AG 6 000</a:t>
            </a:r>
          </a:p>
          <a:p>
            <a:r>
              <a:rPr lang="fr-FR" sz="1400" dirty="0" smtClean="0"/>
              <a:t>Le packaging : </a:t>
            </a:r>
            <a:r>
              <a:rPr lang="fr-FR" sz="1400" dirty="0" smtClean="0">
                <a:hlinkClick r:id="rId3"/>
              </a:rPr>
              <a:t>www.marketing-etudiant.fr</a:t>
            </a:r>
            <a:endParaRPr lang="fr-FR" sz="1400" dirty="0" smtClean="0"/>
          </a:p>
          <a:p>
            <a:r>
              <a:rPr lang="fr-FR" sz="1400" dirty="0" smtClean="0"/>
              <a:t>Packaging et environnement – 1</a:t>
            </a:r>
            <a:r>
              <a:rPr lang="fr-FR" sz="1400" baseline="30000" dirty="0" smtClean="0"/>
              <a:t>er</a:t>
            </a:r>
            <a:r>
              <a:rPr lang="fr-FR" sz="1400" dirty="0" smtClean="0"/>
              <a:t> juin 2006 : </a:t>
            </a:r>
            <a:r>
              <a:rPr lang="fr-FR" sz="1400" dirty="0" smtClean="0">
                <a:hlinkClick r:id="rId4"/>
              </a:rPr>
              <a:t>www.librapport.org</a:t>
            </a:r>
            <a:r>
              <a:rPr lang="fr-FR" sz="1400" dirty="0" smtClean="0"/>
              <a:t> </a:t>
            </a:r>
          </a:p>
          <a:p>
            <a:r>
              <a:rPr lang="fr-FR" sz="1400" dirty="0" smtClean="0"/>
              <a:t>Le packaging distributeur : un vrai succès - Emballage Digest – 20 février 2008 : </a:t>
            </a:r>
            <a:r>
              <a:rPr lang="fr-FR" sz="1400" dirty="0" smtClean="0">
                <a:hlinkClick r:id="rId5"/>
              </a:rPr>
              <a:t>http://www.emballagedigest.fr/blog.php?2008/02/20/6810-le-packaging-distributeur-un-vrai-succes</a:t>
            </a:r>
            <a:endParaRPr lang="fr-FR" sz="1400" dirty="0" smtClean="0">
              <a:hlinkClick r:id="rId4"/>
            </a:endParaRPr>
          </a:p>
          <a:p>
            <a:r>
              <a:rPr lang="fr-FR" sz="1400" dirty="0" smtClean="0"/>
              <a:t>Emballages Alimentaires :État des Lieux et Dernières Innovations – 7 février 2008 : </a:t>
            </a:r>
            <a:r>
              <a:rPr lang="fr-FR" sz="1400" dirty="0" smtClean="0">
                <a:hlinkClick r:id="rId6"/>
              </a:rPr>
              <a:t>http://www.scribd.com/doc/4760403/Emballages-Alimentaires-Etat-des-Lieux-et-Dernieres-Innovations</a:t>
            </a:r>
            <a:endParaRPr lang="fr-FR" sz="1400" dirty="0" smtClean="0"/>
          </a:p>
          <a:p>
            <a:r>
              <a:rPr lang="fr-FR" sz="1400" dirty="0" smtClean="0"/>
              <a:t>Codes à barre et étiquettes RFID : </a:t>
            </a:r>
            <a:r>
              <a:rPr lang="fr-FR" sz="1400" dirty="0" smtClean="0">
                <a:hlinkClick r:id="rId7"/>
              </a:rPr>
              <a:t>http://www.nelmar.com/index.php/section/barcoding-rfid/language/fr</a:t>
            </a:r>
            <a:endParaRPr lang="fr-FR" sz="1400" dirty="0" smtClean="0"/>
          </a:p>
          <a:p>
            <a:r>
              <a:rPr lang="fr-FR" sz="1400" dirty="0" smtClean="0"/>
              <a:t>RFID: des nouveaux composants intégrés directement dans les emballages produits – 10 mars 2009 : </a:t>
            </a:r>
            <a:r>
              <a:rPr lang="fr-FR" sz="1400" dirty="0" smtClean="0">
                <a:hlinkClick r:id="rId8"/>
              </a:rPr>
              <a:t> http://www.zdnet.fr/actualites/rfid-des-nouveaux-composants-integres-directement-dans-les-emballages-produits-39316179.htm</a:t>
            </a:r>
            <a:endParaRPr lang="fr-FR" sz="1400" dirty="0" smtClean="0"/>
          </a:p>
          <a:p>
            <a:r>
              <a:rPr lang="fr-FR" sz="1400" dirty="0" smtClean="0"/>
              <a:t>SVA Jean </a:t>
            </a:r>
            <a:r>
              <a:rPr lang="fr-FR" sz="1400" dirty="0" err="1" smtClean="0"/>
              <a:t>Rozé</a:t>
            </a:r>
            <a:r>
              <a:rPr lang="fr-FR" sz="1400" dirty="0" smtClean="0"/>
              <a:t> teste la RFID - Sylviane Robinet - RIA numéro 729 – Décembre 2011</a:t>
            </a:r>
            <a:endParaRPr lang="fr-FR" sz="1400" dirty="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1052736"/>
            <a:ext cx="7467600" cy="4873752"/>
          </a:xfrm>
        </p:spPr>
        <p:txBody>
          <a:bodyPr>
            <a:normAutofit/>
          </a:bodyPr>
          <a:lstStyle/>
          <a:p>
            <a:r>
              <a:rPr lang="fr-FR" dirty="0" smtClean="0"/>
              <a:t>Fonction Manipuler</a:t>
            </a:r>
            <a:endParaRPr lang="fr-FR" sz="1200" u="sng" dirty="0" smtClean="0">
              <a:solidFill>
                <a:schemeClr val="accent3"/>
              </a:solidFill>
            </a:endParaRPr>
          </a:p>
          <a:p>
            <a:pPr>
              <a:buNone/>
            </a:pPr>
            <a:endParaRPr lang="fr-FR" dirty="0" smtClean="0"/>
          </a:p>
          <a:p>
            <a:r>
              <a:rPr lang="fr-FR" sz="1400" dirty="0" smtClean="0">
                <a:hlinkClick r:id="rId3"/>
              </a:rPr>
              <a:t>http://www.leclerc.ca/fr/produits.php?cat=craquelins&amp;type=100_calories</a:t>
            </a:r>
            <a:endParaRPr lang="fr-FR" sz="1400" dirty="0" smtClean="0"/>
          </a:p>
          <a:p>
            <a:r>
              <a:rPr lang="fr-FR" sz="1400" dirty="0" smtClean="0">
                <a:hlinkClick r:id="rId4"/>
              </a:rPr>
              <a:t>http://www.miamz.fr/tag/kraft-foods/page/2/</a:t>
            </a:r>
            <a:endParaRPr lang="fr-FR" sz="1400" dirty="0" smtClean="0"/>
          </a:p>
          <a:p>
            <a:r>
              <a:rPr lang="fr-FR" sz="1400" dirty="0" smtClean="0">
                <a:solidFill>
                  <a:prstClr val="black"/>
                </a:solidFill>
                <a:hlinkClick r:id="rId5"/>
              </a:rPr>
              <a:t>http://www.p-reference.fr/media/pdf/publi/emb-mag/</a:t>
            </a:r>
            <a:endParaRPr lang="fr-FR" sz="1400" dirty="0" smtClean="0">
              <a:solidFill>
                <a:prstClr val="black"/>
              </a:solidFill>
            </a:endParaRPr>
          </a:p>
          <a:p>
            <a:r>
              <a:rPr lang="fr-FR" sz="1400" u="sng" dirty="0" smtClean="0">
                <a:hlinkClick r:id="rId6"/>
              </a:rPr>
              <a:t>http://www.novembal.com/fr/news.php</a:t>
            </a:r>
            <a:endParaRPr lang="fr-FR" sz="1400" dirty="0" smtClean="0"/>
          </a:p>
          <a:p>
            <a:r>
              <a:rPr lang="fr-FR" sz="1400" dirty="0" smtClean="0">
                <a:hlinkClick r:id="rId7"/>
              </a:rPr>
              <a:t>http://www.trendsnow.net/2011/05/easy-access-bottle-cap-concept.html</a:t>
            </a:r>
            <a:endParaRPr lang="fr-FR" sz="1400" dirty="0" smtClean="0"/>
          </a:p>
          <a:p>
            <a:r>
              <a:rPr lang="fr-FR" sz="1400" dirty="0" smtClean="0">
                <a:solidFill>
                  <a:prstClr val="black"/>
                </a:solidFill>
                <a:hlinkClick r:id="rId8"/>
              </a:rPr>
              <a:t>http://www.snackfoods.fr/?s=sel+spray</a:t>
            </a:r>
            <a:endParaRPr lang="fr-FR" sz="1400" dirty="0" smtClean="0">
              <a:solidFill>
                <a:prstClr val="black"/>
              </a:solidFill>
            </a:endParaRPr>
          </a:p>
          <a:p>
            <a:r>
              <a:rPr lang="fr-FR" sz="1400" i="1" dirty="0" smtClean="0"/>
              <a:t>RIA décembre 2011</a:t>
            </a:r>
          </a:p>
          <a:p>
            <a:r>
              <a:rPr lang="fr-FR" sz="1400" i="1" dirty="0" err="1" smtClean="0"/>
              <a:t>Process</a:t>
            </a:r>
            <a:r>
              <a:rPr lang="fr-FR" sz="1400" i="1" dirty="0" smtClean="0"/>
              <a:t> alimentaire, décembre 2011</a:t>
            </a:r>
          </a:p>
          <a:p>
            <a:r>
              <a:rPr lang="fr-FR" sz="1400" dirty="0" smtClean="0">
                <a:hlinkClick r:id="rId9"/>
              </a:rPr>
              <a:t>http://www.youtube.com/watch?v=F7oMIM6Vjtg&amp;feature=player_embedded</a:t>
            </a:r>
            <a:r>
              <a:rPr lang="fr-FR" sz="1400" dirty="0" smtClean="0"/>
              <a:t> </a:t>
            </a:r>
          </a:p>
          <a:p>
            <a:endParaRPr lang="fr-FR" sz="1200" i="1" dirty="0" smtClean="0">
              <a:solidFill>
                <a:schemeClr val="accent3"/>
              </a:solidFill>
            </a:endParaRPr>
          </a:p>
          <a:p>
            <a:pPr>
              <a:buNone/>
            </a:pPr>
            <a:endParaRPr lang="fr-FR" sz="1200" dirty="0" smtClean="0">
              <a:solidFill>
                <a:prstClr val="black"/>
              </a:solidFill>
            </a:endParaRPr>
          </a:p>
          <a:p>
            <a:pPr>
              <a:buNone/>
            </a:pPr>
            <a:endParaRPr lang="fr-FR" dirty="0" smtClean="0"/>
          </a:p>
          <a:p>
            <a:pPr>
              <a:buNone/>
            </a:pPr>
            <a:endParaRPr lang="fr-FR" dirty="0"/>
          </a:p>
        </p:txBody>
      </p:sp>
      <p:sp>
        <p:nvSpPr>
          <p:cNvPr id="5" name="Titre 1"/>
          <p:cNvSpPr>
            <a:spLocks noGrp="1"/>
          </p:cNvSpPr>
          <p:nvPr>
            <p:ph type="title"/>
          </p:nvPr>
        </p:nvSpPr>
        <p:spPr>
          <a:xfrm>
            <a:off x="457200" y="-387424"/>
            <a:ext cx="7467600" cy="1143000"/>
          </a:xfrm>
        </p:spPr>
        <p:txBody>
          <a:bodyPr/>
          <a:lstStyle/>
          <a:p>
            <a:r>
              <a:rPr lang="fr-FR" dirty="0" smtClean="0"/>
              <a:t>Bibliographie</a:t>
            </a:r>
            <a:endParaRPr lang="fr-FR"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1124744"/>
            <a:ext cx="7467600" cy="4873752"/>
          </a:xfrm>
        </p:spPr>
        <p:txBody>
          <a:bodyPr>
            <a:normAutofit/>
          </a:bodyPr>
          <a:lstStyle/>
          <a:p>
            <a:r>
              <a:rPr lang="fr-FR" dirty="0" smtClean="0"/>
              <a:t>Fonction Alerte / Reconnaissance de la Marque</a:t>
            </a:r>
            <a:endParaRPr lang="fr-FR" sz="1200" u="sng" dirty="0" smtClean="0">
              <a:solidFill>
                <a:schemeClr val="accent3"/>
              </a:solidFill>
            </a:endParaRPr>
          </a:p>
          <a:p>
            <a:pPr>
              <a:buNone/>
            </a:pPr>
            <a:endParaRPr lang="fr-FR" dirty="0" smtClean="0"/>
          </a:p>
          <a:p>
            <a:r>
              <a:rPr lang="fr-FR" sz="1400" dirty="0" smtClean="0">
                <a:hlinkClick r:id="rId3"/>
              </a:rPr>
              <a:t>http://www.youtube.com/watch?v=F7oMIM6Vjtg&amp;feature=player_embedded</a:t>
            </a:r>
            <a:r>
              <a:rPr lang="fr-FR" sz="1400" dirty="0" smtClean="0"/>
              <a:t> </a:t>
            </a:r>
          </a:p>
          <a:p>
            <a:r>
              <a:rPr lang="fr-FR" sz="1400" dirty="0" smtClean="0">
                <a:hlinkClick r:id="rId4"/>
              </a:rPr>
              <a:t>http://www.micheletaugustin.com/indexflash.htm</a:t>
            </a:r>
            <a:endParaRPr lang="fr-FR" sz="1400" dirty="0" smtClean="0"/>
          </a:p>
          <a:p>
            <a:r>
              <a:rPr lang="fr-FR" sz="1400" dirty="0" smtClean="0">
                <a:hlinkClick r:id="rId5"/>
              </a:rPr>
              <a:t>http://www.google.fr/search?hl=fr&amp;cp=8&amp;gs_id=w&amp;xhr=t&amp;q=michel+et+augustin&amp;biw=1280&amp;bih=626&amp;gs_sm=&amp;gs_upl=&amp;bav=on.2,or.r_gc.r_pw.r_cp.,cf.osb&amp;wrapid=tljp1327246945561010&amp;um=1&amp;ie=UTF-8&amp;tbm=isch&amp;source=og&amp;sa=N&amp;tab=wi&amp;ei=ZC4cT9zbFZP08QPA8pCxCw</a:t>
            </a:r>
            <a:endParaRPr lang="fr-FR" sz="1400" dirty="0" smtClean="0"/>
          </a:p>
          <a:p>
            <a:r>
              <a:rPr lang="fr-FR" sz="1400" dirty="0" smtClean="0">
                <a:hlinkClick r:id="rId6"/>
              </a:rPr>
              <a:t>http://www.lavachequirit.com/</a:t>
            </a:r>
            <a:endParaRPr lang="fr-FR" sz="1400" dirty="0" smtClean="0"/>
          </a:p>
          <a:p>
            <a:r>
              <a:rPr lang="fr-FR" sz="1400" dirty="0" smtClean="0">
                <a:hlinkClick r:id="rId7"/>
              </a:rPr>
              <a:t>http://www.coca-cola.fr/</a:t>
            </a:r>
            <a:endParaRPr lang="fr-FR" sz="1400" dirty="0" smtClean="0"/>
          </a:p>
          <a:p>
            <a:r>
              <a:rPr lang="fr-FR" sz="1400" dirty="0" smtClean="0">
                <a:hlinkClick r:id="rId8"/>
              </a:rPr>
              <a:t>http://www.lustucru-selection.fr/</a:t>
            </a:r>
            <a:endParaRPr lang="fr-FR" sz="1400" dirty="0" smtClean="0"/>
          </a:p>
          <a:p>
            <a:r>
              <a:rPr lang="fr-FR" sz="1400" dirty="0" smtClean="0">
                <a:hlinkClick r:id="rId9"/>
              </a:rPr>
              <a:t>http://www.google.fr/search?pq=lustucru&amp;hl=fr&amp;cp=7&amp;gs_id=s&amp;xhr=t&amp;q=bonne+maman&amp;gs_sm=&amp;gs_upl=&amp;bav=on.2,or.r_gc.r_pw.r_cp.,cf.osb&amp;biw=1280&amp;bih=626&amp;wrapid=tljp1327247164176010&amp;um=1&amp;ie=UTF-8&amp;tbm=isch&amp;source=og&amp;sa=N&amp;tab=wi&amp;ei=QS8cT7mhEs358QOlt-y7Cw</a:t>
            </a:r>
            <a:endParaRPr lang="fr-FR" sz="1400" dirty="0" smtClean="0"/>
          </a:p>
          <a:p>
            <a:endParaRPr lang="fr-FR" sz="1200" dirty="0" smtClean="0"/>
          </a:p>
          <a:p>
            <a:endParaRPr lang="fr-FR" sz="1200" dirty="0" smtClean="0"/>
          </a:p>
          <a:p>
            <a:pPr>
              <a:buNone/>
            </a:pPr>
            <a:endParaRPr lang="fr-FR" sz="1200" dirty="0" smtClean="0">
              <a:solidFill>
                <a:prstClr val="black"/>
              </a:solidFill>
            </a:endParaRPr>
          </a:p>
          <a:p>
            <a:pPr>
              <a:buNone/>
            </a:pPr>
            <a:endParaRPr lang="fr-FR" dirty="0" smtClean="0"/>
          </a:p>
          <a:p>
            <a:pPr>
              <a:buNone/>
            </a:pPr>
            <a:endParaRPr lang="fr-FR" dirty="0"/>
          </a:p>
        </p:txBody>
      </p:sp>
      <p:sp>
        <p:nvSpPr>
          <p:cNvPr id="5" name="Titre 1"/>
          <p:cNvSpPr>
            <a:spLocks noGrp="1"/>
          </p:cNvSpPr>
          <p:nvPr>
            <p:ph type="title"/>
          </p:nvPr>
        </p:nvSpPr>
        <p:spPr>
          <a:xfrm>
            <a:off x="457200" y="-387424"/>
            <a:ext cx="7467600" cy="1143000"/>
          </a:xfrm>
        </p:spPr>
        <p:txBody>
          <a:bodyPr/>
          <a:lstStyle/>
          <a:p>
            <a:r>
              <a:rPr lang="fr-FR" dirty="0" smtClean="0"/>
              <a:t>Bibliographie</a:t>
            </a:r>
            <a:endParaRPr lang="fr-FR"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txBox="1">
            <a:spLocks/>
          </p:cNvSpPr>
          <p:nvPr/>
        </p:nvSpPr>
        <p:spPr>
          <a:xfrm>
            <a:off x="500034" y="1052736"/>
            <a:ext cx="7467600" cy="5400600"/>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fr-FR" sz="2400" b="0" i="0" u="none" strike="noStrike" kern="1200" cap="none" spc="0" normalizeH="0" baseline="0" noProof="0" dirty="0" smtClean="0">
                <a:ln>
                  <a:noFill/>
                </a:ln>
                <a:solidFill>
                  <a:schemeClr val="tx1"/>
                </a:solidFill>
                <a:effectLst/>
                <a:uLnTx/>
                <a:uFillTx/>
                <a:latin typeface="+mn-lt"/>
                <a:ea typeface="+mn-ea"/>
                <a:cs typeface="+mn-cs"/>
              </a:rPr>
              <a:t>Fonction Impulsion d’achat</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endParaRPr lang="fr-FR" sz="2400" dirty="0" smtClean="0"/>
          </a:p>
          <a:p>
            <a:pPr marL="274320" lvl="0" indent="-274320">
              <a:spcBef>
                <a:spcPts val="600"/>
              </a:spcBef>
              <a:buClr>
                <a:schemeClr val="accent3"/>
              </a:buClr>
              <a:buSzPct val="70000"/>
              <a:buFont typeface="Wingdings"/>
              <a:buChar char=""/>
            </a:pPr>
            <a:r>
              <a:rPr lang="fr-FR" sz="1200" dirty="0" smtClean="0">
                <a:solidFill>
                  <a:schemeClr val="accent1"/>
                </a:solidFill>
                <a:hlinkClick r:id="rId3" invalidUrl="http:///"/>
              </a:rPr>
              <a:t>http://</a:t>
            </a:r>
            <a:r>
              <a:rPr lang="fr-FR" sz="1200" dirty="0" smtClean="0">
                <a:solidFill>
                  <a:schemeClr val="accent1"/>
                </a:solidFill>
                <a:hlinkClick r:id="rId4"/>
              </a:rPr>
              <a:t> sonybis.kegtux.org/</a:t>
            </a:r>
            <a:r>
              <a:rPr lang="fr-FR" sz="1200" dirty="0" err="1" smtClean="0">
                <a:solidFill>
                  <a:schemeClr val="accent1"/>
                </a:solidFill>
                <a:hlinkClick r:id="rId4"/>
              </a:rPr>
              <a:t>idee</a:t>
            </a:r>
            <a:r>
              <a:rPr lang="fr-FR" sz="1200" dirty="0" smtClean="0">
                <a:solidFill>
                  <a:schemeClr val="accent1"/>
                </a:solidFill>
                <a:hlinkClick r:id="rId4"/>
              </a:rPr>
              <a:t>/methodo2aa.html</a:t>
            </a:r>
            <a:endParaRPr lang="fr-FR" sz="1200" dirty="0" smtClean="0">
              <a:solidFill>
                <a:schemeClr val="accent1"/>
              </a:solidFill>
            </a:endParaRPr>
          </a:p>
          <a:p>
            <a:pPr marL="274320" lvl="0" indent="-274320">
              <a:spcBef>
                <a:spcPts val="600"/>
              </a:spcBef>
              <a:buClr>
                <a:schemeClr val="accent3"/>
              </a:buClr>
              <a:buSzPct val="70000"/>
              <a:buFont typeface="Wingdings"/>
              <a:buChar char=""/>
            </a:pPr>
            <a:r>
              <a:rPr lang="fr-FR" sz="1200" dirty="0" smtClean="0">
                <a:solidFill>
                  <a:schemeClr val="accent1"/>
                </a:solidFill>
                <a:hlinkClick r:id="rId5"/>
              </a:rPr>
              <a:t>http://www.marketing4innovation.com/</a:t>
            </a:r>
            <a:endParaRPr lang="fr-FR" sz="1200" dirty="0" smtClean="0">
              <a:solidFill>
                <a:schemeClr val="accent1"/>
              </a:solidFill>
            </a:endParaRPr>
          </a:p>
          <a:p>
            <a:pPr marL="274320" lvl="0" indent="-274320">
              <a:spcBef>
                <a:spcPts val="600"/>
              </a:spcBef>
              <a:buClr>
                <a:schemeClr val="accent3"/>
              </a:buClr>
              <a:buSzPct val="70000"/>
              <a:buFont typeface="Wingdings"/>
              <a:buChar char=""/>
            </a:pPr>
            <a:r>
              <a:rPr lang="fr-FR" sz="1200" dirty="0" smtClean="0">
                <a:solidFill>
                  <a:schemeClr val="accent1"/>
                </a:solidFill>
                <a:hlinkClick r:id="rId6"/>
              </a:rPr>
              <a:t>http://www.culture-merch.com/la-relation-client-et-limage-de-lenseigne/66-les-animations-poly-sensorielels-transforment-les-espaces-commerciaux-en-lieux-de-vie</a:t>
            </a:r>
            <a:endParaRPr lang="fr-FR" sz="1200" dirty="0" smtClean="0">
              <a:solidFill>
                <a:schemeClr val="accent1"/>
              </a:solidFill>
            </a:endParaRPr>
          </a:p>
          <a:p>
            <a:pPr marL="274320" lvl="0" indent="-274320">
              <a:spcBef>
                <a:spcPts val="600"/>
              </a:spcBef>
              <a:buClr>
                <a:schemeClr val="accent3"/>
              </a:buClr>
              <a:buSzPct val="70000"/>
              <a:buFont typeface="Wingdings"/>
              <a:buChar char=""/>
            </a:pPr>
            <a:r>
              <a:rPr lang="fr-FR" sz="1200" dirty="0" smtClean="0">
                <a:solidFill>
                  <a:schemeClr val="accent1"/>
                </a:solidFill>
                <a:hlinkClick r:id="rId7"/>
              </a:rPr>
              <a:t>http://www.danoneaunaturel.fr/hydratation_naturelle/badoit-fait-petiller-vos-tables-pour-les-fetes/</a:t>
            </a:r>
            <a:endParaRPr lang="fr-FR" sz="1200" dirty="0" smtClean="0">
              <a:solidFill>
                <a:schemeClr val="accent1"/>
              </a:solidFill>
            </a:endParaRPr>
          </a:p>
          <a:p>
            <a:pPr marL="274320" lvl="0" indent="-274320">
              <a:spcBef>
                <a:spcPts val="600"/>
              </a:spcBef>
              <a:buClr>
                <a:schemeClr val="accent3"/>
              </a:buClr>
              <a:buSzPct val="70000"/>
              <a:buFont typeface="Wingdings"/>
              <a:buChar char=""/>
            </a:pPr>
            <a:r>
              <a:rPr lang="fr-FR" sz="1200" dirty="0" smtClean="0">
                <a:solidFill>
                  <a:schemeClr val="accent1"/>
                </a:solidFill>
                <a:hlinkClick r:id="rId8"/>
              </a:rPr>
              <a:t>http://www.packaging-france.com/rubrique.php3?id_rubrique=1</a:t>
            </a:r>
            <a:endParaRPr lang="fr-FR" sz="1200" dirty="0" smtClean="0">
              <a:solidFill>
                <a:schemeClr val="accent1"/>
              </a:solidFill>
            </a:endParaRPr>
          </a:p>
          <a:p>
            <a:pPr marL="274320" lvl="0" indent="-274320">
              <a:spcBef>
                <a:spcPts val="600"/>
              </a:spcBef>
              <a:buClr>
                <a:schemeClr val="accent3"/>
              </a:buClr>
              <a:buSzPct val="70000"/>
              <a:buFont typeface="Wingdings"/>
              <a:buChar char=""/>
            </a:pPr>
            <a:r>
              <a:rPr lang="fr-FR" sz="1200" dirty="0" smtClean="0">
                <a:solidFill>
                  <a:schemeClr val="accent1"/>
                </a:solidFill>
                <a:hlinkClick r:id="rId9"/>
              </a:rPr>
              <a:t>http://www.p-reference.fr/media/pdf/publi/etapes/etapes_n144.pdf</a:t>
            </a:r>
            <a:endParaRPr lang="fr-FR" sz="1200" dirty="0" smtClean="0">
              <a:solidFill>
                <a:schemeClr val="accent1"/>
              </a:solidFill>
            </a:endParaRPr>
          </a:p>
          <a:p>
            <a:pPr marL="274320" lvl="0" indent="-274320">
              <a:spcBef>
                <a:spcPts val="600"/>
              </a:spcBef>
              <a:buClr>
                <a:schemeClr val="accent3"/>
              </a:buClr>
              <a:buSzPct val="70000"/>
              <a:buFont typeface="Wingdings"/>
              <a:buChar char=""/>
            </a:pPr>
            <a:r>
              <a:rPr lang="fr-FR" sz="1200" dirty="0" smtClean="0">
                <a:solidFill>
                  <a:schemeClr val="accent1"/>
                </a:solidFill>
                <a:hlinkClick r:id="rId10"/>
              </a:rPr>
              <a:t>http://www.pointsdevente.fr/business/une-croissance-au-fil-de-l-eau-art300300-45.html</a:t>
            </a:r>
            <a:endParaRPr lang="fr-FR" sz="1200" dirty="0" smtClean="0">
              <a:solidFill>
                <a:schemeClr val="accent1"/>
              </a:solidFill>
            </a:endParaRPr>
          </a:p>
          <a:p>
            <a:pPr marL="274320" lvl="0" indent="-274320">
              <a:spcBef>
                <a:spcPts val="600"/>
              </a:spcBef>
              <a:buClr>
                <a:schemeClr val="accent3"/>
              </a:buClr>
              <a:buSzPct val="70000"/>
              <a:buFont typeface="Wingdings"/>
              <a:buChar char=""/>
            </a:pPr>
            <a:r>
              <a:rPr lang="fr-FR" sz="1200" dirty="0" smtClean="0">
                <a:solidFill>
                  <a:schemeClr val="accent1"/>
                </a:solidFill>
                <a:hlinkClick r:id="rId11"/>
              </a:rPr>
              <a:t>http://bdvitrylefrancois.over-blog.com/article-boites-delacre-tintin-collector-64300890.html</a:t>
            </a:r>
            <a:endParaRPr lang="fr-FR" sz="1200" dirty="0" smtClean="0">
              <a:solidFill>
                <a:schemeClr val="accent1"/>
              </a:solidFill>
            </a:endParaRPr>
          </a:p>
          <a:p>
            <a:pPr marL="274320" lvl="0" indent="-274320">
              <a:spcBef>
                <a:spcPts val="600"/>
              </a:spcBef>
              <a:buClr>
                <a:schemeClr val="accent3"/>
              </a:buClr>
              <a:buSzPct val="70000"/>
              <a:buFont typeface="Wingdings"/>
              <a:buChar char=""/>
            </a:pPr>
            <a:r>
              <a:rPr lang="fr-FR" sz="1200" dirty="0" smtClean="0">
                <a:solidFill>
                  <a:schemeClr val="accent1"/>
                </a:solidFill>
                <a:hlinkClick r:id="rId12"/>
              </a:rPr>
              <a:t>http://www.magazine-avantages.fr/,le-lucky-bag-une-pochette-surprise-pour-les-grands,117,8625.asp</a:t>
            </a:r>
            <a:endParaRPr lang="fr-FR" sz="1200" dirty="0" smtClean="0">
              <a:solidFill>
                <a:schemeClr val="accent1"/>
              </a:solidFill>
            </a:endParaRPr>
          </a:p>
          <a:p>
            <a:pPr marL="274320" lvl="0" indent="-274320">
              <a:spcBef>
                <a:spcPts val="600"/>
              </a:spcBef>
              <a:buClr>
                <a:schemeClr val="accent3"/>
              </a:buClr>
              <a:buSzPct val="70000"/>
              <a:buFont typeface="Wingdings"/>
              <a:buChar char=""/>
            </a:pPr>
            <a:r>
              <a:rPr lang="fr-FR" sz="1200" dirty="0" smtClean="0">
                <a:solidFill>
                  <a:schemeClr val="accent1"/>
                </a:solidFill>
                <a:hlinkClick r:id="rId13"/>
              </a:rPr>
              <a:t>http://www.marketing-etudiant.fr/</a:t>
            </a:r>
            <a:endParaRPr lang="fr-FR" sz="1200" dirty="0" smtClean="0">
              <a:solidFill>
                <a:schemeClr val="accent1"/>
              </a:solidFill>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endParaRPr lang="fr-FR" sz="1200" dirty="0" smtClean="0"/>
          </a:p>
          <a:p>
            <a:pPr marL="274320" lvl="0" indent="-274320">
              <a:spcBef>
                <a:spcPts val="600"/>
              </a:spcBef>
              <a:buClr>
                <a:schemeClr val="accent3"/>
              </a:buClr>
              <a:buSzPct val="70000"/>
              <a:buFont typeface="Wingdings"/>
              <a:buChar char=""/>
            </a:pPr>
            <a:endParaRPr kumimoji="0" lang="fr-FR" sz="12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None/>
              <a:tabLst/>
              <a:defRPr/>
            </a:pPr>
            <a:endParaRPr kumimoji="0" lang="fr-FR" sz="24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None/>
              <a:tabLst/>
              <a:defRPr/>
            </a:pPr>
            <a:endParaRPr kumimoji="0" lang="fr-F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Titre 1"/>
          <p:cNvSpPr>
            <a:spLocks noGrp="1"/>
          </p:cNvSpPr>
          <p:nvPr>
            <p:ph type="title"/>
          </p:nvPr>
        </p:nvSpPr>
        <p:spPr>
          <a:xfrm>
            <a:off x="457200" y="-387424"/>
            <a:ext cx="7467600" cy="1143000"/>
          </a:xfrm>
        </p:spPr>
        <p:txBody>
          <a:bodyPr/>
          <a:lstStyle/>
          <a:p>
            <a:r>
              <a:rPr lang="fr-FR" dirty="0" smtClean="0"/>
              <a:t>Bibliographie</a:t>
            </a:r>
            <a:endParaRPr lang="fr-FR" dirty="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457200" y="-387424"/>
            <a:ext cx="7467600" cy="1143000"/>
          </a:xfrm>
        </p:spPr>
        <p:txBody>
          <a:bodyPr/>
          <a:lstStyle/>
          <a:p>
            <a:r>
              <a:rPr lang="fr-FR" dirty="0" smtClean="0"/>
              <a:t>Bibliographie</a:t>
            </a:r>
            <a:endParaRPr lang="fr-FR" dirty="0"/>
          </a:p>
        </p:txBody>
      </p:sp>
      <p:sp>
        <p:nvSpPr>
          <p:cNvPr id="8" name="Espace réservé du contenu 7"/>
          <p:cNvSpPr>
            <a:spLocks noGrp="1"/>
          </p:cNvSpPr>
          <p:nvPr>
            <p:ph sz="quarter" idx="1"/>
          </p:nvPr>
        </p:nvSpPr>
        <p:spPr>
          <a:xfrm>
            <a:off x="457200" y="1196752"/>
            <a:ext cx="7467600" cy="4873752"/>
          </a:xfrm>
        </p:spPr>
        <p:txBody>
          <a:bodyPr>
            <a:normAutofit fontScale="62500" lnSpcReduction="20000"/>
          </a:bodyPr>
          <a:lstStyle/>
          <a:p>
            <a:r>
              <a:rPr lang="fr-FR" sz="3800" dirty="0" smtClean="0"/>
              <a:t>Fonction positionnement</a:t>
            </a:r>
          </a:p>
          <a:p>
            <a:endParaRPr lang="fr-FR" dirty="0" smtClean="0"/>
          </a:p>
          <a:p>
            <a:pPr>
              <a:lnSpc>
                <a:spcPct val="120000"/>
              </a:lnSpc>
            </a:pPr>
            <a:r>
              <a:rPr lang="fr-FR" dirty="0" smtClean="0"/>
              <a:t>Le packaging </a:t>
            </a:r>
            <a:r>
              <a:rPr lang="fr-FR" dirty="0" smtClean="0">
                <a:solidFill>
                  <a:schemeClr val="accent3"/>
                </a:solidFill>
              </a:rPr>
              <a:t>: </a:t>
            </a:r>
            <a:r>
              <a:rPr lang="fr-FR" dirty="0" smtClean="0">
                <a:solidFill>
                  <a:schemeClr val="accent3"/>
                </a:solidFill>
                <a:hlinkClick r:id="rId3"/>
              </a:rPr>
              <a:t>www.marketing-etudiant.fr</a:t>
            </a:r>
            <a:endParaRPr lang="fr-FR" dirty="0" smtClean="0">
              <a:solidFill>
                <a:schemeClr val="accent3"/>
              </a:solidFill>
            </a:endParaRPr>
          </a:p>
          <a:p>
            <a:pPr>
              <a:lnSpc>
                <a:spcPct val="120000"/>
              </a:lnSpc>
            </a:pPr>
            <a:r>
              <a:rPr lang="fr-FR" dirty="0" smtClean="0"/>
              <a:t>Le packaging, vecteur de communication - 01/09/2006 : </a:t>
            </a:r>
            <a:r>
              <a:rPr lang="fr-FR" dirty="0" smtClean="0">
                <a:solidFill>
                  <a:schemeClr val="accent3"/>
                </a:solidFill>
                <a:hlinkClick r:id="rId4"/>
              </a:rPr>
              <a:t>www.librapport.org</a:t>
            </a:r>
            <a:r>
              <a:rPr lang="fr-FR" dirty="0" smtClean="0">
                <a:solidFill>
                  <a:schemeClr val="accent3"/>
                </a:solidFill>
              </a:rPr>
              <a:t> – </a:t>
            </a:r>
          </a:p>
          <a:p>
            <a:pPr>
              <a:lnSpc>
                <a:spcPct val="120000"/>
              </a:lnSpc>
            </a:pPr>
            <a:r>
              <a:rPr lang="fr-FR" dirty="0" smtClean="0"/>
              <a:t>Le packaging - IUT en ligne : </a:t>
            </a:r>
            <a:r>
              <a:rPr lang="fr-FR" dirty="0" smtClean="0">
                <a:solidFill>
                  <a:schemeClr val="accent3"/>
                </a:solidFill>
              </a:rPr>
              <a:t>public.iutenligne.net/marketing/</a:t>
            </a:r>
            <a:r>
              <a:rPr lang="fr-FR" dirty="0" err="1" smtClean="0">
                <a:solidFill>
                  <a:schemeClr val="accent3"/>
                </a:solidFill>
              </a:rPr>
              <a:t>Lacoeuilhe</a:t>
            </a:r>
            <a:r>
              <a:rPr lang="fr-FR" dirty="0" smtClean="0">
                <a:solidFill>
                  <a:schemeClr val="accent3"/>
                </a:solidFill>
              </a:rPr>
              <a:t>/IEL_</a:t>
            </a:r>
            <a:r>
              <a:rPr lang="fr-FR" b="1" dirty="0" smtClean="0">
                <a:solidFill>
                  <a:schemeClr val="accent3"/>
                </a:solidFill>
              </a:rPr>
              <a:t>Packaging</a:t>
            </a:r>
            <a:r>
              <a:rPr lang="fr-FR" dirty="0" smtClean="0">
                <a:solidFill>
                  <a:schemeClr val="accent3"/>
                </a:solidFill>
              </a:rPr>
              <a:t>.ppt</a:t>
            </a:r>
          </a:p>
          <a:p>
            <a:pPr>
              <a:lnSpc>
                <a:spcPct val="120000"/>
              </a:lnSpc>
            </a:pPr>
            <a:r>
              <a:rPr lang="fr-FR" dirty="0" smtClean="0"/>
              <a:t>Le packaging - </a:t>
            </a:r>
            <a:r>
              <a:rPr lang="fr-FR" dirty="0" err="1" smtClean="0"/>
              <a:t>T.Bilmart</a:t>
            </a:r>
            <a:r>
              <a:rPr lang="fr-FR" dirty="0" smtClean="0"/>
              <a:t>, </a:t>
            </a:r>
            <a:r>
              <a:rPr lang="fr-FR" dirty="0" err="1" smtClean="0"/>
              <a:t>C.Bourdon</a:t>
            </a:r>
            <a:r>
              <a:rPr lang="fr-FR" dirty="0" smtClean="0"/>
              <a:t>, </a:t>
            </a:r>
            <a:r>
              <a:rPr lang="fr-FR" dirty="0" err="1" smtClean="0"/>
              <a:t>A.Fazanda</a:t>
            </a:r>
            <a:r>
              <a:rPr lang="fr-FR" dirty="0" smtClean="0"/>
              <a:t>, </a:t>
            </a:r>
            <a:r>
              <a:rPr lang="fr-FR" dirty="0" err="1" smtClean="0"/>
              <a:t>L.Petite</a:t>
            </a:r>
            <a:r>
              <a:rPr lang="fr-FR" dirty="0" smtClean="0"/>
              <a:t>, M. </a:t>
            </a:r>
            <a:r>
              <a:rPr lang="fr-FR" dirty="0" err="1" smtClean="0"/>
              <a:t>Roynette</a:t>
            </a:r>
            <a:r>
              <a:rPr lang="fr-FR" dirty="0" smtClean="0"/>
              <a:t>, Le packaging, IAE de Lille, 21 pages.</a:t>
            </a:r>
            <a:endParaRPr lang="fr-FR" dirty="0" smtClean="0">
              <a:hlinkClick r:id="rId5"/>
            </a:endParaRPr>
          </a:p>
          <a:p>
            <a:pPr>
              <a:lnSpc>
                <a:spcPct val="120000"/>
              </a:lnSpc>
            </a:pPr>
            <a:r>
              <a:rPr lang="fr-FR" dirty="0" smtClean="0">
                <a:hlinkClick r:id="rId5"/>
              </a:rPr>
              <a:t>http://www.marketing4innovation.com/</a:t>
            </a:r>
            <a:endParaRPr lang="fr-FR" dirty="0" smtClean="0"/>
          </a:p>
          <a:p>
            <a:pPr>
              <a:lnSpc>
                <a:spcPct val="120000"/>
              </a:lnSpc>
            </a:pPr>
            <a:r>
              <a:rPr lang="fr-FR" dirty="0" smtClean="0">
                <a:hlinkClick r:id="rId6"/>
              </a:rPr>
              <a:t>http://www.mercator-publicitor.fr/IMG/pdf/14.pdf</a:t>
            </a:r>
            <a:r>
              <a:rPr lang="fr-FR" dirty="0" smtClean="0"/>
              <a:t> </a:t>
            </a:r>
          </a:p>
          <a:p>
            <a:pPr>
              <a:lnSpc>
                <a:spcPct val="120000"/>
              </a:lnSpc>
            </a:pPr>
            <a:r>
              <a:rPr lang="fr-FR" dirty="0" smtClean="0">
                <a:hlinkClick r:id="rId7"/>
              </a:rPr>
              <a:t>http://www.bieres-et-vin.com/2010/02/23/les-champagnes-heidsieck-et-le-chausseur-christian-louboutin-remettent-au-gout-du-jour-une-jolie-pratique-fetichiste/</a:t>
            </a:r>
            <a:endParaRPr lang="fr-FR" dirty="0" smtClean="0"/>
          </a:p>
          <a:p>
            <a:pPr>
              <a:lnSpc>
                <a:spcPct val="120000"/>
              </a:lnSpc>
            </a:pPr>
            <a:r>
              <a:rPr lang="fr-FR" dirty="0" smtClean="0">
                <a:hlinkClick r:id="rId8"/>
              </a:rPr>
              <a:t>http://celialafee.over-blog.com/article-water-packaging-70654416.html</a:t>
            </a:r>
            <a:endParaRPr lang="fr-FR" dirty="0" smtClean="0"/>
          </a:p>
          <a:p>
            <a:pPr>
              <a:lnSpc>
                <a:spcPct val="120000"/>
              </a:lnSpc>
            </a:pPr>
            <a:r>
              <a:rPr lang="fr-FR" dirty="0" smtClean="0">
                <a:hlinkClick r:id="rId9"/>
              </a:rPr>
              <a:t>http://www.packaging-france.com/rubrique.php3?id_rubrique=1</a:t>
            </a:r>
            <a:endParaRPr lang="fr-FR" dirty="0" smtClean="0">
              <a:solidFill>
                <a:schemeClr val="bg2">
                  <a:lumMod val="50000"/>
                </a:schemeClr>
              </a:solidFill>
            </a:endParaRPr>
          </a:p>
          <a:p>
            <a:endParaRPr lang="fr-FR" dirty="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1075528"/>
            <a:ext cx="8147248" cy="4873752"/>
          </a:xfrm>
        </p:spPr>
        <p:txBody>
          <a:bodyPr>
            <a:normAutofit/>
          </a:bodyPr>
          <a:lstStyle/>
          <a:p>
            <a:r>
              <a:rPr lang="fr-FR" dirty="0" smtClean="0"/>
              <a:t>Fonction Informer</a:t>
            </a:r>
          </a:p>
          <a:p>
            <a:pPr>
              <a:buNone/>
            </a:pPr>
            <a:endParaRPr lang="fr-FR" dirty="0" smtClean="0"/>
          </a:p>
          <a:p>
            <a:pPr>
              <a:buClr>
                <a:schemeClr val="accent3"/>
              </a:buClr>
            </a:pPr>
            <a:r>
              <a:rPr lang="fr-FR" sz="1400" dirty="0" smtClean="0">
                <a:hlinkClick r:id="rId3"/>
              </a:rPr>
              <a:t>http://sonybis.kegtux.org/idee/methodo2aa.html</a:t>
            </a:r>
            <a:endParaRPr lang="fr-FR" sz="1400" dirty="0" smtClean="0"/>
          </a:p>
          <a:p>
            <a:pPr>
              <a:buClr>
                <a:schemeClr val="accent3"/>
              </a:buClr>
            </a:pPr>
            <a:r>
              <a:rPr lang="fr-FR" sz="1400" dirty="0" smtClean="0"/>
              <a:t>« Le packaging industriel entre stratégies d’informations et stratégies de communication »  - Mémoire Packaging</a:t>
            </a:r>
          </a:p>
          <a:p>
            <a:pPr>
              <a:buClr>
                <a:schemeClr val="accent3"/>
              </a:buClr>
            </a:pPr>
            <a:r>
              <a:rPr lang="fr-FR" sz="1400" dirty="0" smtClean="0">
                <a:hlinkClick r:id="rId4"/>
              </a:rPr>
              <a:t>http://www.marketing4innovation.com/</a:t>
            </a:r>
            <a:endParaRPr lang="fr-FR" sz="1400" dirty="0" smtClean="0"/>
          </a:p>
          <a:p>
            <a:pPr>
              <a:buClr>
                <a:schemeClr val="accent3"/>
              </a:buClr>
            </a:pPr>
            <a:r>
              <a:rPr lang="fr-FR" sz="1400" dirty="0" smtClean="0">
                <a:hlinkClick r:id="rId5"/>
              </a:rPr>
              <a:t>http://fr.wikipedia.org/wiki/Emballage</a:t>
            </a:r>
            <a:endParaRPr lang="fr-FR" sz="1400" dirty="0" smtClean="0"/>
          </a:p>
          <a:p>
            <a:pPr>
              <a:buClr>
                <a:schemeClr val="accent3"/>
              </a:buClr>
            </a:pPr>
            <a:r>
              <a:rPr lang="fr-FR" sz="1400" dirty="0" smtClean="0">
                <a:hlinkClick r:id="rId6"/>
              </a:rPr>
              <a:t>http://www.vg-emballage.com/index.php?option=com_content&amp;view=article&amp;id=27%3Ala-technologie-iml-au-service-du-dosage&amp;catid=4%3Aactualites-pharmacie&amp;lang=fr</a:t>
            </a:r>
            <a:endParaRPr lang="fr-FR" sz="1400" dirty="0" smtClean="0"/>
          </a:p>
          <a:p>
            <a:pPr>
              <a:buClr>
                <a:schemeClr val="accent3"/>
              </a:buClr>
            </a:pPr>
            <a:r>
              <a:rPr lang="fr-FR" sz="1400" dirty="0" smtClean="0">
                <a:hlinkClick r:id="rId7"/>
              </a:rPr>
              <a:t>http://www.processalimentaire.com/A-la-une/Etiquetage-ce-que-va-changer-l-harmonisation-europeenne-19979</a:t>
            </a:r>
            <a:endParaRPr lang="fr-FR" sz="1400" dirty="0" smtClean="0"/>
          </a:p>
          <a:p>
            <a:pPr>
              <a:buClr>
                <a:schemeClr val="accent3"/>
              </a:buClr>
            </a:pPr>
            <a:r>
              <a:rPr lang="fr-FR" sz="1400" dirty="0" smtClean="0">
                <a:solidFill>
                  <a:schemeClr val="accent3"/>
                </a:solidFill>
                <a:hlinkClick r:id="rId8"/>
              </a:rPr>
              <a:t>http://www.lsa-conso.fr/duc</a:t>
            </a:r>
            <a:endParaRPr lang="fr-FR" sz="1400" dirty="0" smtClean="0">
              <a:solidFill>
                <a:schemeClr val="accent3"/>
              </a:solidFill>
            </a:endParaRPr>
          </a:p>
          <a:p>
            <a:pPr>
              <a:buClr>
                <a:schemeClr val="accent3"/>
              </a:buClr>
            </a:pPr>
            <a:r>
              <a:rPr lang="fr-FR" sz="1400" u="sng" dirty="0" smtClean="0">
                <a:solidFill>
                  <a:schemeClr val="accent3"/>
                </a:solidFill>
              </a:rPr>
              <a:t>data0.eklablog.com/</a:t>
            </a:r>
            <a:r>
              <a:rPr lang="fr-FR" sz="1400" u="sng" dirty="0" err="1" smtClean="0">
                <a:solidFill>
                  <a:schemeClr val="accent3"/>
                </a:solidFill>
              </a:rPr>
              <a:t>creativinno</a:t>
            </a:r>
            <a:r>
              <a:rPr lang="fr-FR" sz="1400" u="sng" dirty="0" smtClean="0">
                <a:solidFill>
                  <a:schemeClr val="accent3"/>
                </a:solidFill>
              </a:rPr>
              <a:t>/mod_article3669418_1.ppt</a:t>
            </a:r>
          </a:p>
          <a:p>
            <a:pPr>
              <a:buNone/>
            </a:pPr>
            <a:endParaRPr lang="fr-FR" dirty="0" smtClean="0"/>
          </a:p>
          <a:p>
            <a:pPr>
              <a:buNone/>
            </a:pPr>
            <a:endParaRPr lang="fr-FR" dirty="0" smtClean="0"/>
          </a:p>
          <a:p>
            <a:pPr>
              <a:buNone/>
            </a:pPr>
            <a:endParaRPr lang="fr-FR" dirty="0"/>
          </a:p>
        </p:txBody>
      </p:sp>
      <p:sp>
        <p:nvSpPr>
          <p:cNvPr id="5" name="Titre 1"/>
          <p:cNvSpPr txBox="1">
            <a:spLocks/>
          </p:cNvSpPr>
          <p:nvPr/>
        </p:nvSpPr>
        <p:spPr>
          <a:xfrm>
            <a:off x="457200" y="-387424"/>
            <a:ext cx="7467600" cy="1143000"/>
          </a:xfrm>
          <a:prstGeom prst="rect">
            <a:avLst/>
          </a:prstGeom>
        </p:spPr>
        <p:txBody>
          <a:bodyPr vert="horz"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3000" b="0" i="0" u="none" strike="noStrike" kern="1200" cap="small" spc="0" normalizeH="0" baseline="0" noProof="0" smtClean="0">
                <a:ln>
                  <a:noFill/>
                </a:ln>
                <a:solidFill>
                  <a:schemeClr val="tx2"/>
                </a:solidFill>
                <a:effectLst/>
                <a:uLnTx/>
                <a:uFillTx/>
                <a:latin typeface="+mj-lt"/>
                <a:ea typeface="+mj-ea"/>
                <a:cs typeface="+mj-cs"/>
              </a:rPr>
              <a:t>Bibliographie</a:t>
            </a:r>
            <a:endParaRPr kumimoji="0" lang="fr-FR" sz="3000" b="0" i="0" u="none" strike="noStrike" kern="1200" cap="small" spc="0" normalizeH="0" baseline="0" noProof="0" dirty="0">
              <a:ln>
                <a:noFill/>
              </a:ln>
              <a:solidFill>
                <a:schemeClr val="tx2"/>
              </a:solidFill>
              <a:effectLst/>
              <a:uLnTx/>
              <a:uFillTx/>
              <a:latin typeface="+mj-lt"/>
              <a:ea typeface="+mj-ea"/>
              <a:cs typeface="+mj-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179512" y="528064"/>
            <a:ext cx="8147248" cy="5997280"/>
          </a:xfrm>
        </p:spPr>
        <p:txBody>
          <a:bodyPr/>
          <a:lstStyle/>
          <a:p>
            <a:r>
              <a:rPr lang="fr-FR" sz="2200" b="1" dirty="0" smtClean="0"/>
              <a:t>Emballage et environnement</a:t>
            </a:r>
          </a:p>
          <a:p>
            <a:pPr>
              <a:buNone/>
            </a:pPr>
            <a:endParaRPr lang="fr-FR" sz="2200" b="1" dirty="0" smtClean="0"/>
          </a:p>
          <a:p>
            <a:pPr>
              <a:buNone/>
            </a:pPr>
            <a:endParaRPr lang="fr-FR" sz="2200" b="1" dirty="0" smtClean="0"/>
          </a:p>
          <a:p>
            <a:pPr>
              <a:buNone/>
            </a:pPr>
            <a:endParaRPr lang="fr-FR" sz="2200" b="1" dirty="0" smtClean="0"/>
          </a:p>
          <a:p>
            <a:pPr>
              <a:buNone/>
            </a:pPr>
            <a:endParaRPr lang="fr-FR" dirty="0" smtClean="0">
              <a:solidFill>
                <a:schemeClr val="bg2">
                  <a:lumMod val="50000"/>
                </a:schemeClr>
              </a:solidFill>
            </a:endParaRPr>
          </a:p>
          <a:p>
            <a:pPr>
              <a:buNone/>
            </a:pPr>
            <a:endParaRPr lang="fr-FR" sz="2000" dirty="0" smtClean="0"/>
          </a:p>
        </p:txBody>
      </p:sp>
      <p:pic>
        <p:nvPicPr>
          <p:cNvPr id="4" name="Image 6"/>
          <p:cNvPicPr>
            <a:picLocks noChangeAspect="1" noChangeArrowheads="1"/>
          </p:cNvPicPr>
          <p:nvPr/>
        </p:nvPicPr>
        <p:blipFill>
          <a:blip r:embed="rId3" cstate="print"/>
          <a:srcRect l="23685" t="30133" r="64912" b="24667"/>
          <a:stretch>
            <a:fillRect/>
          </a:stretch>
        </p:blipFill>
        <p:spPr bwMode="auto">
          <a:xfrm>
            <a:off x="1284992" y="3744416"/>
            <a:ext cx="1342369" cy="2978180"/>
          </a:xfrm>
          <a:prstGeom prst="rect">
            <a:avLst/>
          </a:prstGeom>
          <a:noFill/>
          <a:ln w="9525">
            <a:noFill/>
            <a:miter lim="800000"/>
            <a:headEnd/>
            <a:tailEnd/>
          </a:ln>
        </p:spPr>
      </p:pic>
      <p:pic>
        <p:nvPicPr>
          <p:cNvPr id="5" name="Picture 6" descr="http://media.telemarket.fr/imgnwprd/009/009417/00941733/00941733-t0.jpg"/>
          <p:cNvPicPr>
            <a:picLocks noChangeAspect="1" noChangeArrowheads="1"/>
          </p:cNvPicPr>
          <p:nvPr/>
        </p:nvPicPr>
        <p:blipFill>
          <a:blip r:embed="rId4" cstate="print"/>
          <a:srcRect t="4260" b="2937"/>
          <a:stretch>
            <a:fillRect/>
          </a:stretch>
        </p:blipFill>
        <p:spPr bwMode="auto">
          <a:xfrm>
            <a:off x="4499992" y="3717032"/>
            <a:ext cx="3384550" cy="3140968"/>
          </a:xfrm>
          <a:prstGeom prst="rect">
            <a:avLst/>
          </a:prstGeom>
          <a:noFill/>
          <a:ln w="9525">
            <a:noFill/>
            <a:miter lim="800000"/>
            <a:headEnd/>
            <a:tailEnd/>
          </a:ln>
        </p:spPr>
      </p:pic>
      <p:sp>
        <p:nvSpPr>
          <p:cNvPr id="6" name="ZoneTexte 5"/>
          <p:cNvSpPr txBox="1"/>
          <p:nvPr/>
        </p:nvSpPr>
        <p:spPr>
          <a:xfrm>
            <a:off x="179512" y="934849"/>
            <a:ext cx="8604448" cy="2062103"/>
          </a:xfrm>
          <a:prstGeom prst="rect">
            <a:avLst/>
          </a:prstGeom>
          <a:noFill/>
        </p:spPr>
        <p:txBody>
          <a:bodyPr wrap="square" rtlCol="0">
            <a:spAutoFit/>
          </a:bodyPr>
          <a:lstStyle/>
          <a:p>
            <a:pPr algn="just"/>
            <a:r>
              <a:rPr lang="fr-FR" sz="1600" dirty="0" smtClean="0"/>
              <a:t>Les emballages ont un impact sur l’environnement, et plus particulièrement en amont de leur production, au stade de la conception, et en aval de leur utilisation avec l’élimination des déchets.</a:t>
            </a:r>
          </a:p>
          <a:p>
            <a:pPr algn="just"/>
            <a:endParaRPr lang="fr-FR" sz="1600" dirty="0" smtClean="0"/>
          </a:p>
          <a:p>
            <a:pPr algn="just"/>
            <a:r>
              <a:rPr lang="fr-FR" sz="1600" dirty="0" smtClean="0"/>
              <a:t>La prise en compte de l’environnement dans la conception ou l’amélioration des emballages est aussi appelée </a:t>
            </a:r>
            <a:r>
              <a:rPr lang="fr-FR" sz="1600" dirty="0" err="1" smtClean="0"/>
              <a:t>écoconception</a:t>
            </a:r>
            <a:r>
              <a:rPr lang="fr-FR" sz="1600" dirty="0" smtClean="0"/>
              <a:t>. Il s’agit d’une démarche préventive qui se caractérise par une vision globale avec une approche multicritère de l’environnement qui prend en compte l’ensemble des étapes du cycle de vie de l’emballage</a:t>
            </a:r>
            <a:endParaRPr lang="fr-FR" sz="1600" dirty="0"/>
          </a:p>
        </p:txBody>
      </p:sp>
      <p:sp>
        <p:nvSpPr>
          <p:cNvPr id="7" name="ZoneTexte 6"/>
          <p:cNvSpPr txBox="1"/>
          <p:nvPr/>
        </p:nvSpPr>
        <p:spPr>
          <a:xfrm>
            <a:off x="251520" y="3015044"/>
            <a:ext cx="2044149" cy="369332"/>
          </a:xfrm>
          <a:prstGeom prst="rect">
            <a:avLst/>
          </a:prstGeom>
          <a:noFill/>
        </p:spPr>
        <p:txBody>
          <a:bodyPr wrap="none" rtlCol="0">
            <a:spAutoFit/>
          </a:bodyPr>
          <a:lstStyle/>
          <a:p>
            <a:r>
              <a:rPr lang="fr-FR" b="1" dirty="0" smtClean="0"/>
              <a:t>Deux politiques :</a:t>
            </a:r>
            <a:endParaRPr lang="fr-FR" b="1" dirty="0"/>
          </a:p>
        </p:txBody>
      </p:sp>
      <p:sp>
        <p:nvSpPr>
          <p:cNvPr id="8" name="ZoneTexte 7"/>
          <p:cNvSpPr txBox="1"/>
          <p:nvPr/>
        </p:nvSpPr>
        <p:spPr>
          <a:xfrm>
            <a:off x="251520" y="3312368"/>
            <a:ext cx="4006225" cy="369332"/>
          </a:xfrm>
          <a:prstGeom prst="rect">
            <a:avLst/>
          </a:prstGeom>
          <a:noFill/>
        </p:spPr>
        <p:txBody>
          <a:bodyPr wrap="none" rtlCol="0">
            <a:spAutoFit/>
          </a:bodyPr>
          <a:lstStyle/>
          <a:p>
            <a:r>
              <a:rPr lang="fr-FR" dirty="0" smtClean="0"/>
              <a:t>Utilisation d’emballages recyclables</a:t>
            </a:r>
            <a:endParaRPr lang="fr-FR" dirty="0"/>
          </a:p>
        </p:txBody>
      </p:sp>
      <p:sp>
        <p:nvSpPr>
          <p:cNvPr id="9" name="ZoneTexte 8"/>
          <p:cNvSpPr txBox="1"/>
          <p:nvPr/>
        </p:nvSpPr>
        <p:spPr>
          <a:xfrm>
            <a:off x="4283968" y="3303076"/>
            <a:ext cx="4267515" cy="369332"/>
          </a:xfrm>
          <a:prstGeom prst="rect">
            <a:avLst/>
          </a:prstGeom>
          <a:noFill/>
        </p:spPr>
        <p:txBody>
          <a:bodyPr wrap="none" rtlCol="0">
            <a:spAutoFit/>
          </a:bodyPr>
          <a:lstStyle/>
          <a:p>
            <a:r>
              <a:rPr lang="fr-FR" dirty="0" smtClean="0"/>
              <a:t>Utilisation d’emballages réutilisables</a:t>
            </a:r>
            <a:endParaRPr lang="fr-FR" dirty="0"/>
          </a:p>
        </p:txBody>
      </p:sp>
      <p:sp>
        <p:nvSpPr>
          <p:cNvPr id="10" name="Titre 1"/>
          <p:cNvSpPr>
            <a:spLocks noGrp="1"/>
          </p:cNvSpPr>
          <p:nvPr>
            <p:ph type="title"/>
          </p:nvPr>
        </p:nvSpPr>
        <p:spPr>
          <a:xfrm>
            <a:off x="251520" y="116632"/>
            <a:ext cx="7529264" cy="490066"/>
          </a:xfrm>
        </p:spPr>
        <p:txBody>
          <a:bodyPr>
            <a:normAutofit fontScale="90000"/>
          </a:bodyPr>
          <a:lstStyle/>
          <a:p>
            <a:r>
              <a:rPr lang="fr-FR" dirty="0" smtClean="0"/>
              <a:t>Fonction proteger</a:t>
            </a:r>
            <a:endParaRPr lang="fr-FR"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2"/>
          <p:cNvSpPr>
            <a:spLocks noGrp="1"/>
          </p:cNvSpPr>
          <p:nvPr>
            <p:ph sz="quarter" idx="1"/>
          </p:nvPr>
        </p:nvSpPr>
        <p:spPr>
          <a:xfrm>
            <a:off x="457200" y="980728"/>
            <a:ext cx="7931224" cy="6025880"/>
          </a:xfrm>
        </p:spPr>
        <p:txBody>
          <a:bodyPr>
            <a:normAutofit fontScale="92500" lnSpcReduction="10000"/>
          </a:bodyPr>
          <a:lstStyle/>
          <a:p>
            <a:r>
              <a:rPr lang="fr-FR" sz="2600" dirty="0" smtClean="0"/>
              <a:t>Fonction Attribution univers / Catégorie de produits</a:t>
            </a:r>
          </a:p>
          <a:p>
            <a:pPr>
              <a:buNone/>
            </a:pPr>
            <a:endParaRPr lang="fr-FR" sz="1200" dirty="0" smtClean="0">
              <a:solidFill>
                <a:schemeClr val="accent3"/>
              </a:solidFill>
            </a:endParaRPr>
          </a:p>
          <a:p>
            <a:pPr>
              <a:buClr>
                <a:schemeClr val="accent3"/>
              </a:buClr>
            </a:pPr>
            <a:r>
              <a:rPr lang="fr-FR" sz="1500" u="sng" dirty="0" smtClean="0">
                <a:solidFill>
                  <a:schemeClr val="accent3"/>
                </a:solidFill>
                <a:latin typeface="Century Schoolbook" pitchFamily="18" charset="0"/>
              </a:rPr>
              <a:t>http://codornew.over-blog.com/article-12636681.html </a:t>
            </a:r>
          </a:p>
          <a:p>
            <a:pPr>
              <a:buClr>
                <a:schemeClr val="accent3"/>
              </a:buClr>
            </a:pPr>
            <a:r>
              <a:rPr lang="fr-FR" sz="1500" u="sng" dirty="0" smtClean="0">
                <a:solidFill>
                  <a:schemeClr val="accent3"/>
                </a:solidFill>
                <a:latin typeface="Century Schoolbook" pitchFamily="18" charset="0"/>
              </a:rPr>
              <a:t>http://courses.monoprix.fr/magasin-en-ligne/achat-acheter-Cereales-fourrees-chocolat-162745.html</a:t>
            </a:r>
          </a:p>
          <a:p>
            <a:pPr>
              <a:buClr>
                <a:schemeClr val="accent3"/>
              </a:buClr>
            </a:pPr>
            <a:r>
              <a:rPr lang="fr-FR" sz="1500" u="sng" dirty="0" smtClean="0">
                <a:solidFill>
                  <a:schemeClr val="accent3"/>
                </a:solidFill>
                <a:latin typeface="Century Schoolbook" pitchFamily="18" charset="0"/>
              </a:rPr>
              <a:t>http://www.differentman.com/?p35</a:t>
            </a:r>
          </a:p>
          <a:p>
            <a:pPr>
              <a:buClr>
                <a:schemeClr val="accent3"/>
              </a:buClr>
            </a:pPr>
            <a:r>
              <a:rPr lang="fr-FR" sz="1500" u="sng" dirty="0" smtClean="0">
                <a:solidFill>
                  <a:schemeClr val="accent3"/>
                </a:solidFill>
                <a:latin typeface="Century Schoolbook" pitchFamily="18" charset="0"/>
              </a:rPr>
              <a:t>http://cuisine.journaldesfemmes.com/magazine/diaporama/0706-nouveautes/13.shtml </a:t>
            </a:r>
          </a:p>
          <a:p>
            <a:pPr>
              <a:buClr>
                <a:schemeClr val="accent3"/>
              </a:buClr>
            </a:pPr>
            <a:r>
              <a:rPr lang="fr-FR" sz="1500" u="sng" dirty="0" smtClean="0">
                <a:solidFill>
                  <a:schemeClr val="accent3"/>
                </a:solidFill>
                <a:latin typeface="Century Schoolbook" pitchFamily="18" charset="0"/>
              </a:rPr>
              <a:t>http://www.danoneetvous.com/Vos-marques/Toutes-mes-marques/Actimel</a:t>
            </a:r>
          </a:p>
          <a:p>
            <a:pPr>
              <a:buClr>
                <a:schemeClr val="accent3"/>
              </a:buClr>
            </a:pPr>
            <a:r>
              <a:rPr lang="fr-FR" sz="1500" u="sng" dirty="0" smtClean="0">
                <a:solidFill>
                  <a:schemeClr val="accent3"/>
                </a:solidFill>
                <a:latin typeface="Century Schoolbook" pitchFamily="18" charset="0"/>
              </a:rPr>
              <a:t>http://www.daucy.fr/cassoulet-205.html</a:t>
            </a:r>
          </a:p>
          <a:p>
            <a:pPr>
              <a:buClr>
                <a:schemeClr val="accent3"/>
              </a:buClr>
            </a:pPr>
            <a:r>
              <a:rPr lang="fr-FR" sz="1500" u="sng" dirty="0" smtClean="0">
                <a:solidFill>
                  <a:schemeClr val="accent3"/>
                </a:solidFill>
                <a:latin typeface="Century Schoolbook" pitchFamily="18" charset="0"/>
              </a:rPr>
              <a:t>http://sd-10807.dedibox.fr/show_items-feed=005715c3add2632ea78a348b239e96e2?page=2</a:t>
            </a:r>
          </a:p>
          <a:p>
            <a:pPr>
              <a:buClr>
                <a:schemeClr val="accent3"/>
              </a:buClr>
            </a:pPr>
            <a:r>
              <a:rPr lang="fr-FR" sz="1500" u="sng" dirty="0" smtClean="0">
                <a:solidFill>
                  <a:schemeClr val="accent3"/>
                </a:solidFill>
                <a:latin typeface="Century Schoolbook" pitchFamily="18" charset="0"/>
              </a:rPr>
              <a:t>http://www.gouteur-de-supermarche.fr/2010/11/%C2%AB-pasta-box-%C2%BB-weight-watchers-conchiglie-jambon-fume-legumes-grilles/</a:t>
            </a:r>
          </a:p>
          <a:p>
            <a:pPr>
              <a:buClr>
                <a:schemeClr val="accent3"/>
              </a:buClr>
            </a:pPr>
            <a:r>
              <a:rPr lang="fr-FR" sz="1500" u="sng" dirty="0" smtClean="0">
                <a:solidFill>
                  <a:schemeClr val="accent3"/>
                </a:solidFill>
                <a:latin typeface="Century Schoolbook" pitchFamily="18" charset="0"/>
              </a:rPr>
              <a:t>http://www.paperblog.fr/3305786/la-pasta-box-s-habille-en-ysl/ </a:t>
            </a:r>
          </a:p>
          <a:p>
            <a:pPr>
              <a:buClr>
                <a:schemeClr val="accent3"/>
              </a:buClr>
            </a:pPr>
            <a:r>
              <a:rPr lang="fr-FR" sz="1500" u="sng" dirty="0" smtClean="0">
                <a:solidFill>
                  <a:schemeClr val="accent3"/>
                </a:solidFill>
                <a:latin typeface="Century Schoolbook" pitchFamily="18" charset="0"/>
              </a:rPr>
              <a:t>http://www.maison.com/cuisiner/pratique/dejeuner-rapide-avec-lunch-box-2750/ </a:t>
            </a:r>
          </a:p>
          <a:p>
            <a:pPr>
              <a:buClr>
                <a:schemeClr val="accent3"/>
              </a:buClr>
            </a:pPr>
            <a:r>
              <a:rPr lang="fr-FR" sz="1500" u="sng" dirty="0" smtClean="0">
                <a:solidFill>
                  <a:schemeClr val="accent3"/>
                </a:solidFill>
                <a:latin typeface="Century Schoolbook" pitchFamily="18" charset="0"/>
              </a:rPr>
              <a:t>http://www.vaeexpo.com/2011/09/13/rochefontaine/</a:t>
            </a:r>
          </a:p>
          <a:p>
            <a:pPr>
              <a:buClr>
                <a:schemeClr val="accent3"/>
              </a:buClr>
            </a:pPr>
            <a:r>
              <a:rPr lang="fr-FR" sz="1500" u="sng" dirty="0" smtClean="0">
                <a:solidFill>
                  <a:schemeClr val="accent3"/>
                </a:solidFill>
                <a:latin typeface="Century Schoolbook" pitchFamily="18" charset="0"/>
              </a:rPr>
              <a:t>http://www.vaeexpo.com/2011/10/05/the-soup-de-la-courtisane/</a:t>
            </a:r>
          </a:p>
          <a:p>
            <a:pPr>
              <a:buClr>
                <a:schemeClr val="accent3"/>
              </a:buClr>
            </a:pPr>
            <a:r>
              <a:rPr lang="fr-FR" sz="1500" u="sng" dirty="0" smtClean="0">
                <a:solidFill>
                  <a:schemeClr val="accent3"/>
                </a:solidFill>
                <a:latin typeface="Century Schoolbook" pitchFamily="18" charset="0"/>
              </a:rPr>
              <a:t>http://www.blogdecodesign.fr/packaging/wit-wine-in-tube-par-so-chic/ </a:t>
            </a:r>
          </a:p>
          <a:p>
            <a:pPr>
              <a:buClr>
                <a:schemeClr val="accent3"/>
              </a:buClr>
            </a:pPr>
            <a:r>
              <a:rPr lang="fr-FR" sz="1500" u="sng" dirty="0" smtClean="0">
                <a:solidFill>
                  <a:schemeClr val="accent3"/>
                </a:solidFill>
                <a:latin typeface="Century Schoolbook" pitchFamily="18" charset="0"/>
              </a:rPr>
              <a:t>http://www.winefair.com/tag/vin-en-canette</a:t>
            </a:r>
          </a:p>
          <a:p>
            <a:pPr>
              <a:buClr>
                <a:schemeClr val="accent3"/>
              </a:buClr>
            </a:pPr>
            <a:r>
              <a:rPr lang="fr-FR" sz="1500" u="sng" dirty="0" smtClean="0">
                <a:solidFill>
                  <a:schemeClr val="accent3"/>
                </a:solidFill>
                <a:latin typeface="Century Schoolbook" pitchFamily="18" charset="0"/>
              </a:rPr>
              <a:t>http://www.wine-pouch.fr/5.cfm?p=154-conditionnement-vin-wine-pouch-packaging-vin-bag-in-box </a:t>
            </a:r>
          </a:p>
          <a:p>
            <a:pPr>
              <a:buClr>
                <a:schemeClr val="accent3"/>
              </a:buClr>
            </a:pPr>
            <a:r>
              <a:rPr lang="fr-FR" sz="1500" u="sng" dirty="0" smtClean="0">
                <a:solidFill>
                  <a:schemeClr val="accent3"/>
                </a:solidFill>
                <a:latin typeface="Century Schoolbook" pitchFamily="18" charset="0"/>
              </a:rPr>
              <a:t>http://www.topito.com/top-6-des-bouchons-alternatifs-de-bouteilles-de-vin</a:t>
            </a:r>
          </a:p>
          <a:p>
            <a:pPr>
              <a:buClr>
                <a:schemeClr val="accent3"/>
              </a:buClr>
            </a:pPr>
            <a:r>
              <a:rPr lang="fr-FR" sz="1500" u="sng" dirty="0" smtClean="0">
                <a:solidFill>
                  <a:schemeClr val="accent3"/>
                </a:solidFill>
                <a:latin typeface="Century Schoolbook" pitchFamily="18" charset="0"/>
              </a:rPr>
              <a:t>http://www.journaldunet.com/economie/tendances/fooding/9-vin-en-brique.shtml</a:t>
            </a:r>
            <a:endParaRPr lang="fr-FR" sz="1500" u="sng" dirty="0" smtClean="0">
              <a:solidFill>
                <a:schemeClr val="accent3"/>
              </a:solidFill>
            </a:endParaRPr>
          </a:p>
          <a:p>
            <a:pPr>
              <a:buNone/>
            </a:pPr>
            <a:endParaRPr lang="fr-FR" dirty="0" smtClean="0"/>
          </a:p>
          <a:p>
            <a:pPr>
              <a:buNone/>
            </a:pPr>
            <a:endParaRPr lang="fr-FR" dirty="0" smtClean="0"/>
          </a:p>
          <a:p>
            <a:pPr>
              <a:buNone/>
            </a:pPr>
            <a:endParaRPr lang="fr-FR" dirty="0"/>
          </a:p>
        </p:txBody>
      </p:sp>
      <p:sp>
        <p:nvSpPr>
          <p:cNvPr id="5" name="Titre 1"/>
          <p:cNvSpPr>
            <a:spLocks noGrp="1"/>
          </p:cNvSpPr>
          <p:nvPr>
            <p:ph type="title"/>
          </p:nvPr>
        </p:nvSpPr>
        <p:spPr>
          <a:xfrm>
            <a:off x="457200" y="-387424"/>
            <a:ext cx="7467600" cy="1143000"/>
          </a:xfrm>
        </p:spPr>
        <p:txBody>
          <a:bodyPr/>
          <a:lstStyle/>
          <a:p>
            <a:r>
              <a:rPr lang="fr-FR" dirty="0" smtClean="0"/>
              <a:t>Bibliographie</a:t>
            </a:r>
            <a:endParaRPr lang="fr-FR" dirty="0"/>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980728"/>
            <a:ext cx="7467600" cy="5400600"/>
          </a:xfrm>
        </p:spPr>
        <p:txBody>
          <a:bodyPr>
            <a:normAutofit/>
          </a:bodyPr>
          <a:lstStyle/>
          <a:p>
            <a:r>
              <a:rPr lang="fr-FR" dirty="0" smtClean="0"/>
              <a:t>Fonction Services</a:t>
            </a:r>
          </a:p>
          <a:p>
            <a:pPr>
              <a:buNone/>
            </a:pPr>
            <a:endParaRPr lang="fr-FR" dirty="0" smtClean="0"/>
          </a:p>
          <a:p>
            <a:pPr>
              <a:buClr>
                <a:schemeClr val="accent3"/>
              </a:buClr>
              <a:buFont typeface="Courier New" pitchFamily="49" charset="0"/>
              <a:buChar char="o"/>
            </a:pPr>
            <a:r>
              <a:rPr lang="fr-FR" sz="1400" dirty="0" smtClean="0">
                <a:hlinkClick r:id="rId3"/>
              </a:rPr>
              <a:t>http://www.drinkpanic.com/iso_album/presentationhotshotfrv2.pdf</a:t>
            </a:r>
            <a:endParaRPr lang="fr-FR" sz="1400" dirty="0" smtClean="0"/>
          </a:p>
          <a:p>
            <a:pPr>
              <a:buClr>
                <a:schemeClr val="accent3"/>
              </a:buClr>
              <a:buFont typeface="Courier New" pitchFamily="49" charset="0"/>
              <a:buChar char="o"/>
            </a:pPr>
            <a:r>
              <a:rPr lang="fr-FR" sz="1400" dirty="0" smtClean="0">
                <a:hlinkClick r:id="rId4"/>
              </a:rPr>
              <a:t>http://www.milka.de/milka2/page?siteid=milka2-prd&amp;locale=dede1&amp;PagecRef=757</a:t>
            </a:r>
            <a:endParaRPr lang="fr-FR" sz="1400" dirty="0" smtClean="0"/>
          </a:p>
          <a:p>
            <a:pPr>
              <a:buClr>
                <a:schemeClr val="accent3"/>
              </a:buClr>
              <a:buFont typeface="Courier New" pitchFamily="49" charset="0"/>
              <a:buChar char="o"/>
            </a:pPr>
            <a:r>
              <a:rPr lang="fr-FR" sz="1400" dirty="0" smtClean="0">
                <a:hlinkClick r:id="rId5"/>
              </a:rPr>
              <a:t>Bulletin_veille_Emballage_intelligents.pdf</a:t>
            </a:r>
          </a:p>
          <a:p>
            <a:pPr>
              <a:buClr>
                <a:schemeClr val="accent3"/>
              </a:buClr>
              <a:buFont typeface="Courier New" pitchFamily="49" charset="0"/>
              <a:buChar char="o"/>
            </a:pPr>
            <a:r>
              <a:rPr lang="fr-FR" sz="1400" dirty="0" smtClean="0">
                <a:hlinkClick r:id="rId6"/>
              </a:rPr>
              <a:t>http://www.snacking.fr/snacking-d-or/produit.php?produit_id=55</a:t>
            </a:r>
            <a:endParaRPr lang="fr-FR" sz="1400" dirty="0" smtClean="0"/>
          </a:p>
          <a:p>
            <a:pPr>
              <a:buClr>
                <a:schemeClr val="accent3"/>
              </a:buClr>
            </a:pPr>
            <a:r>
              <a:rPr lang="fr-FR" sz="1400" u="sng" dirty="0" smtClean="0">
                <a:solidFill>
                  <a:schemeClr val="accent3"/>
                </a:solidFill>
              </a:rPr>
              <a:t>http://www.consoglobe.com/nouveau-nouilles-ecologiques-2506-cg </a:t>
            </a:r>
          </a:p>
          <a:p>
            <a:pPr>
              <a:buClr>
                <a:schemeClr val="accent3"/>
              </a:buClr>
            </a:pPr>
            <a:r>
              <a:rPr lang="fr-FR" sz="1400" u="sng" dirty="0" smtClean="0">
                <a:solidFill>
                  <a:schemeClr val="accent3"/>
                </a:solidFill>
              </a:rPr>
              <a:t>http://sweetandfolk.canalblog.com/archives/plaisir_du_palais/index.html</a:t>
            </a:r>
          </a:p>
          <a:p>
            <a:pPr>
              <a:buClr>
                <a:schemeClr val="accent3"/>
              </a:buClr>
            </a:pPr>
            <a:r>
              <a:rPr lang="fr-FR" sz="1400" u="sng" dirty="0" smtClean="0">
                <a:solidFill>
                  <a:schemeClr val="accent3"/>
                </a:solidFill>
              </a:rPr>
              <a:t>http://www.chezrequia.com/tag/amaretti </a:t>
            </a:r>
          </a:p>
          <a:p>
            <a:pPr>
              <a:buClr>
                <a:schemeClr val="accent3"/>
              </a:buClr>
            </a:pPr>
            <a:r>
              <a:rPr lang="fr-FR" sz="1400" u="sng" dirty="0" smtClean="0">
                <a:solidFill>
                  <a:schemeClr val="accent3"/>
                </a:solidFill>
                <a:hlinkClick r:id="rId7"/>
              </a:rPr>
              <a:t>http://enjoy.over-blog.fr/25-categorie-10568665.html</a:t>
            </a:r>
            <a:endParaRPr lang="fr-FR" sz="1400" u="sng" dirty="0" smtClean="0">
              <a:solidFill>
                <a:schemeClr val="accent3"/>
              </a:solidFill>
            </a:endParaRPr>
          </a:p>
          <a:p>
            <a:pPr>
              <a:buClr>
                <a:schemeClr val="accent3"/>
              </a:buClr>
            </a:pPr>
            <a:r>
              <a:rPr lang="fr-FR" sz="1400" dirty="0" smtClean="0">
                <a:hlinkClick r:id="rId8"/>
              </a:rPr>
              <a:t>http://www.youtube.com/watch?v=UQe9n-YLX1I&amp;feature=related</a:t>
            </a:r>
            <a:endParaRPr lang="fr-FR" sz="1400" dirty="0" smtClean="0"/>
          </a:p>
          <a:p>
            <a:pPr>
              <a:buClr>
                <a:schemeClr val="accent3"/>
              </a:buClr>
            </a:pPr>
            <a:r>
              <a:rPr lang="fr-FR" sz="1400" dirty="0" err="1" smtClean="0">
                <a:solidFill>
                  <a:schemeClr val="accent3"/>
                </a:solidFill>
              </a:rPr>
              <a:t>Process</a:t>
            </a:r>
            <a:r>
              <a:rPr lang="fr-FR" sz="1400" dirty="0" smtClean="0">
                <a:solidFill>
                  <a:schemeClr val="accent3"/>
                </a:solidFill>
              </a:rPr>
              <a:t> Alimentaire, décembre 2010. </a:t>
            </a:r>
          </a:p>
          <a:p>
            <a:pPr>
              <a:buClr>
                <a:schemeClr val="accent3"/>
              </a:buClr>
            </a:pPr>
            <a:r>
              <a:rPr lang="fr-FR" sz="1400" dirty="0" smtClean="0">
                <a:hlinkClick r:id="rId5"/>
              </a:rPr>
              <a:t>Bulletin_veille_Emballage_intelligents.pdf</a:t>
            </a:r>
          </a:p>
          <a:p>
            <a:pPr>
              <a:buClr>
                <a:schemeClr val="accent3"/>
              </a:buClr>
            </a:pPr>
            <a:r>
              <a:rPr lang="fr-FR" sz="1400" dirty="0" smtClean="0">
                <a:hlinkClick r:id="rId9"/>
              </a:rPr>
              <a:t>http://www.k-unique.com/fr/portfolio/packaging/</a:t>
            </a:r>
            <a:endParaRPr lang="fr-FR" sz="1400" dirty="0" smtClean="0"/>
          </a:p>
          <a:p>
            <a:pPr>
              <a:buClr>
                <a:schemeClr val="accent3"/>
              </a:buClr>
            </a:pPr>
            <a:r>
              <a:rPr lang="fr-FR" sz="1400" dirty="0" smtClean="0">
                <a:hlinkClick r:id="rId5"/>
              </a:rPr>
              <a:t>http://blogs.ecoles-idrac.com/Marketing-sensoriel-Cas-Nature-et-Decouvertes/(cat)/103979/(ccat)/Le%20Marketing%20Sensoriel</a:t>
            </a:r>
            <a:endParaRPr lang="fr-FR" sz="1400" dirty="0" smtClean="0"/>
          </a:p>
          <a:p>
            <a:pPr>
              <a:buClr>
                <a:schemeClr val="accent3"/>
              </a:buClr>
            </a:pPr>
            <a:r>
              <a:rPr lang="fr-FR" sz="1400" dirty="0" smtClean="0">
                <a:hlinkClick r:id="rId10"/>
              </a:rPr>
              <a:t>http://www.soonsoonsoon.com/bp9640</a:t>
            </a:r>
            <a:endParaRPr lang="fr-FR" sz="1400" dirty="0" smtClean="0"/>
          </a:p>
          <a:p>
            <a:pPr>
              <a:buClr>
                <a:schemeClr val="accent3"/>
              </a:buClr>
            </a:pPr>
            <a:endParaRPr lang="fr-FR" sz="1200" dirty="0" smtClean="0"/>
          </a:p>
          <a:p>
            <a:pPr>
              <a:buClr>
                <a:schemeClr val="accent3"/>
              </a:buClr>
            </a:pPr>
            <a:endParaRPr lang="fr-FR" sz="1200" dirty="0" smtClean="0">
              <a:hlinkClick r:id="rId5"/>
            </a:endParaRPr>
          </a:p>
          <a:p>
            <a:pPr>
              <a:buClr>
                <a:schemeClr val="accent3"/>
              </a:buClr>
            </a:pPr>
            <a:endParaRPr lang="fr-FR" sz="1200" dirty="0" smtClean="0">
              <a:solidFill>
                <a:schemeClr val="accent3"/>
              </a:solidFill>
            </a:endParaRPr>
          </a:p>
          <a:p>
            <a:pPr>
              <a:buClr>
                <a:schemeClr val="accent3"/>
              </a:buClr>
              <a:buNone/>
            </a:pPr>
            <a:endParaRPr lang="fr-FR" sz="1200" u="sng" dirty="0" smtClean="0">
              <a:solidFill>
                <a:schemeClr val="accent3"/>
              </a:solidFill>
            </a:endParaRPr>
          </a:p>
          <a:p>
            <a:pPr>
              <a:buClr>
                <a:schemeClr val="accent3"/>
              </a:buClr>
              <a:buFont typeface="Courier New" pitchFamily="49" charset="0"/>
              <a:buChar char="o"/>
            </a:pPr>
            <a:endParaRPr lang="fr-FR" sz="1200" dirty="0" smtClean="0"/>
          </a:p>
          <a:p>
            <a:pPr>
              <a:buClr>
                <a:schemeClr val="accent3"/>
              </a:buClr>
              <a:buFont typeface="Courier New" pitchFamily="49" charset="0"/>
              <a:buChar char="o"/>
            </a:pPr>
            <a:endParaRPr lang="fr-FR" sz="1200" dirty="0" smtClean="0"/>
          </a:p>
          <a:p>
            <a:pPr>
              <a:buClr>
                <a:schemeClr val="accent3"/>
              </a:buClr>
              <a:buFont typeface="Courier New" pitchFamily="49" charset="0"/>
              <a:buChar char="o"/>
            </a:pPr>
            <a:endParaRPr lang="fr-FR" sz="1200" dirty="0" smtClean="0"/>
          </a:p>
          <a:p>
            <a:pPr>
              <a:buClr>
                <a:schemeClr val="accent3"/>
              </a:buClr>
              <a:buFont typeface="Courier New" pitchFamily="49" charset="0"/>
              <a:buChar char="o"/>
            </a:pPr>
            <a:endParaRPr lang="fr-FR" sz="1200" dirty="0" smtClean="0"/>
          </a:p>
        </p:txBody>
      </p:sp>
      <p:sp>
        <p:nvSpPr>
          <p:cNvPr id="5" name="Titre 1"/>
          <p:cNvSpPr>
            <a:spLocks noGrp="1"/>
          </p:cNvSpPr>
          <p:nvPr>
            <p:ph type="title"/>
          </p:nvPr>
        </p:nvSpPr>
        <p:spPr>
          <a:xfrm>
            <a:off x="457200" y="-387424"/>
            <a:ext cx="7467600" cy="1143000"/>
          </a:xfrm>
        </p:spPr>
        <p:txBody>
          <a:bodyPr/>
          <a:lstStyle/>
          <a:p>
            <a:r>
              <a:rPr lang="fr-FR" dirty="0" smtClean="0"/>
              <a:t>Bibliographie</a:t>
            </a:r>
            <a:endParaRPr lang="fr-F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sz="3600" dirty="0" smtClean="0"/>
              <a:t>Fonction Distribuer</a:t>
            </a:r>
            <a:endParaRPr lang="fr-FR" sz="3600" dirty="0"/>
          </a:p>
        </p:txBody>
      </p:sp>
      <p:sp>
        <p:nvSpPr>
          <p:cNvPr id="5" name="Espace réservé du texte 4"/>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6368"/>
            <a:ext cx="7467600" cy="666328"/>
          </a:xfrm>
        </p:spPr>
        <p:txBody>
          <a:bodyPr/>
          <a:lstStyle/>
          <a:p>
            <a:r>
              <a:rPr lang="fr-FR" dirty="0" smtClean="0"/>
              <a:t>Fonction distribuer</a:t>
            </a:r>
            <a:endParaRPr lang="fr-FR" dirty="0"/>
          </a:p>
        </p:txBody>
      </p:sp>
      <p:sp>
        <p:nvSpPr>
          <p:cNvPr id="3" name="Espace réservé du contenu 2"/>
          <p:cNvSpPr>
            <a:spLocks noGrp="1"/>
          </p:cNvSpPr>
          <p:nvPr>
            <p:ph sz="quarter" idx="1"/>
          </p:nvPr>
        </p:nvSpPr>
        <p:spPr>
          <a:xfrm>
            <a:off x="251520" y="764704"/>
            <a:ext cx="8568952" cy="4176464"/>
          </a:xfrm>
        </p:spPr>
        <p:txBody>
          <a:bodyPr>
            <a:normAutofit/>
          </a:bodyPr>
          <a:lstStyle/>
          <a:p>
            <a:pPr marL="0" indent="0">
              <a:buNone/>
            </a:pPr>
            <a:r>
              <a:rPr lang="fr-FR" sz="2000" dirty="0" smtClean="0"/>
              <a:t>Après fabrication, un produit doit être transporté, stocké, distribué, mis en rayon… Autant de manipulations qui nécessitent un packaging adapté.</a:t>
            </a:r>
          </a:p>
          <a:p>
            <a:pPr marL="0" indent="0">
              <a:buNone/>
            </a:pPr>
            <a:endParaRPr lang="fr-FR" sz="1000" dirty="0" smtClean="0"/>
          </a:p>
        </p:txBody>
      </p:sp>
      <p:graphicFrame>
        <p:nvGraphicFramePr>
          <p:cNvPr id="4" name="Diagramme 3"/>
          <p:cNvGraphicFramePr/>
          <p:nvPr/>
        </p:nvGraphicFramePr>
        <p:xfrm>
          <a:off x="0" y="1628800"/>
          <a:ext cx="8604448" cy="52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98376"/>
            <a:ext cx="7467600" cy="666328"/>
          </a:xfrm>
        </p:spPr>
        <p:txBody>
          <a:bodyPr/>
          <a:lstStyle/>
          <a:p>
            <a:r>
              <a:rPr lang="fr-FR" dirty="0" smtClean="0"/>
              <a:t>Fonction distribuer</a:t>
            </a:r>
            <a:endParaRPr lang="fr-FR" dirty="0"/>
          </a:p>
        </p:txBody>
      </p:sp>
      <p:graphicFrame>
        <p:nvGraphicFramePr>
          <p:cNvPr id="4" name="Diagramme 3"/>
          <p:cNvGraphicFramePr/>
          <p:nvPr/>
        </p:nvGraphicFramePr>
        <p:xfrm>
          <a:off x="251520" y="980728"/>
          <a:ext cx="8496944"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fr-FR" smtClean="0"/>
              <a:t>Découverte d’un produit</a:t>
            </a:r>
          </a:p>
        </p:txBody>
      </p:sp>
      <p:sp>
        <p:nvSpPr>
          <p:cNvPr id="6147" name="Rectangle 3"/>
          <p:cNvSpPr>
            <a:spLocks noGrp="1" noChangeArrowheads="1"/>
          </p:cNvSpPr>
          <p:nvPr>
            <p:ph type="body" idx="1"/>
          </p:nvPr>
        </p:nvSpPr>
        <p:spPr/>
        <p:txBody>
          <a:bodyPr/>
          <a:lstStyle/>
          <a:p>
            <a:pPr eaLnBrk="1" hangingPunct="1"/>
            <a:r>
              <a:rPr lang="fr-FR" sz="1400" smtClean="0"/>
              <a:t>À une distance de 4m à 7m</a:t>
            </a:r>
          </a:p>
          <a:p>
            <a:pPr eaLnBrk="1" hangingPunct="1"/>
            <a:r>
              <a:rPr lang="fr-FR" sz="1400" smtClean="0"/>
              <a:t>Premier contact visuel par la couleur, c’est la vision de l’habillage du produit ( l’émergence)</a:t>
            </a:r>
          </a:p>
          <a:p>
            <a:pPr eaLnBrk="1" hangingPunct="1"/>
            <a:endParaRPr lang="fr-FR" sz="1400" smtClean="0"/>
          </a:p>
          <a:p>
            <a:pPr eaLnBrk="1" hangingPunct="1"/>
            <a:r>
              <a:rPr lang="fr-FR" sz="1400" smtClean="0"/>
              <a:t>À une distance de 3m</a:t>
            </a:r>
          </a:p>
          <a:p>
            <a:pPr eaLnBrk="1" hangingPunct="1"/>
            <a:r>
              <a:rPr lang="fr-FR" sz="1400" smtClean="0"/>
              <a:t>Se détache le Logotype de la marque ou un signal graphique ( réassurance recherchée)</a:t>
            </a:r>
          </a:p>
          <a:p>
            <a:pPr eaLnBrk="1" hangingPunct="1"/>
            <a:endParaRPr lang="fr-FR" sz="1400" smtClean="0"/>
          </a:p>
          <a:p>
            <a:pPr eaLnBrk="1" hangingPunct="1"/>
            <a:r>
              <a:rPr lang="fr-FR" sz="1400" smtClean="0"/>
              <a:t>À une distance de 2m</a:t>
            </a:r>
          </a:p>
          <a:p>
            <a:pPr eaLnBrk="1" hangingPunct="1"/>
            <a:r>
              <a:rPr lang="fr-FR" sz="1400" smtClean="0"/>
              <a:t>Les détails se percoivent et l’on peut lire la dénomination de vente, la phrase signature qui permettent de classer l’article</a:t>
            </a:r>
          </a:p>
          <a:p>
            <a:pPr eaLnBrk="1" hangingPunct="1"/>
            <a:endParaRPr lang="fr-FR" sz="1400" smtClean="0"/>
          </a:p>
          <a:p>
            <a:pPr eaLnBrk="1" hangingPunct="1"/>
            <a:r>
              <a:rPr lang="fr-FR" sz="1400" smtClean="0"/>
              <a:t>Devant la gondole à 0,5 m / 1m </a:t>
            </a:r>
          </a:p>
          <a:p>
            <a:pPr eaLnBrk="1" hangingPunct="1"/>
            <a:r>
              <a:rPr lang="fr-FR" sz="1400" smtClean="0"/>
              <a:t>L’illustration accroche et doit provoquer le désir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7236296" y="4267200"/>
            <a:ext cx="1819275" cy="2590800"/>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7380312" y="2780928"/>
            <a:ext cx="1394155" cy="1224136"/>
          </a:xfrm>
          <a:prstGeom prst="rect">
            <a:avLst/>
          </a:prstGeom>
          <a:noFill/>
          <a:ln w="9525">
            <a:noFill/>
            <a:miter lim="800000"/>
            <a:headEnd/>
            <a:tailEnd/>
          </a:ln>
        </p:spPr>
      </p:pic>
      <p:sp>
        <p:nvSpPr>
          <p:cNvPr id="2" name="Titre 1"/>
          <p:cNvSpPr>
            <a:spLocks noGrp="1"/>
          </p:cNvSpPr>
          <p:nvPr>
            <p:ph type="title"/>
          </p:nvPr>
        </p:nvSpPr>
        <p:spPr>
          <a:xfrm>
            <a:off x="323528" y="-45640"/>
            <a:ext cx="7467600" cy="666328"/>
          </a:xfrm>
        </p:spPr>
        <p:txBody>
          <a:bodyPr/>
          <a:lstStyle/>
          <a:p>
            <a:r>
              <a:rPr lang="fr-FR" dirty="0" smtClean="0"/>
              <a:t>Fonction distribuer</a:t>
            </a:r>
            <a:endParaRPr lang="fr-FR" dirty="0"/>
          </a:p>
        </p:txBody>
      </p:sp>
      <p:sp>
        <p:nvSpPr>
          <p:cNvPr id="3" name="Espace réservé du contenu 2"/>
          <p:cNvSpPr>
            <a:spLocks noGrp="1"/>
          </p:cNvSpPr>
          <p:nvPr>
            <p:ph sz="quarter" idx="1"/>
          </p:nvPr>
        </p:nvSpPr>
        <p:spPr>
          <a:xfrm>
            <a:off x="251520" y="764704"/>
            <a:ext cx="7416824" cy="6192688"/>
          </a:xfrm>
        </p:spPr>
        <p:txBody>
          <a:bodyPr>
            <a:normAutofit fontScale="92500" lnSpcReduction="10000"/>
          </a:bodyPr>
          <a:lstStyle/>
          <a:p>
            <a:pPr marL="0" indent="0">
              <a:buNone/>
            </a:pPr>
            <a:r>
              <a:rPr lang="fr-FR" dirty="0" smtClean="0"/>
              <a:t>Pour répondre aux besoins, 3 « niveaux » d’emballage :</a:t>
            </a:r>
          </a:p>
          <a:p>
            <a:pPr marL="0" indent="0">
              <a:buNone/>
            </a:pPr>
            <a:endParaRPr lang="fr-FR" sz="1000" dirty="0" smtClean="0"/>
          </a:p>
          <a:p>
            <a:r>
              <a:rPr lang="fr-FR" dirty="0" smtClean="0">
                <a:solidFill>
                  <a:schemeClr val="accent1"/>
                </a:solidFill>
              </a:rPr>
              <a:t>Emballage de vente ou primaire : </a:t>
            </a:r>
          </a:p>
          <a:p>
            <a:pPr lvl="1"/>
            <a:r>
              <a:rPr lang="fr-FR" dirty="0" smtClean="0"/>
              <a:t>Constitue, au point de vente, une unité de vente pour l’utilisateur final ou le consommateur</a:t>
            </a:r>
          </a:p>
          <a:p>
            <a:r>
              <a:rPr lang="fr-FR" dirty="0" smtClean="0">
                <a:solidFill>
                  <a:schemeClr val="accent1"/>
                </a:solidFill>
              </a:rPr>
              <a:t>Emballage secondaire : </a:t>
            </a:r>
          </a:p>
          <a:p>
            <a:pPr lvl="1"/>
            <a:r>
              <a:rPr lang="fr-FR" dirty="0" smtClean="0"/>
              <a:t>Au point de vente, constitue un groupe d’un certain nombre d’unités de vente</a:t>
            </a:r>
          </a:p>
          <a:p>
            <a:pPr lvl="1"/>
            <a:r>
              <a:rPr lang="fr-FR" dirty="0" smtClean="0"/>
              <a:t>Le groupe d’unité de vente est vendu tel quel au consommateur ou sert seulement à garnir les présentoirs en magasin</a:t>
            </a:r>
          </a:p>
          <a:p>
            <a:pPr lvl="1"/>
            <a:r>
              <a:rPr lang="fr-FR" dirty="0" smtClean="0"/>
              <a:t>Il peut être enlevé du produit sans en modifier les caractéristiques</a:t>
            </a:r>
          </a:p>
          <a:p>
            <a:r>
              <a:rPr lang="fr-FR" dirty="0" smtClean="0">
                <a:solidFill>
                  <a:schemeClr val="accent1"/>
                </a:solidFill>
              </a:rPr>
              <a:t>Emballage de transport ou tertiaire :</a:t>
            </a:r>
          </a:p>
          <a:p>
            <a:pPr lvl="1"/>
            <a:r>
              <a:rPr lang="fr-FR" dirty="0" smtClean="0"/>
              <a:t>L’ensemble des matériaux d’emballage d’un emballage de transport  permettant  de  regrouper  des  unités  de  distribution  </a:t>
            </a:r>
          </a:p>
          <a:p>
            <a:pPr lvl="1"/>
            <a:r>
              <a:rPr lang="fr-FR" dirty="0" smtClean="0"/>
              <a:t>Constituer une charge de manutention et de transport</a:t>
            </a:r>
          </a:p>
          <a:p>
            <a:pPr lvl="1"/>
            <a:r>
              <a:rPr lang="fr-FR" dirty="0" smtClean="0"/>
              <a:t>Se nomme le suremballage</a:t>
            </a:r>
          </a:p>
        </p:txBody>
      </p:sp>
      <p:pic>
        <p:nvPicPr>
          <p:cNvPr id="2049" name="Picture 1"/>
          <p:cNvPicPr>
            <a:picLocks noChangeAspect="1" noChangeArrowheads="1"/>
          </p:cNvPicPr>
          <p:nvPr/>
        </p:nvPicPr>
        <p:blipFill>
          <a:blip r:embed="rId5" cstate="print"/>
          <a:srcRect/>
          <a:stretch>
            <a:fillRect/>
          </a:stretch>
        </p:blipFill>
        <p:spPr bwMode="auto">
          <a:xfrm>
            <a:off x="7092280" y="1052736"/>
            <a:ext cx="1512168" cy="1251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6368"/>
            <a:ext cx="7467600" cy="666328"/>
          </a:xfrm>
        </p:spPr>
        <p:txBody>
          <a:bodyPr/>
          <a:lstStyle/>
          <a:p>
            <a:r>
              <a:rPr lang="fr-FR" dirty="0" smtClean="0"/>
              <a:t>Fonction distribuer</a:t>
            </a:r>
            <a:endParaRPr lang="fr-FR" dirty="0"/>
          </a:p>
        </p:txBody>
      </p:sp>
      <p:sp>
        <p:nvSpPr>
          <p:cNvPr id="3" name="Espace réservé du contenu 2"/>
          <p:cNvSpPr>
            <a:spLocks noGrp="1"/>
          </p:cNvSpPr>
          <p:nvPr>
            <p:ph sz="quarter" idx="1"/>
          </p:nvPr>
        </p:nvSpPr>
        <p:spPr>
          <a:xfrm>
            <a:off x="107504" y="620688"/>
            <a:ext cx="6660232" cy="6165304"/>
          </a:xfrm>
        </p:spPr>
        <p:txBody>
          <a:bodyPr>
            <a:normAutofit/>
          </a:bodyPr>
          <a:lstStyle/>
          <a:p>
            <a:pPr marL="0" indent="0">
              <a:buNone/>
              <a:tabLst>
                <a:tab pos="4035425" algn="l"/>
              </a:tabLst>
            </a:pPr>
            <a:endParaRPr lang="fr-FR" sz="1000" dirty="0" smtClean="0"/>
          </a:p>
          <a:p>
            <a:pPr>
              <a:tabLst>
                <a:tab pos="4035425" algn="l"/>
              </a:tabLst>
            </a:pPr>
            <a:r>
              <a:rPr lang="fr-FR" dirty="0" smtClean="0">
                <a:solidFill>
                  <a:schemeClr val="accent1"/>
                </a:solidFill>
              </a:rPr>
              <a:t>Adapter la taille des emballages : </a:t>
            </a:r>
          </a:p>
          <a:p>
            <a:pPr>
              <a:buNone/>
              <a:tabLst>
                <a:tab pos="4035425" algn="l"/>
              </a:tabLst>
            </a:pPr>
            <a:r>
              <a:rPr lang="fr-FR" dirty="0" smtClean="0">
                <a:solidFill>
                  <a:schemeClr val="accent1"/>
                </a:solidFill>
                <a:sym typeface="Wingdings" pitchFamily="2" charset="2"/>
              </a:rPr>
              <a:t>	</a:t>
            </a:r>
            <a:r>
              <a:rPr lang="fr-FR" dirty="0" smtClean="0">
                <a:sym typeface="Wingdings" pitchFamily="2" charset="2"/>
              </a:rPr>
              <a:t>Optimisation de l’espace</a:t>
            </a:r>
          </a:p>
          <a:p>
            <a:pPr>
              <a:buNone/>
              <a:tabLst>
                <a:tab pos="4035425" algn="l"/>
              </a:tabLst>
            </a:pPr>
            <a:endParaRPr lang="fr-FR" sz="800" dirty="0" smtClean="0">
              <a:sym typeface="Wingdings" pitchFamily="2" charset="2"/>
            </a:endParaRPr>
          </a:p>
          <a:p>
            <a:pPr lvl="1">
              <a:tabLst>
                <a:tab pos="4035425" algn="l"/>
              </a:tabLst>
            </a:pPr>
            <a:r>
              <a:rPr lang="fr-FR" dirty="0" smtClean="0">
                <a:sym typeface="Wingdings" pitchFamily="2" charset="2"/>
              </a:rPr>
              <a:t>Standardisation des </a:t>
            </a:r>
            <a:r>
              <a:rPr lang="fr-FR" b="1" dirty="0" smtClean="0">
                <a:sym typeface="Wingdings" pitchFamily="2" charset="2"/>
              </a:rPr>
              <a:t>dimensions en sous-multiples de palette </a:t>
            </a:r>
            <a:r>
              <a:rPr lang="fr-FR" dirty="0" smtClean="0">
                <a:sym typeface="Wingdings" pitchFamily="2" charset="2"/>
              </a:rPr>
              <a:t>permet d’ « éclater » ces derniers dans les centres de distribution</a:t>
            </a:r>
          </a:p>
          <a:p>
            <a:pPr lvl="1">
              <a:tabLst>
                <a:tab pos="4035425" algn="l"/>
              </a:tabLst>
            </a:pPr>
            <a:endParaRPr lang="fr-FR" sz="800" dirty="0" smtClean="0">
              <a:sym typeface="Wingdings" pitchFamily="2" charset="2"/>
            </a:endParaRPr>
          </a:p>
          <a:p>
            <a:pPr lvl="1">
              <a:tabLst>
                <a:tab pos="4035425" algn="l"/>
              </a:tabLst>
            </a:pPr>
            <a:r>
              <a:rPr lang="fr-FR" dirty="0" smtClean="0">
                <a:sym typeface="Wingdings" pitchFamily="2" charset="2"/>
              </a:rPr>
              <a:t>Se référer à la norme </a:t>
            </a:r>
            <a:r>
              <a:rPr lang="fr-FR" b="1" dirty="0" smtClean="0">
                <a:sym typeface="Wingdings" pitchFamily="2" charset="2"/>
              </a:rPr>
              <a:t>NF ISO 3394 </a:t>
            </a:r>
            <a:r>
              <a:rPr lang="fr-FR" dirty="0" smtClean="0">
                <a:sym typeface="Wingdings" pitchFamily="2" charset="2"/>
              </a:rPr>
              <a:t>: dimensions  des  emballages  rectangulaires  rigides  –  emballages d’expédition :  120/80,  80/60,  60/40,  40/30,  30/20.  </a:t>
            </a:r>
          </a:p>
          <a:p>
            <a:pPr lvl="1">
              <a:tabLst>
                <a:tab pos="4035425" algn="l"/>
              </a:tabLst>
            </a:pPr>
            <a:endParaRPr lang="fr-FR" sz="800" dirty="0" smtClean="0">
              <a:sym typeface="Wingdings" pitchFamily="2" charset="2"/>
            </a:endParaRPr>
          </a:p>
          <a:p>
            <a:pPr lvl="1">
              <a:tabLst>
                <a:tab pos="4035425" algn="l"/>
              </a:tabLst>
            </a:pPr>
            <a:r>
              <a:rPr lang="fr-FR" b="1" dirty="0" smtClean="0">
                <a:sym typeface="Wingdings" pitchFamily="2" charset="2"/>
              </a:rPr>
              <a:t>Hauteur de palettes standards </a:t>
            </a:r>
            <a:r>
              <a:rPr lang="fr-FR" dirty="0" smtClean="0">
                <a:sym typeface="Wingdings" pitchFamily="2" charset="2"/>
              </a:rPr>
              <a:t>: Utiliser des sous-multiples de 240 cm – hauteur utile maximum pour les chargements européens</a:t>
            </a:r>
          </a:p>
        </p:txBody>
      </p:sp>
      <p:pic>
        <p:nvPicPr>
          <p:cNvPr id="1027" name="Picture 3"/>
          <p:cNvPicPr>
            <a:picLocks noChangeAspect="1" noChangeArrowheads="1"/>
          </p:cNvPicPr>
          <p:nvPr/>
        </p:nvPicPr>
        <p:blipFill>
          <a:blip r:embed="rId3" cstate="print"/>
          <a:srcRect/>
          <a:stretch>
            <a:fillRect/>
          </a:stretch>
        </p:blipFill>
        <p:spPr bwMode="auto">
          <a:xfrm>
            <a:off x="6747073" y="1484784"/>
            <a:ext cx="2396927" cy="31683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6368"/>
            <a:ext cx="7467600" cy="666328"/>
          </a:xfrm>
        </p:spPr>
        <p:txBody>
          <a:bodyPr/>
          <a:lstStyle/>
          <a:p>
            <a:r>
              <a:rPr lang="fr-FR" dirty="0" smtClean="0"/>
              <a:t>Fonction distribuer</a:t>
            </a:r>
            <a:endParaRPr lang="fr-FR" dirty="0"/>
          </a:p>
        </p:txBody>
      </p:sp>
      <p:sp>
        <p:nvSpPr>
          <p:cNvPr id="4" name="Espace réservé du contenu 2"/>
          <p:cNvSpPr txBox="1">
            <a:spLocks/>
          </p:cNvSpPr>
          <p:nvPr/>
        </p:nvSpPr>
        <p:spPr>
          <a:xfrm>
            <a:off x="395536" y="620688"/>
            <a:ext cx="8064896" cy="3312368"/>
          </a:xfrm>
          <a:prstGeom prst="rect">
            <a:avLst/>
          </a:prstGeom>
        </p:spPr>
        <p:txBody>
          <a:bodyPr vert="horz">
            <a:normAutofit/>
          </a:bodyPr>
          <a:lstStyle/>
          <a:p>
            <a:pPr marL="640080" marR="0" lvl="1" indent="-274320" algn="l" defTabSz="914400" rtl="0" eaLnBrk="1" fontAlgn="auto" latinLnBrk="0" hangingPunct="1">
              <a:lnSpc>
                <a:spcPct val="100000"/>
              </a:lnSpc>
              <a:spcBef>
                <a:spcPct val="20000"/>
              </a:spcBef>
              <a:spcAft>
                <a:spcPts val="0"/>
              </a:spcAft>
              <a:buClr>
                <a:schemeClr val="accent1"/>
              </a:buClr>
              <a:buSzPct val="80000"/>
              <a:buFont typeface="Wingdings 2"/>
              <a:buNone/>
              <a:tabLst>
                <a:tab pos="4035425" algn="l"/>
              </a:tabLst>
              <a:defRPr/>
            </a:pPr>
            <a:r>
              <a:rPr kumimoji="0" lang="fr-FR" sz="8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rPr>
              <a:t>	</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fr-FR" sz="2400" b="0" i="0" u="none" strike="noStrike" kern="1200" cap="none" spc="0" normalizeH="0" baseline="0" noProof="0" dirty="0" smtClean="0">
                <a:ln>
                  <a:noFill/>
                </a:ln>
                <a:solidFill>
                  <a:schemeClr val="accent1"/>
                </a:solidFill>
                <a:effectLst/>
                <a:uLnTx/>
                <a:uFillTx/>
                <a:latin typeface="+mn-lt"/>
                <a:ea typeface="+mn-ea"/>
                <a:cs typeface="+mn-cs"/>
                <a:sym typeface="Wingdings" pitchFamily="2" charset="2"/>
              </a:rPr>
              <a:t>Prendre en compte les contraintes de distribution dès la conception de l’emballage </a:t>
            </a:r>
          </a:p>
          <a:p>
            <a:pPr marL="640080" marR="0" lvl="1" indent="-274320"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fr-FR" sz="21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rPr>
              <a:t>Tester la stabilité et la solidité des emballages. Ils</a:t>
            </a:r>
            <a:r>
              <a:rPr kumimoji="0" lang="fr-FR" sz="2100" b="0" i="0" u="none" strike="noStrike" kern="1200" cap="none" spc="0" normalizeH="0" noProof="0" dirty="0" smtClean="0">
                <a:ln>
                  <a:noFill/>
                </a:ln>
                <a:solidFill>
                  <a:schemeClr val="tx1"/>
                </a:solidFill>
                <a:effectLst/>
                <a:uLnTx/>
                <a:uFillTx/>
                <a:latin typeface="+mn-lt"/>
                <a:ea typeface="+mn-ea"/>
                <a:cs typeface="+mn-cs"/>
                <a:sym typeface="Wingdings" pitchFamily="2" charset="2"/>
              </a:rPr>
              <a:t> doivent aussi être empilables, compacts, faciles à identifier et codifier</a:t>
            </a:r>
            <a:endParaRPr kumimoji="0" lang="fr-FR" sz="21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endParaRPr>
          </a:p>
          <a:p>
            <a:pPr marL="640080" marR="0" lvl="1" indent="-274320"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fr-FR" sz="21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rPr>
              <a:t>Considérer le remplissage maximum de l’espace de transport et de stockage</a:t>
            </a:r>
          </a:p>
          <a:p>
            <a:pPr marL="640080" marR="0" lvl="1" indent="-274320"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fr-FR" sz="21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rPr>
              <a:t>Chiffrer l’économie de transport</a:t>
            </a:r>
          </a:p>
        </p:txBody>
      </p:sp>
      <p:pic>
        <p:nvPicPr>
          <p:cNvPr id="1026" name="Picture 2" descr="http://www.berryservices.fr/images/Photo%20P2-11%20Palettes%20dans%20camion.jpg"/>
          <p:cNvPicPr>
            <a:picLocks noChangeAspect="1" noChangeArrowheads="1"/>
          </p:cNvPicPr>
          <p:nvPr/>
        </p:nvPicPr>
        <p:blipFill>
          <a:blip r:embed="rId3" cstate="print"/>
          <a:srcRect/>
          <a:stretch>
            <a:fillRect/>
          </a:stretch>
        </p:blipFill>
        <p:spPr bwMode="auto">
          <a:xfrm>
            <a:off x="2699792" y="4077072"/>
            <a:ext cx="3672407" cy="2448272"/>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9" name="Picture 11" descr="http://www.somodem.com/img/caisses_us/01.jpg"/>
          <p:cNvPicPr>
            <a:picLocks noChangeAspect="1" noChangeArrowheads="1"/>
          </p:cNvPicPr>
          <p:nvPr/>
        </p:nvPicPr>
        <p:blipFill>
          <a:blip r:embed="rId3" cstate="print"/>
          <a:srcRect/>
          <a:stretch>
            <a:fillRect/>
          </a:stretch>
        </p:blipFill>
        <p:spPr bwMode="auto">
          <a:xfrm>
            <a:off x="323528" y="5949280"/>
            <a:ext cx="908720" cy="908720"/>
          </a:xfrm>
          <a:prstGeom prst="rect">
            <a:avLst/>
          </a:prstGeom>
          <a:noFill/>
        </p:spPr>
      </p:pic>
      <p:pic>
        <p:nvPicPr>
          <p:cNvPr id="2067" name="Picture 19" descr="http://www.ecogeste.info/img/produits/cagette.jpg"/>
          <p:cNvPicPr>
            <a:picLocks noChangeAspect="1" noChangeArrowheads="1"/>
          </p:cNvPicPr>
          <p:nvPr/>
        </p:nvPicPr>
        <p:blipFill>
          <a:blip r:embed="rId4" cstate="print"/>
          <a:srcRect/>
          <a:stretch>
            <a:fillRect/>
          </a:stretch>
        </p:blipFill>
        <p:spPr bwMode="auto">
          <a:xfrm>
            <a:off x="1547664" y="5877272"/>
            <a:ext cx="980728" cy="980728"/>
          </a:xfrm>
          <a:prstGeom prst="rect">
            <a:avLst/>
          </a:prstGeom>
          <a:noFill/>
        </p:spPr>
      </p:pic>
      <p:pic>
        <p:nvPicPr>
          <p:cNvPr id="2050" name="Picture 2" descr="http://www.hellopro.fr/images/produit-2/0/4/6/feuilles-de-papier-kraft-l-x-l-80-x-120-cm-grammage-70-g-m-1477640.jpg"/>
          <p:cNvPicPr>
            <a:picLocks noChangeAspect="1" noChangeArrowheads="1"/>
          </p:cNvPicPr>
          <p:nvPr/>
        </p:nvPicPr>
        <p:blipFill>
          <a:blip r:embed="rId5" cstate="print"/>
          <a:srcRect/>
          <a:stretch>
            <a:fillRect/>
          </a:stretch>
        </p:blipFill>
        <p:spPr bwMode="auto">
          <a:xfrm>
            <a:off x="323528" y="2780928"/>
            <a:ext cx="1080120" cy="1080120"/>
          </a:xfrm>
          <a:prstGeom prst="rect">
            <a:avLst/>
          </a:prstGeom>
          <a:noFill/>
        </p:spPr>
      </p:pic>
      <p:sp>
        <p:nvSpPr>
          <p:cNvPr id="2" name="Titre 1"/>
          <p:cNvSpPr>
            <a:spLocks noGrp="1"/>
          </p:cNvSpPr>
          <p:nvPr>
            <p:ph type="title"/>
          </p:nvPr>
        </p:nvSpPr>
        <p:spPr>
          <a:xfrm>
            <a:off x="323528" y="-27384"/>
            <a:ext cx="7467600" cy="666328"/>
          </a:xfrm>
        </p:spPr>
        <p:txBody>
          <a:bodyPr/>
          <a:lstStyle/>
          <a:p>
            <a:r>
              <a:rPr lang="fr-FR" dirty="0" smtClean="0"/>
              <a:t>Fonction distribuer</a:t>
            </a:r>
            <a:endParaRPr lang="fr-FR" dirty="0"/>
          </a:p>
        </p:txBody>
      </p:sp>
      <p:sp>
        <p:nvSpPr>
          <p:cNvPr id="4" name="Espace réservé du contenu 2"/>
          <p:cNvSpPr txBox="1">
            <a:spLocks/>
          </p:cNvSpPr>
          <p:nvPr/>
        </p:nvSpPr>
        <p:spPr>
          <a:xfrm>
            <a:off x="107504" y="404664"/>
            <a:ext cx="8496944" cy="792088"/>
          </a:xfrm>
          <a:prstGeom prst="rect">
            <a:avLst/>
          </a:prstGeom>
        </p:spPr>
        <p:txBody>
          <a:bodyPr vert="horz">
            <a:normAutofit/>
          </a:bodyPr>
          <a:lstStyle/>
          <a:p>
            <a:pPr marL="640080" marR="0" lvl="1" indent="-274320" algn="l" defTabSz="914400" rtl="0" eaLnBrk="1" fontAlgn="auto" latinLnBrk="0" hangingPunct="1">
              <a:lnSpc>
                <a:spcPct val="100000"/>
              </a:lnSpc>
              <a:spcBef>
                <a:spcPct val="20000"/>
              </a:spcBef>
              <a:spcAft>
                <a:spcPts val="0"/>
              </a:spcAft>
              <a:buClr>
                <a:schemeClr val="accent1"/>
              </a:buClr>
              <a:buSzPct val="80000"/>
              <a:buFont typeface="Wingdings 2"/>
              <a:buNone/>
              <a:tabLst>
                <a:tab pos="4035425" algn="l"/>
              </a:tabLst>
              <a:defRPr/>
            </a:pPr>
            <a:r>
              <a:rPr kumimoji="0" lang="fr-FR" sz="8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rPr>
              <a:t>	</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fr-FR" sz="2400" b="0" i="0" u="none" strike="noStrike" kern="1200" cap="none" spc="0" normalizeH="0" baseline="0" noProof="0" dirty="0" smtClean="0">
                <a:ln>
                  <a:noFill/>
                </a:ln>
                <a:solidFill>
                  <a:schemeClr val="accent1"/>
                </a:solidFill>
                <a:effectLst/>
                <a:uLnTx/>
                <a:uFillTx/>
                <a:latin typeface="+mn-lt"/>
                <a:ea typeface="+mn-ea"/>
                <a:cs typeface="+mn-cs"/>
                <a:sym typeface="Wingdings" pitchFamily="2" charset="2"/>
              </a:rPr>
              <a:t>Il existe</a:t>
            </a:r>
            <a:r>
              <a:rPr kumimoji="0" lang="fr-FR" sz="2400" b="0" i="0" u="none" strike="noStrike" kern="1200" cap="none" spc="0" normalizeH="0" noProof="0" dirty="0" smtClean="0">
                <a:ln>
                  <a:noFill/>
                </a:ln>
                <a:solidFill>
                  <a:schemeClr val="accent1"/>
                </a:solidFill>
                <a:effectLst/>
                <a:uLnTx/>
                <a:uFillTx/>
                <a:latin typeface="+mn-lt"/>
                <a:ea typeface="+mn-ea"/>
                <a:cs typeface="+mn-cs"/>
                <a:sym typeface="Wingdings" pitchFamily="2" charset="2"/>
              </a:rPr>
              <a:t> de nombreuses </a:t>
            </a:r>
            <a:r>
              <a:rPr kumimoji="0" lang="fr-FR" sz="2400" b="1" i="0" u="none" strike="noStrike" kern="1200" cap="none" spc="0" normalizeH="0" noProof="0" dirty="0" smtClean="0">
                <a:ln>
                  <a:noFill/>
                </a:ln>
                <a:solidFill>
                  <a:schemeClr val="accent1"/>
                </a:solidFill>
                <a:effectLst/>
                <a:uLnTx/>
                <a:uFillTx/>
                <a:latin typeface="+mn-lt"/>
                <a:ea typeface="+mn-ea"/>
                <a:cs typeface="+mn-cs"/>
                <a:sym typeface="Wingdings" pitchFamily="2" charset="2"/>
              </a:rPr>
              <a:t>familles d’emballages </a:t>
            </a:r>
            <a:r>
              <a:rPr kumimoji="0" lang="fr-FR" sz="2400" b="0" i="0" u="none" strike="noStrike" kern="1200" cap="none" spc="0" normalizeH="0" noProof="0" dirty="0" smtClean="0">
                <a:ln>
                  <a:noFill/>
                </a:ln>
                <a:solidFill>
                  <a:schemeClr val="accent1"/>
                </a:solidFill>
                <a:effectLst/>
                <a:uLnTx/>
                <a:uFillTx/>
                <a:latin typeface="+mn-lt"/>
                <a:ea typeface="+mn-ea"/>
                <a:cs typeface="+mn-cs"/>
                <a:sym typeface="Wingdings" pitchFamily="2" charset="2"/>
              </a:rPr>
              <a:t>:</a:t>
            </a:r>
          </a:p>
        </p:txBody>
      </p:sp>
      <p:graphicFrame>
        <p:nvGraphicFramePr>
          <p:cNvPr id="10" name="Diagramme 9"/>
          <p:cNvGraphicFramePr/>
          <p:nvPr/>
        </p:nvGraphicFramePr>
        <p:xfrm>
          <a:off x="251520" y="836712"/>
          <a:ext cx="3912096" cy="232003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1" name="Diagramme 10"/>
          <p:cNvGraphicFramePr/>
          <p:nvPr/>
        </p:nvGraphicFramePr>
        <p:xfrm>
          <a:off x="3275856" y="1052736"/>
          <a:ext cx="5436096" cy="374441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2052" name="Picture 4" descr="http://www.favry.fr/images/sachet_plat_300.jpg"/>
          <p:cNvPicPr>
            <a:picLocks noChangeAspect="1" noChangeArrowheads="1"/>
          </p:cNvPicPr>
          <p:nvPr/>
        </p:nvPicPr>
        <p:blipFill>
          <a:blip r:embed="rId16" cstate="print"/>
          <a:srcRect/>
          <a:stretch>
            <a:fillRect/>
          </a:stretch>
        </p:blipFill>
        <p:spPr bwMode="auto">
          <a:xfrm>
            <a:off x="4499992" y="3501008"/>
            <a:ext cx="756084" cy="1008112"/>
          </a:xfrm>
          <a:prstGeom prst="rect">
            <a:avLst/>
          </a:prstGeom>
          <a:noFill/>
        </p:spPr>
      </p:pic>
      <p:pic>
        <p:nvPicPr>
          <p:cNvPr id="2054" name="Picture 6" descr="http://storage.canalblog.com/44/31/633318/72044794.jpg"/>
          <p:cNvPicPr>
            <a:picLocks noChangeAspect="1" noChangeArrowheads="1"/>
          </p:cNvPicPr>
          <p:nvPr/>
        </p:nvPicPr>
        <p:blipFill>
          <a:blip r:embed="rId17" cstate="print"/>
          <a:srcRect/>
          <a:stretch>
            <a:fillRect/>
          </a:stretch>
        </p:blipFill>
        <p:spPr bwMode="auto">
          <a:xfrm>
            <a:off x="3347864" y="3501008"/>
            <a:ext cx="814410" cy="936104"/>
          </a:xfrm>
          <a:prstGeom prst="rect">
            <a:avLst/>
          </a:prstGeom>
          <a:noFill/>
        </p:spPr>
      </p:pic>
      <p:pic>
        <p:nvPicPr>
          <p:cNvPr id="2055" name="Picture 7"/>
          <p:cNvPicPr>
            <a:picLocks noChangeAspect="1" noChangeArrowheads="1"/>
          </p:cNvPicPr>
          <p:nvPr/>
        </p:nvPicPr>
        <p:blipFill>
          <a:blip r:embed="rId18" cstate="print"/>
          <a:srcRect/>
          <a:stretch>
            <a:fillRect/>
          </a:stretch>
        </p:blipFill>
        <p:spPr bwMode="auto">
          <a:xfrm>
            <a:off x="6732240" y="3501008"/>
            <a:ext cx="807986" cy="1152128"/>
          </a:xfrm>
          <a:prstGeom prst="rect">
            <a:avLst/>
          </a:prstGeom>
          <a:noFill/>
          <a:ln w="9525">
            <a:noFill/>
            <a:miter lim="800000"/>
            <a:headEnd/>
            <a:tailEnd/>
          </a:ln>
        </p:spPr>
      </p:pic>
      <p:pic>
        <p:nvPicPr>
          <p:cNvPr id="2057" name="Picture 9" descr="http://www.northernbagandbox.com/01_assets/images/products/large_multiwall01.jpg"/>
          <p:cNvPicPr>
            <a:picLocks noChangeAspect="1" noChangeArrowheads="1"/>
          </p:cNvPicPr>
          <p:nvPr/>
        </p:nvPicPr>
        <p:blipFill>
          <a:blip r:embed="rId19" cstate="print"/>
          <a:srcRect/>
          <a:stretch>
            <a:fillRect/>
          </a:stretch>
        </p:blipFill>
        <p:spPr bwMode="auto">
          <a:xfrm>
            <a:off x="5364088" y="3501008"/>
            <a:ext cx="1372298" cy="1008112"/>
          </a:xfrm>
          <a:prstGeom prst="rect">
            <a:avLst/>
          </a:prstGeom>
          <a:noFill/>
        </p:spPr>
      </p:pic>
      <p:graphicFrame>
        <p:nvGraphicFramePr>
          <p:cNvPr id="16" name="Diagramme 15"/>
          <p:cNvGraphicFramePr/>
          <p:nvPr/>
        </p:nvGraphicFramePr>
        <p:xfrm>
          <a:off x="179512" y="3501008"/>
          <a:ext cx="5256584" cy="3600400"/>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
        <p:nvSpPr>
          <p:cNvPr id="2061" name="AutoShape 13" descr="data:image/jpeg;base64,/9j/4AAQSkZJRgABAQAAAQABAAD/2wCEAAkGBhQQERURDxQVFRMWFxoZGRgYGRcWHBgZHxMWFxgWFxkbHCYeGCUjHBUTJTAiIycpLCw4Gh49NTgqQSktLC0BCQoKDgwOGg8PGi8kHyQsKTIrKTU1MDQ1LTU0KSwsKio1LCw1LC8pLDUqLCwsLS4vLDQsNCwsLCksLC0pLCo1LP/AABEIAHgAeAMBIgACEQEDEQH/xAAcAAEAAgMAAwAAAAAAAAAAAAAABQcDBAYBAgj/xAA6EAABAwIEAwUGBAQHAAAAAAABAAIDBBEFBiExEkFREyJhcYEUIzJCkbEHYqHwUnLR8TOCosHC0uH/xAAZAQEAAwEBAAAAAAAAAAAAAAAAAwQFAgH/xAArEQACAQIFAwMDBQAAAAAAAAAAAQIDEQQSITFBIlHwE4GhIzLhQmGRsfH/2gAMAwEAAhEDEQA/ALxREQBERAEREAREQBERAEREAREQBERAEREAREQBERAFo41VGOFzmEB2zfMm2nU7r0xzHoqOMyTusOQ5uNtmj92Vax5jlr6yJ8ndiDjwR8gOEi56nx+llUxOIjSjbksUKLqO/BNUWe5oJCydvaxix4hZrx5/K79CuuwzMUFR/hvHF/C7uu+h39FXGJUV3kgkaKPkkLT3tfELNoY6okr6lqphovbQupFwOBY8+4bTztlbt2c/u3jydex6aH0U3R55gc4xykxSAlpDtRcGx1H3staFeMt9PO5SlSkjo0XrHIHC7SCDzGq9lORBERAEREAREQBQWaM2RULO/wB6V3wRjc+J6DxWlnHO7aNpjhs+oOzeTPF/9FTeK4133S1Dy+V25J/QdFRxGKy9ENWW6GHz9UtjfxbGZKqUzVLrnkPlYOgC3ctiWSRlQ33cDHcXE7eXcWYOn5vpfdamC5fdKBNWizN2w9ehl/6fXorBwNkI4papzW8GrYnb+DuH5vABZWR1JWvr37Gi5qnHRHMZlxV4kaynjc6R9jZ92N4erSRrfrsvMlKWjieRy1uLXOlr+a6GsrpMRmDGizR8Leg5ucf3yUD+IUTafghjcZZLd9nD3W6aG/j0OvPRceju4faue4U81ovd8Gt2IAUfNScR6joVpUftDSBZ3eHdEjSGkfkO9h1uQui9l4G8by0AAXdewGvUpfK7BwPGE4lNSd6OR9ri7CSWnXXfwVpZdxB9RTRzSNDS8cVugueG/ja11UWZMVFNT8ehe42YOpsSD5Dcq4MCpTFTQxu+JsbA7+bgHEfrda2CzNNvYzsTY30RFoFQIiiqjMkMc/YOJDram2gOlgT43XMpKO56k3sSq4vN+duz4oKUgybOfyZ4Dqft9tXM2eBJxQ0rrNBLXybX6hn9efJVZjmN3PYwC5Ngeet7AC25J5KhiMS30U/5LtDD3d5GDHMf4SWsJdIdzuSb6k+q3MvZcMbhUVPem3a07M6Ejr0HLz2zZcy22K00tnTHUD4uDxPV3lo3lrqrSwXLcdLH7TW24raNIuG32FubvsqUI57wp7cyL1SSpq8vZHnA8MjgiFVVkEnVrd7cxpzd4clCVlTLidQAxoAGjejRfdxQwuqpCyFp4S4kAHQC/wBB5reONCiidBHHwT3s52h9R49Bt9l1njlyvSK+WV8rzXWsv6MFXihwwughdG97gOJ9jxNNtv8Az+y1MsYI2pe6aqeAxveIc7vP53N9bdSvfL2B9u4yym0TTd7z9SATuep5LFjOMRTy2iY1kbNG2Fi7xKivoqk10/piSW3hHflkljuLmqcIoW+7BsxoG52vbl/sFjzDgrKWBkk8o4hcvYQC0jmfJo01vdbdDC/Dw2eRjXcegBNnNvyGmh66Kvcar58brRSQEEF3ed8vdOv+Rn+o+imVP1G8/wBz+F5sQuplSUNl8njKGAyYzXNlcOCkgLTa1gGBwcyFoGgLrAnoPRX8o3L2AR0NOyngHdaNTzc75nu8SVJLXpwUI2RQnLM7hERSHAVW/i/C+jdFiEAI4j2UtuZteNxHPZzfpaytJRWacCbXUk1M63vGEAn5Xbsd6OAK4nFSVmdQlldymoK+nxKLhZJ2NSRr4nwv8X6HzTLWXW05Jms6a5DejRqLtvu4jny2HMmvq7DpaaUxTNdFMzQg6EeI6g8iF1uBZ0mY207e1aCCHtt2jLEd4NuO0t4arJrUGl07GnRrJPUsibLppYhUOkLJ79xg1t5nkbenLmtCpxuSqeBM65HIaNbtc+qxsrDiDBLBUCRugcXfEPA/wkb2sL8lPVbKemg9nhDZZXi7nkbab9QejeXPxhVpKSXTFccv2O5XTWbqb5/Jumtho4eCncHSOGrhrb99PqonDMCdVvLnd2IG7nHc8zqdytLDsGllJ7NrnNG5H2F+a28RzP7ptNEwx20eN9b8zv6FepqbUqitFbLv5ycqLj0w3e77ecGGukDHOhp5HmG4NrXaLb6c9fqseU4IWyumqT8A4mDh0cevTTkPtZS2W8vg++mNo2672DvPw6qEz9m9rTaOwfa0YsO6Nu0d/wAWn+8iptWnzwvNkjmVRJOC92RGeMzy1U3s0AJleeCzd2NO0bfzOvqeQ/Sw8hZHjw2AAhpqHD3jx9eBvRo0891DfhnkY049sqR7547gdq5gOpc4/wATv09SrCWlRpZVd7soTnfRBERWCIIiIAiIgILNeTKfEo+Cob3gO5INHM8jzHgdFSObfwsrKDikjHtFODclgJc0dXM3HmL2X0Wi4lBM6Umj5HoMYkgkE1PI5rx63HR4+ceasrCs/wANXE0Ss4JB8RvoP5eevjoupzx+DsFYXT0loKjc2Fo3n8wHwnxHqFTGJYLNQTGOdjopQfRw6g7OBVGvh4z337lyjXcX+xeLc2M9nDaUBrbd54Ox0FzzBPUrDgmUGzntXmzQd9CSb677Kq8uYtGCWv8AdvNwHN0ab8ngEADx26rrKvOklBROpuIOmebkjXsmFoDWWta9gLC+l9fGBQvU+prbZf4TSnkh9PndklmvNppmmngeH693+EDXVw+zfVaf4X5LNVIcQqyXsa8lgdr2kgOsjr8mnYcz5KFyLll+KTXfcQMcDK/XvHfs2nqeZ5A+SvimpmxMbHG0NY0Wa0CwAGwAV6jStq/PwUqk7mVERWiAIiIAiIgCIiAIiIAozH8uwV0RiqWBzeR2c09WnkVJovGr7gobOf4SzUYMtLxTQDmB7yMcy4AWcPEDzCiMCyfNiE7Io7hvDxF5B4WMOjneJJ+p8tPpBa9LQRxFxjYG8Ru6wtc/u/1KjdLW5J6mljBgeCRUcDaeBtmN9STzc48yVvoilIwiIgCIiAIiIAiIgCIiAIiIAiIgCIiAIiIAiIgCIi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63" name="AutoShape 15" descr="data:image/jpeg;base64,/9j/4AAQSkZJRgABAQAAAQABAAD/2wCEAAkGBhQQERURDxQVFRMWFxoZGRgYGRcWHBgZHxMWFxgWFxkbHCYeGCUjHBUTJTAiIycpLCw4Gh49NTgqQSktLC0BCQoKDgwOGg8PGi8kHyQsKTIrKTU1MDQ1LTU0KSwsKio1LCw1LC8pLDUqLCwsLS4vLDQsNCwsLCksLC0pLCo1LP/AABEIAHgAeAMBIgACEQEDEQH/xAAcAAEAAgMAAwAAAAAAAAAAAAAABQcDBAYBAgj/xAA6EAABAwIEAwUGBAQHAAAAAAABAAIDBBEFBiExEkFREyJhcYEUIzJCkbEHYqHwUnLR8TOCosHC0uH/xAAZAQEAAwEBAAAAAAAAAAAAAAAAAwQFAgH/xAArEQACAQIFAwMDBQAAAAAAAAAAAQIDEQQSITFBIlHwE4GhIzLhQmGRsfH/2gAMAwEAAhEDEQA/ALxREQBERAEREAREQBERAEREAREQBERAEREAREQBERAFo41VGOFzmEB2zfMm2nU7r0xzHoqOMyTusOQ5uNtmj92Vax5jlr6yJ8ndiDjwR8gOEi56nx+llUxOIjSjbksUKLqO/BNUWe5oJCydvaxix4hZrx5/K79CuuwzMUFR/hvHF/C7uu+h39FXGJUV3kgkaKPkkLT3tfELNoY6okr6lqphovbQupFwOBY8+4bTztlbt2c/u3jydex6aH0U3R55gc4xykxSAlpDtRcGx1H3staFeMt9PO5SlSkjo0XrHIHC7SCDzGq9lORBERAEREAREQBQWaM2RULO/wB6V3wRjc+J6DxWlnHO7aNpjhs+oOzeTPF/9FTeK4133S1Dy+V25J/QdFRxGKy9ENWW6GHz9UtjfxbGZKqUzVLrnkPlYOgC3ctiWSRlQ33cDHcXE7eXcWYOn5vpfdamC5fdKBNWizN2w9ehl/6fXorBwNkI4papzW8GrYnb+DuH5vABZWR1JWvr37Gi5qnHRHMZlxV4kaynjc6R9jZ92N4erSRrfrsvMlKWjieRy1uLXOlr+a6GsrpMRmDGizR8Leg5ucf3yUD+IUTafghjcZZLd9nD3W6aG/j0OvPRceju4faue4U81ovd8Gt2IAUfNScR6joVpUftDSBZ3eHdEjSGkfkO9h1uQui9l4G8by0AAXdewGvUpfK7BwPGE4lNSd6OR9ri7CSWnXXfwVpZdxB9RTRzSNDS8cVugueG/ja11UWZMVFNT8ehe42YOpsSD5Dcq4MCpTFTQxu+JsbA7+bgHEfrda2CzNNvYzsTY30RFoFQIiiqjMkMc/YOJDram2gOlgT43XMpKO56k3sSq4vN+duz4oKUgybOfyZ4Dqft9tXM2eBJxQ0rrNBLXybX6hn9efJVZjmN3PYwC5Ngeet7AC25J5KhiMS30U/5LtDD3d5GDHMf4SWsJdIdzuSb6k+q3MvZcMbhUVPem3a07M6Ejr0HLz2zZcy22K00tnTHUD4uDxPV3lo3lrqrSwXLcdLH7TW24raNIuG32FubvsqUI57wp7cyL1SSpq8vZHnA8MjgiFVVkEnVrd7cxpzd4clCVlTLidQAxoAGjejRfdxQwuqpCyFp4S4kAHQC/wBB5reONCiidBHHwT3s52h9R49Bt9l1njlyvSK+WV8rzXWsv6MFXihwwughdG97gOJ9jxNNtv8Az+y1MsYI2pe6aqeAxveIc7vP53N9bdSvfL2B9u4yym0TTd7z9SATuep5LFjOMRTy2iY1kbNG2Fi7xKivoqk10/piSW3hHflkljuLmqcIoW+7BsxoG52vbl/sFjzDgrKWBkk8o4hcvYQC0jmfJo01vdbdDC/Dw2eRjXcegBNnNvyGmh66Kvcar58brRSQEEF3ed8vdOv+Rn+o+imVP1G8/wBz+F5sQuplSUNl8njKGAyYzXNlcOCkgLTa1gGBwcyFoGgLrAnoPRX8o3L2AR0NOyngHdaNTzc75nu8SVJLXpwUI2RQnLM7hERSHAVW/i/C+jdFiEAI4j2UtuZteNxHPZzfpaytJRWacCbXUk1M63vGEAn5Xbsd6OAK4nFSVmdQlldymoK+nxKLhZJ2NSRr4nwv8X6HzTLWXW05Jms6a5DejRqLtvu4jny2HMmvq7DpaaUxTNdFMzQg6EeI6g8iF1uBZ0mY207e1aCCHtt2jLEd4NuO0t4arJrUGl07GnRrJPUsibLppYhUOkLJ79xg1t5nkbenLmtCpxuSqeBM65HIaNbtc+qxsrDiDBLBUCRugcXfEPA/wkb2sL8lPVbKemg9nhDZZXi7nkbab9QejeXPxhVpKSXTFccv2O5XTWbqb5/Jumtho4eCncHSOGrhrb99PqonDMCdVvLnd2IG7nHc8zqdytLDsGllJ7NrnNG5H2F+a28RzP7ptNEwx20eN9b8zv6FepqbUqitFbLv5ycqLj0w3e77ecGGukDHOhp5HmG4NrXaLb6c9fqseU4IWyumqT8A4mDh0cevTTkPtZS2W8vg++mNo2672DvPw6qEz9m9rTaOwfa0YsO6Nu0d/wAWn+8iptWnzwvNkjmVRJOC92RGeMzy1U3s0AJleeCzd2NO0bfzOvqeQ/Sw8hZHjw2AAhpqHD3jx9eBvRo0891DfhnkY049sqR7547gdq5gOpc4/wATv09SrCWlRpZVd7soTnfRBERWCIIiIAiIgILNeTKfEo+Cob3gO5INHM8jzHgdFSObfwsrKDikjHtFODclgJc0dXM3HmL2X0Wi4lBM6Umj5HoMYkgkE1PI5rx63HR4+ceasrCs/wANXE0Ss4JB8RvoP5eevjoupzx+DsFYXT0loKjc2Fo3n8wHwnxHqFTGJYLNQTGOdjopQfRw6g7OBVGvh4z337lyjXcX+xeLc2M9nDaUBrbd54Ox0FzzBPUrDgmUGzntXmzQd9CSb677Kq8uYtGCWv8AdvNwHN0ab8ngEADx26rrKvOklBROpuIOmebkjXsmFoDWWta9gLC+l9fGBQvU+prbZf4TSnkh9PndklmvNppmmngeH693+EDXVw+zfVaf4X5LNVIcQqyXsa8lgdr2kgOsjr8mnYcz5KFyLll+KTXfcQMcDK/XvHfs2nqeZ5A+SvimpmxMbHG0NY0Wa0CwAGwAV6jStq/PwUqk7mVERWiAIiIAiIgCIiAIiIAozH8uwV0RiqWBzeR2c09WnkVJovGr7gobOf4SzUYMtLxTQDmB7yMcy4AWcPEDzCiMCyfNiE7Io7hvDxF5B4WMOjneJJ+p8tPpBa9LQRxFxjYG8Ru6wtc/u/1KjdLW5J6mljBgeCRUcDaeBtmN9STzc48yVvoilIwiIgCIiAIiIAiIgCIiAIiIAiIgCIiAIiIAiIgCIi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65" name="AutoShape 17" descr="data:image/jpeg;base64,/9j/4AAQSkZJRgABAQAAAQABAAD/2wCEAAkGBhQQERURDxQVFRMWFxoZGRgYGRcWHBgZHxMWFxgWFxkbHCYeGCUjHBUTJTAiIycpLCw4Gh49NTgqQSktLC0BCQoKDgwOGg8PGi8kHyQsKTIrKTU1MDQ1LTU0KSwsKio1LCw1LC8pLDUqLCwsLS4vLDQsNCwsLCksLC0pLCo1LP/AABEIAHgAeAMBIgACEQEDEQH/xAAcAAEAAgMAAwAAAAAAAAAAAAAABQcDBAYBAgj/xAA6EAABAwIEAwUGBAQHAAAAAAABAAIDBBEFBiExEkFREyJhcYEUIzJCkbEHYqHwUnLR8TOCosHC0uH/xAAZAQEAAwEBAAAAAAAAAAAAAAAAAwQFAgH/xAArEQACAQIFAwMDBQAAAAAAAAAAAQIDEQQSITFBIlHwE4GhIzLhQmGRsfH/2gAMAwEAAhEDEQA/ALxREQBERAEREAREQBERAEREAREQBERAEREAREQBERAFo41VGOFzmEB2zfMm2nU7r0xzHoqOMyTusOQ5uNtmj92Vax5jlr6yJ8ndiDjwR8gOEi56nx+llUxOIjSjbksUKLqO/BNUWe5oJCydvaxix4hZrx5/K79CuuwzMUFR/hvHF/C7uu+h39FXGJUV3kgkaKPkkLT3tfELNoY6okr6lqphovbQupFwOBY8+4bTztlbt2c/u3jydex6aH0U3R55gc4xykxSAlpDtRcGx1H3staFeMt9PO5SlSkjo0XrHIHC7SCDzGq9lORBERAEREAREQBQWaM2RULO/wB6V3wRjc+J6DxWlnHO7aNpjhs+oOzeTPF/9FTeK4133S1Dy+V25J/QdFRxGKy9ENWW6GHz9UtjfxbGZKqUzVLrnkPlYOgC3ctiWSRlQ33cDHcXE7eXcWYOn5vpfdamC5fdKBNWizN2w9ehl/6fXorBwNkI4papzW8GrYnb+DuH5vABZWR1JWvr37Gi5qnHRHMZlxV4kaynjc6R9jZ92N4erSRrfrsvMlKWjieRy1uLXOlr+a6GsrpMRmDGizR8Leg5ucf3yUD+IUTafghjcZZLd9nD3W6aG/j0OvPRceju4faue4U81ovd8Gt2IAUfNScR6joVpUftDSBZ3eHdEjSGkfkO9h1uQui9l4G8by0AAXdewGvUpfK7BwPGE4lNSd6OR9ri7CSWnXXfwVpZdxB9RTRzSNDS8cVugueG/ja11UWZMVFNT8ehe42YOpsSD5Dcq4MCpTFTQxu+JsbA7+bgHEfrda2CzNNvYzsTY30RFoFQIiiqjMkMc/YOJDram2gOlgT43XMpKO56k3sSq4vN+duz4oKUgybOfyZ4Dqft9tXM2eBJxQ0rrNBLXybX6hn9efJVZjmN3PYwC5Ngeet7AC25J5KhiMS30U/5LtDD3d5GDHMf4SWsJdIdzuSb6k+q3MvZcMbhUVPem3a07M6Ejr0HLz2zZcy22K00tnTHUD4uDxPV3lo3lrqrSwXLcdLH7TW24raNIuG32FubvsqUI57wp7cyL1SSpq8vZHnA8MjgiFVVkEnVrd7cxpzd4clCVlTLidQAxoAGjejRfdxQwuqpCyFp4S4kAHQC/wBB5reONCiidBHHwT3s52h9R49Bt9l1njlyvSK+WV8rzXWsv6MFXihwwughdG97gOJ9jxNNtv8Az+y1MsYI2pe6aqeAxveIc7vP53N9bdSvfL2B9u4yym0TTd7z9SATuep5LFjOMRTy2iY1kbNG2Fi7xKivoqk10/piSW3hHflkljuLmqcIoW+7BsxoG52vbl/sFjzDgrKWBkk8o4hcvYQC0jmfJo01vdbdDC/Dw2eRjXcegBNnNvyGmh66Kvcar58brRSQEEF3ed8vdOv+Rn+o+imVP1G8/wBz+F5sQuplSUNl8njKGAyYzXNlcOCkgLTa1gGBwcyFoGgLrAnoPRX8o3L2AR0NOyngHdaNTzc75nu8SVJLXpwUI2RQnLM7hERSHAVW/i/C+jdFiEAI4j2UtuZteNxHPZzfpaytJRWacCbXUk1M63vGEAn5Xbsd6OAK4nFSVmdQlldymoK+nxKLhZJ2NSRr4nwv8X6HzTLWXW05Jms6a5DejRqLtvu4jny2HMmvq7DpaaUxTNdFMzQg6EeI6g8iF1uBZ0mY207e1aCCHtt2jLEd4NuO0t4arJrUGl07GnRrJPUsibLppYhUOkLJ79xg1t5nkbenLmtCpxuSqeBM65HIaNbtc+qxsrDiDBLBUCRugcXfEPA/wkb2sL8lPVbKemg9nhDZZXi7nkbab9QejeXPxhVpKSXTFccv2O5XTWbqb5/Jumtho4eCncHSOGrhrb99PqonDMCdVvLnd2IG7nHc8zqdytLDsGllJ7NrnNG5H2F+a28RzP7ptNEwx20eN9b8zv6FepqbUqitFbLv5ycqLj0w3e77ecGGukDHOhp5HmG4NrXaLb6c9fqseU4IWyumqT8A4mDh0cevTTkPtZS2W8vg++mNo2672DvPw6qEz9m9rTaOwfa0YsO6Nu0d/wAWn+8iptWnzwvNkjmVRJOC92RGeMzy1U3s0AJleeCzd2NO0bfzOvqeQ/Sw8hZHjw2AAhpqHD3jx9eBvRo0891DfhnkY049sqR7547gdq5gOpc4/wATv09SrCWlRpZVd7soTnfRBERWCIIiIAiIgILNeTKfEo+Cob3gO5INHM8jzHgdFSObfwsrKDikjHtFODclgJc0dXM3HmL2X0Wi4lBM6Umj5HoMYkgkE1PI5rx63HR4+ceasrCs/wANXE0Ss4JB8RvoP5eevjoupzx+DsFYXT0loKjc2Fo3n8wHwnxHqFTGJYLNQTGOdjopQfRw6g7OBVGvh4z337lyjXcX+xeLc2M9nDaUBrbd54Ox0FzzBPUrDgmUGzntXmzQd9CSb677Kq8uYtGCWv8AdvNwHN0ab8ngEADx26rrKvOklBROpuIOmebkjXsmFoDWWta9gLC+l9fGBQvU+prbZf4TSnkh9PndklmvNppmmngeH693+EDXVw+zfVaf4X5LNVIcQqyXsa8lgdr2kgOsjr8mnYcz5KFyLll+KTXfcQMcDK/XvHfs2nqeZ5A+SvimpmxMbHG0NY0Wa0CwAGwAV6jStq/PwUqk7mVERWiAIiIAiIgCIiAIiIAozH8uwV0RiqWBzeR2c09WnkVJovGr7gobOf4SzUYMtLxTQDmB7yMcy4AWcPEDzCiMCyfNiE7Io7hvDxF5B4WMOjneJJ+p8tPpBa9LQRxFxjYG8Ru6wtc/u/1KjdLW5J6mljBgeCRUcDaeBtmN9STzc48yVvoilIwiIgCIiAIiIAiIgCIiAIiIAiIgCIiAIiIAiIgCIi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2069" name="Picture 21" descr="http://www.leroydirect.com/_var/repository/EcLeroy/SystemFile/1641/detail_Caisses_palette_standard_en_contreplaque.jpg"/>
          <p:cNvPicPr>
            <a:picLocks noChangeAspect="1" noChangeArrowheads="1"/>
          </p:cNvPicPr>
          <p:nvPr/>
        </p:nvPicPr>
        <p:blipFill>
          <a:blip r:embed="rId25" cstate="print"/>
          <a:srcRect/>
          <a:stretch>
            <a:fillRect/>
          </a:stretch>
        </p:blipFill>
        <p:spPr bwMode="auto">
          <a:xfrm>
            <a:off x="2915816" y="5942935"/>
            <a:ext cx="1152128" cy="915065"/>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90" name="Picture 10" descr="http://www.ruedelamer.com/photos/3120/1/zoom.jpg"/>
          <p:cNvPicPr>
            <a:picLocks noChangeAspect="1" noChangeArrowheads="1"/>
          </p:cNvPicPr>
          <p:nvPr/>
        </p:nvPicPr>
        <p:blipFill>
          <a:blip r:embed="rId3" cstate="print"/>
          <a:srcRect/>
          <a:stretch>
            <a:fillRect/>
          </a:stretch>
        </p:blipFill>
        <p:spPr bwMode="auto">
          <a:xfrm>
            <a:off x="198784" y="5653136"/>
            <a:ext cx="1204864" cy="1204864"/>
          </a:xfrm>
          <a:prstGeom prst="rect">
            <a:avLst/>
          </a:prstGeom>
          <a:noFill/>
        </p:spPr>
      </p:pic>
      <p:pic>
        <p:nvPicPr>
          <p:cNvPr id="148488" name="Picture 8" descr="http://csimg.webmarchand.com/srv/FR/2800282603688066/T/340x340/C/FFFFFF/url/seau-plastique-avec.jpg"/>
          <p:cNvPicPr>
            <a:picLocks noChangeAspect="1" noChangeArrowheads="1"/>
          </p:cNvPicPr>
          <p:nvPr/>
        </p:nvPicPr>
        <p:blipFill>
          <a:blip r:embed="rId4" cstate="print"/>
          <a:srcRect/>
          <a:stretch>
            <a:fillRect/>
          </a:stretch>
        </p:blipFill>
        <p:spPr bwMode="auto">
          <a:xfrm>
            <a:off x="6300192" y="3501008"/>
            <a:ext cx="1105644" cy="1105645"/>
          </a:xfrm>
          <a:prstGeom prst="rect">
            <a:avLst/>
          </a:prstGeom>
          <a:noFill/>
        </p:spPr>
      </p:pic>
      <p:sp>
        <p:nvSpPr>
          <p:cNvPr id="2" name="Titre 1"/>
          <p:cNvSpPr>
            <a:spLocks noGrp="1"/>
          </p:cNvSpPr>
          <p:nvPr>
            <p:ph type="title"/>
          </p:nvPr>
        </p:nvSpPr>
        <p:spPr>
          <a:xfrm>
            <a:off x="323528" y="-27384"/>
            <a:ext cx="7467600" cy="666328"/>
          </a:xfrm>
        </p:spPr>
        <p:txBody>
          <a:bodyPr/>
          <a:lstStyle/>
          <a:p>
            <a:r>
              <a:rPr lang="fr-FR" dirty="0" smtClean="0"/>
              <a:t>Fonction distribuer</a:t>
            </a:r>
            <a:endParaRPr lang="fr-FR" dirty="0"/>
          </a:p>
        </p:txBody>
      </p:sp>
      <p:graphicFrame>
        <p:nvGraphicFramePr>
          <p:cNvPr id="5" name="Diagramme 4"/>
          <p:cNvGraphicFramePr/>
          <p:nvPr/>
        </p:nvGraphicFramePr>
        <p:xfrm>
          <a:off x="395536" y="-387424"/>
          <a:ext cx="5472608" cy="35441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8482" name="AutoShape 2" descr="data:image/jpeg;base64,/9j/4AAQSkZJRgABAQAAAQABAAD/2wCEAAkGBhAOERAPDRAQDwwNEBAQEBIOGBAPEA8OFRAXFBYUFhcYGyYfGBojGRUUHy8gJCcpLC0sFh4xNTAqNSYrLCkBCQoKDgwOFw8PGikkHBwpLCwsLCksNCkpLSksKSkpLCosKSwpKSkpLCkpKSkpKSwpLCkpLCwpKSkpKSksLCksKf/AABEIAMgAyAMBIgACEQEDEQH/xAAcAAEAAgMBAQEAAAAAAAAAAAAABQcBBggEAwL/xABTEAABAwEBCAkPBg0EAwAAAAAAAQIDBBEFBgcSIVST0hUXGDFBVXSR0RMUFjM0UVNhc5KksbLT4yJiobO0wiM1NkRWcXKBg5SjwfAIMkJSQ4Ki/8QAGgEBAAMBAQEAAAAAAAAAAAAAAAECAwQGBf/EACcRAQACAgEDAwQDAQAAAAAAAAABAgMREgQhMRRRUhUyQXEFEyJh/9oADAMBAAIRAxEAPwC8QAAAAAAAAAAAAAAAAAAAAAAAAAAAAAAAAAABSW6RXi30n4A3SK8W+k/AOn0mb4o3C7QUlukV4t9J+AN0ivFvpPwB6TN8TcLtBSW6RXi30n4A3SK8W+k/AHpM3xNwu0FJbpFeLfSfgDdIrxb6T8AekzfE3C7QUlukV4t9J+AN0ivFvpPwB6TN8TcLtBSW6RXi30n4A3SK8W+k/AHpM3xNwu0FJbpFeLfSfgDdIrxb6T8AekzfE3C7QUlukV4t9J+AN0ivFvpPwB6TN8TcLtBSW6QXi30n4B7bk4damtf1KjuO+eWy3FjqLbE76/gLEK26bLWN2g3C4AVzth3Y/R2f+YZ7obYd2P0cqP5hnujLhKVjArnbDux+jlR/MM90NsO7H6OVH8wz3Q4yLGBXO2Hdj9Haj+YZ7ojLtYaK2hxevLiSwJJ/tWSoyO8VqQKlpNcdrTqBbIKS3SK8W+k/ABt6XN8UbhSgAPSaYgAGgAA0AAGgAA0AAGgAA0AAAyhfmB2qpKOgY+RHRzVLnvfI6OTFfY9Wo1r0RbbETe8alBHTuB38T0f8X61x8n+TnWOP20x+U72WUXh082XVHZbReHTzZdUl/wDOEf5wnn9w3RHZbReHTzZdUdltF4dPNl1SX/zhH+cI7CI7LKLw6ebLqkHflX0d0KOemTHqHyRvWNIo5XuY9rcZHf7clim5/wCcJ8a3tcnk3+ypattTCJcaAyoPZU+2HKwACwAAAAAAAAAAAAAAAAAAAdO4HfxPR/xfrXHMR07gd/E9H/F+tcfI/lPsr+2mPy3QAHwHQAAAfCt7XJ+w/wBg+58K3tcn7D/YJjyhxspkwpk9lT7Yci0r3sBj62mgquvWx9cRo/E6krsVFtyW4+Ukdzq/jBuhd7wsa8y6NPHc+iYs8DVbTQ2oskaKirGi9/xkzs1TZxT6SLWPMz1mffazoikKg3Oj+MG6J3vBudH8YN0LveFv7NU2cQaSLWGzVNnEGki1iPW5/dPCqkL4MBMlHTT1KVjZVp43SYiRK1XI3KqW462ZCq1Ou6+vpZopInVFPiysexfwkW85qov/AC8ZybdOi6hNLCrmuWGR7FczK12KtlqeI+n0HU2vMxeWd667w8oAPq86+7PQABzr7o0ABBzr7p0sW8fBA+6tL1310kDXSPY1qxrJajbPlW4ycNvMbBudH8YN0LveG84Naqmp7l0TOrwoqxI9yOexqo59rltRV76mzbNU2cU+ki1jzWTrc3KeNu228VrpUG50fxg3Qu94Nzo/jBuhd7wt/Zqmzin0kWsNmqbOKfSRaxT1uf5J41VBudX8YN0LveFjYObl9aUEdNjY/W8tTFjWYuNizuS2y1bOcmdmqbOINJF0kHe/fLSRxyNfOxHJVVS5MZyWLUPVMqJYuQzyZ8mWNXnZFYjw2kER2WUWcM5n6o7LKLOGcz9U51kuCI7LKLOGcz9UdllFnDOZ+qBLnwre1yfsP9gj+yyizhnM/VPjWX10SxyIlQy3EfwP/wCq/NJjyOTFMmFMnsqd6w5HV96lyoFoaJVhhVy0lOqqrI1VV6k3hsJXYmn8BD5kfQeS9LuCi5JT/UtJY8ZPl1w8mxNP4CHRx9A2Jp/AQ6OPoPWAPJsRT+Ah0cfQRNwLlQL13bDCtlZMiWsYtifJsTe3spsJEXvfnfLZ/ukxMmnr2Ip/AQ+ZH0GdiKfwEPmR9B6wOUjybEU/gIfMj6BsRT+Ah8yPoPWBuTTybEU/gIfMj6DC3Jp/AQ6OPoPYYUncmkBetcuB1HTK6GJy9SblVjFXfXhVCV2Jp/AQ6OPoPJen3FTeST1qSxUeTYmn8BDo4+gbE0/gIdHH0HrAHk2Jp/AQ6OPoPDerGjYHo1Ea1tVVoiJkRE64fkRE3kJkib2O0ycqq/tDwJYAAAAAPhXdqk8m/wBlT7nwru1SeTk9gCp7+rwaHYjr+OLqVXDSQSY0XyUkcrWIuOm8u/v74Niv1/JyXkFP6mA68ebJEa5SpMQ2e9LuCi5JT/UtJYib0u4KLklP9S0ljk/K8AAAERe9+d8tn+6S5EXvfnfLZ/ugS4AAAAAYUyYUmBFXp9xU3kk9aksRN6fcVN5JPWpLEAAABE3sdpk5VV/aHksRN7HaZOVVf2h4EsAAAAAHwru1SeTk9g+58K7tUnk5PYA0q/X8nJeQU/qYYM36/k5LyCn9TDBtTwpLZ70u4KLklP8AUtJYib0u4KLklP8AUtJYx/K8AAAERe9+d8tn+6S5EXvfnfLZ/ugS4AAAAAYUyYUmBFXp9xU3kk9aksRN6fcVN5JPWpLEAAABE3sdpk5VV/aHksRN7HaZOVVf2h4EsAAAAAHwru1SeTk9g+58K7tUnk5PYA0q/X8nJeQU/qYYM36/k5LyCn9TDBtTwpLZ70+4aHklP9S0liqMFt976+FlItasFVTxtY2LqUCo+JjUaisVUtWxES0sDYurz92hp+grkxzSZiy0TuEuCH2Lq8/doafoM7F1efu0NP0GaUuRF72/V8tn+6fiW59UxrnOr3IjUVVXqNPkRE394r3BxfPW1rqtz51ipVqXYkyRQua6V/8AxdanyVVqMXvZS8U3EybW4CH2Lq8/doafoM7F1efu0NP0FBLgiNi6vP3aGn6BsXV5+7Q0/QBLmFInYurz92hp+g8V2Yaunp55+vnL1GJ8liw09iq1qr3u/YTEbke69PuKl8knrUlir8F98z7o07YW1zoaqnaiOiWKB1rbVse1VS1yfSbxsXV5+7Q0/QWvSaTqURKYBEbF1efu0NP0DYurz92hp+golLkRex2mTlVX9oefCupqmCOSV9e5GxMc9fwNPvNaqrweI0TBhfFXVsUqzTuggWokSKRsULmPle5XuauMmRbXfqyoXikzEyja2QQ+xlXn7tDT9A2Lq8/doafoKJTAIjYurz92hp+gbF1efu0NP0AS58K7tUnk5PYI/Yurz92hp+gi7546umo6qfr5y9SgleiLFAiKqMXJkThJiNzpEtMwk36QQXKiucny6qro6dHIn/hZiNdjO8a2WIgKQmnc9cZ6q5yoiWuyrYiWJ9GQHo8PQY4rHPywm3chncxyOjcrHtW1rmqqKi+Iv/BZhTbXI2jrXI2ualjHrkSdqJ7ff75z4fSGVzHI5iq17VRWuTIqORd9Dfqelrmjv590Vtp2aCrMG+F6Goi6hdOVkNTEmSWRUYyZqcKquRHes3bs6uZn9JpY+k81kxXpbjaO7eJiUdhVux1pcuqci2PlakLbN+164q/Raar/AKfGotFVoqIqddIli5U7S0hcOd90FUylpqSeOdiOfLIsLkeiKiYrUVU4crl/cTn+nruOr5Un1LTq/q49Nyn8zCIn/Wlg2rRrYtq0blyKuVadyrvL8zx8BKItuVOHL+4w5qKioqIqKli27ypvWENPVNudllejaBVREc9UTrdy5EaqrvsXg736jgXTYI2518dHVOVlLUwTvalqtie17kTv2JweMkhrXkDWsJNR1O5de7hWnc1P1rk/ubKaPhnqMS5FT33uiYn75EVfoQvijd4/aJ8ObKSrfC9skT3MkYqK1zVVFRUOhsGOFJl0mtpqtUZdBjci7zahETfb87voc5n1pqh8bmvjcrJGKitc3IqKm9Yp6bqeljNXX593PW2nZgKywd4XoKqLqV0pY4KqJETqkioyOZv/AGtXIju+huHZ1czP6TSxnmsmG9J1MOiJhAYZ7sdbXLla1bH1TmwN/ZVbXfQingwDRo65b0ciKi1UuRcqL8lhp+HW+eGrfSRUs8U8MbXyOWFzXokiuxURbOGxLf3m5YA/xY7lUvssOu2Pj00T+ZlTe7N0a9aRcV6qtI5bGuXfgVVyNd83vO4OElLTEkaORWuRFRUsVFyoqLwKQ09ey53dEiNoVciMkkVE6i9d5jlXfb3l4N5Tg1vw02mwRtzb5KOqcrKWphne1uMrYnte5G22WqicHjJITEwBqWFao6ncmtXhWNGp/wCz2p/dTbSv8OFRiXJkTwk0LP8A6t/saYY3krH/AGEW8ObgAexcoDqraouNmEPPLrDaouNmEPPLrHzPqVPaV+DlWwWHVW1RcbMIeeXWG1RcbMIeeXWI+o09pODlawuzATdylpqSqbUVEMLnVKORJXsYqt6k1LURV3rUU33aouNmEPPLrGNqi42YQ88msc3U9VTNTjqYWrExO3sqb97nRsc91bTK1jVcqMkY9yoneRFtVfF4znzCFhDluvLYlsdDGv4KLv8Az3d9fFwF77VFxswg/qaxnaouNmEPPLrHP098OK3KYmZWtuXNN718M9zp21NI/Elbaipvte1d9rk7ynQt5+Fihr4saeWOkqWInVI53NYlvfY5cjk+lCR2qLjZhDzy6w2qLjZhDzyaxp1GXDm76mJRXcPf2YXPz6k0sXSV/htvlpZ7ntipqmGZ76iO1sT2PVGo1yqqoi/q5zcdqi42YQ88msY2qLjZhDzy6xzY/wCulot37LTMy5XMWHVW1RcbMIeeXWG1RcbMIeeXWPrfUae0suEuVhYdU7VFxswh55dYbVFxswh55dYfUMfxk4OVi+MCN36Wnuc6OoqYIZOuZVxZXsY6zFblsVd43HaouNmEPPLrGNqi42YQ/wBTWOXquqpnrx1MLREw9Vbf1c6GN8rq2nckbcZUjkY96+JGotqqc83/AF/8115rVtZRxr+Bi4ET/s7vuVOYvzaouNmEP9TWM7VFxswh55dYx6e+HFO5iZlM7lzdevfTPcudKilVEfZiva7K2RltqtXmRbToW9TCpQV8WPJLHSztsSSOdzWWO+aq5HIezaouNmEPPLrDaouNmEP9TWLdTkw5v9amJK7h7+zC5+fUmli6SuMOV8VNPRQxU1RDM51QiuSJ7HqiI1VtVEU3jaouNxfB/U1htUXGzCHnl1jnxcKXi3fstMzLlUHVW1RcbMIeeXWMn1vqVPaWXBtoAPjNAAABYABiwyAAAAAAAAAAAAGLBYZACwAADFhkABYAAAAAAAAAAAAAAAAAAAAAAAAAAAAAAAAAAAAAAA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graphicFrame>
        <p:nvGraphicFramePr>
          <p:cNvPr id="6" name="Diagramme 5"/>
          <p:cNvGraphicFramePr/>
          <p:nvPr/>
        </p:nvGraphicFramePr>
        <p:xfrm>
          <a:off x="3419872" y="1052736"/>
          <a:ext cx="5472608" cy="354416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48484" name="Picture 4" descr="http://www.solirembrain.be/93-1082-thickbox/fut-34l-ouverture-totale-avec-couvercle-a-visser-hdpe-un.jpg"/>
          <p:cNvPicPr>
            <a:picLocks noChangeAspect="1" noChangeArrowheads="1"/>
          </p:cNvPicPr>
          <p:nvPr/>
        </p:nvPicPr>
        <p:blipFill>
          <a:blip r:embed="rId15" cstate="print"/>
          <a:srcRect/>
          <a:stretch>
            <a:fillRect/>
          </a:stretch>
        </p:blipFill>
        <p:spPr bwMode="auto">
          <a:xfrm>
            <a:off x="3563888" y="3573016"/>
            <a:ext cx="936104" cy="936104"/>
          </a:xfrm>
          <a:prstGeom prst="rect">
            <a:avLst/>
          </a:prstGeom>
          <a:noFill/>
        </p:spPr>
      </p:pic>
      <p:pic>
        <p:nvPicPr>
          <p:cNvPr id="148486" name="Picture 6" descr="http://us.123rf.com/400wm/400/400/timurd/timurd0908/timurd090800003/5415048-tonneau-en-bois-isol-sur-blanc.jpg"/>
          <p:cNvPicPr>
            <a:picLocks noChangeAspect="1" noChangeArrowheads="1"/>
          </p:cNvPicPr>
          <p:nvPr/>
        </p:nvPicPr>
        <p:blipFill>
          <a:blip r:embed="rId16" cstate="print"/>
          <a:srcRect/>
          <a:stretch>
            <a:fillRect/>
          </a:stretch>
        </p:blipFill>
        <p:spPr bwMode="auto">
          <a:xfrm>
            <a:off x="4932040" y="3573016"/>
            <a:ext cx="1008112" cy="1008112"/>
          </a:xfrm>
          <a:prstGeom prst="rect">
            <a:avLst/>
          </a:prstGeom>
          <a:noFill/>
        </p:spPr>
      </p:pic>
      <p:graphicFrame>
        <p:nvGraphicFramePr>
          <p:cNvPr id="10" name="Diagramme 9"/>
          <p:cNvGraphicFramePr/>
          <p:nvPr/>
        </p:nvGraphicFramePr>
        <p:xfrm>
          <a:off x="179512" y="3356992"/>
          <a:ext cx="5472608" cy="3544168"/>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pic>
        <p:nvPicPr>
          <p:cNvPr id="148493" name="Picture 13"/>
          <p:cNvPicPr>
            <a:picLocks noChangeAspect="1" noChangeArrowheads="1"/>
          </p:cNvPicPr>
          <p:nvPr/>
        </p:nvPicPr>
        <p:blipFill>
          <a:blip r:embed="rId22" cstate="print"/>
          <a:srcRect/>
          <a:stretch>
            <a:fillRect/>
          </a:stretch>
        </p:blipFill>
        <p:spPr bwMode="auto">
          <a:xfrm>
            <a:off x="1907704" y="5921896"/>
            <a:ext cx="778006" cy="936104"/>
          </a:xfrm>
          <a:prstGeom prst="rect">
            <a:avLst/>
          </a:prstGeom>
          <a:noFill/>
          <a:ln w="9525">
            <a:noFill/>
            <a:miter lim="800000"/>
            <a:headEnd/>
            <a:tailEnd/>
          </a:ln>
        </p:spPr>
      </p:pic>
      <p:pic>
        <p:nvPicPr>
          <p:cNvPr id="148495" name="Picture 15" descr="http://photos.plantes-et-jardins.com/270x270/jerrican-metal-20l-PRJE20METAL.jpg"/>
          <p:cNvPicPr>
            <a:picLocks noChangeAspect="1" noChangeArrowheads="1"/>
          </p:cNvPicPr>
          <p:nvPr/>
        </p:nvPicPr>
        <p:blipFill>
          <a:blip r:embed="rId23" cstate="print"/>
          <a:srcRect/>
          <a:stretch>
            <a:fillRect/>
          </a:stretch>
        </p:blipFill>
        <p:spPr bwMode="auto">
          <a:xfrm>
            <a:off x="3275856" y="5777879"/>
            <a:ext cx="1080120" cy="1080121"/>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66" name="Picture 10" descr="http://www.dutscher.fr/images/normal/0H-12-12.jpg"/>
          <p:cNvPicPr>
            <a:picLocks noChangeAspect="1" noChangeArrowheads="1"/>
          </p:cNvPicPr>
          <p:nvPr/>
        </p:nvPicPr>
        <p:blipFill>
          <a:blip r:embed="rId3" cstate="print"/>
          <a:srcRect/>
          <a:stretch>
            <a:fillRect/>
          </a:stretch>
        </p:blipFill>
        <p:spPr bwMode="auto">
          <a:xfrm>
            <a:off x="6241479" y="5507130"/>
            <a:ext cx="1426865" cy="1234238"/>
          </a:xfrm>
          <a:prstGeom prst="rect">
            <a:avLst/>
          </a:prstGeom>
          <a:noFill/>
        </p:spPr>
      </p:pic>
      <p:pic>
        <p:nvPicPr>
          <p:cNvPr id="147464" name="Picture 8" descr="http://www.toutembal.fr/client/gfx/photos/produit/tube_ok_181_458.jpg"/>
          <p:cNvPicPr>
            <a:picLocks noChangeAspect="1" noChangeArrowheads="1"/>
          </p:cNvPicPr>
          <p:nvPr/>
        </p:nvPicPr>
        <p:blipFill>
          <a:blip r:embed="rId4" cstate="print"/>
          <a:srcRect/>
          <a:stretch>
            <a:fillRect/>
          </a:stretch>
        </p:blipFill>
        <p:spPr bwMode="auto">
          <a:xfrm>
            <a:off x="4355976" y="5301208"/>
            <a:ext cx="1873040" cy="1296144"/>
          </a:xfrm>
          <a:prstGeom prst="rect">
            <a:avLst/>
          </a:prstGeom>
          <a:noFill/>
        </p:spPr>
      </p:pic>
      <p:sp>
        <p:nvSpPr>
          <p:cNvPr id="2" name="Titre 1"/>
          <p:cNvSpPr>
            <a:spLocks noGrp="1"/>
          </p:cNvSpPr>
          <p:nvPr>
            <p:ph type="title"/>
          </p:nvPr>
        </p:nvSpPr>
        <p:spPr>
          <a:xfrm>
            <a:off x="323528" y="0"/>
            <a:ext cx="7467600" cy="666328"/>
          </a:xfrm>
        </p:spPr>
        <p:txBody>
          <a:bodyPr/>
          <a:lstStyle/>
          <a:p>
            <a:r>
              <a:rPr lang="fr-FR" dirty="0" smtClean="0"/>
              <a:t>Fonction distribuer</a:t>
            </a:r>
            <a:endParaRPr lang="fr-FR" dirty="0"/>
          </a:p>
        </p:txBody>
      </p:sp>
      <p:graphicFrame>
        <p:nvGraphicFramePr>
          <p:cNvPr id="5" name="Diagramme 4"/>
          <p:cNvGraphicFramePr/>
          <p:nvPr/>
        </p:nvGraphicFramePr>
        <p:xfrm>
          <a:off x="323528" y="-99392"/>
          <a:ext cx="5472608" cy="35441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47458" name="Picture 2" descr="http://www.blogabulles.fr/wp-content/uploads/2010/01/Bouteille.jpg"/>
          <p:cNvPicPr>
            <a:picLocks noChangeAspect="1" noChangeArrowheads="1"/>
          </p:cNvPicPr>
          <p:nvPr/>
        </p:nvPicPr>
        <p:blipFill>
          <a:blip r:embed="rId10" cstate="print"/>
          <a:srcRect/>
          <a:stretch>
            <a:fillRect/>
          </a:stretch>
        </p:blipFill>
        <p:spPr bwMode="auto">
          <a:xfrm>
            <a:off x="827584" y="2708919"/>
            <a:ext cx="648072" cy="1409213"/>
          </a:xfrm>
          <a:prstGeom prst="rect">
            <a:avLst/>
          </a:prstGeom>
          <a:noFill/>
        </p:spPr>
      </p:pic>
      <p:pic>
        <p:nvPicPr>
          <p:cNvPr id="147460" name="Picture 4" descr="http://www.trendymood.com/wp-content/uploads/2009/06/flacon_essence.jpg"/>
          <p:cNvPicPr>
            <a:picLocks noChangeAspect="1" noChangeArrowheads="1"/>
          </p:cNvPicPr>
          <p:nvPr/>
        </p:nvPicPr>
        <p:blipFill>
          <a:blip r:embed="rId11" cstate="print"/>
          <a:srcRect/>
          <a:stretch>
            <a:fillRect/>
          </a:stretch>
        </p:blipFill>
        <p:spPr bwMode="auto">
          <a:xfrm>
            <a:off x="2627784" y="2636912"/>
            <a:ext cx="927376" cy="1224136"/>
          </a:xfrm>
          <a:prstGeom prst="rect">
            <a:avLst/>
          </a:prstGeom>
          <a:noFill/>
        </p:spPr>
      </p:pic>
      <p:pic>
        <p:nvPicPr>
          <p:cNvPr id="147462" name="Picture 6" descr="http://www.naturo.gp/catalog/images/bonbonne189.jpg"/>
          <p:cNvPicPr>
            <a:picLocks noChangeAspect="1" noChangeArrowheads="1"/>
          </p:cNvPicPr>
          <p:nvPr/>
        </p:nvPicPr>
        <p:blipFill>
          <a:blip r:embed="rId12" cstate="print"/>
          <a:srcRect/>
          <a:stretch>
            <a:fillRect/>
          </a:stretch>
        </p:blipFill>
        <p:spPr bwMode="auto">
          <a:xfrm>
            <a:off x="4499992" y="2636912"/>
            <a:ext cx="1080120" cy="1080120"/>
          </a:xfrm>
          <a:prstGeom prst="rect">
            <a:avLst/>
          </a:prstGeom>
          <a:noFill/>
        </p:spPr>
      </p:pic>
      <p:graphicFrame>
        <p:nvGraphicFramePr>
          <p:cNvPr id="8" name="Diagramme 7"/>
          <p:cNvGraphicFramePr/>
          <p:nvPr/>
        </p:nvGraphicFramePr>
        <p:xfrm>
          <a:off x="4499992" y="3645024"/>
          <a:ext cx="3096344" cy="201622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7384"/>
            <a:ext cx="7467600" cy="666328"/>
          </a:xfrm>
        </p:spPr>
        <p:txBody>
          <a:bodyPr/>
          <a:lstStyle/>
          <a:p>
            <a:r>
              <a:rPr lang="fr-FR" dirty="0" smtClean="0"/>
              <a:t>Fonction distribuer</a:t>
            </a:r>
            <a:endParaRPr lang="fr-FR" dirty="0"/>
          </a:p>
        </p:txBody>
      </p:sp>
      <p:pic>
        <p:nvPicPr>
          <p:cNvPr id="1026" name="Picture 2"/>
          <p:cNvPicPr>
            <a:picLocks noChangeAspect="1" noChangeArrowheads="1"/>
          </p:cNvPicPr>
          <p:nvPr/>
        </p:nvPicPr>
        <p:blipFill>
          <a:blip r:embed="rId3" cstate="print"/>
          <a:srcRect/>
          <a:stretch>
            <a:fillRect/>
          </a:stretch>
        </p:blipFill>
        <p:spPr bwMode="auto">
          <a:xfrm>
            <a:off x="467544" y="1124744"/>
            <a:ext cx="8036893" cy="3528392"/>
          </a:xfrm>
          <a:prstGeom prst="rect">
            <a:avLst/>
          </a:prstGeom>
          <a:noFill/>
          <a:ln w="9525">
            <a:noFill/>
            <a:miter lim="800000"/>
            <a:headEnd/>
            <a:tailEnd/>
          </a:ln>
        </p:spPr>
      </p:pic>
      <p:pic>
        <p:nvPicPr>
          <p:cNvPr id="1028" name="Picture 4" descr="http://www.cenpac.fr/medias/produits/12005-carton_ondule_simple_face_ZOOM.jpg"/>
          <p:cNvPicPr>
            <a:picLocks noChangeAspect="1" noChangeArrowheads="1"/>
          </p:cNvPicPr>
          <p:nvPr/>
        </p:nvPicPr>
        <p:blipFill>
          <a:blip r:embed="rId4" cstate="print"/>
          <a:srcRect/>
          <a:stretch>
            <a:fillRect/>
          </a:stretch>
        </p:blipFill>
        <p:spPr bwMode="auto">
          <a:xfrm>
            <a:off x="467544" y="5085184"/>
            <a:ext cx="1512168" cy="1512168"/>
          </a:xfrm>
          <a:prstGeom prst="rect">
            <a:avLst/>
          </a:prstGeom>
          <a:noFill/>
        </p:spPr>
      </p:pic>
      <p:pic>
        <p:nvPicPr>
          <p:cNvPr id="1030" name="Picture 6" descr="http://www.negomix.fr/img/p/37-111-large.jpg"/>
          <p:cNvPicPr>
            <a:picLocks noChangeAspect="1" noChangeArrowheads="1"/>
          </p:cNvPicPr>
          <p:nvPr/>
        </p:nvPicPr>
        <p:blipFill>
          <a:blip r:embed="rId5" cstate="print"/>
          <a:srcRect/>
          <a:stretch>
            <a:fillRect/>
          </a:stretch>
        </p:blipFill>
        <p:spPr bwMode="auto">
          <a:xfrm>
            <a:off x="2051720" y="4509120"/>
            <a:ext cx="1368152" cy="1368152"/>
          </a:xfrm>
          <a:prstGeom prst="rect">
            <a:avLst/>
          </a:prstGeom>
          <a:noFill/>
        </p:spPr>
      </p:pic>
      <p:pic>
        <p:nvPicPr>
          <p:cNvPr id="1032" name="Picture 8" descr="http://www.indevcoexport.com/Francais/webshaper/pcm/pictures/Emballages%20et%20Fournitures%20Jetables%20pour%20Restauration/Sacs%20en%20Papier/INDEVCO-Export-Sac-%20Papier-n.jpg"/>
          <p:cNvPicPr>
            <a:picLocks noChangeAspect="1" noChangeArrowheads="1"/>
          </p:cNvPicPr>
          <p:nvPr/>
        </p:nvPicPr>
        <p:blipFill>
          <a:blip r:embed="rId6" cstate="print"/>
          <a:srcRect/>
          <a:stretch>
            <a:fillRect/>
          </a:stretch>
        </p:blipFill>
        <p:spPr bwMode="auto">
          <a:xfrm>
            <a:off x="3203848" y="5445224"/>
            <a:ext cx="1584176" cy="1334699"/>
          </a:xfrm>
          <a:prstGeom prst="rect">
            <a:avLst/>
          </a:prstGeom>
          <a:noFill/>
        </p:spPr>
      </p:pic>
      <p:pic>
        <p:nvPicPr>
          <p:cNvPr id="9" name="Picture 10" descr="http://www.cerises-region-moissac.fr/images01/com-plateau02.jpg"/>
          <p:cNvPicPr>
            <a:picLocks noChangeAspect="1" noChangeArrowheads="1"/>
          </p:cNvPicPr>
          <p:nvPr/>
        </p:nvPicPr>
        <p:blipFill>
          <a:blip r:embed="rId7" cstate="print"/>
          <a:srcRect/>
          <a:stretch>
            <a:fillRect/>
          </a:stretch>
        </p:blipFill>
        <p:spPr bwMode="auto">
          <a:xfrm>
            <a:off x="4499992" y="4584584"/>
            <a:ext cx="1512168" cy="1076664"/>
          </a:xfrm>
          <a:prstGeom prst="rect">
            <a:avLst/>
          </a:prstGeom>
          <a:noFill/>
        </p:spPr>
      </p:pic>
      <p:pic>
        <p:nvPicPr>
          <p:cNvPr id="1037" name="Picture 13"/>
          <p:cNvPicPr>
            <a:picLocks noChangeAspect="1" noChangeArrowheads="1"/>
          </p:cNvPicPr>
          <p:nvPr/>
        </p:nvPicPr>
        <p:blipFill>
          <a:blip r:embed="rId8" cstate="print"/>
          <a:srcRect/>
          <a:stretch>
            <a:fillRect/>
          </a:stretch>
        </p:blipFill>
        <p:spPr bwMode="auto">
          <a:xfrm>
            <a:off x="7452320" y="4557126"/>
            <a:ext cx="1080120" cy="1104122"/>
          </a:xfrm>
          <a:prstGeom prst="rect">
            <a:avLst/>
          </a:prstGeom>
          <a:noFill/>
          <a:ln w="9525">
            <a:noFill/>
            <a:miter lim="800000"/>
            <a:headEnd/>
            <a:tailEnd/>
          </a:ln>
        </p:spPr>
      </p:pic>
      <p:pic>
        <p:nvPicPr>
          <p:cNvPr id="1039" name="Picture 15" descr="http://www.hellopro.fr/images/produit-2/0/3/8/lacroix-eau-de-javel-flacon-nouvelle-formule-1-l-2109830.jpg"/>
          <p:cNvPicPr>
            <a:picLocks noChangeAspect="1" noChangeArrowheads="1"/>
          </p:cNvPicPr>
          <p:nvPr/>
        </p:nvPicPr>
        <p:blipFill>
          <a:blip r:embed="rId9" cstate="print"/>
          <a:srcRect/>
          <a:stretch>
            <a:fillRect/>
          </a:stretch>
        </p:blipFill>
        <p:spPr bwMode="auto">
          <a:xfrm>
            <a:off x="6039544" y="5373216"/>
            <a:ext cx="1412776" cy="1412776"/>
          </a:xfrm>
          <a:prstGeom prst="rect">
            <a:avLst/>
          </a:prstGeom>
          <a:noFill/>
        </p:spPr>
      </p:pic>
      <p:sp>
        <p:nvSpPr>
          <p:cNvPr id="10" name="Rectangle à coins arrondis 9"/>
          <p:cNvSpPr/>
          <p:nvPr/>
        </p:nvSpPr>
        <p:spPr>
          <a:xfrm>
            <a:off x="2411760" y="620688"/>
            <a:ext cx="4392488"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Exemples d’emballages</a:t>
            </a:r>
            <a:endParaRPr lang="fr-FR" sz="24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ttp://smrb.pagesperso-orange.fr/iso_album/dechets_29.jpg"/>
          <p:cNvPicPr>
            <a:picLocks noChangeAspect="1" noChangeArrowheads="1"/>
          </p:cNvPicPr>
          <p:nvPr/>
        </p:nvPicPr>
        <p:blipFill>
          <a:blip r:embed="rId3" cstate="print"/>
          <a:srcRect/>
          <a:stretch>
            <a:fillRect/>
          </a:stretch>
        </p:blipFill>
        <p:spPr bwMode="auto">
          <a:xfrm>
            <a:off x="7348309" y="3140968"/>
            <a:ext cx="1328147" cy="1152128"/>
          </a:xfrm>
          <a:prstGeom prst="rect">
            <a:avLst/>
          </a:prstGeom>
          <a:noFill/>
        </p:spPr>
      </p:pic>
      <p:sp>
        <p:nvSpPr>
          <p:cNvPr id="2" name="Titre 1"/>
          <p:cNvSpPr>
            <a:spLocks noGrp="1"/>
          </p:cNvSpPr>
          <p:nvPr>
            <p:ph type="title"/>
          </p:nvPr>
        </p:nvSpPr>
        <p:spPr>
          <a:xfrm>
            <a:off x="323528" y="-27384"/>
            <a:ext cx="7467600" cy="666328"/>
          </a:xfrm>
        </p:spPr>
        <p:txBody>
          <a:bodyPr/>
          <a:lstStyle/>
          <a:p>
            <a:r>
              <a:rPr lang="fr-FR" dirty="0" smtClean="0"/>
              <a:t>Fonction distribuer</a:t>
            </a:r>
            <a:endParaRPr lang="fr-FR" dirty="0"/>
          </a:p>
        </p:txBody>
      </p:sp>
      <p:sp>
        <p:nvSpPr>
          <p:cNvPr id="4" name="Espace réservé du contenu 2"/>
          <p:cNvSpPr txBox="1">
            <a:spLocks/>
          </p:cNvSpPr>
          <p:nvPr/>
        </p:nvSpPr>
        <p:spPr>
          <a:xfrm>
            <a:off x="-108520" y="476672"/>
            <a:ext cx="7704856" cy="6120680"/>
          </a:xfrm>
          <a:prstGeom prst="rect">
            <a:avLst/>
          </a:prstGeom>
        </p:spPr>
        <p:txBody>
          <a:bodyPr vert="horz">
            <a:normAutofit/>
          </a:bodyPr>
          <a:lstStyle/>
          <a:p>
            <a:pPr marL="731520" lvl="1" indent="-274320">
              <a:spcBef>
                <a:spcPts val="600"/>
              </a:spcBef>
              <a:buClr>
                <a:schemeClr val="accent1"/>
              </a:buClr>
              <a:buSzPct val="70000"/>
              <a:defRPr/>
            </a:pPr>
            <a:endParaRPr lang="fr-FR" sz="800" i="1" dirty="0" smtClean="0">
              <a:sym typeface="Wingdings" pitchFamily="2" charset="2"/>
            </a:endParaRPr>
          </a:p>
          <a:p>
            <a:pPr marL="731520" lvl="1" indent="-274320">
              <a:spcBef>
                <a:spcPts val="600"/>
              </a:spcBef>
              <a:buClr>
                <a:schemeClr val="accent1"/>
              </a:buClr>
              <a:buSzPct val="70000"/>
              <a:buFont typeface="Wingdings"/>
              <a:buChar char=""/>
              <a:defRPr/>
            </a:pPr>
            <a:r>
              <a:rPr lang="fr-FR" b="1" dirty="0" smtClean="0">
                <a:solidFill>
                  <a:schemeClr val="accent1"/>
                </a:solidFill>
                <a:sym typeface="Wingdings" pitchFamily="2" charset="2"/>
              </a:rPr>
              <a:t>Papiers cartons : </a:t>
            </a:r>
          </a:p>
          <a:p>
            <a:pPr marL="1188720" lvl="2" indent="-274320">
              <a:spcBef>
                <a:spcPts val="600"/>
              </a:spcBef>
              <a:buClr>
                <a:schemeClr val="accent1"/>
              </a:buClr>
              <a:buSzPct val="70000"/>
              <a:buFont typeface="Wingdings"/>
              <a:buChar char=""/>
              <a:defRPr/>
            </a:pPr>
            <a:r>
              <a:rPr lang="fr-FR" b="1" dirty="0" smtClean="0">
                <a:sym typeface="Wingdings" pitchFamily="2" charset="2"/>
              </a:rPr>
              <a:t>Papiers d’emballage : </a:t>
            </a:r>
            <a:r>
              <a:rPr lang="fr-FR" dirty="0" smtClean="0">
                <a:sym typeface="Wingdings" pitchFamily="2" charset="2"/>
              </a:rPr>
              <a:t>sachets, sacs de différentes contenances, d’étiquettes</a:t>
            </a:r>
          </a:p>
          <a:p>
            <a:pPr marL="1188720" lvl="2" indent="-274320">
              <a:spcBef>
                <a:spcPts val="600"/>
              </a:spcBef>
              <a:buClr>
                <a:schemeClr val="accent1"/>
              </a:buClr>
              <a:buSzPct val="70000"/>
              <a:buFont typeface="Wingdings"/>
              <a:buChar char=""/>
              <a:defRPr/>
            </a:pPr>
            <a:r>
              <a:rPr lang="fr-FR" b="1" dirty="0" smtClean="0">
                <a:sym typeface="Wingdings" pitchFamily="2" charset="2"/>
              </a:rPr>
              <a:t>Carton plat : </a:t>
            </a:r>
            <a:r>
              <a:rPr lang="fr-FR" dirty="0" smtClean="0">
                <a:sym typeface="Wingdings" pitchFamily="2" charset="2"/>
              </a:rPr>
              <a:t>essentiellement pour la fabrication d’emballages primaires, étuis et boîtes pliantes</a:t>
            </a:r>
          </a:p>
          <a:p>
            <a:pPr marL="1188720" lvl="2" indent="-274320">
              <a:spcBef>
                <a:spcPts val="600"/>
              </a:spcBef>
              <a:buClr>
                <a:schemeClr val="accent1"/>
              </a:buClr>
              <a:buSzPct val="70000"/>
              <a:buFont typeface="Wingdings"/>
              <a:buChar char=""/>
              <a:defRPr/>
            </a:pPr>
            <a:r>
              <a:rPr lang="fr-FR" b="1" dirty="0" smtClean="0">
                <a:sym typeface="Wingdings" pitchFamily="2" charset="2"/>
              </a:rPr>
              <a:t>Carton ondulé : </a:t>
            </a:r>
            <a:r>
              <a:rPr lang="fr-FR" dirty="0" smtClean="0">
                <a:sym typeface="Wingdings" pitchFamily="2" charset="2"/>
              </a:rPr>
              <a:t>principal matériau pour les emballages de transport, caisses, plateaux, étuis et boîtes pliantes</a:t>
            </a:r>
          </a:p>
          <a:p>
            <a:pPr marL="1188720" lvl="2" indent="-274320">
              <a:spcBef>
                <a:spcPts val="600"/>
              </a:spcBef>
              <a:buClr>
                <a:schemeClr val="accent1"/>
              </a:buClr>
              <a:buSzPct val="70000"/>
              <a:defRPr/>
            </a:pPr>
            <a:endParaRPr lang="fr-FR" dirty="0" smtClean="0">
              <a:sym typeface="Wingdings" pitchFamily="2" charset="2"/>
            </a:endParaRPr>
          </a:p>
          <a:p>
            <a:pPr marL="731520" lvl="1" indent="-274320">
              <a:spcBef>
                <a:spcPts val="600"/>
              </a:spcBef>
              <a:buClr>
                <a:schemeClr val="accent1"/>
              </a:buClr>
              <a:buSzPct val="70000"/>
              <a:buFont typeface="Wingdings"/>
              <a:buChar char=""/>
              <a:defRPr/>
            </a:pPr>
            <a:r>
              <a:rPr lang="fr-FR" b="1" dirty="0" smtClean="0">
                <a:solidFill>
                  <a:schemeClr val="accent1"/>
                </a:solidFill>
                <a:sym typeface="Wingdings" pitchFamily="2" charset="2"/>
              </a:rPr>
              <a:t>Verre :</a:t>
            </a:r>
            <a:r>
              <a:rPr lang="fr-FR" b="1" dirty="0" smtClean="0">
                <a:sym typeface="Wingdings" pitchFamily="2" charset="2"/>
              </a:rPr>
              <a:t> </a:t>
            </a:r>
            <a:r>
              <a:rPr lang="fr-FR" dirty="0" smtClean="0">
                <a:sym typeface="Wingdings" pitchFamily="2" charset="2"/>
              </a:rPr>
              <a:t>Principalement utilisé pour la fabrication de bouteilles, bocaux, pots, ampoules, flacons, flaconnages</a:t>
            </a:r>
          </a:p>
          <a:p>
            <a:pPr marL="731520" lvl="1" indent="-274320">
              <a:spcBef>
                <a:spcPts val="600"/>
              </a:spcBef>
              <a:buClr>
                <a:schemeClr val="accent1"/>
              </a:buClr>
              <a:buSzPct val="70000"/>
              <a:buFont typeface="Wingdings"/>
              <a:buChar char=""/>
              <a:defRPr/>
            </a:pPr>
            <a:endParaRPr lang="fr-FR" b="1" dirty="0" smtClean="0">
              <a:sym typeface="Wingdings" pitchFamily="2" charset="2"/>
            </a:endParaRPr>
          </a:p>
          <a:p>
            <a:pPr marL="731520" lvl="1" indent="-274320">
              <a:spcBef>
                <a:spcPts val="600"/>
              </a:spcBef>
              <a:buClr>
                <a:schemeClr val="accent1"/>
              </a:buClr>
              <a:buSzPct val="70000"/>
              <a:buFont typeface="Wingdings"/>
              <a:buChar char=""/>
              <a:defRPr/>
            </a:pPr>
            <a:r>
              <a:rPr lang="fr-FR" b="1" dirty="0" smtClean="0">
                <a:solidFill>
                  <a:schemeClr val="accent1"/>
                </a:solidFill>
                <a:sym typeface="Wingdings" pitchFamily="2" charset="2"/>
              </a:rPr>
              <a:t>Bois : </a:t>
            </a:r>
            <a:endParaRPr lang="fr-FR" dirty="0" smtClean="0">
              <a:solidFill>
                <a:schemeClr val="accent1"/>
              </a:solidFill>
              <a:sym typeface="Wingdings" pitchFamily="2" charset="2"/>
            </a:endParaRPr>
          </a:p>
          <a:p>
            <a:pPr marL="1188720" lvl="2" indent="-274320">
              <a:spcBef>
                <a:spcPts val="600"/>
              </a:spcBef>
              <a:buClr>
                <a:schemeClr val="accent1"/>
              </a:buClr>
              <a:buSzPct val="70000"/>
              <a:buFont typeface="Wingdings"/>
              <a:buChar char=""/>
              <a:defRPr/>
            </a:pPr>
            <a:r>
              <a:rPr lang="fr-FR" b="1" dirty="0" smtClean="0">
                <a:sym typeface="Wingdings" pitchFamily="2" charset="2"/>
              </a:rPr>
              <a:t>Emballages industriels : </a:t>
            </a:r>
            <a:r>
              <a:rPr lang="fr-FR" dirty="0" smtClean="0">
                <a:sym typeface="Wingdings" pitchFamily="2" charset="2"/>
              </a:rPr>
              <a:t>caisses, emballages sur mesure…</a:t>
            </a:r>
          </a:p>
          <a:p>
            <a:pPr marL="1188720" lvl="2" indent="-274320">
              <a:spcBef>
                <a:spcPts val="600"/>
              </a:spcBef>
              <a:buClr>
                <a:schemeClr val="accent1"/>
              </a:buClr>
              <a:buSzPct val="70000"/>
              <a:buFont typeface="Wingdings"/>
              <a:buChar char=""/>
              <a:defRPr/>
            </a:pPr>
            <a:r>
              <a:rPr lang="fr-FR" b="1" dirty="0" smtClean="0">
                <a:sym typeface="Wingdings" pitchFamily="2" charset="2"/>
              </a:rPr>
              <a:t>Emballages de manutention : </a:t>
            </a:r>
            <a:r>
              <a:rPr lang="fr-FR" dirty="0" smtClean="0">
                <a:sym typeface="Wingdings" pitchFamily="2" charset="2"/>
              </a:rPr>
              <a:t>palettes et caisses palettes</a:t>
            </a:r>
          </a:p>
          <a:p>
            <a:pPr marL="1188720" lvl="2" indent="-274320">
              <a:spcBef>
                <a:spcPts val="600"/>
              </a:spcBef>
              <a:buClr>
                <a:schemeClr val="accent1"/>
              </a:buClr>
              <a:buSzPct val="70000"/>
              <a:buFont typeface="Wingdings"/>
              <a:buChar char=""/>
              <a:defRPr/>
            </a:pPr>
            <a:r>
              <a:rPr lang="fr-FR" b="1" dirty="0" smtClean="0">
                <a:sym typeface="Wingdings" pitchFamily="2" charset="2"/>
              </a:rPr>
              <a:t>Emballages légers :</a:t>
            </a:r>
            <a:r>
              <a:rPr lang="fr-FR" dirty="0" smtClean="0">
                <a:sym typeface="Wingdings" pitchFamily="2" charset="2"/>
              </a:rPr>
              <a:t> cageots fruits et légumes, caissettes de vin, boîte pour le fromage…</a:t>
            </a:r>
          </a:p>
        </p:txBody>
      </p:sp>
      <p:pic>
        <p:nvPicPr>
          <p:cNvPr id="2050" name="Picture 2" descr="http://www.pack4recycling.be/img/pc2.jpg"/>
          <p:cNvPicPr>
            <a:picLocks noChangeAspect="1" noChangeArrowheads="1"/>
          </p:cNvPicPr>
          <p:nvPr/>
        </p:nvPicPr>
        <p:blipFill>
          <a:blip r:embed="rId4" cstate="print"/>
          <a:srcRect/>
          <a:stretch>
            <a:fillRect/>
          </a:stretch>
        </p:blipFill>
        <p:spPr bwMode="auto">
          <a:xfrm>
            <a:off x="7020272" y="1124744"/>
            <a:ext cx="1529282" cy="1008112"/>
          </a:xfrm>
          <a:prstGeom prst="rect">
            <a:avLst/>
          </a:prstGeom>
          <a:noFill/>
        </p:spPr>
      </p:pic>
      <p:pic>
        <p:nvPicPr>
          <p:cNvPr id="2052" name="Picture 4" descr="http://www.hellopro.fr/images/produit-2/9/9/3/palette-en-bois-eur-epal-25399.gif"/>
          <p:cNvPicPr>
            <a:picLocks noChangeAspect="1" noChangeArrowheads="1"/>
          </p:cNvPicPr>
          <p:nvPr/>
        </p:nvPicPr>
        <p:blipFill>
          <a:blip r:embed="rId5" cstate="print"/>
          <a:srcRect/>
          <a:stretch>
            <a:fillRect/>
          </a:stretch>
        </p:blipFill>
        <p:spPr bwMode="auto">
          <a:xfrm>
            <a:off x="7524328" y="4700027"/>
            <a:ext cx="1117898" cy="601181"/>
          </a:xfrm>
          <a:prstGeom prst="rect">
            <a:avLst/>
          </a:prstGeom>
          <a:noFill/>
        </p:spPr>
      </p:pic>
      <p:pic>
        <p:nvPicPr>
          <p:cNvPr id="2054" name="Picture 6" descr="http://www.osmea.fr/photos/caisses/caisse-plein-bois-800.jpg"/>
          <p:cNvPicPr>
            <a:picLocks noChangeAspect="1" noChangeArrowheads="1"/>
          </p:cNvPicPr>
          <p:nvPr/>
        </p:nvPicPr>
        <p:blipFill>
          <a:blip r:embed="rId6" cstate="print"/>
          <a:srcRect/>
          <a:stretch>
            <a:fillRect/>
          </a:stretch>
        </p:blipFill>
        <p:spPr bwMode="auto">
          <a:xfrm>
            <a:off x="7044275" y="5949280"/>
            <a:ext cx="1056117" cy="792088"/>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7384"/>
            <a:ext cx="7467600" cy="666328"/>
          </a:xfrm>
        </p:spPr>
        <p:txBody>
          <a:bodyPr/>
          <a:lstStyle/>
          <a:p>
            <a:r>
              <a:rPr lang="fr-FR" dirty="0" smtClean="0"/>
              <a:t>Fonction distribuer</a:t>
            </a:r>
            <a:endParaRPr lang="fr-FR" dirty="0"/>
          </a:p>
        </p:txBody>
      </p:sp>
      <p:sp>
        <p:nvSpPr>
          <p:cNvPr id="4" name="Espace réservé du contenu 2"/>
          <p:cNvSpPr txBox="1">
            <a:spLocks/>
          </p:cNvSpPr>
          <p:nvPr/>
        </p:nvSpPr>
        <p:spPr>
          <a:xfrm>
            <a:off x="-36512" y="764704"/>
            <a:ext cx="7416824" cy="6120680"/>
          </a:xfrm>
          <a:prstGeom prst="rect">
            <a:avLst/>
          </a:prstGeom>
        </p:spPr>
        <p:txBody>
          <a:bodyPr vert="horz">
            <a:normAutofit/>
          </a:bodyPr>
          <a:lstStyle/>
          <a:p>
            <a:pPr marL="731520" lvl="1" indent="-274320">
              <a:spcBef>
                <a:spcPts val="600"/>
              </a:spcBef>
              <a:buClr>
                <a:schemeClr val="accent1"/>
              </a:buClr>
              <a:buSzPct val="70000"/>
              <a:buFont typeface="Wingdings"/>
              <a:buChar char=""/>
              <a:defRPr/>
            </a:pPr>
            <a:r>
              <a:rPr lang="fr-FR" b="1" dirty="0" smtClean="0">
                <a:solidFill>
                  <a:schemeClr val="accent1"/>
                </a:solidFill>
                <a:sym typeface="Wingdings" pitchFamily="2" charset="2"/>
              </a:rPr>
              <a:t>Matières plastiques :</a:t>
            </a:r>
            <a:r>
              <a:rPr lang="fr-FR" dirty="0" smtClean="0">
                <a:solidFill>
                  <a:schemeClr val="accent1"/>
                </a:solidFill>
                <a:sym typeface="Wingdings" pitchFamily="2" charset="2"/>
              </a:rPr>
              <a:t> </a:t>
            </a:r>
          </a:p>
          <a:p>
            <a:pPr marL="1188720" lvl="2" indent="-274320">
              <a:spcBef>
                <a:spcPts val="600"/>
              </a:spcBef>
              <a:buClr>
                <a:schemeClr val="accent1"/>
              </a:buClr>
              <a:buSzPct val="70000"/>
              <a:buFont typeface="Wingdings"/>
              <a:buChar char=""/>
              <a:defRPr/>
            </a:pPr>
            <a:r>
              <a:rPr lang="fr-FR" dirty="0" smtClean="0">
                <a:sym typeface="Wingdings" pitchFamily="2" charset="2"/>
              </a:rPr>
              <a:t>Grande variété d’emballages pour divers secteurs industriels (agroalimentaire, santé, beauté, chimie…). </a:t>
            </a:r>
          </a:p>
          <a:p>
            <a:pPr marL="1188720" lvl="2" indent="-274320">
              <a:spcBef>
                <a:spcPts val="600"/>
              </a:spcBef>
              <a:buClr>
                <a:schemeClr val="accent1"/>
              </a:buClr>
              <a:buSzPct val="70000"/>
              <a:buFont typeface="Wingdings"/>
              <a:buChar char=""/>
              <a:defRPr/>
            </a:pPr>
            <a:r>
              <a:rPr lang="fr-FR" dirty="0" smtClean="0">
                <a:sym typeface="Wingdings" pitchFamily="2" charset="2"/>
              </a:rPr>
              <a:t>Emballages de vente ou de conditionnement (bouteilles, flacons, blisters, sacs, films alimentaires…), emballages de groupage (films rétractables) ou emballage de transport (caisses, bidons, fûts, conteneurs…)</a:t>
            </a:r>
          </a:p>
          <a:p>
            <a:pPr marL="1188720" lvl="2" indent="-274320">
              <a:spcBef>
                <a:spcPts val="600"/>
              </a:spcBef>
              <a:buClr>
                <a:schemeClr val="accent1"/>
              </a:buClr>
              <a:buSzPct val="70000"/>
              <a:buFont typeface="Wingdings"/>
              <a:buChar char=""/>
              <a:defRPr/>
            </a:pPr>
            <a:endParaRPr lang="fr-FR" b="1" dirty="0" smtClean="0">
              <a:sym typeface="Wingdings" pitchFamily="2" charset="2"/>
            </a:endParaRPr>
          </a:p>
          <a:p>
            <a:pPr marL="731520" lvl="1" indent="-274320">
              <a:spcBef>
                <a:spcPts val="600"/>
              </a:spcBef>
              <a:buClr>
                <a:schemeClr val="accent1"/>
              </a:buClr>
              <a:buSzPct val="70000"/>
              <a:buFont typeface="Wingdings"/>
              <a:buChar char=""/>
              <a:defRPr/>
            </a:pPr>
            <a:r>
              <a:rPr lang="fr-FR" b="1" dirty="0" smtClean="0">
                <a:solidFill>
                  <a:schemeClr val="accent1"/>
                </a:solidFill>
                <a:sym typeface="Wingdings" pitchFamily="2" charset="2"/>
              </a:rPr>
              <a:t>Acier : </a:t>
            </a:r>
            <a:r>
              <a:rPr lang="fr-FR" dirty="0" smtClean="0">
                <a:sym typeface="Wingdings" pitchFamily="2" charset="2"/>
              </a:rPr>
              <a:t>principalement pour la fabrication de boîtes de conserve ou de bidons pour l’industrie alimentaire, de pots, de seaux, de bidons…</a:t>
            </a:r>
          </a:p>
          <a:p>
            <a:pPr marL="731520" lvl="1" indent="-274320">
              <a:spcBef>
                <a:spcPts val="600"/>
              </a:spcBef>
              <a:buClr>
                <a:schemeClr val="accent1"/>
              </a:buClr>
              <a:buSzPct val="70000"/>
              <a:buFont typeface="Wingdings"/>
              <a:buChar char=""/>
              <a:defRPr/>
            </a:pPr>
            <a:endParaRPr lang="fr-FR" b="1" dirty="0" smtClean="0">
              <a:sym typeface="Wingdings" pitchFamily="2" charset="2"/>
            </a:endParaRPr>
          </a:p>
          <a:p>
            <a:pPr marL="731520" lvl="1" indent="-274320">
              <a:spcBef>
                <a:spcPts val="600"/>
              </a:spcBef>
              <a:buClr>
                <a:schemeClr val="accent1"/>
              </a:buClr>
              <a:buSzPct val="70000"/>
              <a:buFont typeface="Wingdings"/>
              <a:buChar char=""/>
              <a:defRPr/>
            </a:pPr>
            <a:r>
              <a:rPr lang="fr-FR" b="1" dirty="0" smtClean="0">
                <a:solidFill>
                  <a:schemeClr val="accent1"/>
                </a:solidFill>
                <a:sym typeface="Wingdings" pitchFamily="2" charset="2"/>
              </a:rPr>
              <a:t>Aluminium :</a:t>
            </a:r>
            <a:r>
              <a:rPr lang="fr-FR" dirty="0" smtClean="0">
                <a:solidFill>
                  <a:schemeClr val="accent1"/>
                </a:solidFill>
                <a:sym typeface="Wingdings" pitchFamily="2" charset="2"/>
              </a:rPr>
              <a:t> </a:t>
            </a:r>
            <a:r>
              <a:rPr lang="fr-FR" dirty="0" smtClean="0">
                <a:sym typeface="Wingdings" pitchFamily="2" charset="2"/>
              </a:rPr>
              <a:t>canettes, barquettes, aérosols, tubes souples ou rigides, et dans la chimie par exemple sous forme de bidons essentiellement.</a:t>
            </a:r>
          </a:p>
        </p:txBody>
      </p:sp>
      <p:pic>
        <p:nvPicPr>
          <p:cNvPr id="1026" name="Picture 2" descr="http://www.oositoo.com/blog/images/2008-07/bouteille-plastique.jpg"/>
          <p:cNvPicPr>
            <a:picLocks noChangeAspect="1" noChangeArrowheads="1"/>
          </p:cNvPicPr>
          <p:nvPr/>
        </p:nvPicPr>
        <p:blipFill>
          <a:blip r:embed="rId3" cstate="print"/>
          <a:srcRect/>
          <a:stretch>
            <a:fillRect/>
          </a:stretch>
        </p:blipFill>
        <p:spPr bwMode="auto">
          <a:xfrm>
            <a:off x="8100392" y="1052736"/>
            <a:ext cx="489595" cy="1079422"/>
          </a:xfrm>
          <a:prstGeom prst="rect">
            <a:avLst/>
          </a:prstGeom>
          <a:noFill/>
        </p:spPr>
      </p:pic>
      <p:pic>
        <p:nvPicPr>
          <p:cNvPr id="1028" name="Picture 4" descr="http://us.123rf.com/400wm/400/400/marylooo/marylooo0911/marylooo091100159/5951710-pilule-rouge-et-bleu-en-gros-plan-blister-plastique.jpg"/>
          <p:cNvPicPr>
            <a:picLocks noChangeAspect="1" noChangeArrowheads="1"/>
          </p:cNvPicPr>
          <p:nvPr/>
        </p:nvPicPr>
        <p:blipFill>
          <a:blip r:embed="rId4" cstate="print"/>
          <a:srcRect/>
          <a:stretch>
            <a:fillRect/>
          </a:stretch>
        </p:blipFill>
        <p:spPr bwMode="auto">
          <a:xfrm>
            <a:off x="7956376" y="2276872"/>
            <a:ext cx="720080" cy="720080"/>
          </a:xfrm>
          <a:prstGeom prst="rect">
            <a:avLst/>
          </a:prstGeom>
          <a:noFill/>
        </p:spPr>
      </p:pic>
      <p:pic>
        <p:nvPicPr>
          <p:cNvPr id="1030" name="Picture 6" descr="http://image.prixmoinscher.com/resize?sq=140&amp;uid=955078671"/>
          <p:cNvPicPr>
            <a:picLocks noChangeAspect="1" noChangeArrowheads="1"/>
          </p:cNvPicPr>
          <p:nvPr/>
        </p:nvPicPr>
        <p:blipFill>
          <a:blip r:embed="rId5" cstate="print"/>
          <a:srcRect/>
          <a:stretch>
            <a:fillRect/>
          </a:stretch>
        </p:blipFill>
        <p:spPr bwMode="auto">
          <a:xfrm>
            <a:off x="7020272" y="2348880"/>
            <a:ext cx="792088" cy="792088"/>
          </a:xfrm>
          <a:prstGeom prst="rect">
            <a:avLst/>
          </a:prstGeom>
          <a:noFill/>
        </p:spPr>
      </p:pic>
      <p:pic>
        <p:nvPicPr>
          <p:cNvPr id="1032" name="Picture 8" descr="http://www.usinenouvelle.com/expo/img/sac-plastique-uni-000145242-4.jpg"/>
          <p:cNvPicPr>
            <a:picLocks noChangeAspect="1" noChangeArrowheads="1"/>
          </p:cNvPicPr>
          <p:nvPr/>
        </p:nvPicPr>
        <p:blipFill>
          <a:blip r:embed="rId6" cstate="print"/>
          <a:srcRect/>
          <a:stretch>
            <a:fillRect/>
          </a:stretch>
        </p:blipFill>
        <p:spPr bwMode="auto">
          <a:xfrm>
            <a:off x="6948264" y="620688"/>
            <a:ext cx="1080120" cy="1080120"/>
          </a:xfrm>
          <a:prstGeom prst="rect">
            <a:avLst/>
          </a:prstGeom>
          <a:noFill/>
        </p:spPr>
      </p:pic>
      <p:pic>
        <p:nvPicPr>
          <p:cNvPr id="1036" name="Picture 12" descr="http://www.sba63.fr/IMG/jpg/Boite_conserve.jpg"/>
          <p:cNvPicPr>
            <a:picLocks noChangeAspect="1" noChangeArrowheads="1"/>
          </p:cNvPicPr>
          <p:nvPr/>
        </p:nvPicPr>
        <p:blipFill>
          <a:blip r:embed="rId7" cstate="print"/>
          <a:srcRect/>
          <a:stretch>
            <a:fillRect/>
          </a:stretch>
        </p:blipFill>
        <p:spPr bwMode="auto">
          <a:xfrm>
            <a:off x="7380312" y="3140968"/>
            <a:ext cx="864096" cy="1048248"/>
          </a:xfrm>
          <a:prstGeom prst="rect">
            <a:avLst/>
          </a:prstGeom>
          <a:noFill/>
        </p:spPr>
      </p:pic>
      <p:pic>
        <p:nvPicPr>
          <p:cNvPr id="1038" name="Picture 14" descr="http://www.alp-emballage.com/im/articles/barquette-alu-850g.jpg"/>
          <p:cNvPicPr>
            <a:picLocks noChangeAspect="1" noChangeArrowheads="1"/>
          </p:cNvPicPr>
          <p:nvPr/>
        </p:nvPicPr>
        <p:blipFill>
          <a:blip r:embed="rId8" cstate="print"/>
          <a:srcRect/>
          <a:stretch>
            <a:fillRect/>
          </a:stretch>
        </p:blipFill>
        <p:spPr bwMode="auto">
          <a:xfrm>
            <a:off x="4860032" y="5301208"/>
            <a:ext cx="1152128" cy="987538"/>
          </a:xfrm>
          <a:prstGeom prst="rect">
            <a:avLst/>
          </a:prstGeom>
          <a:noFill/>
        </p:spPr>
      </p:pic>
      <p:pic>
        <p:nvPicPr>
          <p:cNvPr id="1040" name="Picture 16" descr="http://www.hellopro.fr/images/produit-2/3/6/5/gamme-de-bidons-aluminium-43563.jpg"/>
          <p:cNvPicPr>
            <a:picLocks noChangeAspect="1" noChangeArrowheads="1"/>
          </p:cNvPicPr>
          <p:nvPr/>
        </p:nvPicPr>
        <p:blipFill>
          <a:blip r:embed="rId9" cstate="print"/>
          <a:srcRect/>
          <a:stretch>
            <a:fillRect/>
          </a:stretch>
        </p:blipFill>
        <p:spPr bwMode="auto">
          <a:xfrm>
            <a:off x="3347864" y="5373216"/>
            <a:ext cx="1196752" cy="1196752"/>
          </a:xfrm>
          <a:prstGeom prst="rect">
            <a:avLst/>
          </a:prstGeom>
          <a:noFill/>
        </p:spPr>
      </p:pic>
      <p:pic>
        <p:nvPicPr>
          <p:cNvPr id="1042" name="Picture 18" descr="http://csimg.webmarchand.com/srv/FR/2802375208350162/T/340x340/C/FFFFFF/url/aerosol-peinture-alu-haute.jpg"/>
          <p:cNvPicPr>
            <a:picLocks noChangeAspect="1" noChangeArrowheads="1"/>
          </p:cNvPicPr>
          <p:nvPr/>
        </p:nvPicPr>
        <p:blipFill>
          <a:blip r:embed="rId10" cstate="print"/>
          <a:srcRect/>
          <a:stretch>
            <a:fillRect/>
          </a:stretch>
        </p:blipFill>
        <p:spPr bwMode="auto">
          <a:xfrm>
            <a:off x="1763688" y="5589240"/>
            <a:ext cx="1008112" cy="1008112"/>
          </a:xfrm>
          <a:prstGeom prst="rect">
            <a:avLst/>
          </a:prstGeom>
          <a:noFill/>
        </p:spPr>
      </p:pic>
      <p:pic>
        <p:nvPicPr>
          <p:cNvPr id="1034" name="Picture 10" descr="http://pmcdn.priceminister.com/photo/flasque-en-forme-bidon-essence-acier-inoxydable-170ml-sappol-materiel-de-sport-870393556_ML.jpg"/>
          <p:cNvPicPr>
            <a:picLocks noChangeAspect="1" noChangeArrowheads="1"/>
          </p:cNvPicPr>
          <p:nvPr/>
        </p:nvPicPr>
        <p:blipFill>
          <a:blip r:embed="rId11" cstate="print"/>
          <a:srcRect/>
          <a:stretch>
            <a:fillRect/>
          </a:stretch>
        </p:blipFill>
        <p:spPr bwMode="auto">
          <a:xfrm>
            <a:off x="7884368" y="4221088"/>
            <a:ext cx="864096" cy="864096"/>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7384"/>
            <a:ext cx="7467600" cy="666328"/>
          </a:xfrm>
        </p:spPr>
        <p:txBody>
          <a:bodyPr/>
          <a:lstStyle/>
          <a:p>
            <a:r>
              <a:rPr lang="fr-FR" dirty="0" smtClean="0"/>
              <a:t>Fonction distribuer</a:t>
            </a:r>
            <a:endParaRPr lang="fr-FR" dirty="0"/>
          </a:p>
        </p:txBody>
      </p:sp>
      <p:sp>
        <p:nvSpPr>
          <p:cNvPr id="4" name="Espace réservé du contenu 2"/>
          <p:cNvSpPr txBox="1">
            <a:spLocks/>
          </p:cNvSpPr>
          <p:nvPr/>
        </p:nvSpPr>
        <p:spPr>
          <a:xfrm>
            <a:off x="107504" y="1124744"/>
            <a:ext cx="6624736" cy="4968552"/>
          </a:xfrm>
          <a:prstGeom prst="rect">
            <a:avLst/>
          </a:prstGeom>
        </p:spPr>
        <p:txBody>
          <a:bodyPr vert="horz">
            <a:normAutofit/>
          </a:bodyPr>
          <a:lstStyle/>
          <a:p>
            <a:pPr marL="640080" marR="0" lvl="1" indent="-274320" algn="l" defTabSz="914400" rtl="0" eaLnBrk="1" fontAlgn="auto" latinLnBrk="0" hangingPunct="1">
              <a:lnSpc>
                <a:spcPct val="100000"/>
              </a:lnSpc>
              <a:spcBef>
                <a:spcPct val="20000"/>
              </a:spcBef>
              <a:spcAft>
                <a:spcPts val="0"/>
              </a:spcAft>
              <a:buClr>
                <a:schemeClr val="accent1"/>
              </a:buClr>
              <a:buSzPct val="80000"/>
              <a:buFont typeface="Wingdings 2"/>
              <a:buNone/>
              <a:tabLst>
                <a:tab pos="4035425" algn="l"/>
              </a:tabLst>
              <a:defRPr/>
            </a:pPr>
            <a:r>
              <a:rPr kumimoji="0" lang="fr-FR" sz="8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rPr>
              <a:t>	</a:t>
            </a:r>
          </a:p>
          <a:p>
            <a:pPr marL="274320" lvl="0" indent="-274320">
              <a:spcBef>
                <a:spcPts val="600"/>
              </a:spcBef>
              <a:buClr>
                <a:schemeClr val="accent1"/>
              </a:buClr>
              <a:buSzPct val="70000"/>
              <a:buFont typeface="Wingdings"/>
              <a:buChar char=""/>
              <a:defRPr/>
            </a:pPr>
            <a:r>
              <a:rPr lang="fr-FR" sz="2400" dirty="0" smtClean="0"/>
              <a:t>Le </a:t>
            </a:r>
            <a:r>
              <a:rPr lang="fr-FR" sz="2400" dirty="0" err="1" smtClean="0"/>
              <a:t>DoyPack</a:t>
            </a:r>
            <a:r>
              <a:rPr lang="fr-FR" sz="2400" dirty="0" smtClean="0"/>
              <a:t>® : </a:t>
            </a:r>
            <a:r>
              <a:rPr lang="fr-FR" sz="2400" b="1" dirty="0" smtClean="0"/>
              <a:t>emballage plastique souple </a:t>
            </a:r>
            <a:r>
              <a:rPr lang="fr-FR" sz="2400" dirty="0" smtClean="0"/>
              <a:t>qui a la particularité </a:t>
            </a:r>
            <a:r>
              <a:rPr lang="fr-FR" sz="2400" b="1" dirty="0" smtClean="0"/>
              <a:t>de tenir debout </a:t>
            </a:r>
            <a:r>
              <a:rPr lang="fr-FR" sz="2400" dirty="0" smtClean="0"/>
              <a:t>grâce à une structure particulière, en particulier sa base.</a:t>
            </a:r>
          </a:p>
          <a:p>
            <a:pPr marL="274320" lvl="0" indent="-274320">
              <a:spcBef>
                <a:spcPts val="600"/>
              </a:spcBef>
              <a:buClr>
                <a:schemeClr val="accent1"/>
              </a:buClr>
              <a:buSzPct val="70000"/>
              <a:buFont typeface="Wingdings"/>
              <a:buChar char=""/>
              <a:defRPr/>
            </a:pPr>
            <a:r>
              <a:rPr lang="fr-FR" sz="2400" dirty="0" smtClean="0">
                <a:sym typeface="Wingdings" pitchFamily="2" charset="2"/>
              </a:rPr>
              <a:t>Essentiellement pour des produits alimentaires (liquides ou non comme le riz préparé ou le sucre) ou des détergents</a:t>
            </a:r>
            <a:endParaRPr kumimoji="0" lang="fr-FR" sz="21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endParaRPr>
          </a:p>
        </p:txBody>
      </p:sp>
      <p:sp>
        <p:nvSpPr>
          <p:cNvPr id="5" name="Rectangle à coins arrondis 4"/>
          <p:cNvSpPr/>
          <p:nvPr/>
        </p:nvSpPr>
        <p:spPr>
          <a:xfrm>
            <a:off x="2915816" y="692696"/>
            <a:ext cx="3240360"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tx1"/>
                </a:solidFill>
              </a:rPr>
              <a:t>Le </a:t>
            </a:r>
            <a:r>
              <a:rPr lang="fr-FR" sz="2400" b="1" dirty="0" err="1" smtClean="0">
                <a:solidFill>
                  <a:schemeClr val="tx1"/>
                </a:solidFill>
              </a:rPr>
              <a:t>doypack</a:t>
            </a:r>
            <a:endParaRPr lang="fr-FR" sz="2400" b="1" dirty="0">
              <a:solidFill>
                <a:schemeClr val="tx1"/>
              </a:solidFill>
            </a:endParaRPr>
          </a:p>
        </p:txBody>
      </p:sp>
      <p:sp>
        <p:nvSpPr>
          <p:cNvPr id="6" name="ZoneTexte 5"/>
          <p:cNvSpPr txBox="1"/>
          <p:nvPr/>
        </p:nvSpPr>
        <p:spPr>
          <a:xfrm>
            <a:off x="6732240" y="1556792"/>
            <a:ext cx="2016224" cy="707886"/>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FR" sz="2000" dirty="0" smtClean="0"/>
              <a:t>Large gamme : de 100mL à 5L </a:t>
            </a:r>
            <a:endParaRPr lang="fr-FR" sz="2000" dirty="0"/>
          </a:p>
        </p:txBody>
      </p:sp>
      <p:pic>
        <p:nvPicPr>
          <p:cNvPr id="154626" name="Picture 2" descr="http://www.kingsleyimpexco.com/fr/assets/images/doypack.jpg"/>
          <p:cNvPicPr>
            <a:picLocks noChangeAspect="1" noChangeArrowheads="1"/>
          </p:cNvPicPr>
          <p:nvPr/>
        </p:nvPicPr>
        <p:blipFill>
          <a:blip r:embed="rId3" cstate="print"/>
          <a:srcRect/>
          <a:stretch>
            <a:fillRect/>
          </a:stretch>
        </p:blipFill>
        <p:spPr bwMode="auto">
          <a:xfrm>
            <a:off x="6300192" y="2924944"/>
            <a:ext cx="2465603" cy="1609188"/>
          </a:xfrm>
          <a:prstGeom prst="rect">
            <a:avLst/>
          </a:prstGeom>
          <a:noFill/>
        </p:spPr>
      </p:pic>
      <p:pic>
        <p:nvPicPr>
          <p:cNvPr id="154628" name="Picture 4" descr="http://www.mhz-trading.com/trading/uploads/images/packaging/pic_u_deterjan.jpg"/>
          <p:cNvPicPr>
            <a:picLocks noChangeAspect="1" noChangeArrowheads="1"/>
          </p:cNvPicPr>
          <p:nvPr/>
        </p:nvPicPr>
        <p:blipFill>
          <a:blip r:embed="rId4" cstate="print"/>
          <a:srcRect/>
          <a:stretch>
            <a:fillRect/>
          </a:stretch>
        </p:blipFill>
        <p:spPr bwMode="auto">
          <a:xfrm>
            <a:off x="4860032" y="4653890"/>
            <a:ext cx="2071463" cy="1583422"/>
          </a:xfrm>
          <a:prstGeom prst="rect">
            <a:avLst/>
          </a:prstGeom>
          <a:noFill/>
        </p:spPr>
      </p:pic>
      <p:graphicFrame>
        <p:nvGraphicFramePr>
          <p:cNvPr id="8" name="Diagramme 7"/>
          <p:cNvGraphicFramePr/>
          <p:nvPr/>
        </p:nvGraphicFramePr>
        <p:xfrm>
          <a:off x="323528" y="4221088"/>
          <a:ext cx="4464496" cy="24482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body" sz="half" idx="1"/>
          </p:nvPr>
        </p:nvSpPr>
        <p:spPr>
          <a:xfrm>
            <a:off x="323850" y="333375"/>
            <a:ext cx="4679950" cy="4525963"/>
          </a:xfrm>
        </p:spPr>
        <p:txBody>
          <a:bodyPr/>
          <a:lstStyle/>
          <a:p>
            <a:pPr eaLnBrk="1" hangingPunct="1">
              <a:lnSpc>
                <a:spcPct val="80000"/>
              </a:lnSpc>
            </a:pPr>
            <a:r>
              <a:rPr lang="fr-FR" sz="2000" b="1" smtClean="0"/>
              <a:t>Face a un packaging le cerveau « reptilien »</a:t>
            </a:r>
          </a:p>
          <a:p>
            <a:pPr eaLnBrk="1" hangingPunct="1">
              <a:lnSpc>
                <a:spcPct val="80000"/>
              </a:lnSpc>
            </a:pPr>
            <a:r>
              <a:rPr lang="fr-FR" sz="2000" b="1" smtClean="0"/>
              <a:t>Ne réagit qu’à 6 stimulis</a:t>
            </a:r>
          </a:p>
          <a:p>
            <a:pPr lvl="1" eaLnBrk="1" hangingPunct="1">
              <a:lnSpc>
                <a:spcPct val="80000"/>
              </a:lnSpc>
            </a:pPr>
            <a:r>
              <a:rPr lang="fr-FR" sz="1400" smtClean="0"/>
              <a:t>- « egoiste » sans relation avec les autres cerveaux</a:t>
            </a:r>
          </a:p>
          <a:p>
            <a:pPr lvl="1" eaLnBrk="1" hangingPunct="1">
              <a:lnSpc>
                <a:spcPct val="80000"/>
              </a:lnSpc>
            </a:pPr>
            <a:r>
              <a:rPr lang="fr-FR" sz="1400" smtClean="0"/>
              <a:t>- ne reagit qu’à des constrastes</a:t>
            </a:r>
          </a:p>
          <a:p>
            <a:pPr lvl="1" eaLnBrk="1" hangingPunct="1">
              <a:lnSpc>
                <a:spcPct val="80000"/>
              </a:lnSpc>
            </a:pPr>
            <a:r>
              <a:rPr lang="fr-FR" sz="1400" smtClean="0"/>
              <a:t>- ne comprend que les éléments basiques</a:t>
            </a:r>
          </a:p>
          <a:p>
            <a:pPr lvl="1" eaLnBrk="1" hangingPunct="1">
              <a:lnSpc>
                <a:spcPct val="80000"/>
              </a:lnSpc>
            </a:pPr>
            <a:r>
              <a:rPr lang="fr-FR" sz="1400" smtClean="0"/>
              <a:t>- Ne se concentre que sur le début et la fin du message</a:t>
            </a:r>
          </a:p>
          <a:p>
            <a:pPr lvl="1" eaLnBrk="1" hangingPunct="1">
              <a:lnSpc>
                <a:spcPct val="80000"/>
              </a:lnSpc>
            </a:pPr>
            <a:r>
              <a:rPr lang="fr-FR" sz="1400" smtClean="0"/>
              <a:t>-est très visuel</a:t>
            </a:r>
          </a:p>
          <a:p>
            <a:pPr lvl="1" eaLnBrk="1" hangingPunct="1">
              <a:lnSpc>
                <a:spcPct val="80000"/>
              </a:lnSpc>
            </a:pPr>
            <a:r>
              <a:rPr lang="fr-FR" sz="1400" smtClean="0"/>
              <a:t>-réagit aux stimuli émotionnels</a:t>
            </a:r>
          </a:p>
        </p:txBody>
      </p:sp>
      <p:pic>
        <p:nvPicPr>
          <p:cNvPr id="7171" name="Picture 6"/>
          <p:cNvPicPr>
            <a:picLocks noChangeAspect="1" noChangeArrowheads="1"/>
          </p:cNvPicPr>
          <p:nvPr>
            <p:ph sz="quarter" idx="2"/>
          </p:nvPr>
        </p:nvPicPr>
        <p:blipFill>
          <a:blip r:embed="rId2" cstate="print"/>
          <a:srcRect/>
          <a:stretch>
            <a:fillRect/>
          </a:stretch>
        </p:blipFill>
        <p:spPr>
          <a:xfrm>
            <a:off x="6011863" y="404813"/>
            <a:ext cx="2659062" cy="5253037"/>
          </a:xfrm>
          <a:noFill/>
        </p:spPr>
      </p:pic>
      <p:pic>
        <p:nvPicPr>
          <p:cNvPr id="7172" name="Picture 9"/>
          <p:cNvPicPr>
            <a:picLocks noChangeAspect="1" noChangeArrowheads="1"/>
          </p:cNvPicPr>
          <p:nvPr>
            <p:ph sz="quarter" idx="3"/>
          </p:nvPr>
        </p:nvPicPr>
        <p:blipFill>
          <a:blip r:embed="rId3" cstate="print"/>
          <a:srcRect/>
          <a:stretch>
            <a:fillRect/>
          </a:stretch>
        </p:blipFill>
        <p:spPr>
          <a:xfrm>
            <a:off x="0" y="3573463"/>
            <a:ext cx="5543550" cy="2895600"/>
          </a:xfr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7384"/>
            <a:ext cx="7467600" cy="666328"/>
          </a:xfrm>
        </p:spPr>
        <p:txBody>
          <a:bodyPr/>
          <a:lstStyle/>
          <a:p>
            <a:r>
              <a:rPr lang="fr-FR" dirty="0" smtClean="0"/>
              <a:t>Fonction distribuer</a:t>
            </a:r>
            <a:endParaRPr lang="fr-FR" dirty="0"/>
          </a:p>
        </p:txBody>
      </p:sp>
      <p:sp>
        <p:nvSpPr>
          <p:cNvPr id="4" name="Espace réservé du contenu 2"/>
          <p:cNvSpPr txBox="1">
            <a:spLocks/>
          </p:cNvSpPr>
          <p:nvPr/>
        </p:nvSpPr>
        <p:spPr>
          <a:xfrm>
            <a:off x="251520" y="2060848"/>
            <a:ext cx="8424936" cy="4176464"/>
          </a:xfrm>
          <a:prstGeom prst="rect">
            <a:avLst/>
          </a:prstGeom>
        </p:spPr>
        <p:txBody>
          <a:bodyPr vert="horz">
            <a:normAutofit/>
          </a:bodyPr>
          <a:lstStyle/>
          <a:p>
            <a:pPr marL="640080" marR="0" lvl="1" indent="-274320" algn="l" defTabSz="914400" rtl="0" eaLnBrk="1" fontAlgn="auto" latinLnBrk="0" hangingPunct="1">
              <a:lnSpc>
                <a:spcPct val="100000"/>
              </a:lnSpc>
              <a:spcBef>
                <a:spcPct val="20000"/>
              </a:spcBef>
              <a:spcAft>
                <a:spcPts val="0"/>
              </a:spcAft>
              <a:buClr>
                <a:schemeClr val="accent1"/>
              </a:buClr>
              <a:buSzPct val="80000"/>
              <a:buFont typeface="Wingdings 2"/>
              <a:buNone/>
              <a:tabLst>
                <a:tab pos="4035425" algn="l"/>
              </a:tabLst>
              <a:defRPr/>
            </a:pPr>
            <a:r>
              <a:rPr kumimoji="0" lang="fr-FR" sz="8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rPr>
              <a:t>	</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fr-FR" sz="24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rPr>
              <a:t>Après Evian et Coca-Cola, Perrier</a:t>
            </a:r>
            <a:r>
              <a:rPr kumimoji="0" lang="fr-FR" sz="2400" b="0" i="0" u="none" strike="noStrike" kern="1200" cap="none" spc="0" normalizeH="0" noProof="0" dirty="0" smtClean="0">
                <a:ln>
                  <a:noFill/>
                </a:ln>
                <a:solidFill>
                  <a:schemeClr val="tx1"/>
                </a:solidFill>
                <a:effectLst/>
                <a:uLnTx/>
                <a:uFillTx/>
                <a:latin typeface="+mn-lt"/>
                <a:ea typeface="+mn-ea"/>
                <a:cs typeface="+mn-cs"/>
                <a:sym typeface="Wingdings" pitchFamily="2" charset="2"/>
              </a:rPr>
              <a:t> adopte le pack spécial frigo.</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fr-FR" sz="2400" baseline="0" dirty="0" smtClean="0">
                <a:sym typeface="Wingdings" pitchFamily="2" charset="2"/>
              </a:rPr>
              <a:t>Nombreux</a:t>
            </a:r>
            <a:r>
              <a:rPr lang="fr-FR" sz="2400" dirty="0" smtClean="0">
                <a:sym typeface="Wingdings" pitchFamily="2" charset="2"/>
              </a:rPr>
              <a:t> avantages :</a:t>
            </a:r>
          </a:p>
          <a:p>
            <a:pPr marL="731520" lvl="1" indent="-274320">
              <a:spcBef>
                <a:spcPts val="600"/>
              </a:spcBef>
              <a:buClr>
                <a:schemeClr val="accent1"/>
              </a:buClr>
              <a:buSzPct val="70000"/>
              <a:buFont typeface="Wingdings"/>
              <a:buChar char=""/>
            </a:pPr>
            <a:r>
              <a:rPr lang="fr-FR" sz="2100" dirty="0" smtClean="0">
                <a:sym typeface="Wingdings" pitchFamily="2" charset="2"/>
              </a:rPr>
              <a:t>Distribution et manutention plus faciles : carton rectangulaire et poignée</a:t>
            </a:r>
          </a:p>
          <a:p>
            <a:pPr marL="731520" lvl="1" indent="-274320">
              <a:spcBef>
                <a:spcPts val="600"/>
              </a:spcBef>
              <a:buClr>
                <a:schemeClr val="accent1"/>
              </a:buClr>
              <a:buSzPct val="70000"/>
              <a:buFont typeface="Wingdings"/>
              <a:buChar char=""/>
            </a:pPr>
            <a:r>
              <a:rPr lang="fr-FR" sz="2100" dirty="0" smtClean="0">
                <a:sym typeface="Wingdings" pitchFamily="2" charset="2"/>
              </a:rPr>
              <a:t>Transport du supermarché à la maison facilité grâce à sa poignée</a:t>
            </a:r>
          </a:p>
          <a:p>
            <a:pPr marL="731520" lvl="1" indent="-274320">
              <a:spcBef>
                <a:spcPts val="600"/>
              </a:spcBef>
              <a:buClr>
                <a:schemeClr val="accent1"/>
              </a:buClr>
              <a:buSzPct val="70000"/>
              <a:buFont typeface="Wingdings"/>
              <a:buChar char=""/>
            </a:pPr>
            <a:r>
              <a:rPr lang="fr-FR" sz="2100" dirty="0" smtClean="0">
                <a:sym typeface="Wingdings" pitchFamily="2" charset="2"/>
              </a:rPr>
              <a:t>Cannettes plus faciles à attraper</a:t>
            </a:r>
          </a:p>
          <a:p>
            <a:pPr marL="731520" lvl="1" indent="-274320">
              <a:spcBef>
                <a:spcPts val="600"/>
              </a:spcBef>
              <a:buClr>
                <a:schemeClr val="accent1"/>
              </a:buClr>
              <a:buSzPct val="70000"/>
              <a:buFont typeface="Wingdings"/>
              <a:buChar char=""/>
            </a:pPr>
            <a:r>
              <a:rPr kumimoji="0" lang="fr-FR" sz="21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rPr>
              <a:t>Large</a:t>
            </a:r>
            <a:r>
              <a:rPr kumimoji="0" lang="fr-FR" sz="2100" b="0" i="0" u="none" strike="noStrike" kern="1200" cap="none" spc="0" normalizeH="0" noProof="0" dirty="0" smtClean="0">
                <a:ln>
                  <a:noFill/>
                </a:ln>
                <a:solidFill>
                  <a:schemeClr val="tx1"/>
                </a:solidFill>
                <a:effectLst/>
                <a:uLnTx/>
                <a:uFillTx/>
                <a:latin typeface="+mn-lt"/>
                <a:ea typeface="+mn-ea"/>
                <a:cs typeface="+mn-cs"/>
                <a:sym typeface="Wingdings" pitchFamily="2" charset="2"/>
              </a:rPr>
              <a:t> ouverture </a:t>
            </a:r>
            <a:r>
              <a:rPr kumimoji="0" lang="fr-FR" sz="2100" b="0" i="0" u="none" strike="noStrike" kern="1200" cap="none" spc="0" normalizeH="0" noProof="0" dirty="0" err="1" smtClean="0">
                <a:ln>
                  <a:noFill/>
                </a:ln>
                <a:solidFill>
                  <a:schemeClr val="tx1"/>
                </a:solidFill>
                <a:effectLst/>
                <a:uLnTx/>
                <a:uFillTx/>
                <a:latin typeface="+mn-lt"/>
                <a:ea typeface="+mn-ea"/>
                <a:cs typeface="+mn-cs"/>
                <a:sym typeface="Wingdings" pitchFamily="2" charset="2"/>
              </a:rPr>
              <a:t>pré-découpé</a:t>
            </a:r>
            <a:r>
              <a:rPr lang="fr-FR" sz="2100" dirty="0" smtClean="0">
                <a:sym typeface="Wingdings" pitchFamily="2" charset="2"/>
              </a:rPr>
              <a:t>e</a:t>
            </a:r>
          </a:p>
          <a:p>
            <a:pPr marL="731520" lvl="1" indent="-274320">
              <a:spcBef>
                <a:spcPts val="600"/>
              </a:spcBef>
              <a:buClr>
                <a:schemeClr val="accent1"/>
              </a:buClr>
              <a:buSzPct val="70000"/>
              <a:buFont typeface="Wingdings"/>
              <a:buChar char=""/>
            </a:pPr>
            <a:endParaRPr kumimoji="0" lang="fr-FR" sz="21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endParaRPr>
          </a:p>
        </p:txBody>
      </p:sp>
      <p:sp>
        <p:nvSpPr>
          <p:cNvPr id="5" name="Rectangle à coins arrondis 4"/>
          <p:cNvSpPr/>
          <p:nvPr/>
        </p:nvSpPr>
        <p:spPr>
          <a:xfrm>
            <a:off x="539552" y="908720"/>
            <a:ext cx="8064896"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tx1"/>
                </a:solidFill>
              </a:rPr>
              <a:t>Le packaging distributeur</a:t>
            </a:r>
            <a:endParaRPr lang="fr-FR" sz="2400" b="1" dirty="0">
              <a:solidFill>
                <a:schemeClr val="tx1"/>
              </a:solidFill>
            </a:endParaRPr>
          </a:p>
        </p:txBody>
      </p:sp>
      <p:pic>
        <p:nvPicPr>
          <p:cNvPr id="66562" name="Picture 2" descr="Texte Alternatf"/>
          <p:cNvPicPr>
            <a:picLocks noChangeAspect="1" noChangeArrowheads="1"/>
          </p:cNvPicPr>
          <p:nvPr/>
        </p:nvPicPr>
        <p:blipFill>
          <a:blip r:embed="rId3" cstate="print"/>
          <a:srcRect/>
          <a:stretch>
            <a:fillRect/>
          </a:stretch>
        </p:blipFill>
        <p:spPr bwMode="auto">
          <a:xfrm>
            <a:off x="5508104" y="5013176"/>
            <a:ext cx="2313965" cy="1584176"/>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3"/>
          <p:cNvPicPr>
            <a:picLocks noChangeAspect="1" noChangeArrowheads="1"/>
          </p:cNvPicPr>
          <p:nvPr/>
        </p:nvPicPr>
        <p:blipFill>
          <a:blip r:embed="rId3" cstate="print"/>
          <a:srcRect/>
          <a:stretch>
            <a:fillRect/>
          </a:stretch>
        </p:blipFill>
        <p:spPr bwMode="auto">
          <a:xfrm>
            <a:off x="6133281" y="188640"/>
            <a:ext cx="2543175" cy="2076450"/>
          </a:xfrm>
          <a:prstGeom prst="rect">
            <a:avLst/>
          </a:prstGeom>
          <a:noFill/>
          <a:ln w="9525">
            <a:noFill/>
            <a:miter lim="800000"/>
            <a:headEnd/>
            <a:tailEnd/>
          </a:ln>
        </p:spPr>
      </p:pic>
      <p:sp>
        <p:nvSpPr>
          <p:cNvPr id="2" name="Titre 1"/>
          <p:cNvSpPr>
            <a:spLocks noGrp="1"/>
          </p:cNvSpPr>
          <p:nvPr>
            <p:ph type="title"/>
          </p:nvPr>
        </p:nvSpPr>
        <p:spPr>
          <a:xfrm>
            <a:off x="323528" y="-27384"/>
            <a:ext cx="7467600" cy="666328"/>
          </a:xfrm>
        </p:spPr>
        <p:txBody>
          <a:bodyPr/>
          <a:lstStyle/>
          <a:p>
            <a:r>
              <a:rPr lang="fr-FR" dirty="0" smtClean="0"/>
              <a:t>Fonction distribuer</a:t>
            </a:r>
            <a:endParaRPr lang="fr-FR" dirty="0"/>
          </a:p>
        </p:txBody>
      </p:sp>
      <p:sp>
        <p:nvSpPr>
          <p:cNvPr id="4" name="Espace réservé du contenu 2"/>
          <p:cNvSpPr txBox="1">
            <a:spLocks/>
          </p:cNvSpPr>
          <p:nvPr/>
        </p:nvSpPr>
        <p:spPr>
          <a:xfrm>
            <a:off x="144016" y="2348880"/>
            <a:ext cx="6732240" cy="4176464"/>
          </a:xfrm>
          <a:prstGeom prst="rect">
            <a:avLst/>
          </a:prstGeom>
        </p:spPr>
        <p:txBody>
          <a:bodyPr vert="horz">
            <a:normAutofit lnSpcReduction="10000"/>
          </a:bodyPr>
          <a:lstStyle/>
          <a:p>
            <a:pPr marL="640080" marR="0" lvl="1" indent="-274320" algn="l" defTabSz="914400" rtl="0" eaLnBrk="1" fontAlgn="auto" latinLnBrk="0" hangingPunct="1">
              <a:lnSpc>
                <a:spcPct val="100000"/>
              </a:lnSpc>
              <a:spcBef>
                <a:spcPct val="20000"/>
              </a:spcBef>
              <a:spcAft>
                <a:spcPts val="0"/>
              </a:spcAft>
              <a:buClr>
                <a:schemeClr val="accent1"/>
              </a:buClr>
              <a:buSzPct val="80000"/>
              <a:buFont typeface="Wingdings 2"/>
              <a:buNone/>
              <a:tabLst>
                <a:tab pos="4035425" algn="l"/>
              </a:tabLst>
              <a:defRPr/>
            </a:pPr>
            <a:r>
              <a:rPr kumimoji="0" lang="fr-FR" sz="20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rPr>
              <a:t>	</a:t>
            </a:r>
          </a:p>
          <a:p>
            <a:pPr marL="274320" lvl="0" indent="-274320">
              <a:spcBef>
                <a:spcPts val="600"/>
              </a:spcBef>
              <a:buClr>
                <a:schemeClr val="accent1"/>
              </a:buClr>
              <a:buSzPct val="70000"/>
            </a:pPr>
            <a:r>
              <a:rPr lang="fr-FR" sz="2000" dirty="0" smtClean="0">
                <a:sym typeface="Wingdings" pitchFamily="2" charset="2"/>
              </a:rPr>
              <a:t>Rassembler 2 éléments pour former l’étiquette : </a:t>
            </a:r>
          </a:p>
          <a:p>
            <a:pPr marL="274320" lvl="0" indent="-274320">
              <a:spcBef>
                <a:spcPts val="600"/>
              </a:spcBef>
              <a:buClr>
                <a:schemeClr val="accent1"/>
              </a:buClr>
              <a:buSzPct val="70000"/>
              <a:buFont typeface="Wingdings"/>
              <a:buChar char=""/>
            </a:pPr>
            <a:r>
              <a:rPr lang="fr-FR" sz="2000" dirty="0" smtClean="0"/>
              <a:t>Puce sur laquelle les informations sont enregistrées</a:t>
            </a:r>
          </a:p>
          <a:p>
            <a:pPr marL="731520" lvl="1" indent="-274320">
              <a:spcBef>
                <a:spcPts val="600"/>
              </a:spcBef>
              <a:buClr>
                <a:schemeClr val="accent1"/>
              </a:buClr>
              <a:buSzPct val="70000"/>
              <a:buFont typeface="Wingdings"/>
              <a:buChar char=""/>
            </a:pPr>
            <a:r>
              <a:rPr lang="fr-FR" sz="2000" dirty="0" smtClean="0"/>
              <a:t>Fonctionne sur les fréquences de la bande UHF</a:t>
            </a:r>
          </a:p>
          <a:p>
            <a:pPr marL="731520" lvl="1" indent="-274320">
              <a:spcBef>
                <a:spcPts val="600"/>
              </a:spcBef>
              <a:buClr>
                <a:schemeClr val="accent1"/>
              </a:buClr>
              <a:buSzPct val="70000"/>
              <a:buFont typeface="Wingdings"/>
              <a:buChar char=""/>
            </a:pPr>
            <a:r>
              <a:rPr lang="fr-FR" sz="2000" dirty="0" smtClean="0"/>
              <a:t>Taille réduite (12 mm x 8 mm)</a:t>
            </a:r>
          </a:p>
          <a:p>
            <a:pPr marL="731520" lvl="1" indent="-274320">
              <a:spcBef>
                <a:spcPts val="600"/>
              </a:spcBef>
              <a:buClr>
                <a:schemeClr val="accent1"/>
              </a:buClr>
              <a:buSzPct val="70000"/>
              <a:buFont typeface="Wingdings"/>
              <a:buChar char=""/>
            </a:pPr>
            <a:r>
              <a:rPr lang="fr-FR" sz="2000" dirty="0" smtClean="0"/>
              <a:t>On lui intègre une antenne, portée de quelques cm</a:t>
            </a:r>
          </a:p>
          <a:p>
            <a:pPr marL="274320" lvl="0" indent="-274320">
              <a:spcBef>
                <a:spcPts val="600"/>
              </a:spcBef>
              <a:buClr>
                <a:schemeClr val="accent1"/>
              </a:buClr>
              <a:buSzPct val="70000"/>
              <a:buFont typeface="Wingdings"/>
              <a:buChar char=""/>
            </a:pPr>
            <a:r>
              <a:rPr lang="fr-FR" sz="2000" dirty="0" smtClean="0"/>
              <a:t>Le second élément est une autre antenne</a:t>
            </a:r>
          </a:p>
          <a:p>
            <a:pPr marL="731520" lvl="1" indent="-274320">
              <a:spcBef>
                <a:spcPts val="600"/>
              </a:spcBef>
              <a:buClr>
                <a:schemeClr val="accent1"/>
              </a:buClr>
              <a:buSzPct val="70000"/>
              <a:buFont typeface="Wingdings"/>
              <a:buChar char=""/>
            </a:pPr>
            <a:r>
              <a:rPr lang="fr-FR" sz="2000" dirty="0" smtClean="0"/>
              <a:t>Amplifier le signal de la 1</a:t>
            </a:r>
            <a:r>
              <a:rPr lang="fr-FR" sz="2000" baseline="30000" dirty="0" smtClean="0"/>
              <a:t>e</a:t>
            </a:r>
            <a:r>
              <a:rPr lang="fr-FR" sz="2000" dirty="0" smtClean="0"/>
              <a:t> : la puce communique sur 3 à 4m</a:t>
            </a:r>
          </a:p>
          <a:p>
            <a:pPr marL="731520" lvl="1" indent="-274320">
              <a:spcBef>
                <a:spcPts val="600"/>
              </a:spcBef>
              <a:buClr>
                <a:schemeClr val="accent1"/>
              </a:buClr>
              <a:buSzPct val="70000"/>
              <a:buFont typeface="Wingdings"/>
              <a:buChar char=""/>
            </a:pPr>
            <a:r>
              <a:rPr lang="fr-FR" sz="2000" dirty="0" smtClean="0"/>
              <a:t>Ce composant est totalement incorporé, en usine, dans l’emballage du produit</a:t>
            </a:r>
            <a:endParaRPr kumimoji="0" lang="fr-FR" sz="20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endParaRPr>
          </a:p>
        </p:txBody>
      </p:sp>
      <p:sp>
        <p:nvSpPr>
          <p:cNvPr id="5" name="Rectangle à coins arrondis 4"/>
          <p:cNvSpPr/>
          <p:nvPr/>
        </p:nvSpPr>
        <p:spPr>
          <a:xfrm>
            <a:off x="395536" y="620688"/>
            <a:ext cx="5760640"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tx1"/>
                </a:solidFill>
              </a:rPr>
              <a:t>Etiquettes RFID (Identification d’Ondes par Radio Fréquence)</a:t>
            </a:r>
            <a:endParaRPr lang="fr-FR" sz="2400" b="1" dirty="0">
              <a:solidFill>
                <a:schemeClr val="tx1"/>
              </a:solidFill>
            </a:endParaRPr>
          </a:p>
        </p:txBody>
      </p:sp>
      <p:sp>
        <p:nvSpPr>
          <p:cNvPr id="6" name="ZoneTexte 5"/>
          <p:cNvSpPr txBox="1"/>
          <p:nvPr/>
        </p:nvSpPr>
        <p:spPr>
          <a:xfrm>
            <a:off x="1331640" y="1713002"/>
            <a:ext cx="4608512" cy="707886"/>
          </a:xfrm>
          <a:prstGeom prst="rect">
            <a:avLst/>
          </a:prstGeom>
          <a:noFill/>
          <a:ln>
            <a:solidFill>
              <a:srgbClr val="0070C0"/>
            </a:solidFill>
          </a:ln>
        </p:spPr>
        <p:txBody>
          <a:bodyPr wrap="square" rtlCol="0">
            <a:spAutoFit/>
          </a:bodyPr>
          <a:lstStyle/>
          <a:p>
            <a:pPr algn="ctr"/>
            <a:r>
              <a:rPr lang="fr-FR" sz="2000" dirty="0" smtClean="0"/>
              <a:t>Protection, information, identification, contrôle, traçabilité</a:t>
            </a:r>
            <a:endParaRPr lang="fr-FR" sz="2000" dirty="0"/>
          </a:p>
        </p:txBody>
      </p:sp>
      <p:sp>
        <p:nvSpPr>
          <p:cNvPr id="10" name="ZoneTexte 9"/>
          <p:cNvSpPr txBox="1"/>
          <p:nvPr/>
        </p:nvSpPr>
        <p:spPr>
          <a:xfrm>
            <a:off x="6732240" y="2704852"/>
            <a:ext cx="2016224" cy="2308324"/>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b="1" dirty="0" smtClean="0"/>
              <a:t>SVA Jean </a:t>
            </a:r>
            <a:r>
              <a:rPr lang="fr-FR" b="1" dirty="0" err="1" smtClean="0"/>
              <a:t>Rozé</a:t>
            </a:r>
            <a:r>
              <a:rPr lang="fr-FR" b="1" dirty="0" smtClean="0"/>
              <a:t> : Projet RFID </a:t>
            </a:r>
            <a:r>
              <a:rPr lang="fr-FR" dirty="0" smtClean="0"/>
              <a:t>achevé le 31/10/2011</a:t>
            </a:r>
          </a:p>
          <a:p>
            <a:pPr algn="ctr"/>
            <a:r>
              <a:rPr lang="fr-FR" dirty="0" smtClean="0"/>
              <a:t>Puces sur les bacs, crochets, </a:t>
            </a:r>
            <a:r>
              <a:rPr lang="fr-FR" dirty="0" err="1" smtClean="0"/>
              <a:t>rolls</a:t>
            </a:r>
            <a:r>
              <a:rPr lang="fr-FR" dirty="0" smtClean="0"/>
              <a:t> de viande pour traçabilité</a:t>
            </a:r>
            <a:endParaRPr lang="fr-FR"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7384"/>
            <a:ext cx="7467600" cy="666328"/>
          </a:xfrm>
        </p:spPr>
        <p:txBody>
          <a:bodyPr/>
          <a:lstStyle/>
          <a:p>
            <a:r>
              <a:rPr lang="fr-FR" dirty="0" smtClean="0"/>
              <a:t>Fonction distribuer</a:t>
            </a:r>
            <a:endParaRPr lang="fr-FR" dirty="0"/>
          </a:p>
        </p:txBody>
      </p:sp>
      <p:sp>
        <p:nvSpPr>
          <p:cNvPr id="4" name="Espace réservé du contenu 2"/>
          <p:cNvSpPr txBox="1">
            <a:spLocks/>
          </p:cNvSpPr>
          <p:nvPr/>
        </p:nvSpPr>
        <p:spPr>
          <a:xfrm>
            <a:off x="251520" y="1772816"/>
            <a:ext cx="5472608" cy="4824536"/>
          </a:xfrm>
          <a:prstGeom prst="rect">
            <a:avLst/>
          </a:prstGeom>
        </p:spPr>
        <p:txBody>
          <a:bodyPr vert="horz">
            <a:normAutofit fontScale="92500"/>
          </a:bodyPr>
          <a:lstStyle/>
          <a:p>
            <a:pPr marL="640080" marR="0" lvl="1" indent="-274320" algn="l" defTabSz="914400" rtl="0" eaLnBrk="1" fontAlgn="auto" latinLnBrk="0" hangingPunct="1">
              <a:lnSpc>
                <a:spcPct val="100000"/>
              </a:lnSpc>
              <a:spcBef>
                <a:spcPct val="20000"/>
              </a:spcBef>
              <a:spcAft>
                <a:spcPts val="0"/>
              </a:spcAft>
              <a:buClr>
                <a:schemeClr val="accent1"/>
              </a:buClr>
              <a:buSzPct val="80000"/>
              <a:buFont typeface="Wingdings 2"/>
              <a:buNone/>
              <a:tabLst>
                <a:tab pos="4035425" algn="l"/>
              </a:tabLst>
              <a:defRPr/>
            </a:pPr>
            <a:r>
              <a:rPr kumimoji="0" lang="fr-FR" sz="8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rPr>
              <a:t>	</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fr-FR" sz="2100" dirty="0" smtClean="0">
                <a:sym typeface="Wingdings" pitchFamily="2" charset="2"/>
              </a:rPr>
              <a:t>Prévue pour les </a:t>
            </a:r>
            <a:r>
              <a:rPr lang="fr-FR" sz="2100" b="1" dirty="0" smtClean="0">
                <a:sym typeface="Wingdings" pitchFamily="2" charset="2"/>
              </a:rPr>
              <a:t>expéditions</a:t>
            </a:r>
            <a:r>
              <a:rPr lang="fr-FR" sz="2100" dirty="0" smtClean="0">
                <a:sym typeface="Wingdings" pitchFamily="2" charset="2"/>
              </a:rPr>
              <a:t>, une </a:t>
            </a:r>
            <a:r>
              <a:rPr lang="fr-FR" sz="2100" b="1" dirty="0" smtClean="0">
                <a:sym typeface="Wingdings" pitchFamily="2" charset="2"/>
              </a:rPr>
              <a:t>caisse-carton avec calage gonflable </a:t>
            </a:r>
            <a:r>
              <a:rPr lang="fr-FR" sz="2100" dirty="0" smtClean="0">
                <a:sym typeface="Wingdings" pitchFamily="2" charset="2"/>
              </a:rPr>
              <a:t>a été créée</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endParaRPr kumimoji="0" lang="fr-FR" sz="2100" b="0" i="0" u="none" strike="noStrike" kern="1200" cap="none" spc="0" normalizeH="0" noProof="0" dirty="0" smtClean="0">
              <a:ln>
                <a:noFill/>
              </a:ln>
              <a:solidFill>
                <a:schemeClr val="tx1"/>
              </a:solidFill>
              <a:effectLst/>
              <a:uLnTx/>
              <a:uFillTx/>
              <a:latin typeface="+mn-lt"/>
              <a:ea typeface="+mn-ea"/>
              <a:cs typeface="+mn-cs"/>
              <a:sym typeface="Wingdings" pitchFamily="2" charset="2"/>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fr-FR" sz="2100" baseline="0" dirty="0" err="1" smtClean="0">
                <a:sym typeface="Wingdings" pitchFamily="2" charset="2"/>
              </a:rPr>
              <a:t>Smurfit</a:t>
            </a:r>
            <a:r>
              <a:rPr lang="fr-FR" sz="2100" baseline="0" dirty="0" smtClean="0">
                <a:sym typeface="Wingdings" pitchFamily="2" charset="2"/>
              </a:rPr>
              <a:t> Kappa</a:t>
            </a:r>
            <a:r>
              <a:rPr lang="fr-FR" sz="2100" dirty="0" smtClean="0">
                <a:sym typeface="Wingdings" pitchFamily="2" charset="2"/>
              </a:rPr>
              <a:t> France a exposé le </a:t>
            </a:r>
            <a:r>
              <a:rPr lang="fr-FR" sz="2100" b="1" dirty="0" err="1" smtClean="0">
                <a:sym typeface="Wingdings" pitchFamily="2" charset="2"/>
              </a:rPr>
              <a:t>Groupac’air</a:t>
            </a:r>
            <a:r>
              <a:rPr lang="fr-FR" sz="2100" dirty="0" smtClean="0">
                <a:sym typeface="Wingdings" pitchFamily="2" charset="2"/>
              </a:rPr>
              <a:t>, un emballage complet en carton doté d’un </a:t>
            </a:r>
            <a:r>
              <a:rPr lang="fr-FR" sz="2100" b="1" dirty="0" smtClean="0">
                <a:sym typeface="Wingdings" pitchFamily="2" charset="2"/>
              </a:rPr>
              <a:t>calage gonflable </a:t>
            </a:r>
            <a:r>
              <a:rPr lang="fr-FR" sz="2100" dirty="0" smtClean="0">
                <a:sym typeface="Wingdings" pitchFamily="2" charset="2"/>
              </a:rPr>
              <a:t>(coussin), le tout livré à plat. </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endParaRPr lang="fr-FR" sz="2100" dirty="0" smtClean="0">
              <a:sym typeface="Wingdings" pitchFamily="2" charset="2"/>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fr-FR" sz="2100" dirty="0" smtClean="0">
                <a:sym typeface="Wingdings" pitchFamily="2" charset="2"/>
              </a:rPr>
              <a:t>La mise en volume peut être effectuée sur une formeuse classique ou manuellement. </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endParaRPr lang="fr-FR" sz="2100" dirty="0" smtClean="0">
              <a:sym typeface="Wingdings" pitchFamily="2" charset="2"/>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fr-FR" sz="2100" dirty="0" smtClean="0">
                <a:sym typeface="Wingdings" pitchFamily="2" charset="2"/>
              </a:rPr>
              <a:t>Gonfler le calage à l’aide d’une machine spéciale, après remplissage et fermeture du carton par une bande adhésive.</a:t>
            </a:r>
          </a:p>
          <a:p>
            <a:pPr marL="731520" lvl="1" indent="-274320">
              <a:spcBef>
                <a:spcPts val="600"/>
              </a:spcBef>
              <a:buClr>
                <a:schemeClr val="accent1"/>
              </a:buClr>
              <a:buSzPct val="70000"/>
              <a:buFont typeface="Wingdings"/>
              <a:buChar char=""/>
            </a:pPr>
            <a:endParaRPr kumimoji="0" lang="fr-FR" sz="21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endParaRPr>
          </a:p>
        </p:txBody>
      </p:sp>
      <p:sp>
        <p:nvSpPr>
          <p:cNvPr id="5" name="Rectangle à coins arrondis 4"/>
          <p:cNvSpPr/>
          <p:nvPr/>
        </p:nvSpPr>
        <p:spPr>
          <a:xfrm>
            <a:off x="539552" y="908720"/>
            <a:ext cx="8064896"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tx1"/>
                </a:solidFill>
              </a:rPr>
              <a:t>Un emballage gonflable et protecteur !</a:t>
            </a:r>
            <a:endParaRPr lang="fr-FR" sz="2400" b="1" dirty="0">
              <a:solidFill>
                <a:schemeClr val="tx1"/>
              </a:solidFill>
            </a:endParaRPr>
          </a:p>
        </p:txBody>
      </p:sp>
      <p:pic>
        <p:nvPicPr>
          <p:cNvPr id="45058" name="Picture 2" descr="http://www.processalimentaire.com/var/pa/storage/images/media/images/emballage221111-19603/167626-1-fre-FR/emballage221111_article.jpg"/>
          <p:cNvPicPr>
            <a:picLocks noChangeAspect="1" noChangeArrowheads="1"/>
          </p:cNvPicPr>
          <p:nvPr/>
        </p:nvPicPr>
        <p:blipFill>
          <a:blip r:embed="rId3" cstate="print"/>
          <a:srcRect l="13384"/>
          <a:stretch>
            <a:fillRect/>
          </a:stretch>
        </p:blipFill>
        <p:spPr bwMode="auto">
          <a:xfrm>
            <a:off x="5796136" y="2302453"/>
            <a:ext cx="2796073" cy="2998755"/>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7384"/>
            <a:ext cx="7467600" cy="666328"/>
          </a:xfrm>
        </p:spPr>
        <p:txBody>
          <a:bodyPr/>
          <a:lstStyle/>
          <a:p>
            <a:r>
              <a:rPr lang="fr-FR" dirty="0" smtClean="0"/>
              <a:t>Fonction distribuer</a:t>
            </a:r>
            <a:endParaRPr lang="fr-FR" dirty="0"/>
          </a:p>
        </p:txBody>
      </p:sp>
      <p:sp>
        <p:nvSpPr>
          <p:cNvPr id="4" name="Espace réservé du contenu 2"/>
          <p:cNvSpPr txBox="1">
            <a:spLocks/>
          </p:cNvSpPr>
          <p:nvPr/>
        </p:nvSpPr>
        <p:spPr>
          <a:xfrm>
            <a:off x="251520" y="1700808"/>
            <a:ext cx="5976664" cy="4176464"/>
          </a:xfrm>
          <a:prstGeom prst="rect">
            <a:avLst/>
          </a:prstGeom>
        </p:spPr>
        <p:txBody>
          <a:bodyPr vert="horz">
            <a:normAutofit/>
          </a:bodyPr>
          <a:lstStyle/>
          <a:p>
            <a:pPr marL="640080" marR="0" lvl="1" indent="-274320" algn="l" defTabSz="914400" rtl="0" eaLnBrk="1" fontAlgn="auto" latinLnBrk="0" hangingPunct="1">
              <a:lnSpc>
                <a:spcPct val="100000"/>
              </a:lnSpc>
              <a:spcBef>
                <a:spcPct val="20000"/>
              </a:spcBef>
              <a:spcAft>
                <a:spcPts val="0"/>
              </a:spcAft>
              <a:buClr>
                <a:schemeClr val="accent1"/>
              </a:buClr>
              <a:buSzPct val="80000"/>
              <a:buFont typeface="Wingdings 2"/>
              <a:buNone/>
              <a:tabLst>
                <a:tab pos="4035425" algn="l"/>
              </a:tabLst>
              <a:defRPr/>
            </a:pPr>
            <a:r>
              <a:rPr kumimoji="0" lang="fr-FR" sz="8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rPr>
              <a:t>	</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fr-FR" sz="2100" dirty="0" smtClean="0">
                <a:sym typeface="Wingdings" pitchFamily="2" charset="2"/>
              </a:rPr>
              <a:t>Le « </a:t>
            </a:r>
            <a:r>
              <a:rPr lang="fr-FR" sz="2100" b="1" dirty="0" err="1" smtClean="0">
                <a:sym typeface="Wingdings" pitchFamily="2" charset="2"/>
              </a:rPr>
              <a:t>Cok</a:t>
            </a:r>
            <a:r>
              <a:rPr lang="fr-FR" sz="2100" b="1" dirty="0" smtClean="0">
                <a:sym typeface="Wingdings" pitchFamily="2" charset="2"/>
              </a:rPr>
              <a:t> in Box</a:t>
            </a:r>
            <a:r>
              <a:rPr lang="fr-FR" sz="2100" dirty="0" smtClean="0">
                <a:sym typeface="Wingdings" pitchFamily="2" charset="2"/>
              </a:rPr>
              <a:t> » est un conditionnement de nouvelle génération pour les œufs, de type </a:t>
            </a:r>
            <a:r>
              <a:rPr lang="fr-FR" sz="2100" b="1" dirty="0" smtClean="0">
                <a:sym typeface="Wingdings" pitchFamily="2" charset="2"/>
              </a:rPr>
              <a:t>étui pliant</a:t>
            </a:r>
            <a:r>
              <a:rPr lang="fr-FR" sz="2100" dirty="0" smtClean="0">
                <a:sym typeface="Wingdings" pitchFamily="2" charset="2"/>
              </a:rPr>
              <a:t>. </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fr-FR" sz="2100" dirty="0" smtClean="0">
                <a:sym typeface="Wingdings" pitchFamily="2" charset="2"/>
              </a:rPr>
              <a:t>Boite carton en forme, pliée, imaginée par Daniel </a:t>
            </a:r>
            <a:r>
              <a:rPr lang="fr-FR" sz="2100" dirty="0" err="1" smtClean="0">
                <a:sym typeface="Wingdings" pitchFamily="2" charset="2"/>
              </a:rPr>
              <a:t>Perbet</a:t>
            </a:r>
            <a:r>
              <a:rPr lang="fr-FR" sz="2100" dirty="0" smtClean="0">
                <a:sym typeface="Wingdings" pitchFamily="2" charset="2"/>
              </a:rPr>
              <a:t> de la société </a:t>
            </a:r>
            <a:r>
              <a:rPr lang="fr-FR" sz="2100" dirty="0" err="1" smtClean="0">
                <a:sym typeface="Wingdings" pitchFamily="2" charset="2"/>
              </a:rPr>
              <a:t>Cristalid</a:t>
            </a:r>
            <a:r>
              <a:rPr lang="fr-FR" sz="2100" dirty="0" smtClean="0">
                <a:sym typeface="Wingdings" pitchFamily="2" charset="2"/>
              </a:rPr>
              <a:t>, expert en innovation packaging. </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fr-FR" sz="2100" dirty="0" smtClean="0">
                <a:sym typeface="Wingdings" pitchFamily="2" charset="2"/>
              </a:rPr>
              <a:t>Unités de vente : multiples de trois œufs (3, 6, 9, 12). </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fr-FR" sz="2100" dirty="0" smtClean="0">
                <a:sym typeface="Wingdings" pitchFamily="2" charset="2"/>
              </a:rPr>
              <a:t>La mise en forme se fait sur des lignes de conditionnement actuelles. </a:t>
            </a:r>
          </a:p>
          <a:p>
            <a:pPr marL="731520" lvl="1" indent="-274320">
              <a:spcBef>
                <a:spcPts val="600"/>
              </a:spcBef>
              <a:buClr>
                <a:schemeClr val="accent1"/>
              </a:buClr>
              <a:buSzPct val="70000"/>
              <a:buFont typeface="Wingdings"/>
              <a:buChar char=""/>
            </a:pPr>
            <a:endParaRPr kumimoji="0" lang="fr-FR" sz="21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endParaRPr>
          </a:p>
        </p:txBody>
      </p:sp>
      <p:sp>
        <p:nvSpPr>
          <p:cNvPr id="5" name="Rectangle à coins arrondis 4"/>
          <p:cNvSpPr/>
          <p:nvPr/>
        </p:nvSpPr>
        <p:spPr>
          <a:xfrm>
            <a:off x="539552" y="908720"/>
            <a:ext cx="8064896"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tx1"/>
                </a:solidFill>
              </a:rPr>
              <a:t>Boîtes d’œufs : alternative aux boites cellulose avec communication 360°</a:t>
            </a:r>
            <a:endParaRPr lang="fr-FR" sz="2400" b="1" dirty="0">
              <a:solidFill>
                <a:schemeClr val="tx1"/>
              </a:solidFill>
            </a:endParaRPr>
          </a:p>
        </p:txBody>
      </p:sp>
      <p:pic>
        <p:nvPicPr>
          <p:cNvPr id="6" name="Picture 2"/>
          <p:cNvPicPr>
            <a:picLocks noChangeAspect="1" noChangeArrowheads="1"/>
          </p:cNvPicPr>
          <p:nvPr/>
        </p:nvPicPr>
        <p:blipFill>
          <a:blip r:embed="rId3" cstate="print"/>
          <a:srcRect l="72354" t="79067" r="5739" b="4128"/>
          <a:stretch>
            <a:fillRect/>
          </a:stretch>
        </p:blipFill>
        <p:spPr bwMode="auto">
          <a:xfrm>
            <a:off x="6084168" y="1988840"/>
            <a:ext cx="2592288" cy="2736304"/>
          </a:xfrm>
          <a:prstGeom prst="rect">
            <a:avLst/>
          </a:prstGeom>
          <a:ln>
            <a:noFill/>
          </a:ln>
          <a:effectLst>
            <a:softEdge rad="112500"/>
          </a:effectLst>
        </p:spPr>
      </p:pic>
      <p:sp>
        <p:nvSpPr>
          <p:cNvPr id="7" name="ZoneTexte 6"/>
          <p:cNvSpPr txBox="1"/>
          <p:nvPr/>
        </p:nvSpPr>
        <p:spPr>
          <a:xfrm rot="1023397">
            <a:off x="5999841" y="5127725"/>
            <a:ext cx="2016224" cy="1200329"/>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FR" b="1" dirty="0" smtClean="0"/>
              <a:t>Réduction des volumes de stockage</a:t>
            </a:r>
            <a:r>
              <a:rPr lang="fr-FR" dirty="0" smtClean="0"/>
              <a:t> (livrés à plat)</a:t>
            </a:r>
            <a:endParaRPr lang="fr-FR" dirty="0"/>
          </a:p>
        </p:txBody>
      </p:sp>
      <p:sp>
        <p:nvSpPr>
          <p:cNvPr id="8" name="ZoneTexte 7"/>
          <p:cNvSpPr txBox="1"/>
          <p:nvPr/>
        </p:nvSpPr>
        <p:spPr>
          <a:xfrm rot="21197027">
            <a:off x="1181672" y="5548914"/>
            <a:ext cx="3058798" cy="923330"/>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FR" b="1" dirty="0" smtClean="0"/>
              <a:t>Communication </a:t>
            </a:r>
            <a:r>
              <a:rPr lang="fr-FR" dirty="0" smtClean="0"/>
              <a:t>(Impressions sur la surface totale de l’emballage)</a:t>
            </a:r>
            <a:endParaRPr lang="fr-FR"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sz="3600" dirty="0" smtClean="0"/>
              <a:t>Fonction manipuler</a:t>
            </a:r>
            <a:endParaRPr lang="fr-FR" sz="3600" dirty="0"/>
          </a:p>
        </p:txBody>
      </p:sp>
      <p:sp>
        <p:nvSpPr>
          <p:cNvPr id="5" name="Espace réservé du texte 4"/>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78296"/>
            <a:ext cx="7467600" cy="1143000"/>
          </a:xfrm>
        </p:spPr>
        <p:txBody>
          <a:bodyPr/>
          <a:lstStyle/>
          <a:p>
            <a:r>
              <a:rPr lang="fr-FR" dirty="0" smtClean="0"/>
              <a:t>Fonction manipuler</a:t>
            </a:r>
            <a:endParaRPr lang="fr-FR" dirty="0"/>
          </a:p>
        </p:txBody>
      </p:sp>
      <p:sp>
        <p:nvSpPr>
          <p:cNvPr id="3" name="Espace réservé du contenu 2"/>
          <p:cNvSpPr>
            <a:spLocks noGrp="1"/>
          </p:cNvSpPr>
          <p:nvPr>
            <p:ph sz="quarter" idx="1"/>
          </p:nvPr>
        </p:nvSpPr>
        <p:spPr>
          <a:xfrm>
            <a:off x="457200" y="787496"/>
            <a:ext cx="7467600" cy="4873752"/>
          </a:xfrm>
        </p:spPr>
        <p:txBody>
          <a:bodyPr/>
          <a:lstStyle/>
          <a:p>
            <a:r>
              <a:rPr lang="fr-FR" b="1" dirty="0" smtClean="0">
                <a:solidFill>
                  <a:schemeClr val="accent1"/>
                </a:solidFill>
              </a:rPr>
              <a:t>Surfez sur la vague de l’individualisation !</a:t>
            </a:r>
          </a:p>
          <a:p>
            <a:pPr lvl="1"/>
            <a:r>
              <a:rPr lang="fr-FR" b="1" i="1" dirty="0" smtClean="0"/>
              <a:t>Pensez « box » ou « timbales » !</a:t>
            </a:r>
          </a:p>
          <a:p>
            <a:pPr lvl="1"/>
            <a:endParaRPr lang="fr-FR" dirty="0" smtClean="0"/>
          </a:p>
          <a:p>
            <a:pPr>
              <a:buNone/>
            </a:pPr>
            <a:endParaRPr lang="fr-FR" dirty="0" smtClean="0"/>
          </a:p>
        </p:txBody>
      </p:sp>
      <p:pic>
        <p:nvPicPr>
          <p:cNvPr id="15" name="Image 14" descr="http://admin.cabasmalin.fr/uploads/CABASMALIN/PHOTO1/3017800/183267.jpg"/>
          <p:cNvPicPr/>
          <p:nvPr/>
        </p:nvPicPr>
        <p:blipFill>
          <a:blip r:embed="rId3" cstate="print"/>
          <a:srcRect/>
          <a:stretch>
            <a:fillRect/>
          </a:stretch>
        </p:blipFill>
        <p:spPr bwMode="auto">
          <a:xfrm>
            <a:off x="6454357" y="5008445"/>
            <a:ext cx="1502019" cy="1588907"/>
          </a:xfrm>
          <a:prstGeom prst="rect">
            <a:avLst/>
          </a:prstGeom>
          <a:noFill/>
          <a:ln w="9525">
            <a:noFill/>
            <a:miter lim="800000"/>
            <a:headEnd/>
            <a:tailEnd/>
          </a:ln>
        </p:spPr>
      </p:pic>
      <p:pic>
        <p:nvPicPr>
          <p:cNvPr id="43016" name="Picture 8" descr="http://www.snackfoods.fr/wp-content/uploads/2011/05/1100086_MU502_Alvalle_25cl-300x263.png"/>
          <p:cNvPicPr>
            <a:picLocks noChangeAspect="1" noChangeArrowheads="1"/>
          </p:cNvPicPr>
          <p:nvPr/>
        </p:nvPicPr>
        <p:blipFill>
          <a:blip r:embed="rId4" cstate="print"/>
          <a:srcRect/>
          <a:stretch>
            <a:fillRect/>
          </a:stretch>
        </p:blipFill>
        <p:spPr bwMode="auto">
          <a:xfrm>
            <a:off x="6345940" y="1666025"/>
            <a:ext cx="1682444" cy="1474943"/>
          </a:xfrm>
          <a:prstGeom prst="rect">
            <a:avLst/>
          </a:prstGeom>
          <a:noFill/>
        </p:spPr>
      </p:pic>
      <p:pic>
        <p:nvPicPr>
          <p:cNvPr id="43020" name="Picture 12" descr="http://www.cocoonetmoi.fr/wp-content/uploads/2011/02/293.jpg"/>
          <p:cNvPicPr>
            <a:picLocks noChangeAspect="1" noChangeArrowheads="1"/>
          </p:cNvPicPr>
          <p:nvPr/>
        </p:nvPicPr>
        <p:blipFill>
          <a:blip r:embed="rId5" cstate="print"/>
          <a:srcRect l="61818" t="3409" r="8182" b="60480"/>
          <a:stretch>
            <a:fillRect/>
          </a:stretch>
        </p:blipFill>
        <p:spPr bwMode="auto">
          <a:xfrm>
            <a:off x="539552" y="4869160"/>
            <a:ext cx="1944216" cy="1872208"/>
          </a:xfrm>
          <a:prstGeom prst="rect">
            <a:avLst/>
          </a:prstGeom>
          <a:noFill/>
        </p:spPr>
      </p:pic>
      <p:sp>
        <p:nvSpPr>
          <p:cNvPr id="13" name="ZoneTexte 12"/>
          <p:cNvSpPr txBox="1"/>
          <p:nvPr/>
        </p:nvSpPr>
        <p:spPr>
          <a:xfrm>
            <a:off x="2915816" y="3382541"/>
            <a:ext cx="3168352" cy="1846659"/>
          </a:xfrm>
          <a:prstGeom prst="rect">
            <a:avLst/>
          </a:prstGeom>
          <a:noFill/>
          <a:ln>
            <a:solidFill>
              <a:srgbClr val="0070C0"/>
            </a:solidFill>
          </a:ln>
        </p:spPr>
        <p:txBody>
          <a:bodyPr wrap="square" rtlCol="0">
            <a:spAutoFit/>
          </a:bodyPr>
          <a:lstStyle/>
          <a:p>
            <a:pPr algn="ctr"/>
            <a:r>
              <a:rPr lang="fr-FR" sz="2000" b="1" i="1" dirty="0">
                <a:solidFill>
                  <a:prstClr val="black"/>
                </a:solidFill>
              </a:rPr>
              <a:t>Nomadisme, déjeuners sur le pouce</a:t>
            </a:r>
          </a:p>
          <a:p>
            <a:pPr algn="ctr"/>
            <a:endParaRPr lang="fr-FR" sz="1400" b="1" dirty="0">
              <a:solidFill>
                <a:srgbClr val="C00000"/>
              </a:solidFill>
              <a:sym typeface="Wingdings" pitchFamily="2" charset="2"/>
            </a:endParaRPr>
          </a:p>
          <a:p>
            <a:pPr algn="ctr">
              <a:buFont typeface="Wingdings"/>
              <a:buChar char="è"/>
            </a:pPr>
            <a:r>
              <a:rPr lang="fr-FR" sz="2000" b="1" dirty="0">
                <a:solidFill>
                  <a:prstClr val="black"/>
                </a:solidFill>
                <a:sym typeface="Wingdings" pitchFamily="2" charset="2"/>
              </a:rPr>
              <a:t> Emballage </a:t>
            </a:r>
            <a:r>
              <a:rPr lang="fr-FR" sz="2000" b="1" dirty="0" smtClean="0">
                <a:solidFill>
                  <a:srgbClr val="C00000"/>
                </a:solidFill>
                <a:sym typeface="Wingdings" pitchFamily="2" charset="2"/>
              </a:rPr>
              <a:t>micro-</a:t>
            </a:r>
            <a:r>
              <a:rPr lang="fr-FR" sz="2000" b="1" dirty="0" err="1" smtClean="0">
                <a:solidFill>
                  <a:srgbClr val="C00000"/>
                </a:solidFill>
                <a:sym typeface="Wingdings" pitchFamily="2" charset="2"/>
              </a:rPr>
              <a:t>ondable</a:t>
            </a:r>
            <a:endParaRPr lang="fr-FR" sz="2000" b="1" dirty="0" smtClean="0">
              <a:sym typeface="Wingdings" pitchFamily="2" charset="2"/>
            </a:endParaRPr>
          </a:p>
          <a:p>
            <a:pPr algn="ctr">
              <a:buFont typeface="Wingdings"/>
              <a:buChar char="è"/>
            </a:pPr>
            <a:r>
              <a:rPr lang="fr-FR" sz="2000" b="1" dirty="0" smtClean="0">
                <a:sym typeface="Wingdings" pitchFamily="2" charset="2"/>
              </a:rPr>
              <a:t> </a:t>
            </a:r>
            <a:r>
              <a:rPr lang="fr-FR" sz="2000" b="1" dirty="0" smtClean="0">
                <a:solidFill>
                  <a:srgbClr val="C00000"/>
                </a:solidFill>
                <a:sym typeface="Wingdings" pitchFamily="2" charset="2"/>
              </a:rPr>
              <a:t>PRATICITE</a:t>
            </a:r>
            <a:endParaRPr lang="fr-FR" sz="2000" b="1" dirty="0">
              <a:solidFill>
                <a:srgbClr val="C00000"/>
              </a:solidFill>
            </a:endParaRPr>
          </a:p>
        </p:txBody>
      </p:sp>
      <p:sp>
        <p:nvSpPr>
          <p:cNvPr id="16" name="Flèche courbée vers la droite 15"/>
          <p:cNvSpPr/>
          <p:nvPr/>
        </p:nvSpPr>
        <p:spPr>
          <a:xfrm rot="7406792">
            <a:off x="2886996" y="2069614"/>
            <a:ext cx="494261" cy="139401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black"/>
              </a:solidFill>
            </a:endParaRPr>
          </a:p>
        </p:txBody>
      </p:sp>
      <p:sp>
        <p:nvSpPr>
          <p:cNvPr id="18" name="Flèche courbée vers la droite 17"/>
          <p:cNvSpPr/>
          <p:nvPr/>
        </p:nvSpPr>
        <p:spPr>
          <a:xfrm rot="17955880">
            <a:off x="5540226" y="5160518"/>
            <a:ext cx="494261" cy="139401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black"/>
              </a:solidFill>
            </a:endParaRPr>
          </a:p>
        </p:txBody>
      </p:sp>
      <p:sp>
        <p:nvSpPr>
          <p:cNvPr id="19" name="Flèche courbée vers le bas 18"/>
          <p:cNvSpPr/>
          <p:nvPr/>
        </p:nvSpPr>
        <p:spPr>
          <a:xfrm rot="19934625">
            <a:off x="5008204" y="2541640"/>
            <a:ext cx="1461398" cy="50405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black"/>
              </a:solidFill>
            </a:endParaRPr>
          </a:p>
        </p:txBody>
      </p:sp>
      <p:sp>
        <p:nvSpPr>
          <p:cNvPr id="20" name="Flèche courbée vers le bas 19"/>
          <p:cNvSpPr/>
          <p:nvPr/>
        </p:nvSpPr>
        <p:spPr>
          <a:xfrm rot="8604347">
            <a:off x="2525456" y="5707374"/>
            <a:ext cx="1461398" cy="50405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black"/>
              </a:solidFill>
            </a:endParaRPr>
          </a:p>
        </p:txBody>
      </p:sp>
      <p:pic>
        <p:nvPicPr>
          <p:cNvPr id="1026" name="Picture 2" descr="C:\Users\Charlotte\Documents\Lille\Polytech\IAAL\IAAL 5\Cours\Marketing\Marketing GenIAAL\Relevé de linéaire\Rayon plats préparés\IMG_5157.JPG"/>
          <p:cNvPicPr>
            <a:picLocks noChangeAspect="1" noChangeArrowheads="1"/>
          </p:cNvPicPr>
          <p:nvPr/>
        </p:nvPicPr>
        <p:blipFill>
          <a:blip r:embed="rId6" cstate="print"/>
          <a:srcRect l="9051" t="9051" r="5901" b="4851"/>
          <a:stretch>
            <a:fillRect/>
          </a:stretch>
        </p:blipFill>
        <p:spPr bwMode="auto">
          <a:xfrm>
            <a:off x="683568" y="3501008"/>
            <a:ext cx="1635108" cy="1296144"/>
          </a:xfrm>
          <a:prstGeom prst="rect">
            <a:avLst/>
          </a:prstGeom>
          <a:noFill/>
        </p:spPr>
      </p:pic>
      <p:sp>
        <p:nvSpPr>
          <p:cNvPr id="21" name="Flèche gauche 20"/>
          <p:cNvSpPr/>
          <p:nvPr/>
        </p:nvSpPr>
        <p:spPr>
          <a:xfrm>
            <a:off x="2411760" y="4005064"/>
            <a:ext cx="504056"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1027" name="Picture 3" descr="C:\Users\Charlotte\Documents\Lille\Polytech\IAAL\IAAL 5\Cours\Marketing\Marketing GenIAAL\Relevé de linéaire\Rayon plats préparés\IMG_5139.JPG"/>
          <p:cNvPicPr>
            <a:picLocks noChangeAspect="1" noChangeArrowheads="1"/>
          </p:cNvPicPr>
          <p:nvPr/>
        </p:nvPicPr>
        <p:blipFill>
          <a:blip r:embed="rId7" cstate="print"/>
          <a:srcRect l="12200" t="8001" r="5201"/>
          <a:stretch>
            <a:fillRect/>
          </a:stretch>
        </p:blipFill>
        <p:spPr bwMode="auto">
          <a:xfrm>
            <a:off x="6660232" y="3284984"/>
            <a:ext cx="1066728" cy="1584176"/>
          </a:xfrm>
          <a:prstGeom prst="rect">
            <a:avLst/>
          </a:prstGeom>
          <a:noFill/>
        </p:spPr>
      </p:pic>
      <p:sp>
        <p:nvSpPr>
          <p:cNvPr id="23" name="Flèche gauche 22"/>
          <p:cNvSpPr/>
          <p:nvPr/>
        </p:nvSpPr>
        <p:spPr>
          <a:xfrm rot="10800000">
            <a:off x="6084166" y="4005064"/>
            <a:ext cx="504057"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62465" name="Picture 1" descr="C:\Users\Charlotte\Pictures\Amis\Polytech\IAAL 4\SIAL 20 octobre 2010\IMG_3118.JPG"/>
          <p:cNvPicPr>
            <a:picLocks noChangeAspect="1" noChangeArrowheads="1"/>
          </p:cNvPicPr>
          <p:nvPr/>
        </p:nvPicPr>
        <p:blipFill>
          <a:blip r:embed="rId8" cstate="print"/>
          <a:srcRect l="27163" t="50000" r="50000" b="26900"/>
          <a:stretch>
            <a:fillRect/>
          </a:stretch>
        </p:blipFill>
        <p:spPr bwMode="auto">
          <a:xfrm>
            <a:off x="539552" y="1916832"/>
            <a:ext cx="1898393" cy="1440160"/>
          </a:xfrm>
          <a:prstGeom prst="rect">
            <a:avLst/>
          </a:prstGeom>
          <a:noFill/>
        </p:spPr>
      </p:pic>
      <p:sp>
        <p:nvSpPr>
          <p:cNvPr id="17" name="ZoneTexte 16"/>
          <p:cNvSpPr txBox="1"/>
          <p:nvPr/>
        </p:nvSpPr>
        <p:spPr>
          <a:xfrm>
            <a:off x="3563888" y="1772816"/>
            <a:ext cx="1656184"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fr-FR" i="1" dirty="0" smtClean="0"/>
              <a:t>Progression du marché de 152 % </a:t>
            </a:r>
            <a:endParaRPr lang="fr-FR" i="1"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78296"/>
            <a:ext cx="7467600" cy="1143000"/>
          </a:xfrm>
        </p:spPr>
        <p:txBody>
          <a:bodyPr/>
          <a:lstStyle/>
          <a:p>
            <a:r>
              <a:rPr lang="fr-FR" dirty="0" smtClean="0"/>
              <a:t>Fonction manipuler</a:t>
            </a:r>
            <a:endParaRPr lang="fr-FR" dirty="0"/>
          </a:p>
        </p:txBody>
      </p:sp>
      <p:sp>
        <p:nvSpPr>
          <p:cNvPr id="3" name="Espace réservé du contenu 2"/>
          <p:cNvSpPr>
            <a:spLocks noGrp="1"/>
          </p:cNvSpPr>
          <p:nvPr>
            <p:ph sz="quarter" idx="1"/>
          </p:nvPr>
        </p:nvSpPr>
        <p:spPr>
          <a:xfrm>
            <a:off x="457200" y="908720"/>
            <a:ext cx="7643192" cy="4873752"/>
          </a:xfrm>
        </p:spPr>
        <p:txBody>
          <a:bodyPr/>
          <a:lstStyle/>
          <a:p>
            <a:pPr lvl="1"/>
            <a:r>
              <a:rPr lang="fr-FR" b="1" i="1" dirty="0" smtClean="0"/>
              <a:t>Avez-vous pensé aux portions pour une personne ?</a:t>
            </a:r>
          </a:p>
          <a:p>
            <a:pPr>
              <a:buNone/>
            </a:pPr>
            <a:endParaRPr lang="fr-FR" dirty="0" smtClean="0"/>
          </a:p>
        </p:txBody>
      </p:sp>
      <p:pic>
        <p:nvPicPr>
          <p:cNvPr id="43012" name="Picture 4" descr="http://www.snackfoods.fr/wp-content/uploads/2011/03/TUC-Pocket-x-1-21g1.jpg"/>
          <p:cNvPicPr>
            <a:picLocks noChangeAspect="1" noChangeArrowheads="1"/>
          </p:cNvPicPr>
          <p:nvPr/>
        </p:nvPicPr>
        <p:blipFill>
          <a:blip r:embed="rId3" cstate="print"/>
          <a:srcRect/>
          <a:stretch>
            <a:fillRect/>
          </a:stretch>
        </p:blipFill>
        <p:spPr bwMode="auto">
          <a:xfrm>
            <a:off x="5775884" y="1844824"/>
            <a:ext cx="812340" cy="1368152"/>
          </a:xfrm>
          <a:prstGeom prst="rect">
            <a:avLst/>
          </a:prstGeom>
          <a:noFill/>
        </p:spPr>
      </p:pic>
      <p:pic>
        <p:nvPicPr>
          <p:cNvPr id="17" name="Image 16" descr="http://base.proxi-business.com/uploads/PROVENCIA/PHOTO1/3038354/563428.jpg"/>
          <p:cNvPicPr/>
          <p:nvPr/>
        </p:nvPicPr>
        <p:blipFill>
          <a:blip r:embed="rId4" cstate="print"/>
          <a:srcRect/>
          <a:stretch>
            <a:fillRect/>
          </a:stretch>
        </p:blipFill>
        <p:spPr bwMode="auto">
          <a:xfrm>
            <a:off x="5796136" y="3140969"/>
            <a:ext cx="1872208" cy="1296144"/>
          </a:xfrm>
          <a:prstGeom prst="rect">
            <a:avLst/>
          </a:prstGeom>
          <a:ln>
            <a:noFill/>
          </a:ln>
          <a:effectLst>
            <a:softEdge rad="112500"/>
          </a:effectLst>
        </p:spPr>
      </p:pic>
      <p:pic>
        <p:nvPicPr>
          <p:cNvPr id="43014" name="Picture 6" descr="http://www.snackfoods.fr/wp-content/uploads/2011/10/Croc-Melon-remporte-le-grand-prix-Innovafel-34050.jpeg"/>
          <p:cNvPicPr>
            <a:picLocks noChangeAspect="1" noChangeArrowheads="1"/>
          </p:cNvPicPr>
          <p:nvPr/>
        </p:nvPicPr>
        <p:blipFill>
          <a:blip r:embed="rId5" cstate="print"/>
          <a:srcRect/>
          <a:stretch>
            <a:fillRect/>
          </a:stretch>
        </p:blipFill>
        <p:spPr bwMode="auto">
          <a:xfrm>
            <a:off x="6876256" y="1844824"/>
            <a:ext cx="720080" cy="1302145"/>
          </a:xfrm>
          <a:prstGeom prst="rect">
            <a:avLst/>
          </a:prstGeom>
          <a:noFill/>
        </p:spPr>
      </p:pic>
      <p:sp>
        <p:nvSpPr>
          <p:cNvPr id="14" name="ZoneTexte 13"/>
          <p:cNvSpPr txBox="1"/>
          <p:nvPr/>
        </p:nvSpPr>
        <p:spPr>
          <a:xfrm>
            <a:off x="683568" y="1988840"/>
            <a:ext cx="3528392" cy="1015663"/>
          </a:xfrm>
          <a:prstGeom prst="rect">
            <a:avLst/>
          </a:prstGeom>
          <a:noFill/>
          <a:ln>
            <a:solidFill>
              <a:srgbClr val="0070C0"/>
            </a:solidFill>
          </a:ln>
        </p:spPr>
        <p:txBody>
          <a:bodyPr wrap="square" rtlCol="0">
            <a:spAutoFit/>
          </a:bodyPr>
          <a:lstStyle/>
          <a:p>
            <a:pPr algn="ctr"/>
            <a:r>
              <a:rPr lang="fr-FR" sz="2000" i="1" dirty="0">
                <a:solidFill>
                  <a:prstClr val="black"/>
                </a:solidFill>
              </a:rPr>
              <a:t>Personnes seules, déjeuners au travail, …</a:t>
            </a:r>
          </a:p>
          <a:p>
            <a:pPr algn="ctr"/>
            <a:r>
              <a:rPr lang="fr-FR" sz="2000" b="1" i="1" dirty="0">
                <a:solidFill>
                  <a:prstClr val="black"/>
                </a:solidFill>
                <a:sym typeface="Wingdings" pitchFamily="2" charset="2"/>
              </a:rPr>
              <a:t>  </a:t>
            </a:r>
            <a:r>
              <a:rPr lang="fr-FR" sz="2000" b="1" i="1" dirty="0">
                <a:solidFill>
                  <a:srgbClr val="C00000"/>
                </a:solidFill>
                <a:sym typeface="Wingdings" pitchFamily="2" charset="2"/>
              </a:rPr>
              <a:t>Ne les oubliez pas !</a:t>
            </a:r>
            <a:endParaRPr lang="fr-FR" sz="2000" b="1" dirty="0">
              <a:solidFill>
                <a:srgbClr val="C00000"/>
              </a:solidFill>
            </a:endParaRPr>
          </a:p>
        </p:txBody>
      </p:sp>
      <p:sp>
        <p:nvSpPr>
          <p:cNvPr id="16" name="Flèche gauche 15"/>
          <p:cNvSpPr/>
          <p:nvPr/>
        </p:nvSpPr>
        <p:spPr>
          <a:xfrm rot="16200000">
            <a:off x="1979712" y="3284984"/>
            <a:ext cx="504056"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sp>
        <p:nvSpPr>
          <p:cNvPr id="18" name="ZoneTexte 17"/>
          <p:cNvSpPr txBox="1"/>
          <p:nvPr/>
        </p:nvSpPr>
        <p:spPr>
          <a:xfrm>
            <a:off x="395536" y="6165304"/>
            <a:ext cx="2880320" cy="369332"/>
          </a:xfrm>
          <a:prstGeom prst="rect">
            <a:avLst/>
          </a:prstGeom>
          <a:noFill/>
        </p:spPr>
        <p:txBody>
          <a:bodyPr wrap="square" rtlCol="0">
            <a:spAutoFit/>
          </a:bodyPr>
          <a:lstStyle/>
          <a:p>
            <a:pPr algn="ctr"/>
            <a:r>
              <a:rPr lang="fr-FR" b="1" dirty="0">
                <a:solidFill>
                  <a:prstClr val="black"/>
                </a:solidFill>
              </a:rPr>
              <a:t>Produits </a:t>
            </a:r>
            <a:r>
              <a:rPr lang="fr-FR" b="1" dirty="0" err="1">
                <a:solidFill>
                  <a:prstClr val="black"/>
                </a:solidFill>
              </a:rPr>
              <a:t>portionnables</a:t>
            </a:r>
            <a:endParaRPr lang="fr-FR" b="1" dirty="0">
              <a:solidFill>
                <a:prstClr val="black"/>
              </a:solidFill>
            </a:endParaRPr>
          </a:p>
        </p:txBody>
      </p:sp>
      <p:grpSp>
        <p:nvGrpSpPr>
          <p:cNvPr id="4" name="Groupe 19"/>
          <p:cNvGrpSpPr/>
          <p:nvPr/>
        </p:nvGrpSpPr>
        <p:grpSpPr>
          <a:xfrm>
            <a:off x="179512" y="3645024"/>
            <a:ext cx="3876431" cy="2376264"/>
            <a:chOff x="179512" y="3789040"/>
            <a:chExt cx="3876431" cy="2376264"/>
          </a:xfrm>
        </p:grpSpPr>
        <p:pic>
          <p:nvPicPr>
            <p:cNvPr id="22" name="Picture 2"/>
            <p:cNvPicPr>
              <a:picLocks noChangeAspect="1" noChangeArrowheads="1"/>
            </p:cNvPicPr>
            <p:nvPr/>
          </p:nvPicPr>
          <p:blipFill>
            <a:blip r:embed="rId6" cstate="print"/>
            <a:srcRect l="14706" t="5493" r="2941"/>
            <a:stretch>
              <a:fillRect/>
            </a:stretch>
          </p:blipFill>
          <p:spPr bwMode="auto">
            <a:xfrm rot="5400000">
              <a:off x="9779" y="3958773"/>
              <a:ext cx="2376264" cy="2036798"/>
            </a:xfrm>
            <a:prstGeom prst="rect">
              <a:avLst/>
            </a:prstGeom>
            <a:noFill/>
            <a:ln w="9525">
              <a:noFill/>
              <a:miter lim="800000"/>
              <a:headEnd/>
              <a:tailEnd/>
            </a:ln>
            <a:effectLst/>
          </p:spPr>
        </p:pic>
        <p:pic>
          <p:nvPicPr>
            <p:cNvPr id="19" name="Picture 2" descr="C:\Users\Elodie\Divers\Desktop\Marketing Gén'IAAL\IMG_5126.JPG"/>
            <p:cNvPicPr>
              <a:picLocks noChangeAspect="1" noChangeArrowheads="1"/>
            </p:cNvPicPr>
            <p:nvPr/>
          </p:nvPicPr>
          <p:blipFill>
            <a:blip r:embed="rId7" cstate="print"/>
            <a:srcRect l="5665" t="19119" r="6506" b="17084"/>
            <a:stretch>
              <a:fillRect/>
            </a:stretch>
          </p:blipFill>
          <p:spPr bwMode="auto">
            <a:xfrm>
              <a:off x="2195736" y="4077072"/>
              <a:ext cx="1860207" cy="1800200"/>
            </a:xfrm>
            <a:prstGeom prst="rect">
              <a:avLst/>
            </a:prstGeom>
            <a:noFill/>
            <a:ln w="9525">
              <a:noFill/>
              <a:miter lim="800000"/>
              <a:headEnd/>
              <a:tailEnd/>
            </a:ln>
          </p:spPr>
        </p:pic>
      </p:grpSp>
      <p:cxnSp>
        <p:nvCxnSpPr>
          <p:cNvPr id="23" name="Connecteur droit avec flèche 22"/>
          <p:cNvCxnSpPr/>
          <p:nvPr/>
        </p:nvCxnSpPr>
        <p:spPr>
          <a:xfrm>
            <a:off x="3491880" y="5085184"/>
            <a:ext cx="504056"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a:off x="3275856" y="5805264"/>
            <a:ext cx="2304256" cy="830997"/>
          </a:xfrm>
          <a:prstGeom prst="rect">
            <a:avLst/>
          </a:prstGeom>
          <a:noFill/>
          <a:ln>
            <a:noFill/>
          </a:ln>
        </p:spPr>
        <p:txBody>
          <a:bodyPr wrap="square" rtlCol="0">
            <a:spAutoFit/>
          </a:bodyPr>
          <a:lstStyle/>
          <a:p>
            <a:pPr algn="ctr"/>
            <a:r>
              <a:rPr lang="fr-FR" sz="1600" dirty="0">
                <a:solidFill>
                  <a:prstClr val="black"/>
                </a:solidFill>
              </a:rPr>
              <a:t>Sachet zippé + emballages individuels = </a:t>
            </a:r>
            <a:r>
              <a:rPr lang="fr-FR" sz="1600" b="1" dirty="0">
                <a:solidFill>
                  <a:srgbClr val="C00000"/>
                </a:solidFill>
              </a:rPr>
              <a:t>PRATICITE</a:t>
            </a:r>
          </a:p>
        </p:txBody>
      </p:sp>
      <p:sp>
        <p:nvSpPr>
          <p:cNvPr id="27" name="Flèche gauche 26"/>
          <p:cNvSpPr/>
          <p:nvPr/>
        </p:nvSpPr>
        <p:spPr>
          <a:xfrm rot="10800000">
            <a:off x="4355976" y="2348880"/>
            <a:ext cx="792088"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28" name="ZoneTexte 27"/>
          <p:cNvSpPr txBox="1"/>
          <p:nvPr/>
        </p:nvSpPr>
        <p:spPr>
          <a:xfrm>
            <a:off x="5364088" y="1268760"/>
            <a:ext cx="2880320" cy="369332"/>
          </a:xfrm>
          <a:prstGeom prst="rect">
            <a:avLst/>
          </a:prstGeom>
          <a:noFill/>
        </p:spPr>
        <p:txBody>
          <a:bodyPr wrap="square" rtlCol="0">
            <a:spAutoFit/>
          </a:bodyPr>
          <a:lstStyle/>
          <a:p>
            <a:pPr algn="ctr"/>
            <a:r>
              <a:rPr lang="fr-FR" b="1" dirty="0">
                <a:solidFill>
                  <a:prstClr val="black"/>
                </a:solidFill>
              </a:rPr>
              <a:t>Emballages individuels</a:t>
            </a:r>
          </a:p>
        </p:txBody>
      </p:sp>
      <p:sp>
        <p:nvSpPr>
          <p:cNvPr id="20" name="Explosion 1 19"/>
          <p:cNvSpPr/>
          <p:nvPr/>
        </p:nvSpPr>
        <p:spPr>
          <a:xfrm>
            <a:off x="4860032" y="4581128"/>
            <a:ext cx="3528392" cy="1656184"/>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rPr>
              <a:t>1 personne sur 7 vit seule !</a:t>
            </a:r>
            <a:endParaRPr lang="fr-FR" b="1" dirty="0">
              <a:solidFill>
                <a:schemeClr val="tx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78296"/>
            <a:ext cx="7467600" cy="1143000"/>
          </a:xfrm>
        </p:spPr>
        <p:txBody>
          <a:bodyPr/>
          <a:lstStyle/>
          <a:p>
            <a:r>
              <a:rPr lang="fr-FR" dirty="0" smtClean="0"/>
              <a:t>Fonction manipuler</a:t>
            </a:r>
            <a:endParaRPr lang="fr-FR" dirty="0"/>
          </a:p>
        </p:txBody>
      </p:sp>
      <p:sp>
        <p:nvSpPr>
          <p:cNvPr id="3" name="Espace réservé du contenu 2"/>
          <p:cNvSpPr>
            <a:spLocks noGrp="1"/>
          </p:cNvSpPr>
          <p:nvPr>
            <p:ph sz="quarter" idx="1"/>
          </p:nvPr>
        </p:nvSpPr>
        <p:spPr>
          <a:xfrm>
            <a:off x="457200" y="908720"/>
            <a:ext cx="7467600" cy="4873752"/>
          </a:xfrm>
        </p:spPr>
        <p:txBody>
          <a:bodyPr/>
          <a:lstStyle/>
          <a:p>
            <a:r>
              <a:rPr lang="fr-FR" b="1" dirty="0" smtClean="0">
                <a:solidFill>
                  <a:schemeClr val="accent1"/>
                </a:solidFill>
              </a:rPr>
              <a:t>Et pourquoi pas les dosettes ? </a:t>
            </a:r>
          </a:p>
          <a:p>
            <a:pPr>
              <a:buNone/>
            </a:pPr>
            <a:endParaRPr lang="fr-FR" dirty="0" smtClean="0"/>
          </a:p>
        </p:txBody>
      </p:sp>
      <p:sp>
        <p:nvSpPr>
          <p:cNvPr id="6" name="ZoneTexte 5"/>
          <p:cNvSpPr txBox="1"/>
          <p:nvPr/>
        </p:nvSpPr>
        <p:spPr>
          <a:xfrm>
            <a:off x="2339752" y="1484784"/>
            <a:ext cx="3528392" cy="1323439"/>
          </a:xfrm>
          <a:prstGeom prst="rect">
            <a:avLst/>
          </a:prstGeom>
          <a:noFill/>
          <a:ln>
            <a:noFill/>
          </a:ln>
        </p:spPr>
        <p:txBody>
          <a:bodyPr wrap="square" rtlCol="0">
            <a:spAutoFit/>
          </a:bodyPr>
          <a:lstStyle/>
          <a:p>
            <a:pPr algn="ctr"/>
            <a:r>
              <a:rPr lang="fr-FR" sz="2000" i="1" dirty="0" smtClean="0">
                <a:solidFill>
                  <a:prstClr val="black"/>
                </a:solidFill>
              </a:rPr>
              <a:t>Quelque soit le linéaire, les dosettes ont la côte !</a:t>
            </a:r>
            <a:endParaRPr lang="fr-FR" sz="2000" i="1" dirty="0">
              <a:solidFill>
                <a:prstClr val="black"/>
              </a:solidFill>
            </a:endParaRPr>
          </a:p>
          <a:p>
            <a:pPr algn="ctr"/>
            <a:r>
              <a:rPr lang="fr-FR" sz="2000" b="1" i="1" dirty="0">
                <a:solidFill>
                  <a:prstClr val="black"/>
                </a:solidFill>
                <a:sym typeface="Wingdings" pitchFamily="2" charset="2"/>
              </a:rPr>
              <a:t>  </a:t>
            </a:r>
            <a:r>
              <a:rPr lang="fr-FR" sz="2000" b="1" i="1" dirty="0" smtClean="0">
                <a:solidFill>
                  <a:srgbClr val="C00000"/>
                </a:solidFill>
                <a:sym typeface="Wingdings" pitchFamily="2" charset="2"/>
              </a:rPr>
              <a:t>PRATICITE, INDIVIDUALISATION</a:t>
            </a:r>
            <a:endParaRPr lang="fr-FR" sz="2000" b="1" dirty="0">
              <a:solidFill>
                <a:srgbClr val="C00000"/>
              </a:solidFill>
            </a:endParaRPr>
          </a:p>
        </p:txBody>
      </p:sp>
      <p:grpSp>
        <p:nvGrpSpPr>
          <p:cNvPr id="4" name="Groupe 37"/>
          <p:cNvGrpSpPr/>
          <p:nvPr/>
        </p:nvGrpSpPr>
        <p:grpSpPr>
          <a:xfrm>
            <a:off x="323528" y="1772816"/>
            <a:ext cx="2160240" cy="4824536"/>
            <a:chOff x="611560" y="1628800"/>
            <a:chExt cx="2160240" cy="4824536"/>
          </a:xfrm>
        </p:grpSpPr>
        <p:sp>
          <p:nvSpPr>
            <p:cNvPr id="37" name="Rectangle à coins arrondis 36"/>
            <p:cNvSpPr/>
            <p:nvPr/>
          </p:nvSpPr>
          <p:spPr>
            <a:xfrm>
              <a:off x="611560" y="1628800"/>
              <a:ext cx="2160240" cy="482453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 name="Groupe 22"/>
            <p:cNvGrpSpPr/>
            <p:nvPr/>
          </p:nvGrpSpPr>
          <p:grpSpPr>
            <a:xfrm>
              <a:off x="611560" y="1700808"/>
              <a:ext cx="2088232" cy="4680520"/>
              <a:chOff x="1115616" y="1988840"/>
              <a:chExt cx="2088232" cy="4680520"/>
            </a:xfrm>
          </p:grpSpPr>
          <p:pic>
            <p:nvPicPr>
              <p:cNvPr id="60418" name="Picture 2" descr="http://kilucru.fr/files/2009/12/coffeedosettes.jpg"/>
              <p:cNvPicPr>
                <a:picLocks noChangeAspect="1" noChangeArrowheads="1"/>
              </p:cNvPicPr>
              <p:nvPr/>
            </p:nvPicPr>
            <p:blipFill>
              <a:blip r:embed="rId3" cstate="print"/>
              <a:srcRect r="6761"/>
              <a:stretch>
                <a:fillRect/>
              </a:stretch>
            </p:blipFill>
            <p:spPr bwMode="auto">
              <a:xfrm>
                <a:off x="1259632" y="2420888"/>
                <a:ext cx="1858624" cy="1993404"/>
              </a:xfrm>
              <a:prstGeom prst="rect">
                <a:avLst/>
              </a:prstGeom>
              <a:ln>
                <a:noFill/>
              </a:ln>
              <a:effectLst>
                <a:softEdge rad="112500"/>
              </a:effectLst>
            </p:spPr>
          </p:pic>
          <p:pic>
            <p:nvPicPr>
              <p:cNvPr id="60420" name="Picture 4" descr="http://www.machines-a-cafe-expresso.com/img/news/lait-en-dosette-nestle.png"/>
              <p:cNvPicPr>
                <a:picLocks noChangeAspect="1" noChangeArrowheads="1"/>
              </p:cNvPicPr>
              <p:nvPr/>
            </p:nvPicPr>
            <p:blipFill>
              <a:blip r:embed="rId4" cstate="print"/>
              <a:srcRect/>
              <a:stretch>
                <a:fillRect/>
              </a:stretch>
            </p:blipFill>
            <p:spPr bwMode="auto">
              <a:xfrm>
                <a:off x="1187624" y="5076473"/>
                <a:ext cx="1924100" cy="1081477"/>
              </a:xfrm>
              <a:prstGeom prst="rect">
                <a:avLst/>
              </a:prstGeom>
              <a:ln>
                <a:noFill/>
              </a:ln>
              <a:effectLst>
                <a:softEdge rad="112500"/>
              </a:effectLst>
            </p:spPr>
          </p:pic>
          <p:sp>
            <p:nvSpPr>
              <p:cNvPr id="20" name="ZoneTexte 19"/>
              <p:cNvSpPr txBox="1"/>
              <p:nvPr/>
            </p:nvSpPr>
            <p:spPr>
              <a:xfrm>
                <a:off x="1115616" y="1988840"/>
                <a:ext cx="2088232" cy="400110"/>
              </a:xfrm>
              <a:prstGeom prst="rect">
                <a:avLst/>
              </a:prstGeom>
              <a:noFill/>
            </p:spPr>
            <p:txBody>
              <a:bodyPr wrap="square" rtlCol="0">
                <a:spAutoFit/>
              </a:bodyPr>
              <a:lstStyle/>
              <a:p>
                <a:pPr algn="ctr"/>
                <a:r>
                  <a:rPr lang="fr-FR" sz="2000" b="1" dirty="0" smtClean="0">
                    <a:solidFill>
                      <a:schemeClr val="accent1">
                        <a:lumMod val="50000"/>
                      </a:schemeClr>
                    </a:solidFill>
                  </a:rPr>
                  <a:t>CAPSULES</a:t>
                </a:r>
                <a:endParaRPr lang="fr-FR" sz="2000" b="1" dirty="0">
                  <a:solidFill>
                    <a:schemeClr val="accent1">
                      <a:lumMod val="50000"/>
                    </a:schemeClr>
                  </a:solidFill>
                </a:endParaRPr>
              </a:p>
            </p:txBody>
          </p:sp>
          <p:sp>
            <p:nvSpPr>
              <p:cNvPr id="21" name="ZoneTexte 20"/>
              <p:cNvSpPr txBox="1"/>
              <p:nvPr/>
            </p:nvSpPr>
            <p:spPr>
              <a:xfrm>
                <a:off x="1619672" y="4437112"/>
                <a:ext cx="1080120" cy="584775"/>
              </a:xfrm>
              <a:prstGeom prst="rect">
                <a:avLst/>
              </a:prstGeom>
              <a:noFill/>
            </p:spPr>
            <p:txBody>
              <a:bodyPr wrap="square" rtlCol="0">
                <a:spAutoFit/>
              </a:bodyPr>
              <a:lstStyle/>
              <a:p>
                <a:pPr algn="ctr"/>
                <a:r>
                  <a:rPr lang="fr-FR" sz="1600" i="1" dirty="0" smtClean="0"/>
                  <a:t>Café, thé, chocolat</a:t>
                </a:r>
                <a:endParaRPr lang="fr-FR" sz="1600" i="1" dirty="0"/>
              </a:p>
            </p:txBody>
          </p:sp>
          <p:sp>
            <p:nvSpPr>
              <p:cNvPr id="22" name="ZoneTexte 21"/>
              <p:cNvSpPr txBox="1"/>
              <p:nvPr/>
            </p:nvSpPr>
            <p:spPr>
              <a:xfrm>
                <a:off x="1547664" y="6084585"/>
                <a:ext cx="1080120" cy="584775"/>
              </a:xfrm>
              <a:prstGeom prst="rect">
                <a:avLst/>
              </a:prstGeom>
              <a:noFill/>
            </p:spPr>
            <p:txBody>
              <a:bodyPr wrap="square" rtlCol="0">
                <a:spAutoFit/>
              </a:bodyPr>
              <a:lstStyle/>
              <a:p>
                <a:pPr algn="ctr"/>
                <a:r>
                  <a:rPr lang="fr-FR" sz="1600" i="1" dirty="0" smtClean="0"/>
                  <a:t>Lait pour bébés</a:t>
                </a:r>
                <a:endParaRPr lang="fr-FR" sz="1600" i="1" dirty="0"/>
              </a:p>
            </p:txBody>
          </p:sp>
        </p:grpSp>
      </p:grpSp>
      <p:grpSp>
        <p:nvGrpSpPr>
          <p:cNvPr id="7" name="Groupe 39"/>
          <p:cNvGrpSpPr/>
          <p:nvPr/>
        </p:nvGrpSpPr>
        <p:grpSpPr>
          <a:xfrm>
            <a:off x="2699792" y="3429000"/>
            <a:ext cx="2736304" cy="2808312"/>
            <a:chOff x="3131840" y="3429000"/>
            <a:chExt cx="2736304" cy="2808312"/>
          </a:xfrm>
        </p:grpSpPr>
        <p:sp>
          <p:nvSpPr>
            <p:cNvPr id="39" name="Rectangle à coins arrondis 38"/>
            <p:cNvSpPr/>
            <p:nvPr/>
          </p:nvSpPr>
          <p:spPr>
            <a:xfrm>
              <a:off x="3131840" y="3429000"/>
              <a:ext cx="2736304" cy="280831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30"/>
            <p:cNvGrpSpPr/>
            <p:nvPr/>
          </p:nvGrpSpPr>
          <p:grpSpPr>
            <a:xfrm>
              <a:off x="3275856" y="3501008"/>
              <a:ext cx="2486914" cy="2664296"/>
              <a:chOff x="4398968" y="3501008"/>
              <a:chExt cx="2486914" cy="2664296"/>
            </a:xfrm>
          </p:grpSpPr>
          <p:grpSp>
            <p:nvGrpSpPr>
              <p:cNvPr id="9" name="Groupe 24"/>
              <p:cNvGrpSpPr/>
              <p:nvPr/>
            </p:nvGrpSpPr>
            <p:grpSpPr>
              <a:xfrm>
                <a:off x="4398968" y="3501008"/>
                <a:ext cx="2486914" cy="2345202"/>
                <a:chOff x="4398968" y="3501008"/>
                <a:chExt cx="2486914" cy="2345202"/>
              </a:xfrm>
            </p:grpSpPr>
            <p:pic>
              <p:nvPicPr>
                <p:cNvPr id="13" name="il_fi" descr="http://www.hellopro.fr/images/produit-2/1/4/7/boite-distributrice-de-1200-petits-morceaux-de-sucre-n-7-1353741.jpg"/>
                <p:cNvPicPr>
                  <a:picLocks noChangeAspect="1" noChangeArrowheads="1"/>
                </p:cNvPicPr>
                <p:nvPr/>
              </p:nvPicPr>
              <p:blipFill>
                <a:blip r:embed="rId5" cstate="print"/>
                <a:srcRect/>
                <a:stretch>
                  <a:fillRect/>
                </a:stretch>
              </p:blipFill>
              <p:spPr bwMode="auto">
                <a:xfrm>
                  <a:off x="4398968" y="4005064"/>
                  <a:ext cx="2486914" cy="1841146"/>
                </a:xfrm>
                <a:prstGeom prst="rect">
                  <a:avLst/>
                </a:prstGeom>
                <a:ln>
                  <a:noFill/>
                </a:ln>
                <a:effectLst>
                  <a:softEdge rad="112500"/>
                </a:effectLst>
              </p:spPr>
            </p:pic>
            <p:sp>
              <p:nvSpPr>
                <p:cNvPr id="24" name="ZoneTexte 23"/>
                <p:cNvSpPr txBox="1"/>
                <p:nvPr/>
              </p:nvSpPr>
              <p:spPr>
                <a:xfrm>
                  <a:off x="4542984" y="3501008"/>
                  <a:ext cx="2088232" cy="400110"/>
                </a:xfrm>
                <a:prstGeom prst="rect">
                  <a:avLst/>
                </a:prstGeom>
                <a:noFill/>
              </p:spPr>
              <p:txBody>
                <a:bodyPr wrap="square" rtlCol="0">
                  <a:spAutoFit/>
                </a:bodyPr>
                <a:lstStyle/>
                <a:p>
                  <a:pPr algn="ctr"/>
                  <a:r>
                    <a:rPr lang="fr-FR" sz="2000" b="1" dirty="0" smtClean="0">
                      <a:solidFill>
                        <a:schemeClr val="accent1">
                          <a:lumMod val="50000"/>
                        </a:schemeClr>
                      </a:solidFill>
                    </a:rPr>
                    <a:t>CUBES</a:t>
                  </a:r>
                  <a:endParaRPr lang="fr-FR" sz="2000" b="1" dirty="0">
                    <a:solidFill>
                      <a:schemeClr val="accent1">
                        <a:lumMod val="50000"/>
                      </a:schemeClr>
                    </a:solidFill>
                  </a:endParaRPr>
                </a:p>
              </p:txBody>
            </p:sp>
          </p:grpSp>
          <p:sp>
            <p:nvSpPr>
              <p:cNvPr id="26" name="ZoneTexte 25"/>
              <p:cNvSpPr txBox="1"/>
              <p:nvPr/>
            </p:nvSpPr>
            <p:spPr>
              <a:xfrm>
                <a:off x="5119048" y="5826750"/>
                <a:ext cx="1080120" cy="338554"/>
              </a:xfrm>
              <a:prstGeom prst="rect">
                <a:avLst/>
              </a:prstGeom>
              <a:noFill/>
            </p:spPr>
            <p:txBody>
              <a:bodyPr wrap="square" rtlCol="0">
                <a:spAutoFit/>
              </a:bodyPr>
              <a:lstStyle/>
              <a:p>
                <a:pPr algn="ctr"/>
                <a:r>
                  <a:rPr lang="fr-FR" sz="1600" i="1" dirty="0" smtClean="0"/>
                  <a:t>Sucre</a:t>
                </a:r>
                <a:endParaRPr lang="fr-FR" sz="1600" i="1" dirty="0"/>
              </a:p>
            </p:txBody>
          </p:sp>
        </p:grpSp>
      </p:grpSp>
      <p:grpSp>
        <p:nvGrpSpPr>
          <p:cNvPr id="10" name="Groupe 41"/>
          <p:cNvGrpSpPr/>
          <p:nvPr/>
        </p:nvGrpSpPr>
        <p:grpSpPr>
          <a:xfrm>
            <a:off x="5652120" y="1772816"/>
            <a:ext cx="3024336" cy="4824536"/>
            <a:chOff x="5940152" y="1923093"/>
            <a:chExt cx="3024336" cy="5034298"/>
          </a:xfrm>
        </p:grpSpPr>
        <p:sp>
          <p:nvSpPr>
            <p:cNvPr id="41" name="Rectangle à coins arrondis 40"/>
            <p:cNvSpPr/>
            <p:nvPr/>
          </p:nvSpPr>
          <p:spPr>
            <a:xfrm>
              <a:off x="5940152" y="1923093"/>
              <a:ext cx="3024336" cy="503429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7" name="Picture 2" descr="C:\Users\Charlotte\Pictures\Amis\Polytech\IAAL 4\SIAL 20 octobre 2010\IMG_3187.JPG"/>
            <p:cNvPicPr>
              <a:picLocks noChangeAspect="1" noChangeArrowheads="1"/>
            </p:cNvPicPr>
            <p:nvPr/>
          </p:nvPicPr>
          <p:blipFill>
            <a:blip r:embed="rId6" cstate="print"/>
            <a:srcRect l="6601" t="41600" r="47200" b="33200"/>
            <a:stretch>
              <a:fillRect/>
            </a:stretch>
          </p:blipFill>
          <p:spPr bwMode="auto">
            <a:xfrm>
              <a:off x="6372200" y="2524203"/>
              <a:ext cx="2079231" cy="1512168"/>
            </a:xfrm>
            <a:prstGeom prst="rect">
              <a:avLst/>
            </a:prstGeom>
            <a:ln>
              <a:noFill/>
            </a:ln>
            <a:effectLst>
              <a:softEdge rad="112500"/>
            </a:effectLst>
          </p:spPr>
        </p:pic>
        <p:sp>
          <p:nvSpPr>
            <p:cNvPr id="29" name="ZoneTexte 28"/>
            <p:cNvSpPr txBox="1"/>
            <p:nvPr/>
          </p:nvSpPr>
          <p:spPr>
            <a:xfrm>
              <a:off x="6444208" y="1998232"/>
              <a:ext cx="2088232" cy="400110"/>
            </a:xfrm>
            <a:prstGeom prst="rect">
              <a:avLst/>
            </a:prstGeom>
            <a:noFill/>
          </p:spPr>
          <p:txBody>
            <a:bodyPr wrap="square" rtlCol="0">
              <a:spAutoFit/>
            </a:bodyPr>
            <a:lstStyle/>
            <a:p>
              <a:pPr algn="ctr"/>
              <a:r>
                <a:rPr lang="fr-FR" sz="2000" b="1" dirty="0" smtClean="0">
                  <a:solidFill>
                    <a:schemeClr val="accent1">
                      <a:lumMod val="50000"/>
                    </a:schemeClr>
                  </a:solidFill>
                </a:rPr>
                <a:t>BERLINGOTS</a:t>
              </a:r>
              <a:endParaRPr lang="fr-FR" sz="2000" b="1" dirty="0">
                <a:solidFill>
                  <a:schemeClr val="accent1">
                    <a:lumMod val="50000"/>
                  </a:schemeClr>
                </a:solidFill>
              </a:endParaRPr>
            </a:p>
          </p:txBody>
        </p:sp>
        <p:sp>
          <p:nvSpPr>
            <p:cNvPr id="32" name="ZoneTexte 31"/>
            <p:cNvSpPr txBox="1"/>
            <p:nvPr/>
          </p:nvSpPr>
          <p:spPr>
            <a:xfrm>
              <a:off x="6948264" y="4036371"/>
              <a:ext cx="1080120" cy="338554"/>
            </a:xfrm>
            <a:prstGeom prst="rect">
              <a:avLst/>
            </a:prstGeom>
            <a:noFill/>
          </p:spPr>
          <p:txBody>
            <a:bodyPr wrap="square" rtlCol="0">
              <a:spAutoFit/>
            </a:bodyPr>
            <a:lstStyle/>
            <a:p>
              <a:pPr algn="ctr"/>
              <a:r>
                <a:rPr lang="fr-FR" sz="1600" i="1" dirty="0" smtClean="0"/>
                <a:t>Desserts</a:t>
              </a:r>
              <a:endParaRPr lang="fr-FR" sz="1600" i="1" dirty="0"/>
            </a:p>
          </p:txBody>
        </p:sp>
        <p:grpSp>
          <p:nvGrpSpPr>
            <p:cNvPr id="11" name="Groupe 34"/>
            <p:cNvGrpSpPr/>
            <p:nvPr/>
          </p:nvGrpSpPr>
          <p:grpSpPr>
            <a:xfrm>
              <a:off x="6012160" y="4509120"/>
              <a:ext cx="1368151" cy="2138754"/>
              <a:chOff x="6516216" y="4437112"/>
              <a:chExt cx="1368151" cy="2138754"/>
            </a:xfrm>
          </p:grpSpPr>
          <p:pic>
            <p:nvPicPr>
              <p:cNvPr id="30" name="Picture 12" descr="http://www.lukibiz.fr/unes/5129/2.jpg"/>
              <p:cNvPicPr>
                <a:picLocks noChangeAspect="1" noChangeArrowheads="1"/>
              </p:cNvPicPr>
              <p:nvPr/>
            </p:nvPicPr>
            <p:blipFill>
              <a:blip r:embed="rId7" cstate="print"/>
              <a:srcRect l="5183" t="55999" r="64720"/>
              <a:stretch>
                <a:fillRect/>
              </a:stretch>
            </p:blipFill>
            <p:spPr bwMode="auto">
              <a:xfrm>
                <a:off x="6516216" y="4437112"/>
                <a:ext cx="1368151" cy="1800200"/>
              </a:xfrm>
              <a:prstGeom prst="rect">
                <a:avLst/>
              </a:prstGeom>
              <a:ln>
                <a:noFill/>
              </a:ln>
              <a:effectLst>
                <a:softEdge rad="112500"/>
              </a:effectLst>
            </p:spPr>
          </p:pic>
          <p:sp>
            <p:nvSpPr>
              <p:cNvPr id="33" name="ZoneTexte 32"/>
              <p:cNvSpPr txBox="1"/>
              <p:nvPr/>
            </p:nvSpPr>
            <p:spPr>
              <a:xfrm>
                <a:off x="6588224" y="6237312"/>
                <a:ext cx="1080120" cy="338554"/>
              </a:xfrm>
              <a:prstGeom prst="rect">
                <a:avLst/>
              </a:prstGeom>
              <a:noFill/>
            </p:spPr>
            <p:txBody>
              <a:bodyPr wrap="square" rtlCol="0">
                <a:spAutoFit/>
              </a:bodyPr>
              <a:lstStyle/>
              <a:p>
                <a:pPr algn="ctr"/>
                <a:r>
                  <a:rPr lang="fr-FR" sz="1600" i="1" dirty="0" smtClean="0"/>
                  <a:t>Sucre</a:t>
                </a:r>
                <a:endParaRPr lang="fr-FR" sz="1600" i="1" dirty="0"/>
              </a:p>
            </p:txBody>
          </p:sp>
        </p:grpSp>
        <p:grpSp>
          <p:nvGrpSpPr>
            <p:cNvPr id="12" name="Groupe 35"/>
            <p:cNvGrpSpPr/>
            <p:nvPr/>
          </p:nvGrpSpPr>
          <p:grpSpPr>
            <a:xfrm>
              <a:off x="7308304" y="4500409"/>
              <a:ext cx="1512168" cy="2384975"/>
              <a:chOff x="7812360" y="4437112"/>
              <a:chExt cx="1512168" cy="2384975"/>
            </a:xfrm>
          </p:grpSpPr>
          <p:pic>
            <p:nvPicPr>
              <p:cNvPr id="28" name="Picture 8" descr="http://jesuisunique.fr/wp-content/blogs.dir/1/files/2010/05/daregal-sante-beaute_2.jpg"/>
              <p:cNvPicPr>
                <a:picLocks noChangeAspect="1" noChangeArrowheads="1"/>
              </p:cNvPicPr>
              <p:nvPr/>
            </p:nvPicPr>
            <p:blipFill>
              <a:blip r:embed="rId8" cstate="print"/>
              <a:srcRect l="9072" t="45359" r="48593"/>
              <a:stretch>
                <a:fillRect/>
              </a:stretch>
            </p:blipFill>
            <p:spPr bwMode="auto">
              <a:xfrm>
                <a:off x="7882436" y="4437112"/>
                <a:ext cx="1442092" cy="1800200"/>
              </a:xfrm>
              <a:prstGeom prst="rect">
                <a:avLst/>
              </a:prstGeom>
              <a:ln>
                <a:noFill/>
              </a:ln>
              <a:effectLst>
                <a:softEdge rad="112500"/>
              </a:effectLst>
            </p:spPr>
          </p:pic>
          <p:sp>
            <p:nvSpPr>
              <p:cNvPr id="34" name="ZoneTexte 33"/>
              <p:cNvSpPr txBox="1"/>
              <p:nvPr/>
            </p:nvSpPr>
            <p:spPr>
              <a:xfrm>
                <a:off x="7812360" y="6237312"/>
                <a:ext cx="1512168" cy="584775"/>
              </a:xfrm>
              <a:prstGeom prst="rect">
                <a:avLst/>
              </a:prstGeom>
              <a:noFill/>
            </p:spPr>
            <p:txBody>
              <a:bodyPr wrap="square" rtlCol="0">
                <a:spAutoFit/>
              </a:bodyPr>
              <a:lstStyle/>
              <a:p>
                <a:pPr algn="ctr"/>
                <a:r>
                  <a:rPr lang="fr-FR" sz="1600" i="1" dirty="0" smtClean="0"/>
                  <a:t>Compléments alimentaires</a:t>
                </a:r>
                <a:endParaRPr lang="fr-FR" sz="1600" i="1" dirty="0"/>
              </a:p>
            </p:txBody>
          </p:sp>
        </p:grpSp>
      </p:grpSp>
      <p:sp>
        <p:nvSpPr>
          <p:cNvPr id="43" name="ZoneTexte 42"/>
          <p:cNvSpPr txBox="1"/>
          <p:nvPr/>
        </p:nvSpPr>
        <p:spPr>
          <a:xfrm>
            <a:off x="1691680" y="6381328"/>
            <a:ext cx="4824536" cy="400110"/>
          </a:xfrm>
          <a:prstGeom prst="rect">
            <a:avLst/>
          </a:prstGeom>
          <a:noFill/>
        </p:spPr>
        <p:txBody>
          <a:bodyPr wrap="square" rtlCol="0">
            <a:spAutoFit/>
          </a:bodyPr>
          <a:lstStyle/>
          <a:p>
            <a:pPr algn="ctr"/>
            <a:r>
              <a:rPr lang="fr-FR" sz="2000" i="1" dirty="0" smtClean="0">
                <a:solidFill>
                  <a:srgbClr val="C00000"/>
                </a:solidFill>
              </a:rPr>
              <a:t>Osez toutes les formes !</a:t>
            </a:r>
            <a:endParaRPr lang="fr-FR" sz="2000" i="1" dirty="0">
              <a:solidFill>
                <a:srgbClr val="C000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78296"/>
            <a:ext cx="7467600" cy="1143000"/>
          </a:xfrm>
        </p:spPr>
        <p:txBody>
          <a:bodyPr/>
          <a:lstStyle/>
          <a:p>
            <a:r>
              <a:rPr lang="fr-FR" dirty="0" smtClean="0"/>
              <a:t>Fonction manipuler</a:t>
            </a:r>
            <a:endParaRPr lang="fr-FR" dirty="0"/>
          </a:p>
        </p:txBody>
      </p:sp>
      <p:grpSp>
        <p:nvGrpSpPr>
          <p:cNvPr id="3" name="Groupe 51"/>
          <p:cNvGrpSpPr/>
          <p:nvPr/>
        </p:nvGrpSpPr>
        <p:grpSpPr>
          <a:xfrm>
            <a:off x="107504" y="1628800"/>
            <a:ext cx="4896544" cy="4896544"/>
            <a:chOff x="251520" y="1772816"/>
            <a:chExt cx="4896544" cy="4896544"/>
          </a:xfrm>
        </p:grpSpPr>
        <p:grpSp>
          <p:nvGrpSpPr>
            <p:cNvPr id="4" name="Groupe 38"/>
            <p:cNvGrpSpPr/>
            <p:nvPr/>
          </p:nvGrpSpPr>
          <p:grpSpPr>
            <a:xfrm>
              <a:off x="251520" y="1772816"/>
              <a:ext cx="4608512" cy="4896544"/>
              <a:chOff x="539552" y="1628800"/>
              <a:chExt cx="4608512" cy="4896544"/>
            </a:xfrm>
          </p:grpSpPr>
          <p:sp>
            <p:nvSpPr>
              <p:cNvPr id="40" name="Rectangle à coins arrondis 39"/>
              <p:cNvSpPr/>
              <p:nvPr/>
            </p:nvSpPr>
            <p:spPr>
              <a:xfrm>
                <a:off x="539552" y="1628800"/>
                <a:ext cx="4608512" cy="489654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 name="Groupe 22"/>
              <p:cNvGrpSpPr/>
              <p:nvPr/>
            </p:nvGrpSpPr>
            <p:grpSpPr>
              <a:xfrm>
                <a:off x="1115616" y="1700808"/>
                <a:ext cx="2880320" cy="2714818"/>
                <a:chOff x="1619672" y="1988840"/>
                <a:chExt cx="2880320" cy="2714818"/>
              </a:xfrm>
            </p:grpSpPr>
            <p:sp>
              <p:nvSpPr>
                <p:cNvPr id="44" name="ZoneTexte 43"/>
                <p:cNvSpPr txBox="1"/>
                <p:nvPr/>
              </p:nvSpPr>
              <p:spPr>
                <a:xfrm>
                  <a:off x="2411760" y="1988840"/>
                  <a:ext cx="2088232" cy="400110"/>
                </a:xfrm>
                <a:prstGeom prst="rect">
                  <a:avLst/>
                </a:prstGeom>
                <a:noFill/>
              </p:spPr>
              <p:txBody>
                <a:bodyPr wrap="square" rtlCol="0">
                  <a:spAutoFit/>
                </a:bodyPr>
                <a:lstStyle/>
                <a:p>
                  <a:pPr algn="ctr"/>
                  <a:r>
                    <a:rPr lang="fr-FR" sz="2000" b="1" dirty="0" smtClean="0">
                      <a:solidFill>
                        <a:schemeClr val="accent1">
                          <a:lumMod val="50000"/>
                        </a:schemeClr>
                      </a:solidFill>
                    </a:rPr>
                    <a:t>BUCHETTES</a:t>
                  </a:r>
                  <a:endParaRPr lang="fr-FR" sz="2000" b="1" dirty="0">
                    <a:solidFill>
                      <a:schemeClr val="accent1">
                        <a:lumMod val="50000"/>
                      </a:schemeClr>
                    </a:solidFill>
                  </a:endParaRPr>
                </a:p>
              </p:txBody>
            </p:sp>
            <p:sp>
              <p:nvSpPr>
                <p:cNvPr id="45" name="ZoneTexte 44"/>
                <p:cNvSpPr txBox="1"/>
                <p:nvPr/>
              </p:nvSpPr>
              <p:spPr>
                <a:xfrm>
                  <a:off x="1619672" y="4365104"/>
                  <a:ext cx="1368152" cy="338554"/>
                </a:xfrm>
                <a:prstGeom prst="rect">
                  <a:avLst/>
                </a:prstGeom>
                <a:noFill/>
              </p:spPr>
              <p:txBody>
                <a:bodyPr wrap="square" rtlCol="0">
                  <a:spAutoFit/>
                </a:bodyPr>
                <a:lstStyle/>
                <a:p>
                  <a:pPr algn="ctr"/>
                  <a:r>
                    <a:rPr lang="fr-FR" sz="1600" i="1" dirty="0" smtClean="0"/>
                    <a:t>Condiments</a:t>
                  </a:r>
                  <a:endParaRPr lang="fr-FR" sz="1600" i="1" dirty="0"/>
                </a:p>
              </p:txBody>
            </p:sp>
          </p:grpSp>
        </p:grpSp>
        <p:grpSp>
          <p:nvGrpSpPr>
            <p:cNvPr id="6" name="Groupe 27"/>
            <p:cNvGrpSpPr/>
            <p:nvPr/>
          </p:nvGrpSpPr>
          <p:grpSpPr>
            <a:xfrm>
              <a:off x="251520" y="2557369"/>
              <a:ext cx="2376264" cy="1591711"/>
              <a:chOff x="3131840" y="5005641"/>
              <a:chExt cx="2376264" cy="1591711"/>
            </a:xfrm>
          </p:grpSpPr>
          <p:pic>
            <p:nvPicPr>
              <p:cNvPr id="29" name="Picture 2" descr="http://files.meilleurduchef.com/mdc/photo/produits/met/moutarde_02.jpg"/>
              <p:cNvPicPr>
                <a:picLocks noChangeAspect="1" noChangeArrowheads="1"/>
              </p:cNvPicPr>
              <p:nvPr/>
            </p:nvPicPr>
            <p:blipFill>
              <a:blip r:embed="rId3" cstate="print"/>
              <a:srcRect l="15120" r="13601"/>
              <a:stretch>
                <a:fillRect/>
              </a:stretch>
            </p:blipFill>
            <p:spPr bwMode="auto">
              <a:xfrm>
                <a:off x="3131840" y="5005641"/>
                <a:ext cx="1427137" cy="1504498"/>
              </a:xfrm>
              <a:prstGeom prst="rect">
                <a:avLst/>
              </a:prstGeom>
              <a:ln>
                <a:noFill/>
              </a:ln>
              <a:effectLst>
                <a:softEdge rad="112500"/>
              </a:effectLst>
            </p:spPr>
          </p:pic>
          <p:pic>
            <p:nvPicPr>
              <p:cNvPr id="30" name="Picture 6" descr="http://files.meilleurduchef.com/mdc/photo/produits/met/mayonnaise_gd.jpg"/>
              <p:cNvPicPr>
                <a:picLocks noChangeAspect="1" noChangeArrowheads="1"/>
              </p:cNvPicPr>
              <p:nvPr/>
            </p:nvPicPr>
            <p:blipFill>
              <a:blip r:embed="rId4" cstate="print"/>
              <a:srcRect t="16800" b="7601"/>
              <a:stretch>
                <a:fillRect/>
              </a:stretch>
            </p:blipFill>
            <p:spPr bwMode="auto">
              <a:xfrm>
                <a:off x="4427984" y="5805264"/>
                <a:ext cx="1080120" cy="612419"/>
              </a:xfrm>
              <a:prstGeom prst="rect">
                <a:avLst/>
              </a:prstGeom>
              <a:noFill/>
              <a:ln w="9525">
                <a:noFill/>
                <a:miter lim="800000"/>
                <a:headEnd/>
                <a:tailEnd/>
              </a:ln>
              <a:effectLst>
                <a:softEdge rad="31750"/>
              </a:effectLst>
            </p:spPr>
          </p:pic>
          <p:sp>
            <p:nvSpPr>
              <p:cNvPr id="31" name="Flèche courbée vers le haut 30"/>
              <p:cNvSpPr/>
              <p:nvPr/>
            </p:nvSpPr>
            <p:spPr>
              <a:xfrm>
                <a:off x="3779912" y="6165304"/>
                <a:ext cx="1170384" cy="43204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pic>
          <p:nvPicPr>
            <p:cNvPr id="94224" name="Picture 16" descr="http://www.sugarmania.fr/crbst_bonne_20humeur_20daddy0.jpg"/>
            <p:cNvPicPr>
              <a:picLocks noChangeAspect="1" noChangeArrowheads="1"/>
            </p:cNvPicPr>
            <p:nvPr/>
          </p:nvPicPr>
          <p:blipFill>
            <a:blip r:embed="rId5" cstate="print"/>
            <a:srcRect/>
            <a:stretch>
              <a:fillRect/>
            </a:stretch>
          </p:blipFill>
          <p:spPr bwMode="auto">
            <a:xfrm>
              <a:off x="323528" y="4725144"/>
              <a:ext cx="1805789" cy="1246685"/>
            </a:xfrm>
            <a:prstGeom prst="rect">
              <a:avLst/>
            </a:prstGeom>
            <a:ln>
              <a:noFill/>
            </a:ln>
            <a:effectLst>
              <a:softEdge rad="112500"/>
            </a:effectLst>
          </p:spPr>
        </p:pic>
        <p:sp>
          <p:nvSpPr>
            <p:cNvPr id="48" name="ZoneTexte 47"/>
            <p:cNvSpPr txBox="1"/>
            <p:nvPr/>
          </p:nvSpPr>
          <p:spPr>
            <a:xfrm>
              <a:off x="539552" y="5970766"/>
              <a:ext cx="1368152" cy="338554"/>
            </a:xfrm>
            <a:prstGeom prst="rect">
              <a:avLst/>
            </a:prstGeom>
            <a:noFill/>
          </p:spPr>
          <p:txBody>
            <a:bodyPr wrap="square" rtlCol="0">
              <a:spAutoFit/>
            </a:bodyPr>
            <a:lstStyle/>
            <a:p>
              <a:pPr algn="ctr"/>
              <a:r>
                <a:rPr lang="fr-FR" sz="1600" i="1" dirty="0" smtClean="0"/>
                <a:t>Sucre</a:t>
              </a:r>
              <a:endParaRPr lang="fr-FR" sz="1600" i="1" dirty="0"/>
            </a:p>
          </p:txBody>
        </p:sp>
        <p:pic>
          <p:nvPicPr>
            <p:cNvPr id="94220" name="Picture 12" descr="http://www.agroalimentaire.fr/doc/teisseiresport.jpg"/>
            <p:cNvPicPr>
              <a:picLocks noChangeAspect="1" noChangeArrowheads="1"/>
            </p:cNvPicPr>
            <p:nvPr/>
          </p:nvPicPr>
          <p:blipFill>
            <a:blip r:embed="rId6" cstate="print"/>
            <a:srcRect l="50399" t="9450" r="11801" b="5501"/>
            <a:stretch>
              <a:fillRect/>
            </a:stretch>
          </p:blipFill>
          <p:spPr bwMode="auto">
            <a:xfrm>
              <a:off x="2843808" y="2528901"/>
              <a:ext cx="1080119" cy="1620179"/>
            </a:xfrm>
            <a:prstGeom prst="rect">
              <a:avLst/>
            </a:prstGeom>
            <a:ln>
              <a:noFill/>
            </a:ln>
            <a:effectLst>
              <a:softEdge rad="112500"/>
            </a:effectLst>
          </p:spPr>
        </p:pic>
        <p:sp>
          <p:nvSpPr>
            <p:cNvPr id="49" name="ZoneTexte 48"/>
            <p:cNvSpPr txBox="1"/>
            <p:nvPr/>
          </p:nvSpPr>
          <p:spPr>
            <a:xfrm>
              <a:off x="2627784" y="4149080"/>
              <a:ext cx="1368152" cy="338554"/>
            </a:xfrm>
            <a:prstGeom prst="rect">
              <a:avLst/>
            </a:prstGeom>
            <a:noFill/>
          </p:spPr>
          <p:txBody>
            <a:bodyPr wrap="square" rtlCol="0">
              <a:spAutoFit/>
            </a:bodyPr>
            <a:lstStyle/>
            <a:p>
              <a:pPr algn="ctr"/>
              <a:r>
                <a:rPr lang="fr-FR" sz="1600" i="1" dirty="0" smtClean="0"/>
                <a:t>Sirop</a:t>
              </a:r>
              <a:endParaRPr lang="fr-FR" sz="1600" i="1" dirty="0"/>
            </a:p>
          </p:txBody>
        </p:sp>
        <p:pic>
          <p:nvPicPr>
            <p:cNvPr id="33" name="Picture 10" descr="http://www.prodimarques.com/documents/gratuit/72/_img/lesieur-iso.jpg"/>
            <p:cNvPicPr>
              <a:picLocks noChangeAspect="1" noChangeArrowheads="1"/>
            </p:cNvPicPr>
            <p:nvPr/>
          </p:nvPicPr>
          <p:blipFill>
            <a:blip r:embed="rId7" cstate="print"/>
            <a:srcRect/>
            <a:stretch>
              <a:fillRect/>
            </a:stretch>
          </p:blipFill>
          <p:spPr bwMode="auto">
            <a:xfrm rot="5400000">
              <a:off x="3472511" y="4024433"/>
              <a:ext cx="2024874" cy="401960"/>
            </a:xfrm>
            <a:prstGeom prst="rect">
              <a:avLst/>
            </a:prstGeom>
            <a:noFill/>
          </p:spPr>
        </p:pic>
        <p:sp>
          <p:nvSpPr>
            <p:cNvPr id="50" name="ZoneTexte 49"/>
            <p:cNvSpPr txBox="1"/>
            <p:nvPr/>
          </p:nvSpPr>
          <p:spPr>
            <a:xfrm>
              <a:off x="3779912" y="5301208"/>
              <a:ext cx="1368152" cy="338554"/>
            </a:xfrm>
            <a:prstGeom prst="rect">
              <a:avLst/>
            </a:prstGeom>
            <a:noFill/>
          </p:spPr>
          <p:txBody>
            <a:bodyPr wrap="square" rtlCol="0">
              <a:spAutoFit/>
            </a:bodyPr>
            <a:lstStyle/>
            <a:p>
              <a:pPr algn="ctr"/>
              <a:r>
                <a:rPr lang="fr-FR" sz="1600" i="1" dirty="0" smtClean="0"/>
                <a:t>Huile</a:t>
              </a:r>
              <a:endParaRPr lang="fr-FR" sz="1600" i="1" dirty="0"/>
            </a:p>
          </p:txBody>
        </p:sp>
        <p:pic>
          <p:nvPicPr>
            <p:cNvPr id="94222" name="Picture 14" descr="http://2.bp.blogspot.com/-NQdohOFLbwk/TfsReLwHDRI/AAAAAAAAAMc/pqacX-3mcT0/s1600/IMG03589-20110604-1658.jpg"/>
            <p:cNvPicPr>
              <a:picLocks noChangeAspect="1" noChangeArrowheads="1"/>
            </p:cNvPicPr>
            <p:nvPr/>
          </p:nvPicPr>
          <p:blipFill>
            <a:blip r:embed="rId8" cstate="print"/>
            <a:srcRect b="9836"/>
            <a:stretch>
              <a:fillRect/>
            </a:stretch>
          </p:blipFill>
          <p:spPr bwMode="auto">
            <a:xfrm>
              <a:off x="2267744" y="4725144"/>
              <a:ext cx="1936796" cy="1309719"/>
            </a:xfrm>
            <a:prstGeom prst="rect">
              <a:avLst/>
            </a:prstGeom>
            <a:ln>
              <a:noFill/>
            </a:ln>
            <a:effectLst>
              <a:softEdge rad="112500"/>
            </a:effectLst>
          </p:spPr>
        </p:pic>
        <p:sp>
          <p:nvSpPr>
            <p:cNvPr id="51" name="ZoneTexte 50"/>
            <p:cNvSpPr txBox="1"/>
            <p:nvPr/>
          </p:nvSpPr>
          <p:spPr>
            <a:xfrm>
              <a:off x="2524354" y="6042774"/>
              <a:ext cx="1368152" cy="584775"/>
            </a:xfrm>
            <a:prstGeom prst="rect">
              <a:avLst/>
            </a:prstGeom>
            <a:noFill/>
          </p:spPr>
          <p:txBody>
            <a:bodyPr wrap="square" rtlCol="0">
              <a:spAutoFit/>
            </a:bodyPr>
            <a:lstStyle/>
            <a:p>
              <a:pPr algn="ctr"/>
              <a:r>
                <a:rPr lang="fr-FR" sz="1600" i="1" dirty="0" smtClean="0"/>
                <a:t>Préparations pour bébés</a:t>
              </a:r>
              <a:endParaRPr lang="fr-FR" sz="1600" i="1" dirty="0"/>
            </a:p>
          </p:txBody>
        </p:sp>
      </p:grpSp>
      <p:grpSp>
        <p:nvGrpSpPr>
          <p:cNvPr id="7" name="Groupe 58"/>
          <p:cNvGrpSpPr/>
          <p:nvPr/>
        </p:nvGrpSpPr>
        <p:grpSpPr>
          <a:xfrm>
            <a:off x="7164288" y="1628800"/>
            <a:ext cx="2088232" cy="4896544"/>
            <a:chOff x="6444208" y="1772816"/>
            <a:chExt cx="2088232" cy="4896544"/>
          </a:xfrm>
        </p:grpSpPr>
        <p:sp>
          <p:nvSpPr>
            <p:cNvPr id="53" name="Rectangle à coins arrondis 52"/>
            <p:cNvSpPr/>
            <p:nvPr/>
          </p:nvSpPr>
          <p:spPr>
            <a:xfrm>
              <a:off x="6804248" y="1772816"/>
              <a:ext cx="1440160" cy="489654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ZoneTexte 53"/>
            <p:cNvSpPr txBox="1"/>
            <p:nvPr/>
          </p:nvSpPr>
          <p:spPr>
            <a:xfrm>
              <a:off x="6444208" y="1844824"/>
              <a:ext cx="2088232" cy="400110"/>
            </a:xfrm>
            <a:prstGeom prst="rect">
              <a:avLst/>
            </a:prstGeom>
            <a:noFill/>
          </p:spPr>
          <p:txBody>
            <a:bodyPr wrap="square" rtlCol="0">
              <a:spAutoFit/>
            </a:bodyPr>
            <a:lstStyle/>
            <a:p>
              <a:pPr algn="ctr"/>
              <a:r>
                <a:rPr lang="fr-FR" sz="2000" b="1" dirty="0" smtClean="0">
                  <a:solidFill>
                    <a:schemeClr val="accent1">
                      <a:lumMod val="50000"/>
                    </a:schemeClr>
                  </a:solidFill>
                </a:rPr>
                <a:t>AUTRES</a:t>
              </a:r>
              <a:endParaRPr lang="fr-FR" sz="2000" b="1" dirty="0">
                <a:solidFill>
                  <a:schemeClr val="accent1">
                    <a:lumMod val="50000"/>
                  </a:schemeClr>
                </a:solidFill>
              </a:endParaRPr>
            </a:p>
          </p:txBody>
        </p:sp>
        <p:pic>
          <p:nvPicPr>
            <p:cNvPr id="94226" name="Picture 18" descr="http://media.telemarket.fr/imgnwprd/009/009437/00943710/00943710-t0.jpg"/>
            <p:cNvPicPr>
              <a:picLocks noChangeAspect="1" noChangeArrowheads="1"/>
            </p:cNvPicPr>
            <p:nvPr/>
          </p:nvPicPr>
          <p:blipFill>
            <a:blip r:embed="rId9" cstate="print"/>
            <a:srcRect l="75599" t="57959" r="4241"/>
            <a:stretch>
              <a:fillRect/>
            </a:stretch>
          </p:blipFill>
          <p:spPr bwMode="auto">
            <a:xfrm>
              <a:off x="7092280" y="2348880"/>
              <a:ext cx="792088" cy="1651810"/>
            </a:xfrm>
            <a:prstGeom prst="rect">
              <a:avLst/>
            </a:prstGeom>
            <a:noFill/>
          </p:spPr>
        </p:pic>
        <p:sp>
          <p:nvSpPr>
            <p:cNvPr id="56" name="ZoneTexte 55"/>
            <p:cNvSpPr txBox="1"/>
            <p:nvPr/>
          </p:nvSpPr>
          <p:spPr>
            <a:xfrm>
              <a:off x="6804248" y="4005064"/>
              <a:ext cx="1368152" cy="338554"/>
            </a:xfrm>
            <a:prstGeom prst="rect">
              <a:avLst/>
            </a:prstGeom>
            <a:noFill/>
          </p:spPr>
          <p:txBody>
            <a:bodyPr wrap="square" rtlCol="0">
              <a:spAutoFit/>
            </a:bodyPr>
            <a:lstStyle/>
            <a:p>
              <a:pPr algn="ctr"/>
              <a:r>
                <a:rPr lang="fr-FR" sz="1600" i="1" dirty="0" smtClean="0"/>
                <a:t>Citron</a:t>
              </a:r>
              <a:endParaRPr lang="fr-FR" sz="1600" i="1" dirty="0"/>
            </a:p>
          </p:txBody>
        </p:sp>
        <p:pic>
          <p:nvPicPr>
            <p:cNvPr id="37" name="Image 36" descr="IMG_5107.JPG"/>
            <p:cNvPicPr>
              <a:picLocks noChangeAspect="1"/>
            </p:cNvPicPr>
            <p:nvPr/>
          </p:nvPicPr>
          <p:blipFill>
            <a:blip r:embed="rId10" cstate="print"/>
            <a:srcRect l="9838" t="21650" r="3538" b="13251"/>
            <a:stretch>
              <a:fillRect/>
            </a:stretch>
          </p:blipFill>
          <p:spPr>
            <a:xfrm rot="5400000">
              <a:off x="6632062" y="4825322"/>
              <a:ext cx="1779296" cy="1002876"/>
            </a:xfrm>
            <a:prstGeom prst="rect">
              <a:avLst/>
            </a:prstGeom>
            <a:ln>
              <a:noFill/>
            </a:ln>
            <a:effectLst>
              <a:outerShdw blurRad="292100" dist="139700" dir="2700000" algn="tl" rotWithShape="0">
                <a:srgbClr val="333333">
                  <a:alpha val="65000"/>
                </a:srgbClr>
              </a:outerShdw>
            </a:effectLst>
          </p:spPr>
        </p:pic>
        <p:sp>
          <p:nvSpPr>
            <p:cNvPr id="57" name="ZoneTexte 56"/>
            <p:cNvSpPr txBox="1"/>
            <p:nvPr/>
          </p:nvSpPr>
          <p:spPr>
            <a:xfrm>
              <a:off x="6876256" y="6237312"/>
              <a:ext cx="1368152" cy="338554"/>
            </a:xfrm>
            <a:prstGeom prst="rect">
              <a:avLst/>
            </a:prstGeom>
            <a:noFill/>
          </p:spPr>
          <p:txBody>
            <a:bodyPr wrap="square" rtlCol="0">
              <a:spAutoFit/>
            </a:bodyPr>
            <a:lstStyle/>
            <a:p>
              <a:pPr algn="ctr"/>
              <a:r>
                <a:rPr lang="fr-FR" sz="1600" i="1" dirty="0" smtClean="0"/>
                <a:t>Sauce pesto</a:t>
              </a:r>
              <a:endParaRPr lang="fr-FR" sz="1600" i="1" dirty="0"/>
            </a:p>
          </p:txBody>
        </p:sp>
      </p:grpSp>
      <p:sp>
        <p:nvSpPr>
          <p:cNvPr id="58" name="ZoneTexte 57"/>
          <p:cNvSpPr txBox="1"/>
          <p:nvPr/>
        </p:nvSpPr>
        <p:spPr>
          <a:xfrm>
            <a:off x="1979712" y="1012666"/>
            <a:ext cx="4824536" cy="400110"/>
          </a:xfrm>
          <a:prstGeom prst="rect">
            <a:avLst/>
          </a:prstGeom>
          <a:noFill/>
        </p:spPr>
        <p:txBody>
          <a:bodyPr wrap="square" rtlCol="0">
            <a:spAutoFit/>
          </a:bodyPr>
          <a:lstStyle/>
          <a:p>
            <a:pPr algn="ctr"/>
            <a:r>
              <a:rPr lang="fr-FR" sz="2000" i="1" dirty="0" smtClean="0">
                <a:solidFill>
                  <a:srgbClr val="C00000"/>
                </a:solidFill>
              </a:rPr>
              <a:t>Osez toutes les formes !</a:t>
            </a:r>
            <a:endParaRPr lang="fr-FR" sz="2000" i="1" dirty="0">
              <a:solidFill>
                <a:srgbClr val="C00000"/>
              </a:solidFill>
            </a:endParaRPr>
          </a:p>
        </p:txBody>
      </p:sp>
      <p:grpSp>
        <p:nvGrpSpPr>
          <p:cNvPr id="8" name="Groupe 59"/>
          <p:cNvGrpSpPr/>
          <p:nvPr/>
        </p:nvGrpSpPr>
        <p:grpSpPr>
          <a:xfrm>
            <a:off x="4788024" y="1628800"/>
            <a:ext cx="2808312" cy="4896544"/>
            <a:chOff x="395536" y="1772816"/>
            <a:chExt cx="2808312" cy="4896544"/>
          </a:xfrm>
        </p:grpSpPr>
        <p:grpSp>
          <p:nvGrpSpPr>
            <p:cNvPr id="9" name="Groupe 51"/>
            <p:cNvGrpSpPr/>
            <p:nvPr/>
          </p:nvGrpSpPr>
          <p:grpSpPr>
            <a:xfrm>
              <a:off x="395536" y="1772816"/>
              <a:ext cx="2664296" cy="4896544"/>
              <a:chOff x="467544" y="1772816"/>
              <a:chExt cx="2664296" cy="4896544"/>
            </a:xfrm>
          </p:grpSpPr>
          <p:grpSp>
            <p:nvGrpSpPr>
              <p:cNvPr id="10" name="Groupe 38"/>
              <p:cNvGrpSpPr/>
              <p:nvPr/>
            </p:nvGrpSpPr>
            <p:grpSpPr>
              <a:xfrm>
                <a:off x="467544" y="1772816"/>
                <a:ext cx="2664296" cy="4896544"/>
                <a:chOff x="755576" y="1628800"/>
                <a:chExt cx="2664296" cy="4896544"/>
              </a:xfrm>
            </p:grpSpPr>
            <p:sp>
              <p:nvSpPr>
                <p:cNvPr id="69" name="Rectangle à coins arrondis 68"/>
                <p:cNvSpPr/>
                <p:nvPr/>
              </p:nvSpPr>
              <p:spPr>
                <a:xfrm>
                  <a:off x="755576" y="1628800"/>
                  <a:ext cx="2664296" cy="489654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ZoneTexte 69"/>
                <p:cNvSpPr txBox="1"/>
                <p:nvPr/>
              </p:nvSpPr>
              <p:spPr>
                <a:xfrm>
                  <a:off x="1115616" y="1700808"/>
                  <a:ext cx="2088232" cy="400110"/>
                </a:xfrm>
                <a:prstGeom prst="rect">
                  <a:avLst/>
                </a:prstGeom>
                <a:noFill/>
              </p:spPr>
              <p:txBody>
                <a:bodyPr wrap="square" rtlCol="0">
                  <a:spAutoFit/>
                </a:bodyPr>
                <a:lstStyle/>
                <a:p>
                  <a:pPr algn="ctr"/>
                  <a:r>
                    <a:rPr lang="fr-FR" sz="2000" b="1" dirty="0" smtClean="0">
                      <a:solidFill>
                        <a:schemeClr val="accent1">
                          <a:lumMod val="50000"/>
                        </a:schemeClr>
                      </a:solidFill>
                    </a:rPr>
                    <a:t>TUBES</a:t>
                  </a:r>
                  <a:endParaRPr lang="fr-FR" sz="2000" b="1" dirty="0">
                    <a:solidFill>
                      <a:schemeClr val="accent1">
                        <a:lumMod val="50000"/>
                      </a:schemeClr>
                    </a:solidFill>
                  </a:endParaRPr>
                </a:p>
              </p:txBody>
            </p:sp>
          </p:grpSp>
          <p:sp>
            <p:nvSpPr>
              <p:cNvPr id="68" name="ZoneTexte 67"/>
              <p:cNvSpPr txBox="1"/>
              <p:nvPr/>
            </p:nvSpPr>
            <p:spPr>
              <a:xfrm>
                <a:off x="611560" y="4458598"/>
                <a:ext cx="1368152" cy="338554"/>
              </a:xfrm>
              <a:prstGeom prst="rect">
                <a:avLst/>
              </a:prstGeom>
              <a:noFill/>
            </p:spPr>
            <p:txBody>
              <a:bodyPr wrap="square" rtlCol="0">
                <a:spAutoFit/>
              </a:bodyPr>
              <a:lstStyle/>
              <a:p>
                <a:pPr algn="ctr"/>
                <a:r>
                  <a:rPr lang="fr-FR" sz="1600" i="1" dirty="0" smtClean="0"/>
                  <a:t>Vin</a:t>
                </a:r>
                <a:endParaRPr lang="fr-FR" sz="1600" i="1" dirty="0"/>
              </a:p>
            </p:txBody>
          </p:sp>
        </p:grpSp>
        <p:pic>
          <p:nvPicPr>
            <p:cNvPr id="62" name="Picture 2" descr="http://media.paperblog.fr/i/140/1408201/vin-tube-L-1.jpeg"/>
            <p:cNvPicPr>
              <a:picLocks noChangeAspect="1" noChangeArrowheads="1"/>
            </p:cNvPicPr>
            <p:nvPr/>
          </p:nvPicPr>
          <p:blipFill>
            <a:blip r:embed="rId11" cstate="print"/>
            <a:srcRect l="4568" t="1687" r="10926"/>
            <a:stretch>
              <a:fillRect/>
            </a:stretch>
          </p:blipFill>
          <p:spPr bwMode="auto">
            <a:xfrm>
              <a:off x="467544" y="2204863"/>
              <a:ext cx="1440160" cy="2267671"/>
            </a:xfrm>
            <a:prstGeom prst="rect">
              <a:avLst/>
            </a:prstGeom>
            <a:ln>
              <a:noFill/>
            </a:ln>
            <a:effectLst>
              <a:softEdge rad="112500"/>
            </a:effectLst>
          </p:spPr>
        </p:pic>
        <p:pic>
          <p:nvPicPr>
            <p:cNvPr id="63" name="Picture 4" descr="http://boutique.parfumsdetable.com/media/catalog/product/cache/1/image/9df78eab33525d08d6e5fb8d27136e95/t/u/tube_sucre_-_poudre_d_enfance_3.jpg"/>
            <p:cNvPicPr>
              <a:picLocks noChangeAspect="1" noChangeArrowheads="1"/>
            </p:cNvPicPr>
            <p:nvPr/>
          </p:nvPicPr>
          <p:blipFill>
            <a:blip r:embed="rId12" cstate="print"/>
            <a:srcRect l="7560" t="31752" r="9281" b="38009"/>
            <a:stretch>
              <a:fillRect/>
            </a:stretch>
          </p:blipFill>
          <p:spPr bwMode="auto">
            <a:xfrm>
              <a:off x="467544" y="4941168"/>
              <a:ext cx="2448272" cy="890281"/>
            </a:xfrm>
            <a:prstGeom prst="rect">
              <a:avLst/>
            </a:prstGeom>
            <a:ln>
              <a:noFill/>
            </a:ln>
            <a:effectLst>
              <a:softEdge rad="112500"/>
            </a:effectLst>
          </p:spPr>
        </p:pic>
        <p:sp>
          <p:nvSpPr>
            <p:cNvPr id="64" name="ZoneTexte 63"/>
            <p:cNvSpPr txBox="1"/>
            <p:nvPr/>
          </p:nvSpPr>
          <p:spPr>
            <a:xfrm>
              <a:off x="683568" y="5826750"/>
              <a:ext cx="2016224" cy="338554"/>
            </a:xfrm>
            <a:prstGeom prst="rect">
              <a:avLst/>
            </a:prstGeom>
            <a:noFill/>
          </p:spPr>
          <p:txBody>
            <a:bodyPr wrap="square" rtlCol="0">
              <a:spAutoFit/>
            </a:bodyPr>
            <a:lstStyle/>
            <a:p>
              <a:pPr algn="ctr"/>
              <a:r>
                <a:rPr lang="fr-FR" sz="1600" i="1" dirty="0" smtClean="0"/>
                <a:t>Sucre – sel – épices</a:t>
              </a:r>
              <a:endParaRPr lang="fr-FR" sz="1600" i="1" dirty="0"/>
            </a:p>
          </p:txBody>
        </p:sp>
        <p:pic>
          <p:nvPicPr>
            <p:cNvPr id="65" name="Picture 6" descr="http://pre.allintubes.com/90-191-thickbox/huile-d-olive-oliviere-de-l-oulibo.jpg"/>
            <p:cNvPicPr>
              <a:picLocks noChangeAspect="1" noChangeArrowheads="1"/>
            </p:cNvPicPr>
            <p:nvPr/>
          </p:nvPicPr>
          <p:blipFill>
            <a:blip r:embed="rId13" cstate="print"/>
            <a:srcRect l="32760" t="13860" r="33221" b="14321"/>
            <a:stretch>
              <a:fillRect/>
            </a:stretch>
          </p:blipFill>
          <p:spPr bwMode="auto">
            <a:xfrm>
              <a:off x="2051720" y="2420888"/>
              <a:ext cx="886835" cy="1872208"/>
            </a:xfrm>
            <a:prstGeom prst="rect">
              <a:avLst/>
            </a:prstGeom>
            <a:ln>
              <a:noFill/>
            </a:ln>
            <a:effectLst>
              <a:softEdge rad="63500"/>
            </a:effectLst>
          </p:spPr>
        </p:pic>
        <p:sp>
          <p:nvSpPr>
            <p:cNvPr id="66" name="ZoneTexte 65"/>
            <p:cNvSpPr txBox="1"/>
            <p:nvPr/>
          </p:nvSpPr>
          <p:spPr>
            <a:xfrm>
              <a:off x="1835696" y="4365104"/>
              <a:ext cx="1368152" cy="338554"/>
            </a:xfrm>
            <a:prstGeom prst="rect">
              <a:avLst/>
            </a:prstGeom>
            <a:noFill/>
          </p:spPr>
          <p:txBody>
            <a:bodyPr wrap="square" rtlCol="0">
              <a:spAutoFit/>
            </a:bodyPr>
            <a:lstStyle/>
            <a:p>
              <a:pPr algn="ctr"/>
              <a:r>
                <a:rPr lang="fr-FR" sz="1600" i="1" dirty="0" smtClean="0"/>
                <a:t>Huile</a:t>
              </a:r>
              <a:endParaRPr lang="fr-FR" sz="1600" i="1" dirty="0"/>
            </a:p>
          </p:txBody>
        </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34280"/>
            <a:ext cx="7467600" cy="1143000"/>
          </a:xfrm>
        </p:spPr>
        <p:txBody>
          <a:bodyPr/>
          <a:lstStyle/>
          <a:p>
            <a:r>
              <a:rPr lang="fr-FR" dirty="0" smtClean="0"/>
              <a:t>Fonction manipuler</a:t>
            </a:r>
            <a:endParaRPr lang="fr-FR" dirty="0"/>
          </a:p>
        </p:txBody>
      </p:sp>
      <p:grpSp>
        <p:nvGrpSpPr>
          <p:cNvPr id="3" name="Groupe 72"/>
          <p:cNvGrpSpPr/>
          <p:nvPr/>
        </p:nvGrpSpPr>
        <p:grpSpPr>
          <a:xfrm>
            <a:off x="705" y="1340768"/>
            <a:ext cx="8099687" cy="4896544"/>
            <a:chOff x="705" y="1340768"/>
            <a:chExt cx="8099687" cy="4896544"/>
          </a:xfrm>
        </p:grpSpPr>
        <p:grpSp>
          <p:nvGrpSpPr>
            <p:cNvPr id="4" name="Groupe 38"/>
            <p:cNvGrpSpPr/>
            <p:nvPr/>
          </p:nvGrpSpPr>
          <p:grpSpPr>
            <a:xfrm>
              <a:off x="179512" y="1340768"/>
              <a:ext cx="7920880" cy="4896544"/>
              <a:chOff x="539552" y="1628800"/>
              <a:chExt cx="4608512" cy="4896544"/>
            </a:xfrm>
          </p:grpSpPr>
          <p:sp>
            <p:nvSpPr>
              <p:cNvPr id="40" name="Rectangle à coins arrondis 39"/>
              <p:cNvSpPr/>
              <p:nvPr/>
            </p:nvSpPr>
            <p:spPr>
              <a:xfrm>
                <a:off x="539552" y="1628800"/>
                <a:ext cx="4608512" cy="489654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ZoneTexte 43"/>
              <p:cNvSpPr txBox="1"/>
              <p:nvPr/>
            </p:nvSpPr>
            <p:spPr>
              <a:xfrm>
                <a:off x="1545046" y="1700808"/>
                <a:ext cx="2611927" cy="400110"/>
              </a:xfrm>
              <a:prstGeom prst="rect">
                <a:avLst/>
              </a:prstGeom>
              <a:noFill/>
            </p:spPr>
            <p:txBody>
              <a:bodyPr wrap="square" rtlCol="0">
                <a:spAutoFit/>
              </a:bodyPr>
              <a:lstStyle/>
              <a:p>
                <a:pPr algn="ctr"/>
                <a:r>
                  <a:rPr lang="fr-FR" sz="2000" b="1" dirty="0" smtClean="0">
                    <a:solidFill>
                      <a:schemeClr val="accent1">
                        <a:lumMod val="50000"/>
                      </a:schemeClr>
                    </a:solidFill>
                  </a:rPr>
                  <a:t>LES PORTIONS À 100 CALORIES</a:t>
                </a:r>
                <a:endParaRPr lang="fr-FR" sz="2000" b="1" dirty="0">
                  <a:solidFill>
                    <a:schemeClr val="accent1">
                      <a:lumMod val="50000"/>
                    </a:schemeClr>
                  </a:solidFill>
                </a:endParaRPr>
              </a:p>
            </p:txBody>
          </p:sp>
        </p:grpSp>
        <p:sp>
          <p:nvSpPr>
            <p:cNvPr id="41" name="ZoneTexte 40"/>
            <p:cNvSpPr txBox="1"/>
            <p:nvPr/>
          </p:nvSpPr>
          <p:spPr>
            <a:xfrm>
              <a:off x="2339752" y="2167696"/>
              <a:ext cx="3600400" cy="1477328"/>
            </a:xfrm>
            <a:prstGeom prst="rect">
              <a:avLst/>
            </a:prstGeom>
            <a:solidFill>
              <a:schemeClr val="accent1">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buFont typeface="Arial" pitchFamily="34" charset="0"/>
                <a:buChar char="•"/>
              </a:pPr>
              <a:r>
                <a:rPr lang="fr-FR" i="1" dirty="0" smtClean="0">
                  <a:solidFill>
                    <a:schemeClr val="tx1"/>
                  </a:solidFill>
                  <a:sym typeface="Wingdings" pitchFamily="2" charset="2"/>
                </a:rPr>
                <a:t>  Cible potentielle = les </a:t>
              </a:r>
              <a:r>
                <a:rPr lang="fr-FR" b="1" i="1" dirty="0" smtClean="0">
                  <a:solidFill>
                    <a:schemeClr val="tx1"/>
                  </a:solidFill>
                  <a:sym typeface="Wingdings" pitchFamily="2" charset="2"/>
                </a:rPr>
                <a:t>femmes</a:t>
              </a:r>
            </a:p>
            <a:p>
              <a:pPr algn="ctr">
                <a:buFont typeface="Arial" pitchFamily="34" charset="0"/>
                <a:buChar char="•"/>
              </a:pPr>
              <a:endParaRPr lang="fr-FR" b="1" i="1" dirty="0" smtClean="0">
                <a:solidFill>
                  <a:schemeClr val="tx1"/>
                </a:solidFill>
                <a:sym typeface="Wingdings" pitchFamily="2" charset="2"/>
              </a:endParaRPr>
            </a:p>
            <a:p>
              <a:pPr algn="ctr">
                <a:buFont typeface="Arial" pitchFamily="34" charset="0"/>
                <a:buChar char="•"/>
              </a:pPr>
              <a:r>
                <a:rPr lang="fr-FR" b="1" i="1" dirty="0" smtClean="0">
                  <a:solidFill>
                    <a:schemeClr val="tx1"/>
                  </a:solidFill>
                  <a:sym typeface="Wingdings" pitchFamily="2" charset="2"/>
                </a:rPr>
                <a:t>  </a:t>
              </a:r>
              <a:r>
                <a:rPr lang="fr-FR" i="1" dirty="0" smtClean="0">
                  <a:solidFill>
                    <a:schemeClr val="tx1"/>
                  </a:solidFill>
                  <a:sym typeface="Wingdings" pitchFamily="2" charset="2"/>
                </a:rPr>
                <a:t>Marché peu développé en France : pourquoi ne pas se lancer ?</a:t>
              </a:r>
              <a:endParaRPr lang="fr-FR" i="1" dirty="0">
                <a:solidFill>
                  <a:schemeClr val="tx1"/>
                </a:solidFill>
              </a:endParaRPr>
            </a:p>
          </p:txBody>
        </p:sp>
        <p:sp>
          <p:nvSpPr>
            <p:cNvPr id="46" name="ZoneTexte 45"/>
            <p:cNvSpPr txBox="1"/>
            <p:nvPr/>
          </p:nvSpPr>
          <p:spPr>
            <a:xfrm rot="19545771">
              <a:off x="705" y="2383345"/>
              <a:ext cx="2182224" cy="461665"/>
            </a:xfrm>
            <a:prstGeom prst="rect">
              <a:avLst/>
            </a:prstGeom>
            <a:noFill/>
          </p:spPr>
          <p:txBody>
            <a:bodyPr wrap="square" rtlCol="0">
              <a:spAutoFit/>
            </a:bodyPr>
            <a:lstStyle/>
            <a:p>
              <a:pPr algn="ctr"/>
              <a:r>
                <a:rPr lang="fr-FR" sz="2400" b="1" dirty="0" smtClean="0">
                  <a:solidFill>
                    <a:srgbClr val="C00000"/>
                  </a:solidFill>
                </a:rPr>
                <a:t>PRATICITE</a:t>
              </a:r>
              <a:endParaRPr lang="fr-FR" sz="2400" b="1" dirty="0">
                <a:solidFill>
                  <a:srgbClr val="C00000"/>
                </a:solidFill>
              </a:endParaRPr>
            </a:p>
          </p:txBody>
        </p:sp>
        <p:grpSp>
          <p:nvGrpSpPr>
            <p:cNvPr id="5" name="Groupe 51"/>
            <p:cNvGrpSpPr/>
            <p:nvPr/>
          </p:nvGrpSpPr>
          <p:grpSpPr>
            <a:xfrm>
              <a:off x="611560" y="3717032"/>
              <a:ext cx="1368152" cy="2354778"/>
              <a:chOff x="611560" y="3717032"/>
              <a:chExt cx="1368152" cy="2354778"/>
            </a:xfrm>
          </p:grpSpPr>
          <p:pic>
            <p:nvPicPr>
              <p:cNvPr id="98306" name="Picture 2" descr="100caloriespackstest2"/>
              <p:cNvPicPr>
                <a:picLocks noChangeAspect="1" noChangeArrowheads="1"/>
              </p:cNvPicPr>
              <p:nvPr/>
            </p:nvPicPr>
            <p:blipFill>
              <a:blip r:embed="rId3" cstate="print"/>
              <a:srcRect l="59293" t="5160" r="1178" b="1954"/>
              <a:stretch>
                <a:fillRect/>
              </a:stretch>
            </p:blipFill>
            <p:spPr bwMode="auto">
              <a:xfrm>
                <a:off x="683568" y="3717032"/>
                <a:ext cx="1296144" cy="1944216"/>
              </a:xfrm>
              <a:prstGeom prst="rect">
                <a:avLst/>
              </a:prstGeom>
              <a:noFill/>
            </p:spPr>
          </p:pic>
          <p:sp>
            <p:nvSpPr>
              <p:cNvPr id="47" name="ZoneTexte 46"/>
              <p:cNvSpPr txBox="1"/>
              <p:nvPr/>
            </p:nvSpPr>
            <p:spPr>
              <a:xfrm>
                <a:off x="611560" y="5733256"/>
                <a:ext cx="1368152" cy="338554"/>
              </a:xfrm>
              <a:prstGeom prst="rect">
                <a:avLst/>
              </a:prstGeom>
              <a:noFill/>
            </p:spPr>
            <p:txBody>
              <a:bodyPr wrap="square" rtlCol="0">
                <a:spAutoFit/>
              </a:bodyPr>
              <a:lstStyle/>
              <a:p>
                <a:pPr algn="ctr"/>
                <a:r>
                  <a:rPr lang="fr-FR" sz="1600" i="1" dirty="0" smtClean="0"/>
                  <a:t>Chocolat</a:t>
                </a:r>
                <a:endParaRPr lang="fr-FR" sz="1600" i="1" dirty="0"/>
              </a:p>
            </p:txBody>
          </p:sp>
        </p:grpSp>
        <p:grpSp>
          <p:nvGrpSpPr>
            <p:cNvPr id="6" name="Groupe 58"/>
            <p:cNvGrpSpPr/>
            <p:nvPr/>
          </p:nvGrpSpPr>
          <p:grpSpPr>
            <a:xfrm>
              <a:off x="6516216" y="1988840"/>
              <a:ext cx="1368152" cy="1994738"/>
              <a:chOff x="6516216" y="2276872"/>
              <a:chExt cx="1368152" cy="1994738"/>
            </a:xfrm>
          </p:grpSpPr>
          <p:pic>
            <p:nvPicPr>
              <p:cNvPr id="98308" name="Picture 4" descr="http://www.leclerc.ca/fr/img/products/box/Box-100CalCra_BleMiel.jpg"/>
              <p:cNvPicPr>
                <a:picLocks noChangeAspect="1" noChangeArrowheads="1"/>
              </p:cNvPicPr>
              <p:nvPr/>
            </p:nvPicPr>
            <p:blipFill>
              <a:blip r:embed="rId4" cstate="print"/>
              <a:srcRect l="7200" t="5771" r="6401" b="1894"/>
              <a:stretch>
                <a:fillRect/>
              </a:stretch>
            </p:blipFill>
            <p:spPr bwMode="auto">
              <a:xfrm>
                <a:off x="6588224" y="2276872"/>
                <a:ext cx="1242138" cy="1656184"/>
              </a:xfrm>
              <a:prstGeom prst="rect">
                <a:avLst/>
              </a:prstGeom>
              <a:noFill/>
            </p:spPr>
          </p:pic>
          <p:sp>
            <p:nvSpPr>
              <p:cNvPr id="55" name="ZoneTexte 54"/>
              <p:cNvSpPr txBox="1"/>
              <p:nvPr/>
            </p:nvSpPr>
            <p:spPr>
              <a:xfrm>
                <a:off x="6516216" y="3933056"/>
                <a:ext cx="1368152" cy="338554"/>
              </a:xfrm>
              <a:prstGeom prst="rect">
                <a:avLst/>
              </a:prstGeom>
              <a:noFill/>
            </p:spPr>
            <p:txBody>
              <a:bodyPr wrap="square" rtlCol="0">
                <a:spAutoFit/>
              </a:bodyPr>
              <a:lstStyle/>
              <a:p>
                <a:pPr algn="ctr"/>
                <a:r>
                  <a:rPr lang="fr-FR" sz="1600" i="1" dirty="0" smtClean="0"/>
                  <a:t>Biscuits</a:t>
                </a:r>
                <a:endParaRPr lang="fr-FR" sz="1600" i="1" dirty="0"/>
              </a:p>
            </p:txBody>
          </p:sp>
        </p:grpSp>
        <p:grpSp>
          <p:nvGrpSpPr>
            <p:cNvPr id="7" name="Groupe 66"/>
            <p:cNvGrpSpPr/>
            <p:nvPr/>
          </p:nvGrpSpPr>
          <p:grpSpPr>
            <a:xfrm>
              <a:off x="2915816" y="3933056"/>
              <a:ext cx="1800200" cy="1778714"/>
              <a:chOff x="2699792" y="3933056"/>
              <a:chExt cx="1800200" cy="1778714"/>
            </a:xfrm>
          </p:grpSpPr>
          <p:pic>
            <p:nvPicPr>
              <p:cNvPr id="98310" name="Picture 6" descr="Good Humor-Breyers is First to Bring 100 Calorie Options to Ice Cream Category"/>
              <p:cNvPicPr>
                <a:picLocks noChangeAspect="1" noChangeArrowheads="1"/>
              </p:cNvPicPr>
              <p:nvPr/>
            </p:nvPicPr>
            <p:blipFill>
              <a:blip r:embed="rId5" cstate="print"/>
              <a:srcRect l="49904" t="51187" r="3378" b="2876"/>
              <a:stretch>
                <a:fillRect/>
              </a:stretch>
            </p:blipFill>
            <p:spPr bwMode="auto">
              <a:xfrm>
                <a:off x="2699792" y="3933056"/>
                <a:ext cx="1800200" cy="1431978"/>
              </a:xfrm>
              <a:prstGeom prst="rect">
                <a:avLst/>
              </a:prstGeom>
              <a:noFill/>
            </p:spPr>
          </p:pic>
          <p:sp>
            <p:nvSpPr>
              <p:cNvPr id="61" name="ZoneTexte 60"/>
              <p:cNvSpPr txBox="1"/>
              <p:nvPr/>
            </p:nvSpPr>
            <p:spPr>
              <a:xfrm>
                <a:off x="2915816" y="5373216"/>
                <a:ext cx="1368152" cy="338554"/>
              </a:xfrm>
              <a:prstGeom prst="rect">
                <a:avLst/>
              </a:prstGeom>
              <a:noFill/>
            </p:spPr>
            <p:txBody>
              <a:bodyPr wrap="square" rtlCol="0">
                <a:spAutoFit/>
              </a:bodyPr>
              <a:lstStyle/>
              <a:p>
                <a:pPr algn="ctr"/>
                <a:r>
                  <a:rPr lang="fr-FR" sz="1600" i="1" dirty="0" smtClean="0"/>
                  <a:t>Glace</a:t>
                </a:r>
                <a:endParaRPr lang="fr-FR" sz="1600" i="1" dirty="0"/>
              </a:p>
            </p:txBody>
          </p:sp>
        </p:grpSp>
        <p:grpSp>
          <p:nvGrpSpPr>
            <p:cNvPr id="8" name="Groupe 71"/>
            <p:cNvGrpSpPr/>
            <p:nvPr/>
          </p:nvGrpSpPr>
          <p:grpSpPr>
            <a:xfrm>
              <a:off x="5508104" y="4102487"/>
              <a:ext cx="1584176" cy="1990809"/>
              <a:chOff x="5364088" y="4102487"/>
              <a:chExt cx="1584176" cy="1990809"/>
            </a:xfrm>
          </p:grpSpPr>
          <p:pic>
            <p:nvPicPr>
              <p:cNvPr id="98314" name="Picture 10" descr="http://cn1.kaboodle.com/hi/img/b/0/0/58/a/AAAAC-c8WGgAAAAAAFikWg.jpg?v=1246450752000"/>
              <p:cNvPicPr>
                <a:picLocks noChangeAspect="1" noChangeArrowheads="1"/>
              </p:cNvPicPr>
              <p:nvPr/>
            </p:nvPicPr>
            <p:blipFill>
              <a:blip r:embed="rId6" cstate="print"/>
              <a:srcRect l="7560" t="5040" r="6761" b="6761"/>
              <a:stretch>
                <a:fillRect/>
              </a:stretch>
            </p:blipFill>
            <p:spPr bwMode="auto">
              <a:xfrm>
                <a:off x="5364088" y="4102487"/>
                <a:ext cx="1584176" cy="1630769"/>
              </a:xfrm>
              <a:prstGeom prst="rect">
                <a:avLst/>
              </a:prstGeom>
              <a:noFill/>
            </p:spPr>
          </p:pic>
          <p:sp>
            <p:nvSpPr>
              <p:cNvPr id="71" name="ZoneTexte 70"/>
              <p:cNvSpPr txBox="1"/>
              <p:nvPr/>
            </p:nvSpPr>
            <p:spPr>
              <a:xfrm>
                <a:off x="5436096" y="5754742"/>
                <a:ext cx="1440160" cy="338554"/>
              </a:xfrm>
              <a:prstGeom prst="rect">
                <a:avLst/>
              </a:prstGeom>
              <a:noFill/>
            </p:spPr>
            <p:txBody>
              <a:bodyPr wrap="square" rtlCol="0">
                <a:spAutoFit/>
              </a:bodyPr>
              <a:lstStyle/>
              <a:p>
                <a:pPr algn="ctr"/>
                <a:r>
                  <a:rPr lang="fr-FR" sz="1600" i="1" dirty="0" smtClean="0"/>
                  <a:t>Apéritif</a:t>
                </a:r>
                <a:endParaRPr lang="fr-FR" sz="1600" i="1" dirty="0"/>
              </a:p>
            </p:txBody>
          </p:sp>
        </p:gr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fr-FR" smtClean="0"/>
              <a:t>Attentes des consommateurs</a:t>
            </a:r>
          </a:p>
        </p:txBody>
      </p:sp>
      <p:sp>
        <p:nvSpPr>
          <p:cNvPr id="10243" name="Text Box 4"/>
          <p:cNvSpPr>
            <a:spLocks noChangeArrowheads="1"/>
          </p:cNvSpPr>
          <p:nvPr>
            <p:ph type="body" idx="1"/>
          </p:nvPr>
        </p:nvSpPr>
        <p:spPr>
          <a:xfrm>
            <a:off x="395288" y="1484313"/>
            <a:ext cx="4043362" cy="1612900"/>
          </a:xfrm>
          <a:noFill/>
        </p:spPr>
        <p:txBody>
          <a:bodyPr>
            <a:normAutofit fontScale="92500" lnSpcReduction="10000"/>
          </a:bodyPr>
          <a:lstStyle/>
          <a:p>
            <a:pPr eaLnBrk="1" hangingPunct="1"/>
            <a:r>
              <a:rPr lang="fr-FR" sz="1200" smtClean="0"/>
              <a:t>Ne pas modifier le gout des aliments</a:t>
            </a:r>
          </a:p>
          <a:p>
            <a:pPr eaLnBrk="1" hangingPunct="1"/>
            <a:r>
              <a:rPr lang="fr-FR" sz="1200" smtClean="0"/>
              <a:t>Être écologique</a:t>
            </a:r>
          </a:p>
          <a:p>
            <a:pPr eaLnBrk="1" hangingPunct="1"/>
            <a:r>
              <a:rPr lang="fr-FR" sz="1200" smtClean="0"/>
              <a:t>Assurer une parfaite conservation</a:t>
            </a:r>
          </a:p>
          <a:p>
            <a:pPr eaLnBrk="1" hangingPunct="1"/>
            <a:r>
              <a:rPr lang="fr-FR" sz="1200" smtClean="0"/>
              <a:t>Assurer une securité irréprochable</a:t>
            </a:r>
          </a:p>
          <a:p>
            <a:pPr eaLnBrk="1" hangingPunct="1"/>
            <a:r>
              <a:rPr lang="fr-FR" sz="1200" smtClean="0"/>
              <a:t>Ne pas constituer un danger pour les enfants</a:t>
            </a:r>
          </a:p>
          <a:p>
            <a:pPr eaLnBrk="1" hangingPunct="1"/>
            <a:r>
              <a:rPr lang="fr-FR" sz="1200" smtClean="0"/>
              <a:t>                                (Enquête du Conseil national     </a:t>
            </a:r>
          </a:p>
          <a:p>
            <a:pPr eaLnBrk="1" hangingPunct="1"/>
            <a:r>
              <a:rPr lang="fr-FR" sz="1200" smtClean="0"/>
              <a:t>                                    de l’emballage 2000)</a:t>
            </a:r>
          </a:p>
        </p:txBody>
      </p:sp>
      <p:sp>
        <p:nvSpPr>
          <p:cNvPr id="10244" name="Text Box 5"/>
          <p:cNvSpPr txBox="1">
            <a:spLocks noChangeArrowheads="1"/>
          </p:cNvSpPr>
          <p:nvPr/>
        </p:nvSpPr>
        <p:spPr bwMode="auto">
          <a:xfrm>
            <a:off x="4427538" y="1412875"/>
            <a:ext cx="4438650" cy="915988"/>
          </a:xfrm>
          <a:prstGeom prst="rect">
            <a:avLst/>
          </a:prstGeom>
          <a:noFill/>
          <a:ln w="9525">
            <a:noFill/>
            <a:miter lim="800000"/>
            <a:headEnd/>
            <a:tailEnd/>
          </a:ln>
        </p:spPr>
        <p:txBody>
          <a:bodyPr wrap="none">
            <a:spAutoFit/>
          </a:bodyPr>
          <a:lstStyle/>
          <a:p>
            <a:r>
              <a:rPr lang="fr-FR"/>
              <a:t>Typologie des consommateurs européens</a:t>
            </a:r>
          </a:p>
          <a:p>
            <a:r>
              <a:rPr lang="fr-FR"/>
              <a:t> face  au  packaging</a:t>
            </a:r>
          </a:p>
          <a:p>
            <a:r>
              <a:rPr lang="fr-FR"/>
              <a:t>(IAA, avril 1996, n°4)</a:t>
            </a:r>
          </a:p>
        </p:txBody>
      </p:sp>
      <p:sp>
        <p:nvSpPr>
          <p:cNvPr id="10245" name="Text Box 6"/>
          <p:cNvSpPr txBox="1">
            <a:spLocks noChangeArrowheads="1"/>
          </p:cNvSpPr>
          <p:nvPr/>
        </p:nvSpPr>
        <p:spPr bwMode="auto">
          <a:xfrm>
            <a:off x="4572000" y="2327275"/>
            <a:ext cx="3460750" cy="2343150"/>
          </a:xfrm>
          <a:prstGeom prst="rect">
            <a:avLst/>
          </a:prstGeom>
          <a:noFill/>
          <a:ln w="9525">
            <a:noFill/>
            <a:miter lim="800000"/>
            <a:headEnd/>
            <a:tailEnd/>
          </a:ln>
        </p:spPr>
        <p:txBody>
          <a:bodyPr wrap="none">
            <a:spAutoFit/>
          </a:bodyPr>
          <a:lstStyle/>
          <a:p>
            <a:r>
              <a:rPr lang="fr-FR" sz="1200"/>
              <a:t>-</a:t>
            </a:r>
            <a:r>
              <a:rPr lang="fr-FR" sz="1400" b="1"/>
              <a:t>les environnementalistes</a:t>
            </a:r>
            <a:r>
              <a:rPr lang="fr-FR" sz="1200"/>
              <a:t> ( 34,5%)</a:t>
            </a:r>
          </a:p>
          <a:p>
            <a:r>
              <a:rPr lang="fr-FR" sz="1200"/>
              <a:t>Surtout dans le nord-est de l’europe;</a:t>
            </a:r>
          </a:p>
          <a:p>
            <a:r>
              <a:rPr lang="fr-FR" sz="1200"/>
              <a:t>L’environnement est leur preoccupation</a:t>
            </a:r>
          </a:p>
          <a:p>
            <a:r>
              <a:rPr lang="fr-FR" sz="1200"/>
              <a:t>Principale ( emballage biodégradable)</a:t>
            </a:r>
          </a:p>
          <a:p>
            <a:endParaRPr lang="fr-FR" sz="1200"/>
          </a:p>
          <a:p>
            <a:pPr>
              <a:buFontTx/>
              <a:buChar char="-"/>
            </a:pPr>
            <a:r>
              <a:rPr lang="fr-FR" sz="1400" b="1"/>
              <a:t>Les fonctionnels</a:t>
            </a:r>
            <a:r>
              <a:rPr lang="fr-FR" sz="1200"/>
              <a:t> ( 22,3%) représentent </a:t>
            </a:r>
          </a:p>
          <a:p>
            <a:r>
              <a:rPr lang="fr-FR" sz="1200"/>
              <a:t>la France et l’Espagne. </a:t>
            </a:r>
          </a:p>
          <a:p>
            <a:r>
              <a:rPr lang="fr-FR" sz="1200"/>
              <a:t>Les critères de sélection sont </a:t>
            </a:r>
          </a:p>
          <a:p>
            <a:r>
              <a:rPr lang="fr-FR" sz="1200"/>
              <a:t>une bonne conservation, une protection efficace,</a:t>
            </a:r>
          </a:p>
          <a:p>
            <a:r>
              <a:rPr lang="fr-FR" sz="1200"/>
              <a:t>L’aide au transport et la praticité à l’usage</a:t>
            </a:r>
          </a:p>
          <a:p>
            <a:r>
              <a:rPr lang="fr-FR" sz="1200"/>
              <a:t>Ils apprécient bcp le plastique et les notices</a:t>
            </a:r>
          </a:p>
          <a:p>
            <a:r>
              <a:rPr lang="fr-FR" sz="1200"/>
              <a:t>Explicatives. Souvent amateurs de tv</a:t>
            </a:r>
          </a:p>
        </p:txBody>
      </p:sp>
      <p:sp>
        <p:nvSpPr>
          <p:cNvPr id="10246" name="Text Box 7"/>
          <p:cNvSpPr txBox="1">
            <a:spLocks noChangeArrowheads="1"/>
          </p:cNvSpPr>
          <p:nvPr/>
        </p:nvSpPr>
        <p:spPr bwMode="auto">
          <a:xfrm>
            <a:off x="4643438" y="4919663"/>
            <a:ext cx="3103562" cy="1612900"/>
          </a:xfrm>
          <a:prstGeom prst="rect">
            <a:avLst/>
          </a:prstGeom>
          <a:noFill/>
          <a:ln w="9525">
            <a:noFill/>
            <a:miter lim="800000"/>
            <a:headEnd/>
            <a:tailEnd/>
          </a:ln>
        </p:spPr>
        <p:txBody>
          <a:bodyPr wrap="none">
            <a:spAutoFit/>
          </a:bodyPr>
          <a:lstStyle/>
          <a:p>
            <a:pPr>
              <a:buFontTx/>
              <a:buChar char="-"/>
            </a:pPr>
            <a:r>
              <a:rPr lang="fr-FR" sz="1400" b="1"/>
              <a:t>Les sensoriels</a:t>
            </a:r>
            <a:r>
              <a:rPr lang="fr-FR" sz="1200"/>
              <a:t> ( 25,8%) correspondent</a:t>
            </a:r>
          </a:p>
          <a:p>
            <a:r>
              <a:rPr lang="fr-FR" sz="1200"/>
              <a:t>au sud de la France et l’Italie.</a:t>
            </a:r>
          </a:p>
          <a:p>
            <a:r>
              <a:rPr lang="fr-FR" sz="1200"/>
              <a:t>Ils sont plus attirés par le coté esthétique</a:t>
            </a:r>
          </a:p>
          <a:p>
            <a:r>
              <a:rPr lang="fr-FR" sz="1200"/>
              <a:t>Les poignées astucieuses.. Ils aiment</a:t>
            </a:r>
          </a:p>
          <a:p>
            <a:r>
              <a:rPr lang="fr-FR" sz="1200"/>
              <a:t>Les gadgets et ne sont pas du tt écolos</a:t>
            </a:r>
          </a:p>
          <a:p>
            <a:endParaRPr lang="fr-FR" sz="1200"/>
          </a:p>
          <a:p>
            <a:r>
              <a:rPr lang="fr-FR" sz="1200"/>
              <a:t>- </a:t>
            </a:r>
            <a:r>
              <a:rPr lang="fr-FR" sz="1400" b="1"/>
              <a:t>Les puristes</a:t>
            </a:r>
            <a:r>
              <a:rPr lang="fr-FR" sz="1200"/>
              <a:t> ne voient que le contenu.</a:t>
            </a:r>
            <a:br>
              <a:rPr lang="fr-FR" sz="1200"/>
            </a:br>
            <a:r>
              <a:rPr lang="fr-FR" sz="1200"/>
              <a:t>Ils Se retrouvent bcp en Grande-Bretagne</a:t>
            </a:r>
          </a:p>
        </p:txBody>
      </p:sp>
      <p:sp>
        <p:nvSpPr>
          <p:cNvPr id="10247" name="Text Box 8"/>
          <p:cNvSpPr txBox="1">
            <a:spLocks noChangeArrowheads="1"/>
          </p:cNvSpPr>
          <p:nvPr/>
        </p:nvSpPr>
        <p:spPr bwMode="auto">
          <a:xfrm>
            <a:off x="684213" y="3716338"/>
            <a:ext cx="2849562" cy="2282825"/>
          </a:xfrm>
          <a:prstGeom prst="rect">
            <a:avLst/>
          </a:prstGeom>
          <a:noFill/>
          <a:ln w="9525">
            <a:noFill/>
            <a:miter lim="800000"/>
            <a:headEnd/>
            <a:tailEnd/>
          </a:ln>
        </p:spPr>
        <p:txBody>
          <a:bodyPr wrap="none">
            <a:spAutoFit/>
          </a:bodyPr>
          <a:lstStyle/>
          <a:p>
            <a:r>
              <a:rPr lang="fr-FR" sz="1200"/>
              <a:t>Protection du produit</a:t>
            </a:r>
          </a:p>
          <a:p>
            <a:r>
              <a:rPr lang="fr-FR" sz="1200"/>
              <a:t>Inviolabilité</a:t>
            </a:r>
          </a:p>
          <a:p>
            <a:r>
              <a:rPr lang="fr-FR" sz="1200"/>
              <a:t>Petites astuces aidant au quotidien</a:t>
            </a:r>
          </a:p>
          <a:p>
            <a:r>
              <a:rPr lang="fr-FR" sz="1200"/>
              <a:t>Information sur le produit</a:t>
            </a:r>
          </a:p>
          <a:p>
            <a:r>
              <a:rPr lang="fr-FR" sz="1200"/>
              <a:t>Encombrement minimum</a:t>
            </a:r>
          </a:p>
          <a:p>
            <a:r>
              <a:rPr lang="fr-FR" sz="1200"/>
              <a:t>Possibilité de recyclage facile</a:t>
            </a:r>
          </a:p>
          <a:p>
            <a:r>
              <a:rPr lang="fr-FR" sz="1200"/>
              <a:t>Aide au transport du produit</a:t>
            </a:r>
          </a:p>
          <a:p>
            <a:r>
              <a:rPr lang="fr-FR" sz="1200"/>
              <a:t>Légereté</a:t>
            </a:r>
          </a:p>
          <a:p>
            <a:r>
              <a:rPr lang="fr-FR" sz="1200"/>
              <a:t>Minimum d’emballage autour du produit</a:t>
            </a:r>
          </a:p>
          <a:p>
            <a:r>
              <a:rPr lang="fr-FR" sz="1200"/>
              <a:t>Possibilité de reperer la marque</a:t>
            </a:r>
          </a:p>
          <a:p>
            <a:r>
              <a:rPr lang="fr-FR" sz="1200"/>
              <a:t>Facilité du tri quand il sera vide</a:t>
            </a:r>
          </a:p>
          <a:p>
            <a:r>
              <a:rPr lang="fr-FR" sz="1200"/>
              <a:t>Réutilisation possible</a:t>
            </a:r>
          </a:p>
        </p:txBody>
      </p:sp>
      <p:sp>
        <p:nvSpPr>
          <p:cNvPr id="10248" name="Text Box 9"/>
          <p:cNvSpPr txBox="1">
            <a:spLocks noChangeArrowheads="1"/>
          </p:cNvSpPr>
          <p:nvPr/>
        </p:nvSpPr>
        <p:spPr bwMode="auto">
          <a:xfrm>
            <a:off x="663575" y="6184900"/>
            <a:ext cx="3219450" cy="366713"/>
          </a:xfrm>
          <a:prstGeom prst="rect">
            <a:avLst/>
          </a:prstGeom>
          <a:noFill/>
          <a:ln w="9525">
            <a:noFill/>
            <a:miter lim="800000"/>
            <a:headEnd/>
            <a:tailEnd/>
          </a:ln>
        </p:spPr>
        <p:txBody>
          <a:bodyPr wrap="none">
            <a:spAutoFit/>
          </a:bodyPr>
          <a:lstStyle/>
          <a:p>
            <a:r>
              <a:rPr lang="fr-FR"/>
              <a:t>Appétissant ( appetite appeal)</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06288"/>
            <a:ext cx="7467600" cy="1143000"/>
          </a:xfrm>
        </p:spPr>
        <p:txBody>
          <a:bodyPr/>
          <a:lstStyle/>
          <a:p>
            <a:r>
              <a:rPr lang="fr-FR" dirty="0" smtClean="0"/>
              <a:t>Fonction manipuler</a:t>
            </a:r>
            <a:endParaRPr lang="fr-FR" dirty="0"/>
          </a:p>
        </p:txBody>
      </p:sp>
      <p:sp>
        <p:nvSpPr>
          <p:cNvPr id="3" name="Espace réservé du contenu 2"/>
          <p:cNvSpPr>
            <a:spLocks noGrp="1"/>
          </p:cNvSpPr>
          <p:nvPr>
            <p:ph sz="quarter" idx="1"/>
          </p:nvPr>
        </p:nvSpPr>
        <p:spPr>
          <a:xfrm>
            <a:off x="457200" y="1052736"/>
            <a:ext cx="7467600" cy="4873752"/>
          </a:xfrm>
        </p:spPr>
        <p:txBody>
          <a:bodyPr/>
          <a:lstStyle/>
          <a:p>
            <a:r>
              <a:rPr lang="fr-FR" b="1" dirty="0" smtClean="0">
                <a:solidFill>
                  <a:schemeClr val="accent1"/>
                </a:solidFill>
              </a:rPr>
              <a:t>La praticité, un facteur à ne pas négliger</a:t>
            </a:r>
          </a:p>
          <a:p>
            <a:pPr lvl="1"/>
            <a:r>
              <a:rPr lang="fr-FR" b="1" i="1" dirty="0" smtClean="0"/>
              <a:t>Le </a:t>
            </a:r>
            <a:r>
              <a:rPr lang="fr-FR" b="1" i="1" dirty="0" err="1" smtClean="0"/>
              <a:t>doypack</a:t>
            </a:r>
            <a:endParaRPr lang="fr-FR" b="1" i="1" dirty="0" smtClean="0"/>
          </a:p>
          <a:p>
            <a:endParaRPr lang="fr-FR" dirty="0" smtClean="0"/>
          </a:p>
          <a:p>
            <a:endParaRPr lang="fr-FR" dirty="0" smtClean="0"/>
          </a:p>
          <a:p>
            <a:endParaRPr lang="fr-FR" dirty="0" smtClean="0"/>
          </a:p>
          <a:p>
            <a:endParaRPr lang="fr-FR" dirty="0" smtClean="0"/>
          </a:p>
          <a:p>
            <a:pPr>
              <a:buNone/>
            </a:pPr>
            <a:endParaRPr lang="fr-FR" dirty="0" smtClean="0"/>
          </a:p>
          <a:p>
            <a:endParaRPr lang="fr-FR" dirty="0"/>
          </a:p>
        </p:txBody>
      </p:sp>
      <p:grpSp>
        <p:nvGrpSpPr>
          <p:cNvPr id="4" name="Groupe 28"/>
          <p:cNvGrpSpPr/>
          <p:nvPr/>
        </p:nvGrpSpPr>
        <p:grpSpPr>
          <a:xfrm>
            <a:off x="3635896" y="3356992"/>
            <a:ext cx="3024336" cy="2313548"/>
            <a:chOff x="4716016" y="2060848"/>
            <a:chExt cx="3024336" cy="2313548"/>
          </a:xfrm>
        </p:grpSpPr>
        <p:grpSp>
          <p:nvGrpSpPr>
            <p:cNvPr id="6" name="Groupe 22"/>
            <p:cNvGrpSpPr/>
            <p:nvPr/>
          </p:nvGrpSpPr>
          <p:grpSpPr>
            <a:xfrm>
              <a:off x="4788024" y="2060848"/>
              <a:ext cx="2952328" cy="2313548"/>
              <a:chOff x="4788024" y="2060848"/>
              <a:chExt cx="2952328" cy="2313548"/>
            </a:xfrm>
          </p:grpSpPr>
          <p:pic>
            <p:nvPicPr>
              <p:cNvPr id="9" name="Picture 4" descr="Béghin Say sucre en poudre doypack 750g"/>
              <p:cNvPicPr>
                <a:picLocks noChangeAspect="1" noChangeArrowheads="1"/>
              </p:cNvPicPr>
              <p:nvPr/>
            </p:nvPicPr>
            <p:blipFill>
              <a:blip r:embed="rId3" cstate="print"/>
              <a:srcRect l="7197" r="6432"/>
              <a:stretch>
                <a:fillRect/>
              </a:stretch>
            </p:blipFill>
            <p:spPr bwMode="auto">
              <a:xfrm>
                <a:off x="6156176" y="2060848"/>
                <a:ext cx="1440160" cy="1907522"/>
              </a:xfrm>
              <a:prstGeom prst="rect">
                <a:avLst/>
              </a:prstGeom>
              <a:noFill/>
            </p:spPr>
          </p:pic>
          <p:sp>
            <p:nvSpPr>
              <p:cNvPr id="22" name="ZoneTexte 21"/>
              <p:cNvSpPr txBox="1"/>
              <p:nvPr/>
            </p:nvSpPr>
            <p:spPr>
              <a:xfrm>
                <a:off x="4788024" y="4005064"/>
                <a:ext cx="2952328" cy="369332"/>
              </a:xfrm>
              <a:prstGeom prst="rect">
                <a:avLst/>
              </a:prstGeom>
              <a:noFill/>
            </p:spPr>
            <p:txBody>
              <a:bodyPr wrap="square" rtlCol="0">
                <a:spAutoFit/>
              </a:bodyPr>
              <a:lstStyle/>
              <a:p>
                <a:pPr algn="ctr"/>
                <a:r>
                  <a:rPr lang="fr-FR" b="1" i="1" dirty="0" smtClean="0"/>
                  <a:t>Bouchon</a:t>
                </a:r>
              </a:p>
            </p:txBody>
          </p:sp>
        </p:grpSp>
        <p:pic>
          <p:nvPicPr>
            <p:cNvPr id="60418" name="Picture 2" descr="http://1.bp.blogspot.com/_tz9SkM7NCRM/TKYdBBmnNvI/AAAAAAAAAMo/7nKWlErHOSg/s1600/doypack-lune-miel.jpg"/>
            <p:cNvPicPr>
              <a:picLocks noChangeAspect="1" noChangeArrowheads="1"/>
            </p:cNvPicPr>
            <p:nvPr/>
          </p:nvPicPr>
          <p:blipFill>
            <a:blip r:embed="rId4" cstate="print"/>
            <a:srcRect l="6048" r="58421"/>
            <a:stretch>
              <a:fillRect/>
            </a:stretch>
          </p:blipFill>
          <p:spPr bwMode="auto">
            <a:xfrm>
              <a:off x="4716016" y="2060848"/>
              <a:ext cx="1440160" cy="1945532"/>
            </a:xfrm>
            <a:prstGeom prst="rect">
              <a:avLst/>
            </a:prstGeom>
            <a:noFill/>
          </p:spPr>
        </p:pic>
      </p:grpSp>
      <p:sp>
        <p:nvSpPr>
          <p:cNvPr id="31" name="ZoneTexte 30"/>
          <p:cNvSpPr txBox="1"/>
          <p:nvPr/>
        </p:nvSpPr>
        <p:spPr>
          <a:xfrm>
            <a:off x="611560" y="1988840"/>
            <a:ext cx="2304256" cy="646331"/>
          </a:xfrm>
          <a:prstGeom prst="rect">
            <a:avLst/>
          </a:prstGeom>
          <a:noFill/>
        </p:spPr>
        <p:txBody>
          <a:bodyPr wrap="square" rtlCol="0">
            <a:spAutoFit/>
          </a:bodyPr>
          <a:lstStyle/>
          <a:p>
            <a:pPr algn="ctr"/>
            <a:r>
              <a:rPr lang="fr-FR" b="1" i="1" dirty="0" err="1" smtClean="0">
                <a:solidFill>
                  <a:schemeClr val="accent1">
                    <a:lumMod val="50000"/>
                  </a:schemeClr>
                </a:solidFill>
              </a:rPr>
              <a:t>Doypack</a:t>
            </a:r>
            <a:r>
              <a:rPr lang="fr-FR" b="1" i="1" dirty="0" smtClean="0">
                <a:solidFill>
                  <a:schemeClr val="accent1">
                    <a:lumMod val="50000"/>
                  </a:schemeClr>
                </a:solidFill>
              </a:rPr>
              <a:t> pour un usage unique</a:t>
            </a:r>
            <a:endParaRPr lang="fr-FR" b="1" i="1" dirty="0">
              <a:solidFill>
                <a:schemeClr val="accent1">
                  <a:lumMod val="50000"/>
                </a:schemeClr>
              </a:solidFill>
            </a:endParaRPr>
          </a:p>
        </p:txBody>
      </p:sp>
      <p:grpSp>
        <p:nvGrpSpPr>
          <p:cNvPr id="7" name="Groupe 41"/>
          <p:cNvGrpSpPr/>
          <p:nvPr/>
        </p:nvGrpSpPr>
        <p:grpSpPr>
          <a:xfrm>
            <a:off x="4644008" y="1979548"/>
            <a:ext cx="2952328" cy="1349084"/>
            <a:chOff x="5084440" y="1979548"/>
            <a:chExt cx="2952328" cy="1349084"/>
          </a:xfrm>
        </p:grpSpPr>
        <p:sp>
          <p:nvSpPr>
            <p:cNvPr id="30" name="ZoneTexte 29"/>
            <p:cNvSpPr txBox="1"/>
            <p:nvPr/>
          </p:nvSpPr>
          <p:spPr>
            <a:xfrm>
              <a:off x="5084440" y="1979548"/>
              <a:ext cx="2952328" cy="369332"/>
            </a:xfrm>
            <a:prstGeom prst="rect">
              <a:avLst/>
            </a:prstGeom>
            <a:noFill/>
          </p:spPr>
          <p:txBody>
            <a:bodyPr wrap="square" rtlCol="0">
              <a:spAutoFit/>
            </a:bodyPr>
            <a:lstStyle/>
            <a:p>
              <a:pPr algn="ctr"/>
              <a:r>
                <a:rPr lang="fr-FR" b="1" i="1" dirty="0" err="1" smtClean="0">
                  <a:solidFill>
                    <a:schemeClr val="accent1">
                      <a:lumMod val="50000"/>
                    </a:schemeClr>
                  </a:solidFill>
                </a:rPr>
                <a:t>Doypack</a:t>
              </a:r>
              <a:r>
                <a:rPr lang="fr-FR" b="1" i="1" dirty="0" smtClean="0">
                  <a:solidFill>
                    <a:schemeClr val="accent1">
                      <a:lumMod val="50000"/>
                    </a:schemeClr>
                  </a:solidFill>
                </a:rPr>
                <a:t> </a:t>
              </a:r>
              <a:r>
                <a:rPr lang="fr-FR" b="1" i="1" dirty="0" err="1" smtClean="0">
                  <a:solidFill>
                    <a:schemeClr val="accent1">
                      <a:lumMod val="50000"/>
                    </a:schemeClr>
                  </a:solidFill>
                </a:rPr>
                <a:t>refermable</a:t>
              </a:r>
              <a:r>
                <a:rPr lang="fr-FR" b="1" i="1" dirty="0" smtClean="0">
                  <a:solidFill>
                    <a:schemeClr val="accent1">
                      <a:lumMod val="50000"/>
                    </a:schemeClr>
                  </a:solidFill>
                </a:rPr>
                <a:t> </a:t>
              </a:r>
            </a:p>
          </p:txBody>
        </p:sp>
        <p:sp>
          <p:nvSpPr>
            <p:cNvPr id="32" name="Flèche gauche 31"/>
            <p:cNvSpPr/>
            <p:nvPr/>
          </p:nvSpPr>
          <p:spPr>
            <a:xfrm rot="18404900">
              <a:off x="5379136" y="2747058"/>
              <a:ext cx="936104"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sp>
          <p:nvSpPr>
            <p:cNvPr id="33" name="Flèche gauche 32"/>
            <p:cNvSpPr/>
            <p:nvPr/>
          </p:nvSpPr>
          <p:spPr>
            <a:xfrm rot="14021705">
              <a:off x="6884085" y="2752568"/>
              <a:ext cx="936104"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grpSp>
      <p:cxnSp>
        <p:nvCxnSpPr>
          <p:cNvPr id="39" name="Connecteur droit 38"/>
          <p:cNvCxnSpPr/>
          <p:nvPr/>
        </p:nvCxnSpPr>
        <p:spPr>
          <a:xfrm>
            <a:off x="3563888" y="1988840"/>
            <a:ext cx="0" cy="4869160"/>
          </a:xfrm>
          <a:prstGeom prst="line">
            <a:avLst/>
          </a:prstGeom>
        </p:spPr>
        <p:style>
          <a:lnRef idx="1">
            <a:schemeClr val="accent1"/>
          </a:lnRef>
          <a:fillRef idx="0">
            <a:schemeClr val="accent1"/>
          </a:fillRef>
          <a:effectRef idx="0">
            <a:schemeClr val="accent1"/>
          </a:effectRef>
          <a:fontRef idx="minor">
            <a:schemeClr val="tx1"/>
          </a:fontRef>
        </p:style>
      </p:cxnSp>
      <p:grpSp>
        <p:nvGrpSpPr>
          <p:cNvPr id="8" name="Groupe 40"/>
          <p:cNvGrpSpPr/>
          <p:nvPr/>
        </p:nvGrpSpPr>
        <p:grpSpPr>
          <a:xfrm>
            <a:off x="323528" y="2852936"/>
            <a:ext cx="2952328" cy="3600400"/>
            <a:chOff x="323528" y="2852936"/>
            <a:chExt cx="2952328" cy="3600400"/>
          </a:xfrm>
        </p:grpSpPr>
        <p:grpSp>
          <p:nvGrpSpPr>
            <p:cNvPr id="10" name="Groupe 36"/>
            <p:cNvGrpSpPr/>
            <p:nvPr/>
          </p:nvGrpSpPr>
          <p:grpSpPr>
            <a:xfrm>
              <a:off x="323528" y="2852936"/>
              <a:ext cx="2952328" cy="3600400"/>
              <a:chOff x="-36512" y="2636912"/>
              <a:chExt cx="2952328" cy="3600400"/>
            </a:xfrm>
          </p:grpSpPr>
          <p:pic>
            <p:nvPicPr>
              <p:cNvPr id="5" name="Image 4"/>
              <p:cNvPicPr/>
              <p:nvPr/>
            </p:nvPicPr>
            <p:blipFill>
              <a:blip r:embed="rId5" cstate="print"/>
              <a:srcRect r="7692"/>
              <a:stretch>
                <a:fillRect/>
              </a:stretch>
            </p:blipFill>
            <p:spPr bwMode="auto">
              <a:xfrm>
                <a:off x="1187624" y="2636912"/>
                <a:ext cx="1728192" cy="1656184"/>
              </a:xfrm>
              <a:prstGeom prst="rect">
                <a:avLst/>
              </a:prstGeom>
              <a:noFill/>
              <a:ln w="9525">
                <a:noFill/>
                <a:miter lim="800000"/>
                <a:headEnd/>
                <a:tailEnd/>
              </a:ln>
            </p:spPr>
          </p:pic>
          <p:pic>
            <p:nvPicPr>
              <p:cNvPr id="60420" name="Picture 4" descr="http://cuisine.journaldesfemmes.com/magazine/image/diaporama/0708-pates-insolites/10.jpg"/>
              <p:cNvPicPr>
                <a:picLocks noChangeAspect="1" noChangeArrowheads="1"/>
              </p:cNvPicPr>
              <p:nvPr/>
            </p:nvPicPr>
            <p:blipFill>
              <a:blip r:embed="rId6" cstate="print"/>
              <a:srcRect l="10800" r="9281"/>
              <a:stretch>
                <a:fillRect/>
              </a:stretch>
            </p:blipFill>
            <p:spPr bwMode="auto">
              <a:xfrm>
                <a:off x="-36512" y="4525386"/>
                <a:ext cx="1368152" cy="1711926"/>
              </a:xfrm>
              <a:prstGeom prst="rect">
                <a:avLst/>
              </a:prstGeom>
              <a:noFill/>
            </p:spPr>
          </p:pic>
        </p:grpSp>
        <p:pic>
          <p:nvPicPr>
            <p:cNvPr id="60424" name="Picture 8" descr="http://www.nutriveig.fr/uploads/images/ACTUALITES%20Nouveau%20produit%20APERO-CHAMPI.JPG"/>
            <p:cNvPicPr>
              <a:picLocks noChangeAspect="1" noChangeArrowheads="1"/>
            </p:cNvPicPr>
            <p:nvPr/>
          </p:nvPicPr>
          <p:blipFill>
            <a:blip r:embed="rId7" cstate="print"/>
            <a:srcRect l="5119" t="15750" r="65870" b="23501"/>
            <a:stretch>
              <a:fillRect/>
            </a:stretch>
          </p:blipFill>
          <p:spPr bwMode="auto">
            <a:xfrm>
              <a:off x="323528" y="2852936"/>
              <a:ext cx="1042783" cy="1656184"/>
            </a:xfrm>
            <a:prstGeom prst="rect">
              <a:avLst/>
            </a:prstGeom>
            <a:noFill/>
          </p:spPr>
        </p:pic>
      </p:grpSp>
      <p:grpSp>
        <p:nvGrpSpPr>
          <p:cNvPr id="11" name="Groupe 43"/>
          <p:cNvGrpSpPr/>
          <p:nvPr/>
        </p:nvGrpSpPr>
        <p:grpSpPr>
          <a:xfrm>
            <a:off x="6660232" y="3429000"/>
            <a:ext cx="1944215" cy="2241540"/>
            <a:chOff x="7020273" y="3429000"/>
            <a:chExt cx="1944215" cy="2241540"/>
          </a:xfrm>
        </p:grpSpPr>
        <p:grpSp>
          <p:nvGrpSpPr>
            <p:cNvPr id="12" name="Groupe 34"/>
            <p:cNvGrpSpPr/>
            <p:nvPr/>
          </p:nvGrpSpPr>
          <p:grpSpPr>
            <a:xfrm>
              <a:off x="7020273" y="3429000"/>
              <a:ext cx="1656183" cy="2241540"/>
              <a:chOff x="7020273" y="3429000"/>
              <a:chExt cx="1656183" cy="2241540"/>
            </a:xfrm>
          </p:grpSpPr>
          <p:pic>
            <p:nvPicPr>
              <p:cNvPr id="60422" name="Picture 6" descr="http://media.galerieslafayette.com/file/products/36501/474-COUN/ZP.jpg"/>
              <p:cNvPicPr>
                <a:picLocks noChangeAspect="1" noChangeArrowheads="1"/>
              </p:cNvPicPr>
              <p:nvPr/>
            </p:nvPicPr>
            <p:blipFill>
              <a:blip r:embed="rId8" cstate="print"/>
              <a:srcRect l="27877" t="5040" r="29126" b="2351"/>
              <a:stretch>
                <a:fillRect/>
              </a:stretch>
            </p:blipFill>
            <p:spPr bwMode="auto">
              <a:xfrm>
                <a:off x="7020273" y="3429000"/>
                <a:ext cx="1114410" cy="1800200"/>
              </a:xfrm>
              <a:prstGeom prst="rect">
                <a:avLst/>
              </a:prstGeom>
              <a:noFill/>
            </p:spPr>
          </p:pic>
          <p:sp>
            <p:nvSpPr>
              <p:cNvPr id="34" name="ZoneTexte 33"/>
              <p:cNvSpPr txBox="1"/>
              <p:nvPr/>
            </p:nvSpPr>
            <p:spPr>
              <a:xfrm>
                <a:off x="7524328" y="5301208"/>
                <a:ext cx="1152128" cy="369332"/>
              </a:xfrm>
              <a:prstGeom prst="rect">
                <a:avLst/>
              </a:prstGeom>
              <a:noFill/>
            </p:spPr>
            <p:txBody>
              <a:bodyPr wrap="square" rtlCol="0">
                <a:spAutoFit/>
              </a:bodyPr>
              <a:lstStyle/>
              <a:p>
                <a:pPr algn="ctr"/>
                <a:r>
                  <a:rPr lang="fr-FR" b="1" i="1" dirty="0" smtClean="0"/>
                  <a:t>Zip</a:t>
                </a:r>
              </a:p>
            </p:txBody>
          </p:sp>
        </p:grpSp>
        <p:pic>
          <p:nvPicPr>
            <p:cNvPr id="60426" name="Picture 10" descr="http://www.clicmarket.fr/542-674-large/10-paquets-de-na-doypack-pepites-de-framboise-10-x-30-g.jpg"/>
            <p:cNvPicPr>
              <a:picLocks noChangeAspect="1" noChangeArrowheads="1"/>
            </p:cNvPicPr>
            <p:nvPr/>
          </p:nvPicPr>
          <p:blipFill>
            <a:blip r:embed="rId9" cstate="print"/>
            <a:srcRect l="22680" t="5040" r="21881" b="4241"/>
            <a:stretch>
              <a:fillRect/>
            </a:stretch>
          </p:blipFill>
          <p:spPr bwMode="auto">
            <a:xfrm>
              <a:off x="8172400" y="3789040"/>
              <a:ext cx="792088" cy="1296144"/>
            </a:xfrm>
            <a:prstGeom prst="rect">
              <a:avLst/>
            </a:prstGeom>
            <a:noFill/>
          </p:spPr>
        </p:pic>
      </p:grpSp>
      <p:pic>
        <p:nvPicPr>
          <p:cNvPr id="60428" name="Picture 12" descr="http://media.telemarket.fr/imgnwprd/009/009587/00958788/00958788-t0.jpg"/>
          <p:cNvPicPr>
            <a:picLocks noChangeAspect="1" noChangeArrowheads="1"/>
          </p:cNvPicPr>
          <p:nvPr/>
        </p:nvPicPr>
        <p:blipFill>
          <a:blip r:embed="rId10" cstate="print"/>
          <a:srcRect l="7560" r="9281"/>
          <a:stretch>
            <a:fillRect/>
          </a:stretch>
        </p:blipFill>
        <p:spPr bwMode="auto">
          <a:xfrm>
            <a:off x="1835696" y="4626690"/>
            <a:ext cx="1440160" cy="1731818"/>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06288"/>
            <a:ext cx="7467600" cy="1143000"/>
          </a:xfrm>
        </p:spPr>
        <p:txBody>
          <a:bodyPr/>
          <a:lstStyle/>
          <a:p>
            <a:r>
              <a:rPr lang="fr-FR" dirty="0" smtClean="0"/>
              <a:t>Fonction manipuler</a:t>
            </a:r>
            <a:endParaRPr lang="fr-FR" dirty="0"/>
          </a:p>
        </p:txBody>
      </p:sp>
      <p:sp>
        <p:nvSpPr>
          <p:cNvPr id="3" name="Espace réservé du contenu 2"/>
          <p:cNvSpPr>
            <a:spLocks noGrp="1"/>
          </p:cNvSpPr>
          <p:nvPr>
            <p:ph sz="quarter" idx="1"/>
          </p:nvPr>
        </p:nvSpPr>
        <p:spPr>
          <a:xfrm>
            <a:off x="457200" y="836712"/>
            <a:ext cx="7467600" cy="4873752"/>
          </a:xfrm>
        </p:spPr>
        <p:txBody>
          <a:bodyPr/>
          <a:lstStyle/>
          <a:p>
            <a:pPr lvl="1"/>
            <a:r>
              <a:rPr lang="fr-FR" b="1" i="1" dirty="0" smtClean="0"/>
              <a:t>Les packagings </a:t>
            </a:r>
            <a:r>
              <a:rPr lang="fr-FR" b="1" i="1" dirty="0" err="1" smtClean="0"/>
              <a:t>refermables</a:t>
            </a:r>
            <a:endParaRPr lang="fr-FR" b="1" i="1" dirty="0" smtClean="0"/>
          </a:p>
          <a:p>
            <a:endParaRPr lang="fr-FR" dirty="0" smtClean="0"/>
          </a:p>
          <a:p>
            <a:endParaRPr lang="fr-FR" dirty="0"/>
          </a:p>
        </p:txBody>
      </p:sp>
      <p:sp>
        <p:nvSpPr>
          <p:cNvPr id="21" name="ZoneTexte 20"/>
          <p:cNvSpPr txBox="1"/>
          <p:nvPr/>
        </p:nvSpPr>
        <p:spPr>
          <a:xfrm>
            <a:off x="3851920" y="3501008"/>
            <a:ext cx="4824536" cy="830997"/>
          </a:xfrm>
          <a:prstGeom prst="rect">
            <a:avLst/>
          </a:prstGeom>
          <a:noFill/>
        </p:spPr>
        <p:txBody>
          <a:bodyPr wrap="square" rtlCol="0">
            <a:spAutoFit/>
          </a:bodyPr>
          <a:lstStyle/>
          <a:p>
            <a:pPr algn="ctr"/>
            <a:r>
              <a:rPr lang="fr-FR" sz="2400" b="1" i="1" dirty="0" smtClean="0">
                <a:solidFill>
                  <a:srgbClr val="C00000"/>
                </a:solidFill>
              </a:rPr>
              <a:t>PRATICITE, MEILLEURE CONSERVATION</a:t>
            </a:r>
            <a:endParaRPr lang="fr-FR" sz="2400" b="1" i="1" dirty="0">
              <a:solidFill>
                <a:srgbClr val="C00000"/>
              </a:solidFill>
            </a:endParaRPr>
          </a:p>
        </p:txBody>
      </p:sp>
      <p:grpSp>
        <p:nvGrpSpPr>
          <p:cNvPr id="4" name="Groupe 22"/>
          <p:cNvGrpSpPr/>
          <p:nvPr/>
        </p:nvGrpSpPr>
        <p:grpSpPr>
          <a:xfrm>
            <a:off x="395536" y="1412776"/>
            <a:ext cx="3168352" cy="5400600"/>
            <a:chOff x="395536" y="1628800"/>
            <a:chExt cx="3168352" cy="5040560"/>
          </a:xfrm>
        </p:grpSpPr>
        <p:sp>
          <p:nvSpPr>
            <p:cNvPr id="13" name="Arrondir un rectangle avec un coin diagonal 12"/>
            <p:cNvSpPr/>
            <p:nvPr/>
          </p:nvSpPr>
          <p:spPr>
            <a:xfrm>
              <a:off x="395536" y="1628800"/>
              <a:ext cx="3168352" cy="5040560"/>
            </a:xfrm>
            <a:prstGeom prst="round2Diag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971600" y="1628800"/>
              <a:ext cx="2088232" cy="400110"/>
            </a:xfrm>
            <a:prstGeom prst="rect">
              <a:avLst/>
            </a:prstGeom>
            <a:noFill/>
          </p:spPr>
          <p:txBody>
            <a:bodyPr wrap="square" rtlCol="0">
              <a:spAutoFit/>
            </a:bodyPr>
            <a:lstStyle/>
            <a:p>
              <a:pPr algn="ctr"/>
              <a:r>
                <a:rPr lang="fr-FR" sz="2000" b="1" dirty="0" smtClean="0">
                  <a:solidFill>
                    <a:schemeClr val="accent1">
                      <a:lumMod val="50000"/>
                    </a:schemeClr>
                  </a:solidFill>
                </a:rPr>
                <a:t>BOUCHONS</a:t>
              </a:r>
              <a:endParaRPr lang="fr-FR" sz="2000" b="1" dirty="0">
                <a:solidFill>
                  <a:schemeClr val="accent1">
                    <a:lumMod val="50000"/>
                  </a:schemeClr>
                </a:solidFill>
              </a:endParaRPr>
            </a:p>
          </p:txBody>
        </p:sp>
        <p:pic>
          <p:nvPicPr>
            <p:cNvPr id="19" name="Picture 2" descr="Texte Alternatif"/>
            <p:cNvPicPr>
              <a:picLocks noChangeAspect="1" noChangeArrowheads="1"/>
            </p:cNvPicPr>
            <p:nvPr/>
          </p:nvPicPr>
          <p:blipFill>
            <a:blip r:embed="rId3" cstate="print"/>
            <a:srcRect/>
            <a:stretch>
              <a:fillRect/>
            </a:stretch>
          </p:blipFill>
          <p:spPr bwMode="auto">
            <a:xfrm>
              <a:off x="539552" y="2132856"/>
              <a:ext cx="1631826" cy="2186984"/>
            </a:xfrm>
            <a:prstGeom prst="rect">
              <a:avLst/>
            </a:prstGeom>
            <a:noFill/>
          </p:spPr>
        </p:pic>
        <p:pic>
          <p:nvPicPr>
            <p:cNvPr id="20" name="Picture 4" descr="Sachets souples Bridélice et Bridelight 20 cl"/>
            <p:cNvPicPr>
              <a:picLocks noChangeAspect="1" noChangeArrowheads="1"/>
            </p:cNvPicPr>
            <p:nvPr/>
          </p:nvPicPr>
          <p:blipFill>
            <a:blip r:embed="rId4" cstate="print"/>
            <a:srcRect r="48383"/>
            <a:stretch>
              <a:fillRect/>
            </a:stretch>
          </p:blipFill>
          <p:spPr bwMode="auto">
            <a:xfrm>
              <a:off x="2339752" y="2348880"/>
              <a:ext cx="1032470" cy="1704976"/>
            </a:xfrm>
            <a:prstGeom prst="rect">
              <a:avLst/>
            </a:prstGeom>
            <a:noFill/>
          </p:spPr>
        </p:pic>
        <p:pic>
          <p:nvPicPr>
            <p:cNvPr id="1026" name="Picture 2" descr="http://www.bcmelaboiteboisson.com/assets/images/articles/351.jpg"/>
            <p:cNvPicPr>
              <a:picLocks noChangeAspect="1" noChangeArrowheads="1"/>
            </p:cNvPicPr>
            <p:nvPr/>
          </p:nvPicPr>
          <p:blipFill>
            <a:blip r:embed="rId5" cstate="print"/>
            <a:srcRect l="33074" t="6300" r="35426" b="8651"/>
            <a:stretch>
              <a:fillRect/>
            </a:stretch>
          </p:blipFill>
          <p:spPr bwMode="auto">
            <a:xfrm>
              <a:off x="2411760" y="4386706"/>
              <a:ext cx="792088" cy="2138638"/>
            </a:xfrm>
            <a:prstGeom prst="rect">
              <a:avLst/>
            </a:prstGeom>
            <a:noFill/>
          </p:spPr>
        </p:pic>
        <p:pic>
          <p:nvPicPr>
            <p:cNvPr id="1028" name="Picture 4" descr="http://www.emballagedigest.fr/dotclear/images/BONUS%202008/janvier_08/burn_grand.jpg"/>
            <p:cNvPicPr>
              <a:picLocks noChangeAspect="1" noChangeArrowheads="1"/>
            </p:cNvPicPr>
            <p:nvPr/>
          </p:nvPicPr>
          <p:blipFill>
            <a:blip r:embed="rId6" cstate="print"/>
            <a:srcRect/>
            <a:stretch>
              <a:fillRect/>
            </a:stretch>
          </p:blipFill>
          <p:spPr bwMode="auto">
            <a:xfrm>
              <a:off x="703362" y="4725144"/>
              <a:ext cx="1276350" cy="1524001"/>
            </a:xfrm>
            <a:prstGeom prst="rect">
              <a:avLst/>
            </a:prstGeom>
            <a:noFill/>
          </p:spPr>
        </p:pic>
      </p:grpSp>
      <p:grpSp>
        <p:nvGrpSpPr>
          <p:cNvPr id="5" name="Groupe 29"/>
          <p:cNvGrpSpPr/>
          <p:nvPr/>
        </p:nvGrpSpPr>
        <p:grpSpPr>
          <a:xfrm>
            <a:off x="4067944" y="4365104"/>
            <a:ext cx="4392488" cy="2448272"/>
            <a:chOff x="4067944" y="3789040"/>
            <a:chExt cx="4392488" cy="2448272"/>
          </a:xfrm>
        </p:grpSpPr>
        <p:grpSp>
          <p:nvGrpSpPr>
            <p:cNvPr id="6" name="Groupe 26"/>
            <p:cNvGrpSpPr/>
            <p:nvPr/>
          </p:nvGrpSpPr>
          <p:grpSpPr>
            <a:xfrm>
              <a:off x="4067944" y="3789040"/>
              <a:ext cx="4392488" cy="2448272"/>
              <a:chOff x="6156176" y="4869160"/>
              <a:chExt cx="4392488" cy="2448272"/>
            </a:xfrm>
          </p:grpSpPr>
          <p:grpSp>
            <p:nvGrpSpPr>
              <p:cNvPr id="7" name="Groupe 23"/>
              <p:cNvGrpSpPr/>
              <p:nvPr/>
            </p:nvGrpSpPr>
            <p:grpSpPr>
              <a:xfrm>
                <a:off x="6156176" y="4869160"/>
                <a:ext cx="4392488" cy="2448272"/>
                <a:chOff x="4067944" y="1700808"/>
                <a:chExt cx="4392488" cy="2448272"/>
              </a:xfrm>
            </p:grpSpPr>
            <p:sp>
              <p:nvSpPr>
                <p:cNvPr id="25" name="Arrondir un rectangle avec un coin diagonal 24"/>
                <p:cNvSpPr/>
                <p:nvPr/>
              </p:nvSpPr>
              <p:spPr>
                <a:xfrm>
                  <a:off x="4067944" y="1700808"/>
                  <a:ext cx="4392488" cy="2448272"/>
                </a:xfrm>
                <a:prstGeom prst="round2Diag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p:cNvSpPr txBox="1"/>
                <p:nvPr/>
              </p:nvSpPr>
              <p:spPr>
                <a:xfrm>
                  <a:off x="5148064" y="1732746"/>
                  <a:ext cx="2232248" cy="400110"/>
                </a:xfrm>
                <a:prstGeom prst="rect">
                  <a:avLst/>
                </a:prstGeom>
                <a:noFill/>
              </p:spPr>
              <p:txBody>
                <a:bodyPr wrap="square" rtlCol="0">
                  <a:spAutoFit/>
                </a:bodyPr>
                <a:lstStyle/>
                <a:p>
                  <a:pPr algn="ctr"/>
                  <a:r>
                    <a:rPr lang="fr-FR" sz="2000" b="1" dirty="0" smtClean="0">
                      <a:solidFill>
                        <a:schemeClr val="accent1">
                          <a:lumMod val="50000"/>
                        </a:schemeClr>
                      </a:solidFill>
                    </a:rPr>
                    <a:t>AUTOCOLLANT</a:t>
                  </a:r>
                  <a:endParaRPr lang="fr-FR" sz="2000" b="1" dirty="0">
                    <a:solidFill>
                      <a:schemeClr val="accent1">
                        <a:lumMod val="50000"/>
                      </a:schemeClr>
                    </a:solidFill>
                  </a:endParaRPr>
                </a:p>
              </p:txBody>
            </p:sp>
          </p:grpSp>
          <p:pic>
            <p:nvPicPr>
              <p:cNvPr id="17" name="Picture 6" descr="http://www.leshop.ch/images/ProductsBig/68056.JPG"/>
              <p:cNvPicPr>
                <a:picLocks noChangeAspect="1" noChangeArrowheads="1"/>
              </p:cNvPicPr>
              <p:nvPr/>
            </p:nvPicPr>
            <p:blipFill>
              <a:blip r:embed="rId7" cstate="print"/>
              <a:srcRect/>
              <a:stretch>
                <a:fillRect/>
              </a:stretch>
            </p:blipFill>
            <p:spPr bwMode="auto">
              <a:xfrm>
                <a:off x="6300192" y="5477963"/>
                <a:ext cx="1738164" cy="1623445"/>
              </a:xfrm>
              <a:prstGeom prst="rect">
                <a:avLst/>
              </a:prstGeom>
              <a:noFill/>
            </p:spPr>
          </p:pic>
        </p:grpSp>
        <p:pic>
          <p:nvPicPr>
            <p:cNvPr id="1032" name="Picture 8" descr="http://4.bp.blogspot.com/_yHm7VnJWWpU/SttiIKBObwI/AAAAAAAAADk/-vdeq3Rzz0c/s320/020146914046_web.jpg"/>
            <p:cNvPicPr>
              <a:picLocks noChangeAspect="1" noChangeArrowheads="1"/>
            </p:cNvPicPr>
            <p:nvPr/>
          </p:nvPicPr>
          <p:blipFill>
            <a:blip r:embed="rId8" cstate="print"/>
            <a:srcRect/>
            <a:stretch>
              <a:fillRect/>
            </a:stretch>
          </p:blipFill>
          <p:spPr bwMode="auto">
            <a:xfrm>
              <a:off x="6156176" y="4293096"/>
              <a:ext cx="666850" cy="1823865"/>
            </a:xfrm>
            <a:prstGeom prst="rect">
              <a:avLst/>
            </a:prstGeom>
            <a:noFill/>
          </p:spPr>
        </p:pic>
      </p:grpSp>
      <p:grpSp>
        <p:nvGrpSpPr>
          <p:cNvPr id="8" name="Groupe 33"/>
          <p:cNvGrpSpPr/>
          <p:nvPr/>
        </p:nvGrpSpPr>
        <p:grpSpPr>
          <a:xfrm>
            <a:off x="4067944" y="1412776"/>
            <a:ext cx="4392488" cy="2016224"/>
            <a:chOff x="4067944" y="1628800"/>
            <a:chExt cx="4392488" cy="2016224"/>
          </a:xfrm>
        </p:grpSpPr>
        <p:grpSp>
          <p:nvGrpSpPr>
            <p:cNvPr id="9" name="Groupe 31"/>
            <p:cNvGrpSpPr/>
            <p:nvPr/>
          </p:nvGrpSpPr>
          <p:grpSpPr>
            <a:xfrm>
              <a:off x="4067944" y="1628800"/>
              <a:ext cx="4392488" cy="2016224"/>
              <a:chOff x="4067944" y="1628800"/>
              <a:chExt cx="4392488" cy="2016224"/>
            </a:xfrm>
          </p:grpSpPr>
          <p:grpSp>
            <p:nvGrpSpPr>
              <p:cNvPr id="10" name="Groupe 21"/>
              <p:cNvGrpSpPr/>
              <p:nvPr/>
            </p:nvGrpSpPr>
            <p:grpSpPr>
              <a:xfrm>
                <a:off x="4067944" y="1628800"/>
                <a:ext cx="4392488" cy="2016224"/>
                <a:chOff x="4067944" y="1628800"/>
                <a:chExt cx="4392488" cy="2016224"/>
              </a:xfrm>
            </p:grpSpPr>
            <p:sp>
              <p:nvSpPr>
                <p:cNvPr id="15" name="Arrondir un rectangle avec un coin diagonal 14"/>
                <p:cNvSpPr/>
                <p:nvPr/>
              </p:nvSpPr>
              <p:spPr>
                <a:xfrm>
                  <a:off x="4067944" y="1628800"/>
                  <a:ext cx="4392488" cy="2016224"/>
                </a:xfrm>
                <a:prstGeom prst="round2Diag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5220072" y="1628800"/>
                  <a:ext cx="2088232" cy="400110"/>
                </a:xfrm>
                <a:prstGeom prst="rect">
                  <a:avLst/>
                </a:prstGeom>
                <a:noFill/>
              </p:spPr>
              <p:txBody>
                <a:bodyPr wrap="square" rtlCol="0">
                  <a:spAutoFit/>
                </a:bodyPr>
                <a:lstStyle/>
                <a:p>
                  <a:pPr algn="ctr"/>
                  <a:r>
                    <a:rPr lang="fr-FR" sz="2000" b="1" dirty="0" smtClean="0">
                      <a:solidFill>
                        <a:schemeClr val="accent1">
                          <a:lumMod val="50000"/>
                        </a:schemeClr>
                      </a:solidFill>
                    </a:rPr>
                    <a:t>BOITES</a:t>
                  </a:r>
                  <a:endParaRPr lang="fr-FR" sz="2000" b="1" dirty="0">
                    <a:solidFill>
                      <a:schemeClr val="accent1">
                        <a:lumMod val="50000"/>
                      </a:schemeClr>
                    </a:solidFill>
                  </a:endParaRPr>
                </a:p>
              </p:txBody>
            </p:sp>
          </p:grpSp>
          <p:pic>
            <p:nvPicPr>
              <p:cNvPr id="1036" name="Picture 12" descr="http://www.coradrive.fr/typo3temp/260x260/260x260-1314407925-d8cdd2ae4a.jpg"/>
              <p:cNvPicPr>
                <a:picLocks noChangeAspect="1" noChangeArrowheads="1"/>
              </p:cNvPicPr>
              <p:nvPr/>
            </p:nvPicPr>
            <p:blipFill>
              <a:blip r:embed="rId9" cstate="print"/>
              <a:srcRect l="23262" t="11631" r="21493" b="9863"/>
              <a:stretch>
                <a:fillRect/>
              </a:stretch>
            </p:blipFill>
            <p:spPr bwMode="auto">
              <a:xfrm>
                <a:off x="6748242" y="2060848"/>
                <a:ext cx="1064118" cy="1512168"/>
              </a:xfrm>
              <a:prstGeom prst="rect">
                <a:avLst/>
              </a:prstGeom>
              <a:noFill/>
            </p:spPr>
          </p:pic>
        </p:grpSp>
        <p:pic>
          <p:nvPicPr>
            <p:cNvPr id="1038" name="Picture 14" descr="http://69.16.244.165/~pascalou/components/com_virtuemart/shop_image/product/Belin_la_Box___M_4db6c8b59d442.jpg"/>
            <p:cNvPicPr>
              <a:picLocks noChangeAspect="1" noChangeArrowheads="1"/>
            </p:cNvPicPr>
            <p:nvPr/>
          </p:nvPicPr>
          <p:blipFill>
            <a:blip r:embed="rId10" cstate="print"/>
            <a:srcRect l="2520" t="10080" r="1721" b="6761"/>
            <a:stretch>
              <a:fillRect/>
            </a:stretch>
          </p:blipFill>
          <p:spPr bwMode="auto">
            <a:xfrm>
              <a:off x="4732018" y="2060848"/>
              <a:ext cx="1658366" cy="1440160"/>
            </a:xfrm>
            <a:prstGeom prst="rect">
              <a:avLst/>
            </a:prstGeom>
            <a:noFill/>
          </p:spPr>
        </p:pic>
      </p:grpSp>
      <p:pic>
        <p:nvPicPr>
          <p:cNvPr id="1040" name="Picture 16" descr="http://www.etikouest.com/images/ouverture-fermeture-facile.jpg"/>
          <p:cNvPicPr>
            <a:picLocks noChangeAspect="1" noChangeArrowheads="1"/>
          </p:cNvPicPr>
          <p:nvPr/>
        </p:nvPicPr>
        <p:blipFill>
          <a:blip r:embed="rId11" cstate="print"/>
          <a:srcRect/>
          <a:stretch>
            <a:fillRect/>
          </a:stretch>
        </p:blipFill>
        <p:spPr bwMode="auto">
          <a:xfrm>
            <a:off x="7020272" y="4941168"/>
            <a:ext cx="1238250" cy="1647825"/>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78296"/>
            <a:ext cx="7467600" cy="1143000"/>
          </a:xfrm>
        </p:spPr>
        <p:txBody>
          <a:bodyPr/>
          <a:lstStyle/>
          <a:p>
            <a:r>
              <a:rPr lang="fr-FR" dirty="0" smtClean="0"/>
              <a:t>Fonction manipuler</a:t>
            </a:r>
            <a:endParaRPr lang="fr-FR" dirty="0"/>
          </a:p>
        </p:txBody>
      </p:sp>
      <p:sp>
        <p:nvSpPr>
          <p:cNvPr id="3" name="Espace réservé du contenu 2"/>
          <p:cNvSpPr>
            <a:spLocks noGrp="1"/>
          </p:cNvSpPr>
          <p:nvPr>
            <p:ph sz="quarter" idx="1"/>
          </p:nvPr>
        </p:nvSpPr>
        <p:spPr>
          <a:xfrm>
            <a:off x="251520" y="836712"/>
            <a:ext cx="8496944" cy="553272"/>
          </a:xfrm>
        </p:spPr>
        <p:txBody>
          <a:bodyPr/>
          <a:lstStyle/>
          <a:p>
            <a:pPr lvl="1"/>
            <a:r>
              <a:rPr lang="fr-FR" b="1" i="1" dirty="0" smtClean="0"/>
              <a:t>La facilité de préhension</a:t>
            </a:r>
          </a:p>
          <a:p>
            <a:pPr lvl="1"/>
            <a:endParaRPr lang="fr-FR" dirty="0" smtClean="0"/>
          </a:p>
          <a:p>
            <a:pPr lvl="1"/>
            <a:endParaRPr lang="fr-FR" dirty="0" smtClean="0"/>
          </a:p>
          <a:p>
            <a:pPr lvl="1"/>
            <a:endParaRPr lang="fr-FR" dirty="0" smtClean="0"/>
          </a:p>
          <a:p>
            <a:pPr>
              <a:buNone/>
            </a:pPr>
            <a:endParaRPr lang="fr-FR" dirty="0" smtClean="0"/>
          </a:p>
          <a:p>
            <a:pPr>
              <a:buNone/>
            </a:pPr>
            <a:endParaRPr lang="fr-FR" dirty="0" smtClean="0"/>
          </a:p>
          <a:p>
            <a:pPr>
              <a:buNone/>
            </a:pPr>
            <a:endParaRPr lang="fr-FR" dirty="0" smtClean="0"/>
          </a:p>
          <a:p>
            <a:pPr>
              <a:buNone/>
            </a:pPr>
            <a:endParaRPr lang="fr-FR" dirty="0" smtClean="0"/>
          </a:p>
        </p:txBody>
      </p:sp>
      <p:sp>
        <p:nvSpPr>
          <p:cNvPr id="30" name="Ellipse 29"/>
          <p:cNvSpPr/>
          <p:nvPr/>
        </p:nvSpPr>
        <p:spPr>
          <a:xfrm>
            <a:off x="2843808" y="1700808"/>
            <a:ext cx="3024336" cy="1368152"/>
          </a:xfrm>
          <a:prstGeom prst="ellipse">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chemeClr val="tx1"/>
                </a:solidFill>
              </a:rPr>
              <a:t>Faciliter la manipulation</a:t>
            </a:r>
            <a:endParaRPr lang="fr-FR" sz="2000" b="1" dirty="0">
              <a:solidFill>
                <a:schemeClr val="tx1"/>
              </a:solidFill>
            </a:endParaRPr>
          </a:p>
        </p:txBody>
      </p:sp>
      <p:grpSp>
        <p:nvGrpSpPr>
          <p:cNvPr id="4" name="Groupe 35"/>
          <p:cNvGrpSpPr/>
          <p:nvPr/>
        </p:nvGrpSpPr>
        <p:grpSpPr>
          <a:xfrm>
            <a:off x="0" y="2864820"/>
            <a:ext cx="2952328" cy="2796428"/>
            <a:chOff x="0" y="3944940"/>
            <a:chExt cx="2952328" cy="2796428"/>
          </a:xfrm>
        </p:grpSpPr>
        <p:sp>
          <p:nvSpPr>
            <p:cNvPr id="31" name="Flèche gauche 30"/>
            <p:cNvSpPr/>
            <p:nvPr/>
          </p:nvSpPr>
          <p:spPr>
            <a:xfrm rot="19376693">
              <a:off x="2104928" y="3944940"/>
              <a:ext cx="842800" cy="22005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sp>
          <p:nvSpPr>
            <p:cNvPr id="35" name="ZoneTexte 34"/>
            <p:cNvSpPr txBox="1"/>
            <p:nvPr/>
          </p:nvSpPr>
          <p:spPr>
            <a:xfrm>
              <a:off x="0" y="4355812"/>
              <a:ext cx="2952328" cy="369332"/>
            </a:xfrm>
            <a:prstGeom prst="rect">
              <a:avLst/>
            </a:prstGeom>
            <a:noFill/>
          </p:spPr>
          <p:txBody>
            <a:bodyPr wrap="square" rtlCol="0">
              <a:spAutoFit/>
            </a:bodyPr>
            <a:lstStyle/>
            <a:p>
              <a:pPr algn="ctr"/>
              <a:r>
                <a:rPr lang="fr-FR" b="1" i="1" dirty="0" smtClean="0">
                  <a:solidFill>
                    <a:schemeClr val="accent1">
                      <a:lumMod val="50000"/>
                    </a:schemeClr>
                  </a:solidFill>
                </a:rPr>
                <a:t>Forme en sablier</a:t>
              </a:r>
            </a:p>
          </p:txBody>
        </p:sp>
        <p:pic>
          <p:nvPicPr>
            <p:cNvPr id="59394" name="Picture 2" descr="http://media.telemarket.fr/imgnwprd/005/005841/00584150/00584150-t0.jpg"/>
            <p:cNvPicPr>
              <a:picLocks noChangeAspect="1" noChangeArrowheads="1"/>
            </p:cNvPicPr>
            <p:nvPr/>
          </p:nvPicPr>
          <p:blipFill>
            <a:blip r:embed="rId3" cstate="print"/>
            <a:srcRect l="25200" r="24401"/>
            <a:stretch>
              <a:fillRect/>
            </a:stretch>
          </p:blipFill>
          <p:spPr bwMode="auto">
            <a:xfrm>
              <a:off x="179512" y="4797152"/>
              <a:ext cx="936104" cy="1857375"/>
            </a:xfrm>
            <a:prstGeom prst="rect">
              <a:avLst/>
            </a:prstGeom>
            <a:noFill/>
          </p:spPr>
        </p:pic>
        <p:pic>
          <p:nvPicPr>
            <p:cNvPr id="59396" name="Picture 4" descr="http://media.telemarket.fr/imgnwprd/000/000198/00019828/00019828-t0.jpg"/>
            <p:cNvPicPr>
              <a:picLocks noChangeAspect="1" noChangeArrowheads="1"/>
            </p:cNvPicPr>
            <p:nvPr/>
          </p:nvPicPr>
          <p:blipFill>
            <a:blip r:embed="rId4" cstate="print"/>
            <a:srcRect l="32759" r="34481"/>
            <a:stretch>
              <a:fillRect/>
            </a:stretch>
          </p:blipFill>
          <p:spPr bwMode="auto">
            <a:xfrm>
              <a:off x="1187624" y="4763099"/>
              <a:ext cx="648072" cy="1978269"/>
            </a:xfrm>
            <a:prstGeom prst="rect">
              <a:avLst/>
            </a:prstGeom>
            <a:noFill/>
          </p:spPr>
        </p:pic>
        <p:pic>
          <p:nvPicPr>
            <p:cNvPr id="59398" name="Picture 6" descr="http://www.hellopro.fr/images/produit-2/8/7/6/ketchup-amora-flacon-souple-495g-1353678.jpg"/>
            <p:cNvPicPr>
              <a:picLocks noChangeAspect="1" noChangeArrowheads="1"/>
            </p:cNvPicPr>
            <p:nvPr/>
          </p:nvPicPr>
          <p:blipFill>
            <a:blip r:embed="rId5" cstate="print"/>
            <a:srcRect l="17640" t="2593" r="21881" b="4075"/>
            <a:stretch>
              <a:fillRect/>
            </a:stretch>
          </p:blipFill>
          <p:spPr bwMode="auto">
            <a:xfrm>
              <a:off x="1907704" y="4941168"/>
              <a:ext cx="648072" cy="1620180"/>
            </a:xfrm>
            <a:prstGeom prst="rect">
              <a:avLst/>
            </a:prstGeom>
            <a:noFill/>
          </p:spPr>
        </p:pic>
      </p:grpSp>
      <p:grpSp>
        <p:nvGrpSpPr>
          <p:cNvPr id="5" name="Groupe 47"/>
          <p:cNvGrpSpPr/>
          <p:nvPr/>
        </p:nvGrpSpPr>
        <p:grpSpPr>
          <a:xfrm>
            <a:off x="5692334" y="2905038"/>
            <a:ext cx="3139470" cy="2599313"/>
            <a:chOff x="5692334" y="3985158"/>
            <a:chExt cx="3139470" cy="2599313"/>
          </a:xfrm>
        </p:grpSpPr>
        <p:sp>
          <p:nvSpPr>
            <p:cNvPr id="38" name="Flèche gauche 37"/>
            <p:cNvSpPr/>
            <p:nvPr/>
          </p:nvSpPr>
          <p:spPr>
            <a:xfrm rot="13025762">
              <a:off x="5692334" y="3985158"/>
              <a:ext cx="842800" cy="22005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sp>
          <p:nvSpPr>
            <p:cNvPr id="40" name="ZoneTexte 39"/>
            <p:cNvSpPr txBox="1"/>
            <p:nvPr/>
          </p:nvSpPr>
          <p:spPr>
            <a:xfrm>
              <a:off x="5940152" y="4365104"/>
              <a:ext cx="1691680" cy="369332"/>
            </a:xfrm>
            <a:prstGeom prst="rect">
              <a:avLst/>
            </a:prstGeom>
            <a:noFill/>
          </p:spPr>
          <p:txBody>
            <a:bodyPr wrap="square" rtlCol="0">
              <a:spAutoFit/>
            </a:bodyPr>
            <a:lstStyle/>
            <a:p>
              <a:pPr algn="ctr"/>
              <a:r>
                <a:rPr lang="fr-FR" b="1" i="1" dirty="0" smtClean="0">
                  <a:solidFill>
                    <a:schemeClr val="accent1">
                      <a:lumMod val="50000"/>
                    </a:schemeClr>
                  </a:solidFill>
                </a:rPr>
                <a:t>Poignées</a:t>
              </a:r>
            </a:p>
          </p:txBody>
        </p:sp>
        <p:pic>
          <p:nvPicPr>
            <p:cNvPr id="43" name="Image 42" descr="IMG_5075.JPG"/>
            <p:cNvPicPr>
              <a:picLocks noChangeAspect="1"/>
            </p:cNvPicPr>
            <p:nvPr/>
          </p:nvPicPr>
          <p:blipFill>
            <a:blip r:embed="rId6" cstate="print"/>
            <a:srcRect l="9640" t="20887" b="6811"/>
            <a:stretch>
              <a:fillRect/>
            </a:stretch>
          </p:blipFill>
          <p:spPr>
            <a:xfrm>
              <a:off x="6948264" y="5099687"/>
              <a:ext cx="1883540" cy="1124744"/>
            </a:xfrm>
            <a:prstGeom prst="rect">
              <a:avLst/>
            </a:prstGeom>
          </p:spPr>
        </p:pic>
        <p:pic>
          <p:nvPicPr>
            <p:cNvPr id="44" name="il_fi" descr="http://www.hr-infos.fr/slide-diaporama/site-innovations-sirha/IMG/jpg/CLUB_RESTAURATION_-_ECOPACK_FRIAL.jpg"/>
            <p:cNvPicPr>
              <a:picLocks noChangeAspect="1" noChangeArrowheads="1"/>
            </p:cNvPicPr>
            <p:nvPr/>
          </p:nvPicPr>
          <p:blipFill>
            <a:blip r:embed="rId7" cstate="print"/>
            <a:srcRect l="10301" r="13800"/>
            <a:stretch>
              <a:fillRect/>
            </a:stretch>
          </p:blipFill>
          <p:spPr bwMode="auto">
            <a:xfrm>
              <a:off x="6012160" y="4797152"/>
              <a:ext cx="792088" cy="1787319"/>
            </a:xfrm>
            <a:prstGeom prst="rect">
              <a:avLst/>
            </a:prstGeom>
            <a:noFill/>
            <a:ln w="9525">
              <a:noFill/>
              <a:miter lim="800000"/>
              <a:headEnd/>
              <a:tailEnd/>
            </a:ln>
          </p:spPr>
        </p:pic>
      </p:grpSp>
      <p:grpSp>
        <p:nvGrpSpPr>
          <p:cNvPr id="6" name="Groupe 52"/>
          <p:cNvGrpSpPr/>
          <p:nvPr/>
        </p:nvGrpSpPr>
        <p:grpSpPr>
          <a:xfrm>
            <a:off x="2987824" y="3140968"/>
            <a:ext cx="2952328" cy="3126541"/>
            <a:chOff x="2987824" y="3140968"/>
            <a:chExt cx="2952328" cy="3126541"/>
          </a:xfrm>
        </p:grpSpPr>
        <p:grpSp>
          <p:nvGrpSpPr>
            <p:cNvPr id="7" name="Groupe 48"/>
            <p:cNvGrpSpPr/>
            <p:nvPr/>
          </p:nvGrpSpPr>
          <p:grpSpPr>
            <a:xfrm>
              <a:off x="2987824" y="3140968"/>
              <a:ext cx="2952328" cy="2448272"/>
              <a:chOff x="2987824" y="4221088"/>
              <a:chExt cx="2952328" cy="2448272"/>
            </a:xfrm>
          </p:grpSpPr>
          <p:grpSp>
            <p:nvGrpSpPr>
              <p:cNvPr id="8" name="Groupe 38"/>
              <p:cNvGrpSpPr/>
              <p:nvPr/>
            </p:nvGrpSpPr>
            <p:grpSpPr>
              <a:xfrm>
                <a:off x="2987824" y="4221088"/>
                <a:ext cx="2952328" cy="1069087"/>
                <a:chOff x="2987824" y="4221088"/>
                <a:chExt cx="2952328" cy="1069087"/>
              </a:xfrm>
            </p:grpSpPr>
            <p:sp>
              <p:nvSpPr>
                <p:cNvPr id="34" name="Flèche gauche 33"/>
                <p:cNvSpPr/>
                <p:nvPr/>
              </p:nvSpPr>
              <p:spPr>
                <a:xfrm rot="16200000">
                  <a:off x="4247964" y="4329100"/>
                  <a:ext cx="432048"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sp>
              <p:nvSpPr>
                <p:cNvPr id="37" name="ZoneTexte 36"/>
                <p:cNvSpPr txBox="1"/>
                <p:nvPr/>
              </p:nvSpPr>
              <p:spPr>
                <a:xfrm>
                  <a:off x="2987824" y="4643844"/>
                  <a:ext cx="2952328" cy="646331"/>
                </a:xfrm>
                <a:prstGeom prst="rect">
                  <a:avLst/>
                </a:prstGeom>
                <a:noFill/>
              </p:spPr>
              <p:txBody>
                <a:bodyPr wrap="square" rtlCol="0">
                  <a:spAutoFit/>
                </a:bodyPr>
                <a:lstStyle/>
                <a:p>
                  <a:pPr algn="ctr"/>
                  <a:r>
                    <a:rPr lang="fr-FR" b="1" i="1" dirty="0" smtClean="0">
                      <a:solidFill>
                        <a:schemeClr val="accent1">
                          <a:lumMod val="50000"/>
                        </a:schemeClr>
                      </a:solidFill>
                    </a:rPr>
                    <a:t>Forme adaptée aux enfants, séniors</a:t>
                  </a:r>
                </a:p>
              </p:txBody>
            </p:sp>
          </p:grpSp>
          <p:grpSp>
            <p:nvGrpSpPr>
              <p:cNvPr id="9" name="Groupe 44"/>
              <p:cNvGrpSpPr/>
              <p:nvPr/>
            </p:nvGrpSpPr>
            <p:grpSpPr>
              <a:xfrm>
                <a:off x="3923928" y="5337739"/>
                <a:ext cx="1296144" cy="1331621"/>
                <a:chOff x="6300192" y="4761675"/>
                <a:chExt cx="1296144" cy="1331621"/>
              </a:xfrm>
            </p:grpSpPr>
            <p:pic>
              <p:nvPicPr>
                <p:cNvPr id="46" name="Picture 6" descr="Fruitshoot Fruits Rouges"/>
                <p:cNvPicPr>
                  <a:picLocks noChangeAspect="1" noChangeArrowheads="1"/>
                </p:cNvPicPr>
                <p:nvPr/>
              </p:nvPicPr>
              <p:blipFill>
                <a:blip r:embed="rId8" cstate="print"/>
                <a:srcRect/>
                <a:stretch>
                  <a:fillRect/>
                </a:stretch>
              </p:blipFill>
              <p:spPr bwMode="auto">
                <a:xfrm>
                  <a:off x="6300192" y="4761675"/>
                  <a:ext cx="628442" cy="1331621"/>
                </a:xfrm>
                <a:prstGeom prst="rect">
                  <a:avLst/>
                </a:prstGeom>
                <a:noFill/>
              </p:spPr>
            </p:pic>
            <p:sp>
              <p:nvSpPr>
                <p:cNvPr id="47" name="ZoneTexte 46"/>
                <p:cNvSpPr txBox="1"/>
                <p:nvPr/>
              </p:nvSpPr>
              <p:spPr>
                <a:xfrm>
                  <a:off x="6876256" y="5093895"/>
                  <a:ext cx="720080" cy="584775"/>
                </a:xfrm>
                <a:prstGeom prst="rect">
                  <a:avLst/>
                </a:prstGeom>
                <a:noFill/>
              </p:spPr>
              <p:txBody>
                <a:bodyPr wrap="square" rtlCol="0">
                  <a:spAutoFit/>
                </a:bodyPr>
                <a:lstStyle/>
                <a:p>
                  <a:pPr algn="ctr"/>
                  <a:r>
                    <a:rPr lang="fr-FR" sz="1600" i="1" dirty="0" smtClean="0"/>
                    <a:t>Petite taille</a:t>
                  </a:r>
                  <a:endParaRPr lang="fr-FR" sz="1600" i="1" dirty="0"/>
                </a:p>
              </p:txBody>
            </p:sp>
          </p:grpSp>
        </p:grpSp>
        <p:sp>
          <p:nvSpPr>
            <p:cNvPr id="52" name="ZoneTexte 51"/>
            <p:cNvSpPr txBox="1"/>
            <p:nvPr/>
          </p:nvSpPr>
          <p:spPr>
            <a:xfrm>
              <a:off x="3347864" y="5682734"/>
              <a:ext cx="2232248" cy="584775"/>
            </a:xfrm>
            <a:prstGeom prst="rect">
              <a:avLst/>
            </a:prstGeom>
            <a:noFill/>
          </p:spPr>
          <p:txBody>
            <a:bodyPr wrap="square" rtlCol="0">
              <a:spAutoFit/>
            </a:bodyPr>
            <a:lstStyle/>
            <a:p>
              <a:pPr algn="ctr"/>
              <a:r>
                <a:rPr lang="fr-FR" sz="1600" i="1" dirty="0" smtClean="0"/>
                <a:t>Bouchons facilement ouvrables</a:t>
              </a:r>
              <a:endParaRPr lang="fr-FR" sz="1600" i="1" dirty="0"/>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78296"/>
            <a:ext cx="7467600" cy="1143000"/>
          </a:xfrm>
        </p:spPr>
        <p:txBody>
          <a:bodyPr/>
          <a:lstStyle/>
          <a:p>
            <a:r>
              <a:rPr lang="fr-FR" dirty="0" smtClean="0"/>
              <a:t>Fonction manipuler</a:t>
            </a:r>
            <a:endParaRPr lang="fr-FR" dirty="0"/>
          </a:p>
        </p:txBody>
      </p:sp>
      <p:sp>
        <p:nvSpPr>
          <p:cNvPr id="3" name="Espace réservé du contenu 2"/>
          <p:cNvSpPr>
            <a:spLocks noGrp="1"/>
          </p:cNvSpPr>
          <p:nvPr>
            <p:ph sz="quarter" idx="1"/>
          </p:nvPr>
        </p:nvSpPr>
        <p:spPr>
          <a:xfrm>
            <a:off x="457200" y="908720"/>
            <a:ext cx="7467600" cy="553272"/>
          </a:xfrm>
        </p:spPr>
        <p:txBody>
          <a:bodyPr>
            <a:normAutofit fontScale="85000" lnSpcReduction="10000"/>
          </a:bodyPr>
          <a:lstStyle/>
          <a:p>
            <a:pPr lvl="1"/>
            <a:r>
              <a:rPr lang="fr-FR" sz="2000" b="1" i="1" dirty="0" smtClean="0"/>
              <a:t>Les produits prêts à cuire : un tournant à ne pas rater !</a:t>
            </a:r>
          </a:p>
          <a:p>
            <a:pPr lvl="1"/>
            <a:endParaRPr lang="fr-FR" sz="2000" dirty="0" smtClean="0"/>
          </a:p>
          <a:p>
            <a:pPr lvl="1"/>
            <a:endParaRPr lang="fr-FR" sz="2000" dirty="0" smtClean="0"/>
          </a:p>
          <a:p>
            <a:pPr lvl="1"/>
            <a:endParaRPr lang="fr-FR" sz="2000" dirty="0" smtClean="0"/>
          </a:p>
          <a:p>
            <a:pPr>
              <a:buNone/>
            </a:pPr>
            <a:endParaRPr lang="fr-FR" sz="2000" dirty="0" smtClean="0"/>
          </a:p>
          <a:p>
            <a:pPr>
              <a:buNone/>
            </a:pPr>
            <a:endParaRPr lang="fr-FR" sz="2000" dirty="0" smtClean="0"/>
          </a:p>
          <a:p>
            <a:pPr>
              <a:buNone/>
            </a:pPr>
            <a:endParaRPr lang="fr-FR" sz="2000" dirty="0" smtClean="0"/>
          </a:p>
          <a:p>
            <a:pPr>
              <a:buNone/>
            </a:pPr>
            <a:endParaRPr lang="fr-FR" sz="2000" dirty="0" smtClean="0"/>
          </a:p>
        </p:txBody>
      </p:sp>
      <p:sp>
        <p:nvSpPr>
          <p:cNvPr id="12" name="ZoneTexte 11"/>
          <p:cNvSpPr txBox="1"/>
          <p:nvPr/>
        </p:nvSpPr>
        <p:spPr>
          <a:xfrm>
            <a:off x="3131840" y="1613118"/>
            <a:ext cx="2448272" cy="1815882"/>
          </a:xfrm>
          <a:prstGeom prst="rect">
            <a:avLst/>
          </a:prstGeom>
          <a:noFill/>
          <a:ln>
            <a:solidFill>
              <a:srgbClr val="0070C0"/>
            </a:solidFill>
          </a:ln>
        </p:spPr>
        <p:txBody>
          <a:bodyPr wrap="square" rtlCol="0">
            <a:spAutoFit/>
          </a:bodyPr>
          <a:lstStyle/>
          <a:p>
            <a:pPr algn="just"/>
            <a:r>
              <a:rPr lang="fr-FR" sz="1600" dirty="0">
                <a:solidFill>
                  <a:prstClr val="black"/>
                </a:solidFill>
              </a:rPr>
              <a:t>Le consommateur veut pouvoir aller vite et limiter la préparation des repas pour un gain de temps. Le packaging adapté est là pour lui faciliter la vie !</a:t>
            </a:r>
          </a:p>
        </p:txBody>
      </p:sp>
      <p:grpSp>
        <p:nvGrpSpPr>
          <p:cNvPr id="4" name="Groupe 25"/>
          <p:cNvGrpSpPr/>
          <p:nvPr/>
        </p:nvGrpSpPr>
        <p:grpSpPr>
          <a:xfrm>
            <a:off x="3419872" y="3933056"/>
            <a:ext cx="5400600" cy="2733229"/>
            <a:chOff x="1835696" y="3864123"/>
            <a:chExt cx="5400600" cy="2733229"/>
          </a:xfrm>
        </p:grpSpPr>
        <p:pic>
          <p:nvPicPr>
            <p:cNvPr id="11" name="Picture 3" descr="C:\Users\Elodie\Divers\Desktop\Marketing Gén'IAAL\IMG_5122.JPG"/>
            <p:cNvPicPr>
              <a:picLocks noChangeAspect="1" noChangeArrowheads="1"/>
            </p:cNvPicPr>
            <p:nvPr/>
          </p:nvPicPr>
          <p:blipFill>
            <a:blip r:embed="rId3" cstate="print"/>
            <a:srcRect l="7316" t="5511" r="4892" b="4795"/>
            <a:stretch>
              <a:fillRect/>
            </a:stretch>
          </p:blipFill>
          <p:spPr bwMode="auto">
            <a:xfrm>
              <a:off x="1835696" y="3933056"/>
              <a:ext cx="1728192" cy="2352261"/>
            </a:xfrm>
            <a:prstGeom prst="rect">
              <a:avLst/>
            </a:prstGeom>
            <a:noFill/>
            <a:ln w="9525">
              <a:noFill/>
              <a:miter lim="800000"/>
              <a:headEnd/>
              <a:tailEnd/>
            </a:ln>
          </p:spPr>
        </p:pic>
        <p:grpSp>
          <p:nvGrpSpPr>
            <p:cNvPr id="5" name="Groupe 22"/>
            <p:cNvGrpSpPr/>
            <p:nvPr/>
          </p:nvGrpSpPr>
          <p:grpSpPr>
            <a:xfrm>
              <a:off x="3563888" y="3864123"/>
              <a:ext cx="3672408" cy="2733229"/>
              <a:chOff x="4860032" y="3728069"/>
              <a:chExt cx="3672408" cy="2733229"/>
            </a:xfrm>
          </p:grpSpPr>
          <p:pic>
            <p:nvPicPr>
              <p:cNvPr id="13" name="Picture 2" descr="C:\Users\Elodie\Divers\Desktop\Marketing Gén'IAAL\IMG_5123.JPG"/>
              <p:cNvPicPr>
                <a:picLocks noChangeAspect="1" noChangeArrowheads="1"/>
              </p:cNvPicPr>
              <p:nvPr/>
            </p:nvPicPr>
            <p:blipFill>
              <a:blip r:embed="rId4" cstate="print"/>
              <a:srcRect l="2553" r="8107"/>
              <a:stretch>
                <a:fillRect/>
              </a:stretch>
            </p:blipFill>
            <p:spPr bwMode="auto">
              <a:xfrm>
                <a:off x="4860032" y="3728069"/>
                <a:ext cx="1656184" cy="2472418"/>
              </a:xfrm>
              <a:prstGeom prst="rect">
                <a:avLst/>
              </a:prstGeom>
              <a:noFill/>
              <a:ln w="9525">
                <a:noFill/>
                <a:miter lim="800000"/>
                <a:headEnd/>
                <a:tailEnd/>
              </a:ln>
            </p:spPr>
          </p:pic>
          <p:sp>
            <p:nvSpPr>
              <p:cNvPr id="16" name="Rectangle à coins arrondis 15"/>
              <p:cNvSpPr/>
              <p:nvPr/>
            </p:nvSpPr>
            <p:spPr>
              <a:xfrm>
                <a:off x="6588224" y="4952205"/>
                <a:ext cx="1944216" cy="121309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b="1" dirty="0" smtClean="0">
                    <a:solidFill>
                      <a:prstClr val="black"/>
                    </a:solidFill>
                  </a:rPr>
                  <a:t>Plat intégré : </a:t>
                </a:r>
              </a:p>
              <a:p>
                <a:pPr algn="just"/>
                <a:r>
                  <a:rPr lang="fr-FR" dirty="0" smtClean="0">
                    <a:solidFill>
                      <a:prstClr val="black"/>
                    </a:solidFill>
                  </a:rPr>
                  <a:t>il ne reste plus qu’à cuire !</a:t>
                </a:r>
                <a:endParaRPr lang="fr-FR" dirty="0">
                  <a:solidFill>
                    <a:prstClr val="black"/>
                  </a:solidFill>
                </a:endParaRPr>
              </a:p>
            </p:txBody>
          </p:sp>
          <p:pic>
            <p:nvPicPr>
              <p:cNvPr id="17" name="Picture 7" descr="http://fr.altermedia.info/images/ampoule.jpg"/>
              <p:cNvPicPr>
                <a:picLocks noChangeAspect="1" noChangeArrowheads="1"/>
              </p:cNvPicPr>
              <p:nvPr/>
            </p:nvPicPr>
            <p:blipFill>
              <a:blip r:embed="rId5" cstate="print"/>
              <a:srcRect/>
              <a:stretch>
                <a:fillRect/>
              </a:stretch>
            </p:blipFill>
            <p:spPr bwMode="auto">
              <a:xfrm>
                <a:off x="8052717" y="5672285"/>
                <a:ext cx="407715" cy="425812"/>
              </a:xfrm>
              <a:prstGeom prst="rect">
                <a:avLst/>
              </a:prstGeom>
              <a:noFill/>
            </p:spPr>
          </p:pic>
          <p:sp>
            <p:nvSpPr>
              <p:cNvPr id="15" name="Flèche courbée vers la droite 14"/>
              <p:cNvSpPr/>
              <p:nvPr/>
            </p:nvSpPr>
            <p:spPr>
              <a:xfrm rot="16463744">
                <a:off x="6122532" y="5369065"/>
                <a:ext cx="494261" cy="169020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black"/>
                  </a:solidFill>
                </a:endParaRPr>
              </a:p>
            </p:txBody>
          </p:sp>
        </p:grpSp>
      </p:grpSp>
      <p:grpSp>
        <p:nvGrpSpPr>
          <p:cNvPr id="6" name="Groupe 24"/>
          <p:cNvGrpSpPr/>
          <p:nvPr/>
        </p:nvGrpSpPr>
        <p:grpSpPr>
          <a:xfrm>
            <a:off x="6660232" y="1628800"/>
            <a:ext cx="1872208" cy="2230507"/>
            <a:chOff x="6660232" y="1628800"/>
            <a:chExt cx="1872208" cy="2230507"/>
          </a:xfrm>
        </p:grpSpPr>
        <p:pic>
          <p:nvPicPr>
            <p:cNvPr id="14" name="Picture 2" descr="C:\Users\Elodie\Divers\Desktop\Marketing Gén'IAAL\IMG_5124.JPG"/>
            <p:cNvPicPr>
              <a:picLocks noChangeAspect="1" noChangeArrowheads="1"/>
            </p:cNvPicPr>
            <p:nvPr/>
          </p:nvPicPr>
          <p:blipFill>
            <a:blip r:embed="rId6" cstate="print"/>
            <a:srcRect l="9254" r="11953" b="12010"/>
            <a:stretch>
              <a:fillRect/>
            </a:stretch>
          </p:blipFill>
          <p:spPr bwMode="auto">
            <a:xfrm>
              <a:off x="6660232" y="1628800"/>
              <a:ext cx="1872208" cy="1568537"/>
            </a:xfrm>
            <a:prstGeom prst="rect">
              <a:avLst/>
            </a:prstGeom>
            <a:noFill/>
            <a:ln w="9525">
              <a:noFill/>
              <a:miter lim="800000"/>
              <a:headEnd/>
              <a:tailEnd/>
            </a:ln>
          </p:spPr>
        </p:pic>
        <p:sp>
          <p:nvSpPr>
            <p:cNvPr id="24" name="ZoneTexte 23"/>
            <p:cNvSpPr txBox="1"/>
            <p:nvPr/>
          </p:nvSpPr>
          <p:spPr>
            <a:xfrm>
              <a:off x="6660232" y="3212976"/>
              <a:ext cx="1872208" cy="646331"/>
            </a:xfrm>
            <a:prstGeom prst="rect">
              <a:avLst/>
            </a:prstGeom>
            <a:noFill/>
          </p:spPr>
          <p:txBody>
            <a:bodyPr wrap="square" rtlCol="0">
              <a:spAutoFit/>
            </a:bodyPr>
            <a:lstStyle/>
            <a:p>
              <a:pPr algn="ctr"/>
              <a:r>
                <a:rPr lang="fr-FR" i="1" dirty="0" smtClean="0"/>
                <a:t>L’essor de la </a:t>
              </a:r>
              <a:r>
                <a:rPr lang="fr-FR" b="1" i="1" dirty="0" smtClean="0"/>
                <a:t>cocotte</a:t>
              </a:r>
              <a:endParaRPr lang="fr-FR" b="1" i="1" dirty="0"/>
            </a:p>
          </p:txBody>
        </p:sp>
      </p:grpSp>
      <p:grpSp>
        <p:nvGrpSpPr>
          <p:cNvPr id="7" name="Groupe 27"/>
          <p:cNvGrpSpPr/>
          <p:nvPr/>
        </p:nvGrpSpPr>
        <p:grpSpPr>
          <a:xfrm>
            <a:off x="390550" y="2060848"/>
            <a:ext cx="2381250" cy="3964508"/>
            <a:chOff x="323528" y="2132856"/>
            <a:chExt cx="2381250" cy="3964508"/>
          </a:xfrm>
        </p:grpSpPr>
        <p:pic>
          <p:nvPicPr>
            <p:cNvPr id="96258" name="Picture 2" descr="http://www.nestleantillesguyane.com/.a/6a0120a55f27cc970b014e8858bd2a970d-250wi"/>
            <p:cNvPicPr>
              <a:picLocks noChangeAspect="1" noChangeArrowheads="1"/>
            </p:cNvPicPr>
            <p:nvPr/>
          </p:nvPicPr>
          <p:blipFill>
            <a:blip r:embed="rId7" cstate="print"/>
            <a:srcRect/>
            <a:stretch>
              <a:fillRect/>
            </a:stretch>
          </p:blipFill>
          <p:spPr bwMode="auto">
            <a:xfrm>
              <a:off x="323528" y="2132856"/>
              <a:ext cx="2381250" cy="1619251"/>
            </a:xfrm>
            <a:prstGeom prst="rect">
              <a:avLst/>
            </a:prstGeom>
            <a:noFill/>
          </p:spPr>
        </p:pic>
        <p:sp>
          <p:nvSpPr>
            <p:cNvPr id="27" name="ZoneTexte 26"/>
            <p:cNvSpPr txBox="1"/>
            <p:nvPr/>
          </p:nvSpPr>
          <p:spPr>
            <a:xfrm>
              <a:off x="539552" y="3789040"/>
              <a:ext cx="1872208" cy="2308324"/>
            </a:xfrm>
            <a:prstGeom prst="rect">
              <a:avLst/>
            </a:prstGeom>
            <a:noFill/>
          </p:spPr>
          <p:txBody>
            <a:bodyPr wrap="square" rtlCol="0">
              <a:spAutoFit/>
            </a:bodyPr>
            <a:lstStyle/>
            <a:p>
              <a:pPr algn="ctr"/>
              <a:r>
                <a:rPr lang="fr-FR" i="1" dirty="0" smtClean="0"/>
                <a:t>Un nouveau principe : le </a:t>
              </a:r>
              <a:r>
                <a:rPr lang="fr-FR" b="1" i="1" dirty="0" smtClean="0"/>
                <a:t>sac de cuisson</a:t>
              </a:r>
              <a:r>
                <a:rPr lang="fr-FR" i="1" dirty="0" smtClean="0"/>
                <a:t> contenant un mélange d’épices pour une cuisson au micro-ondes</a:t>
              </a:r>
              <a:endParaRPr lang="fr-FR" i="1" dirty="0"/>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78296"/>
            <a:ext cx="7467600" cy="1143000"/>
          </a:xfrm>
        </p:spPr>
        <p:txBody>
          <a:bodyPr/>
          <a:lstStyle/>
          <a:p>
            <a:r>
              <a:rPr lang="fr-FR" dirty="0" smtClean="0"/>
              <a:t>Fonction manipuler</a:t>
            </a:r>
            <a:endParaRPr lang="fr-FR" dirty="0"/>
          </a:p>
        </p:txBody>
      </p:sp>
      <p:sp>
        <p:nvSpPr>
          <p:cNvPr id="3" name="Espace réservé du contenu 2"/>
          <p:cNvSpPr>
            <a:spLocks noGrp="1"/>
          </p:cNvSpPr>
          <p:nvPr>
            <p:ph sz="quarter" idx="1"/>
          </p:nvPr>
        </p:nvSpPr>
        <p:spPr>
          <a:xfrm>
            <a:off x="251520" y="908720"/>
            <a:ext cx="8568952" cy="1368152"/>
          </a:xfrm>
        </p:spPr>
        <p:txBody>
          <a:bodyPr>
            <a:normAutofit/>
          </a:bodyPr>
          <a:lstStyle/>
          <a:p>
            <a:r>
              <a:rPr lang="fr-FR" b="1" dirty="0" smtClean="0">
                <a:solidFill>
                  <a:schemeClr val="accent1"/>
                </a:solidFill>
              </a:rPr>
              <a:t>Faites votre choix parmi les nouveaux bouchons</a:t>
            </a:r>
          </a:p>
          <a:p>
            <a:pPr lvl="1"/>
            <a:r>
              <a:rPr lang="fr-FR" b="1" i="1" dirty="0" smtClean="0"/>
              <a:t>Possession d’un bar ? Le « Transatlantique » est fait pour vous !</a:t>
            </a:r>
          </a:p>
          <a:p>
            <a:pPr lvl="1">
              <a:buNone/>
            </a:pPr>
            <a:endParaRPr lang="fr-FR" dirty="0" smtClean="0"/>
          </a:p>
          <a:p>
            <a:pPr lvl="1">
              <a:buNone/>
            </a:pPr>
            <a:endParaRPr lang="fr-FR" dirty="0" smtClean="0"/>
          </a:p>
          <a:p>
            <a:pPr lvl="1">
              <a:buNone/>
            </a:pPr>
            <a:endParaRPr lang="fr-FR" dirty="0" smtClean="0"/>
          </a:p>
          <a:p>
            <a:pPr lvl="1">
              <a:buNone/>
            </a:pPr>
            <a:endParaRPr lang="fr-FR" dirty="0" smtClean="0"/>
          </a:p>
          <a:p>
            <a:pPr lvl="1">
              <a:buNone/>
            </a:pPr>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pPr>
              <a:buNone/>
            </a:pPr>
            <a:endParaRPr lang="fr-FR" dirty="0" smtClean="0"/>
          </a:p>
        </p:txBody>
      </p:sp>
      <p:grpSp>
        <p:nvGrpSpPr>
          <p:cNvPr id="4" name="Groupe 12"/>
          <p:cNvGrpSpPr/>
          <p:nvPr/>
        </p:nvGrpSpPr>
        <p:grpSpPr>
          <a:xfrm>
            <a:off x="683568" y="2348880"/>
            <a:ext cx="5040560" cy="2827774"/>
            <a:chOff x="683568" y="1844824"/>
            <a:chExt cx="4104456" cy="2251710"/>
          </a:xfrm>
        </p:grpSpPr>
        <p:pic>
          <p:nvPicPr>
            <p:cNvPr id="1026" name="Picture 2" descr="http://www.monin.ch/image_allg.php?id=316&amp;bild=bild1&amp;relation=monin_obj25"/>
            <p:cNvPicPr>
              <a:picLocks noChangeAspect="1" noChangeArrowheads="1"/>
            </p:cNvPicPr>
            <p:nvPr/>
          </p:nvPicPr>
          <p:blipFill>
            <a:blip r:embed="rId3" cstate="print"/>
            <a:srcRect l="14341" t="3024" r="9855" b="4745"/>
            <a:stretch>
              <a:fillRect/>
            </a:stretch>
          </p:blipFill>
          <p:spPr bwMode="auto">
            <a:xfrm>
              <a:off x="683568" y="1844824"/>
              <a:ext cx="1584176" cy="2251710"/>
            </a:xfrm>
            <a:prstGeom prst="rect">
              <a:avLst/>
            </a:prstGeom>
            <a:noFill/>
          </p:spPr>
        </p:pic>
        <p:pic>
          <p:nvPicPr>
            <p:cNvPr id="16" name="Picture 2" descr="http://www.monin.ch/image_allg.php?id=316&amp;bild=bild1&amp;relation=monin_obj25"/>
            <p:cNvPicPr>
              <a:picLocks noChangeAspect="1" noChangeArrowheads="1"/>
            </p:cNvPicPr>
            <p:nvPr/>
          </p:nvPicPr>
          <p:blipFill>
            <a:blip r:embed="rId3" cstate="print"/>
            <a:srcRect l="14341" t="3024" r="9855" b="64532"/>
            <a:stretch>
              <a:fillRect/>
            </a:stretch>
          </p:blipFill>
          <p:spPr bwMode="auto">
            <a:xfrm>
              <a:off x="2843808" y="2492896"/>
              <a:ext cx="1944216" cy="972108"/>
            </a:xfrm>
            <a:prstGeom prst="rect">
              <a:avLst/>
            </a:prstGeom>
            <a:noFill/>
          </p:spPr>
        </p:pic>
        <p:sp>
          <p:nvSpPr>
            <p:cNvPr id="17" name="Flèche courbée vers le bas 16"/>
            <p:cNvSpPr/>
            <p:nvPr/>
          </p:nvSpPr>
          <p:spPr>
            <a:xfrm rot="999084">
              <a:off x="2123728" y="2132856"/>
              <a:ext cx="1080120" cy="36004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black"/>
                </a:solidFill>
              </a:endParaRPr>
            </a:p>
          </p:txBody>
        </p:sp>
      </p:grpSp>
      <p:grpSp>
        <p:nvGrpSpPr>
          <p:cNvPr id="5" name="Groupe 17"/>
          <p:cNvGrpSpPr/>
          <p:nvPr/>
        </p:nvGrpSpPr>
        <p:grpSpPr>
          <a:xfrm>
            <a:off x="4143014" y="4797152"/>
            <a:ext cx="3525330" cy="1015663"/>
            <a:chOff x="4716016" y="4712370"/>
            <a:chExt cx="2856734" cy="1015663"/>
          </a:xfrm>
        </p:grpSpPr>
        <p:sp>
          <p:nvSpPr>
            <p:cNvPr id="14" name="Flèche droite 13"/>
            <p:cNvSpPr/>
            <p:nvPr/>
          </p:nvSpPr>
          <p:spPr>
            <a:xfrm>
              <a:off x="4716016" y="4941168"/>
              <a:ext cx="792088" cy="36004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sz="2000" i="1"/>
            </a:p>
          </p:txBody>
        </p:sp>
        <p:sp>
          <p:nvSpPr>
            <p:cNvPr id="15" name="ZoneTexte 14"/>
            <p:cNvSpPr txBox="1"/>
            <p:nvPr/>
          </p:nvSpPr>
          <p:spPr>
            <a:xfrm>
              <a:off x="5299531" y="4712370"/>
              <a:ext cx="2273219" cy="1015663"/>
            </a:xfrm>
            <a:prstGeom prst="rect">
              <a:avLst/>
            </a:prstGeom>
            <a:noFill/>
          </p:spPr>
          <p:txBody>
            <a:bodyPr wrap="square" rtlCol="0">
              <a:spAutoFit/>
            </a:bodyPr>
            <a:lstStyle/>
            <a:p>
              <a:pPr algn="ctr"/>
              <a:r>
                <a:rPr lang="fr-FR" sz="2000" i="1" dirty="0" smtClean="0"/>
                <a:t>Pas de bouchon à déboucher ni d’ouverture d’opercule</a:t>
              </a:r>
              <a:endParaRPr lang="fr-FR" sz="2000" i="1" dirty="0"/>
            </a:p>
          </p:txBody>
        </p:sp>
      </p:grpSp>
      <p:grpSp>
        <p:nvGrpSpPr>
          <p:cNvPr id="6" name="Groupe 21"/>
          <p:cNvGrpSpPr/>
          <p:nvPr/>
        </p:nvGrpSpPr>
        <p:grpSpPr>
          <a:xfrm>
            <a:off x="467544" y="6165304"/>
            <a:ext cx="6840760" cy="425812"/>
            <a:chOff x="179512" y="6165304"/>
            <a:chExt cx="6840760" cy="425812"/>
          </a:xfrm>
        </p:grpSpPr>
        <p:sp>
          <p:nvSpPr>
            <p:cNvPr id="19" name="ZoneTexte 18"/>
            <p:cNvSpPr txBox="1"/>
            <p:nvPr/>
          </p:nvSpPr>
          <p:spPr>
            <a:xfrm>
              <a:off x="539552" y="6237312"/>
              <a:ext cx="6480720" cy="338554"/>
            </a:xfrm>
            <a:prstGeom prst="rect">
              <a:avLst/>
            </a:prstGeom>
            <a:noFill/>
          </p:spPr>
          <p:txBody>
            <a:bodyPr wrap="square" rtlCol="0">
              <a:spAutoFit/>
            </a:bodyPr>
            <a:lstStyle/>
            <a:p>
              <a:r>
                <a:rPr lang="fr-FR" sz="1600" i="1" dirty="0" smtClean="0"/>
                <a:t>Pour plus d’informations : rendez-vous sur </a:t>
              </a:r>
              <a:r>
                <a:rPr lang="fr-FR" sz="1600" i="1" dirty="0" smtClean="0">
                  <a:solidFill>
                    <a:srgbClr val="0070C0"/>
                  </a:solidFill>
                  <a:hlinkClick r:id="rId4"/>
                </a:rPr>
                <a:t>www.bericap.com</a:t>
              </a:r>
              <a:endParaRPr lang="fr-FR" dirty="0">
                <a:solidFill>
                  <a:srgbClr val="0070C0"/>
                </a:solidFill>
              </a:endParaRPr>
            </a:p>
          </p:txBody>
        </p:sp>
        <p:pic>
          <p:nvPicPr>
            <p:cNvPr id="21" name="Picture 7" descr="http://fr.altermedia.info/images/ampoule.jpg"/>
            <p:cNvPicPr>
              <a:picLocks noChangeAspect="1" noChangeArrowheads="1"/>
            </p:cNvPicPr>
            <p:nvPr/>
          </p:nvPicPr>
          <p:blipFill>
            <a:blip r:embed="rId5" cstate="print"/>
            <a:srcRect/>
            <a:stretch>
              <a:fillRect/>
            </a:stretch>
          </p:blipFill>
          <p:spPr bwMode="auto">
            <a:xfrm>
              <a:off x="179512" y="6165304"/>
              <a:ext cx="407715" cy="425812"/>
            </a:xfrm>
            <a:prstGeom prst="rect">
              <a:avLst/>
            </a:prstGeom>
            <a:noFill/>
          </p:spPr>
        </p:pic>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78296"/>
            <a:ext cx="7467600" cy="1143000"/>
          </a:xfrm>
        </p:spPr>
        <p:txBody>
          <a:bodyPr/>
          <a:lstStyle/>
          <a:p>
            <a:r>
              <a:rPr lang="fr-FR" dirty="0" smtClean="0"/>
              <a:t>Fonction manipuler</a:t>
            </a:r>
            <a:endParaRPr lang="fr-FR" dirty="0"/>
          </a:p>
        </p:txBody>
      </p:sp>
      <p:sp>
        <p:nvSpPr>
          <p:cNvPr id="3" name="Espace réservé du contenu 2"/>
          <p:cNvSpPr>
            <a:spLocks noGrp="1"/>
          </p:cNvSpPr>
          <p:nvPr>
            <p:ph sz="quarter" idx="1"/>
          </p:nvPr>
        </p:nvSpPr>
        <p:spPr>
          <a:xfrm>
            <a:off x="457200" y="908720"/>
            <a:ext cx="7859216" cy="864096"/>
          </a:xfrm>
        </p:spPr>
        <p:txBody>
          <a:bodyPr>
            <a:normAutofit/>
          </a:bodyPr>
          <a:lstStyle/>
          <a:p>
            <a:pPr lvl="1"/>
            <a:r>
              <a:rPr lang="fr-FR" b="1" i="1" dirty="0" smtClean="0"/>
              <a:t>Comment réguler l’écoulement de l’huile ? Grâce au bouchon « Epée » !</a:t>
            </a:r>
            <a:endParaRPr lang="fr-FR" dirty="0" smtClean="0"/>
          </a:p>
        </p:txBody>
      </p:sp>
      <p:grpSp>
        <p:nvGrpSpPr>
          <p:cNvPr id="4" name="Groupe 20"/>
          <p:cNvGrpSpPr/>
          <p:nvPr/>
        </p:nvGrpSpPr>
        <p:grpSpPr>
          <a:xfrm>
            <a:off x="827584" y="1700808"/>
            <a:ext cx="3475106" cy="2166675"/>
            <a:chOff x="4355976" y="4486140"/>
            <a:chExt cx="3475106" cy="2166675"/>
          </a:xfrm>
        </p:grpSpPr>
        <p:pic>
          <p:nvPicPr>
            <p:cNvPr id="1028" name="Picture 4" descr="Le bouchon en question"/>
            <p:cNvPicPr>
              <a:picLocks noChangeAspect="1" noChangeArrowheads="1"/>
            </p:cNvPicPr>
            <p:nvPr/>
          </p:nvPicPr>
          <p:blipFill>
            <a:blip r:embed="rId3" cstate="print"/>
            <a:srcRect l="22132" t="14875" r="30109" b="41376"/>
            <a:stretch>
              <a:fillRect/>
            </a:stretch>
          </p:blipFill>
          <p:spPr bwMode="auto">
            <a:xfrm>
              <a:off x="6444208" y="4797152"/>
              <a:ext cx="1386874" cy="1691310"/>
            </a:xfrm>
            <a:prstGeom prst="rect">
              <a:avLst/>
            </a:prstGeom>
            <a:noFill/>
          </p:spPr>
        </p:pic>
        <p:pic>
          <p:nvPicPr>
            <p:cNvPr id="1029" name="Picture 5"/>
            <p:cNvPicPr>
              <a:picLocks noChangeAspect="1" noChangeArrowheads="1"/>
            </p:cNvPicPr>
            <p:nvPr/>
          </p:nvPicPr>
          <p:blipFill>
            <a:blip r:embed="rId4" cstate="print"/>
            <a:srcRect/>
            <a:stretch>
              <a:fillRect/>
            </a:stretch>
          </p:blipFill>
          <p:spPr bwMode="auto">
            <a:xfrm>
              <a:off x="4355976" y="4581128"/>
              <a:ext cx="1393825" cy="2071687"/>
            </a:xfrm>
            <a:prstGeom prst="rect">
              <a:avLst/>
            </a:prstGeom>
            <a:noFill/>
            <a:ln w="9525">
              <a:noFill/>
              <a:miter lim="800000"/>
              <a:headEnd/>
              <a:tailEnd/>
            </a:ln>
          </p:spPr>
        </p:pic>
        <p:sp>
          <p:nvSpPr>
            <p:cNvPr id="23" name="Flèche courbée vers la droite 22"/>
            <p:cNvSpPr/>
            <p:nvPr/>
          </p:nvSpPr>
          <p:spPr>
            <a:xfrm rot="5742464">
              <a:off x="6006768" y="4055082"/>
              <a:ext cx="489449" cy="135156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black"/>
                </a:solidFill>
              </a:endParaRPr>
            </a:p>
          </p:txBody>
        </p:sp>
      </p:grpSp>
      <p:grpSp>
        <p:nvGrpSpPr>
          <p:cNvPr id="5" name="Groupe 28"/>
          <p:cNvGrpSpPr/>
          <p:nvPr/>
        </p:nvGrpSpPr>
        <p:grpSpPr>
          <a:xfrm>
            <a:off x="1331640" y="3861048"/>
            <a:ext cx="4325843" cy="2443973"/>
            <a:chOff x="1331640" y="4005064"/>
            <a:chExt cx="4325843" cy="2443973"/>
          </a:xfrm>
        </p:grpSpPr>
        <p:grpSp>
          <p:nvGrpSpPr>
            <p:cNvPr id="6" name="Groupe 18"/>
            <p:cNvGrpSpPr/>
            <p:nvPr/>
          </p:nvGrpSpPr>
          <p:grpSpPr>
            <a:xfrm rot="5400000">
              <a:off x="3352695" y="4144249"/>
              <a:ext cx="2443973" cy="2165603"/>
              <a:chOff x="827584" y="1877865"/>
              <a:chExt cx="2443973" cy="2165603"/>
            </a:xfrm>
          </p:grpSpPr>
          <p:pic>
            <p:nvPicPr>
              <p:cNvPr id="97282" name="Picture 2" descr="F:\DCIM\100CANON\IMG_5274.JPG"/>
              <p:cNvPicPr>
                <a:picLocks noChangeAspect="1" noChangeArrowheads="1"/>
              </p:cNvPicPr>
              <p:nvPr/>
            </p:nvPicPr>
            <p:blipFill>
              <a:blip r:embed="rId5" cstate="print"/>
              <a:srcRect l="20075" t="21650" r="32675" b="16401"/>
              <a:stretch>
                <a:fillRect/>
              </a:stretch>
            </p:blipFill>
            <p:spPr bwMode="auto">
              <a:xfrm>
                <a:off x="1187624" y="2060848"/>
                <a:ext cx="2016224" cy="1982620"/>
              </a:xfrm>
              <a:prstGeom prst="rect">
                <a:avLst/>
              </a:prstGeom>
              <a:noFill/>
            </p:spPr>
          </p:pic>
          <p:sp>
            <p:nvSpPr>
              <p:cNvPr id="15" name="Flèche courbée vers la droite 14"/>
              <p:cNvSpPr/>
              <p:nvPr/>
            </p:nvSpPr>
            <p:spPr>
              <a:xfrm rot="5742464">
                <a:off x="1958382" y="1054139"/>
                <a:ext cx="489449" cy="2136901"/>
              </a:xfrm>
              <a:prstGeom prst="curv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solidFill>
                    <a:prstClr val="black"/>
                  </a:solidFill>
                </a:endParaRPr>
              </a:p>
            </p:txBody>
          </p:sp>
          <p:sp>
            <p:nvSpPr>
              <p:cNvPr id="18" name="ZoneTexte 17"/>
              <p:cNvSpPr txBox="1"/>
              <p:nvPr/>
            </p:nvSpPr>
            <p:spPr>
              <a:xfrm>
                <a:off x="827584" y="1916832"/>
                <a:ext cx="504056" cy="461665"/>
              </a:xfrm>
              <a:prstGeom prst="rect">
                <a:avLst/>
              </a:prstGeom>
              <a:noFill/>
            </p:spPr>
            <p:txBody>
              <a:bodyPr wrap="square" rtlCol="0">
                <a:spAutoFit/>
              </a:bodyPr>
              <a:lstStyle/>
              <a:p>
                <a:r>
                  <a:rPr lang="fr-FR" sz="2400" dirty="0" smtClean="0"/>
                  <a:t>+</a:t>
                </a:r>
                <a:endParaRPr lang="fr-FR" sz="2400" dirty="0"/>
              </a:p>
            </p:txBody>
          </p:sp>
        </p:grpSp>
        <p:sp>
          <p:nvSpPr>
            <p:cNvPr id="22" name="Flèche à angle droit 21"/>
            <p:cNvSpPr/>
            <p:nvPr/>
          </p:nvSpPr>
          <p:spPr>
            <a:xfrm rot="5400000">
              <a:off x="1511660" y="3969060"/>
              <a:ext cx="1584176" cy="1944216"/>
            </a:xfrm>
            <a:prstGeom prst="bentUpArrow">
              <a:avLst>
                <a:gd name="adj1" fmla="val 13077"/>
                <a:gd name="adj2" fmla="val 15760"/>
                <a:gd name="adj3" fmla="val 25379"/>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grpSp>
      <p:sp>
        <p:nvSpPr>
          <p:cNvPr id="25" name="Rectangle à coins arrondis 24"/>
          <p:cNvSpPr/>
          <p:nvPr/>
        </p:nvSpPr>
        <p:spPr>
          <a:xfrm>
            <a:off x="5580112" y="2420888"/>
            <a:ext cx="2880320" cy="12961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chemeClr val="tx1"/>
                </a:solidFill>
              </a:rPr>
              <a:t>Pratique pour ne pas vider la bouteille d’huile dans la poêle !</a:t>
            </a:r>
            <a:endParaRPr lang="fr-FR" sz="2000" dirty="0">
              <a:solidFill>
                <a:schemeClr val="tx1"/>
              </a:solidFill>
            </a:endParaRPr>
          </a:p>
        </p:txBody>
      </p:sp>
      <p:grpSp>
        <p:nvGrpSpPr>
          <p:cNvPr id="7" name="Groupe 25"/>
          <p:cNvGrpSpPr/>
          <p:nvPr/>
        </p:nvGrpSpPr>
        <p:grpSpPr>
          <a:xfrm>
            <a:off x="467544" y="6243548"/>
            <a:ext cx="6840760" cy="425812"/>
            <a:chOff x="179512" y="6165304"/>
            <a:chExt cx="6840760" cy="425812"/>
          </a:xfrm>
        </p:grpSpPr>
        <p:sp>
          <p:nvSpPr>
            <p:cNvPr id="27" name="ZoneTexte 26"/>
            <p:cNvSpPr txBox="1"/>
            <p:nvPr/>
          </p:nvSpPr>
          <p:spPr>
            <a:xfrm>
              <a:off x="539552" y="6237312"/>
              <a:ext cx="6480720" cy="338554"/>
            </a:xfrm>
            <a:prstGeom prst="rect">
              <a:avLst/>
            </a:prstGeom>
            <a:noFill/>
          </p:spPr>
          <p:txBody>
            <a:bodyPr wrap="square" rtlCol="0">
              <a:spAutoFit/>
            </a:bodyPr>
            <a:lstStyle/>
            <a:p>
              <a:r>
                <a:rPr lang="fr-FR" sz="1600" i="1" dirty="0" smtClean="0"/>
                <a:t>Pour plus d’informations : rendez-vous sur </a:t>
              </a:r>
              <a:r>
                <a:rPr lang="fr-FR" sz="1600" i="1" dirty="0" smtClean="0">
                  <a:solidFill>
                    <a:srgbClr val="0070C0"/>
                  </a:solidFill>
                  <a:hlinkClick r:id="rId6"/>
                </a:rPr>
                <a:t>www.procap.com</a:t>
              </a:r>
              <a:endParaRPr lang="fr-FR" dirty="0">
                <a:solidFill>
                  <a:srgbClr val="0070C0"/>
                </a:solidFill>
              </a:endParaRPr>
            </a:p>
          </p:txBody>
        </p:sp>
        <p:pic>
          <p:nvPicPr>
            <p:cNvPr id="28" name="Picture 7" descr="http://fr.altermedia.info/images/ampoule.jpg"/>
            <p:cNvPicPr>
              <a:picLocks noChangeAspect="1" noChangeArrowheads="1"/>
            </p:cNvPicPr>
            <p:nvPr/>
          </p:nvPicPr>
          <p:blipFill>
            <a:blip r:embed="rId7" cstate="print"/>
            <a:srcRect/>
            <a:stretch>
              <a:fillRect/>
            </a:stretch>
          </p:blipFill>
          <p:spPr bwMode="auto">
            <a:xfrm>
              <a:off x="179512" y="6165304"/>
              <a:ext cx="407715" cy="425812"/>
            </a:xfrm>
            <a:prstGeom prst="rect">
              <a:avLst/>
            </a:prstGeom>
            <a:noFill/>
          </p:spPr>
        </p:pic>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78296"/>
            <a:ext cx="7467600" cy="1143000"/>
          </a:xfrm>
        </p:spPr>
        <p:txBody>
          <a:bodyPr/>
          <a:lstStyle/>
          <a:p>
            <a:r>
              <a:rPr lang="fr-FR" dirty="0" smtClean="0"/>
              <a:t>Fonction manipuler</a:t>
            </a:r>
            <a:endParaRPr lang="fr-FR" dirty="0"/>
          </a:p>
        </p:txBody>
      </p:sp>
      <p:sp>
        <p:nvSpPr>
          <p:cNvPr id="3" name="Espace réservé du contenu 2"/>
          <p:cNvSpPr>
            <a:spLocks noGrp="1"/>
          </p:cNvSpPr>
          <p:nvPr>
            <p:ph sz="quarter" idx="1"/>
          </p:nvPr>
        </p:nvSpPr>
        <p:spPr>
          <a:xfrm>
            <a:off x="457200" y="1003520"/>
            <a:ext cx="8219256" cy="625280"/>
          </a:xfrm>
        </p:spPr>
        <p:txBody>
          <a:bodyPr/>
          <a:lstStyle/>
          <a:p>
            <a:pPr lvl="1"/>
            <a:r>
              <a:rPr lang="fr-FR" b="1" i="1" dirty="0" smtClean="0"/>
              <a:t>Et si on oubliait le liège pour le champagne ?</a:t>
            </a:r>
          </a:p>
          <a:p>
            <a:endParaRPr lang="fr-FR" dirty="0" smtClean="0"/>
          </a:p>
          <a:p>
            <a:endParaRPr lang="fr-FR" dirty="0" smtClean="0"/>
          </a:p>
          <a:p>
            <a:endParaRPr lang="fr-FR" dirty="0" smtClean="0"/>
          </a:p>
          <a:p>
            <a:endParaRPr lang="fr-FR" dirty="0" smtClean="0"/>
          </a:p>
          <a:p>
            <a:endParaRPr lang="fr-FR" dirty="0" smtClean="0"/>
          </a:p>
          <a:p>
            <a:pPr>
              <a:buNone/>
            </a:pPr>
            <a:endParaRPr lang="fr-FR" dirty="0" smtClean="0"/>
          </a:p>
        </p:txBody>
      </p:sp>
      <p:sp>
        <p:nvSpPr>
          <p:cNvPr id="10" name="ZoneTexte 9"/>
          <p:cNvSpPr txBox="1"/>
          <p:nvPr/>
        </p:nvSpPr>
        <p:spPr>
          <a:xfrm>
            <a:off x="899592" y="2348880"/>
            <a:ext cx="3347864" cy="1754326"/>
          </a:xfrm>
          <a:prstGeom prst="rect">
            <a:avLst/>
          </a:prstGeom>
          <a:noFill/>
          <a:ln>
            <a:solidFill>
              <a:srgbClr val="0070C0"/>
            </a:solidFill>
          </a:ln>
        </p:spPr>
        <p:txBody>
          <a:bodyPr wrap="square" rtlCol="0">
            <a:spAutoFit/>
          </a:bodyPr>
          <a:lstStyle/>
          <a:p>
            <a:pPr algn="just"/>
            <a:r>
              <a:rPr lang="fr-FR" i="1" dirty="0" smtClean="0"/>
              <a:t>Une capsule est intégrée dans un dôme lui-même recouvert d'une coiffe de </a:t>
            </a:r>
            <a:r>
              <a:rPr lang="fr-FR" i="1" dirty="0" err="1" smtClean="0"/>
              <a:t>surbouchage</a:t>
            </a:r>
            <a:r>
              <a:rPr lang="fr-FR" i="1" dirty="0" smtClean="0"/>
              <a:t> où l'on intègre un levier d'ouverture permettant de décapsuler le bouchon.</a:t>
            </a:r>
            <a:endParaRPr lang="fr-FR" b="1" i="1" dirty="0">
              <a:solidFill>
                <a:prstClr val="black"/>
              </a:solidFill>
            </a:endParaRPr>
          </a:p>
        </p:txBody>
      </p:sp>
      <p:grpSp>
        <p:nvGrpSpPr>
          <p:cNvPr id="4" name="Groupe 10"/>
          <p:cNvGrpSpPr/>
          <p:nvPr/>
        </p:nvGrpSpPr>
        <p:grpSpPr>
          <a:xfrm>
            <a:off x="251520" y="6243548"/>
            <a:ext cx="6840760" cy="425812"/>
            <a:chOff x="179512" y="6165304"/>
            <a:chExt cx="6840760" cy="425812"/>
          </a:xfrm>
        </p:grpSpPr>
        <p:sp>
          <p:nvSpPr>
            <p:cNvPr id="12" name="ZoneTexte 11"/>
            <p:cNvSpPr txBox="1"/>
            <p:nvPr/>
          </p:nvSpPr>
          <p:spPr>
            <a:xfrm>
              <a:off x="539552" y="6237312"/>
              <a:ext cx="6480720" cy="338554"/>
            </a:xfrm>
            <a:prstGeom prst="rect">
              <a:avLst/>
            </a:prstGeom>
            <a:noFill/>
          </p:spPr>
          <p:txBody>
            <a:bodyPr wrap="square" rtlCol="0">
              <a:spAutoFit/>
            </a:bodyPr>
            <a:lstStyle/>
            <a:p>
              <a:r>
                <a:rPr lang="fr-FR" sz="1600" i="1" dirty="0" smtClean="0"/>
                <a:t>Pour plus d’informations : rendez-vous sur </a:t>
              </a:r>
              <a:r>
                <a:rPr lang="fr-FR" sz="1600" i="1" dirty="0" smtClean="0">
                  <a:solidFill>
                    <a:srgbClr val="0070C0"/>
                  </a:solidFill>
                  <a:hlinkClick r:id="rId3"/>
                </a:rPr>
                <a:t>www.alcan.com</a:t>
              </a:r>
              <a:endParaRPr lang="fr-FR" dirty="0">
                <a:solidFill>
                  <a:srgbClr val="0070C0"/>
                </a:solidFill>
              </a:endParaRPr>
            </a:p>
          </p:txBody>
        </p:sp>
        <p:pic>
          <p:nvPicPr>
            <p:cNvPr id="13" name="Picture 7" descr="http://fr.altermedia.info/images/ampoule.jpg"/>
            <p:cNvPicPr>
              <a:picLocks noChangeAspect="1" noChangeArrowheads="1"/>
            </p:cNvPicPr>
            <p:nvPr/>
          </p:nvPicPr>
          <p:blipFill>
            <a:blip r:embed="rId4" cstate="print"/>
            <a:srcRect/>
            <a:stretch>
              <a:fillRect/>
            </a:stretch>
          </p:blipFill>
          <p:spPr bwMode="auto">
            <a:xfrm>
              <a:off x="179512" y="6165304"/>
              <a:ext cx="407715" cy="425812"/>
            </a:xfrm>
            <a:prstGeom prst="rect">
              <a:avLst/>
            </a:prstGeom>
            <a:noFill/>
          </p:spPr>
        </p:pic>
      </p:grpSp>
      <p:grpSp>
        <p:nvGrpSpPr>
          <p:cNvPr id="5" name="Groupe 13"/>
          <p:cNvGrpSpPr/>
          <p:nvPr/>
        </p:nvGrpSpPr>
        <p:grpSpPr>
          <a:xfrm>
            <a:off x="1475656" y="5405154"/>
            <a:ext cx="2880321" cy="400110"/>
            <a:chOff x="4888590" y="4928394"/>
            <a:chExt cx="2334055" cy="400110"/>
          </a:xfrm>
        </p:grpSpPr>
        <p:sp>
          <p:nvSpPr>
            <p:cNvPr id="16" name="Flèche droite 15"/>
            <p:cNvSpPr/>
            <p:nvPr/>
          </p:nvSpPr>
          <p:spPr>
            <a:xfrm>
              <a:off x="4888590" y="4941168"/>
              <a:ext cx="619515" cy="36004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sz="2000" i="1"/>
            </a:p>
          </p:txBody>
        </p:sp>
        <p:sp>
          <p:nvSpPr>
            <p:cNvPr id="17" name="ZoneTexte 16"/>
            <p:cNvSpPr txBox="1"/>
            <p:nvPr/>
          </p:nvSpPr>
          <p:spPr>
            <a:xfrm>
              <a:off x="5297050" y="4928394"/>
              <a:ext cx="1925595" cy="400110"/>
            </a:xfrm>
            <a:prstGeom prst="rect">
              <a:avLst/>
            </a:prstGeom>
            <a:noFill/>
          </p:spPr>
          <p:txBody>
            <a:bodyPr wrap="square" rtlCol="0">
              <a:spAutoFit/>
            </a:bodyPr>
            <a:lstStyle/>
            <a:p>
              <a:pPr algn="ctr"/>
              <a:r>
                <a:rPr lang="fr-FR" sz="2000" b="1" i="1" dirty="0" smtClean="0">
                  <a:solidFill>
                    <a:srgbClr val="C00000"/>
                  </a:solidFill>
                </a:rPr>
                <a:t>PRATICITE</a:t>
              </a:r>
              <a:endParaRPr lang="fr-FR" sz="2000" b="1" i="1" dirty="0">
                <a:solidFill>
                  <a:srgbClr val="C00000"/>
                </a:solidFill>
              </a:endParaRPr>
            </a:p>
          </p:txBody>
        </p:sp>
      </p:grpSp>
      <p:sp>
        <p:nvSpPr>
          <p:cNvPr id="19" name="ZoneTexte 18"/>
          <p:cNvSpPr txBox="1"/>
          <p:nvPr/>
        </p:nvSpPr>
        <p:spPr>
          <a:xfrm>
            <a:off x="2195736" y="1556792"/>
            <a:ext cx="2880320" cy="400110"/>
          </a:xfrm>
          <a:prstGeom prst="rect">
            <a:avLst/>
          </a:prstGeom>
          <a:noFill/>
        </p:spPr>
        <p:txBody>
          <a:bodyPr wrap="square" rtlCol="0">
            <a:spAutoFit/>
          </a:bodyPr>
          <a:lstStyle/>
          <a:p>
            <a:pPr algn="ctr"/>
            <a:r>
              <a:rPr lang="fr-FR" sz="2000" b="1" dirty="0" smtClean="0">
                <a:solidFill>
                  <a:schemeClr val="accent1">
                    <a:lumMod val="50000"/>
                  </a:schemeClr>
                </a:solidFill>
              </a:rPr>
              <a:t>Bouchon Maestro</a:t>
            </a:r>
            <a:endParaRPr lang="fr-FR" sz="2000" b="1" dirty="0">
              <a:solidFill>
                <a:schemeClr val="accent1">
                  <a:lumMod val="50000"/>
                </a:schemeClr>
              </a:solidFill>
            </a:endParaRPr>
          </a:p>
        </p:txBody>
      </p:sp>
      <p:grpSp>
        <p:nvGrpSpPr>
          <p:cNvPr id="6" name="Groupe 19"/>
          <p:cNvGrpSpPr/>
          <p:nvPr/>
        </p:nvGrpSpPr>
        <p:grpSpPr>
          <a:xfrm>
            <a:off x="5148064" y="1700808"/>
            <a:ext cx="3816424" cy="3116918"/>
            <a:chOff x="5148064" y="1700808"/>
            <a:chExt cx="3816424" cy="3116918"/>
          </a:xfrm>
        </p:grpSpPr>
        <p:pic>
          <p:nvPicPr>
            <p:cNvPr id="38916" name="Picture 4" descr="http://www.reussir-vigne.com/reussir/photos/108/img/C0JIQIFN1_web.jpg"/>
            <p:cNvPicPr>
              <a:picLocks noChangeAspect="1" noChangeArrowheads="1"/>
            </p:cNvPicPr>
            <p:nvPr/>
          </p:nvPicPr>
          <p:blipFill>
            <a:blip r:embed="rId5" cstate="print"/>
            <a:srcRect l="19030" t="7848" r="20422"/>
            <a:stretch>
              <a:fillRect/>
            </a:stretch>
          </p:blipFill>
          <p:spPr bwMode="auto">
            <a:xfrm>
              <a:off x="5148064" y="1700808"/>
              <a:ext cx="1233459" cy="2482992"/>
            </a:xfrm>
            <a:prstGeom prst="rect">
              <a:avLst/>
            </a:prstGeom>
            <a:noFill/>
          </p:spPr>
        </p:pic>
        <p:sp>
          <p:nvSpPr>
            <p:cNvPr id="18" name="Flèche à angle droit 17"/>
            <p:cNvSpPr/>
            <p:nvPr/>
          </p:nvSpPr>
          <p:spPr>
            <a:xfrm rot="16200000">
              <a:off x="6336196" y="1952836"/>
              <a:ext cx="1296144" cy="1512168"/>
            </a:xfrm>
            <a:prstGeom prst="bentUpArrow">
              <a:avLst>
                <a:gd name="adj1" fmla="val 13077"/>
                <a:gd name="adj2" fmla="val 20231"/>
                <a:gd name="adj3" fmla="val 26192"/>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pic>
          <p:nvPicPr>
            <p:cNvPr id="53250" name="Picture 2" descr="« Ce levier apporte l'aisance et la sûreté », explique Bruno de Saizieux, directeur commercial et marketing du groupe Alcan."/>
            <p:cNvPicPr>
              <a:picLocks noChangeAspect="1" noChangeArrowheads="1"/>
            </p:cNvPicPr>
            <p:nvPr/>
          </p:nvPicPr>
          <p:blipFill>
            <a:blip r:embed="rId6" cstate="print"/>
            <a:srcRect l="2680" t="8929" r="4712" b="10710"/>
            <a:stretch>
              <a:fillRect/>
            </a:stretch>
          </p:blipFill>
          <p:spPr bwMode="auto">
            <a:xfrm>
              <a:off x="6444208" y="3429000"/>
              <a:ext cx="2520280" cy="1388726"/>
            </a:xfrm>
            <a:prstGeom prst="rect">
              <a:avLst/>
            </a:prstGeom>
            <a:noFill/>
          </p:spPr>
        </p:pic>
      </p:grpSp>
      <p:sp>
        <p:nvSpPr>
          <p:cNvPr id="23" name="ZoneTexte 22"/>
          <p:cNvSpPr txBox="1"/>
          <p:nvPr/>
        </p:nvSpPr>
        <p:spPr>
          <a:xfrm>
            <a:off x="539552" y="4509120"/>
            <a:ext cx="1800200" cy="400110"/>
          </a:xfrm>
          <a:prstGeom prst="rect">
            <a:avLst/>
          </a:prstGeom>
          <a:noFill/>
        </p:spPr>
        <p:txBody>
          <a:bodyPr wrap="square" rtlCol="0">
            <a:spAutoFit/>
          </a:bodyPr>
          <a:lstStyle/>
          <a:p>
            <a:r>
              <a:rPr lang="fr-FR" sz="2000" b="1" dirty="0" smtClean="0">
                <a:solidFill>
                  <a:schemeClr val="accent1"/>
                </a:solidFill>
              </a:rPr>
              <a:t>AISANCE</a:t>
            </a:r>
            <a:endParaRPr lang="fr-FR" sz="2000" b="1" dirty="0">
              <a:solidFill>
                <a:schemeClr val="accent1"/>
              </a:solidFill>
            </a:endParaRPr>
          </a:p>
        </p:txBody>
      </p:sp>
      <p:sp>
        <p:nvSpPr>
          <p:cNvPr id="24" name="ZoneTexte 23"/>
          <p:cNvSpPr txBox="1"/>
          <p:nvPr/>
        </p:nvSpPr>
        <p:spPr>
          <a:xfrm>
            <a:off x="3419872" y="4797152"/>
            <a:ext cx="1800200" cy="400110"/>
          </a:xfrm>
          <a:prstGeom prst="rect">
            <a:avLst/>
          </a:prstGeom>
          <a:noFill/>
        </p:spPr>
        <p:txBody>
          <a:bodyPr wrap="square" rtlCol="0">
            <a:spAutoFit/>
          </a:bodyPr>
          <a:lstStyle/>
          <a:p>
            <a:r>
              <a:rPr lang="fr-FR" sz="2000" b="1" dirty="0" smtClean="0">
                <a:solidFill>
                  <a:schemeClr val="accent1"/>
                </a:solidFill>
              </a:rPr>
              <a:t>SURETE</a:t>
            </a:r>
            <a:endParaRPr lang="fr-FR" sz="2000" b="1" dirty="0">
              <a:solidFill>
                <a:schemeClr val="accent1"/>
              </a:solidFill>
            </a:endParaRPr>
          </a:p>
        </p:txBody>
      </p:sp>
      <p:sp>
        <p:nvSpPr>
          <p:cNvPr id="25" name="ZoneTexte 24"/>
          <p:cNvSpPr txBox="1"/>
          <p:nvPr/>
        </p:nvSpPr>
        <p:spPr>
          <a:xfrm>
            <a:off x="5652120" y="5085184"/>
            <a:ext cx="2304256" cy="923330"/>
          </a:xfrm>
          <a:prstGeom prst="rect">
            <a:avLst/>
          </a:prstGeom>
          <a:noFill/>
        </p:spPr>
        <p:txBody>
          <a:bodyPr wrap="square" rtlCol="0">
            <a:spAutoFit/>
          </a:bodyPr>
          <a:lstStyle/>
          <a:p>
            <a:pPr algn="ctr"/>
            <a:r>
              <a:rPr lang="fr-FR" b="1" i="1" dirty="0" smtClean="0"/>
              <a:t>Préservation de la symbolique du bruit</a:t>
            </a:r>
            <a:endParaRPr lang="fr-FR" b="1" i="1"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78296"/>
            <a:ext cx="7467600" cy="1143000"/>
          </a:xfrm>
        </p:spPr>
        <p:txBody>
          <a:bodyPr/>
          <a:lstStyle/>
          <a:p>
            <a:r>
              <a:rPr lang="fr-FR" dirty="0" smtClean="0"/>
              <a:t>Fonction manipuler</a:t>
            </a:r>
            <a:endParaRPr lang="fr-FR" dirty="0"/>
          </a:p>
        </p:txBody>
      </p:sp>
      <p:sp>
        <p:nvSpPr>
          <p:cNvPr id="3" name="Espace réservé du contenu 2"/>
          <p:cNvSpPr>
            <a:spLocks noGrp="1"/>
          </p:cNvSpPr>
          <p:nvPr>
            <p:ph sz="quarter" idx="1"/>
          </p:nvPr>
        </p:nvSpPr>
        <p:spPr>
          <a:xfrm>
            <a:off x="323528" y="1003520"/>
            <a:ext cx="8291264" cy="841304"/>
          </a:xfrm>
        </p:spPr>
        <p:txBody>
          <a:bodyPr/>
          <a:lstStyle/>
          <a:p>
            <a:pPr lvl="1"/>
            <a:r>
              <a:rPr lang="fr-FR" b="1" i="1" dirty="0" smtClean="0"/>
              <a:t>N’oubliez pas les enfants : la bouteille « Twist and Drink » a été conçue pour ça !</a:t>
            </a:r>
            <a:endParaRPr lang="fr-FR" dirty="0" smtClean="0"/>
          </a:p>
        </p:txBody>
      </p:sp>
      <p:grpSp>
        <p:nvGrpSpPr>
          <p:cNvPr id="4" name="Groupe 19"/>
          <p:cNvGrpSpPr/>
          <p:nvPr/>
        </p:nvGrpSpPr>
        <p:grpSpPr>
          <a:xfrm>
            <a:off x="611560" y="2132856"/>
            <a:ext cx="4176464" cy="2736304"/>
            <a:chOff x="1691680" y="4581128"/>
            <a:chExt cx="3265607" cy="2628900"/>
          </a:xfrm>
        </p:grpSpPr>
        <p:pic>
          <p:nvPicPr>
            <p:cNvPr id="31747" name="Picture 3"/>
            <p:cNvPicPr>
              <a:picLocks noChangeAspect="1" noChangeArrowheads="1"/>
            </p:cNvPicPr>
            <p:nvPr/>
          </p:nvPicPr>
          <p:blipFill>
            <a:blip r:embed="rId3" cstate="print"/>
            <a:srcRect/>
            <a:stretch>
              <a:fillRect/>
            </a:stretch>
          </p:blipFill>
          <p:spPr bwMode="auto">
            <a:xfrm>
              <a:off x="1691680" y="4581128"/>
              <a:ext cx="1209675" cy="2628900"/>
            </a:xfrm>
            <a:prstGeom prst="rect">
              <a:avLst/>
            </a:prstGeom>
            <a:noFill/>
            <a:ln w="9525">
              <a:noFill/>
              <a:miter lim="800000"/>
              <a:headEnd/>
              <a:tailEnd/>
            </a:ln>
          </p:spPr>
        </p:pic>
        <p:pic>
          <p:nvPicPr>
            <p:cNvPr id="31748" name="Picture 4"/>
            <p:cNvPicPr>
              <a:picLocks noChangeAspect="1" noChangeArrowheads="1"/>
            </p:cNvPicPr>
            <p:nvPr/>
          </p:nvPicPr>
          <p:blipFill>
            <a:blip r:embed="rId4" cstate="print"/>
            <a:srcRect/>
            <a:stretch>
              <a:fillRect/>
            </a:stretch>
          </p:blipFill>
          <p:spPr bwMode="auto">
            <a:xfrm>
              <a:off x="3138012" y="4666984"/>
              <a:ext cx="1819275" cy="1114425"/>
            </a:xfrm>
            <a:prstGeom prst="rect">
              <a:avLst/>
            </a:prstGeom>
            <a:noFill/>
            <a:ln w="9525">
              <a:noFill/>
              <a:miter lim="800000"/>
              <a:headEnd/>
              <a:tailEnd/>
            </a:ln>
          </p:spPr>
        </p:pic>
        <p:pic>
          <p:nvPicPr>
            <p:cNvPr id="31749" name="Picture 5"/>
            <p:cNvPicPr>
              <a:picLocks noChangeAspect="1" noChangeArrowheads="1"/>
            </p:cNvPicPr>
            <p:nvPr/>
          </p:nvPicPr>
          <p:blipFill>
            <a:blip r:embed="rId5" cstate="print"/>
            <a:srcRect l="8400" r="7601"/>
            <a:stretch>
              <a:fillRect/>
            </a:stretch>
          </p:blipFill>
          <p:spPr bwMode="auto">
            <a:xfrm>
              <a:off x="3442503" y="5954831"/>
              <a:ext cx="1440160" cy="1152525"/>
            </a:xfrm>
            <a:prstGeom prst="rect">
              <a:avLst/>
            </a:prstGeom>
            <a:noFill/>
            <a:ln w="9525">
              <a:noFill/>
              <a:miter lim="800000"/>
              <a:headEnd/>
              <a:tailEnd/>
            </a:ln>
          </p:spPr>
        </p:pic>
      </p:grpSp>
      <p:sp>
        <p:nvSpPr>
          <p:cNvPr id="21" name="ZoneTexte 20"/>
          <p:cNvSpPr txBox="1"/>
          <p:nvPr/>
        </p:nvSpPr>
        <p:spPr>
          <a:xfrm>
            <a:off x="5580112" y="2708920"/>
            <a:ext cx="2808312" cy="1569660"/>
          </a:xfrm>
          <a:prstGeom prst="rect">
            <a:avLst/>
          </a:prstGeom>
          <a:noFill/>
          <a:ln>
            <a:solidFill>
              <a:srgbClr val="0070C0"/>
            </a:solidFill>
          </a:ln>
        </p:spPr>
        <p:txBody>
          <a:bodyPr wrap="square" rtlCol="0">
            <a:spAutoFit/>
          </a:bodyPr>
          <a:lstStyle/>
          <a:p>
            <a:pPr algn="ctr"/>
            <a:r>
              <a:rPr lang="fr-FR" sz="1600" b="1" dirty="0" smtClean="0">
                <a:solidFill>
                  <a:prstClr val="black"/>
                </a:solidFill>
              </a:rPr>
              <a:t>Pour </a:t>
            </a:r>
            <a:r>
              <a:rPr lang="fr-FR" sz="1600" b="1" dirty="0">
                <a:solidFill>
                  <a:prstClr val="black"/>
                </a:solidFill>
              </a:rPr>
              <a:t>l’ouvrir, il faut tourner d’un quart de tour l’ailette puis, pour boire, presser légèrement la bouteille. Un jeu d’enfant … !</a:t>
            </a:r>
          </a:p>
        </p:txBody>
      </p:sp>
      <p:grpSp>
        <p:nvGrpSpPr>
          <p:cNvPr id="5" name="Groupe 15"/>
          <p:cNvGrpSpPr/>
          <p:nvPr/>
        </p:nvGrpSpPr>
        <p:grpSpPr>
          <a:xfrm>
            <a:off x="3131840" y="5149641"/>
            <a:ext cx="3096343" cy="1015663"/>
            <a:chOff x="4888590" y="4640362"/>
            <a:chExt cx="2509107" cy="1015663"/>
          </a:xfrm>
        </p:grpSpPr>
        <p:sp>
          <p:nvSpPr>
            <p:cNvPr id="17" name="Flèche droite 16"/>
            <p:cNvSpPr/>
            <p:nvPr/>
          </p:nvSpPr>
          <p:spPr>
            <a:xfrm>
              <a:off x="4888590" y="4941168"/>
              <a:ext cx="619515" cy="36004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sz="2000" i="1"/>
            </a:p>
          </p:txBody>
        </p:sp>
        <p:sp>
          <p:nvSpPr>
            <p:cNvPr id="20" name="ZoneTexte 19"/>
            <p:cNvSpPr txBox="1"/>
            <p:nvPr/>
          </p:nvSpPr>
          <p:spPr>
            <a:xfrm>
              <a:off x="5472103" y="4640362"/>
              <a:ext cx="1925594" cy="1015663"/>
            </a:xfrm>
            <a:prstGeom prst="rect">
              <a:avLst/>
            </a:prstGeom>
            <a:noFill/>
          </p:spPr>
          <p:txBody>
            <a:bodyPr wrap="square" rtlCol="0">
              <a:spAutoFit/>
            </a:bodyPr>
            <a:lstStyle/>
            <a:p>
              <a:pPr algn="ctr"/>
              <a:r>
                <a:rPr lang="fr-FR" sz="2000" i="1" dirty="0" smtClean="0"/>
                <a:t>Dose unique : conception pour les </a:t>
              </a:r>
              <a:r>
                <a:rPr lang="fr-FR" sz="2000" b="1" i="1" dirty="0" smtClean="0"/>
                <a:t>enfants</a:t>
              </a:r>
              <a:endParaRPr lang="fr-FR" sz="2000" b="1" i="1" dirty="0"/>
            </a:p>
          </p:txBody>
        </p:sp>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78296"/>
            <a:ext cx="7467600" cy="1143000"/>
          </a:xfrm>
        </p:spPr>
        <p:txBody>
          <a:bodyPr/>
          <a:lstStyle/>
          <a:p>
            <a:r>
              <a:rPr lang="fr-FR" dirty="0" smtClean="0"/>
              <a:t>Fonction manipuler</a:t>
            </a:r>
            <a:endParaRPr lang="fr-FR" dirty="0"/>
          </a:p>
        </p:txBody>
      </p:sp>
      <p:sp>
        <p:nvSpPr>
          <p:cNvPr id="3" name="Espace réservé du contenu 2"/>
          <p:cNvSpPr>
            <a:spLocks noGrp="1"/>
          </p:cNvSpPr>
          <p:nvPr>
            <p:ph sz="quarter" idx="1"/>
          </p:nvPr>
        </p:nvSpPr>
        <p:spPr>
          <a:xfrm>
            <a:off x="-36512" y="836712"/>
            <a:ext cx="8614792" cy="841304"/>
          </a:xfrm>
        </p:spPr>
        <p:txBody>
          <a:bodyPr/>
          <a:lstStyle/>
          <a:p>
            <a:pPr lvl="1"/>
            <a:r>
              <a:rPr lang="fr-FR" b="1" i="1" dirty="0" smtClean="0"/>
              <a:t>Adaptez-vous aux différentes générations : séniors &amp; enfants</a:t>
            </a:r>
          </a:p>
        </p:txBody>
      </p:sp>
      <p:grpSp>
        <p:nvGrpSpPr>
          <p:cNvPr id="4" name="Groupe 17"/>
          <p:cNvGrpSpPr/>
          <p:nvPr/>
        </p:nvGrpSpPr>
        <p:grpSpPr>
          <a:xfrm>
            <a:off x="251520" y="6243548"/>
            <a:ext cx="6840760" cy="425812"/>
            <a:chOff x="179512" y="6165304"/>
            <a:chExt cx="6840760" cy="425812"/>
          </a:xfrm>
        </p:grpSpPr>
        <p:sp>
          <p:nvSpPr>
            <p:cNvPr id="19" name="ZoneTexte 18"/>
            <p:cNvSpPr txBox="1"/>
            <p:nvPr/>
          </p:nvSpPr>
          <p:spPr>
            <a:xfrm>
              <a:off x="539552" y="6237312"/>
              <a:ext cx="6480720" cy="338554"/>
            </a:xfrm>
            <a:prstGeom prst="rect">
              <a:avLst/>
            </a:prstGeom>
            <a:noFill/>
          </p:spPr>
          <p:txBody>
            <a:bodyPr wrap="square" rtlCol="0">
              <a:spAutoFit/>
            </a:bodyPr>
            <a:lstStyle/>
            <a:p>
              <a:r>
                <a:rPr lang="fr-FR" sz="1600" i="1" dirty="0" smtClean="0"/>
                <a:t>Pour plus d’informations : rendez-vous sur </a:t>
              </a:r>
              <a:r>
                <a:rPr lang="fr-FR" sz="1600" i="1" dirty="0" smtClean="0">
                  <a:solidFill>
                    <a:srgbClr val="0070C0"/>
                  </a:solidFill>
                  <a:hlinkClick r:id="rId3"/>
                </a:rPr>
                <a:t>www.novembal.com</a:t>
              </a:r>
              <a:endParaRPr lang="fr-FR" dirty="0">
                <a:solidFill>
                  <a:srgbClr val="0070C0"/>
                </a:solidFill>
              </a:endParaRPr>
            </a:p>
          </p:txBody>
        </p:sp>
        <p:pic>
          <p:nvPicPr>
            <p:cNvPr id="23" name="Picture 7" descr="http://fr.altermedia.info/images/ampoule.jpg"/>
            <p:cNvPicPr>
              <a:picLocks noChangeAspect="1" noChangeArrowheads="1"/>
            </p:cNvPicPr>
            <p:nvPr/>
          </p:nvPicPr>
          <p:blipFill>
            <a:blip r:embed="rId4" cstate="print"/>
            <a:srcRect/>
            <a:stretch>
              <a:fillRect/>
            </a:stretch>
          </p:blipFill>
          <p:spPr bwMode="auto">
            <a:xfrm>
              <a:off x="179512" y="6165304"/>
              <a:ext cx="407715" cy="425812"/>
            </a:xfrm>
            <a:prstGeom prst="rect">
              <a:avLst/>
            </a:prstGeom>
            <a:noFill/>
          </p:spPr>
        </p:pic>
      </p:grpSp>
      <p:grpSp>
        <p:nvGrpSpPr>
          <p:cNvPr id="5" name="Groupe 26"/>
          <p:cNvGrpSpPr/>
          <p:nvPr/>
        </p:nvGrpSpPr>
        <p:grpSpPr>
          <a:xfrm>
            <a:off x="539552" y="1628800"/>
            <a:ext cx="3609792" cy="2982525"/>
            <a:chOff x="611560" y="1772816"/>
            <a:chExt cx="3609792" cy="2982525"/>
          </a:xfrm>
        </p:grpSpPr>
        <p:grpSp>
          <p:nvGrpSpPr>
            <p:cNvPr id="6" name="Groupe 14"/>
            <p:cNvGrpSpPr/>
            <p:nvPr/>
          </p:nvGrpSpPr>
          <p:grpSpPr>
            <a:xfrm>
              <a:off x="611560" y="1772816"/>
              <a:ext cx="3168352" cy="2982525"/>
              <a:chOff x="611560" y="1772816"/>
              <a:chExt cx="3168352" cy="2982525"/>
            </a:xfrm>
          </p:grpSpPr>
          <p:pic>
            <p:nvPicPr>
              <p:cNvPr id="1026" name="Picture 2" descr="http://www.miamz.fr/wp-content/uploads/2008/09/visueldizzy1.gif"/>
              <p:cNvPicPr>
                <a:picLocks noChangeAspect="1" noChangeArrowheads="1"/>
              </p:cNvPicPr>
              <p:nvPr/>
            </p:nvPicPr>
            <p:blipFill>
              <a:blip r:embed="rId5" cstate="print"/>
              <a:srcRect t="13799"/>
              <a:stretch>
                <a:fillRect/>
              </a:stretch>
            </p:blipFill>
            <p:spPr bwMode="auto">
              <a:xfrm>
                <a:off x="611560" y="1772816"/>
                <a:ext cx="2008262" cy="2331740"/>
              </a:xfrm>
              <a:prstGeom prst="rect">
                <a:avLst/>
              </a:prstGeom>
              <a:noFill/>
            </p:spPr>
          </p:pic>
          <p:sp>
            <p:nvSpPr>
              <p:cNvPr id="14" name="ZoneTexte 13"/>
              <p:cNvSpPr txBox="1"/>
              <p:nvPr/>
            </p:nvSpPr>
            <p:spPr>
              <a:xfrm>
                <a:off x="1115616" y="4170566"/>
                <a:ext cx="2664296" cy="584775"/>
              </a:xfrm>
              <a:prstGeom prst="rect">
                <a:avLst/>
              </a:prstGeom>
              <a:noFill/>
            </p:spPr>
            <p:txBody>
              <a:bodyPr wrap="square" rtlCol="0">
                <a:spAutoFit/>
              </a:bodyPr>
              <a:lstStyle/>
              <a:p>
                <a:pPr algn="ctr"/>
                <a:r>
                  <a:rPr lang="fr-FR" sz="1600" i="1" dirty="0" smtClean="0"/>
                  <a:t>Il suffit de soulever l’opercule grâce à l’anneau</a:t>
                </a:r>
                <a:endParaRPr lang="fr-FR" sz="1600" i="1" dirty="0"/>
              </a:p>
            </p:txBody>
          </p:sp>
        </p:grpSp>
        <p:pic>
          <p:nvPicPr>
            <p:cNvPr id="1030" name="Picture 6" descr="DSC05802.JPG"/>
            <p:cNvPicPr>
              <a:picLocks noChangeAspect="1" noChangeArrowheads="1"/>
            </p:cNvPicPr>
            <p:nvPr/>
          </p:nvPicPr>
          <p:blipFill>
            <a:blip r:embed="rId6" cstate="print"/>
            <a:srcRect l="33750" t="22500" r="29126" b="25751"/>
            <a:stretch>
              <a:fillRect/>
            </a:stretch>
          </p:blipFill>
          <p:spPr bwMode="auto">
            <a:xfrm>
              <a:off x="2843808" y="2564904"/>
              <a:ext cx="1377544" cy="1440160"/>
            </a:xfrm>
            <a:prstGeom prst="rect">
              <a:avLst/>
            </a:prstGeom>
            <a:noFill/>
          </p:spPr>
        </p:pic>
        <p:sp>
          <p:nvSpPr>
            <p:cNvPr id="26" name="Flèche courbée vers le bas 25"/>
            <p:cNvSpPr/>
            <p:nvPr/>
          </p:nvSpPr>
          <p:spPr>
            <a:xfrm rot="1426792">
              <a:off x="2379510" y="1988587"/>
              <a:ext cx="1139561" cy="43713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black"/>
                </a:solidFill>
              </a:endParaRPr>
            </a:p>
          </p:txBody>
        </p:sp>
      </p:grpSp>
      <p:grpSp>
        <p:nvGrpSpPr>
          <p:cNvPr id="7" name="Groupe 28"/>
          <p:cNvGrpSpPr/>
          <p:nvPr/>
        </p:nvGrpSpPr>
        <p:grpSpPr>
          <a:xfrm>
            <a:off x="3923928" y="4242574"/>
            <a:ext cx="2664296" cy="1994738"/>
            <a:chOff x="4572000" y="4149080"/>
            <a:chExt cx="2664296" cy="1994738"/>
          </a:xfrm>
        </p:grpSpPr>
        <p:pic>
          <p:nvPicPr>
            <p:cNvPr id="1032" name="Picture 8" descr="http://www.trendsnow.net/cms/uploads/2011/05/easy-access-bottle-cap-concept-01.jpg"/>
            <p:cNvPicPr>
              <a:picLocks noChangeAspect="1" noChangeArrowheads="1"/>
            </p:cNvPicPr>
            <p:nvPr/>
          </p:nvPicPr>
          <p:blipFill>
            <a:blip r:embed="rId7" cstate="print"/>
            <a:srcRect l="22680" t="7560" r="33221" b="11801"/>
            <a:stretch>
              <a:fillRect/>
            </a:stretch>
          </p:blipFill>
          <p:spPr bwMode="auto">
            <a:xfrm>
              <a:off x="5004048" y="4149080"/>
              <a:ext cx="1811451" cy="1656184"/>
            </a:xfrm>
            <a:prstGeom prst="rect">
              <a:avLst/>
            </a:prstGeom>
            <a:noFill/>
          </p:spPr>
        </p:pic>
        <p:sp>
          <p:nvSpPr>
            <p:cNvPr id="28" name="ZoneTexte 27"/>
            <p:cNvSpPr txBox="1"/>
            <p:nvPr/>
          </p:nvSpPr>
          <p:spPr>
            <a:xfrm>
              <a:off x="4572000" y="5805264"/>
              <a:ext cx="2664296" cy="338554"/>
            </a:xfrm>
            <a:prstGeom prst="rect">
              <a:avLst/>
            </a:prstGeom>
            <a:noFill/>
          </p:spPr>
          <p:txBody>
            <a:bodyPr wrap="square" rtlCol="0">
              <a:spAutoFit/>
            </a:bodyPr>
            <a:lstStyle/>
            <a:p>
              <a:pPr algn="ctr"/>
              <a:r>
                <a:rPr lang="fr-FR" sz="1600" i="1" dirty="0" smtClean="0"/>
                <a:t>Facilité d’ouverture</a:t>
              </a:r>
              <a:endParaRPr lang="fr-FR" sz="1600" i="1" dirty="0"/>
            </a:p>
          </p:txBody>
        </p:sp>
      </p:grpSp>
      <p:grpSp>
        <p:nvGrpSpPr>
          <p:cNvPr id="8" name="Groupe 30"/>
          <p:cNvGrpSpPr/>
          <p:nvPr/>
        </p:nvGrpSpPr>
        <p:grpSpPr>
          <a:xfrm>
            <a:off x="5508104" y="1484784"/>
            <a:ext cx="2664296" cy="2520280"/>
            <a:chOff x="5508104" y="1484784"/>
            <a:chExt cx="2664296" cy="2520280"/>
          </a:xfrm>
        </p:grpSpPr>
        <p:grpSp>
          <p:nvGrpSpPr>
            <p:cNvPr id="9" name="Groupe 24"/>
            <p:cNvGrpSpPr/>
            <p:nvPr/>
          </p:nvGrpSpPr>
          <p:grpSpPr>
            <a:xfrm>
              <a:off x="5836967" y="1484784"/>
              <a:ext cx="2191417" cy="2160494"/>
              <a:chOff x="5208497" y="1657812"/>
              <a:chExt cx="2810322" cy="2491268"/>
            </a:xfrm>
          </p:grpSpPr>
          <p:pic>
            <p:nvPicPr>
              <p:cNvPr id="1027" name="il_fi" descr="http://www.novembal.com/novembal-news/fr/8.gif"/>
              <p:cNvPicPr>
                <a:picLocks noChangeAspect="1" noChangeArrowheads="1"/>
              </p:cNvPicPr>
              <p:nvPr/>
            </p:nvPicPr>
            <p:blipFill>
              <a:blip r:embed="rId8" cstate="print"/>
              <a:srcRect/>
              <a:stretch>
                <a:fillRect/>
              </a:stretch>
            </p:blipFill>
            <p:spPr bwMode="auto">
              <a:xfrm>
                <a:off x="6084168" y="2038392"/>
                <a:ext cx="1934651" cy="1695525"/>
              </a:xfrm>
              <a:prstGeom prst="rect">
                <a:avLst/>
              </a:prstGeom>
              <a:noFill/>
              <a:ln w="9525">
                <a:noFill/>
                <a:miter lim="800000"/>
                <a:headEnd/>
                <a:tailEnd/>
              </a:ln>
            </p:spPr>
          </p:pic>
          <p:pic>
            <p:nvPicPr>
              <p:cNvPr id="1028" name="il_fi" descr="http://www.novembal.com/novembal-news/fr/6.jpg"/>
              <p:cNvPicPr>
                <a:picLocks noChangeAspect="1" noChangeArrowheads="1"/>
              </p:cNvPicPr>
              <p:nvPr/>
            </p:nvPicPr>
            <p:blipFill>
              <a:blip r:embed="rId9" cstate="print"/>
              <a:srcRect l="31908" t="7403" r="41092" b="25974"/>
              <a:stretch>
                <a:fillRect/>
              </a:stretch>
            </p:blipFill>
            <p:spPr bwMode="auto">
              <a:xfrm>
                <a:off x="5208497" y="1990234"/>
                <a:ext cx="659647" cy="2158846"/>
              </a:xfrm>
              <a:prstGeom prst="rect">
                <a:avLst/>
              </a:prstGeom>
              <a:noFill/>
              <a:ln w="9525">
                <a:noFill/>
                <a:miter lim="800000"/>
                <a:headEnd/>
                <a:tailEnd/>
              </a:ln>
            </p:spPr>
          </p:pic>
          <p:sp>
            <p:nvSpPr>
              <p:cNvPr id="24" name="Flèche courbée vers le bas 23"/>
              <p:cNvSpPr/>
              <p:nvPr/>
            </p:nvSpPr>
            <p:spPr>
              <a:xfrm rot="1426792">
                <a:off x="5547691" y="1657812"/>
                <a:ext cx="1461398" cy="50405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black"/>
                  </a:solidFill>
                </a:endParaRPr>
              </a:p>
            </p:txBody>
          </p:sp>
        </p:grpSp>
        <p:sp>
          <p:nvSpPr>
            <p:cNvPr id="30" name="ZoneTexte 29"/>
            <p:cNvSpPr txBox="1"/>
            <p:nvPr/>
          </p:nvSpPr>
          <p:spPr>
            <a:xfrm>
              <a:off x="5508104" y="3666510"/>
              <a:ext cx="2664296" cy="338554"/>
            </a:xfrm>
            <a:prstGeom prst="rect">
              <a:avLst/>
            </a:prstGeom>
            <a:noFill/>
          </p:spPr>
          <p:txBody>
            <a:bodyPr wrap="square" rtlCol="0">
              <a:spAutoFit/>
            </a:bodyPr>
            <a:lstStyle/>
            <a:p>
              <a:pPr algn="ctr"/>
              <a:r>
                <a:rPr lang="fr-FR" sz="1600" i="1" dirty="0" smtClean="0"/>
                <a:t>Ouverture en un seul geste</a:t>
              </a:r>
              <a:endParaRPr lang="fr-FR" sz="1600" i="1" dirty="0"/>
            </a:p>
          </p:txBody>
        </p:sp>
      </p:gr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78296"/>
            <a:ext cx="7467600" cy="1143000"/>
          </a:xfrm>
        </p:spPr>
        <p:txBody>
          <a:bodyPr/>
          <a:lstStyle/>
          <a:p>
            <a:r>
              <a:rPr lang="fr-FR" dirty="0" smtClean="0"/>
              <a:t>Fonction manipuler</a:t>
            </a:r>
            <a:endParaRPr lang="fr-FR" dirty="0"/>
          </a:p>
        </p:txBody>
      </p:sp>
      <p:sp>
        <p:nvSpPr>
          <p:cNvPr id="3" name="Espace réservé du contenu 2"/>
          <p:cNvSpPr>
            <a:spLocks noGrp="1"/>
          </p:cNvSpPr>
          <p:nvPr>
            <p:ph sz="quarter" idx="1"/>
          </p:nvPr>
        </p:nvSpPr>
        <p:spPr>
          <a:xfrm>
            <a:off x="457200" y="1003520"/>
            <a:ext cx="7467600" cy="4873752"/>
          </a:xfrm>
        </p:spPr>
        <p:txBody>
          <a:bodyPr/>
          <a:lstStyle/>
          <a:p>
            <a:r>
              <a:rPr lang="fr-FR" b="1" dirty="0" smtClean="0">
                <a:solidFill>
                  <a:schemeClr val="accent1"/>
                </a:solidFill>
              </a:rPr>
              <a:t>Pourquoi pas les sprays ?</a:t>
            </a:r>
          </a:p>
          <a:p>
            <a:endParaRPr lang="fr-FR" dirty="0" smtClean="0"/>
          </a:p>
          <a:p>
            <a:endParaRPr lang="fr-FR" dirty="0" smtClean="0"/>
          </a:p>
          <a:p>
            <a:endParaRPr lang="fr-FR" dirty="0" smtClean="0"/>
          </a:p>
          <a:p>
            <a:endParaRPr lang="fr-FR" dirty="0" smtClean="0"/>
          </a:p>
          <a:p>
            <a:endParaRPr lang="fr-FR" dirty="0" smtClean="0"/>
          </a:p>
          <a:p>
            <a:endParaRPr lang="fr-FR" dirty="0" smtClean="0"/>
          </a:p>
          <a:p>
            <a:pPr>
              <a:buNone/>
            </a:pPr>
            <a:endParaRPr lang="fr-FR" dirty="0" smtClean="0"/>
          </a:p>
        </p:txBody>
      </p:sp>
      <p:pic>
        <p:nvPicPr>
          <p:cNvPr id="37890" name="Picture 2" descr="http://www.snackfoods.fr/wp-content/uploads/2011/07/bouteille-65x300.png"/>
          <p:cNvPicPr>
            <a:picLocks noChangeAspect="1" noChangeArrowheads="1"/>
          </p:cNvPicPr>
          <p:nvPr/>
        </p:nvPicPr>
        <p:blipFill>
          <a:blip r:embed="rId3" cstate="print"/>
          <a:srcRect/>
          <a:stretch>
            <a:fillRect/>
          </a:stretch>
        </p:blipFill>
        <p:spPr bwMode="auto">
          <a:xfrm>
            <a:off x="1547664" y="1700808"/>
            <a:ext cx="432048" cy="1994068"/>
          </a:xfrm>
          <a:prstGeom prst="rect">
            <a:avLst/>
          </a:prstGeom>
          <a:noFill/>
        </p:spPr>
      </p:pic>
      <p:pic>
        <p:nvPicPr>
          <p:cNvPr id="17" name="il_fi" descr="http://1.bp.blogspot.com/_h5YDmA-dS0Y/TJ7_ooBgCfI/AAAAAAAABIM/QmEBA8tVhvM/s1600/huile.jpg"/>
          <p:cNvPicPr>
            <a:picLocks noChangeAspect="1" noChangeArrowheads="1"/>
          </p:cNvPicPr>
          <p:nvPr/>
        </p:nvPicPr>
        <p:blipFill>
          <a:blip r:embed="rId4" cstate="print"/>
          <a:srcRect l="23787" t="10793" r="25534" b="19942"/>
          <a:stretch>
            <a:fillRect/>
          </a:stretch>
        </p:blipFill>
        <p:spPr bwMode="auto">
          <a:xfrm>
            <a:off x="5868144" y="1772816"/>
            <a:ext cx="1024845" cy="1872134"/>
          </a:xfrm>
          <a:prstGeom prst="rect">
            <a:avLst/>
          </a:prstGeom>
          <a:noFill/>
          <a:ln w="9525">
            <a:noFill/>
            <a:miter lim="800000"/>
            <a:headEnd/>
            <a:tailEnd/>
          </a:ln>
        </p:spPr>
      </p:pic>
      <p:pic>
        <p:nvPicPr>
          <p:cNvPr id="20" name="Picture 2" descr="http://www.ooshop.com/Media/ProdImages/Produit/Images/3245414504745.gif"/>
          <p:cNvPicPr>
            <a:picLocks noChangeAspect="1" noChangeArrowheads="1"/>
          </p:cNvPicPr>
          <p:nvPr/>
        </p:nvPicPr>
        <p:blipFill>
          <a:blip r:embed="rId5" cstate="print"/>
          <a:srcRect/>
          <a:stretch>
            <a:fillRect/>
          </a:stretch>
        </p:blipFill>
        <p:spPr bwMode="auto">
          <a:xfrm>
            <a:off x="3419872" y="1916832"/>
            <a:ext cx="1218336" cy="1521991"/>
          </a:xfrm>
          <a:prstGeom prst="rect">
            <a:avLst/>
          </a:prstGeom>
          <a:noFill/>
          <a:ln w="9525">
            <a:noFill/>
            <a:miter lim="800000"/>
            <a:headEnd/>
            <a:tailEnd/>
          </a:ln>
        </p:spPr>
      </p:pic>
      <p:sp>
        <p:nvSpPr>
          <p:cNvPr id="23" name="ZoneTexte 22"/>
          <p:cNvSpPr txBox="1"/>
          <p:nvPr/>
        </p:nvSpPr>
        <p:spPr>
          <a:xfrm>
            <a:off x="1043608" y="3779748"/>
            <a:ext cx="1440160" cy="369332"/>
          </a:xfrm>
          <a:prstGeom prst="rect">
            <a:avLst/>
          </a:prstGeom>
          <a:noFill/>
        </p:spPr>
        <p:txBody>
          <a:bodyPr wrap="square" rtlCol="0">
            <a:spAutoFit/>
          </a:bodyPr>
          <a:lstStyle/>
          <a:p>
            <a:pPr algn="ctr"/>
            <a:r>
              <a:rPr lang="fr-FR" i="1" dirty="0">
                <a:solidFill>
                  <a:prstClr val="black"/>
                </a:solidFill>
              </a:rPr>
              <a:t>Sel</a:t>
            </a:r>
          </a:p>
        </p:txBody>
      </p:sp>
      <p:sp>
        <p:nvSpPr>
          <p:cNvPr id="24" name="ZoneTexte 23"/>
          <p:cNvSpPr txBox="1"/>
          <p:nvPr/>
        </p:nvSpPr>
        <p:spPr>
          <a:xfrm>
            <a:off x="3347864" y="3645024"/>
            <a:ext cx="1440160" cy="369332"/>
          </a:xfrm>
          <a:prstGeom prst="rect">
            <a:avLst/>
          </a:prstGeom>
          <a:noFill/>
        </p:spPr>
        <p:txBody>
          <a:bodyPr wrap="square" rtlCol="0">
            <a:spAutoFit/>
          </a:bodyPr>
          <a:lstStyle/>
          <a:p>
            <a:pPr algn="ctr"/>
            <a:r>
              <a:rPr lang="fr-FR" i="1" dirty="0">
                <a:solidFill>
                  <a:prstClr val="black"/>
                </a:solidFill>
              </a:rPr>
              <a:t>Vinaigre</a:t>
            </a:r>
          </a:p>
        </p:txBody>
      </p:sp>
      <p:sp>
        <p:nvSpPr>
          <p:cNvPr id="25" name="ZoneTexte 24"/>
          <p:cNvSpPr txBox="1"/>
          <p:nvPr/>
        </p:nvSpPr>
        <p:spPr>
          <a:xfrm>
            <a:off x="5652120" y="3717032"/>
            <a:ext cx="1440160" cy="369332"/>
          </a:xfrm>
          <a:prstGeom prst="rect">
            <a:avLst/>
          </a:prstGeom>
          <a:noFill/>
        </p:spPr>
        <p:txBody>
          <a:bodyPr wrap="square" rtlCol="0">
            <a:spAutoFit/>
          </a:bodyPr>
          <a:lstStyle/>
          <a:p>
            <a:pPr algn="ctr"/>
            <a:r>
              <a:rPr lang="fr-FR" i="1" dirty="0">
                <a:solidFill>
                  <a:prstClr val="black"/>
                </a:solidFill>
              </a:rPr>
              <a:t>Huile</a:t>
            </a:r>
          </a:p>
        </p:txBody>
      </p:sp>
      <p:grpSp>
        <p:nvGrpSpPr>
          <p:cNvPr id="4" name="Groupe 36"/>
          <p:cNvGrpSpPr/>
          <p:nvPr/>
        </p:nvGrpSpPr>
        <p:grpSpPr>
          <a:xfrm>
            <a:off x="899592" y="4221088"/>
            <a:ext cx="7128792" cy="1984286"/>
            <a:chOff x="467544" y="4221088"/>
            <a:chExt cx="7128792" cy="1984286"/>
          </a:xfrm>
        </p:grpSpPr>
        <p:grpSp>
          <p:nvGrpSpPr>
            <p:cNvPr id="5" name="Groupe 13"/>
            <p:cNvGrpSpPr/>
            <p:nvPr/>
          </p:nvGrpSpPr>
          <p:grpSpPr>
            <a:xfrm>
              <a:off x="467544" y="4437112"/>
              <a:ext cx="3240360" cy="1368152"/>
              <a:chOff x="467544" y="4437112"/>
              <a:chExt cx="3240360" cy="1368152"/>
            </a:xfrm>
          </p:grpSpPr>
          <p:sp>
            <p:nvSpPr>
              <p:cNvPr id="28" name="Explosion 1 27"/>
              <p:cNvSpPr/>
              <p:nvPr/>
            </p:nvSpPr>
            <p:spPr>
              <a:xfrm>
                <a:off x="467544" y="4437112"/>
                <a:ext cx="3240360" cy="136815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27" name="ZoneTexte 26"/>
              <p:cNvSpPr txBox="1"/>
              <p:nvPr/>
            </p:nvSpPr>
            <p:spPr>
              <a:xfrm>
                <a:off x="971600" y="4869160"/>
                <a:ext cx="2376264" cy="461665"/>
              </a:xfrm>
              <a:prstGeom prst="rect">
                <a:avLst/>
              </a:prstGeom>
              <a:noFill/>
            </p:spPr>
            <p:txBody>
              <a:bodyPr wrap="square" rtlCol="0">
                <a:spAutoFit/>
              </a:bodyPr>
              <a:lstStyle/>
              <a:p>
                <a:r>
                  <a:rPr lang="fr-FR" sz="2400" b="1" dirty="0">
                    <a:solidFill>
                      <a:prstClr val="black"/>
                    </a:solidFill>
                  </a:rPr>
                  <a:t>= </a:t>
                </a:r>
                <a:r>
                  <a:rPr lang="fr-FR" sz="2400" b="1" dirty="0">
                    <a:solidFill>
                      <a:srgbClr val="C00000"/>
                    </a:solidFill>
                  </a:rPr>
                  <a:t>PRATICITE</a:t>
                </a:r>
              </a:p>
            </p:txBody>
          </p:sp>
        </p:grpSp>
        <p:cxnSp>
          <p:nvCxnSpPr>
            <p:cNvPr id="18" name="Connecteur droit avec flèche 17"/>
            <p:cNvCxnSpPr/>
            <p:nvPr/>
          </p:nvCxnSpPr>
          <p:spPr>
            <a:xfrm flipV="1">
              <a:off x="3779912" y="4365104"/>
              <a:ext cx="936104"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a:off x="3779912" y="522920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a:off x="3779912" y="5589240"/>
              <a:ext cx="936104"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4788024" y="4221088"/>
              <a:ext cx="2808312" cy="400110"/>
            </a:xfrm>
            <a:prstGeom prst="rect">
              <a:avLst/>
            </a:prstGeom>
            <a:noFill/>
          </p:spPr>
          <p:txBody>
            <a:bodyPr wrap="square" rtlCol="0">
              <a:spAutoFit/>
            </a:bodyPr>
            <a:lstStyle/>
            <a:p>
              <a:r>
                <a:rPr lang="fr-FR" sz="2000" dirty="0" smtClean="0">
                  <a:solidFill>
                    <a:schemeClr val="accent1">
                      <a:lumMod val="50000"/>
                    </a:schemeClr>
                  </a:solidFill>
                </a:rPr>
                <a:t>Répartition homogène</a:t>
              </a:r>
              <a:endParaRPr lang="fr-FR" sz="2000" dirty="0">
                <a:solidFill>
                  <a:schemeClr val="accent1">
                    <a:lumMod val="50000"/>
                  </a:schemeClr>
                </a:solidFill>
              </a:endParaRPr>
            </a:p>
          </p:txBody>
        </p:sp>
        <p:sp>
          <p:nvSpPr>
            <p:cNvPr id="35" name="ZoneTexte 34"/>
            <p:cNvSpPr txBox="1"/>
            <p:nvPr/>
          </p:nvSpPr>
          <p:spPr>
            <a:xfrm>
              <a:off x="4788024" y="5805264"/>
              <a:ext cx="2808312" cy="400110"/>
            </a:xfrm>
            <a:prstGeom prst="rect">
              <a:avLst/>
            </a:prstGeom>
            <a:noFill/>
          </p:spPr>
          <p:txBody>
            <a:bodyPr wrap="square" rtlCol="0">
              <a:spAutoFit/>
            </a:bodyPr>
            <a:lstStyle/>
            <a:p>
              <a:r>
                <a:rPr lang="fr-FR" sz="2000" dirty="0" smtClean="0">
                  <a:solidFill>
                    <a:schemeClr val="accent1">
                      <a:lumMod val="50000"/>
                    </a:schemeClr>
                  </a:solidFill>
                </a:rPr>
                <a:t>Hygiène</a:t>
              </a:r>
              <a:endParaRPr lang="fr-FR" sz="2000" dirty="0">
                <a:solidFill>
                  <a:schemeClr val="accent1">
                    <a:lumMod val="50000"/>
                  </a:schemeClr>
                </a:solidFill>
              </a:endParaRPr>
            </a:p>
          </p:txBody>
        </p:sp>
        <p:sp>
          <p:nvSpPr>
            <p:cNvPr id="36" name="ZoneTexte 35"/>
            <p:cNvSpPr txBox="1"/>
            <p:nvPr/>
          </p:nvSpPr>
          <p:spPr>
            <a:xfrm>
              <a:off x="4788024" y="5013176"/>
              <a:ext cx="2808312" cy="400110"/>
            </a:xfrm>
            <a:prstGeom prst="rect">
              <a:avLst/>
            </a:prstGeom>
            <a:noFill/>
          </p:spPr>
          <p:txBody>
            <a:bodyPr wrap="square" rtlCol="0">
              <a:spAutoFit/>
            </a:bodyPr>
            <a:lstStyle/>
            <a:p>
              <a:r>
                <a:rPr lang="fr-FR" sz="2000" dirty="0" smtClean="0">
                  <a:solidFill>
                    <a:schemeClr val="accent1">
                      <a:lumMod val="50000"/>
                    </a:schemeClr>
                  </a:solidFill>
                </a:rPr>
                <a:t>Dosage</a:t>
              </a:r>
              <a:endParaRPr lang="fr-FR" sz="2000" dirty="0">
                <a:solidFill>
                  <a:schemeClr val="accent1">
                    <a:lumMod val="50000"/>
                  </a:schemeClr>
                </a:solidFill>
              </a:endParaRP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4"/>
          <p:cNvSpPr txBox="1">
            <a:spLocks noChangeArrowheads="1"/>
          </p:cNvSpPr>
          <p:nvPr/>
        </p:nvSpPr>
        <p:spPr bwMode="auto">
          <a:xfrm>
            <a:off x="250825" y="0"/>
            <a:ext cx="5213350" cy="1465263"/>
          </a:xfrm>
          <a:prstGeom prst="rect">
            <a:avLst/>
          </a:prstGeom>
          <a:noFill/>
          <a:ln w="9525">
            <a:noFill/>
            <a:miter lim="800000"/>
            <a:headEnd/>
            <a:tailEnd/>
          </a:ln>
        </p:spPr>
        <p:txBody>
          <a:bodyPr wrap="none">
            <a:spAutoFit/>
          </a:bodyPr>
          <a:lstStyle/>
          <a:p>
            <a:r>
              <a:rPr lang="fr-FR" b="1"/>
              <a:t>Facteurs de réussite du Design de l’emballage</a:t>
            </a:r>
          </a:p>
          <a:p>
            <a:pPr>
              <a:buFontTx/>
              <a:buChar char="-"/>
            </a:pPr>
            <a:r>
              <a:rPr lang="fr-FR"/>
              <a:t>Économie des matériaux et du process</a:t>
            </a:r>
          </a:p>
          <a:p>
            <a:pPr>
              <a:buFontTx/>
              <a:buChar char="-"/>
            </a:pPr>
            <a:r>
              <a:rPr lang="fr-FR"/>
              <a:t>-ergonomie des formes et fonctionnalités</a:t>
            </a:r>
          </a:p>
          <a:p>
            <a:pPr>
              <a:buFontTx/>
              <a:buChar char="-"/>
            </a:pPr>
            <a:r>
              <a:rPr lang="fr-FR"/>
              <a:t>-esthetique, séduction et imaginaire</a:t>
            </a:r>
          </a:p>
          <a:p>
            <a:pPr>
              <a:buFontTx/>
              <a:buChar char="-"/>
            </a:pPr>
            <a:r>
              <a:rPr lang="fr-FR"/>
              <a:t>-efficacité</a:t>
            </a:r>
          </a:p>
        </p:txBody>
      </p:sp>
      <p:sp>
        <p:nvSpPr>
          <p:cNvPr id="11267" name="Rectangle 5"/>
          <p:cNvSpPr>
            <a:spLocks noChangeArrowheads="1"/>
          </p:cNvSpPr>
          <p:nvPr/>
        </p:nvSpPr>
        <p:spPr bwMode="auto">
          <a:xfrm>
            <a:off x="5219700" y="908050"/>
            <a:ext cx="3708400" cy="5568950"/>
          </a:xfrm>
          <a:prstGeom prst="rect">
            <a:avLst/>
          </a:prstGeom>
          <a:noFill/>
          <a:ln w="9525">
            <a:noFill/>
            <a:miter lim="800000"/>
            <a:headEnd/>
            <a:tailEnd/>
          </a:ln>
        </p:spPr>
        <p:txBody>
          <a:bodyPr anchor="ctr">
            <a:spAutoFit/>
          </a:bodyPr>
          <a:lstStyle/>
          <a:p>
            <a:pPr algn="ctr"/>
            <a:r>
              <a:rPr lang="fr-FR" sz="1200"/>
              <a:t>Parmi les évolutions sensibles prises en compte dans le design des emballages affectés aux produits de consommation, plusieurs tendances se dégagent concourant toutes vers une grande practicité :</a:t>
            </a:r>
          </a:p>
          <a:p>
            <a:pPr algn="ctr"/>
            <a:r>
              <a:rPr lang="fr-FR" sz="1200">
                <a:sym typeface="Wingdings" pitchFamily="2" charset="2"/>
              </a:rPr>
              <a:t></a:t>
            </a:r>
            <a:r>
              <a:rPr lang="fr-FR" sz="1200" b="1" u="sng"/>
              <a:t>Le nomadisme</a:t>
            </a:r>
            <a:r>
              <a:rPr lang="fr-FR" sz="1200">
                <a:sym typeface="Wingdings" pitchFamily="2" charset="2"/>
              </a:rPr>
              <a:t> en concevant des produits "portables" destinés à accompagner l'utilisateur lors de ses déplacements (ex : petit tetra brik avec une paille intégrée) ; </a:t>
            </a:r>
          </a:p>
          <a:p>
            <a:pPr algn="ctr"/>
            <a:r>
              <a:rPr lang="fr-FR" sz="1200">
                <a:sym typeface="Wingdings" pitchFamily="2" charset="2"/>
              </a:rPr>
              <a:t></a:t>
            </a:r>
            <a:r>
              <a:rPr lang="fr-FR" sz="1200" b="1" u="sng"/>
              <a:t>L'hyper-adaptation</a:t>
            </a:r>
            <a:r>
              <a:rPr lang="fr-FR" sz="1200">
                <a:sym typeface="Wingdings" pitchFamily="2" charset="2"/>
              </a:rPr>
              <a:t> qui propose des packaging simplifiant au maximum l'usage du produit sur le lieu habituel de "consommation" (ex ce sont les produits à ouverture facile) ;</a:t>
            </a:r>
          </a:p>
          <a:p>
            <a:pPr algn="ctr"/>
            <a:r>
              <a:rPr lang="fr-FR" sz="1200">
                <a:sym typeface="Wingdings" pitchFamily="2" charset="2"/>
              </a:rPr>
              <a:t></a:t>
            </a:r>
            <a:r>
              <a:rPr lang="fr-FR" sz="1200" b="1" u="sng"/>
              <a:t>La conservation optimum</a:t>
            </a:r>
            <a:r>
              <a:rPr lang="fr-FR" sz="1200">
                <a:sym typeface="Wingdings" pitchFamily="2" charset="2"/>
              </a:rPr>
              <a:t> en améliorant l'hygiène et la durée de vie du produit (ex : emballage fraîcheur du gruyère Emmental Président) ; </a:t>
            </a:r>
          </a:p>
          <a:p>
            <a:pPr algn="ctr"/>
            <a:r>
              <a:rPr lang="fr-FR" sz="1200">
                <a:sym typeface="Wingdings" pitchFamily="2" charset="2"/>
              </a:rPr>
              <a:t></a:t>
            </a:r>
            <a:r>
              <a:rPr lang="fr-FR" sz="1200" b="1" u="sng"/>
              <a:t>L'anti-effraction</a:t>
            </a:r>
            <a:r>
              <a:rPr lang="fr-FR" sz="1200">
                <a:sym typeface="Wingdings" pitchFamily="2" charset="2"/>
              </a:rPr>
              <a:t>     pour rassurer le client sur le fait que le produit n'a jamais été utilisé ou ouvert auparavant (ex - technique mise en place sur les packs tetra brik) ;</a:t>
            </a:r>
          </a:p>
          <a:p>
            <a:pPr algn="ctr"/>
            <a:r>
              <a:rPr lang="fr-FR" sz="1200">
                <a:sym typeface="Wingdings" pitchFamily="2" charset="2"/>
              </a:rPr>
              <a:t></a:t>
            </a:r>
            <a:r>
              <a:rPr lang="fr-FR" sz="1200" b="1" u="sng"/>
              <a:t>Le sécuridosage</a:t>
            </a:r>
            <a:r>
              <a:rPr lang="fr-FR" sz="1200">
                <a:sym typeface="Wingdings" pitchFamily="2" charset="2"/>
              </a:rPr>
              <a:t> destiné à améliorer la précision du dosage tout en supprimant le risque de contact (ex : utiliser sur les désherbants) ;</a:t>
            </a:r>
          </a:p>
          <a:p>
            <a:pPr algn="ctr"/>
            <a:r>
              <a:rPr lang="fr-FR" sz="1200">
                <a:sym typeface="Wingdings" pitchFamily="2" charset="2"/>
              </a:rPr>
              <a:t></a:t>
            </a:r>
            <a:r>
              <a:rPr lang="fr-FR" sz="1200" b="1" u="sng"/>
              <a:t>La transparence</a:t>
            </a:r>
            <a:r>
              <a:rPr lang="fr-FR" sz="1200">
                <a:sym typeface="Wingdings" pitchFamily="2" charset="2"/>
              </a:rPr>
              <a:t> dans le but de rassurer sur le contenu du produit, sachant que l'approche translucide contribue à mettre en valeur le produit. (ex : le conditionnement de champignons dans un bocal en verre)</a:t>
            </a:r>
          </a:p>
          <a:p>
            <a:pPr algn="ctr" eaLnBrk="0" hangingPunct="0"/>
            <a:endParaRPr lang="fr-FR" sz="1200">
              <a:cs typeface="Times New Roman" pitchFamily="18" charset="0"/>
              <a:sym typeface="Wingdings" pitchFamily="2" charset="2"/>
            </a:endParaRPr>
          </a:p>
        </p:txBody>
      </p:sp>
      <p:pic>
        <p:nvPicPr>
          <p:cNvPr id="11268" name="Picture 9" descr="aa 001"/>
          <p:cNvPicPr>
            <a:picLocks noGrp="1" noChangeAspect="1" noChangeArrowheads="1"/>
          </p:cNvPicPr>
          <p:nvPr>
            <p:ph sz="half" idx="2"/>
          </p:nvPr>
        </p:nvPicPr>
        <p:blipFill>
          <a:blip r:embed="rId2" cstate="print"/>
          <a:srcRect/>
          <a:stretch>
            <a:fillRect/>
          </a:stretch>
        </p:blipFill>
        <p:spPr>
          <a:xfrm>
            <a:off x="2555875" y="1268413"/>
            <a:ext cx="2528888" cy="2651125"/>
          </a:xfrm>
        </p:spPr>
      </p:pic>
      <p:sp>
        <p:nvSpPr>
          <p:cNvPr id="11269" name="Rectangle 10"/>
          <p:cNvSpPr>
            <a:spLocks noChangeArrowheads="1"/>
          </p:cNvSpPr>
          <p:nvPr/>
        </p:nvSpPr>
        <p:spPr bwMode="auto">
          <a:xfrm>
            <a:off x="250825" y="4000500"/>
            <a:ext cx="4319588" cy="2857500"/>
          </a:xfrm>
          <a:prstGeom prst="rect">
            <a:avLst/>
          </a:prstGeom>
          <a:noFill/>
          <a:ln w="9525">
            <a:noFill/>
            <a:miter lim="800000"/>
            <a:headEnd/>
            <a:tailEnd/>
          </a:ln>
        </p:spPr>
        <p:txBody>
          <a:bodyPr anchor="ctr">
            <a:spAutoFit/>
          </a:bodyPr>
          <a:lstStyle/>
          <a:p>
            <a:r>
              <a:rPr lang="fr-FR" sz="1400" b="1"/>
              <a:t>LES 3 MOTS-CLES DU DESIGN ACTUEL</a:t>
            </a:r>
            <a:r>
              <a:rPr lang="fr-FR" sz="1400"/>
              <a:t/>
            </a:r>
            <a:br>
              <a:rPr lang="fr-FR" sz="1400"/>
            </a:br>
            <a:r>
              <a:rPr lang="fr-FR" sz="1400"/>
              <a:t>ASYMETRIE : Les objets et les emballages (dans la mesure du possible) doivent dépasser les notions de droite et de gauche, ne plus être divisés en 2 parties égales en acquérant une nouvelle dimension.</a:t>
            </a:r>
            <a:br>
              <a:rPr lang="fr-FR" sz="1400"/>
            </a:br>
            <a:r>
              <a:rPr lang="fr-FR" sz="1400"/>
              <a:t>MOBILITE : Les objets et les emballages doivent être malléables, légers et adaptables sans entraver les mouvements du corps.</a:t>
            </a:r>
            <a:br>
              <a:rPr lang="fr-FR" sz="1400"/>
            </a:br>
            <a:r>
              <a:rPr lang="fr-FR" sz="1400"/>
              <a:t>VIVANT : Les matières doivent s'inspirer de la nature. Elles imitent soit les structures cellulaires de la peau ou soit l'organisation des massifs coralliens.</a:t>
            </a:r>
            <a:br>
              <a:rPr lang="fr-FR" sz="1400"/>
            </a:br>
            <a:endParaRPr lang="fr-FR" sz="14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78296"/>
            <a:ext cx="7467600" cy="1143000"/>
          </a:xfrm>
        </p:spPr>
        <p:txBody>
          <a:bodyPr/>
          <a:lstStyle/>
          <a:p>
            <a:r>
              <a:rPr lang="fr-FR" dirty="0" smtClean="0"/>
              <a:t>Fonction manipuler</a:t>
            </a:r>
            <a:endParaRPr lang="fr-FR" dirty="0"/>
          </a:p>
        </p:txBody>
      </p:sp>
      <p:sp>
        <p:nvSpPr>
          <p:cNvPr id="3" name="Espace réservé du contenu 2"/>
          <p:cNvSpPr>
            <a:spLocks noGrp="1"/>
          </p:cNvSpPr>
          <p:nvPr>
            <p:ph sz="quarter" idx="1"/>
          </p:nvPr>
        </p:nvSpPr>
        <p:spPr>
          <a:xfrm>
            <a:off x="457200" y="1003520"/>
            <a:ext cx="7715200" cy="4873752"/>
          </a:xfrm>
        </p:spPr>
        <p:txBody>
          <a:bodyPr/>
          <a:lstStyle/>
          <a:p>
            <a:r>
              <a:rPr lang="fr-FR" b="1" dirty="0" smtClean="0">
                <a:solidFill>
                  <a:schemeClr val="accent1"/>
                </a:solidFill>
              </a:rPr>
              <a:t>Vers les packagings fonctionnels et … originaux !</a:t>
            </a:r>
          </a:p>
          <a:p>
            <a:endParaRPr lang="fr-FR" dirty="0" smtClean="0"/>
          </a:p>
          <a:p>
            <a:endParaRPr lang="fr-FR" dirty="0" smtClean="0"/>
          </a:p>
          <a:p>
            <a:endParaRPr lang="fr-FR" dirty="0" smtClean="0"/>
          </a:p>
          <a:p>
            <a:endParaRPr lang="fr-FR" dirty="0" smtClean="0"/>
          </a:p>
          <a:p>
            <a:endParaRPr lang="fr-FR" dirty="0" smtClean="0"/>
          </a:p>
          <a:p>
            <a:endParaRPr lang="fr-FR" dirty="0" smtClean="0"/>
          </a:p>
          <a:p>
            <a:pPr>
              <a:buNone/>
            </a:pPr>
            <a:endParaRPr lang="fr-FR" dirty="0" smtClean="0"/>
          </a:p>
        </p:txBody>
      </p:sp>
      <p:pic>
        <p:nvPicPr>
          <p:cNvPr id="77826" name="Picture 2" descr="Soon Mo Kang the  Packaging alimentaire ... par Soon Mo Kang"/>
          <p:cNvPicPr>
            <a:picLocks noChangeAspect="1" noChangeArrowheads="1"/>
          </p:cNvPicPr>
          <p:nvPr/>
        </p:nvPicPr>
        <p:blipFill>
          <a:blip r:embed="rId3" cstate="print"/>
          <a:srcRect l="7688" t="3398" r="7744" b="8262"/>
          <a:stretch>
            <a:fillRect/>
          </a:stretch>
        </p:blipFill>
        <p:spPr bwMode="auto">
          <a:xfrm>
            <a:off x="755576" y="1700808"/>
            <a:ext cx="3107422" cy="2448272"/>
          </a:xfrm>
          <a:prstGeom prst="rect">
            <a:avLst/>
          </a:prstGeom>
          <a:noFill/>
        </p:spPr>
      </p:pic>
      <p:pic>
        <p:nvPicPr>
          <p:cNvPr id="77828" name="Picture 4" descr="ht front  Packaging alimentaire ... par Soon Mo Kang"/>
          <p:cNvPicPr>
            <a:picLocks noChangeAspect="1" noChangeArrowheads="1"/>
          </p:cNvPicPr>
          <p:nvPr/>
        </p:nvPicPr>
        <p:blipFill>
          <a:blip r:embed="rId4" cstate="print"/>
          <a:srcRect l="5040" t="7560" r="6761"/>
          <a:stretch>
            <a:fillRect/>
          </a:stretch>
        </p:blipFill>
        <p:spPr bwMode="auto">
          <a:xfrm>
            <a:off x="4572000" y="1772816"/>
            <a:ext cx="3312368" cy="2314436"/>
          </a:xfrm>
          <a:prstGeom prst="rect">
            <a:avLst/>
          </a:prstGeom>
          <a:noFill/>
        </p:spPr>
      </p:pic>
      <p:sp>
        <p:nvSpPr>
          <p:cNvPr id="19" name="ZoneTexte 18"/>
          <p:cNvSpPr txBox="1"/>
          <p:nvPr/>
        </p:nvSpPr>
        <p:spPr>
          <a:xfrm>
            <a:off x="2411760" y="4365104"/>
            <a:ext cx="4248472" cy="2016224"/>
          </a:xfrm>
          <a:prstGeom prst="rect">
            <a:avLst/>
          </a:prstGeom>
          <a:noFill/>
          <a:ln>
            <a:solidFill>
              <a:srgbClr val="0070C0"/>
            </a:solidFill>
          </a:ln>
        </p:spPr>
        <p:txBody>
          <a:bodyPr wrap="square" rtlCol="0">
            <a:spAutoFit/>
          </a:bodyPr>
          <a:lstStyle/>
          <a:p>
            <a:pPr algn="just"/>
            <a:r>
              <a:rPr lang="fr-FR" sz="1400" b="1" dirty="0">
                <a:solidFill>
                  <a:prstClr val="black"/>
                </a:solidFill>
              </a:rPr>
              <a:t>Voici un concept de packaging pour thé plutôt original et fonctionnel ! Le jeune designer </a:t>
            </a:r>
            <a:r>
              <a:rPr lang="fr-FR" sz="1400" b="1" dirty="0" err="1">
                <a:solidFill>
                  <a:prstClr val="black"/>
                </a:solidFill>
              </a:rPr>
              <a:t>Soon</a:t>
            </a:r>
            <a:r>
              <a:rPr lang="fr-FR" sz="1400" b="1" dirty="0">
                <a:solidFill>
                  <a:prstClr val="black"/>
                </a:solidFill>
              </a:rPr>
              <a:t> Mo Kang à conçu des sachets de thé en forme de t-shirts, pendus sur des cintres pour s’adapter parfaitement à l’intérieur d’une tasse. Il réinvente l’emballage, ce dernier devenant une « penderie à thé » pour après une meilleure accroche à la tasse lors de l’usage…</a:t>
            </a:r>
          </a:p>
        </p:txBody>
      </p:sp>
      <p:pic>
        <p:nvPicPr>
          <p:cNvPr id="21" name="Picture 7" descr="http://fr.altermedia.info/images/ampoule.jpg"/>
          <p:cNvPicPr>
            <a:picLocks noChangeAspect="1" noChangeArrowheads="1"/>
          </p:cNvPicPr>
          <p:nvPr/>
        </p:nvPicPr>
        <p:blipFill>
          <a:blip r:embed="rId5" cstate="print"/>
          <a:srcRect/>
          <a:stretch>
            <a:fillRect/>
          </a:stretch>
        </p:blipFill>
        <p:spPr bwMode="auto">
          <a:xfrm>
            <a:off x="1907704" y="4365104"/>
            <a:ext cx="407715" cy="425812"/>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78296"/>
            <a:ext cx="7467600" cy="1143000"/>
          </a:xfrm>
        </p:spPr>
        <p:txBody>
          <a:bodyPr/>
          <a:lstStyle/>
          <a:p>
            <a:r>
              <a:rPr lang="fr-FR" dirty="0" smtClean="0"/>
              <a:t>Fonction manipuler</a:t>
            </a:r>
            <a:endParaRPr lang="fr-FR" dirty="0"/>
          </a:p>
        </p:txBody>
      </p:sp>
      <p:sp>
        <p:nvSpPr>
          <p:cNvPr id="3" name="Espace réservé du contenu 2"/>
          <p:cNvSpPr>
            <a:spLocks noGrp="1"/>
          </p:cNvSpPr>
          <p:nvPr>
            <p:ph sz="quarter" idx="1"/>
          </p:nvPr>
        </p:nvSpPr>
        <p:spPr>
          <a:xfrm>
            <a:off x="457200" y="1003520"/>
            <a:ext cx="7467600" cy="4873752"/>
          </a:xfrm>
        </p:spPr>
        <p:txBody>
          <a:bodyPr/>
          <a:lstStyle/>
          <a:p>
            <a:r>
              <a:rPr lang="fr-FR" b="1" dirty="0" smtClean="0">
                <a:solidFill>
                  <a:schemeClr val="accent1"/>
                </a:solidFill>
              </a:rPr>
              <a:t>Après le Bag In Box … le Bag In </a:t>
            </a:r>
            <a:r>
              <a:rPr lang="fr-FR" b="1" dirty="0" err="1" smtClean="0">
                <a:solidFill>
                  <a:schemeClr val="accent1"/>
                </a:solidFill>
              </a:rPr>
              <a:t>Bucket</a:t>
            </a:r>
            <a:r>
              <a:rPr lang="fr-FR" b="1" dirty="0" smtClean="0">
                <a:solidFill>
                  <a:schemeClr val="accent1"/>
                </a:solidFill>
              </a:rPr>
              <a:t> !</a:t>
            </a:r>
          </a:p>
          <a:p>
            <a:pPr>
              <a:buNone/>
            </a:pPr>
            <a:endParaRPr lang="fr-FR" dirty="0" smtClean="0"/>
          </a:p>
        </p:txBody>
      </p:sp>
      <p:pic>
        <p:nvPicPr>
          <p:cNvPr id="62466" name="Picture 2" descr="http://images.partyamerica.com/images/products/en_us/detail/280068_dt.jpg"/>
          <p:cNvPicPr>
            <a:picLocks noChangeAspect="1" noChangeArrowheads="1"/>
          </p:cNvPicPr>
          <p:nvPr/>
        </p:nvPicPr>
        <p:blipFill>
          <a:blip r:embed="rId3" cstate="print"/>
          <a:srcRect/>
          <a:stretch>
            <a:fillRect/>
          </a:stretch>
        </p:blipFill>
        <p:spPr bwMode="auto">
          <a:xfrm>
            <a:off x="4499992" y="1988840"/>
            <a:ext cx="2225824" cy="2225824"/>
          </a:xfrm>
          <a:prstGeom prst="rect">
            <a:avLst/>
          </a:prstGeom>
          <a:noFill/>
        </p:spPr>
      </p:pic>
      <p:pic>
        <p:nvPicPr>
          <p:cNvPr id="62467" name="Picture 3"/>
          <p:cNvPicPr>
            <a:picLocks noChangeAspect="1" noChangeArrowheads="1"/>
          </p:cNvPicPr>
          <p:nvPr/>
        </p:nvPicPr>
        <p:blipFill>
          <a:blip r:embed="rId4" cstate="print"/>
          <a:srcRect/>
          <a:stretch>
            <a:fillRect/>
          </a:stretch>
        </p:blipFill>
        <p:spPr bwMode="auto">
          <a:xfrm>
            <a:off x="7020272" y="2420888"/>
            <a:ext cx="1333500" cy="1276350"/>
          </a:xfrm>
          <a:prstGeom prst="rect">
            <a:avLst/>
          </a:prstGeom>
          <a:noFill/>
          <a:ln w="9525">
            <a:noFill/>
            <a:miter lim="800000"/>
            <a:headEnd/>
            <a:tailEnd/>
          </a:ln>
        </p:spPr>
      </p:pic>
      <p:sp>
        <p:nvSpPr>
          <p:cNvPr id="18" name="Flèche courbée vers la droite 17"/>
          <p:cNvSpPr/>
          <p:nvPr/>
        </p:nvSpPr>
        <p:spPr>
          <a:xfrm rot="14874084">
            <a:off x="6602203" y="3355145"/>
            <a:ext cx="489449" cy="119464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black"/>
              </a:solidFill>
            </a:endParaRPr>
          </a:p>
        </p:txBody>
      </p:sp>
      <p:sp>
        <p:nvSpPr>
          <p:cNvPr id="19" name="ZoneTexte 18"/>
          <p:cNvSpPr txBox="1"/>
          <p:nvPr/>
        </p:nvSpPr>
        <p:spPr>
          <a:xfrm>
            <a:off x="755576" y="3424932"/>
            <a:ext cx="3240360" cy="2308324"/>
          </a:xfrm>
          <a:prstGeom prst="rect">
            <a:avLst/>
          </a:prstGeom>
          <a:noFill/>
          <a:ln>
            <a:solidFill>
              <a:srgbClr val="0070C0"/>
            </a:solidFill>
          </a:ln>
        </p:spPr>
        <p:txBody>
          <a:bodyPr wrap="square" rtlCol="0">
            <a:spAutoFit/>
          </a:bodyPr>
          <a:lstStyle/>
          <a:p>
            <a:pPr algn="ctr"/>
            <a:r>
              <a:rPr lang="fr-FR" dirty="0">
                <a:solidFill>
                  <a:prstClr val="black"/>
                </a:solidFill>
              </a:rPr>
              <a:t>Plus attirant qu’une « Box » en carton et permettant d’y ajouter un liquide supplémentaire après avoir vidé la poche dans le seau : le Bag In </a:t>
            </a:r>
            <a:r>
              <a:rPr lang="fr-FR" dirty="0" err="1">
                <a:solidFill>
                  <a:prstClr val="black"/>
                </a:solidFill>
              </a:rPr>
              <a:t>Bucket</a:t>
            </a:r>
            <a:r>
              <a:rPr lang="fr-FR" dirty="0">
                <a:solidFill>
                  <a:prstClr val="black"/>
                </a:solidFill>
              </a:rPr>
              <a:t> est peut être en voie de détrôner le Bag In Box !</a:t>
            </a:r>
          </a:p>
        </p:txBody>
      </p:sp>
      <p:grpSp>
        <p:nvGrpSpPr>
          <p:cNvPr id="4" name="Groupe 15"/>
          <p:cNvGrpSpPr/>
          <p:nvPr/>
        </p:nvGrpSpPr>
        <p:grpSpPr>
          <a:xfrm>
            <a:off x="4860031" y="5013176"/>
            <a:ext cx="2880321" cy="400110"/>
            <a:chOff x="4888590" y="4928394"/>
            <a:chExt cx="2334055" cy="400110"/>
          </a:xfrm>
        </p:grpSpPr>
        <p:sp>
          <p:nvSpPr>
            <p:cNvPr id="17" name="Flèche droite 16"/>
            <p:cNvSpPr/>
            <p:nvPr/>
          </p:nvSpPr>
          <p:spPr>
            <a:xfrm>
              <a:off x="4888590" y="4941168"/>
              <a:ext cx="619515" cy="36004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sz="2000" i="1"/>
            </a:p>
          </p:txBody>
        </p:sp>
        <p:sp>
          <p:nvSpPr>
            <p:cNvPr id="20" name="ZoneTexte 19"/>
            <p:cNvSpPr txBox="1"/>
            <p:nvPr/>
          </p:nvSpPr>
          <p:spPr>
            <a:xfrm>
              <a:off x="5297050" y="4928394"/>
              <a:ext cx="1925595" cy="400110"/>
            </a:xfrm>
            <a:prstGeom prst="rect">
              <a:avLst/>
            </a:prstGeom>
            <a:noFill/>
          </p:spPr>
          <p:txBody>
            <a:bodyPr wrap="square" rtlCol="0">
              <a:spAutoFit/>
            </a:bodyPr>
            <a:lstStyle/>
            <a:p>
              <a:pPr algn="ctr"/>
              <a:r>
                <a:rPr lang="fr-FR" sz="2000" b="1" i="1" dirty="0" smtClean="0">
                  <a:solidFill>
                    <a:srgbClr val="C00000"/>
                  </a:solidFill>
                </a:rPr>
                <a:t>PRATICITE</a:t>
              </a:r>
              <a:endParaRPr lang="fr-FR" sz="2000" b="1" i="1" dirty="0">
                <a:solidFill>
                  <a:srgbClr val="C00000"/>
                </a:solidFill>
              </a:endParaRPr>
            </a:p>
          </p:txBody>
        </p:sp>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sz="3600" dirty="0" smtClean="0"/>
              <a:t>Fonction alerte/reconnaissance de la marque</a:t>
            </a:r>
            <a:endParaRPr lang="fr-FR" sz="3600" dirty="0"/>
          </a:p>
        </p:txBody>
      </p:sp>
      <p:sp>
        <p:nvSpPr>
          <p:cNvPr id="5" name="Espace réservé du texte 4"/>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sz="quarter" idx="1"/>
          </p:nvPr>
        </p:nvSpPr>
        <p:spPr>
          <a:xfrm>
            <a:off x="467544" y="1484784"/>
            <a:ext cx="6048672" cy="2713512"/>
          </a:xfrm>
        </p:spPr>
        <p:txBody>
          <a:bodyPr>
            <a:noAutofit/>
          </a:bodyPr>
          <a:lstStyle/>
          <a:p>
            <a:r>
              <a:rPr lang="fr-FR" sz="2200" b="1" dirty="0" smtClean="0"/>
              <a:t>Quelques conseils ? </a:t>
            </a:r>
          </a:p>
          <a:p>
            <a:endParaRPr lang="fr-FR" sz="1050" dirty="0" smtClean="0"/>
          </a:p>
          <a:p>
            <a:pPr lvl="1"/>
            <a:r>
              <a:rPr lang="fr-FR" sz="2000" dirty="0" smtClean="0"/>
              <a:t>Etre simple sans être simpliste</a:t>
            </a:r>
          </a:p>
          <a:p>
            <a:pPr lvl="1"/>
            <a:r>
              <a:rPr lang="fr-FR" sz="2000" dirty="0" smtClean="0"/>
              <a:t>Communiquer sur l'essentiel, supprimer ce qui n'est pas important pour agrandir ce qui l'est. </a:t>
            </a:r>
          </a:p>
          <a:p>
            <a:pPr lvl="1"/>
            <a:r>
              <a:rPr lang="fr-FR" sz="2000" dirty="0" smtClean="0"/>
              <a:t>Ne pas oublier : </a:t>
            </a:r>
            <a:r>
              <a:rPr lang="fr-FR" sz="2000" b="1" dirty="0" smtClean="0"/>
              <a:t>un packaging ne se lit pas, ça se voit !</a:t>
            </a:r>
            <a:endParaRPr lang="fr-FR" sz="1800" dirty="0" smtClean="0"/>
          </a:p>
        </p:txBody>
      </p:sp>
      <p:sp>
        <p:nvSpPr>
          <p:cNvPr id="2" name="Titre 1"/>
          <p:cNvSpPr>
            <a:spLocks noGrp="1"/>
          </p:cNvSpPr>
          <p:nvPr>
            <p:ph type="title"/>
          </p:nvPr>
        </p:nvSpPr>
        <p:spPr/>
        <p:txBody>
          <a:bodyPr>
            <a:normAutofit/>
          </a:bodyPr>
          <a:lstStyle/>
          <a:p>
            <a:r>
              <a:rPr lang="fr-FR" dirty="0" smtClean="0"/>
              <a:t>Fonction alerte/reconnaissance de la marque</a:t>
            </a:r>
            <a:endParaRPr lang="fr-FR" dirty="0"/>
          </a:p>
        </p:txBody>
      </p:sp>
      <p:pic>
        <p:nvPicPr>
          <p:cNvPr id="77826" name="Picture 2" descr="weau packaging design1 500x400 inspiration ">
            <a:hlinkClick r:id="rId3"/>
          </p:cNvPr>
          <p:cNvPicPr>
            <a:picLocks noChangeAspect="1" noChangeArrowheads="1"/>
          </p:cNvPicPr>
          <p:nvPr/>
        </p:nvPicPr>
        <p:blipFill>
          <a:blip r:embed="rId4" cstate="print"/>
          <a:srcRect l="3810" t="11905" r="4762" b="7143"/>
          <a:stretch>
            <a:fillRect/>
          </a:stretch>
        </p:blipFill>
        <p:spPr bwMode="auto">
          <a:xfrm>
            <a:off x="52439" y="4365104"/>
            <a:ext cx="3151409" cy="2232248"/>
          </a:xfrm>
          <a:prstGeom prst="rect">
            <a:avLst/>
          </a:prstGeom>
          <a:ln>
            <a:noFill/>
          </a:ln>
          <a:effectLst>
            <a:softEdge rad="112500"/>
          </a:effectLst>
        </p:spPr>
      </p:pic>
      <p:pic>
        <p:nvPicPr>
          <p:cNvPr id="77828" name="Picture 4" descr="swell packaging design épuré1 500x415 inspiration ">
            <a:hlinkClick r:id="rId5"/>
          </p:cNvPr>
          <p:cNvPicPr>
            <a:picLocks noChangeAspect="1" noChangeArrowheads="1"/>
          </p:cNvPicPr>
          <p:nvPr/>
        </p:nvPicPr>
        <p:blipFill>
          <a:blip r:embed="rId6" cstate="print"/>
          <a:srcRect r="48980"/>
          <a:stretch>
            <a:fillRect/>
          </a:stretch>
        </p:blipFill>
        <p:spPr bwMode="auto">
          <a:xfrm>
            <a:off x="6372200" y="980728"/>
            <a:ext cx="2232248" cy="3631424"/>
          </a:xfrm>
          <a:prstGeom prst="rect">
            <a:avLst/>
          </a:prstGeom>
          <a:ln>
            <a:noFill/>
          </a:ln>
          <a:effectLst>
            <a:softEdge rad="112500"/>
          </a:effectLst>
        </p:spPr>
      </p:pic>
      <p:sp>
        <p:nvSpPr>
          <p:cNvPr id="6" name="Espace réservé du contenu 9"/>
          <p:cNvSpPr txBox="1">
            <a:spLocks/>
          </p:cNvSpPr>
          <p:nvPr/>
        </p:nvSpPr>
        <p:spPr>
          <a:xfrm>
            <a:off x="3131840" y="4509120"/>
            <a:ext cx="5472608" cy="1872208"/>
          </a:xfrm>
          <a:prstGeom prst="rect">
            <a:avLst/>
          </a:prstGeom>
        </p:spPr>
        <p:txBody>
          <a:bodyPr vert="horz">
            <a:no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fr-FR" sz="24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2200" b="0" i="0" u="none" strike="noStrike" kern="1200" cap="none" spc="0" normalizeH="0" baseline="0" noProof="0" dirty="0" smtClean="0">
                <a:ln>
                  <a:noFill/>
                </a:ln>
                <a:solidFill>
                  <a:schemeClr val="tx1"/>
                </a:solidFill>
                <a:effectLst/>
                <a:uLnTx/>
                <a:uFillTx/>
                <a:latin typeface="+mn-lt"/>
                <a:ea typeface="+mn-ea"/>
                <a:cs typeface="+mn-cs"/>
              </a:rPr>
              <a:t>Le </a:t>
            </a:r>
            <a:r>
              <a:rPr kumimoji="0" lang="fr-FR" sz="2200" b="1" i="0" u="none" strike="noStrike" kern="1200" cap="none" spc="0" normalizeH="0" baseline="0" noProof="0" dirty="0" smtClean="0">
                <a:ln>
                  <a:noFill/>
                </a:ln>
                <a:solidFill>
                  <a:schemeClr val="tx1"/>
                </a:solidFill>
                <a:effectLst/>
                <a:uLnTx/>
                <a:uFillTx/>
                <a:latin typeface="+mn-lt"/>
                <a:ea typeface="+mn-ea"/>
                <a:cs typeface="+mn-cs"/>
              </a:rPr>
              <a:t>design</a:t>
            </a:r>
            <a:r>
              <a:rPr kumimoji="0" lang="fr-FR" sz="2200" b="0" i="0" u="none" strike="noStrike" kern="1200" cap="none" spc="0" normalizeH="0" baseline="0" noProof="0" dirty="0" smtClean="0">
                <a:ln>
                  <a:noFill/>
                </a:ln>
                <a:solidFill>
                  <a:schemeClr val="tx1"/>
                </a:solidFill>
                <a:effectLst/>
                <a:uLnTx/>
                <a:uFillTx/>
                <a:latin typeface="+mn-lt"/>
                <a:ea typeface="+mn-ea"/>
                <a:cs typeface="+mn-cs"/>
              </a:rPr>
              <a:t> est un </a:t>
            </a:r>
            <a:r>
              <a:rPr kumimoji="0" lang="fr-FR" sz="2200" b="1" i="0" u="none" strike="noStrike" kern="1200" cap="none" spc="0" normalizeH="0" baseline="0" noProof="0" dirty="0" smtClean="0">
                <a:ln>
                  <a:noFill/>
                </a:ln>
                <a:solidFill>
                  <a:schemeClr val="tx1"/>
                </a:solidFill>
                <a:effectLst/>
                <a:uLnTx/>
                <a:uFillTx/>
                <a:latin typeface="+mn-lt"/>
                <a:ea typeface="+mn-ea"/>
                <a:cs typeface="+mn-cs"/>
              </a:rPr>
              <a:t>mode de communication visuel</a:t>
            </a:r>
            <a:r>
              <a:rPr kumimoji="0" lang="fr-FR" sz="2200" b="0" i="0" u="none" strike="noStrike" kern="1200" cap="none" spc="0" normalizeH="0" baseline="0" noProof="0" dirty="0" smtClean="0">
                <a:ln>
                  <a:noFill/>
                </a:ln>
                <a:solidFill>
                  <a:schemeClr val="tx1"/>
                </a:solidFill>
                <a:effectLst/>
                <a:uLnTx/>
                <a:uFillTx/>
                <a:latin typeface="+mn-lt"/>
                <a:ea typeface="+mn-ea"/>
                <a:cs typeface="+mn-cs"/>
              </a:rPr>
              <a:t> qui doit être économe en signes typographiques pour diffuser les messages de façon </a:t>
            </a:r>
            <a:r>
              <a:rPr kumimoji="0" lang="fr-FR" sz="2200" b="1" i="0" u="none" strike="noStrike" kern="1200" cap="none" spc="0" normalizeH="0" baseline="0" noProof="0" dirty="0" smtClean="0">
                <a:ln>
                  <a:noFill/>
                </a:ln>
                <a:solidFill>
                  <a:schemeClr val="tx1"/>
                </a:solidFill>
                <a:effectLst/>
                <a:uLnTx/>
                <a:uFillTx/>
                <a:latin typeface="+mn-lt"/>
                <a:ea typeface="+mn-ea"/>
                <a:cs typeface="+mn-cs"/>
              </a:rPr>
              <a:t>visible</a:t>
            </a:r>
            <a:r>
              <a:rPr kumimoji="0" lang="fr-FR" sz="2200" b="0" i="0" u="none" strike="noStrike" kern="1200" cap="none" spc="0" normalizeH="0" baseline="0" noProof="0" dirty="0" smtClean="0">
                <a:ln>
                  <a:noFill/>
                </a:ln>
                <a:solidFill>
                  <a:schemeClr val="tx1"/>
                </a:solidFill>
                <a:effectLst/>
                <a:uLnTx/>
                <a:uFillTx/>
                <a:latin typeface="+mn-lt"/>
                <a:ea typeface="+mn-ea"/>
                <a:cs typeface="+mn-cs"/>
              </a:rPr>
              <a:t> et non lisible. </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endParaRPr kumimoji="0" lang="fr-FR" sz="18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sz="quarter" idx="1"/>
          </p:nvPr>
        </p:nvSpPr>
        <p:spPr>
          <a:xfrm>
            <a:off x="457200" y="1600200"/>
            <a:ext cx="7931224" cy="5257800"/>
          </a:xfrm>
        </p:spPr>
        <p:txBody>
          <a:bodyPr>
            <a:noAutofit/>
          </a:bodyPr>
          <a:lstStyle/>
          <a:p>
            <a:r>
              <a:rPr lang="fr-FR" b="1" dirty="0" smtClean="0"/>
              <a:t>Comment renforcer son identité visuelle ?</a:t>
            </a:r>
          </a:p>
          <a:p>
            <a:pPr>
              <a:buNone/>
            </a:pPr>
            <a:endParaRPr lang="fr-FR" sz="1100" b="1" dirty="0" smtClean="0"/>
          </a:p>
          <a:p>
            <a:pPr lvl="1"/>
            <a:r>
              <a:rPr lang="fr-FR" sz="2000" dirty="0" smtClean="0"/>
              <a:t>Faire que la </a:t>
            </a:r>
            <a:r>
              <a:rPr lang="fr-FR" sz="2000" b="1" dirty="0" smtClean="0"/>
              <a:t>marque</a:t>
            </a:r>
            <a:r>
              <a:rPr lang="fr-FR" sz="2000" dirty="0" smtClean="0"/>
              <a:t> soit </a:t>
            </a:r>
            <a:r>
              <a:rPr lang="fr-FR" sz="2000" b="1" dirty="0" smtClean="0"/>
              <a:t>reconnaissable</a:t>
            </a:r>
          </a:p>
          <a:p>
            <a:pPr lvl="1"/>
            <a:endParaRPr lang="fr-FR" sz="2000" b="1" dirty="0" smtClean="0"/>
          </a:p>
          <a:p>
            <a:pPr lvl="1"/>
            <a:endParaRPr lang="fr-FR" sz="2000" b="1" dirty="0" smtClean="0"/>
          </a:p>
          <a:p>
            <a:pPr lvl="1"/>
            <a:endParaRPr lang="fr-FR" sz="2000" b="1" dirty="0" smtClean="0"/>
          </a:p>
          <a:p>
            <a:pPr lvl="1"/>
            <a:endParaRPr lang="fr-FR" sz="2000" b="1" dirty="0" smtClean="0"/>
          </a:p>
        </p:txBody>
      </p:sp>
      <p:sp>
        <p:nvSpPr>
          <p:cNvPr id="2" name="Titre 1"/>
          <p:cNvSpPr>
            <a:spLocks noGrp="1"/>
          </p:cNvSpPr>
          <p:nvPr>
            <p:ph type="title"/>
          </p:nvPr>
        </p:nvSpPr>
        <p:spPr/>
        <p:txBody>
          <a:bodyPr>
            <a:normAutofit/>
          </a:bodyPr>
          <a:lstStyle/>
          <a:p>
            <a:r>
              <a:rPr lang="fr-FR" dirty="0" smtClean="0"/>
              <a:t>Fonction alerte/reconnaissance de la marque</a:t>
            </a:r>
            <a:endParaRPr lang="fr-FR" dirty="0"/>
          </a:p>
        </p:txBody>
      </p:sp>
      <p:pic>
        <p:nvPicPr>
          <p:cNvPr id="76804" name="Picture 4" descr="http://www.publiz.net/wp-content/uploads/2010/07/pop-corn-packaging-design-épuré1.jpg"/>
          <p:cNvPicPr>
            <a:picLocks noChangeAspect="1" noChangeArrowheads="1"/>
          </p:cNvPicPr>
          <p:nvPr/>
        </p:nvPicPr>
        <p:blipFill>
          <a:blip r:embed="rId3" cstate="print"/>
          <a:srcRect l="11631" t="4647" r="8118" b="3952"/>
          <a:stretch>
            <a:fillRect/>
          </a:stretch>
        </p:blipFill>
        <p:spPr bwMode="auto">
          <a:xfrm>
            <a:off x="2375756" y="2985472"/>
            <a:ext cx="4392488" cy="3755896"/>
          </a:xfrm>
          <a:prstGeom prst="rect">
            <a:avLst/>
          </a:prstGeom>
          <a:noFill/>
        </p:spPr>
      </p:pic>
      <p:sp>
        <p:nvSpPr>
          <p:cNvPr id="6" name="Flèche gauche 5"/>
          <p:cNvSpPr/>
          <p:nvPr/>
        </p:nvSpPr>
        <p:spPr>
          <a:xfrm rot="13867982">
            <a:off x="2828623" y="3142262"/>
            <a:ext cx="792088"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38"/>
          <p:cNvGrpSpPr/>
          <p:nvPr/>
        </p:nvGrpSpPr>
        <p:grpSpPr>
          <a:xfrm>
            <a:off x="251520" y="2276872"/>
            <a:ext cx="5472608" cy="4392488"/>
            <a:chOff x="539552" y="1628800"/>
            <a:chExt cx="4608512" cy="4896544"/>
          </a:xfrm>
        </p:grpSpPr>
        <p:sp>
          <p:nvSpPr>
            <p:cNvPr id="22" name="Rectangle à coins arrondis 21"/>
            <p:cNvSpPr/>
            <p:nvPr/>
          </p:nvSpPr>
          <p:spPr>
            <a:xfrm>
              <a:off x="539552" y="1628800"/>
              <a:ext cx="4608512" cy="489654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p:cNvSpPr txBox="1"/>
            <p:nvPr/>
          </p:nvSpPr>
          <p:spPr>
            <a:xfrm>
              <a:off x="1563666" y="1700808"/>
              <a:ext cx="2523480" cy="514643"/>
            </a:xfrm>
            <a:prstGeom prst="rect">
              <a:avLst/>
            </a:prstGeom>
            <a:noFill/>
          </p:spPr>
          <p:txBody>
            <a:bodyPr wrap="square" rtlCol="0">
              <a:spAutoFit/>
            </a:bodyPr>
            <a:lstStyle/>
            <a:p>
              <a:pPr algn="ctr"/>
              <a:r>
                <a:rPr lang="fr-FR" sz="2400" b="1" dirty="0" smtClean="0">
                  <a:solidFill>
                    <a:schemeClr val="accent1">
                      <a:lumMod val="50000"/>
                    </a:schemeClr>
                  </a:solidFill>
                </a:rPr>
                <a:t>Pasquier</a:t>
              </a:r>
              <a:endParaRPr lang="fr-FR" sz="1600" b="1" dirty="0">
                <a:solidFill>
                  <a:schemeClr val="accent1">
                    <a:lumMod val="50000"/>
                  </a:schemeClr>
                </a:solidFill>
              </a:endParaRPr>
            </a:p>
          </p:txBody>
        </p:sp>
      </p:grpSp>
      <p:sp>
        <p:nvSpPr>
          <p:cNvPr id="10" name="Espace réservé du contenu 9"/>
          <p:cNvSpPr>
            <a:spLocks noGrp="1"/>
          </p:cNvSpPr>
          <p:nvPr>
            <p:ph sz="quarter" idx="1"/>
          </p:nvPr>
        </p:nvSpPr>
        <p:spPr>
          <a:xfrm>
            <a:off x="457200" y="1600200"/>
            <a:ext cx="5698976" cy="5257800"/>
          </a:xfrm>
        </p:spPr>
        <p:txBody>
          <a:bodyPr>
            <a:noAutofit/>
          </a:bodyPr>
          <a:lstStyle/>
          <a:p>
            <a:r>
              <a:rPr lang="fr-FR" b="1" dirty="0" smtClean="0"/>
              <a:t>Quelques exemples</a:t>
            </a:r>
            <a:endParaRPr lang="fr-FR" sz="2000" b="1" dirty="0" smtClean="0"/>
          </a:p>
          <a:p>
            <a:pPr lvl="1"/>
            <a:endParaRPr lang="fr-FR" sz="2000" b="1" dirty="0" smtClean="0"/>
          </a:p>
          <a:p>
            <a:pPr lvl="1"/>
            <a:endParaRPr lang="fr-FR" sz="2000" b="1" dirty="0" smtClean="0"/>
          </a:p>
        </p:txBody>
      </p:sp>
      <p:sp>
        <p:nvSpPr>
          <p:cNvPr id="2" name="Titre 1"/>
          <p:cNvSpPr>
            <a:spLocks noGrp="1"/>
          </p:cNvSpPr>
          <p:nvPr>
            <p:ph type="title"/>
          </p:nvPr>
        </p:nvSpPr>
        <p:spPr/>
        <p:txBody>
          <a:bodyPr>
            <a:normAutofit/>
          </a:bodyPr>
          <a:lstStyle/>
          <a:p>
            <a:r>
              <a:rPr lang="fr-FR" dirty="0" smtClean="0"/>
              <a:t>Fonction alerte/reconnaissance de la marque</a:t>
            </a:r>
            <a:endParaRPr lang="fr-FR" dirty="0"/>
          </a:p>
        </p:txBody>
      </p:sp>
      <p:pic>
        <p:nvPicPr>
          <p:cNvPr id="135172" name="Picture 4" descr="http://www.leshop.ch/images/ProductsBig/62274.JPG"/>
          <p:cNvPicPr>
            <a:picLocks noChangeAspect="1" noChangeArrowheads="1"/>
          </p:cNvPicPr>
          <p:nvPr/>
        </p:nvPicPr>
        <p:blipFill>
          <a:blip r:embed="rId3" cstate="print"/>
          <a:srcRect/>
          <a:stretch>
            <a:fillRect/>
          </a:stretch>
        </p:blipFill>
        <p:spPr bwMode="auto">
          <a:xfrm>
            <a:off x="251520" y="3429000"/>
            <a:ext cx="1217499" cy="2818284"/>
          </a:xfrm>
          <a:prstGeom prst="rect">
            <a:avLst/>
          </a:prstGeom>
          <a:ln>
            <a:noFill/>
          </a:ln>
          <a:effectLst>
            <a:softEdge rad="112500"/>
          </a:effectLst>
        </p:spPr>
      </p:pic>
      <p:pic>
        <p:nvPicPr>
          <p:cNvPr id="135174" name="Picture 6" descr="http://www.leshop.ch/images/ProductsBig/62276.JPG"/>
          <p:cNvPicPr>
            <a:picLocks noChangeAspect="1" noChangeArrowheads="1"/>
          </p:cNvPicPr>
          <p:nvPr/>
        </p:nvPicPr>
        <p:blipFill>
          <a:blip r:embed="rId4" cstate="print"/>
          <a:srcRect/>
          <a:stretch>
            <a:fillRect/>
          </a:stretch>
        </p:blipFill>
        <p:spPr bwMode="auto">
          <a:xfrm>
            <a:off x="4195416" y="2708920"/>
            <a:ext cx="1456703" cy="3754388"/>
          </a:xfrm>
          <a:prstGeom prst="rect">
            <a:avLst/>
          </a:prstGeom>
          <a:ln>
            <a:noFill/>
          </a:ln>
          <a:effectLst>
            <a:softEdge rad="112500"/>
          </a:effectLst>
        </p:spPr>
      </p:pic>
      <p:pic>
        <p:nvPicPr>
          <p:cNvPr id="135176" name="Picture 8" descr="http://www.lhotellerie-restauration.fr/hotellerie-restauration/articles/2006/M_2971_06_Avril_2006/Pasquier10Parts-norman.jpg"/>
          <p:cNvPicPr>
            <a:picLocks noChangeAspect="1" noChangeArrowheads="1"/>
          </p:cNvPicPr>
          <p:nvPr/>
        </p:nvPicPr>
        <p:blipFill>
          <a:blip r:embed="rId5" cstate="print"/>
          <a:srcRect/>
          <a:stretch>
            <a:fillRect/>
          </a:stretch>
        </p:blipFill>
        <p:spPr bwMode="auto">
          <a:xfrm>
            <a:off x="1331640" y="2780928"/>
            <a:ext cx="1657350" cy="1304926"/>
          </a:xfrm>
          <a:prstGeom prst="rect">
            <a:avLst/>
          </a:prstGeom>
          <a:ln>
            <a:noFill/>
          </a:ln>
          <a:effectLst>
            <a:softEdge rad="112500"/>
          </a:effectLst>
        </p:spPr>
      </p:pic>
      <p:pic>
        <p:nvPicPr>
          <p:cNvPr id="135178" name="Picture 10" descr="http://upload.wikimedia.org/wikipedia/fr/7/74/Logo_brioche_pasquier.jpg"/>
          <p:cNvPicPr>
            <a:picLocks noChangeAspect="1" noChangeArrowheads="1"/>
          </p:cNvPicPr>
          <p:nvPr/>
        </p:nvPicPr>
        <p:blipFill>
          <a:blip r:embed="rId6" cstate="print"/>
          <a:srcRect/>
          <a:stretch>
            <a:fillRect/>
          </a:stretch>
        </p:blipFill>
        <p:spPr bwMode="auto">
          <a:xfrm>
            <a:off x="6300192" y="2125266"/>
            <a:ext cx="1944216" cy="1087710"/>
          </a:xfrm>
          <a:prstGeom prst="rect">
            <a:avLst/>
          </a:prstGeom>
          <a:noFill/>
        </p:spPr>
      </p:pic>
      <p:pic>
        <p:nvPicPr>
          <p:cNvPr id="31" name="Picture 2" descr="http://media.telemarket.fr/imgnwprd/001/001671/00167142/00167142-t0.jpg"/>
          <p:cNvPicPr>
            <a:picLocks noChangeAspect="1" noChangeArrowheads="1"/>
          </p:cNvPicPr>
          <p:nvPr/>
        </p:nvPicPr>
        <p:blipFill>
          <a:blip r:embed="rId7" cstate="print"/>
          <a:srcRect l="32760" r="31961"/>
          <a:stretch>
            <a:fillRect/>
          </a:stretch>
        </p:blipFill>
        <p:spPr bwMode="auto">
          <a:xfrm rot="1569875">
            <a:off x="2807557" y="2666154"/>
            <a:ext cx="1135137" cy="2908599"/>
          </a:xfrm>
          <a:prstGeom prst="rect">
            <a:avLst/>
          </a:prstGeom>
          <a:ln>
            <a:noFill/>
          </a:ln>
          <a:effectLst>
            <a:softEdge rad="112500"/>
          </a:effectLst>
        </p:spPr>
      </p:pic>
      <p:sp>
        <p:nvSpPr>
          <p:cNvPr id="30" name="ZoneTexte 29"/>
          <p:cNvSpPr txBox="1"/>
          <p:nvPr/>
        </p:nvSpPr>
        <p:spPr>
          <a:xfrm>
            <a:off x="5940152" y="3501008"/>
            <a:ext cx="2736304"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182880" indent="-274320" algn="ctr">
              <a:spcBef>
                <a:spcPct val="20000"/>
              </a:spcBef>
              <a:buClr>
                <a:schemeClr val="accent1"/>
              </a:buClr>
              <a:buSzPct val="80000"/>
            </a:pPr>
            <a:r>
              <a:rPr lang="fr-FR" sz="2000" dirty="0" smtClean="0">
                <a:solidFill>
                  <a:schemeClr val="tx1"/>
                </a:solidFill>
              </a:rPr>
              <a:t>Présence de motifs reconnaissables : </a:t>
            </a:r>
          </a:p>
          <a:p>
            <a:pPr marL="182880" indent="-274320" algn="ctr">
              <a:spcBef>
                <a:spcPct val="20000"/>
              </a:spcBef>
              <a:buClr>
                <a:schemeClr val="accent1"/>
              </a:buClr>
              <a:buSzPct val="80000"/>
            </a:pPr>
            <a:r>
              <a:rPr lang="fr-FR" sz="2000" dirty="0" smtClean="0">
                <a:solidFill>
                  <a:schemeClr val="tx1"/>
                </a:solidFill>
              </a:rPr>
              <a:t>losanges jaunes sur fond bleu </a:t>
            </a:r>
            <a:r>
              <a:rPr lang="fr-FR" sz="2000" dirty="0" smtClean="0"/>
              <a:t>!</a:t>
            </a:r>
          </a:p>
        </p:txBody>
      </p:sp>
      <p:pic>
        <p:nvPicPr>
          <p:cNvPr id="135170" name="Picture 2" descr="http://www.clicmarket.fr/61-151-large/tarte-aux-pommes-pasquier-11-kg.jpg"/>
          <p:cNvPicPr>
            <a:picLocks noChangeAspect="1" noChangeArrowheads="1"/>
          </p:cNvPicPr>
          <p:nvPr/>
        </p:nvPicPr>
        <p:blipFill>
          <a:blip r:embed="rId8" cstate="print"/>
          <a:srcRect l="5040" t="10080" r="6761" b="9281"/>
          <a:stretch>
            <a:fillRect/>
          </a:stretch>
        </p:blipFill>
        <p:spPr bwMode="auto">
          <a:xfrm>
            <a:off x="1619672" y="4766291"/>
            <a:ext cx="2160240" cy="197507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sz="quarter" idx="1"/>
          </p:nvPr>
        </p:nvSpPr>
        <p:spPr>
          <a:xfrm>
            <a:off x="457200" y="1600200"/>
            <a:ext cx="5698976" cy="5257800"/>
          </a:xfrm>
        </p:spPr>
        <p:txBody>
          <a:bodyPr>
            <a:noAutofit/>
          </a:bodyPr>
          <a:lstStyle/>
          <a:p>
            <a:r>
              <a:rPr lang="fr-FR" b="1" dirty="0" smtClean="0"/>
              <a:t>Quelques exemples</a:t>
            </a:r>
            <a:endParaRPr lang="fr-FR" sz="2000" b="1" dirty="0" smtClean="0"/>
          </a:p>
          <a:p>
            <a:pPr lvl="1"/>
            <a:endParaRPr lang="fr-FR" sz="2000" b="1" dirty="0" smtClean="0"/>
          </a:p>
          <a:p>
            <a:pPr lvl="1"/>
            <a:endParaRPr lang="fr-FR" sz="2000" b="1" dirty="0" smtClean="0"/>
          </a:p>
        </p:txBody>
      </p:sp>
      <p:sp>
        <p:nvSpPr>
          <p:cNvPr id="2" name="Titre 1"/>
          <p:cNvSpPr>
            <a:spLocks noGrp="1"/>
          </p:cNvSpPr>
          <p:nvPr>
            <p:ph type="title"/>
          </p:nvPr>
        </p:nvSpPr>
        <p:spPr/>
        <p:txBody>
          <a:bodyPr>
            <a:normAutofit/>
          </a:bodyPr>
          <a:lstStyle/>
          <a:p>
            <a:r>
              <a:rPr lang="fr-FR" dirty="0" smtClean="0"/>
              <a:t>Fonction alerte/reconnaissance de la marque</a:t>
            </a:r>
            <a:endParaRPr lang="fr-FR" dirty="0"/>
          </a:p>
        </p:txBody>
      </p:sp>
      <p:grpSp>
        <p:nvGrpSpPr>
          <p:cNvPr id="3" name="Groupe 38"/>
          <p:cNvGrpSpPr/>
          <p:nvPr/>
        </p:nvGrpSpPr>
        <p:grpSpPr>
          <a:xfrm>
            <a:off x="2843808" y="2204864"/>
            <a:ext cx="5832648" cy="4392488"/>
            <a:chOff x="539552" y="1628800"/>
            <a:chExt cx="4608512" cy="4896544"/>
          </a:xfrm>
        </p:grpSpPr>
        <p:sp>
          <p:nvSpPr>
            <p:cNvPr id="22" name="Rectangle à coins arrondis 21"/>
            <p:cNvSpPr/>
            <p:nvPr/>
          </p:nvSpPr>
          <p:spPr>
            <a:xfrm>
              <a:off x="539552" y="1628800"/>
              <a:ext cx="4608512" cy="489654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p:cNvSpPr txBox="1"/>
            <p:nvPr/>
          </p:nvSpPr>
          <p:spPr>
            <a:xfrm>
              <a:off x="1563666" y="1700808"/>
              <a:ext cx="2523480" cy="514643"/>
            </a:xfrm>
            <a:prstGeom prst="rect">
              <a:avLst/>
            </a:prstGeom>
            <a:noFill/>
          </p:spPr>
          <p:txBody>
            <a:bodyPr wrap="square" rtlCol="0">
              <a:spAutoFit/>
            </a:bodyPr>
            <a:lstStyle/>
            <a:p>
              <a:pPr algn="ctr"/>
              <a:r>
                <a:rPr lang="fr-FR" sz="2400" b="1" dirty="0" smtClean="0">
                  <a:solidFill>
                    <a:schemeClr val="accent1">
                      <a:lumMod val="50000"/>
                    </a:schemeClr>
                  </a:solidFill>
                </a:rPr>
                <a:t>Carambar</a:t>
              </a:r>
              <a:endParaRPr lang="fr-FR" sz="1600" b="1" dirty="0">
                <a:solidFill>
                  <a:schemeClr val="accent1">
                    <a:lumMod val="50000"/>
                  </a:schemeClr>
                </a:solidFill>
              </a:endParaRPr>
            </a:p>
          </p:txBody>
        </p:sp>
      </p:grpSp>
      <p:sp>
        <p:nvSpPr>
          <p:cNvPr id="30" name="ZoneTexte 29"/>
          <p:cNvSpPr txBox="1"/>
          <p:nvPr/>
        </p:nvSpPr>
        <p:spPr>
          <a:xfrm>
            <a:off x="215008" y="3395895"/>
            <a:ext cx="2484784" cy="267765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182880" indent="-274320" algn="ctr">
              <a:spcBef>
                <a:spcPct val="20000"/>
              </a:spcBef>
              <a:buClr>
                <a:schemeClr val="accent1"/>
              </a:buClr>
              <a:buSzPct val="80000"/>
            </a:pPr>
            <a:r>
              <a:rPr lang="fr-FR" sz="2000" dirty="0" smtClean="0">
                <a:solidFill>
                  <a:schemeClr val="tx1"/>
                </a:solidFill>
              </a:rPr>
              <a:t>Un logo occupant une large surface sur l’emballage</a:t>
            </a:r>
          </a:p>
          <a:p>
            <a:pPr marL="182880" indent="-274320" algn="ctr">
              <a:spcBef>
                <a:spcPct val="20000"/>
              </a:spcBef>
              <a:buClr>
                <a:schemeClr val="accent1"/>
              </a:buClr>
              <a:buSzPct val="80000"/>
            </a:pPr>
            <a:r>
              <a:rPr lang="fr-FR" sz="2000" dirty="0" smtClean="0">
                <a:solidFill>
                  <a:schemeClr val="tx1"/>
                </a:solidFill>
              </a:rPr>
              <a:t>Des couleurs reconnaissables</a:t>
            </a:r>
          </a:p>
          <a:p>
            <a:pPr marL="182880" indent="-274320" algn="ctr">
              <a:spcBef>
                <a:spcPct val="20000"/>
              </a:spcBef>
              <a:buClr>
                <a:schemeClr val="accent1"/>
              </a:buClr>
              <a:buSzPct val="80000"/>
            </a:pPr>
            <a:r>
              <a:rPr lang="fr-FR" sz="2000" dirty="0" smtClean="0">
                <a:solidFill>
                  <a:schemeClr val="tx1"/>
                </a:solidFill>
              </a:rPr>
              <a:t>Des lignes sur les extrémités du packaging</a:t>
            </a:r>
            <a:endParaRPr lang="fr-FR" sz="2000" dirty="0" smtClean="0"/>
          </a:p>
        </p:txBody>
      </p:sp>
      <p:pic>
        <p:nvPicPr>
          <p:cNvPr id="136196" name="Picture 4" descr="http://annikapanika.com/WordPress/wp-content/uploads/2011/03/Carambar-d%C3%A9tour%C3%A9.png"/>
          <p:cNvPicPr>
            <a:picLocks noChangeAspect="1" noChangeArrowheads="1"/>
          </p:cNvPicPr>
          <p:nvPr/>
        </p:nvPicPr>
        <p:blipFill>
          <a:blip r:embed="rId3" cstate="print"/>
          <a:srcRect/>
          <a:stretch>
            <a:fillRect/>
          </a:stretch>
        </p:blipFill>
        <p:spPr bwMode="auto">
          <a:xfrm>
            <a:off x="179512" y="2132856"/>
            <a:ext cx="2582274" cy="1224136"/>
          </a:xfrm>
          <a:prstGeom prst="rect">
            <a:avLst/>
          </a:prstGeom>
          <a:noFill/>
        </p:spPr>
      </p:pic>
      <p:pic>
        <p:nvPicPr>
          <p:cNvPr id="136198" name="Picture 6" descr="http://www.libertyvideo.fr/minijaquette-bonbons/CARAMBAR%20CARAMEL.jpg"/>
          <p:cNvPicPr>
            <a:picLocks noChangeAspect="1" noChangeArrowheads="1"/>
          </p:cNvPicPr>
          <p:nvPr/>
        </p:nvPicPr>
        <p:blipFill>
          <a:blip r:embed="rId4" cstate="print"/>
          <a:srcRect t="7560" r="4241" b="6761"/>
          <a:stretch>
            <a:fillRect/>
          </a:stretch>
        </p:blipFill>
        <p:spPr bwMode="auto">
          <a:xfrm>
            <a:off x="6359493" y="4452272"/>
            <a:ext cx="2316963" cy="2073072"/>
          </a:xfrm>
          <a:prstGeom prst="rect">
            <a:avLst/>
          </a:prstGeom>
          <a:ln>
            <a:noFill/>
          </a:ln>
          <a:effectLst>
            <a:softEdge rad="112500"/>
          </a:effectLst>
        </p:spPr>
      </p:pic>
      <p:pic>
        <p:nvPicPr>
          <p:cNvPr id="79874" name="Picture 2" descr="http://t0.gstatic.com/images?q=tbn:ANd9GcRnf5JFtIubpCDdKWpkzkrzkG2YT9rNMboOYVM1MyVbNfl1dC6QEaHoOa15"/>
          <p:cNvPicPr>
            <a:picLocks noChangeAspect="1" noChangeArrowheads="1"/>
          </p:cNvPicPr>
          <p:nvPr/>
        </p:nvPicPr>
        <p:blipFill>
          <a:blip r:embed="rId5" cstate="print"/>
          <a:srcRect/>
          <a:stretch>
            <a:fillRect/>
          </a:stretch>
        </p:blipFill>
        <p:spPr bwMode="auto">
          <a:xfrm>
            <a:off x="4788024" y="2708920"/>
            <a:ext cx="1584176" cy="2209510"/>
          </a:xfrm>
          <a:prstGeom prst="rect">
            <a:avLst/>
          </a:prstGeom>
          <a:ln>
            <a:noFill/>
          </a:ln>
          <a:effectLst>
            <a:softEdge rad="112500"/>
          </a:effectLst>
        </p:spPr>
      </p:pic>
      <p:pic>
        <p:nvPicPr>
          <p:cNvPr id="79876" name="Picture 4" descr="http://www.kolikolo.com/images/catalogue/maxi/carambar-mini-caramel-325.jpg"/>
          <p:cNvPicPr>
            <a:picLocks noChangeAspect="1" noChangeArrowheads="1"/>
          </p:cNvPicPr>
          <p:nvPr/>
        </p:nvPicPr>
        <p:blipFill>
          <a:blip r:embed="rId6" cstate="print"/>
          <a:srcRect l="6480" r="7121" b="-2576"/>
          <a:stretch>
            <a:fillRect/>
          </a:stretch>
        </p:blipFill>
        <p:spPr bwMode="auto">
          <a:xfrm>
            <a:off x="2987824" y="2420888"/>
            <a:ext cx="1698253" cy="2016224"/>
          </a:xfrm>
          <a:prstGeom prst="rect">
            <a:avLst/>
          </a:prstGeom>
          <a:ln>
            <a:noFill/>
          </a:ln>
          <a:effectLst>
            <a:softEdge rad="112500"/>
          </a:effectLst>
        </p:spPr>
      </p:pic>
      <p:pic>
        <p:nvPicPr>
          <p:cNvPr id="79880" name="Picture 8" descr="http://farm6.static.flickr.com/5251/5461085091_25bd8d2a9c.jpg"/>
          <p:cNvPicPr>
            <a:picLocks noChangeAspect="1" noChangeArrowheads="1"/>
          </p:cNvPicPr>
          <p:nvPr/>
        </p:nvPicPr>
        <p:blipFill>
          <a:blip r:embed="rId7" cstate="print"/>
          <a:srcRect/>
          <a:stretch>
            <a:fillRect/>
          </a:stretch>
        </p:blipFill>
        <p:spPr bwMode="auto">
          <a:xfrm>
            <a:off x="2987824" y="4365104"/>
            <a:ext cx="1656184" cy="2049732"/>
          </a:xfrm>
          <a:prstGeom prst="rect">
            <a:avLst/>
          </a:prstGeom>
          <a:ln>
            <a:noFill/>
          </a:ln>
          <a:effectLst>
            <a:softEdge rad="112500"/>
          </a:effectLst>
        </p:spPr>
      </p:pic>
      <p:pic>
        <p:nvPicPr>
          <p:cNvPr id="79882" name="Picture 10" descr="http://www.carambar.fr/html/sites/default/files/imagecache/Image_480x/Sachet%20CarambarBigoouu.jpg"/>
          <p:cNvPicPr>
            <a:picLocks noChangeAspect="1" noChangeArrowheads="1"/>
          </p:cNvPicPr>
          <p:nvPr/>
        </p:nvPicPr>
        <p:blipFill>
          <a:blip r:embed="rId8" cstate="print"/>
          <a:srcRect/>
          <a:stretch>
            <a:fillRect/>
          </a:stretch>
        </p:blipFill>
        <p:spPr bwMode="auto">
          <a:xfrm>
            <a:off x="6458875" y="2780928"/>
            <a:ext cx="2145573" cy="1591300"/>
          </a:xfrm>
          <a:prstGeom prst="rect">
            <a:avLst/>
          </a:prstGeom>
          <a:noFill/>
        </p:spPr>
      </p:pic>
      <p:pic>
        <p:nvPicPr>
          <p:cNvPr id="79884" name="Picture 12" descr="http://www.carambar.fr/html/sites/default/files/imagecache/Image_480x/atomic-480.jpg"/>
          <p:cNvPicPr>
            <a:picLocks noChangeAspect="1" noChangeArrowheads="1"/>
          </p:cNvPicPr>
          <p:nvPr/>
        </p:nvPicPr>
        <p:blipFill>
          <a:blip r:embed="rId9" cstate="print"/>
          <a:srcRect/>
          <a:stretch>
            <a:fillRect/>
          </a:stretch>
        </p:blipFill>
        <p:spPr bwMode="auto">
          <a:xfrm>
            <a:off x="4612480" y="4941168"/>
            <a:ext cx="1759720" cy="1396777"/>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sz="quarter" idx="1"/>
          </p:nvPr>
        </p:nvSpPr>
        <p:spPr>
          <a:xfrm>
            <a:off x="457200" y="1600200"/>
            <a:ext cx="5698976" cy="460648"/>
          </a:xfrm>
        </p:spPr>
        <p:txBody>
          <a:bodyPr>
            <a:noAutofit/>
          </a:bodyPr>
          <a:lstStyle/>
          <a:p>
            <a:r>
              <a:rPr lang="fr-FR" b="1" dirty="0" smtClean="0"/>
              <a:t>Quelques exemples</a:t>
            </a:r>
            <a:endParaRPr lang="fr-FR" sz="2000" b="1" dirty="0" smtClean="0"/>
          </a:p>
          <a:p>
            <a:pPr lvl="1"/>
            <a:endParaRPr lang="fr-FR" sz="2000" b="1" dirty="0" smtClean="0"/>
          </a:p>
          <a:p>
            <a:pPr lvl="1"/>
            <a:endParaRPr lang="fr-FR" sz="2000" b="1" dirty="0" smtClean="0"/>
          </a:p>
        </p:txBody>
      </p:sp>
      <p:sp>
        <p:nvSpPr>
          <p:cNvPr id="2" name="Titre 1"/>
          <p:cNvSpPr>
            <a:spLocks noGrp="1"/>
          </p:cNvSpPr>
          <p:nvPr>
            <p:ph type="title"/>
          </p:nvPr>
        </p:nvSpPr>
        <p:spPr/>
        <p:txBody>
          <a:bodyPr>
            <a:normAutofit/>
          </a:bodyPr>
          <a:lstStyle/>
          <a:p>
            <a:r>
              <a:rPr lang="fr-FR" dirty="0" smtClean="0"/>
              <a:t>Fonction alerte/reconnaissance de la marque</a:t>
            </a:r>
            <a:endParaRPr lang="fr-FR" dirty="0"/>
          </a:p>
        </p:txBody>
      </p:sp>
      <p:sp>
        <p:nvSpPr>
          <p:cNvPr id="30" name="ZoneTexte 29"/>
          <p:cNvSpPr txBox="1"/>
          <p:nvPr/>
        </p:nvSpPr>
        <p:spPr>
          <a:xfrm>
            <a:off x="6156176" y="3883695"/>
            <a:ext cx="2520280" cy="76944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182880" indent="-274320" algn="ctr">
              <a:spcBef>
                <a:spcPct val="20000"/>
              </a:spcBef>
              <a:buClr>
                <a:schemeClr val="accent1"/>
              </a:buClr>
              <a:buSzPct val="80000"/>
            </a:pPr>
            <a:r>
              <a:rPr lang="fr-FR" sz="2000" dirty="0" smtClean="0">
                <a:solidFill>
                  <a:schemeClr val="tx1"/>
                </a:solidFill>
              </a:rPr>
              <a:t>Une étiquette noire</a:t>
            </a:r>
          </a:p>
          <a:p>
            <a:pPr marL="182880" indent="-274320" algn="ctr">
              <a:spcBef>
                <a:spcPct val="20000"/>
              </a:spcBef>
              <a:buClr>
                <a:schemeClr val="accent1"/>
              </a:buClr>
              <a:buSzPct val="80000"/>
            </a:pPr>
            <a:r>
              <a:rPr lang="fr-FR" sz="2000" dirty="0" smtClean="0">
                <a:solidFill>
                  <a:schemeClr val="tx1"/>
                </a:solidFill>
              </a:rPr>
              <a:t>Un style d’écriture</a:t>
            </a:r>
            <a:endParaRPr lang="fr-FR" sz="2000" dirty="0" smtClean="0"/>
          </a:p>
        </p:txBody>
      </p:sp>
      <p:grpSp>
        <p:nvGrpSpPr>
          <p:cNvPr id="3" name="Groupe 38"/>
          <p:cNvGrpSpPr/>
          <p:nvPr/>
        </p:nvGrpSpPr>
        <p:grpSpPr>
          <a:xfrm>
            <a:off x="251520" y="2204864"/>
            <a:ext cx="5616624" cy="4392488"/>
            <a:chOff x="539552" y="1628800"/>
            <a:chExt cx="4608512" cy="4896544"/>
          </a:xfrm>
        </p:grpSpPr>
        <p:sp>
          <p:nvSpPr>
            <p:cNvPr id="15" name="Rectangle à coins arrondis 14"/>
            <p:cNvSpPr/>
            <p:nvPr/>
          </p:nvSpPr>
          <p:spPr>
            <a:xfrm>
              <a:off x="539552" y="1628800"/>
              <a:ext cx="4608512" cy="489654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1563666" y="1700808"/>
              <a:ext cx="2523480" cy="514643"/>
            </a:xfrm>
            <a:prstGeom prst="rect">
              <a:avLst/>
            </a:prstGeom>
            <a:noFill/>
          </p:spPr>
          <p:txBody>
            <a:bodyPr wrap="square" rtlCol="0">
              <a:spAutoFit/>
            </a:bodyPr>
            <a:lstStyle/>
            <a:p>
              <a:pPr algn="ctr"/>
              <a:r>
                <a:rPr lang="fr-FR" sz="2400" b="1" dirty="0" smtClean="0">
                  <a:solidFill>
                    <a:schemeClr val="accent1">
                      <a:lumMod val="50000"/>
                    </a:schemeClr>
                  </a:solidFill>
                </a:rPr>
                <a:t>Maille</a:t>
              </a:r>
              <a:endParaRPr lang="fr-FR" sz="1600" b="1" dirty="0">
                <a:solidFill>
                  <a:schemeClr val="accent1">
                    <a:lumMod val="50000"/>
                  </a:schemeClr>
                </a:solidFill>
              </a:endParaRPr>
            </a:p>
          </p:txBody>
        </p:sp>
      </p:grpSp>
      <p:pic>
        <p:nvPicPr>
          <p:cNvPr id="137218" name="Picture 2" descr="http://grocerytrader.co.uk/wp-content/uploads/2010/11/maille-mayonnaise.jpg"/>
          <p:cNvPicPr>
            <a:picLocks noChangeAspect="1" noChangeArrowheads="1"/>
          </p:cNvPicPr>
          <p:nvPr/>
        </p:nvPicPr>
        <p:blipFill>
          <a:blip r:embed="rId3" cstate="print"/>
          <a:srcRect/>
          <a:stretch>
            <a:fillRect/>
          </a:stretch>
        </p:blipFill>
        <p:spPr bwMode="auto">
          <a:xfrm>
            <a:off x="2195736" y="5229200"/>
            <a:ext cx="1067780" cy="1256979"/>
          </a:xfrm>
          <a:prstGeom prst="rect">
            <a:avLst/>
          </a:prstGeom>
          <a:ln>
            <a:noFill/>
          </a:ln>
          <a:effectLst>
            <a:softEdge rad="112500"/>
          </a:effectLst>
        </p:spPr>
      </p:pic>
      <p:pic>
        <p:nvPicPr>
          <p:cNvPr id="137220" name="Picture 4" descr="http://media.telemarket.fr/imgnwprd/000/000579/00057932/00057932-t0.jpg"/>
          <p:cNvPicPr>
            <a:picLocks noChangeAspect="1" noChangeArrowheads="1"/>
          </p:cNvPicPr>
          <p:nvPr/>
        </p:nvPicPr>
        <p:blipFill>
          <a:blip r:embed="rId4" cstate="print"/>
          <a:srcRect t="17640" b="14321"/>
          <a:stretch>
            <a:fillRect/>
          </a:stretch>
        </p:blipFill>
        <p:spPr bwMode="auto">
          <a:xfrm>
            <a:off x="3467803" y="2780928"/>
            <a:ext cx="2328334" cy="1584176"/>
          </a:xfrm>
          <a:prstGeom prst="rect">
            <a:avLst/>
          </a:prstGeom>
          <a:ln>
            <a:noFill/>
          </a:ln>
          <a:effectLst>
            <a:softEdge rad="112500"/>
          </a:effectLst>
        </p:spPr>
      </p:pic>
      <p:pic>
        <p:nvPicPr>
          <p:cNvPr id="137222" name="Picture 6" descr="http://media.telemarket.fr/imgnwprd/000/000198/00019895/00019895-t0.jpg"/>
          <p:cNvPicPr>
            <a:picLocks noChangeAspect="1" noChangeArrowheads="1"/>
          </p:cNvPicPr>
          <p:nvPr/>
        </p:nvPicPr>
        <p:blipFill>
          <a:blip r:embed="rId5" cstate="print"/>
          <a:srcRect l="12701" r="11091"/>
          <a:stretch>
            <a:fillRect/>
          </a:stretch>
        </p:blipFill>
        <p:spPr bwMode="auto">
          <a:xfrm>
            <a:off x="323528" y="4437112"/>
            <a:ext cx="1512168" cy="1984276"/>
          </a:xfrm>
          <a:prstGeom prst="rect">
            <a:avLst/>
          </a:prstGeom>
          <a:ln>
            <a:noFill/>
          </a:ln>
          <a:effectLst>
            <a:softEdge rad="112500"/>
          </a:effectLst>
        </p:spPr>
      </p:pic>
      <p:pic>
        <p:nvPicPr>
          <p:cNvPr id="21" name="Picture 4" descr="http://www.hrimag.com/IMG/jpg_sachets_500_dpi.jpg"/>
          <p:cNvPicPr>
            <a:picLocks noChangeAspect="1" noChangeArrowheads="1"/>
          </p:cNvPicPr>
          <p:nvPr/>
        </p:nvPicPr>
        <p:blipFill>
          <a:blip r:embed="rId6" cstate="print"/>
          <a:srcRect/>
          <a:stretch>
            <a:fillRect/>
          </a:stretch>
        </p:blipFill>
        <p:spPr bwMode="auto">
          <a:xfrm>
            <a:off x="3347864" y="4869160"/>
            <a:ext cx="2520280" cy="1537371"/>
          </a:xfrm>
          <a:prstGeom prst="rect">
            <a:avLst/>
          </a:prstGeom>
          <a:ln>
            <a:noFill/>
          </a:ln>
          <a:effectLst>
            <a:softEdge rad="112500"/>
          </a:effectLst>
        </p:spPr>
      </p:pic>
      <p:pic>
        <p:nvPicPr>
          <p:cNvPr id="137224" name="Picture 8" descr="http://static1.dailyconso.com/articles/9/39/62/9/@/310555-moutarde-fine-de-dijon-0x384-1.jpg"/>
          <p:cNvPicPr>
            <a:picLocks noChangeAspect="1" noChangeArrowheads="1"/>
          </p:cNvPicPr>
          <p:nvPr/>
        </p:nvPicPr>
        <p:blipFill>
          <a:blip r:embed="rId7" cstate="print"/>
          <a:srcRect t="-4033" r="-829"/>
          <a:stretch>
            <a:fillRect/>
          </a:stretch>
        </p:blipFill>
        <p:spPr bwMode="auto">
          <a:xfrm>
            <a:off x="467544" y="2348880"/>
            <a:ext cx="1800200" cy="1857400"/>
          </a:xfrm>
          <a:prstGeom prst="rect">
            <a:avLst/>
          </a:prstGeom>
          <a:ln>
            <a:noFill/>
          </a:ln>
          <a:effectLst>
            <a:softEdge rad="112500"/>
          </a:effectLst>
        </p:spPr>
      </p:pic>
      <p:pic>
        <p:nvPicPr>
          <p:cNvPr id="137226" name="Picture 10" descr="http://www.coursengo.com/supermarche/img?IMG_ID=97361"/>
          <p:cNvPicPr>
            <a:picLocks noChangeAspect="1" noChangeArrowheads="1"/>
          </p:cNvPicPr>
          <p:nvPr/>
        </p:nvPicPr>
        <p:blipFill>
          <a:blip r:embed="rId8" cstate="print"/>
          <a:srcRect/>
          <a:stretch>
            <a:fillRect/>
          </a:stretch>
        </p:blipFill>
        <p:spPr bwMode="auto">
          <a:xfrm>
            <a:off x="1946920" y="3140968"/>
            <a:ext cx="1905000" cy="1905000"/>
          </a:xfrm>
          <a:prstGeom prst="rect">
            <a:avLst/>
          </a:prstGeom>
          <a:noFill/>
        </p:spPr>
      </p:pic>
      <p:pic>
        <p:nvPicPr>
          <p:cNvPr id="137228" name="Picture 12" descr="http://upload.wikimedia.org/wikipedia/fr/6/6b/Maille_logo.jpg"/>
          <p:cNvPicPr>
            <a:picLocks noChangeAspect="1" noChangeArrowheads="1"/>
          </p:cNvPicPr>
          <p:nvPr/>
        </p:nvPicPr>
        <p:blipFill>
          <a:blip r:embed="rId9" cstate="print"/>
          <a:srcRect t="18900" b="20621"/>
          <a:stretch>
            <a:fillRect/>
          </a:stretch>
        </p:blipFill>
        <p:spPr bwMode="auto">
          <a:xfrm>
            <a:off x="6156176" y="2166055"/>
            <a:ext cx="2445420" cy="1478969"/>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sz="quarter" idx="1"/>
          </p:nvPr>
        </p:nvSpPr>
        <p:spPr>
          <a:xfrm>
            <a:off x="457200" y="1600200"/>
            <a:ext cx="5698976" cy="5257800"/>
          </a:xfrm>
        </p:spPr>
        <p:txBody>
          <a:bodyPr>
            <a:noAutofit/>
          </a:bodyPr>
          <a:lstStyle/>
          <a:p>
            <a:r>
              <a:rPr lang="fr-FR" b="1" dirty="0" smtClean="0"/>
              <a:t>Quelques exemples</a:t>
            </a:r>
            <a:endParaRPr lang="fr-FR" sz="2000" b="1" dirty="0" smtClean="0"/>
          </a:p>
          <a:p>
            <a:pPr lvl="1"/>
            <a:endParaRPr lang="fr-FR" sz="2000" b="1" dirty="0" smtClean="0"/>
          </a:p>
          <a:p>
            <a:pPr lvl="1"/>
            <a:endParaRPr lang="fr-FR" sz="2000" b="1" dirty="0" smtClean="0"/>
          </a:p>
        </p:txBody>
      </p:sp>
      <p:sp>
        <p:nvSpPr>
          <p:cNvPr id="2" name="Titre 1"/>
          <p:cNvSpPr>
            <a:spLocks noGrp="1"/>
          </p:cNvSpPr>
          <p:nvPr>
            <p:ph type="title"/>
          </p:nvPr>
        </p:nvSpPr>
        <p:spPr/>
        <p:txBody>
          <a:bodyPr>
            <a:normAutofit/>
          </a:bodyPr>
          <a:lstStyle/>
          <a:p>
            <a:r>
              <a:rPr lang="fr-FR" dirty="0" smtClean="0"/>
              <a:t>Fonction alerte/reconnaissance de la marque</a:t>
            </a:r>
            <a:endParaRPr lang="fr-FR" dirty="0"/>
          </a:p>
        </p:txBody>
      </p:sp>
      <p:grpSp>
        <p:nvGrpSpPr>
          <p:cNvPr id="3" name="Groupe 38"/>
          <p:cNvGrpSpPr/>
          <p:nvPr/>
        </p:nvGrpSpPr>
        <p:grpSpPr>
          <a:xfrm>
            <a:off x="2627784" y="2204864"/>
            <a:ext cx="6048672" cy="4392488"/>
            <a:chOff x="539552" y="1628800"/>
            <a:chExt cx="4608512" cy="4896544"/>
          </a:xfrm>
        </p:grpSpPr>
        <p:sp>
          <p:nvSpPr>
            <p:cNvPr id="22" name="Rectangle à coins arrondis 21"/>
            <p:cNvSpPr/>
            <p:nvPr/>
          </p:nvSpPr>
          <p:spPr>
            <a:xfrm>
              <a:off x="539552" y="1628800"/>
              <a:ext cx="4608512" cy="489654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p:cNvSpPr txBox="1"/>
            <p:nvPr/>
          </p:nvSpPr>
          <p:spPr>
            <a:xfrm>
              <a:off x="1563666" y="1700808"/>
              <a:ext cx="2523480" cy="514643"/>
            </a:xfrm>
            <a:prstGeom prst="rect">
              <a:avLst/>
            </a:prstGeom>
            <a:noFill/>
          </p:spPr>
          <p:txBody>
            <a:bodyPr wrap="square" rtlCol="0">
              <a:spAutoFit/>
            </a:bodyPr>
            <a:lstStyle/>
            <a:p>
              <a:pPr algn="ctr"/>
              <a:r>
                <a:rPr lang="fr-FR" sz="2400" b="1" dirty="0" smtClean="0">
                  <a:solidFill>
                    <a:schemeClr val="accent1">
                      <a:lumMod val="50000"/>
                    </a:schemeClr>
                  </a:solidFill>
                </a:rPr>
                <a:t>La Vache qui rit</a:t>
              </a:r>
              <a:endParaRPr lang="fr-FR" sz="1600" b="1" dirty="0">
                <a:solidFill>
                  <a:schemeClr val="accent1">
                    <a:lumMod val="50000"/>
                  </a:schemeClr>
                </a:solidFill>
              </a:endParaRPr>
            </a:p>
          </p:txBody>
        </p:sp>
      </p:grpSp>
      <p:sp>
        <p:nvSpPr>
          <p:cNvPr id="30" name="ZoneTexte 29"/>
          <p:cNvSpPr txBox="1"/>
          <p:nvPr/>
        </p:nvSpPr>
        <p:spPr>
          <a:xfrm>
            <a:off x="179512" y="4653136"/>
            <a:ext cx="2340768"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182880" indent="-274320" algn="ctr">
              <a:spcBef>
                <a:spcPct val="20000"/>
              </a:spcBef>
              <a:buClr>
                <a:schemeClr val="accent1"/>
              </a:buClr>
              <a:buSzPct val="80000"/>
            </a:pPr>
            <a:r>
              <a:rPr lang="fr-FR" sz="2000" dirty="0" smtClean="0">
                <a:solidFill>
                  <a:schemeClr val="tx1"/>
                </a:solidFill>
              </a:rPr>
              <a:t>Un sourire</a:t>
            </a:r>
          </a:p>
          <a:p>
            <a:pPr marL="182880" indent="-274320" algn="ctr">
              <a:spcBef>
                <a:spcPct val="20000"/>
              </a:spcBef>
              <a:buClr>
                <a:schemeClr val="accent1"/>
              </a:buClr>
              <a:buSzPct val="80000"/>
            </a:pPr>
            <a:r>
              <a:rPr lang="fr-FR" sz="2000" dirty="0" smtClean="0">
                <a:solidFill>
                  <a:schemeClr val="tx1"/>
                </a:solidFill>
              </a:rPr>
              <a:t>Des rayures obliques bleu et blanc</a:t>
            </a:r>
            <a:endParaRPr lang="fr-FR" sz="2000" dirty="0" smtClean="0"/>
          </a:p>
        </p:txBody>
      </p:sp>
      <p:pic>
        <p:nvPicPr>
          <p:cNvPr id="138242" name="Picture 2" descr="La vache qui voyage"/>
          <p:cNvPicPr>
            <a:picLocks noChangeAspect="1" noChangeArrowheads="1"/>
          </p:cNvPicPr>
          <p:nvPr/>
        </p:nvPicPr>
        <p:blipFill>
          <a:blip r:embed="rId3" cstate="print"/>
          <a:srcRect/>
          <a:stretch>
            <a:fillRect/>
          </a:stretch>
        </p:blipFill>
        <p:spPr bwMode="auto">
          <a:xfrm>
            <a:off x="6588224" y="5085184"/>
            <a:ext cx="1819275" cy="1428750"/>
          </a:xfrm>
          <a:prstGeom prst="rect">
            <a:avLst/>
          </a:prstGeom>
          <a:ln>
            <a:noFill/>
          </a:ln>
          <a:effectLst>
            <a:softEdge rad="112500"/>
          </a:effectLst>
        </p:spPr>
      </p:pic>
      <p:pic>
        <p:nvPicPr>
          <p:cNvPr id="138244" name="Picture 4" descr="http://boutique.lavachequirit.com/media/catalog/product/cache/1/image/328x265/9df78eab33525d08d6e5fb8d27136e95/f/i/file_23.jpg"/>
          <p:cNvPicPr>
            <a:picLocks noChangeAspect="1" noChangeArrowheads="1"/>
          </p:cNvPicPr>
          <p:nvPr/>
        </p:nvPicPr>
        <p:blipFill>
          <a:blip r:embed="rId4" cstate="print"/>
          <a:srcRect l="5889" r="5744"/>
          <a:stretch>
            <a:fillRect/>
          </a:stretch>
        </p:blipFill>
        <p:spPr bwMode="auto">
          <a:xfrm>
            <a:off x="323528" y="2420888"/>
            <a:ext cx="2016224" cy="1843405"/>
          </a:xfrm>
          <a:prstGeom prst="rect">
            <a:avLst/>
          </a:prstGeom>
          <a:noFill/>
        </p:spPr>
      </p:pic>
      <p:pic>
        <p:nvPicPr>
          <p:cNvPr id="138246" name="Picture 6" descr="http://static.feminimix.com/local/cache-gd2/727f550fc55f988f8db4d10b6858204a.jpg"/>
          <p:cNvPicPr>
            <a:picLocks noChangeAspect="1" noChangeArrowheads="1"/>
          </p:cNvPicPr>
          <p:nvPr/>
        </p:nvPicPr>
        <p:blipFill>
          <a:blip r:embed="rId5" cstate="print"/>
          <a:srcRect/>
          <a:stretch>
            <a:fillRect/>
          </a:stretch>
        </p:blipFill>
        <p:spPr bwMode="auto">
          <a:xfrm>
            <a:off x="2771800" y="3980627"/>
            <a:ext cx="1730896" cy="2472709"/>
          </a:xfrm>
          <a:prstGeom prst="rect">
            <a:avLst/>
          </a:prstGeom>
          <a:ln>
            <a:noFill/>
          </a:ln>
          <a:effectLst>
            <a:softEdge rad="112500"/>
          </a:effectLst>
        </p:spPr>
      </p:pic>
      <p:pic>
        <p:nvPicPr>
          <p:cNvPr id="138248" name="Picture 8" descr="http://performancecommerciale.fr/wp-content/uploads/2010/04/lvqr-charte07.jpg"/>
          <p:cNvPicPr>
            <a:picLocks noChangeAspect="1" noChangeArrowheads="1"/>
          </p:cNvPicPr>
          <p:nvPr/>
        </p:nvPicPr>
        <p:blipFill>
          <a:blip r:embed="rId6" cstate="print"/>
          <a:srcRect l="48299" b="37219"/>
          <a:stretch>
            <a:fillRect/>
          </a:stretch>
        </p:blipFill>
        <p:spPr bwMode="auto">
          <a:xfrm>
            <a:off x="7092280" y="2204864"/>
            <a:ext cx="1268760" cy="1236824"/>
          </a:xfrm>
          <a:prstGeom prst="rect">
            <a:avLst/>
          </a:prstGeom>
          <a:ln>
            <a:noFill/>
          </a:ln>
          <a:effectLst>
            <a:softEdge rad="112500"/>
          </a:effectLst>
        </p:spPr>
      </p:pic>
      <p:pic>
        <p:nvPicPr>
          <p:cNvPr id="138250" name="Picture 10" descr="http://media.telemarket.fr/imgnwprd/009/009338/00933877/00933877-t0.jpg"/>
          <p:cNvPicPr>
            <a:picLocks noChangeAspect="1" noChangeArrowheads="1"/>
          </p:cNvPicPr>
          <p:nvPr/>
        </p:nvPicPr>
        <p:blipFill>
          <a:blip r:embed="rId7" cstate="print"/>
          <a:srcRect/>
          <a:stretch>
            <a:fillRect/>
          </a:stretch>
        </p:blipFill>
        <p:spPr bwMode="auto">
          <a:xfrm>
            <a:off x="6660232" y="3379812"/>
            <a:ext cx="1777380" cy="1777380"/>
          </a:xfrm>
          <a:prstGeom prst="rect">
            <a:avLst/>
          </a:prstGeom>
          <a:ln>
            <a:noFill/>
          </a:ln>
          <a:effectLst>
            <a:softEdge rad="112500"/>
          </a:effectLst>
        </p:spPr>
      </p:pic>
      <p:pic>
        <p:nvPicPr>
          <p:cNvPr id="138254" name="Picture 14" descr="http://www.monfavori.com/upload/images/produit_5259.jpg"/>
          <p:cNvPicPr>
            <a:picLocks noChangeAspect="1" noChangeArrowheads="1"/>
          </p:cNvPicPr>
          <p:nvPr/>
        </p:nvPicPr>
        <p:blipFill>
          <a:blip r:embed="rId8" cstate="print"/>
          <a:srcRect t="4041"/>
          <a:stretch>
            <a:fillRect/>
          </a:stretch>
        </p:blipFill>
        <p:spPr bwMode="auto">
          <a:xfrm>
            <a:off x="4572000" y="2708920"/>
            <a:ext cx="1781944" cy="1709937"/>
          </a:xfrm>
          <a:prstGeom prst="rect">
            <a:avLst/>
          </a:prstGeom>
          <a:noFill/>
        </p:spPr>
      </p:pic>
      <p:pic>
        <p:nvPicPr>
          <p:cNvPr id="138256" name="Picture 16" descr="http://www.cantadou.ch/fileadmin/lst/Foodservice/sortiment_lvqr.jpg"/>
          <p:cNvPicPr>
            <a:picLocks noChangeAspect="1" noChangeArrowheads="1"/>
          </p:cNvPicPr>
          <p:nvPr/>
        </p:nvPicPr>
        <p:blipFill>
          <a:blip r:embed="rId9" cstate="print"/>
          <a:srcRect l="16154" t="9391" r="16001" b="10784"/>
          <a:stretch>
            <a:fillRect/>
          </a:stretch>
        </p:blipFill>
        <p:spPr bwMode="auto">
          <a:xfrm>
            <a:off x="2771800" y="2708920"/>
            <a:ext cx="1512168" cy="1224136"/>
          </a:xfrm>
          <a:prstGeom prst="rect">
            <a:avLst/>
          </a:prstGeom>
          <a:ln>
            <a:noFill/>
          </a:ln>
          <a:effectLst>
            <a:softEdge rad="112500"/>
          </a:effectLst>
        </p:spPr>
      </p:pic>
      <p:pic>
        <p:nvPicPr>
          <p:cNvPr id="23" name="Picture 2" descr="C:\Users\Elodie\Divers\Desktop\Marketing Gén'IAAL\IMG_5168.JPG"/>
          <p:cNvPicPr>
            <a:picLocks noChangeAspect="1" noChangeArrowheads="1"/>
          </p:cNvPicPr>
          <p:nvPr/>
        </p:nvPicPr>
        <p:blipFill>
          <a:blip r:embed="rId10" cstate="print"/>
          <a:srcRect b="9432"/>
          <a:stretch>
            <a:fillRect/>
          </a:stretch>
        </p:blipFill>
        <p:spPr bwMode="auto">
          <a:xfrm>
            <a:off x="4644008" y="4509120"/>
            <a:ext cx="1729284" cy="208823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sz="quarter" idx="1"/>
          </p:nvPr>
        </p:nvSpPr>
        <p:spPr>
          <a:xfrm>
            <a:off x="457200" y="1600200"/>
            <a:ext cx="5698976" cy="460648"/>
          </a:xfrm>
        </p:spPr>
        <p:txBody>
          <a:bodyPr>
            <a:noAutofit/>
          </a:bodyPr>
          <a:lstStyle/>
          <a:p>
            <a:r>
              <a:rPr lang="fr-FR" b="1" dirty="0" smtClean="0"/>
              <a:t>Quelques exemples</a:t>
            </a:r>
            <a:endParaRPr lang="fr-FR" sz="2000" b="1" dirty="0" smtClean="0"/>
          </a:p>
          <a:p>
            <a:pPr lvl="1"/>
            <a:endParaRPr lang="fr-FR" sz="2000" b="1" dirty="0" smtClean="0"/>
          </a:p>
          <a:p>
            <a:pPr lvl="1"/>
            <a:endParaRPr lang="fr-FR" sz="2000" b="1" dirty="0" smtClean="0"/>
          </a:p>
        </p:txBody>
      </p:sp>
      <p:sp>
        <p:nvSpPr>
          <p:cNvPr id="2" name="Titre 1"/>
          <p:cNvSpPr>
            <a:spLocks noGrp="1"/>
          </p:cNvSpPr>
          <p:nvPr>
            <p:ph type="title"/>
          </p:nvPr>
        </p:nvSpPr>
        <p:spPr/>
        <p:txBody>
          <a:bodyPr>
            <a:normAutofit/>
          </a:bodyPr>
          <a:lstStyle/>
          <a:p>
            <a:r>
              <a:rPr lang="fr-FR" dirty="0" smtClean="0"/>
              <a:t>Fonction alerte/reconnaissance de la marque</a:t>
            </a:r>
            <a:endParaRPr lang="fr-FR" dirty="0"/>
          </a:p>
        </p:txBody>
      </p:sp>
      <p:sp>
        <p:nvSpPr>
          <p:cNvPr id="30" name="ZoneTexte 29"/>
          <p:cNvSpPr txBox="1"/>
          <p:nvPr/>
        </p:nvSpPr>
        <p:spPr>
          <a:xfrm>
            <a:off x="6588224" y="3356992"/>
            <a:ext cx="2088232" cy="200054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182880" indent="-274320" algn="ctr">
              <a:spcBef>
                <a:spcPct val="20000"/>
              </a:spcBef>
              <a:buClr>
                <a:schemeClr val="accent1"/>
              </a:buClr>
              <a:buSzPct val="80000"/>
            </a:pPr>
            <a:r>
              <a:rPr lang="fr-FR" sz="2000" dirty="0" smtClean="0">
                <a:solidFill>
                  <a:schemeClr val="tx1"/>
                </a:solidFill>
              </a:rPr>
              <a:t>Une impression « d’à l’ancienne »</a:t>
            </a:r>
          </a:p>
          <a:p>
            <a:pPr marL="182880" indent="-274320" algn="ctr">
              <a:spcBef>
                <a:spcPct val="20000"/>
              </a:spcBef>
              <a:buClr>
                <a:schemeClr val="accent1"/>
              </a:buClr>
              <a:buSzPct val="80000"/>
            </a:pPr>
            <a:r>
              <a:rPr lang="fr-FR" sz="2000" dirty="0" smtClean="0">
                <a:solidFill>
                  <a:schemeClr val="tx1"/>
                </a:solidFill>
              </a:rPr>
              <a:t>Avec la présence d’un vichy rouge</a:t>
            </a:r>
            <a:endParaRPr lang="fr-FR" sz="2000" dirty="0" smtClean="0"/>
          </a:p>
        </p:txBody>
      </p:sp>
      <p:grpSp>
        <p:nvGrpSpPr>
          <p:cNvPr id="3" name="Groupe 38"/>
          <p:cNvGrpSpPr/>
          <p:nvPr/>
        </p:nvGrpSpPr>
        <p:grpSpPr>
          <a:xfrm>
            <a:off x="251520" y="2132856"/>
            <a:ext cx="6120680" cy="4392488"/>
            <a:chOff x="539552" y="1628800"/>
            <a:chExt cx="4608512" cy="4896544"/>
          </a:xfrm>
        </p:grpSpPr>
        <p:sp>
          <p:nvSpPr>
            <p:cNvPr id="15" name="Rectangle à coins arrondis 14"/>
            <p:cNvSpPr/>
            <p:nvPr/>
          </p:nvSpPr>
          <p:spPr>
            <a:xfrm>
              <a:off x="539552" y="1628800"/>
              <a:ext cx="4608512" cy="489654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1563666" y="1700808"/>
              <a:ext cx="2523480" cy="514643"/>
            </a:xfrm>
            <a:prstGeom prst="rect">
              <a:avLst/>
            </a:prstGeom>
            <a:noFill/>
          </p:spPr>
          <p:txBody>
            <a:bodyPr wrap="square" rtlCol="0">
              <a:spAutoFit/>
            </a:bodyPr>
            <a:lstStyle/>
            <a:p>
              <a:pPr algn="ctr"/>
              <a:r>
                <a:rPr lang="fr-FR" sz="2400" b="1" dirty="0" smtClean="0">
                  <a:solidFill>
                    <a:schemeClr val="accent1">
                      <a:lumMod val="50000"/>
                    </a:schemeClr>
                  </a:solidFill>
                </a:rPr>
                <a:t>Bonne Maman</a:t>
              </a:r>
              <a:endParaRPr lang="fr-FR" sz="1600" b="1" dirty="0">
                <a:solidFill>
                  <a:schemeClr val="accent1">
                    <a:lumMod val="50000"/>
                  </a:schemeClr>
                </a:solidFill>
              </a:endParaRPr>
            </a:p>
          </p:txBody>
        </p:sp>
      </p:grpSp>
      <p:pic>
        <p:nvPicPr>
          <p:cNvPr id="139266" name="Picture 2" descr="http://www.coffee-webstore.com/435-1219-large/financiers-aux-amandes.jpg"/>
          <p:cNvPicPr>
            <a:picLocks noChangeAspect="1" noChangeArrowheads="1"/>
          </p:cNvPicPr>
          <p:nvPr/>
        </p:nvPicPr>
        <p:blipFill>
          <a:blip r:embed="rId3" cstate="print"/>
          <a:srcRect l="16362" r="18119"/>
          <a:stretch>
            <a:fillRect/>
          </a:stretch>
        </p:blipFill>
        <p:spPr bwMode="auto">
          <a:xfrm>
            <a:off x="179512" y="2697628"/>
            <a:ext cx="1800200" cy="2747596"/>
          </a:xfrm>
          <a:prstGeom prst="rect">
            <a:avLst/>
          </a:prstGeom>
          <a:ln>
            <a:noFill/>
          </a:ln>
          <a:effectLst>
            <a:softEdge rad="112500"/>
          </a:effectLst>
        </p:spPr>
      </p:pic>
      <p:pic>
        <p:nvPicPr>
          <p:cNvPr id="139268" name="Picture 4" descr="http://www.mon-cafe.fr/images/products/assortiment_confiture_bonne_maman_x_g_5_500.jpg"/>
          <p:cNvPicPr>
            <a:picLocks noChangeAspect="1" noChangeArrowheads="1"/>
          </p:cNvPicPr>
          <p:nvPr/>
        </p:nvPicPr>
        <p:blipFill>
          <a:blip r:embed="rId4" cstate="print"/>
          <a:srcRect l="9072" r="3233"/>
          <a:stretch>
            <a:fillRect/>
          </a:stretch>
        </p:blipFill>
        <p:spPr bwMode="auto">
          <a:xfrm>
            <a:off x="755576" y="5373216"/>
            <a:ext cx="1008112" cy="1149569"/>
          </a:xfrm>
          <a:prstGeom prst="rect">
            <a:avLst/>
          </a:prstGeom>
          <a:ln>
            <a:noFill/>
          </a:ln>
          <a:effectLst>
            <a:softEdge rad="112500"/>
          </a:effectLst>
        </p:spPr>
      </p:pic>
      <p:pic>
        <p:nvPicPr>
          <p:cNvPr id="139270" name="Picture 6" descr="http://media.quechoisir.org/zoom/_Quechoisir/bonne-maman-REF6678C_23.jpg"/>
          <p:cNvPicPr>
            <a:picLocks noChangeAspect="1" noChangeArrowheads="1"/>
          </p:cNvPicPr>
          <p:nvPr/>
        </p:nvPicPr>
        <p:blipFill>
          <a:blip r:embed="rId5" cstate="print"/>
          <a:srcRect l="9569" r="12280"/>
          <a:stretch>
            <a:fillRect/>
          </a:stretch>
        </p:blipFill>
        <p:spPr bwMode="auto">
          <a:xfrm>
            <a:off x="2051720" y="4437112"/>
            <a:ext cx="1606567" cy="2055727"/>
          </a:xfrm>
          <a:prstGeom prst="rect">
            <a:avLst/>
          </a:prstGeom>
          <a:ln>
            <a:noFill/>
          </a:ln>
          <a:effectLst>
            <a:softEdge rad="112500"/>
          </a:effectLst>
        </p:spPr>
      </p:pic>
      <p:pic>
        <p:nvPicPr>
          <p:cNvPr id="139272" name="Picture 8" descr="http://cdn-femina.ladmedia.fr/var/femina/storage/images/cuisine/shopping-news/le-yaourt-bonne-maman-on-a-du-pot/3153547-1-fre-FR/Le-yaourt-Bonne-Maman-on-a-du-pot_rubrique_article_une.jpg"/>
          <p:cNvPicPr>
            <a:picLocks noChangeAspect="1" noChangeArrowheads="1"/>
          </p:cNvPicPr>
          <p:nvPr/>
        </p:nvPicPr>
        <p:blipFill>
          <a:blip r:embed="rId6" cstate="print"/>
          <a:srcRect t="5706" b="11563"/>
          <a:stretch>
            <a:fillRect/>
          </a:stretch>
        </p:blipFill>
        <p:spPr bwMode="auto">
          <a:xfrm>
            <a:off x="3707904" y="4797152"/>
            <a:ext cx="2443655" cy="1728192"/>
          </a:xfrm>
          <a:prstGeom prst="rect">
            <a:avLst/>
          </a:prstGeom>
          <a:ln>
            <a:noFill/>
          </a:ln>
          <a:effectLst>
            <a:softEdge rad="112500"/>
          </a:effectLst>
        </p:spPr>
      </p:pic>
      <p:pic>
        <p:nvPicPr>
          <p:cNvPr id="139274" name="Picture 10" descr="http://media.telemarket.fr/imgnwprd/009/009430/00943031/00943031-t0.jpg"/>
          <p:cNvPicPr>
            <a:picLocks noChangeAspect="1" noChangeArrowheads="1"/>
          </p:cNvPicPr>
          <p:nvPr/>
        </p:nvPicPr>
        <p:blipFill>
          <a:blip r:embed="rId7" cstate="print"/>
          <a:srcRect t="12600" b="11801"/>
          <a:stretch>
            <a:fillRect/>
          </a:stretch>
        </p:blipFill>
        <p:spPr bwMode="auto">
          <a:xfrm>
            <a:off x="1974726" y="2708920"/>
            <a:ext cx="2381250" cy="1800200"/>
          </a:xfrm>
          <a:prstGeom prst="rect">
            <a:avLst/>
          </a:prstGeom>
          <a:ln>
            <a:noFill/>
          </a:ln>
          <a:effectLst>
            <a:softEdge rad="112500"/>
          </a:effectLst>
        </p:spPr>
      </p:pic>
      <p:pic>
        <p:nvPicPr>
          <p:cNvPr id="139276" name="Picture 12" descr="http://media.telemarket.fr/imgnwprd/001/001448/00144827/00144827-t0.jpg"/>
          <p:cNvPicPr>
            <a:picLocks noChangeAspect="1" noChangeArrowheads="1"/>
          </p:cNvPicPr>
          <p:nvPr/>
        </p:nvPicPr>
        <p:blipFill>
          <a:blip r:embed="rId8" cstate="print"/>
          <a:srcRect l="-3696" t="22680" b="18185"/>
          <a:stretch>
            <a:fillRect/>
          </a:stretch>
        </p:blipFill>
        <p:spPr bwMode="auto">
          <a:xfrm>
            <a:off x="4207881" y="3717032"/>
            <a:ext cx="2146572" cy="1224136"/>
          </a:xfrm>
          <a:prstGeom prst="rect">
            <a:avLst/>
          </a:prstGeom>
          <a:ln>
            <a:noFill/>
          </a:ln>
          <a:effectLst>
            <a:softEdge rad="112500"/>
          </a:effectLst>
        </p:spPr>
      </p:pic>
      <p:pic>
        <p:nvPicPr>
          <p:cNvPr id="139278" name="Picture 14" descr="http://adminprod.simplymarket.fr/uploads/PHOTO2/3045320/517699.jpg"/>
          <p:cNvPicPr>
            <a:picLocks noChangeAspect="1" noChangeArrowheads="1"/>
          </p:cNvPicPr>
          <p:nvPr/>
        </p:nvPicPr>
        <p:blipFill>
          <a:blip r:embed="rId9" cstate="print"/>
          <a:srcRect l="6480" t="10800" r="641" b="9281"/>
          <a:stretch>
            <a:fillRect/>
          </a:stretch>
        </p:blipFill>
        <p:spPr bwMode="auto">
          <a:xfrm>
            <a:off x="4355977" y="2204863"/>
            <a:ext cx="1872208" cy="1610969"/>
          </a:xfrm>
          <a:prstGeom prst="rect">
            <a:avLst/>
          </a:prstGeom>
          <a:ln>
            <a:noFill/>
          </a:ln>
          <a:effectLst>
            <a:softEdge rad="112500"/>
          </a:effectLst>
        </p:spPr>
      </p:pic>
      <p:pic>
        <p:nvPicPr>
          <p:cNvPr id="139280" name="Picture 16" descr="http://curiositesmarketing.files.wordpress.com/2011/05/bonne-maman.jpg"/>
          <p:cNvPicPr>
            <a:picLocks noChangeAspect="1" noChangeArrowheads="1"/>
          </p:cNvPicPr>
          <p:nvPr/>
        </p:nvPicPr>
        <p:blipFill>
          <a:blip r:embed="rId10" cstate="print"/>
          <a:srcRect/>
          <a:stretch>
            <a:fillRect/>
          </a:stretch>
        </p:blipFill>
        <p:spPr bwMode="auto">
          <a:xfrm>
            <a:off x="6444208" y="2420888"/>
            <a:ext cx="2448272" cy="533261"/>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descr="aa 004"/>
          <p:cNvPicPr>
            <a:picLocks noChangeAspect="1" noChangeArrowheads="1"/>
          </p:cNvPicPr>
          <p:nvPr>
            <p:ph idx="1"/>
          </p:nvPr>
        </p:nvPicPr>
        <p:blipFill>
          <a:blip r:embed="rId2" cstate="print"/>
          <a:srcRect/>
          <a:stretch>
            <a:fillRect/>
          </a:stretch>
        </p:blipFill>
        <p:spPr>
          <a:xfrm>
            <a:off x="-252413" y="-50800"/>
            <a:ext cx="9396413" cy="6908800"/>
          </a:xfrm>
          <a:noFill/>
        </p:spPr>
      </p:pic>
      <p:sp>
        <p:nvSpPr>
          <p:cNvPr id="12291" name="Rectangle 4"/>
          <p:cNvSpPr>
            <a:spLocks noChangeArrowheads="1"/>
          </p:cNvSpPr>
          <p:nvPr/>
        </p:nvSpPr>
        <p:spPr bwMode="auto">
          <a:xfrm>
            <a:off x="-252413" y="5589588"/>
            <a:ext cx="2376488" cy="1511300"/>
          </a:xfrm>
          <a:prstGeom prst="rect">
            <a:avLst/>
          </a:prstGeom>
          <a:solidFill>
            <a:schemeClr val="bg1"/>
          </a:solidFill>
          <a:ln w="9525">
            <a:noFill/>
            <a:miter lim="800000"/>
            <a:headEnd/>
            <a:tailEnd/>
          </a:ln>
        </p:spPr>
        <p:txBody>
          <a:bodyPr wrap="none" anchor="ctr"/>
          <a:lstStyle/>
          <a:p>
            <a:pPr algn="ctr"/>
            <a:endParaRPr lang="fr-FR"/>
          </a:p>
        </p:txBody>
      </p:sp>
      <p:sp>
        <p:nvSpPr>
          <p:cNvPr id="12292" name="Text Box 5"/>
          <p:cNvSpPr txBox="1">
            <a:spLocks noChangeArrowheads="1"/>
          </p:cNvSpPr>
          <p:nvPr/>
        </p:nvSpPr>
        <p:spPr bwMode="auto">
          <a:xfrm>
            <a:off x="6804025" y="2060575"/>
            <a:ext cx="1784350" cy="641350"/>
          </a:xfrm>
          <a:prstGeom prst="rect">
            <a:avLst/>
          </a:prstGeom>
          <a:noFill/>
          <a:ln w="9525">
            <a:noFill/>
            <a:miter lim="800000"/>
            <a:headEnd/>
            <a:tailEnd/>
          </a:ln>
        </p:spPr>
        <p:txBody>
          <a:bodyPr wrap="none">
            <a:spAutoFit/>
          </a:bodyPr>
          <a:lstStyle/>
          <a:p>
            <a:pPr algn="ctr"/>
            <a:r>
              <a:rPr lang="fr-FR"/>
              <a:t>Alerte</a:t>
            </a:r>
          </a:p>
          <a:p>
            <a:pPr algn="ctr"/>
            <a:r>
              <a:rPr lang="fr-FR"/>
              <a:t>reconnaissance</a:t>
            </a:r>
          </a:p>
        </p:txBody>
      </p:sp>
      <p:sp>
        <p:nvSpPr>
          <p:cNvPr id="12293" name="Text Box 7"/>
          <p:cNvSpPr txBox="1">
            <a:spLocks noChangeArrowheads="1"/>
          </p:cNvSpPr>
          <p:nvPr/>
        </p:nvSpPr>
        <p:spPr bwMode="auto">
          <a:xfrm>
            <a:off x="8201025" y="1628775"/>
            <a:ext cx="942975" cy="822325"/>
          </a:xfrm>
          <a:prstGeom prst="rect">
            <a:avLst/>
          </a:prstGeom>
          <a:noFill/>
          <a:ln w="9525">
            <a:noFill/>
            <a:miter lim="800000"/>
            <a:headEnd/>
            <a:tailEnd/>
          </a:ln>
        </p:spPr>
        <p:txBody>
          <a:bodyPr wrap="none">
            <a:spAutoFit/>
          </a:bodyPr>
          <a:lstStyle/>
          <a:p>
            <a:r>
              <a:rPr lang="fr-FR" sz="1200"/>
              <a:t>-couleur</a:t>
            </a:r>
          </a:p>
          <a:p>
            <a:r>
              <a:rPr lang="fr-FR" sz="1200"/>
              <a:t>-forme</a:t>
            </a:r>
          </a:p>
          <a:p>
            <a:r>
              <a:rPr lang="fr-FR" sz="1200"/>
              <a:t>-graphisme</a:t>
            </a:r>
          </a:p>
          <a:p>
            <a:r>
              <a:rPr lang="fr-FR" sz="1200"/>
              <a:t>-matériau</a:t>
            </a:r>
          </a:p>
        </p:txBody>
      </p:sp>
      <p:sp>
        <p:nvSpPr>
          <p:cNvPr id="12294" name="Oval 11"/>
          <p:cNvSpPr>
            <a:spLocks noChangeArrowheads="1"/>
          </p:cNvSpPr>
          <p:nvPr/>
        </p:nvSpPr>
        <p:spPr bwMode="auto">
          <a:xfrm>
            <a:off x="7164388" y="5229225"/>
            <a:ext cx="1079500" cy="647700"/>
          </a:xfrm>
          <a:prstGeom prst="ellipse">
            <a:avLst/>
          </a:prstGeom>
          <a:solidFill>
            <a:srgbClr val="99CCFF"/>
          </a:solidFill>
          <a:ln w="9525">
            <a:solidFill>
              <a:schemeClr val="tx1"/>
            </a:solidFill>
            <a:round/>
            <a:headEnd/>
            <a:tailEnd/>
          </a:ln>
        </p:spPr>
        <p:txBody>
          <a:bodyPr wrap="none" anchor="ctr"/>
          <a:lstStyle/>
          <a:p>
            <a:endParaRPr lang="fr-FR"/>
          </a:p>
        </p:txBody>
      </p:sp>
      <p:sp>
        <p:nvSpPr>
          <p:cNvPr id="12295" name="Oval 9"/>
          <p:cNvSpPr>
            <a:spLocks noChangeArrowheads="1"/>
          </p:cNvSpPr>
          <p:nvPr/>
        </p:nvSpPr>
        <p:spPr bwMode="auto">
          <a:xfrm>
            <a:off x="323850" y="1844675"/>
            <a:ext cx="1368425" cy="64770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2296" name="Oval 10"/>
          <p:cNvSpPr>
            <a:spLocks noChangeArrowheads="1"/>
          </p:cNvSpPr>
          <p:nvPr/>
        </p:nvSpPr>
        <p:spPr bwMode="auto">
          <a:xfrm>
            <a:off x="250825" y="3573463"/>
            <a:ext cx="1331913" cy="64770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2297" name="Text Box 12"/>
          <p:cNvSpPr txBox="1">
            <a:spLocks noChangeArrowheads="1"/>
          </p:cNvSpPr>
          <p:nvPr/>
        </p:nvSpPr>
        <p:spPr bwMode="auto">
          <a:xfrm>
            <a:off x="250825" y="1989138"/>
            <a:ext cx="1530350" cy="366712"/>
          </a:xfrm>
          <a:prstGeom prst="rect">
            <a:avLst/>
          </a:prstGeom>
          <a:noFill/>
          <a:ln w="9525">
            <a:noFill/>
            <a:miter lim="800000"/>
            <a:headEnd/>
            <a:tailEnd/>
          </a:ln>
        </p:spPr>
        <p:txBody>
          <a:bodyPr wrap="none">
            <a:spAutoFit/>
          </a:bodyPr>
          <a:lstStyle/>
          <a:p>
            <a:r>
              <a:rPr lang="fr-FR"/>
              <a:t>Conservation</a:t>
            </a:r>
          </a:p>
        </p:txBody>
      </p:sp>
      <p:sp>
        <p:nvSpPr>
          <p:cNvPr id="12298" name="Text Box 13"/>
          <p:cNvSpPr txBox="1">
            <a:spLocks noChangeArrowheads="1"/>
          </p:cNvSpPr>
          <p:nvPr/>
        </p:nvSpPr>
        <p:spPr bwMode="auto">
          <a:xfrm>
            <a:off x="250825" y="3644900"/>
            <a:ext cx="1327150" cy="366713"/>
          </a:xfrm>
          <a:prstGeom prst="rect">
            <a:avLst/>
          </a:prstGeom>
          <a:noFill/>
          <a:ln w="9525">
            <a:noFill/>
            <a:miter lim="800000"/>
            <a:headEnd/>
            <a:tailEnd/>
          </a:ln>
        </p:spPr>
        <p:txBody>
          <a:bodyPr wrap="none">
            <a:spAutoFit/>
          </a:bodyPr>
          <a:lstStyle/>
          <a:p>
            <a:r>
              <a:rPr lang="fr-FR"/>
              <a:t>Distribution</a:t>
            </a:r>
          </a:p>
        </p:txBody>
      </p:sp>
      <p:sp>
        <p:nvSpPr>
          <p:cNvPr id="12299" name="Text Box 14"/>
          <p:cNvSpPr txBox="1">
            <a:spLocks noChangeArrowheads="1"/>
          </p:cNvSpPr>
          <p:nvPr/>
        </p:nvSpPr>
        <p:spPr bwMode="auto">
          <a:xfrm>
            <a:off x="-92075" y="4673600"/>
            <a:ext cx="184150" cy="366713"/>
          </a:xfrm>
          <a:prstGeom prst="rect">
            <a:avLst/>
          </a:prstGeom>
          <a:noFill/>
          <a:ln w="9525">
            <a:noFill/>
            <a:miter lim="800000"/>
            <a:headEnd/>
            <a:tailEnd/>
          </a:ln>
        </p:spPr>
        <p:txBody>
          <a:bodyPr wrap="none">
            <a:spAutoFit/>
          </a:bodyPr>
          <a:lstStyle/>
          <a:p>
            <a:endParaRPr lang="fr-FR"/>
          </a:p>
        </p:txBody>
      </p:sp>
      <p:sp>
        <p:nvSpPr>
          <p:cNvPr id="12300" name="Text Box 6"/>
          <p:cNvSpPr txBox="1">
            <a:spLocks noChangeArrowheads="1"/>
          </p:cNvSpPr>
          <p:nvPr/>
        </p:nvSpPr>
        <p:spPr bwMode="auto">
          <a:xfrm>
            <a:off x="7092950" y="5300663"/>
            <a:ext cx="1212850" cy="366712"/>
          </a:xfrm>
          <a:prstGeom prst="rect">
            <a:avLst/>
          </a:prstGeom>
          <a:noFill/>
          <a:ln w="9525">
            <a:noFill/>
            <a:miter lim="800000"/>
            <a:headEnd/>
            <a:tailEnd/>
          </a:ln>
        </p:spPr>
        <p:txBody>
          <a:bodyPr wrap="none">
            <a:spAutoFit/>
          </a:bodyPr>
          <a:lstStyle/>
          <a:p>
            <a:r>
              <a:rPr lang="fr-FR"/>
              <a:t>Attribution</a:t>
            </a:r>
          </a:p>
        </p:txBody>
      </p:sp>
      <p:sp>
        <p:nvSpPr>
          <p:cNvPr id="12301" name="Text Box 8"/>
          <p:cNvSpPr txBox="1">
            <a:spLocks noChangeArrowheads="1"/>
          </p:cNvSpPr>
          <p:nvPr/>
        </p:nvSpPr>
        <p:spPr bwMode="auto">
          <a:xfrm>
            <a:off x="8147050" y="5373688"/>
            <a:ext cx="723900" cy="274637"/>
          </a:xfrm>
          <a:prstGeom prst="rect">
            <a:avLst/>
          </a:prstGeom>
          <a:noFill/>
          <a:ln w="9525">
            <a:noFill/>
            <a:miter lim="800000"/>
            <a:headEnd/>
            <a:tailEnd/>
          </a:ln>
        </p:spPr>
        <p:txBody>
          <a:bodyPr wrap="none">
            <a:spAutoFit/>
          </a:bodyPr>
          <a:lstStyle/>
          <a:p>
            <a:r>
              <a:rPr lang="fr-FR" sz="1200"/>
              <a:t>-univers</a:t>
            </a:r>
          </a:p>
        </p:txBody>
      </p:sp>
      <p:sp>
        <p:nvSpPr>
          <p:cNvPr id="12302" name="Text Box 15"/>
          <p:cNvSpPr txBox="1">
            <a:spLocks noChangeArrowheads="1"/>
          </p:cNvSpPr>
          <p:nvPr/>
        </p:nvSpPr>
        <p:spPr bwMode="auto">
          <a:xfrm>
            <a:off x="3059113" y="3213100"/>
            <a:ext cx="311150" cy="366713"/>
          </a:xfrm>
          <a:prstGeom prst="rect">
            <a:avLst/>
          </a:prstGeom>
          <a:noFill/>
          <a:ln w="9525">
            <a:noFill/>
            <a:miter lim="800000"/>
            <a:headEnd/>
            <a:tailEnd/>
          </a:ln>
        </p:spPr>
        <p:txBody>
          <a:bodyPr wrap="none">
            <a:spAutoFit/>
          </a:bodyPr>
          <a:lstStyle/>
          <a:p>
            <a:r>
              <a:rPr lang="fr-FR"/>
              <a:t>2</a:t>
            </a:r>
          </a:p>
        </p:txBody>
      </p:sp>
      <p:sp>
        <p:nvSpPr>
          <p:cNvPr id="12303" name="Text Box 16"/>
          <p:cNvSpPr txBox="1">
            <a:spLocks noChangeArrowheads="1"/>
          </p:cNvSpPr>
          <p:nvPr/>
        </p:nvSpPr>
        <p:spPr bwMode="auto">
          <a:xfrm>
            <a:off x="4859338" y="3141663"/>
            <a:ext cx="311150" cy="366712"/>
          </a:xfrm>
          <a:prstGeom prst="rect">
            <a:avLst/>
          </a:prstGeom>
          <a:noFill/>
          <a:ln w="9525">
            <a:noFill/>
            <a:miter lim="800000"/>
            <a:headEnd/>
            <a:tailEnd/>
          </a:ln>
        </p:spPr>
        <p:txBody>
          <a:bodyPr wrap="none">
            <a:spAutoFit/>
          </a:bodyPr>
          <a:lstStyle/>
          <a:p>
            <a:r>
              <a:rPr lang="fr-FR"/>
              <a:t>5</a:t>
            </a:r>
          </a:p>
        </p:txBody>
      </p:sp>
      <p:sp>
        <p:nvSpPr>
          <p:cNvPr id="12304" name="Text Box 17"/>
          <p:cNvSpPr txBox="1">
            <a:spLocks noChangeArrowheads="1"/>
          </p:cNvSpPr>
          <p:nvPr/>
        </p:nvSpPr>
        <p:spPr bwMode="auto">
          <a:xfrm>
            <a:off x="0" y="2492375"/>
            <a:ext cx="2965450" cy="517525"/>
          </a:xfrm>
          <a:prstGeom prst="rect">
            <a:avLst/>
          </a:prstGeom>
          <a:noFill/>
          <a:ln w="9525">
            <a:noFill/>
            <a:miter lim="800000"/>
            <a:headEnd/>
            <a:tailEnd/>
          </a:ln>
        </p:spPr>
        <p:txBody>
          <a:bodyPr wrap="none">
            <a:spAutoFit/>
          </a:bodyPr>
          <a:lstStyle/>
          <a:p>
            <a:r>
              <a:rPr lang="fr-FR" sz="1400" b="1"/>
              <a:t>-emballage primaire</a:t>
            </a:r>
          </a:p>
          <a:p>
            <a:r>
              <a:rPr lang="fr-FR" sz="1400" b="1"/>
              <a:t>-compatibilité contenant/contenu</a:t>
            </a:r>
          </a:p>
        </p:txBody>
      </p:sp>
      <p:sp>
        <p:nvSpPr>
          <p:cNvPr id="12305" name="Text Box 18"/>
          <p:cNvSpPr txBox="1">
            <a:spLocks noChangeArrowheads="1"/>
          </p:cNvSpPr>
          <p:nvPr/>
        </p:nvSpPr>
        <p:spPr bwMode="auto">
          <a:xfrm>
            <a:off x="0" y="4198938"/>
            <a:ext cx="2466975" cy="942975"/>
          </a:xfrm>
          <a:prstGeom prst="rect">
            <a:avLst/>
          </a:prstGeom>
          <a:noFill/>
          <a:ln w="9525">
            <a:noFill/>
            <a:miter lim="800000"/>
            <a:headEnd/>
            <a:tailEnd/>
          </a:ln>
        </p:spPr>
        <p:txBody>
          <a:bodyPr wrap="none">
            <a:spAutoFit/>
          </a:bodyPr>
          <a:lstStyle/>
          <a:p>
            <a:r>
              <a:rPr lang="fr-FR" sz="1400" b="1"/>
              <a:t>-optimisation des  lineaires</a:t>
            </a:r>
          </a:p>
          <a:p>
            <a:pPr>
              <a:buFontTx/>
              <a:buChar char="-"/>
            </a:pPr>
            <a:r>
              <a:rPr lang="fr-FR" sz="1400" b="1"/>
              <a:t>Transport</a:t>
            </a:r>
          </a:p>
          <a:p>
            <a:pPr>
              <a:buFontTx/>
              <a:buChar char="-"/>
            </a:pPr>
            <a:r>
              <a:rPr lang="fr-FR" sz="1400" b="1"/>
              <a:t>manutention</a:t>
            </a:r>
          </a:p>
          <a:p>
            <a:pPr>
              <a:buFontTx/>
              <a:buChar char="-"/>
            </a:pPr>
            <a:r>
              <a:rPr lang="fr-FR" sz="1400" b="1"/>
              <a:t>stockage</a:t>
            </a:r>
          </a:p>
        </p:txBody>
      </p:sp>
      <p:sp>
        <p:nvSpPr>
          <p:cNvPr id="12306" name="Text Box 19"/>
          <p:cNvSpPr txBox="1">
            <a:spLocks noChangeArrowheads="1"/>
          </p:cNvSpPr>
          <p:nvPr/>
        </p:nvSpPr>
        <p:spPr bwMode="auto">
          <a:xfrm>
            <a:off x="3635375" y="6491288"/>
            <a:ext cx="1225550" cy="366712"/>
          </a:xfrm>
          <a:prstGeom prst="rect">
            <a:avLst/>
          </a:prstGeom>
          <a:noFill/>
          <a:ln w="9525">
            <a:noFill/>
            <a:miter lim="800000"/>
            <a:headEnd/>
            <a:tailEnd/>
          </a:ln>
        </p:spPr>
        <p:txBody>
          <a:bodyPr wrap="none">
            <a:spAutoFit/>
          </a:bodyPr>
          <a:lstStyle/>
          <a:p>
            <a:r>
              <a:rPr lang="fr-FR"/>
              <a:t>BSN 1992</a:t>
            </a:r>
          </a:p>
        </p:txBody>
      </p:sp>
      <p:sp>
        <p:nvSpPr>
          <p:cNvPr id="12307" name="Text Box 22"/>
          <p:cNvSpPr txBox="1">
            <a:spLocks noChangeArrowheads="1"/>
          </p:cNvSpPr>
          <p:nvPr/>
        </p:nvSpPr>
        <p:spPr bwMode="auto">
          <a:xfrm>
            <a:off x="7016750" y="6491288"/>
            <a:ext cx="2127250" cy="366712"/>
          </a:xfrm>
          <a:prstGeom prst="rect">
            <a:avLst/>
          </a:prstGeom>
          <a:noFill/>
          <a:ln w="9525">
            <a:noFill/>
            <a:miter lim="800000"/>
            <a:headEnd/>
            <a:tailEnd/>
          </a:ln>
        </p:spPr>
        <p:txBody>
          <a:bodyPr wrap="none">
            <a:spAutoFit/>
          </a:bodyPr>
          <a:lstStyle/>
          <a:p>
            <a:r>
              <a:rPr lang="fr-FR"/>
              <a:t>L’impulsion d’achat</a:t>
            </a:r>
          </a:p>
        </p:txBody>
      </p:sp>
      <p:sp>
        <p:nvSpPr>
          <p:cNvPr id="12308" name="Text Box 23"/>
          <p:cNvSpPr txBox="1">
            <a:spLocks noChangeArrowheads="1"/>
          </p:cNvSpPr>
          <p:nvPr/>
        </p:nvSpPr>
        <p:spPr bwMode="auto">
          <a:xfrm>
            <a:off x="7596188" y="6021388"/>
            <a:ext cx="317500" cy="366712"/>
          </a:xfrm>
          <a:prstGeom prst="rect">
            <a:avLst/>
          </a:prstGeom>
          <a:noFill/>
          <a:ln w="9525">
            <a:noFill/>
            <a:miter lim="800000"/>
            <a:headEnd/>
            <a:tailEnd/>
          </a:ln>
        </p:spPr>
        <p:txBody>
          <a:bodyPr wrap="none">
            <a:spAutoFit/>
          </a:bodyPr>
          <a:lstStyle/>
          <a:p>
            <a:r>
              <a:rPr lang="fr-FR"/>
              <a:t>+</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sz="quarter" idx="1"/>
          </p:nvPr>
        </p:nvSpPr>
        <p:spPr>
          <a:xfrm>
            <a:off x="457200" y="1600200"/>
            <a:ext cx="5698976" cy="5257800"/>
          </a:xfrm>
        </p:spPr>
        <p:txBody>
          <a:bodyPr>
            <a:noAutofit/>
          </a:bodyPr>
          <a:lstStyle/>
          <a:p>
            <a:r>
              <a:rPr lang="fr-FR" b="1" dirty="0" smtClean="0"/>
              <a:t>Quelques exemples</a:t>
            </a:r>
            <a:endParaRPr lang="fr-FR" sz="2000" b="1" dirty="0" smtClean="0"/>
          </a:p>
          <a:p>
            <a:pPr lvl="1"/>
            <a:endParaRPr lang="fr-FR" sz="2000" b="1" dirty="0" smtClean="0"/>
          </a:p>
          <a:p>
            <a:pPr lvl="1"/>
            <a:endParaRPr lang="fr-FR" sz="2000" b="1" dirty="0" smtClean="0"/>
          </a:p>
        </p:txBody>
      </p:sp>
      <p:sp>
        <p:nvSpPr>
          <p:cNvPr id="2" name="Titre 1"/>
          <p:cNvSpPr>
            <a:spLocks noGrp="1"/>
          </p:cNvSpPr>
          <p:nvPr>
            <p:ph type="title"/>
          </p:nvPr>
        </p:nvSpPr>
        <p:spPr/>
        <p:txBody>
          <a:bodyPr>
            <a:normAutofit/>
          </a:bodyPr>
          <a:lstStyle/>
          <a:p>
            <a:r>
              <a:rPr lang="fr-FR" dirty="0" smtClean="0"/>
              <a:t>Fonction alerte/reconnaissance de la marque</a:t>
            </a:r>
            <a:endParaRPr lang="fr-FR" dirty="0"/>
          </a:p>
        </p:txBody>
      </p:sp>
      <p:grpSp>
        <p:nvGrpSpPr>
          <p:cNvPr id="3" name="Groupe 38"/>
          <p:cNvGrpSpPr/>
          <p:nvPr/>
        </p:nvGrpSpPr>
        <p:grpSpPr>
          <a:xfrm>
            <a:off x="2627784" y="2204864"/>
            <a:ext cx="6048672" cy="4392488"/>
            <a:chOff x="539552" y="1628800"/>
            <a:chExt cx="4608512" cy="4896544"/>
          </a:xfrm>
        </p:grpSpPr>
        <p:sp>
          <p:nvSpPr>
            <p:cNvPr id="22" name="Rectangle à coins arrondis 21"/>
            <p:cNvSpPr/>
            <p:nvPr/>
          </p:nvSpPr>
          <p:spPr>
            <a:xfrm>
              <a:off x="539552" y="1628800"/>
              <a:ext cx="4608512" cy="489654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p:cNvSpPr txBox="1"/>
            <p:nvPr/>
          </p:nvSpPr>
          <p:spPr>
            <a:xfrm>
              <a:off x="1563666" y="1700808"/>
              <a:ext cx="2523480" cy="514643"/>
            </a:xfrm>
            <a:prstGeom prst="rect">
              <a:avLst/>
            </a:prstGeom>
            <a:noFill/>
          </p:spPr>
          <p:txBody>
            <a:bodyPr wrap="square" rtlCol="0">
              <a:spAutoFit/>
            </a:bodyPr>
            <a:lstStyle/>
            <a:p>
              <a:pPr algn="ctr"/>
              <a:r>
                <a:rPr lang="fr-FR" sz="2400" b="1" dirty="0" smtClean="0">
                  <a:solidFill>
                    <a:schemeClr val="accent1">
                      <a:lumMod val="50000"/>
                    </a:schemeClr>
                  </a:solidFill>
                </a:rPr>
                <a:t>Lustucru</a:t>
              </a:r>
              <a:endParaRPr lang="fr-FR" sz="1600" b="1" dirty="0">
                <a:solidFill>
                  <a:schemeClr val="accent1">
                    <a:lumMod val="50000"/>
                  </a:schemeClr>
                </a:solidFill>
              </a:endParaRPr>
            </a:p>
          </p:txBody>
        </p:sp>
      </p:grpSp>
      <p:sp>
        <p:nvSpPr>
          <p:cNvPr id="30" name="ZoneTexte 29"/>
          <p:cNvSpPr txBox="1"/>
          <p:nvPr/>
        </p:nvSpPr>
        <p:spPr>
          <a:xfrm>
            <a:off x="179512" y="4653136"/>
            <a:ext cx="2340768"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182880" indent="-274320" algn="ctr">
              <a:spcBef>
                <a:spcPct val="20000"/>
              </a:spcBef>
              <a:buClr>
                <a:schemeClr val="accent1"/>
              </a:buClr>
              <a:buSzPct val="80000"/>
            </a:pPr>
            <a:r>
              <a:rPr lang="fr-FR" sz="2000" dirty="0" smtClean="0"/>
              <a:t>Un damier </a:t>
            </a:r>
          </a:p>
        </p:txBody>
      </p:sp>
      <p:pic>
        <p:nvPicPr>
          <p:cNvPr id="141314" name="Picture 2" descr="http://www.gralon.net/actualites/buzz/photos/pub-pates-aux-legumes-lustucru-7.jpg"/>
          <p:cNvPicPr>
            <a:picLocks noChangeAspect="1" noChangeArrowheads="1"/>
          </p:cNvPicPr>
          <p:nvPr/>
        </p:nvPicPr>
        <p:blipFill>
          <a:blip r:embed="rId3" cstate="print"/>
          <a:srcRect/>
          <a:stretch>
            <a:fillRect/>
          </a:stretch>
        </p:blipFill>
        <p:spPr bwMode="auto">
          <a:xfrm>
            <a:off x="251520" y="2348880"/>
            <a:ext cx="2237234" cy="2040358"/>
          </a:xfrm>
          <a:prstGeom prst="rect">
            <a:avLst/>
          </a:prstGeom>
          <a:noFill/>
        </p:spPr>
      </p:pic>
      <p:pic>
        <p:nvPicPr>
          <p:cNvPr id="141316" name="Picture 4" descr="http://static.feminimix.com/local/cache-gd2/c30fc63769f5b4ac38276c8f66cb80b4.jpg"/>
          <p:cNvPicPr>
            <a:picLocks noChangeAspect="1" noChangeArrowheads="1"/>
          </p:cNvPicPr>
          <p:nvPr/>
        </p:nvPicPr>
        <p:blipFill>
          <a:blip r:embed="rId4" cstate="print"/>
          <a:srcRect l="17010" r="16841"/>
          <a:stretch>
            <a:fillRect/>
          </a:stretch>
        </p:blipFill>
        <p:spPr bwMode="auto">
          <a:xfrm>
            <a:off x="2771800" y="2348880"/>
            <a:ext cx="2043954" cy="2162944"/>
          </a:xfrm>
          <a:prstGeom prst="rect">
            <a:avLst/>
          </a:prstGeom>
          <a:ln>
            <a:noFill/>
          </a:ln>
          <a:effectLst>
            <a:softEdge rad="112500"/>
          </a:effectLst>
        </p:spPr>
      </p:pic>
      <p:pic>
        <p:nvPicPr>
          <p:cNvPr id="141318" name="Picture 6" descr="http://www.proxilivre.fr/696-676-thickbox/vermicelles-aux-oufs-frais-lustucru-250-grs-pates-.jpg"/>
          <p:cNvPicPr>
            <a:picLocks noChangeAspect="1" noChangeArrowheads="1"/>
          </p:cNvPicPr>
          <p:nvPr/>
        </p:nvPicPr>
        <p:blipFill>
          <a:blip r:embed="rId5" cstate="print"/>
          <a:srcRect l="27168" r="26764"/>
          <a:stretch>
            <a:fillRect/>
          </a:stretch>
        </p:blipFill>
        <p:spPr bwMode="auto">
          <a:xfrm>
            <a:off x="5652120" y="4018275"/>
            <a:ext cx="1584176" cy="2579077"/>
          </a:xfrm>
          <a:prstGeom prst="rect">
            <a:avLst/>
          </a:prstGeom>
          <a:ln>
            <a:noFill/>
          </a:ln>
          <a:effectLst>
            <a:softEdge rad="112500"/>
          </a:effectLst>
        </p:spPr>
      </p:pic>
      <p:pic>
        <p:nvPicPr>
          <p:cNvPr id="141320" name="Picture 8" descr="http://media.telemarket.fr/imgnwprd/009/009387/00938779/00938779-t0.jpg"/>
          <p:cNvPicPr>
            <a:picLocks noChangeAspect="1" noChangeArrowheads="1"/>
          </p:cNvPicPr>
          <p:nvPr/>
        </p:nvPicPr>
        <p:blipFill>
          <a:blip r:embed="rId6" cstate="print"/>
          <a:srcRect l="20160" r="19361"/>
          <a:stretch>
            <a:fillRect/>
          </a:stretch>
        </p:blipFill>
        <p:spPr bwMode="auto">
          <a:xfrm>
            <a:off x="7164288" y="3717032"/>
            <a:ext cx="1584176" cy="2619375"/>
          </a:xfrm>
          <a:prstGeom prst="rect">
            <a:avLst/>
          </a:prstGeom>
          <a:ln>
            <a:noFill/>
          </a:ln>
          <a:effectLst>
            <a:softEdge rad="112500"/>
          </a:effectLst>
        </p:spPr>
      </p:pic>
      <p:pic>
        <p:nvPicPr>
          <p:cNvPr id="141322" name="Picture 10" descr="http://adminprod.simplymarket.fr/uploads/PHOTO2/3240930/213508.jpg"/>
          <p:cNvPicPr>
            <a:picLocks noChangeAspect="1" noChangeArrowheads="1"/>
          </p:cNvPicPr>
          <p:nvPr/>
        </p:nvPicPr>
        <p:blipFill>
          <a:blip r:embed="rId7" cstate="print"/>
          <a:srcRect l="15120" r="13601"/>
          <a:stretch>
            <a:fillRect/>
          </a:stretch>
        </p:blipFill>
        <p:spPr bwMode="auto">
          <a:xfrm>
            <a:off x="4232642" y="4437112"/>
            <a:ext cx="1452386" cy="2037606"/>
          </a:xfrm>
          <a:prstGeom prst="rect">
            <a:avLst/>
          </a:prstGeom>
          <a:ln>
            <a:noFill/>
          </a:ln>
          <a:effectLst>
            <a:softEdge rad="112500"/>
          </a:effectLst>
        </p:spPr>
      </p:pic>
      <p:pic>
        <p:nvPicPr>
          <p:cNvPr id="141324" name="Picture 12" descr="http://www.hellopro.fr/images/produit-2/6/3/3/lustucru-spaghetti-aux-oeufs-frais-250-g-2109336.jpg"/>
          <p:cNvPicPr>
            <a:picLocks noChangeAspect="1" noChangeArrowheads="1"/>
          </p:cNvPicPr>
          <p:nvPr/>
        </p:nvPicPr>
        <p:blipFill>
          <a:blip r:embed="rId8" cstate="print"/>
          <a:srcRect t="32759" b="34481"/>
          <a:stretch>
            <a:fillRect/>
          </a:stretch>
        </p:blipFill>
        <p:spPr bwMode="auto">
          <a:xfrm>
            <a:off x="5004048" y="2708920"/>
            <a:ext cx="3297115" cy="1080120"/>
          </a:xfrm>
          <a:prstGeom prst="rect">
            <a:avLst/>
          </a:prstGeom>
          <a:ln>
            <a:noFill/>
          </a:ln>
          <a:effectLst>
            <a:softEdge rad="112500"/>
          </a:effectLst>
        </p:spPr>
      </p:pic>
      <p:pic>
        <p:nvPicPr>
          <p:cNvPr id="141326" name="Picture 14" descr="http://media.telemarket.fr/imgnwprd/009/009382/00938260/00938260-t0.jpg"/>
          <p:cNvPicPr>
            <a:picLocks noChangeAspect="1" noChangeArrowheads="1"/>
          </p:cNvPicPr>
          <p:nvPr/>
        </p:nvPicPr>
        <p:blipFill>
          <a:blip r:embed="rId9" cstate="print"/>
          <a:srcRect/>
          <a:stretch>
            <a:fillRect/>
          </a:stretch>
        </p:blipFill>
        <p:spPr bwMode="auto">
          <a:xfrm>
            <a:off x="2627784" y="4725144"/>
            <a:ext cx="1656184" cy="165618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sz="quarter" idx="1"/>
          </p:nvPr>
        </p:nvSpPr>
        <p:spPr>
          <a:xfrm>
            <a:off x="457200" y="1600200"/>
            <a:ext cx="5698976" cy="5257800"/>
          </a:xfrm>
        </p:spPr>
        <p:txBody>
          <a:bodyPr>
            <a:noAutofit/>
          </a:bodyPr>
          <a:lstStyle/>
          <a:p>
            <a:r>
              <a:rPr lang="fr-FR" b="1" dirty="0" smtClean="0"/>
              <a:t>Quelques exemples</a:t>
            </a:r>
            <a:endParaRPr lang="fr-FR" sz="2000" b="1" dirty="0" smtClean="0"/>
          </a:p>
          <a:p>
            <a:pPr lvl="1"/>
            <a:endParaRPr lang="fr-FR" sz="2000" b="1" dirty="0" smtClean="0"/>
          </a:p>
          <a:p>
            <a:pPr lvl="1"/>
            <a:endParaRPr lang="fr-FR" sz="2000" b="1" dirty="0" smtClean="0"/>
          </a:p>
        </p:txBody>
      </p:sp>
      <p:sp>
        <p:nvSpPr>
          <p:cNvPr id="2" name="Titre 1"/>
          <p:cNvSpPr>
            <a:spLocks noGrp="1"/>
          </p:cNvSpPr>
          <p:nvPr>
            <p:ph type="title"/>
          </p:nvPr>
        </p:nvSpPr>
        <p:spPr/>
        <p:txBody>
          <a:bodyPr>
            <a:normAutofit/>
          </a:bodyPr>
          <a:lstStyle/>
          <a:p>
            <a:r>
              <a:rPr lang="fr-FR" dirty="0" smtClean="0"/>
              <a:t>Fonction alerte/reconnaissance de la marque</a:t>
            </a:r>
            <a:endParaRPr lang="fr-FR" dirty="0"/>
          </a:p>
        </p:txBody>
      </p:sp>
      <p:grpSp>
        <p:nvGrpSpPr>
          <p:cNvPr id="3" name="Groupe 38"/>
          <p:cNvGrpSpPr/>
          <p:nvPr/>
        </p:nvGrpSpPr>
        <p:grpSpPr>
          <a:xfrm>
            <a:off x="179512" y="2204864"/>
            <a:ext cx="6264696" cy="4392488"/>
            <a:chOff x="649278" y="1628800"/>
            <a:chExt cx="4608512" cy="4896544"/>
          </a:xfrm>
        </p:grpSpPr>
        <p:sp>
          <p:nvSpPr>
            <p:cNvPr id="22" name="Rectangle à coins arrondis 21"/>
            <p:cNvSpPr/>
            <p:nvPr/>
          </p:nvSpPr>
          <p:spPr>
            <a:xfrm>
              <a:off x="649278" y="1628800"/>
              <a:ext cx="4608512" cy="489654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p:cNvSpPr txBox="1"/>
            <p:nvPr/>
          </p:nvSpPr>
          <p:spPr>
            <a:xfrm>
              <a:off x="1563666" y="1700808"/>
              <a:ext cx="2523480" cy="514643"/>
            </a:xfrm>
            <a:prstGeom prst="rect">
              <a:avLst/>
            </a:prstGeom>
            <a:noFill/>
          </p:spPr>
          <p:txBody>
            <a:bodyPr wrap="square" rtlCol="0">
              <a:spAutoFit/>
            </a:bodyPr>
            <a:lstStyle/>
            <a:p>
              <a:pPr algn="ctr"/>
              <a:r>
                <a:rPr lang="fr-FR" sz="2400" b="1" dirty="0" smtClean="0">
                  <a:solidFill>
                    <a:schemeClr val="accent1">
                      <a:lumMod val="50000"/>
                    </a:schemeClr>
                  </a:solidFill>
                </a:rPr>
                <a:t>Coca cola</a:t>
              </a:r>
              <a:endParaRPr lang="fr-FR" sz="1600" b="1" dirty="0">
                <a:solidFill>
                  <a:schemeClr val="accent1">
                    <a:lumMod val="50000"/>
                  </a:schemeClr>
                </a:solidFill>
              </a:endParaRPr>
            </a:p>
          </p:txBody>
        </p:sp>
      </p:grpSp>
      <p:sp>
        <p:nvSpPr>
          <p:cNvPr id="30" name="ZoneTexte 29"/>
          <p:cNvSpPr txBox="1"/>
          <p:nvPr/>
        </p:nvSpPr>
        <p:spPr>
          <a:xfrm>
            <a:off x="6660232" y="4365104"/>
            <a:ext cx="1908720"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182880" indent="-274320" algn="ctr">
              <a:spcBef>
                <a:spcPct val="20000"/>
              </a:spcBef>
              <a:buClr>
                <a:schemeClr val="accent1"/>
              </a:buClr>
              <a:buSzPct val="80000"/>
            </a:pPr>
            <a:r>
              <a:rPr lang="fr-FR" sz="2000" dirty="0" smtClean="0">
                <a:solidFill>
                  <a:schemeClr val="tx1"/>
                </a:solidFill>
              </a:rPr>
              <a:t>Le rouge</a:t>
            </a:r>
          </a:p>
          <a:p>
            <a:pPr marL="182880" indent="-274320" algn="ctr">
              <a:spcBef>
                <a:spcPct val="20000"/>
              </a:spcBef>
              <a:buClr>
                <a:schemeClr val="accent1"/>
              </a:buClr>
              <a:buSzPct val="80000"/>
            </a:pPr>
            <a:r>
              <a:rPr lang="fr-FR" sz="2000" dirty="0" smtClean="0">
                <a:solidFill>
                  <a:schemeClr val="tx1"/>
                </a:solidFill>
              </a:rPr>
              <a:t>Un logo très présent</a:t>
            </a:r>
            <a:endParaRPr lang="fr-FR" sz="2000" dirty="0" smtClean="0"/>
          </a:p>
        </p:txBody>
      </p:sp>
      <p:pic>
        <p:nvPicPr>
          <p:cNvPr id="140290" name="Picture 2" descr="http://racing-1.com/wp-content/uploads/2009/06/logo-coca-cola.jpg"/>
          <p:cNvPicPr>
            <a:picLocks noChangeAspect="1" noChangeArrowheads="1"/>
          </p:cNvPicPr>
          <p:nvPr/>
        </p:nvPicPr>
        <p:blipFill>
          <a:blip r:embed="rId3" cstate="print"/>
          <a:srcRect/>
          <a:stretch>
            <a:fillRect/>
          </a:stretch>
        </p:blipFill>
        <p:spPr bwMode="auto">
          <a:xfrm>
            <a:off x="6512243" y="3212976"/>
            <a:ext cx="2221463" cy="720080"/>
          </a:xfrm>
          <a:prstGeom prst="rect">
            <a:avLst/>
          </a:prstGeom>
          <a:noFill/>
        </p:spPr>
      </p:pic>
      <p:pic>
        <p:nvPicPr>
          <p:cNvPr id="140292" name="Picture 4" descr="http://kickmybuzz.blog-idrac.com/files/2011/12/Coca-Cola-JO-20101.jpg"/>
          <p:cNvPicPr>
            <a:picLocks noChangeAspect="1" noChangeArrowheads="1"/>
          </p:cNvPicPr>
          <p:nvPr/>
        </p:nvPicPr>
        <p:blipFill>
          <a:blip r:embed="rId4" cstate="print"/>
          <a:srcRect t="7340" r="47081" b="9477"/>
          <a:stretch>
            <a:fillRect/>
          </a:stretch>
        </p:blipFill>
        <p:spPr bwMode="auto">
          <a:xfrm>
            <a:off x="395536" y="2348880"/>
            <a:ext cx="1728192" cy="1678815"/>
          </a:xfrm>
          <a:prstGeom prst="rect">
            <a:avLst/>
          </a:prstGeom>
          <a:ln>
            <a:noFill/>
          </a:ln>
          <a:effectLst>
            <a:softEdge rad="112500"/>
          </a:effectLst>
        </p:spPr>
      </p:pic>
      <p:pic>
        <p:nvPicPr>
          <p:cNvPr id="140294" name="Picture 6" descr="http://journal-astro.karmavoyance.com/wp-content/uploads/2011/05/Coca-Cola-can.jpg"/>
          <p:cNvPicPr>
            <a:picLocks noChangeAspect="1" noChangeArrowheads="1"/>
          </p:cNvPicPr>
          <p:nvPr/>
        </p:nvPicPr>
        <p:blipFill>
          <a:blip r:embed="rId5" cstate="print"/>
          <a:srcRect l="25200" t="12558" r="24401"/>
          <a:stretch>
            <a:fillRect/>
          </a:stretch>
        </p:blipFill>
        <p:spPr bwMode="auto">
          <a:xfrm>
            <a:off x="2949513" y="4941168"/>
            <a:ext cx="902407" cy="1570881"/>
          </a:xfrm>
          <a:prstGeom prst="rect">
            <a:avLst/>
          </a:prstGeom>
          <a:ln>
            <a:noFill/>
          </a:ln>
          <a:effectLst>
            <a:softEdge rad="112500"/>
          </a:effectLst>
        </p:spPr>
      </p:pic>
      <p:pic>
        <p:nvPicPr>
          <p:cNvPr id="140296" name="Picture 8" descr="http://oranges-world.com/data_images/bottle-of-coca-cola.jpg"/>
          <p:cNvPicPr>
            <a:picLocks noChangeAspect="1" noChangeArrowheads="1"/>
          </p:cNvPicPr>
          <p:nvPr/>
        </p:nvPicPr>
        <p:blipFill>
          <a:blip r:embed="rId6" cstate="print"/>
          <a:srcRect/>
          <a:stretch>
            <a:fillRect/>
          </a:stretch>
        </p:blipFill>
        <p:spPr bwMode="auto">
          <a:xfrm>
            <a:off x="3807778" y="3816424"/>
            <a:ext cx="1040450" cy="2708920"/>
          </a:xfrm>
          <a:prstGeom prst="rect">
            <a:avLst/>
          </a:prstGeom>
          <a:ln>
            <a:noFill/>
          </a:ln>
          <a:effectLst>
            <a:softEdge rad="112500"/>
          </a:effectLst>
        </p:spPr>
      </p:pic>
      <p:pic>
        <p:nvPicPr>
          <p:cNvPr id="140298" name="Picture 10" descr="http://www.mon-epicerie.ch/351-136885-thickbox/coca-cola-15l-pet.jpg"/>
          <p:cNvPicPr>
            <a:picLocks noChangeAspect="1" noChangeArrowheads="1"/>
          </p:cNvPicPr>
          <p:nvPr/>
        </p:nvPicPr>
        <p:blipFill>
          <a:blip r:embed="rId7" cstate="print"/>
          <a:srcRect l="16887" t="15011" r="20044" b="15395"/>
          <a:stretch>
            <a:fillRect/>
          </a:stretch>
        </p:blipFill>
        <p:spPr bwMode="auto">
          <a:xfrm>
            <a:off x="179512" y="4005064"/>
            <a:ext cx="2088232" cy="2304256"/>
          </a:xfrm>
          <a:prstGeom prst="rect">
            <a:avLst/>
          </a:prstGeom>
          <a:ln>
            <a:noFill/>
          </a:ln>
          <a:effectLst>
            <a:softEdge rad="112500"/>
          </a:effectLst>
        </p:spPr>
      </p:pic>
      <p:pic>
        <p:nvPicPr>
          <p:cNvPr id="140300" name="Picture 12" descr="http://serreche.pizzalunch.com/media/catalog/product/cache/1/image/9df78eab33525d08d6e5fb8d27136e95/S/o/SodasCocaColaGrand.jpg"/>
          <p:cNvPicPr>
            <a:picLocks noChangeAspect="1" noChangeArrowheads="1"/>
          </p:cNvPicPr>
          <p:nvPr/>
        </p:nvPicPr>
        <p:blipFill>
          <a:blip r:embed="rId8" cstate="print"/>
          <a:srcRect l="33550" r="17244"/>
          <a:stretch>
            <a:fillRect/>
          </a:stretch>
        </p:blipFill>
        <p:spPr bwMode="auto">
          <a:xfrm>
            <a:off x="4795857" y="2455118"/>
            <a:ext cx="1504335" cy="4070226"/>
          </a:xfrm>
          <a:prstGeom prst="rect">
            <a:avLst/>
          </a:prstGeom>
          <a:ln>
            <a:noFill/>
          </a:ln>
          <a:effectLst>
            <a:softEdge rad="112500"/>
          </a:effectLst>
        </p:spPr>
      </p:pic>
      <p:pic>
        <p:nvPicPr>
          <p:cNvPr id="140302" name="Picture 14" descr="http://upload.wikimedia.org/wikipedia/commons/thumb/0/02/Coca_Cola_Zero_02.jpg/250px-Coca_Cola_Zero_02.jpg"/>
          <p:cNvPicPr>
            <a:picLocks noChangeAspect="1" noChangeArrowheads="1"/>
          </p:cNvPicPr>
          <p:nvPr/>
        </p:nvPicPr>
        <p:blipFill>
          <a:blip r:embed="rId9" cstate="print"/>
          <a:srcRect l="27216" r="24401"/>
          <a:stretch>
            <a:fillRect/>
          </a:stretch>
        </p:blipFill>
        <p:spPr bwMode="auto">
          <a:xfrm>
            <a:off x="2267744" y="4470945"/>
            <a:ext cx="720080" cy="1982391"/>
          </a:xfrm>
          <a:prstGeom prst="rect">
            <a:avLst/>
          </a:prstGeom>
          <a:ln>
            <a:noFill/>
          </a:ln>
          <a:effectLst>
            <a:softEdge rad="112500"/>
          </a:effectLst>
        </p:spPr>
      </p:pic>
      <p:pic>
        <p:nvPicPr>
          <p:cNvPr id="140304" name="Picture 16" descr="http://www.gameblog.fr/images/blog/Coca%20Cola%20ZERO.jpg"/>
          <p:cNvPicPr>
            <a:picLocks noChangeAspect="1" noChangeArrowheads="1"/>
          </p:cNvPicPr>
          <p:nvPr/>
        </p:nvPicPr>
        <p:blipFill>
          <a:blip r:embed="rId10" cstate="print"/>
          <a:srcRect/>
          <a:stretch>
            <a:fillRect/>
          </a:stretch>
        </p:blipFill>
        <p:spPr bwMode="auto">
          <a:xfrm>
            <a:off x="2051720" y="2780928"/>
            <a:ext cx="1034595" cy="1512822"/>
          </a:xfrm>
          <a:prstGeom prst="rect">
            <a:avLst/>
          </a:prstGeom>
          <a:ln>
            <a:noFill/>
          </a:ln>
          <a:effectLst>
            <a:softEdge rad="112500"/>
          </a:effectLst>
        </p:spPr>
      </p:pic>
      <p:pic>
        <p:nvPicPr>
          <p:cNvPr id="140306" name="Picture 18" descr="http://www.tonic-cafe.com/blogs/wwwtonic-cafe/public/coca-cola-light-33-cl.jpg"/>
          <p:cNvPicPr>
            <a:picLocks noChangeAspect="1" noChangeArrowheads="1"/>
          </p:cNvPicPr>
          <p:nvPr/>
        </p:nvPicPr>
        <p:blipFill>
          <a:blip r:embed="rId11" cstate="print"/>
          <a:srcRect l="20011" r="19954"/>
          <a:stretch>
            <a:fillRect/>
          </a:stretch>
        </p:blipFill>
        <p:spPr bwMode="auto">
          <a:xfrm>
            <a:off x="3002771" y="3068960"/>
            <a:ext cx="993165" cy="165432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sz="quarter" idx="1"/>
          </p:nvPr>
        </p:nvSpPr>
        <p:spPr>
          <a:xfrm>
            <a:off x="457200" y="1600200"/>
            <a:ext cx="5698976" cy="5257800"/>
          </a:xfrm>
        </p:spPr>
        <p:txBody>
          <a:bodyPr>
            <a:noAutofit/>
          </a:bodyPr>
          <a:lstStyle/>
          <a:p>
            <a:r>
              <a:rPr lang="fr-FR" b="1" dirty="0" smtClean="0"/>
              <a:t>Quelques exemples</a:t>
            </a:r>
            <a:endParaRPr lang="fr-FR" sz="2000" b="1" dirty="0" smtClean="0"/>
          </a:p>
          <a:p>
            <a:pPr lvl="1"/>
            <a:endParaRPr lang="fr-FR" sz="2000" b="1" dirty="0" smtClean="0"/>
          </a:p>
          <a:p>
            <a:pPr lvl="1"/>
            <a:endParaRPr lang="fr-FR" sz="2000" b="1" dirty="0" smtClean="0"/>
          </a:p>
        </p:txBody>
      </p:sp>
      <p:sp>
        <p:nvSpPr>
          <p:cNvPr id="2" name="Titre 1"/>
          <p:cNvSpPr>
            <a:spLocks noGrp="1"/>
          </p:cNvSpPr>
          <p:nvPr>
            <p:ph type="title"/>
          </p:nvPr>
        </p:nvSpPr>
        <p:spPr/>
        <p:txBody>
          <a:bodyPr>
            <a:normAutofit/>
          </a:bodyPr>
          <a:lstStyle/>
          <a:p>
            <a:r>
              <a:rPr lang="fr-FR" dirty="0" smtClean="0"/>
              <a:t>Fonction alerte/reconnaissance de la marque</a:t>
            </a:r>
            <a:endParaRPr lang="fr-FR" dirty="0"/>
          </a:p>
        </p:txBody>
      </p:sp>
      <p:grpSp>
        <p:nvGrpSpPr>
          <p:cNvPr id="3" name="Groupe 17"/>
          <p:cNvGrpSpPr/>
          <p:nvPr/>
        </p:nvGrpSpPr>
        <p:grpSpPr>
          <a:xfrm>
            <a:off x="2411760" y="2204864"/>
            <a:ext cx="6264696" cy="4492353"/>
            <a:chOff x="179512" y="2204864"/>
            <a:chExt cx="6264696" cy="4492353"/>
          </a:xfrm>
        </p:grpSpPr>
        <p:grpSp>
          <p:nvGrpSpPr>
            <p:cNvPr id="4" name="Groupe 38"/>
            <p:cNvGrpSpPr/>
            <p:nvPr/>
          </p:nvGrpSpPr>
          <p:grpSpPr>
            <a:xfrm>
              <a:off x="179512" y="2204864"/>
              <a:ext cx="6264696" cy="4392488"/>
              <a:chOff x="649278" y="1628800"/>
              <a:chExt cx="4608512" cy="4896544"/>
            </a:xfrm>
          </p:grpSpPr>
          <p:sp>
            <p:nvSpPr>
              <p:cNvPr id="22" name="Rectangle à coins arrondis 21"/>
              <p:cNvSpPr/>
              <p:nvPr/>
            </p:nvSpPr>
            <p:spPr>
              <a:xfrm>
                <a:off x="649278" y="1628800"/>
                <a:ext cx="4608512" cy="489654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p:cNvSpPr txBox="1"/>
              <p:nvPr/>
            </p:nvSpPr>
            <p:spPr>
              <a:xfrm>
                <a:off x="1563666" y="1700808"/>
                <a:ext cx="2523480" cy="377404"/>
              </a:xfrm>
              <a:prstGeom prst="rect">
                <a:avLst/>
              </a:prstGeom>
              <a:noFill/>
            </p:spPr>
            <p:txBody>
              <a:bodyPr wrap="square" rtlCol="0">
                <a:spAutoFit/>
              </a:bodyPr>
              <a:lstStyle/>
              <a:p>
                <a:pPr algn="ctr"/>
                <a:r>
                  <a:rPr lang="fr-FR" sz="1600" b="1" dirty="0" err="1" smtClean="0">
                    <a:solidFill>
                      <a:schemeClr val="accent1">
                        <a:lumMod val="50000"/>
                      </a:schemeClr>
                    </a:solidFill>
                  </a:rPr>
                  <a:t>McCain</a:t>
                </a:r>
                <a:endParaRPr lang="fr-FR" sz="1600" b="1" dirty="0">
                  <a:solidFill>
                    <a:schemeClr val="accent1">
                      <a:lumMod val="50000"/>
                    </a:schemeClr>
                  </a:solidFill>
                </a:endParaRPr>
              </a:p>
            </p:txBody>
          </p:sp>
        </p:grpSp>
        <p:pic>
          <p:nvPicPr>
            <p:cNvPr id="141318" name="Picture 6" descr="http://t0.gstatic.com/images?q=tbn:ANd9GcR1NkHRs5pMKDDRlks_ete8nE3aVf14HyR-P7nW6XPd3Z6BXf7eVzBl4kc1AA"/>
            <p:cNvPicPr>
              <a:picLocks noChangeAspect="1" noChangeArrowheads="1"/>
            </p:cNvPicPr>
            <p:nvPr/>
          </p:nvPicPr>
          <p:blipFill>
            <a:blip r:embed="rId3" cstate="print"/>
            <a:srcRect/>
            <a:stretch>
              <a:fillRect/>
            </a:stretch>
          </p:blipFill>
          <p:spPr bwMode="auto">
            <a:xfrm rot="321104">
              <a:off x="395537" y="2492896"/>
              <a:ext cx="1686062" cy="1944216"/>
            </a:xfrm>
            <a:prstGeom prst="rect">
              <a:avLst/>
            </a:prstGeom>
            <a:ln>
              <a:noFill/>
            </a:ln>
            <a:effectLst>
              <a:softEdge rad="112500"/>
            </a:effectLst>
          </p:spPr>
        </p:pic>
        <p:pic>
          <p:nvPicPr>
            <p:cNvPr id="141320" name="Picture 8" descr="http://lafontanelle.free.fr/downloads/Photos/2008/10/McCain_roi_de_la_frite.jpg"/>
            <p:cNvPicPr>
              <a:picLocks noChangeAspect="1" noChangeArrowheads="1"/>
            </p:cNvPicPr>
            <p:nvPr/>
          </p:nvPicPr>
          <p:blipFill>
            <a:blip r:embed="rId4" cstate="print"/>
            <a:srcRect/>
            <a:stretch>
              <a:fillRect/>
            </a:stretch>
          </p:blipFill>
          <p:spPr bwMode="auto">
            <a:xfrm rot="21213518">
              <a:off x="4355976" y="2420888"/>
              <a:ext cx="1822874" cy="2232248"/>
            </a:xfrm>
            <a:prstGeom prst="rect">
              <a:avLst/>
            </a:prstGeom>
            <a:ln>
              <a:noFill/>
            </a:ln>
            <a:effectLst>
              <a:softEdge rad="112500"/>
            </a:effectLst>
          </p:spPr>
        </p:pic>
        <p:pic>
          <p:nvPicPr>
            <p:cNvPr id="141322" name="Picture 10" descr="http://www.at-home-corsica.com/527-577-thickbox/mc-cain-frites-tradition-1-kg-.jpg"/>
            <p:cNvPicPr>
              <a:picLocks noChangeAspect="1" noChangeArrowheads="1"/>
            </p:cNvPicPr>
            <p:nvPr/>
          </p:nvPicPr>
          <p:blipFill>
            <a:blip r:embed="rId5" cstate="print"/>
            <a:srcRect l="30021" t="24044" r="27676" b="24101"/>
            <a:stretch>
              <a:fillRect/>
            </a:stretch>
          </p:blipFill>
          <p:spPr bwMode="auto">
            <a:xfrm rot="21125766">
              <a:off x="199135" y="4824526"/>
              <a:ext cx="1152128" cy="1412286"/>
            </a:xfrm>
            <a:prstGeom prst="rect">
              <a:avLst/>
            </a:prstGeom>
            <a:ln>
              <a:noFill/>
            </a:ln>
            <a:effectLst>
              <a:softEdge rad="112500"/>
            </a:effectLst>
          </p:spPr>
        </p:pic>
        <p:pic>
          <p:nvPicPr>
            <p:cNvPr id="141324" name="Picture 12" descr="http://www.mccain.fr/mccain/fra/content/e11733/e11745/e11759/e11929/buns_jambon_ketchup_large.png"/>
            <p:cNvPicPr>
              <a:picLocks noChangeAspect="1" noChangeArrowheads="1"/>
            </p:cNvPicPr>
            <p:nvPr/>
          </p:nvPicPr>
          <p:blipFill>
            <a:blip r:embed="rId6" cstate="print"/>
            <a:srcRect/>
            <a:stretch>
              <a:fillRect/>
            </a:stretch>
          </p:blipFill>
          <p:spPr bwMode="auto">
            <a:xfrm>
              <a:off x="4773590" y="4437112"/>
              <a:ext cx="1598610" cy="2260105"/>
            </a:xfrm>
            <a:prstGeom prst="rect">
              <a:avLst/>
            </a:prstGeom>
            <a:noFill/>
          </p:spPr>
        </p:pic>
        <p:pic>
          <p:nvPicPr>
            <p:cNvPr id="141326" name="Picture 14" descr="http://www.lineaires.com/var/li/storage/images/media/images/sweetbunsfraisebd-3/234328-1-fre-FR/SweetBunsFraiseBD-3_medium.jpg"/>
            <p:cNvPicPr>
              <a:picLocks noChangeAspect="1" noChangeArrowheads="1"/>
            </p:cNvPicPr>
            <p:nvPr/>
          </p:nvPicPr>
          <p:blipFill>
            <a:blip r:embed="rId7" cstate="print"/>
            <a:srcRect/>
            <a:stretch>
              <a:fillRect/>
            </a:stretch>
          </p:blipFill>
          <p:spPr bwMode="auto">
            <a:xfrm>
              <a:off x="1331640" y="4869160"/>
              <a:ext cx="1686041" cy="1728192"/>
            </a:xfrm>
            <a:prstGeom prst="rect">
              <a:avLst/>
            </a:prstGeom>
            <a:ln>
              <a:noFill/>
            </a:ln>
            <a:effectLst>
              <a:softEdge rad="112500"/>
            </a:effectLst>
          </p:spPr>
        </p:pic>
        <p:pic>
          <p:nvPicPr>
            <p:cNvPr id="141328" name="Picture 16" descr="http://t1.gstatic.com/images?q=tbn:ANd9GcRT7vGT-6RrDf8qHBpoY8KXb_deeD7hlupiZmoOYQEPoiM8oAlF0c0yfUwx"/>
            <p:cNvPicPr>
              <a:picLocks noChangeAspect="1" noChangeArrowheads="1"/>
            </p:cNvPicPr>
            <p:nvPr/>
          </p:nvPicPr>
          <p:blipFill>
            <a:blip r:embed="rId8" cstate="print"/>
            <a:srcRect/>
            <a:stretch>
              <a:fillRect/>
            </a:stretch>
          </p:blipFill>
          <p:spPr bwMode="auto">
            <a:xfrm>
              <a:off x="2267744" y="2708920"/>
              <a:ext cx="1703874" cy="1887861"/>
            </a:xfrm>
            <a:prstGeom prst="rect">
              <a:avLst/>
            </a:prstGeom>
            <a:ln>
              <a:noFill/>
            </a:ln>
            <a:effectLst>
              <a:softEdge rad="112500"/>
            </a:effectLst>
          </p:spPr>
        </p:pic>
        <p:pic>
          <p:nvPicPr>
            <p:cNvPr id="141330" name="Picture 18" descr="http://media.telemarket.fr/imgnwprd/009/009347/00934724/00934724-t0.jpg"/>
            <p:cNvPicPr>
              <a:picLocks noChangeAspect="1" noChangeArrowheads="1"/>
            </p:cNvPicPr>
            <p:nvPr/>
          </p:nvPicPr>
          <p:blipFill>
            <a:blip r:embed="rId9" cstate="print"/>
            <a:srcRect/>
            <a:stretch>
              <a:fillRect/>
            </a:stretch>
          </p:blipFill>
          <p:spPr bwMode="auto">
            <a:xfrm>
              <a:off x="2938636" y="4653136"/>
              <a:ext cx="1849388" cy="1849388"/>
            </a:xfrm>
            <a:prstGeom prst="rect">
              <a:avLst/>
            </a:prstGeom>
            <a:ln>
              <a:noFill/>
            </a:ln>
            <a:effectLst>
              <a:softEdge rad="112500"/>
            </a:effectLst>
          </p:spPr>
        </p:pic>
      </p:grpSp>
      <p:grpSp>
        <p:nvGrpSpPr>
          <p:cNvPr id="5" name="Groupe 16"/>
          <p:cNvGrpSpPr/>
          <p:nvPr/>
        </p:nvGrpSpPr>
        <p:grpSpPr>
          <a:xfrm>
            <a:off x="287016" y="2276872"/>
            <a:ext cx="1980728" cy="4464496"/>
            <a:chOff x="6588224" y="2276872"/>
            <a:chExt cx="1980728" cy="4464496"/>
          </a:xfrm>
        </p:grpSpPr>
        <p:sp>
          <p:nvSpPr>
            <p:cNvPr id="30" name="ZoneTexte 29"/>
            <p:cNvSpPr txBox="1"/>
            <p:nvPr/>
          </p:nvSpPr>
          <p:spPr>
            <a:xfrm>
              <a:off x="6660232" y="3789040"/>
              <a:ext cx="1908720"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182880" indent="-274320" algn="ctr">
                <a:spcBef>
                  <a:spcPct val="20000"/>
                </a:spcBef>
                <a:buClr>
                  <a:schemeClr val="accent1"/>
                </a:buClr>
                <a:buSzPct val="80000"/>
              </a:pPr>
              <a:r>
                <a:rPr lang="fr-FR" sz="2000" dirty="0" smtClean="0">
                  <a:solidFill>
                    <a:schemeClr val="tx1"/>
                  </a:solidFill>
                </a:rPr>
                <a:t>Le rouge</a:t>
              </a:r>
            </a:p>
            <a:p>
              <a:pPr marL="182880" indent="-274320" algn="ctr">
                <a:spcBef>
                  <a:spcPct val="20000"/>
                </a:spcBef>
                <a:buClr>
                  <a:schemeClr val="accent1"/>
                </a:buClr>
                <a:buSzPct val="80000"/>
              </a:pPr>
              <a:r>
                <a:rPr lang="fr-FR" sz="2000" dirty="0" smtClean="0">
                  <a:solidFill>
                    <a:schemeClr val="tx1"/>
                  </a:solidFill>
                </a:rPr>
                <a:t>Un style d’écriture</a:t>
              </a:r>
              <a:endParaRPr lang="fr-FR" sz="2000" dirty="0" smtClean="0"/>
            </a:p>
          </p:txBody>
        </p:sp>
        <p:pic>
          <p:nvPicPr>
            <p:cNvPr id="141316" name="Picture 4" descr="http://www.rosellgolf.com/logo/LOGO%20MC%20CAIN.jpg"/>
            <p:cNvPicPr>
              <a:picLocks noChangeAspect="1" noChangeArrowheads="1"/>
            </p:cNvPicPr>
            <p:nvPr/>
          </p:nvPicPr>
          <p:blipFill>
            <a:blip r:embed="rId10" cstate="print"/>
            <a:srcRect/>
            <a:stretch>
              <a:fillRect/>
            </a:stretch>
          </p:blipFill>
          <p:spPr bwMode="auto">
            <a:xfrm>
              <a:off x="6588224" y="2276872"/>
              <a:ext cx="1971964" cy="1152128"/>
            </a:xfrm>
            <a:prstGeom prst="rect">
              <a:avLst/>
            </a:prstGeom>
            <a:noFill/>
          </p:spPr>
        </p:pic>
        <p:pic>
          <p:nvPicPr>
            <p:cNvPr id="141332" name="Picture 20" descr="http://t0.gstatic.com/images?q=tbn:ANd9GcQnlclUgtPhfa0t-OqvIQADgfZ2GqHgsG7bBHRsV7teb638y_sNk6gt0S8xaw"/>
            <p:cNvPicPr>
              <a:picLocks noChangeAspect="1" noChangeArrowheads="1"/>
            </p:cNvPicPr>
            <p:nvPr/>
          </p:nvPicPr>
          <p:blipFill>
            <a:blip r:embed="rId11" cstate="print"/>
            <a:srcRect l="15750" r="13376"/>
            <a:stretch>
              <a:fillRect/>
            </a:stretch>
          </p:blipFill>
          <p:spPr bwMode="auto">
            <a:xfrm>
              <a:off x="6681764" y="5073351"/>
              <a:ext cx="1418628" cy="1668017"/>
            </a:xfrm>
            <a:prstGeom prst="rect">
              <a:avLst/>
            </a:prstGeom>
            <a:noFill/>
          </p:spPr>
        </p:pic>
      </p:gr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sz="quarter" idx="1"/>
          </p:nvPr>
        </p:nvSpPr>
        <p:spPr>
          <a:xfrm>
            <a:off x="457200" y="1600200"/>
            <a:ext cx="5698976" cy="5257800"/>
          </a:xfrm>
        </p:spPr>
        <p:txBody>
          <a:bodyPr>
            <a:noAutofit/>
          </a:bodyPr>
          <a:lstStyle/>
          <a:p>
            <a:r>
              <a:rPr lang="fr-FR" b="1" dirty="0" smtClean="0"/>
              <a:t>Quelques exemples</a:t>
            </a:r>
            <a:endParaRPr lang="fr-FR" sz="2000" b="1" dirty="0" smtClean="0"/>
          </a:p>
          <a:p>
            <a:pPr lvl="1"/>
            <a:endParaRPr lang="fr-FR" sz="2000" b="1" dirty="0" smtClean="0"/>
          </a:p>
          <a:p>
            <a:pPr lvl="1"/>
            <a:endParaRPr lang="fr-FR" sz="2000" b="1" dirty="0" smtClean="0"/>
          </a:p>
        </p:txBody>
      </p:sp>
      <p:sp>
        <p:nvSpPr>
          <p:cNvPr id="2" name="Titre 1"/>
          <p:cNvSpPr>
            <a:spLocks noGrp="1"/>
          </p:cNvSpPr>
          <p:nvPr>
            <p:ph type="title"/>
          </p:nvPr>
        </p:nvSpPr>
        <p:spPr/>
        <p:txBody>
          <a:bodyPr>
            <a:normAutofit/>
          </a:bodyPr>
          <a:lstStyle/>
          <a:p>
            <a:r>
              <a:rPr lang="fr-FR" dirty="0" smtClean="0"/>
              <a:t>Fonction alerte/reconnaissance de la marque</a:t>
            </a:r>
            <a:endParaRPr lang="fr-FR" dirty="0"/>
          </a:p>
        </p:txBody>
      </p:sp>
      <p:grpSp>
        <p:nvGrpSpPr>
          <p:cNvPr id="3" name="Groupe 16"/>
          <p:cNvGrpSpPr/>
          <p:nvPr/>
        </p:nvGrpSpPr>
        <p:grpSpPr>
          <a:xfrm>
            <a:off x="6804248" y="2586250"/>
            <a:ext cx="1905000" cy="3723070"/>
            <a:chOff x="251520" y="2420888"/>
            <a:chExt cx="1905000" cy="3723070"/>
          </a:xfrm>
        </p:grpSpPr>
        <p:sp>
          <p:nvSpPr>
            <p:cNvPr id="30" name="ZoneTexte 29"/>
            <p:cNvSpPr txBox="1"/>
            <p:nvPr/>
          </p:nvSpPr>
          <p:spPr>
            <a:xfrm>
              <a:off x="251520" y="4180344"/>
              <a:ext cx="1872208" cy="196361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182880" indent="-274320" algn="ctr">
                <a:spcBef>
                  <a:spcPct val="20000"/>
                </a:spcBef>
                <a:buClr>
                  <a:schemeClr val="accent1"/>
                </a:buClr>
                <a:buSzPct val="80000"/>
              </a:pPr>
              <a:r>
                <a:rPr lang="fr-FR" sz="1600" dirty="0" smtClean="0"/>
                <a:t>Des couleurs pastel</a:t>
              </a:r>
            </a:p>
            <a:p>
              <a:pPr marL="182880" indent="-274320" algn="ctr">
                <a:spcBef>
                  <a:spcPct val="20000"/>
                </a:spcBef>
                <a:buClr>
                  <a:schemeClr val="accent1"/>
                </a:buClr>
                <a:buSzPct val="80000"/>
              </a:pPr>
              <a:r>
                <a:rPr lang="fr-FR" sz="1600" dirty="0" smtClean="0"/>
                <a:t>Un dialogue direct vers le consommateur</a:t>
              </a:r>
            </a:p>
            <a:p>
              <a:pPr marL="182880" indent="-274320" algn="ctr">
                <a:spcBef>
                  <a:spcPct val="20000"/>
                </a:spcBef>
                <a:buClr>
                  <a:schemeClr val="accent1"/>
                </a:buClr>
                <a:buSzPct val="80000"/>
              </a:pPr>
              <a:r>
                <a:rPr lang="fr-FR" sz="1600" dirty="0" smtClean="0"/>
                <a:t>Des dessins</a:t>
              </a:r>
            </a:p>
            <a:p>
              <a:pPr marL="182880" indent="-274320" algn="ctr">
                <a:spcBef>
                  <a:spcPct val="20000"/>
                </a:spcBef>
                <a:buClr>
                  <a:schemeClr val="accent1"/>
                </a:buClr>
                <a:buSzPct val="80000"/>
              </a:pPr>
              <a:r>
                <a:rPr lang="fr-FR" sz="1600" dirty="0" smtClean="0"/>
                <a:t>Des </a:t>
              </a:r>
              <a:r>
                <a:rPr lang="fr-FR" sz="1600" dirty="0" err="1" smtClean="0"/>
                <a:t>flêches</a:t>
              </a:r>
              <a:endParaRPr lang="fr-FR" sz="2000" dirty="0" smtClean="0"/>
            </a:p>
          </p:txBody>
        </p:sp>
        <p:pic>
          <p:nvPicPr>
            <p:cNvPr id="138248" name="Picture 8" descr="http://upload.wikimedia.org/wikipedia/commons/thumb/7/70/Michel-et-Augustin.png/200px-Michel-et-Augustin.png"/>
            <p:cNvPicPr>
              <a:picLocks noChangeAspect="1" noChangeArrowheads="1"/>
            </p:cNvPicPr>
            <p:nvPr/>
          </p:nvPicPr>
          <p:blipFill>
            <a:blip r:embed="rId3" cstate="print"/>
            <a:srcRect/>
            <a:stretch>
              <a:fillRect/>
            </a:stretch>
          </p:blipFill>
          <p:spPr bwMode="auto">
            <a:xfrm>
              <a:off x="251520" y="2420888"/>
              <a:ext cx="1905000" cy="1495426"/>
            </a:xfrm>
            <a:prstGeom prst="rect">
              <a:avLst/>
            </a:prstGeom>
            <a:noFill/>
          </p:spPr>
        </p:pic>
      </p:grpSp>
      <p:grpSp>
        <p:nvGrpSpPr>
          <p:cNvPr id="4" name="Groupe 18"/>
          <p:cNvGrpSpPr/>
          <p:nvPr/>
        </p:nvGrpSpPr>
        <p:grpSpPr>
          <a:xfrm>
            <a:off x="179512" y="2276872"/>
            <a:ext cx="6408712" cy="4392488"/>
            <a:chOff x="2267744" y="2204864"/>
            <a:chExt cx="6408712" cy="4392488"/>
          </a:xfrm>
        </p:grpSpPr>
        <p:grpSp>
          <p:nvGrpSpPr>
            <p:cNvPr id="5" name="Groupe 38"/>
            <p:cNvGrpSpPr/>
            <p:nvPr/>
          </p:nvGrpSpPr>
          <p:grpSpPr>
            <a:xfrm>
              <a:off x="2267744" y="2204864"/>
              <a:ext cx="6408712" cy="4392488"/>
              <a:chOff x="539552" y="1628800"/>
              <a:chExt cx="4608512" cy="4896544"/>
            </a:xfrm>
          </p:grpSpPr>
          <p:sp>
            <p:nvSpPr>
              <p:cNvPr id="22" name="Rectangle à coins arrondis 21"/>
              <p:cNvSpPr/>
              <p:nvPr/>
            </p:nvSpPr>
            <p:spPr>
              <a:xfrm>
                <a:off x="539552" y="1628800"/>
                <a:ext cx="4608512" cy="489654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p:cNvSpPr txBox="1"/>
              <p:nvPr/>
            </p:nvSpPr>
            <p:spPr>
              <a:xfrm>
                <a:off x="1563666" y="1700808"/>
                <a:ext cx="2523480" cy="514643"/>
              </a:xfrm>
              <a:prstGeom prst="rect">
                <a:avLst/>
              </a:prstGeom>
              <a:noFill/>
            </p:spPr>
            <p:txBody>
              <a:bodyPr wrap="square" rtlCol="0">
                <a:spAutoFit/>
              </a:bodyPr>
              <a:lstStyle/>
              <a:p>
                <a:pPr algn="ctr"/>
                <a:r>
                  <a:rPr lang="fr-FR" sz="2400" b="1" dirty="0" smtClean="0">
                    <a:solidFill>
                      <a:schemeClr val="accent1">
                        <a:lumMod val="50000"/>
                      </a:schemeClr>
                    </a:solidFill>
                  </a:rPr>
                  <a:t>Michel et Augustin</a:t>
                </a:r>
                <a:endParaRPr lang="fr-FR" sz="1600" b="1" dirty="0">
                  <a:solidFill>
                    <a:schemeClr val="accent1">
                      <a:lumMod val="50000"/>
                    </a:schemeClr>
                  </a:solidFill>
                </a:endParaRPr>
              </a:p>
            </p:txBody>
          </p:sp>
        </p:grpSp>
        <p:pic>
          <p:nvPicPr>
            <p:cNvPr id="78850" name="Picture 2" descr="http://blog.lasimpleagence.com/wp-content/uploads/2010/08/michel-et-augustin-glace.jpg"/>
            <p:cNvPicPr>
              <a:picLocks noChangeAspect="1" noChangeArrowheads="1"/>
            </p:cNvPicPr>
            <p:nvPr/>
          </p:nvPicPr>
          <p:blipFill>
            <a:blip r:embed="rId4" cstate="print"/>
            <a:srcRect/>
            <a:stretch>
              <a:fillRect/>
            </a:stretch>
          </p:blipFill>
          <p:spPr bwMode="auto">
            <a:xfrm>
              <a:off x="2267744" y="4149080"/>
              <a:ext cx="2304256" cy="2304257"/>
            </a:xfrm>
            <a:prstGeom prst="rect">
              <a:avLst/>
            </a:prstGeom>
            <a:ln>
              <a:noFill/>
            </a:ln>
            <a:effectLst>
              <a:softEdge rad="112500"/>
            </a:effectLst>
          </p:spPr>
        </p:pic>
        <p:pic>
          <p:nvPicPr>
            <p:cNvPr id="138242" name="Picture 2" descr="http://4.bp.blogspot.com/-8gh-QNZSkME/TahDi4F2MuI/AAAAAAAAIIc/ggItN_nmNNI/s1600/sable%25CC%2581s.jpg"/>
            <p:cNvPicPr>
              <a:picLocks noChangeAspect="1" noChangeArrowheads="1"/>
            </p:cNvPicPr>
            <p:nvPr/>
          </p:nvPicPr>
          <p:blipFill>
            <a:blip r:embed="rId5" cstate="print"/>
            <a:srcRect l="8173" t="4086" r="6012" b="10099"/>
            <a:stretch>
              <a:fillRect/>
            </a:stretch>
          </p:blipFill>
          <p:spPr bwMode="auto">
            <a:xfrm>
              <a:off x="4427984" y="2708920"/>
              <a:ext cx="1728192" cy="1728192"/>
            </a:xfrm>
            <a:prstGeom prst="rect">
              <a:avLst/>
            </a:prstGeom>
            <a:ln>
              <a:noFill/>
            </a:ln>
            <a:effectLst>
              <a:softEdge rad="112500"/>
            </a:effectLst>
          </p:spPr>
        </p:pic>
        <p:pic>
          <p:nvPicPr>
            <p:cNvPr id="138244" name="Picture 4" descr="http://d21.e-loader.net/xfe2qLdlKx.jpg"/>
            <p:cNvPicPr>
              <a:picLocks noChangeAspect="1" noChangeArrowheads="1"/>
            </p:cNvPicPr>
            <p:nvPr/>
          </p:nvPicPr>
          <p:blipFill>
            <a:blip r:embed="rId6" cstate="print"/>
            <a:srcRect l="36459" t="24331" r="24080" b="2677"/>
            <a:stretch>
              <a:fillRect/>
            </a:stretch>
          </p:blipFill>
          <p:spPr bwMode="auto">
            <a:xfrm>
              <a:off x="4572000" y="4635134"/>
              <a:ext cx="1656184" cy="1890210"/>
            </a:xfrm>
            <a:prstGeom prst="rect">
              <a:avLst/>
            </a:prstGeom>
            <a:ln>
              <a:noFill/>
            </a:ln>
            <a:effectLst>
              <a:softEdge rad="112500"/>
            </a:effectLst>
          </p:spPr>
        </p:pic>
        <p:pic>
          <p:nvPicPr>
            <p:cNvPr id="18" name="Picture 4" descr="http://d21.e-loader.net/xfe2qLdlKx.jpg"/>
            <p:cNvPicPr>
              <a:picLocks noChangeAspect="1" noChangeArrowheads="1"/>
            </p:cNvPicPr>
            <p:nvPr/>
          </p:nvPicPr>
          <p:blipFill>
            <a:blip r:embed="rId7" cstate="print"/>
            <a:srcRect l="2145" t="24331" r="61825" b="2677"/>
            <a:stretch>
              <a:fillRect/>
            </a:stretch>
          </p:blipFill>
          <p:spPr bwMode="auto">
            <a:xfrm>
              <a:off x="6372200" y="4293096"/>
              <a:ext cx="864096" cy="1080120"/>
            </a:xfrm>
            <a:prstGeom prst="rect">
              <a:avLst/>
            </a:prstGeom>
            <a:ln>
              <a:noFill/>
            </a:ln>
            <a:effectLst>
              <a:softEdge rad="112500"/>
            </a:effectLst>
          </p:spPr>
        </p:pic>
        <p:pic>
          <p:nvPicPr>
            <p:cNvPr id="138246" name="Picture 6" descr="http://www.nosjuniors.com/uploads/pics/michel_et_augustin__a_boire.jpg"/>
            <p:cNvPicPr>
              <a:picLocks noChangeAspect="1" noChangeArrowheads="1"/>
            </p:cNvPicPr>
            <p:nvPr/>
          </p:nvPicPr>
          <p:blipFill>
            <a:blip r:embed="rId8" cstate="print"/>
            <a:srcRect/>
            <a:stretch>
              <a:fillRect/>
            </a:stretch>
          </p:blipFill>
          <p:spPr bwMode="auto">
            <a:xfrm>
              <a:off x="6228184" y="2564904"/>
              <a:ext cx="2333335" cy="1779663"/>
            </a:xfrm>
            <a:prstGeom prst="rect">
              <a:avLst/>
            </a:prstGeom>
            <a:ln>
              <a:noFill/>
            </a:ln>
            <a:effectLst>
              <a:softEdge rad="112500"/>
            </a:effectLst>
          </p:spPr>
        </p:pic>
        <p:pic>
          <p:nvPicPr>
            <p:cNvPr id="138250" name="Picture 10" descr="http://media.telemarket.fr/imgnwprd/009/009402/00940296/00940296-t0.jpg"/>
            <p:cNvPicPr>
              <a:picLocks noChangeAspect="1" noChangeArrowheads="1"/>
            </p:cNvPicPr>
            <p:nvPr/>
          </p:nvPicPr>
          <p:blipFill>
            <a:blip r:embed="rId9" cstate="print"/>
            <a:srcRect/>
            <a:stretch>
              <a:fillRect/>
            </a:stretch>
          </p:blipFill>
          <p:spPr bwMode="auto">
            <a:xfrm>
              <a:off x="2555776" y="2636912"/>
              <a:ext cx="1656184" cy="1656184"/>
            </a:xfrm>
            <a:prstGeom prst="rect">
              <a:avLst/>
            </a:prstGeom>
            <a:ln>
              <a:noFill/>
            </a:ln>
            <a:effectLst>
              <a:softEdge rad="112500"/>
            </a:effectLst>
          </p:spPr>
        </p:pic>
        <p:pic>
          <p:nvPicPr>
            <p:cNvPr id="138252" name="Picture 12" descr="http://storage.canalblog.com/02/03/690795/49128117.jpg"/>
            <p:cNvPicPr>
              <a:picLocks noChangeAspect="1" noChangeArrowheads="1"/>
            </p:cNvPicPr>
            <p:nvPr/>
          </p:nvPicPr>
          <p:blipFill>
            <a:blip r:embed="rId10" cstate="print"/>
            <a:srcRect t="25200" b="19361"/>
            <a:stretch>
              <a:fillRect/>
            </a:stretch>
          </p:blipFill>
          <p:spPr bwMode="auto">
            <a:xfrm>
              <a:off x="6156176" y="5292621"/>
              <a:ext cx="2353444" cy="1304731"/>
            </a:xfrm>
            <a:prstGeom prst="rect">
              <a:avLst/>
            </a:prstGeom>
            <a:ln>
              <a:noFill/>
            </a:ln>
            <a:effectLst>
              <a:softEdge rad="112500"/>
            </a:effectLst>
          </p:spPr>
        </p:pic>
        <p:pic>
          <p:nvPicPr>
            <p:cNvPr id="138254" name="Picture 14" descr="http://www.journaldunet.com/economie/distribution/dossier/ces-pme-qui-ont-conquis-la-grande-distribution/image/michel-augustin-marketing-comme-marque-fabrique-316765.jpg"/>
            <p:cNvPicPr>
              <a:picLocks noChangeAspect="1" noChangeArrowheads="1"/>
            </p:cNvPicPr>
            <p:nvPr/>
          </p:nvPicPr>
          <p:blipFill>
            <a:blip r:embed="rId11" cstate="print"/>
            <a:srcRect t="7239" r="44561" b="44318"/>
            <a:stretch>
              <a:fillRect/>
            </a:stretch>
          </p:blipFill>
          <p:spPr bwMode="auto">
            <a:xfrm>
              <a:off x="7308304" y="4293096"/>
              <a:ext cx="1050528" cy="1080120"/>
            </a:xfrm>
            <a:prstGeom prst="rect">
              <a:avLst/>
            </a:prstGeom>
            <a:ln>
              <a:noFill/>
            </a:ln>
            <a:effectLst>
              <a:softEdge rad="112500"/>
            </a:effectLst>
          </p:spPr>
        </p:pic>
      </p:gr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sz="quarter" idx="1"/>
          </p:nvPr>
        </p:nvSpPr>
        <p:spPr>
          <a:xfrm>
            <a:off x="457200" y="1600200"/>
            <a:ext cx="8147248" cy="532656"/>
          </a:xfrm>
        </p:spPr>
        <p:txBody>
          <a:bodyPr>
            <a:noAutofit/>
          </a:bodyPr>
          <a:lstStyle/>
          <a:p>
            <a:r>
              <a:rPr lang="fr-FR" b="1" dirty="0" smtClean="0"/>
              <a:t>Quelques exemples</a:t>
            </a:r>
            <a:endParaRPr lang="fr-FR" sz="2000" b="1" dirty="0" smtClean="0"/>
          </a:p>
          <a:p>
            <a:pPr lvl="1"/>
            <a:endParaRPr lang="fr-FR" sz="2000" b="1" dirty="0" smtClean="0"/>
          </a:p>
          <a:p>
            <a:pPr lvl="1"/>
            <a:endParaRPr lang="fr-FR" sz="2000" b="1" dirty="0" smtClean="0"/>
          </a:p>
        </p:txBody>
      </p:sp>
      <p:sp>
        <p:nvSpPr>
          <p:cNvPr id="2" name="Titre 1"/>
          <p:cNvSpPr>
            <a:spLocks noGrp="1"/>
          </p:cNvSpPr>
          <p:nvPr>
            <p:ph type="title"/>
          </p:nvPr>
        </p:nvSpPr>
        <p:spPr/>
        <p:txBody>
          <a:bodyPr>
            <a:normAutofit/>
          </a:bodyPr>
          <a:lstStyle/>
          <a:p>
            <a:r>
              <a:rPr lang="fr-FR" dirty="0" smtClean="0"/>
              <a:t>Fonction alerte/reconnaissance de la marque</a:t>
            </a:r>
            <a:endParaRPr lang="fr-FR" dirty="0"/>
          </a:p>
        </p:txBody>
      </p:sp>
      <p:sp>
        <p:nvSpPr>
          <p:cNvPr id="17" name="Rectangle 16"/>
          <p:cNvSpPr/>
          <p:nvPr/>
        </p:nvSpPr>
        <p:spPr>
          <a:xfrm>
            <a:off x="467544" y="3133992"/>
            <a:ext cx="5958408" cy="3416320"/>
          </a:xfrm>
          <a:prstGeom prst="rect">
            <a:avLst/>
          </a:prstGeom>
        </p:spPr>
        <p:txBody>
          <a:bodyPr wrap="square">
            <a:spAutoFit/>
          </a:bodyPr>
          <a:lstStyle/>
          <a:p>
            <a:r>
              <a:rPr lang="fr-FR" b="1" dirty="0" smtClean="0"/>
              <a:t>- La marque parle directement au consommateur sur le packaging : </a:t>
            </a:r>
            <a:r>
              <a:rPr lang="fr-FR" dirty="0" smtClean="0"/>
              <a:t/>
            </a:r>
            <a:br>
              <a:rPr lang="fr-FR" dirty="0" smtClean="0"/>
            </a:br>
            <a:r>
              <a:rPr lang="fr-FR" dirty="0" smtClean="0"/>
              <a:t>Un vrai dialogue comme si on discutait : "Mangez-moi", "Croquez-moi". La marque parle au client et lui donne quasiment un ordre.</a:t>
            </a:r>
            <a:br>
              <a:rPr lang="fr-FR" dirty="0" smtClean="0"/>
            </a:br>
            <a:r>
              <a:rPr lang="fr-FR" dirty="0" smtClean="0"/>
              <a:t>Signes utilisés pour le faire : tutoiement ou impératif accompagné d'un point d'exclamation.</a:t>
            </a:r>
          </a:p>
          <a:p>
            <a:r>
              <a:rPr lang="fr-FR" b="1" dirty="0" smtClean="0"/>
              <a:t>- Présence de dessins que l'on croit dessinés par des enfants alors qu'il faut 10 ans d'école design pour le faire : </a:t>
            </a:r>
            <a:r>
              <a:rPr lang="fr-FR" dirty="0" smtClean="0"/>
              <a:t/>
            </a:r>
            <a:br>
              <a:rPr lang="fr-FR" dirty="0" smtClean="0"/>
            </a:br>
            <a:r>
              <a:rPr lang="fr-FR" dirty="0" smtClean="0"/>
              <a:t>Le ton est juste, on prend des éléments de l'enfance, la vache, le tableau et la craie, la fleur.</a:t>
            </a:r>
          </a:p>
        </p:txBody>
      </p:sp>
      <p:sp>
        <p:nvSpPr>
          <p:cNvPr id="19" name="ZoneTexte 18"/>
          <p:cNvSpPr txBox="1"/>
          <p:nvPr/>
        </p:nvSpPr>
        <p:spPr>
          <a:xfrm>
            <a:off x="251520" y="2132856"/>
            <a:ext cx="3096344" cy="461665"/>
          </a:xfrm>
          <a:prstGeom prst="rect">
            <a:avLst/>
          </a:prstGeom>
          <a:noFill/>
        </p:spPr>
        <p:txBody>
          <a:bodyPr wrap="square" rtlCol="0">
            <a:spAutoFit/>
          </a:bodyPr>
          <a:lstStyle/>
          <a:p>
            <a:pPr algn="ctr"/>
            <a:r>
              <a:rPr lang="fr-FR" sz="2400" b="1" dirty="0" smtClean="0">
                <a:solidFill>
                  <a:schemeClr val="accent1">
                    <a:lumMod val="50000"/>
                  </a:schemeClr>
                </a:solidFill>
              </a:rPr>
              <a:t>Zoom sur …</a:t>
            </a:r>
            <a:endParaRPr lang="fr-FR" sz="1600" b="1" dirty="0">
              <a:solidFill>
                <a:schemeClr val="accent1">
                  <a:lumMod val="50000"/>
                </a:schemeClr>
              </a:solidFill>
            </a:endParaRPr>
          </a:p>
        </p:txBody>
      </p:sp>
      <p:pic>
        <p:nvPicPr>
          <p:cNvPr id="139266" name="Picture 2" descr="http://www.we-are-on.com/wp-content/uploads/logo.png"/>
          <p:cNvPicPr>
            <a:picLocks noChangeAspect="1" noChangeArrowheads="1"/>
          </p:cNvPicPr>
          <p:nvPr/>
        </p:nvPicPr>
        <p:blipFill>
          <a:blip r:embed="rId3" cstate="print"/>
          <a:srcRect/>
          <a:stretch>
            <a:fillRect/>
          </a:stretch>
        </p:blipFill>
        <p:spPr bwMode="auto">
          <a:xfrm>
            <a:off x="3059832" y="2060848"/>
            <a:ext cx="2404687" cy="1019087"/>
          </a:xfrm>
          <a:prstGeom prst="rect">
            <a:avLst/>
          </a:prstGeom>
          <a:noFill/>
        </p:spPr>
      </p:pic>
      <p:pic>
        <p:nvPicPr>
          <p:cNvPr id="139268" name="Picture 4" descr="http://blog.lasimpleagence.com/wp-content/uploads/2010/08/michel-et-augustin-vache-a-boire.jpg"/>
          <p:cNvPicPr>
            <a:picLocks noChangeAspect="1" noChangeArrowheads="1"/>
          </p:cNvPicPr>
          <p:nvPr/>
        </p:nvPicPr>
        <p:blipFill>
          <a:blip r:embed="rId4" cstate="print"/>
          <a:srcRect l="36860" r="-943" b="1961"/>
          <a:stretch>
            <a:fillRect/>
          </a:stretch>
        </p:blipFill>
        <p:spPr bwMode="auto">
          <a:xfrm>
            <a:off x="6444208" y="2060848"/>
            <a:ext cx="2353376" cy="3600400"/>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sz="quarter" idx="1"/>
          </p:nvPr>
        </p:nvSpPr>
        <p:spPr>
          <a:xfrm>
            <a:off x="457200" y="1600200"/>
            <a:ext cx="8147248" cy="532656"/>
          </a:xfrm>
        </p:spPr>
        <p:txBody>
          <a:bodyPr>
            <a:noAutofit/>
          </a:bodyPr>
          <a:lstStyle/>
          <a:p>
            <a:r>
              <a:rPr lang="fr-FR" b="1" dirty="0" smtClean="0"/>
              <a:t>Quelques exemples</a:t>
            </a:r>
            <a:endParaRPr lang="fr-FR" sz="2000" b="1" dirty="0" smtClean="0"/>
          </a:p>
          <a:p>
            <a:pPr lvl="1"/>
            <a:endParaRPr lang="fr-FR" sz="2000" b="1" dirty="0" smtClean="0"/>
          </a:p>
          <a:p>
            <a:pPr lvl="1"/>
            <a:endParaRPr lang="fr-FR" sz="2000" b="1" dirty="0" smtClean="0"/>
          </a:p>
        </p:txBody>
      </p:sp>
      <p:sp>
        <p:nvSpPr>
          <p:cNvPr id="2" name="Titre 1"/>
          <p:cNvSpPr>
            <a:spLocks noGrp="1"/>
          </p:cNvSpPr>
          <p:nvPr>
            <p:ph type="title"/>
          </p:nvPr>
        </p:nvSpPr>
        <p:spPr/>
        <p:txBody>
          <a:bodyPr>
            <a:normAutofit/>
          </a:bodyPr>
          <a:lstStyle/>
          <a:p>
            <a:r>
              <a:rPr lang="fr-FR" dirty="0" smtClean="0"/>
              <a:t>Fonction alerte/reconnaissance de la marque</a:t>
            </a:r>
            <a:endParaRPr lang="fr-FR" dirty="0"/>
          </a:p>
        </p:txBody>
      </p:sp>
      <p:sp>
        <p:nvSpPr>
          <p:cNvPr id="17" name="Rectangle 16"/>
          <p:cNvSpPr/>
          <p:nvPr/>
        </p:nvSpPr>
        <p:spPr>
          <a:xfrm>
            <a:off x="629816" y="3133992"/>
            <a:ext cx="3798168" cy="3139321"/>
          </a:xfrm>
          <a:prstGeom prst="rect">
            <a:avLst/>
          </a:prstGeom>
        </p:spPr>
        <p:txBody>
          <a:bodyPr wrap="square">
            <a:spAutoFit/>
          </a:bodyPr>
          <a:lstStyle/>
          <a:p>
            <a:r>
              <a:rPr lang="fr-FR" b="1" dirty="0" smtClean="0"/>
              <a:t>- Une décoration du packaging :</a:t>
            </a:r>
            <a:r>
              <a:rPr lang="fr-FR" dirty="0" smtClean="0"/>
              <a:t/>
            </a:r>
            <a:br>
              <a:rPr lang="fr-FR" dirty="0" smtClean="0"/>
            </a:br>
            <a:r>
              <a:rPr lang="fr-FR" dirty="0" smtClean="0"/>
              <a:t>Le succès de la petite flèche qui commente, des petits mots dissimulés derrière le carton ou dans le packaging, la blague sous la boîte, ce sont autant d'éléments qui ont fait le succès de la marque Michel et Augustin. Le tout est accompagné de couleurs voyantes et chaudes.</a:t>
            </a:r>
          </a:p>
        </p:txBody>
      </p:sp>
      <p:sp>
        <p:nvSpPr>
          <p:cNvPr id="19" name="ZoneTexte 18"/>
          <p:cNvSpPr txBox="1"/>
          <p:nvPr/>
        </p:nvSpPr>
        <p:spPr>
          <a:xfrm>
            <a:off x="251520" y="2132856"/>
            <a:ext cx="3096344" cy="461665"/>
          </a:xfrm>
          <a:prstGeom prst="rect">
            <a:avLst/>
          </a:prstGeom>
          <a:noFill/>
        </p:spPr>
        <p:txBody>
          <a:bodyPr wrap="square" rtlCol="0">
            <a:spAutoFit/>
          </a:bodyPr>
          <a:lstStyle/>
          <a:p>
            <a:pPr algn="ctr"/>
            <a:r>
              <a:rPr lang="fr-FR" sz="2400" b="1" dirty="0" smtClean="0">
                <a:solidFill>
                  <a:schemeClr val="accent1">
                    <a:lumMod val="50000"/>
                  </a:schemeClr>
                </a:solidFill>
              </a:rPr>
              <a:t>Zoom sur …</a:t>
            </a:r>
            <a:endParaRPr lang="fr-FR" sz="1600" b="1" dirty="0">
              <a:solidFill>
                <a:schemeClr val="accent1">
                  <a:lumMod val="50000"/>
                </a:schemeClr>
              </a:solidFill>
            </a:endParaRPr>
          </a:p>
        </p:txBody>
      </p:sp>
      <p:pic>
        <p:nvPicPr>
          <p:cNvPr id="139266" name="Picture 2" descr="http://www.we-are-on.com/wp-content/uploads/logo.png"/>
          <p:cNvPicPr>
            <a:picLocks noChangeAspect="1" noChangeArrowheads="1"/>
          </p:cNvPicPr>
          <p:nvPr/>
        </p:nvPicPr>
        <p:blipFill>
          <a:blip r:embed="rId3" cstate="print"/>
          <a:srcRect/>
          <a:stretch>
            <a:fillRect/>
          </a:stretch>
        </p:blipFill>
        <p:spPr bwMode="auto">
          <a:xfrm>
            <a:off x="3059832" y="2060848"/>
            <a:ext cx="2404687" cy="1019087"/>
          </a:xfrm>
          <a:prstGeom prst="rect">
            <a:avLst/>
          </a:prstGeom>
          <a:noFill/>
        </p:spPr>
      </p:pic>
      <p:pic>
        <p:nvPicPr>
          <p:cNvPr id="140290" name="Picture 2" descr="http://images.e-marketing.fr/Images/Breves/breve37116-0.JPG"/>
          <p:cNvPicPr>
            <a:picLocks noChangeAspect="1" noChangeArrowheads="1"/>
          </p:cNvPicPr>
          <p:nvPr/>
        </p:nvPicPr>
        <p:blipFill>
          <a:blip r:embed="rId4" cstate="print"/>
          <a:srcRect l="51827" t="3710" r="5768" b="4734"/>
          <a:stretch>
            <a:fillRect/>
          </a:stretch>
        </p:blipFill>
        <p:spPr bwMode="auto">
          <a:xfrm>
            <a:off x="6804248" y="1586129"/>
            <a:ext cx="2016224" cy="5227247"/>
          </a:xfrm>
          <a:prstGeom prst="rect">
            <a:avLst/>
          </a:prstGeom>
          <a:ln>
            <a:noFill/>
          </a:ln>
          <a:effectLst>
            <a:softEdge rad="112500"/>
          </a:effectLst>
        </p:spPr>
      </p:pic>
      <p:sp>
        <p:nvSpPr>
          <p:cNvPr id="8" name="Flèche gauche 7"/>
          <p:cNvSpPr/>
          <p:nvPr/>
        </p:nvSpPr>
        <p:spPr>
          <a:xfrm rot="11107618">
            <a:off x="6243996" y="3331061"/>
            <a:ext cx="984920" cy="20924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140292" name="Picture 4" descr="http://emarketingsimon.files.wordpress.com/2011/01/michel-et-augustin-glace.jpg"/>
          <p:cNvPicPr>
            <a:picLocks noChangeAspect="1" noChangeArrowheads="1"/>
          </p:cNvPicPr>
          <p:nvPr/>
        </p:nvPicPr>
        <p:blipFill>
          <a:blip r:embed="rId5" cstate="print"/>
          <a:srcRect l="21064" t="13646" r="21409" b="8572"/>
          <a:stretch>
            <a:fillRect/>
          </a:stretch>
        </p:blipFill>
        <p:spPr bwMode="auto">
          <a:xfrm>
            <a:off x="4675511" y="3668351"/>
            <a:ext cx="2272753" cy="3073017"/>
          </a:xfrm>
          <a:prstGeom prst="rect">
            <a:avLst/>
          </a:prstGeom>
          <a:ln>
            <a:noFill/>
          </a:ln>
          <a:effectLst>
            <a:softEdge rad="112500"/>
          </a:effectLst>
        </p:spPr>
      </p:pic>
      <p:sp>
        <p:nvSpPr>
          <p:cNvPr id="11" name="Flèche gauche 10"/>
          <p:cNvSpPr/>
          <p:nvPr/>
        </p:nvSpPr>
        <p:spPr>
          <a:xfrm rot="2629271">
            <a:off x="6307492" y="6045103"/>
            <a:ext cx="984920" cy="20924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sz="quarter" idx="1"/>
          </p:nvPr>
        </p:nvSpPr>
        <p:spPr>
          <a:xfrm>
            <a:off x="457200" y="1600200"/>
            <a:ext cx="8147248" cy="532656"/>
          </a:xfrm>
        </p:spPr>
        <p:txBody>
          <a:bodyPr>
            <a:noAutofit/>
          </a:bodyPr>
          <a:lstStyle/>
          <a:p>
            <a:r>
              <a:rPr lang="fr-FR" b="1" dirty="0" smtClean="0"/>
              <a:t>Quelques exemples</a:t>
            </a:r>
            <a:endParaRPr lang="fr-FR" sz="2000" b="1" dirty="0" smtClean="0"/>
          </a:p>
          <a:p>
            <a:pPr lvl="1"/>
            <a:endParaRPr lang="fr-FR" sz="2000" b="1" dirty="0" smtClean="0"/>
          </a:p>
          <a:p>
            <a:pPr lvl="1"/>
            <a:endParaRPr lang="fr-FR" sz="2000" b="1" dirty="0" smtClean="0"/>
          </a:p>
        </p:txBody>
      </p:sp>
      <p:sp>
        <p:nvSpPr>
          <p:cNvPr id="2" name="Titre 1"/>
          <p:cNvSpPr>
            <a:spLocks noGrp="1"/>
          </p:cNvSpPr>
          <p:nvPr>
            <p:ph type="title"/>
          </p:nvPr>
        </p:nvSpPr>
        <p:spPr/>
        <p:txBody>
          <a:bodyPr>
            <a:normAutofit/>
          </a:bodyPr>
          <a:lstStyle/>
          <a:p>
            <a:r>
              <a:rPr lang="fr-FR" dirty="0" smtClean="0"/>
              <a:t>Fonction alerte/reconnaissance de la marque</a:t>
            </a:r>
            <a:endParaRPr lang="fr-FR" dirty="0"/>
          </a:p>
        </p:txBody>
      </p:sp>
      <p:sp>
        <p:nvSpPr>
          <p:cNvPr id="17" name="Rectangle 16"/>
          <p:cNvSpPr/>
          <p:nvPr/>
        </p:nvSpPr>
        <p:spPr>
          <a:xfrm>
            <a:off x="629816" y="3133992"/>
            <a:ext cx="7830616" cy="1477328"/>
          </a:xfrm>
          <a:prstGeom prst="rect">
            <a:avLst/>
          </a:prstGeom>
        </p:spPr>
        <p:txBody>
          <a:bodyPr wrap="square">
            <a:spAutoFit/>
          </a:bodyPr>
          <a:lstStyle/>
          <a:p>
            <a:r>
              <a:rPr lang="fr-FR" b="1" dirty="0" smtClean="0"/>
              <a:t>- Des noms gourmands aux produits : </a:t>
            </a:r>
            <a:r>
              <a:rPr lang="fr-FR" dirty="0" smtClean="0"/>
              <a:t/>
            </a:r>
            <a:br>
              <a:rPr lang="fr-FR" dirty="0" smtClean="0"/>
            </a:br>
            <a:r>
              <a:rPr lang="fr-FR" dirty="0" smtClean="0"/>
              <a:t>"Petits sablés ronds et bons", "la </a:t>
            </a:r>
            <a:r>
              <a:rPr lang="fr-FR" dirty="0" err="1" smtClean="0"/>
              <a:t>Ch'tite</a:t>
            </a:r>
            <a:r>
              <a:rPr lang="fr-FR" dirty="0" smtClean="0"/>
              <a:t> Gaufre", "Vache à boire ». On retrouve dans chaque nom de produit non pas un nom inventé mais la description gourmande du produit. Le nom est souvent lié à gourmandise de l'enfance, à un petit supplément d'âme.</a:t>
            </a:r>
          </a:p>
        </p:txBody>
      </p:sp>
      <p:sp>
        <p:nvSpPr>
          <p:cNvPr id="19" name="ZoneTexte 18"/>
          <p:cNvSpPr txBox="1"/>
          <p:nvPr/>
        </p:nvSpPr>
        <p:spPr>
          <a:xfrm>
            <a:off x="251520" y="2132856"/>
            <a:ext cx="3096344" cy="461665"/>
          </a:xfrm>
          <a:prstGeom prst="rect">
            <a:avLst/>
          </a:prstGeom>
          <a:noFill/>
        </p:spPr>
        <p:txBody>
          <a:bodyPr wrap="square" rtlCol="0">
            <a:spAutoFit/>
          </a:bodyPr>
          <a:lstStyle/>
          <a:p>
            <a:pPr algn="ctr"/>
            <a:r>
              <a:rPr lang="fr-FR" sz="2400" b="1" dirty="0" smtClean="0">
                <a:solidFill>
                  <a:schemeClr val="accent1">
                    <a:lumMod val="50000"/>
                  </a:schemeClr>
                </a:solidFill>
              </a:rPr>
              <a:t>Zoom sur …</a:t>
            </a:r>
            <a:endParaRPr lang="fr-FR" sz="1600" b="1" dirty="0">
              <a:solidFill>
                <a:schemeClr val="accent1">
                  <a:lumMod val="50000"/>
                </a:schemeClr>
              </a:solidFill>
            </a:endParaRPr>
          </a:p>
        </p:txBody>
      </p:sp>
      <p:pic>
        <p:nvPicPr>
          <p:cNvPr id="139266" name="Picture 2" descr="http://www.we-are-on.com/wp-content/uploads/logo.png"/>
          <p:cNvPicPr>
            <a:picLocks noChangeAspect="1" noChangeArrowheads="1"/>
          </p:cNvPicPr>
          <p:nvPr/>
        </p:nvPicPr>
        <p:blipFill>
          <a:blip r:embed="rId3" cstate="print"/>
          <a:srcRect/>
          <a:stretch>
            <a:fillRect/>
          </a:stretch>
        </p:blipFill>
        <p:spPr bwMode="auto">
          <a:xfrm>
            <a:off x="3059832" y="2060848"/>
            <a:ext cx="2404687" cy="1019087"/>
          </a:xfrm>
          <a:prstGeom prst="rect">
            <a:avLst/>
          </a:prstGeom>
          <a:noFill/>
        </p:spPr>
      </p:pic>
      <p:pic>
        <p:nvPicPr>
          <p:cNvPr id="140290" name="Picture 2" descr="http://images.e-marketing.fr/Images/Breves/breve37116-0.JPG"/>
          <p:cNvPicPr>
            <a:picLocks noChangeAspect="1" noChangeArrowheads="1"/>
          </p:cNvPicPr>
          <p:nvPr/>
        </p:nvPicPr>
        <p:blipFill>
          <a:blip r:embed="rId4" cstate="print"/>
          <a:srcRect l="59399" t="28736" r="13340" b="60228"/>
          <a:stretch>
            <a:fillRect/>
          </a:stretch>
        </p:blipFill>
        <p:spPr bwMode="auto">
          <a:xfrm>
            <a:off x="611560" y="5877272"/>
            <a:ext cx="2073830" cy="1008112"/>
          </a:xfrm>
          <a:prstGeom prst="rect">
            <a:avLst/>
          </a:prstGeom>
          <a:ln>
            <a:noFill/>
          </a:ln>
          <a:effectLst>
            <a:softEdge rad="112500"/>
          </a:effectLst>
        </p:spPr>
      </p:pic>
      <p:pic>
        <p:nvPicPr>
          <p:cNvPr id="140292" name="Picture 4" descr="http://emarketingsimon.files.wordpress.com/2011/01/michel-et-augustin-glace.jpg"/>
          <p:cNvPicPr>
            <a:picLocks noChangeAspect="1" noChangeArrowheads="1"/>
          </p:cNvPicPr>
          <p:nvPr/>
        </p:nvPicPr>
        <p:blipFill>
          <a:blip r:embed="rId5" cstate="print"/>
          <a:srcRect l="25927" t="68230" r="26312" b="8572"/>
          <a:stretch>
            <a:fillRect/>
          </a:stretch>
        </p:blipFill>
        <p:spPr bwMode="auto">
          <a:xfrm>
            <a:off x="107504" y="4725144"/>
            <a:ext cx="2520280" cy="1224136"/>
          </a:xfrm>
          <a:prstGeom prst="rect">
            <a:avLst/>
          </a:prstGeom>
          <a:noFill/>
        </p:spPr>
      </p:pic>
      <p:pic>
        <p:nvPicPr>
          <p:cNvPr id="142338" name="Picture 2" descr="http://www.fastandfood.fr/wp-content/uploads/2009/12/augustin-van_large.jpg"/>
          <p:cNvPicPr>
            <a:picLocks noChangeAspect="1" noChangeArrowheads="1"/>
          </p:cNvPicPr>
          <p:nvPr/>
        </p:nvPicPr>
        <p:blipFill>
          <a:blip r:embed="rId6" cstate="print"/>
          <a:srcRect l="27658" t="63572" r="23940" b="17528"/>
          <a:stretch>
            <a:fillRect/>
          </a:stretch>
        </p:blipFill>
        <p:spPr bwMode="auto">
          <a:xfrm>
            <a:off x="6012160" y="1484784"/>
            <a:ext cx="2376264" cy="1244710"/>
          </a:xfrm>
          <a:prstGeom prst="rect">
            <a:avLst/>
          </a:prstGeom>
          <a:ln>
            <a:noFill/>
          </a:ln>
          <a:effectLst>
            <a:softEdge rad="112500"/>
          </a:effectLst>
        </p:spPr>
      </p:pic>
      <p:pic>
        <p:nvPicPr>
          <p:cNvPr id="142340" name="Picture 4" descr="http://4.bp.blogspot.com/-g4aWglyAZlc/TZA_7ga-S4I/AAAAAAAAAdg/vUc5jTX6N80/s1600/michel_augustin.jpg"/>
          <p:cNvPicPr>
            <a:picLocks noChangeAspect="1" noChangeArrowheads="1"/>
          </p:cNvPicPr>
          <p:nvPr/>
        </p:nvPicPr>
        <p:blipFill>
          <a:blip r:embed="rId7" cstate="print"/>
          <a:srcRect l="25751" t="57549" r="24585" b="18908"/>
          <a:stretch>
            <a:fillRect/>
          </a:stretch>
        </p:blipFill>
        <p:spPr bwMode="auto">
          <a:xfrm>
            <a:off x="2627784" y="5229200"/>
            <a:ext cx="1944216" cy="1296144"/>
          </a:xfrm>
          <a:prstGeom prst="rect">
            <a:avLst/>
          </a:prstGeom>
          <a:ln>
            <a:noFill/>
          </a:ln>
          <a:effectLst>
            <a:softEdge rad="112500"/>
          </a:effectLst>
        </p:spPr>
      </p:pic>
      <p:pic>
        <p:nvPicPr>
          <p:cNvPr id="142342" name="Picture 6" descr="http://www.thewebconsulting.com/media/images2/CP9/cookie-michel-augustin.jpg"/>
          <p:cNvPicPr>
            <a:picLocks noChangeAspect="1" noChangeArrowheads="1"/>
          </p:cNvPicPr>
          <p:nvPr/>
        </p:nvPicPr>
        <p:blipFill>
          <a:blip r:embed="rId8" cstate="print"/>
          <a:srcRect l="20160" t="36665" r="16001" b="28416"/>
          <a:stretch>
            <a:fillRect/>
          </a:stretch>
        </p:blipFill>
        <p:spPr bwMode="auto">
          <a:xfrm>
            <a:off x="6357798" y="5085184"/>
            <a:ext cx="2462674" cy="1296144"/>
          </a:xfrm>
          <a:prstGeom prst="rect">
            <a:avLst/>
          </a:prstGeom>
          <a:ln>
            <a:noFill/>
          </a:ln>
          <a:effectLst>
            <a:softEdge rad="112500"/>
          </a:effectLst>
        </p:spPr>
      </p:pic>
      <p:pic>
        <p:nvPicPr>
          <p:cNvPr id="142344" name="Picture 8" descr="http://t2.gstatic.com/images?q=tbn:ANd9GcSyq9czWIaRBwKZVFTZOt7L9VJZ_dptBTPhC9fBP6TUuHgM9vQ_DcnbbMQCJg"/>
          <p:cNvPicPr>
            <a:picLocks noChangeAspect="1" noChangeArrowheads="1"/>
          </p:cNvPicPr>
          <p:nvPr/>
        </p:nvPicPr>
        <p:blipFill>
          <a:blip r:embed="rId9" cstate="print"/>
          <a:srcRect l="57119" t="40319" r="5921" b="16001"/>
          <a:stretch>
            <a:fillRect/>
          </a:stretch>
        </p:blipFill>
        <p:spPr bwMode="auto">
          <a:xfrm>
            <a:off x="4572000" y="4730490"/>
            <a:ext cx="1800200" cy="2127509"/>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sz="quarter" idx="1"/>
          </p:nvPr>
        </p:nvSpPr>
        <p:spPr>
          <a:xfrm>
            <a:off x="457200" y="1600200"/>
            <a:ext cx="7931224" cy="5257800"/>
          </a:xfrm>
        </p:spPr>
        <p:txBody>
          <a:bodyPr>
            <a:noAutofit/>
          </a:bodyPr>
          <a:lstStyle/>
          <a:p>
            <a:r>
              <a:rPr lang="fr-FR" b="1" dirty="0" smtClean="0"/>
              <a:t>Comment renforcer son identité visuelle ?</a:t>
            </a:r>
          </a:p>
          <a:p>
            <a:pPr>
              <a:buNone/>
            </a:pPr>
            <a:endParaRPr lang="fr-FR" sz="1100" b="1" dirty="0" smtClean="0"/>
          </a:p>
          <a:p>
            <a:pPr lvl="1"/>
            <a:r>
              <a:rPr lang="fr-FR" sz="2000" dirty="0" smtClean="0"/>
              <a:t>Penser au principe de dépose fort sur une couleur dominante bien différente du reste du décor </a:t>
            </a:r>
          </a:p>
        </p:txBody>
      </p:sp>
      <p:sp>
        <p:nvSpPr>
          <p:cNvPr id="2" name="Titre 1"/>
          <p:cNvSpPr>
            <a:spLocks noGrp="1"/>
          </p:cNvSpPr>
          <p:nvPr>
            <p:ph type="title"/>
          </p:nvPr>
        </p:nvSpPr>
        <p:spPr/>
        <p:txBody>
          <a:bodyPr>
            <a:normAutofit/>
          </a:bodyPr>
          <a:lstStyle/>
          <a:p>
            <a:r>
              <a:rPr lang="fr-FR" dirty="0" smtClean="0"/>
              <a:t>Fonction alerte/reconnaissance de la marque</a:t>
            </a:r>
            <a:endParaRPr lang="fr-FR" dirty="0"/>
          </a:p>
        </p:txBody>
      </p:sp>
      <p:pic>
        <p:nvPicPr>
          <p:cNvPr id="76802" name="Picture 2" descr="http://www.publiz.net/wp-content/uploads/2010/07/simply-biss-packaging-design1.jpg"/>
          <p:cNvPicPr>
            <a:picLocks noChangeAspect="1" noChangeArrowheads="1"/>
          </p:cNvPicPr>
          <p:nvPr/>
        </p:nvPicPr>
        <p:blipFill>
          <a:blip r:embed="rId3" cstate="print"/>
          <a:srcRect t="15169" b="54660"/>
          <a:stretch>
            <a:fillRect/>
          </a:stretch>
        </p:blipFill>
        <p:spPr bwMode="auto">
          <a:xfrm>
            <a:off x="1140012" y="3356992"/>
            <a:ext cx="6863977" cy="2348880"/>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sz="quarter" idx="1"/>
          </p:nvPr>
        </p:nvSpPr>
        <p:spPr>
          <a:xfrm>
            <a:off x="457200" y="1412776"/>
            <a:ext cx="8291264" cy="4873752"/>
          </a:xfrm>
        </p:spPr>
        <p:txBody>
          <a:bodyPr>
            <a:noAutofit/>
          </a:bodyPr>
          <a:lstStyle/>
          <a:p>
            <a:r>
              <a:rPr lang="fr-FR" b="1" dirty="0" smtClean="0"/>
              <a:t>Comment renforcer son identité visuelle ?</a:t>
            </a:r>
          </a:p>
          <a:p>
            <a:pPr>
              <a:buNone/>
            </a:pPr>
            <a:endParaRPr lang="fr-FR" sz="600" b="1" dirty="0" smtClean="0"/>
          </a:p>
          <a:p>
            <a:pPr lvl="1"/>
            <a:r>
              <a:rPr lang="fr-FR" sz="2000" dirty="0" smtClean="0"/>
              <a:t>Ne pas hésiter à tronquer le logotype, à le faire sortir du format. Plus il sera gros, plus il apparaîtra proche en premier plan. Cela permet de créer de la profondeur dans la composition graphique. Sur toute la surface restante, soit au moins les deux tiers de la face avant, communiquez uniquement sur la caractéristique principale du produit, celle qui va susciter l'intérêt de votre client. </a:t>
            </a:r>
          </a:p>
          <a:p>
            <a:pPr lvl="1">
              <a:buNone/>
            </a:pPr>
            <a:r>
              <a:rPr lang="fr-FR" sz="2000" dirty="0" smtClean="0"/>
              <a:t> </a:t>
            </a:r>
            <a:endParaRPr lang="fr-FR" sz="2000" dirty="0"/>
          </a:p>
        </p:txBody>
      </p:sp>
      <p:sp>
        <p:nvSpPr>
          <p:cNvPr id="2" name="Titre 1"/>
          <p:cNvSpPr>
            <a:spLocks noGrp="1"/>
          </p:cNvSpPr>
          <p:nvPr>
            <p:ph type="title"/>
          </p:nvPr>
        </p:nvSpPr>
        <p:spPr/>
        <p:txBody>
          <a:bodyPr>
            <a:normAutofit/>
          </a:bodyPr>
          <a:lstStyle/>
          <a:p>
            <a:r>
              <a:rPr lang="fr-FR" dirty="0" smtClean="0"/>
              <a:t>Fonction alerte/reconnaissance de la marque</a:t>
            </a:r>
            <a:endParaRPr lang="fr-FR" dirty="0"/>
          </a:p>
        </p:txBody>
      </p:sp>
      <p:pic>
        <p:nvPicPr>
          <p:cNvPr id="132098" name="Picture 2" descr="http://www.publiz.net/wp-content/uploads/2010/07/quaker-design-épuré-packaging1.jpg"/>
          <p:cNvPicPr>
            <a:picLocks noChangeAspect="1" noChangeArrowheads="1"/>
          </p:cNvPicPr>
          <p:nvPr/>
        </p:nvPicPr>
        <p:blipFill>
          <a:blip r:embed="rId3" cstate="print"/>
          <a:srcRect l="66644" t="17941" r="2767" b="16680"/>
          <a:stretch>
            <a:fillRect/>
          </a:stretch>
        </p:blipFill>
        <p:spPr bwMode="auto">
          <a:xfrm>
            <a:off x="5758757" y="3933384"/>
            <a:ext cx="2557659" cy="2952000"/>
          </a:xfrm>
          <a:prstGeom prst="rect">
            <a:avLst/>
          </a:prstGeom>
          <a:noFill/>
        </p:spPr>
      </p:pic>
      <p:sp>
        <p:nvSpPr>
          <p:cNvPr id="6" name="Espace réservé du contenu 9"/>
          <p:cNvSpPr txBox="1">
            <a:spLocks/>
          </p:cNvSpPr>
          <p:nvPr/>
        </p:nvSpPr>
        <p:spPr>
          <a:xfrm>
            <a:off x="395536" y="4797152"/>
            <a:ext cx="5832648" cy="1656184"/>
          </a:xfrm>
          <a:prstGeom prst="rect">
            <a:avLst/>
          </a:prstGeom>
        </p:spPr>
        <p:txBody>
          <a:bodyPr vert="horz">
            <a:noAutofit/>
          </a:bodyPr>
          <a:lstStyle/>
          <a:p>
            <a:pPr marL="640080" marR="0" lvl="1" indent="-274320"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fr-FR" sz="2000" b="0" i="0" u="none" strike="noStrike" kern="1200" cap="none" spc="0" normalizeH="0" baseline="0" noProof="0" dirty="0" smtClean="0">
                <a:ln>
                  <a:noFill/>
                </a:ln>
                <a:solidFill>
                  <a:schemeClr val="tx1"/>
                </a:solidFill>
                <a:effectLst/>
                <a:uLnTx/>
                <a:uFillTx/>
                <a:latin typeface="+mn-lt"/>
                <a:ea typeface="+mn-ea"/>
                <a:cs typeface="+mn-cs"/>
              </a:rPr>
              <a:t>Privilégier un message unique et le transmettre de façon claire et originale, non dilué dans une multitude de détails. Tout ce qui est superflu est néfaste et inutile. </a:t>
            </a:r>
            <a:endParaRPr kumimoji="0" lang="fr-FR"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Flèche gauche 6"/>
          <p:cNvSpPr/>
          <p:nvPr/>
        </p:nvSpPr>
        <p:spPr>
          <a:xfrm rot="12148842">
            <a:off x="5568907" y="4797939"/>
            <a:ext cx="792088"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sp>
        <p:nvSpPr>
          <p:cNvPr id="8" name="Flèche gauche 7"/>
          <p:cNvSpPr/>
          <p:nvPr/>
        </p:nvSpPr>
        <p:spPr>
          <a:xfrm rot="10100407">
            <a:off x="5494447" y="6453335"/>
            <a:ext cx="792088"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sz="quarter" idx="1"/>
          </p:nvPr>
        </p:nvSpPr>
        <p:spPr>
          <a:xfrm>
            <a:off x="457200" y="1600200"/>
            <a:ext cx="7931224" cy="4873752"/>
          </a:xfrm>
        </p:spPr>
        <p:txBody>
          <a:bodyPr>
            <a:noAutofit/>
          </a:bodyPr>
          <a:lstStyle/>
          <a:p>
            <a:r>
              <a:rPr lang="fr-FR" b="1" dirty="0" smtClean="0"/>
              <a:t>Comment attirer l’œil du consommateur ?</a:t>
            </a:r>
          </a:p>
          <a:p>
            <a:pPr>
              <a:buNone/>
            </a:pPr>
            <a:endParaRPr lang="fr-FR" b="1" dirty="0" smtClean="0"/>
          </a:p>
          <a:p>
            <a:pPr lvl="1"/>
            <a:r>
              <a:rPr lang="fr-FR" sz="2000" dirty="0" smtClean="0"/>
              <a:t>Dans les linéaires, il faut capter le regard du consommateur. Comment ?</a:t>
            </a:r>
          </a:p>
          <a:p>
            <a:pPr lvl="1">
              <a:buNone/>
            </a:pPr>
            <a:r>
              <a:rPr lang="fr-FR" sz="2000" dirty="0" smtClean="0">
                <a:sym typeface="Wingdings" pitchFamily="2" charset="2"/>
              </a:rPr>
              <a:t>	 </a:t>
            </a:r>
            <a:r>
              <a:rPr lang="fr-FR" sz="2000" dirty="0" smtClean="0"/>
              <a:t>Tous les moyens sont bons ! </a:t>
            </a:r>
          </a:p>
          <a:p>
            <a:endParaRPr lang="fr-FR" sz="1500" dirty="0" smtClean="0"/>
          </a:p>
        </p:txBody>
      </p:sp>
      <p:sp>
        <p:nvSpPr>
          <p:cNvPr id="2" name="Titre 1"/>
          <p:cNvSpPr>
            <a:spLocks noGrp="1"/>
          </p:cNvSpPr>
          <p:nvPr>
            <p:ph type="title"/>
          </p:nvPr>
        </p:nvSpPr>
        <p:spPr/>
        <p:txBody>
          <a:bodyPr>
            <a:normAutofit/>
          </a:bodyPr>
          <a:lstStyle/>
          <a:p>
            <a:r>
              <a:rPr lang="fr-FR" dirty="0" smtClean="0"/>
              <a:t>Fonction alerte/reconnaissance de la marque</a:t>
            </a:r>
            <a:endParaRPr lang="fr-FR" dirty="0"/>
          </a:p>
        </p:txBody>
      </p:sp>
      <p:pic>
        <p:nvPicPr>
          <p:cNvPr id="75780" name="Picture 4" descr="http://www.publiz.net/wp-content/uploads/2010/07/lait-packaging-design1.jpg"/>
          <p:cNvPicPr>
            <a:picLocks noChangeAspect="1" noChangeArrowheads="1"/>
          </p:cNvPicPr>
          <p:nvPr/>
        </p:nvPicPr>
        <p:blipFill>
          <a:blip r:embed="rId3" cstate="print"/>
          <a:srcRect/>
          <a:stretch>
            <a:fillRect/>
          </a:stretch>
        </p:blipFill>
        <p:spPr bwMode="auto">
          <a:xfrm>
            <a:off x="2048643" y="3645024"/>
            <a:ext cx="5046715" cy="295232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691680" y="476672"/>
            <a:ext cx="6912768" cy="757446"/>
          </a:xfrm>
        </p:spPr>
        <p:txBody>
          <a:bodyPr>
            <a:noAutofit/>
          </a:bodyPr>
          <a:lstStyle/>
          <a:p>
            <a:pPr algn="ctr"/>
            <a:r>
              <a:rPr lang="fr-FR" sz="4000" dirty="0" smtClean="0"/>
              <a:t>MARKETING GENIAAL</a:t>
            </a:r>
            <a:endParaRPr lang="fr-FR" sz="4000" dirty="0"/>
          </a:p>
        </p:txBody>
      </p:sp>
      <p:sp>
        <p:nvSpPr>
          <p:cNvPr id="5" name="Espace réservé du texte 4"/>
          <p:cNvSpPr>
            <a:spLocks noGrp="1"/>
          </p:cNvSpPr>
          <p:nvPr>
            <p:ph type="body" idx="1"/>
          </p:nvPr>
        </p:nvSpPr>
        <p:spPr>
          <a:xfrm>
            <a:off x="2195736" y="4149080"/>
            <a:ext cx="6858000" cy="2708920"/>
          </a:xfrm>
        </p:spPr>
        <p:txBody>
          <a:bodyPr numCol="2">
            <a:noAutofit/>
          </a:bodyPr>
          <a:lstStyle/>
          <a:p>
            <a:r>
              <a:rPr lang="fr-FR" sz="1600" dirty="0" smtClean="0"/>
              <a:t>AUGEM Vincent</a:t>
            </a:r>
          </a:p>
          <a:p>
            <a:r>
              <a:rPr lang="fr-FR" sz="1600" dirty="0" smtClean="0"/>
              <a:t>BAERT Domitille</a:t>
            </a:r>
          </a:p>
          <a:p>
            <a:r>
              <a:rPr lang="fr-FR" sz="1600" dirty="0" smtClean="0"/>
              <a:t>CHARTRES Marie</a:t>
            </a:r>
          </a:p>
          <a:p>
            <a:r>
              <a:rPr lang="fr-FR" sz="1600" dirty="0" smtClean="0"/>
              <a:t>COLIN Charlotte</a:t>
            </a:r>
          </a:p>
          <a:p>
            <a:r>
              <a:rPr lang="fr-FR" sz="1600" dirty="0" smtClean="0"/>
              <a:t>ELINEAU Amandine</a:t>
            </a:r>
          </a:p>
          <a:p>
            <a:r>
              <a:rPr lang="fr-FR" sz="1600" dirty="0" smtClean="0"/>
              <a:t>METAILLER Marion</a:t>
            </a:r>
          </a:p>
          <a:p>
            <a:r>
              <a:rPr lang="fr-FR" sz="1600" dirty="0" smtClean="0"/>
              <a:t>MIGNOTTE-PICARD Elodie</a:t>
            </a:r>
          </a:p>
          <a:p>
            <a:r>
              <a:rPr lang="fr-FR" sz="1600" dirty="0" smtClean="0"/>
              <a:t>TIPAKA Anaïs</a:t>
            </a:r>
            <a:endParaRPr lang="fr-FR" sz="1600" dirty="0"/>
          </a:p>
        </p:txBody>
      </p:sp>
      <p:pic>
        <p:nvPicPr>
          <p:cNvPr id="69634" name="Picture 2" descr="http://www.cyrillemaurice.com/sakuracommunication/images/packaging/packaging.jpg"/>
          <p:cNvPicPr>
            <a:picLocks noChangeAspect="1" noChangeArrowheads="1"/>
          </p:cNvPicPr>
          <p:nvPr/>
        </p:nvPicPr>
        <p:blipFill>
          <a:blip r:embed="rId3" cstate="print"/>
          <a:srcRect/>
          <a:stretch>
            <a:fillRect/>
          </a:stretch>
        </p:blipFill>
        <p:spPr bwMode="auto">
          <a:xfrm>
            <a:off x="4932040" y="3789040"/>
            <a:ext cx="3779912" cy="2049939"/>
          </a:xfrm>
          <a:prstGeom prst="ellipse">
            <a:avLst/>
          </a:prstGeom>
          <a:ln>
            <a:noFill/>
          </a:ln>
          <a:effectLst>
            <a:softEdge rad="112500"/>
          </a:effectLst>
        </p:spPr>
      </p:pic>
      <p:sp>
        <p:nvSpPr>
          <p:cNvPr id="7" name="ZoneTexte 7"/>
          <p:cNvSpPr txBox="1"/>
          <p:nvPr/>
        </p:nvSpPr>
        <p:spPr>
          <a:xfrm>
            <a:off x="1728192" y="1844824"/>
            <a:ext cx="7452320" cy="1785104"/>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3800" dirty="0" smtClean="0">
                <a:solidFill>
                  <a:schemeClr val="accent1">
                    <a:lumMod val="60000"/>
                    <a:lumOff val="40000"/>
                  </a:schemeClr>
                </a:solidFill>
              </a:rPr>
              <a:t>Quand le packaging s’emballe…</a:t>
            </a:r>
          </a:p>
          <a:p>
            <a:endParaRPr lang="fr-FR" sz="2400" i="1" dirty="0" smtClean="0">
              <a:solidFill>
                <a:schemeClr val="accent1">
                  <a:lumMod val="60000"/>
                  <a:lumOff val="40000"/>
                </a:schemeClr>
              </a:solidFill>
            </a:endParaRPr>
          </a:p>
          <a:p>
            <a:r>
              <a:rPr lang="fr-FR" sz="2400" i="1" dirty="0" smtClean="0">
                <a:solidFill>
                  <a:schemeClr val="accent1">
                    <a:lumMod val="60000"/>
                    <a:lumOff val="40000"/>
                  </a:schemeClr>
                </a:solidFill>
              </a:rPr>
              <a:t>Comment concevoir un bon packaging en </a:t>
            </a:r>
          </a:p>
          <a:p>
            <a:r>
              <a:rPr lang="fr-FR" sz="2400" i="1" dirty="0" smtClean="0">
                <a:solidFill>
                  <a:schemeClr val="accent1">
                    <a:lumMod val="60000"/>
                    <a:lumOff val="40000"/>
                  </a:schemeClr>
                </a:solidFill>
              </a:rPr>
              <a:t>agro-alimentaire ?</a:t>
            </a:r>
            <a:endParaRPr lang="fr-FR" sz="2400" i="1" dirty="0">
              <a:solidFill>
                <a:schemeClr val="accent1">
                  <a:lumMod val="60000"/>
                  <a:lumOff val="40000"/>
                </a:schemeClr>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sz="quarter" idx="1"/>
          </p:nvPr>
        </p:nvSpPr>
        <p:spPr>
          <a:xfrm>
            <a:off x="457200" y="1600200"/>
            <a:ext cx="7931224" cy="4997152"/>
          </a:xfrm>
        </p:spPr>
        <p:txBody>
          <a:bodyPr>
            <a:noAutofit/>
          </a:bodyPr>
          <a:lstStyle/>
          <a:p>
            <a:r>
              <a:rPr lang="fr-FR" b="1" dirty="0" smtClean="0"/>
              <a:t>Que mettre au dos de l’emballage ? </a:t>
            </a:r>
          </a:p>
          <a:p>
            <a:endParaRPr lang="fr-FR" sz="1000" b="1" dirty="0" smtClean="0"/>
          </a:p>
          <a:p>
            <a:pPr lvl="1"/>
            <a:r>
              <a:rPr lang="fr-FR" sz="2000" dirty="0" smtClean="0"/>
              <a:t>Sur le verso (ou sur les autres faces), on  peut ajouter les autres informations intéressantes qui n’ont pas pu figurer sur le recto. </a:t>
            </a:r>
          </a:p>
          <a:p>
            <a:pPr lvl="1"/>
            <a:endParaRPr lang="fr-FR" sz="2000" dirty="0" smtClean="0"/>
          </a:p>
          <a:p>
            <a:pPr lvl="1"/>
            <a:endParaRPr lang="fr-FR" sz="2000" dirty="0" smtClean="0"/>
          </a:p>
          <a:p>
            <a:pPr lvl="1"/>
            <a:endParaRPr lang="fr-FR" sz="2000" dirty="0" smtClean="0"/>
          </a:p>
          <a:p>
            <a:pPr lvl="1"/>
            <a:endParaRPr lang="fr-FR" sz="2000" dirty="0" smtClean="0"/>
          </a:p>
          <a:p>
            <a:pPr lvl="1"/>
            <a:endParaRPr lang="fr-FR" sz="2000" dirty="0" smtClean="0"/>
          </a:p>
          <a:p>
            <a:pPr lvl="1"/>
            <a:endParaRPr lang="fr-FR" sz="1400" dirty="0" smtClean="0"/>
          </a:p>
          <a:p>
            <a:pPr lvl="1"/>
            <a:endParaRPr lang="fr-FR" sz="2000" dirty="0" smtClean="0"/>
          </a:p>
          <a:p>
            <a:pPr lvl="1"/>
            <a:endParaRPr lang="fr-FR" sz="2000" dirty="0" smtClean="0"/>
          </a:p>
          <a:p>
            <a:pPr lvl="1"/>
            <a:r>
              <a:rPr lang="fr-FR" sz="2000" dirty="0" smtClean="0"/>
              <a:t>Dans tous les cas : il est nécessaire d’adopter une présentation qui privilégie le visuel. </a:t>
            </a:r>
            <a:endParaRPr lang="fr-FR" sz="2000" dirty="0"/>
          </a:p>
        </p:txBody>
      </p:sp>
      <p:sp>
        <p:nvSpPr>
          <p:cNvPr id="2" name="Titre 1"/>
          <p:cNvSpPr>
            <a:spLocks noGrp="1"/>
          </p:cNvSpPr>
          <p:nvPr>
            <p:ph type="title"/>
          </p:nvPr>
        </p:nvSpPr>
        <p:spPr/>
        <p:txBody>
          <a:bodyPr>
            <a:normAutofit/>
          </a:bodyPr>
          <a:lstStyle/>
          <a:p>
            <a:r>
              <a:rPr lang="fr-FR" dirty="0" smtClean="0"/>
              <a:t>Fonction alerte/reconnaissance de la marque</a:t>
            </a:r>
            <a:endParaRPr lang="fr-FR" dirty="0"/>
          </a:p>
        </p:txBody>
      </p:sp>
      <p:pic>
        <p:nvPicPr>
          <p:cNvPr id="134146" name="Picture 2" descr="lait packaging design épuré1 500x336 inspiration ">
            <a:hlinkClick r:id="rId3"/>
          </p:cNvPr>
          <p:cNvPicPr>
            <a:picLocks noChangeAspect="1" noChangeArrowheads="1"/>
          </p:cNvPicPr>
          <p:nvPr/>
        </p:nvPicPr>
        <p:blipFill>
          <a:blip r:embed="rId4" cstate="print"/>
          <a:srcRect t="6750" b="5501"/>
          <a:stretch>
            <a:fillRect/>
          </a:stretch>
        </p:blipFill>
        <p:spPr bwMode="auto">
          <a:xfrm>
            <a:off x="2190750" y="3212976"/>
            <a:ext cx="4762500" cy="2808312"/>
          </a:xfrm>
          <a:prstGeom prst="rect">
            <a:avLst/>
          </a:prstGeom>
          <a:noFill/>
        </p:spPr>
      </p:pic>
      <p:sp>
        <p:nvSpPr>
          <p:cNvPr id="6" name="Flèche gauche 5"/>
          <p:cNvSpPr/>
          <p:nvPr/>
        </p:nvSpPr>
        <p:spPr>
          <a:xfrm rot="19752572">
            <a:off x="6371667" y="4408598"/>
            <a:ext cx="792088"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sz="quarter" idx="1"/>
          </p:nvPr>
        </p:nvSpPr>
        <p:spPr>
          <a:xfrm>
            <a:off x="457200" y="1600200"/>
            <a:ext cx="7931224" cy="2116832"/>
          </a:xfrm>
        </p:spPr>
        <p:txBody>
          <a:bodyPr>
            <a:normAutofit/>
          </a:bodyPr>
          <a:lstStyle/>
          <a:p>
            <a:r>
              <a:rPr lang="fr-FR" b="1" dirty="0" smtClean="0"/>
              <a:t> À savoir :</a:t>
            </a:r>
            <a:endParaRPr lang="fr-FR" sz="2000" b="1" dirty="0" smtClean="0"/>
          </a:p>
          <a:p>
            <a:pPr>
              <a:buNone/>
            </a:pPr>
            <a:endParaRPr lang="fr-FR" sz="2000" b="1" dirty="0" smtClean="0"/>
          </a:p>
          <a:p>
            <a:pPr lvl="1"/>
            <a:r>
              <a:rPr lang="fr-FR" sz="2000" dirty="0" smtClean="0"/>
              <a:t>Lorsqu’un consommateur fait ses courses, il perçoit en moyenne 5000 références en 20 minutes, soit 4 produits par seconde ! </a:t>
            </a:r>
          </a:p>
        </p:txBody>
      </p:sp>
      <p:sp>
        <p:nvSpPr>
          <p:cNvPr id="2" name="Titre 1"/>
          <p:cNvSpPr>
            <a:spLocks noGrp="1"/>
          </p:cNvSpPr>
          <p:nvPr>
            <p:ph type="title"/>
          </p:nvPr>
        </p:nvSpPr>
        <p:spPr/>
        <p:txBody>
          <a:bodyPr>
            <a:normAutofit/>
          </a:bodyPr>
          <a:lstStyle/>
          <a:p>
            <a:r>
              <a:rPr lang="fr-FR" dirty="0" smtClean="0"/>
              <a:t>Fonction alerte/reconnaissance de la marque</a:t>
            </a:r>
            <a:endParaRPr lang="fr-FR" dirty="0"/>
          </a:p>
        </p:txBody>
      </p:sp>
      <p:sp>
        <p:nvSpPr>
          <p:cNvPr id="5" name="Espace réservé du contenu 9"/>
          <p:cNvSpPr txBox="1">
            <a:spLocks/>
          </p:cNvSpPr>
          <p:nvPr/>
        </p:nvSpPr>
        <p:spPr>
          <a:xfrm>
            <a:off x="467544" y="3472008"/>
            <a:ext cx="4464496" cy="2981328"/>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None/>
              <a:tabLst/>
              <a:defRPr/>
            </a:pPr>
            <a:endParaRPr kumimoji="0" lang="fr-FR" sz="2400" b="1"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fr-FR" sz="2400" b="1" i="0" u="none" strike="noStrike" kern="1200" cap="none" spc="0" normalizeH="0" baseline="0" noProof="0" dirty="0" smtClean="0">
                <a:ln>
                  <a:noFill/>
                </a:ln>
                <a:solidFill>
                  <a:schemeClr val="tx1"/>
                </a:solidFill>
                <a:effectLst/>
                <a:uLnTx/>
                <a:uFillTx/>
                <a:latin typeface="+mn-lt"/>
                <a:ea typeface="+mn-ea"/>
                <a:cs typeface="+mn-cs"/>
              </a:rPr>
              <a:t>À retenir : </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None/>
              <a:tabLst/>
              <a:defRPr/>
            </a:pPr>
            <a:endParaRPr kumimoji="0" lang="fr-FR" sz="2000" b="0" i="0" u="none" strike="noStrike" kern="1200" cap="none" spc="0" normalizeH="0" baseline="0" noProof="0" dirty="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fr-FR" sz="2000" b="0" i="0" u="none" strike="noStrike" kern="1200" cap="none" spc="0" normalizeH="0" baseline="0" noProof="0" dirty="0" smtClean="0">
                <a:ln>
                  <a:noFill/>
                </a:ln>
                <a:solidFill>
                  <a:schemeClr val="tx1"/>
                </a:solidFill>
                <a:effectLst/>
                <a:uLnTx/>
                <a:uFillTx/>
                <a:latin typeface="+mn-lt"/>
                <a:ea typeface="+mn-ea"/>
                <a:cs typeface="+mn-cs"/>
              </a:rPr>
              <a:t>Un packaging n'a pas pour vocation d'être lu comme un écrit, mais d'être regardé comme une image qui fait rêver et qui donne envie.</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endParaRPr kumimoji="0" lang="fr-FR" sz="24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74756" name="Picture 4" descr="nupo packaging design épuré1 500x299 inspiration ">
            <a:hlinkClick r:id="rId3"/>
          </p:cNvPr>
          <p:cNvPicPr>
            <a:picLocks noChangeAspect="1" noChangeArrowheads="1"/>
          </p:cNvPicPr>
          <p:nvPr/>
        </p:nvPicPr>
        <p:blipFill>
          <a:blip r:embed="rId4" cstate="print"/>
          <a:srcRect l="9072" r="12305" b="8978"/>
          <a:stretch>
            <a:fillRect/>
          </a:stretch>
        </p:blipFill>
        <p:spPr bwMode="auto">
          <a:xfrm>
            <a:off x="4868032" y="3789040"/>
            <a:ext cx="3952440" cy="273630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9"/>
          <p:cNvSpPr>
            <a:spLocks noGrp="1"/>
          </p:cNvSpPr>
          <p:nvPr>
            <p:ph sz="quarter" idx="1"/>
          </p:nvPr>
        </p:nvSpPr>
        <p:spPr>
          <a:xfrm>
            <a:off x="457200" y="1795608"/>
            <a:ext cx="8147248" cy="5062392"/>
          </a:xfrm>
        </p:spPr>
        <p:txBody>
          <a:bodyPr>
            <a:normAutofit/>
          </a:bodyPr>
          <a:lstStyle/>
          <a:p>
            <a:r>
              <a:rPr lang="fr-FR" b="1" dirty="0" smtClean="0"/>
              <a:t> Se démarquer dans le futur ?!</a:t>
            </a:r>
          </a:p>
          <a:p>
            <a:pPr lvl="1"/>
            <a:r>
              <a:rPr lang="fr-FR" sz="2000" dirty="0" smtClean="0"/>
              <a:t>Utiliser le rétro-éclairage !</a:t>
            </a:r>
          </a:p>
          <a:p>
            <a:pPr lvl="1"/>
            <a:r>
              <a:rPr lang="fr-FR" sz="2000" dirty="0" smtClean="0"/>
              <a:t>Et oui, cette nouvelle technologie représente le packaging de demain. </a:t>
            </a:r>
          </a:p>
          <a:p>
            <a:pPr lvl="1"/>
            <a:r>
              <a:rPr lang="fr-FR" sz="2000" dirty="0" smtClean="0"/>
              <a:t>La vidéo suivante va vous faire cligner des yeux : </a:t>
            </a:r>
            <a:r>
              <a:rPr lang="fr-FR" sz="1600" dirty="0" smtClean="0">
                <a:hlinkClick r:id="rId3"/>
              </a:rPr>
              <a:t>http://www.youtube.com/watch?v=F7oMIM6Vjtg&amp;feature=player_embedded</a:t>
            </a:r>
            <a:r>
              <a:rPr lang="fr-FR" sz="1600" dirty="0" smtClean="0"/>
              <a:t> </a:t>
            </a:r>
            <a:endParaRPr lang="fr-FR" sz="2000" dirty="0" smtClean="0"/>
          </a:p>
          <a:p>
            <a:pPr lvl="1">
              <a:buNone/>
            </a:pPr>
            <a:endParaRPr lang="fr-FR" sz="2000" dirty="0" smtClean="0"/>
          </a:p>
          <a:p>
            <a:pPr lvl="1">
              <a:buNone/>
            </a:pPr>
            <a:endParaRPr lang="fr-FR" sz="2000" dirty="0" smtClean="0"/>
          </a:p>
          <a:p>
            <a:pPr lvl="1">
              <a:buNone/>
            </a:pPr>
            <a:endParaRPr lang="fr-FR" sz="2000" dirty="0" smtClean="0"/>
          </a:p>
          <a:p>
            <a:pPr lvl="1">
              <a:buNone/>
            </a:pPr>
            <a:endParaRPr lang="fr-FR" sz="2000" dirty="0" smtClean="0"/>
          </a:p>
          <a:p>
            <a:pPr lvl="1">
              <a:buNone/>
            </a:pPr>
            <a:endParaRPr lang="fr-FR" sz="2000" dirty="0" smtClean="0"/>
          </a:p>
          <a:p>
            <a:pPr lvl="1">
              <a:buNone/>
            </a:pPr>
            <a:endParaRPr lang="fr-FR" sz="2000" dirty="0" smtClean="0"/>
          </a:p>
          <a:p>
            <a:pPr lvl="1" algn="ctr">
              <a:buNone/>
            </a:pPr>
            <a:r>
              <a:rPr lang="fr-FR" sz="2000" dirty="0" smtClean="0"/>
              <a:t>	Comment ne pas être attiré par cette technologie dans les rayons ?! </a:t>
            </a:r>
          </a:p>
        </p:txBody>
      </p:sp>
      <p:sp>
        <p:nvSpPr>
          <p:cNvPr id="2" name="Titre 1"/>
          <p:cNvSpPr>
            <a:spLocks noGrp="1"/>
          </p:cNvSpPr>
          <p:nvPr>
            <p:ph type="title"/>
          </p:nvPr>
        </p:nvSpPr>
        <p:spPr/>
        <p:txBody>
          <a:bodyPr>
            <a:normAutofit/>
          </a:bodyPr>
          <a:lstStyle/>
          <a:p>
            <a:r>
              <a:rPr lang="fr-FR" dirty="0" smtClean="0"/>
              <a:t>Fonction alerte/reconnaissance de la marque</a:t>
            </a:r>
            <a:endParaRPr lang="fr-FR" dirty="0"/>
          </a:p>
        </p:txBody>
      </p:sp>
      <p:pic>
        <p:nvPicPr>
          <p:cNvPr id="1026" name="Picture 2"/>
          <p:cNvPicPr>
            <a:picLocks noChangeAspect="1" noChangeArrowheads="1"/>
          </p:cNvPicPr>
          <p:nvPr/>
        </p:nvPicPr>
        <p:blipFill>
          <a:blip r:embed="rId4" cstate="print"/>
          <a:srcRect l="16856" t="30975" r="41265" b="25748"/>
          <a:stretch>
            <a:fillRect/>
          </a:stretch>
        </p:blipFill>
        <p:spPr bwMode="auto">
          <a:xfrm>
            <a:off x="4139952" y="3933056"/>
            <a:ext cx="3456384" cy="2232248"/>
          </a:xfrm>
          <a:prstGeom prst="rect">
            <a:avLst/>
          </a:prstGeom>
          <a:ln>
            <a:noFill/>
          </a:ln>
          <a:effectLst>
            <a:softEdge rad="112500"/>
          </a:effectLst>
        </p:spPr>
      </p:pic>
      <p:pic>
        <p:nvPicPr>
          <p:cNvPr id="1027" name="Picture 3"/>
          <p:cNvPicPr>
            <a:picLocks noChangeAspect="1" noChangeArrowheads="1"/>
          </p:cNvPicPr>
          <p:nvPr/>
        </p:nvPicPr>
        <p:blipFill>
          <a:blip r:embed="rId5" cstate="print"/>
          <a:srcRect l="20372" t="34605" r="63091" b="47440"/>
          <a:stretch>
            <a:fillRect/>
          </a:stretch>
        </p:blipFill>
        <p:spPr bwMode="auto">
          <a:xfrm>
            <a:off x="683568" y="4221088"/>
            <a:ext cx="2440692" cy="165618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Fonction alerte/reconnaissance de la marque</a:t>
            </a:r>
            <a:endParaRPr lang="fr-FR" dirty="0"/>
          </a:p>
        </p:txBody>
      </p:sp>
      <p:sp>
        <p:nvSpPr>
          <p:cNvPr id="6" name="Espace réservé du contenu 9"/>
          <p:cNvSpPr txBox="1">
            <a:spLocks/>
          </p:cNvSpPr>
          <p:nvPr/>
        </p:nvSpPr>
        <p:spPr>
          <a:xfrm>
            <a:off x="395536" y="1628800"/>
            <a:ext cx="7128792" cy="4873752"/>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fr-FR" sz="2400" b="1" dirty="0" smtClean="0"/>
              <a:t>Principe ?</a:t>
            </a:r>
          </a:p>
          <a:p>
            <a:pPr marL="731520" lvl="1" indent="-274320">
              <a:spcBef>
                <a:spcPts val="600"/>
              </a:spcBef>
              <a:buClr>
                <a:schemeClr val="accent1"/>
              </a:buClr>
              <a:buSzPct val="70000"/>
              <a:buFont typeface="Wingdings"/>
              <a:buChar char=""/>
            </a:pPr>
            <a:r>
              <a:rPr lang="fr-FR" sz="2000" dirty="0" smtClean="0"/>
              <a:t>Les packs s’illuminent grâce à une énergie créée par induction. </a:t>
            </a:r>
          </a:p>
          <a:p>
            <a:pPr marL="731520" lvl="1" indent="-274320">
              <a:spcBef>
                <a:spcPts val="600"/>
              </a:spcBef>
              <a:buClr>
                <a:schemeClr val="accent1"/>
              </a:buClr>
              <a:buSzPct val="70000"/>
              <a:buFont typeface="Wingdings"/>
              <a:buChar char=""/>
            </a:pPr>
            <a:r>
              <a:rPr lang="fr-FR" sz="2000" dirty="0" smtClean="0"/>
              <a:t>Il peut même y avoir un ordre d’apparition des différents éléments présents sur le packaging. </a:t>
            </a:r>
          </a:p>
          <a:p>
            <a:pPr marL="731520" lvl="1" indent="-274320">
              <a:spcBef>
                <a:spcPts val="600"/>
              </a:spcBef>
              <a:buClr>
                <a:schemeClr val="accent1"/>
              </a:buClr>
              <a:buSzPct val="70000"/>
              <a:buFont typeface="Wingdings"/>
              <a:buChar char=""/>
            </a:pPr>
            <a:endParaRPr kumimoji="0" lang="fr-FR" sz="1600" b="1"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fr-FR" sz="2400" b="1" i="0" u="none" strike="noStrike" kern="1200" cap="none" spc="0" normalizeH="0" baseline="0" noProof="0" dirty="0" smtClean="0">
                <a:ln>
                  <a:noFill/>
                </a:ln>
                <a:solidFill>
                  <a:schemeClr val="tx1"/>
                </a:solidFill>
                <a:effectLst/>
                <a:uLnTx/>
                <a:uFillTx/>
                <a:latin typeface="+mn-lt"/>
                <a:ea typeface="+mn-ea"/>
                <a:cs typeface="+mn-cs"/>
              </a:rPr>
              <a:t>Avantage ?</a:t>
            </a:r>
          </a:p>
          <a:p>
            <a:pPr marL="731520" lvl="1" indent="-274320">
              <a:spcBef>
                <a:spcPts val="600"/>
              </a:spcBef>
              <a:buClr>
                <a:schemeClr val="accent1"/>
              </a:buClr>
              <a:buSzPct val="70000"/>
              <a:buFont typeface="Wingdings"/>
              <a:buChar char=""/>
            </a:pPr>
            <a:r>
              <a:rPr lang="fr-FR" sz="2000" dirty="0" smtClean="0"/>
              <a:t>Le publicitaire pourra donc définir ce qu’il veut que l’on voit en premier et qui ressorte.</a:t>
            </a:r>
          </a:p>
          <a:p>
            <a:pPr marL="731520" lvl="1" indent="-274320">
              <a:spcBef>
                <a:spcPts val="600"/>
              </a:spcBef>
              <a:buClr>
                <a:schemeClr val="accent1"/>
              </a:buClr>
              <a:buSzPct val="70000"/>
            </a:pPr>
            <a:endParaRPr lang="fr-FR" sz="2000" dirty="0" smtClean="0"/>
          </a:p>
          <a:p>
            <a:pPr marL="731520" lvl="1" indent="-274320">
              <a:spcBef>
                <a:spcPts val="600"/>
              </a:spcBef>
              <a:buClr>
                <a:schemeClr val="accent1"/>
              </a:buClr>
              <a:buSzPct val="70000"/>
              <a:buFont typeface="Wingdings"/>
              <a:buChar char=""/>
            </a:pPr>
            <a:endParaRPr lang="fr-FR" sz="2000" dirty="0" smtClean="0"/>
          </a:p>
          <a:p>
            <a:pPr marL="731520" lvl="1" indent="-274320">
              <a:spcBef>
                <a:spcPts val="600"/>
              </a:spcBef>
              <a:buClr>
                <a:schemeClr val="accent1"/>
              </a:buClr>
              <a:buSzPct val="70000"/>
              <a:buFont typeface="Wingdings"/>
              <a:buChar char=""/>
            </a:pPr>
            <a:endParaRPr lang="fr-FR" sz="2000" dirty="0"/>
          </a:p>
        </p:txBody>
      </p:sp>
      <p:sp>
        <p:nvSpPr>
          <p:cNvPr id="8" name="ZoneTexte 7"/>
          <p:cNvSpPr txBox="1"/>
          <p:nvPr/>
        </p:nvSpPr>
        <p:spPr>
          <a:xfrm>
            <a:off x="539552" y="5120605"/>
            <a:ext cx="7560840" cy="1477328"/>
          </a:xfrm>
          <a:prstGeom prst="rect">
            <a:avLst/>
          </a:prstGeom>
          <a:noFill/>
          <a:ln w="22225">
            <a:solidFill>
              <a:schemeClr val="accent1"/>
            </a:solidFill>
          </a:ln>
        </p:spPr>
        <p:txBody>
          <a:bodyPr wrap="square" rtlCol="0">
            <a:spAutoFit/>
          </a:bodyPr>
          <a:lstStyle/>
          <a:p>
            <a:pPr marL="0" lvl="1" algn="ctr"/>
            <a:r>
              <a:rPr lang="fr-FR" i="1" dirty="0" smtClean="0">
                <a:solidFill>
                  <a:srgbClr val="002060"/>
                </a:solidFill>
              </a:rPr>
              <a:t>"Il faudra bientôt se munir de lunettes de soleil pour aller faire ses courses car les rayons des supermarchés accueilleront bientôt une nouvelle génération de packs. Pour gagner en visibilité, formes innovantes et aplats de couleurs ne suffisaient plus, il fallait franchir une étape : le packaging de demain attirera l’œil comme jamais… »</a:t>
            </a:r>
            <a:endParaRPr lang="fr-FR" sz="1400" dirty="0"/>
          </a:p>
        </p:txBody>
      </p:sp>
      <p:pic>
        <p:nvPicPr>
          <p:cNvPr id="2050" name="Picture 2"/>
          <p:cNvPicPr>
            <a:picLocks noChangeAspect="1" noChangeArrowheads="1"/>
          </p:cNvPicPr>
          <p:nvPr/>
        </p:nvPicPr>
        <p:blipFill>
          <a:blip r:embed="rId3" cstate="print"/>
          <a:srcRect l="27460" t="30825" r="45962" b="25705"/>
          <a:stretch>
            <a:fillRect/>
          </a:stretch>
        </p:blipFill>
        <p:spPr bwMode="auto">
          <a:xfrm>
            <a:off x="6804248" y="2492896"/>
            <a:ext cx="1725060" cy="17633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sz="3600" dirty="0" smtClean="0"/>
              <a:t>Fonction attribution univers/</a:t>
            </a:r>
            <a:r>
              <a:rPr lang="fr-FR" sz="3600" dirty="0" err="1" smtClean="0"/>
              <a:t>categorie</a:t>
            </a:r>
            <a:r>
              <a:rPr lang="fr-FR" sz="3600" dirty="0" smtClean="0"/>
              <a:t> de produits</a:t>
            </a:r>
            <a:endParaRPr lang="fr-FR" sz="3600" dirty="0"/>
          </a:p>
        </p:txBody>
      </p:sp>
      <p:sp>
        <p:nvSpPr>
          <p:cNvPr id="5" name="Espace réservé du texte 4"/>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1556792"/>
            <a:ext cx="8219256" cy="4873752"/>
          </a:xfrm>
        </p:spPr>
        <p:txBody>
          <a:bodyPr>
            <a:normAutofit/>
          </a:bodyPr>
          <a:lstStyle/>
          <a:p>
            <a:r>
              <a:rPr lang="fr-FR" sz="2000" dirty="0" smtClean="0"/>
              <a:t>L'identité du produit passe par sa nature. Elle peut correspondre à une </a:t>
            </a:r>
            <a:r>
              <a:rPr lang="fr-FR" sz="2000" b="1" dirty="0" smtClean="0"/>
              <a:t>catégorie de produits </a:t>
            </a:r>
            <a:r>
              <a:rPr lang="fr-FR" sz="2000" dirty="0" smtClean="0"/>
              <a:t>(exemple : les biscuits) ou un </a:t>
            </a:r>
            <a:r>
              <a:rPr lang="fr-FR" sz="2000" b="1" dirty="0" smtClean="0"/>
              <a:t>univers de consommation </a:t>
            </a:r>
            <a:r>
              <a:rPr lang="fr-FR" sz="2000" dirty="0" smtClean="0"/>
              <a:t>(exemple : le </a:t>
            </a:r>
            <a:r>
              <a:rPr lang="fr-FR" sz="2000" dirty="0" err="1" smtClean="0"/>
              <a:t>snacking</a:t>
            </a:r>
            <a:r>
              <a:rPr lang="fr-FR" sz="2000" dirty="0" smtClean="0"/>
              <a:t>). </a:t>
            </a:r>
          </a:p>
          <a:p>
            <a:pPr>
              <a:buNone/>
            </a:pPr>
            <a:r>
              <a:rPr lang="fr-FR" sz="2000" dirty="0" smtClean="0"/>
              <a:t>    Elle découle directement de la stratégie de positionnement.</a:t>
            </a:r>
          </a:p>
          <a:p>
            <a:pPr>
              <a:buNone/>
            </a:pPr>
            <a:endParaRPr lang="fr-FR" sz="2000" dirty="0" smtClean="0"/>
          </a:p>
          <a:p>
            <a:r>
              <a:rPr lang="fr-FR" sz="2000" dirty="0" smtClean="0"/>
              <a:t>Afin de clarifier l’offre au consommateur, il est important de connaître les </a:t>
            </a:r>
            <a:r>
              <a:rPr lang="fr-FR" sz="2000" b="1" dirty="0" smtClean="0"/>
              <a:t>codes </a:t>
            </a:r>
            <a:r>
              <a:rPr lang="fr-FR" sz="2000" dirty="0" smtClean="0"/>
              <a:t>des différents univers et/ou catégories de produits.</a:t>
            </a:r>
          </a:p>
          <a:p>
            <a:pPr>
              <a:buNone/>
            </a:pPr>
            <a:endParaRPr lang="fr-FR" dirty="0" smtClean="0"/>
          </a:p>
          <a:p>
            <a:pPr>
              <a:buNone/>
            </a:pPr>
            <a:r>
              <a:rPr lang="fr-FR" dirty="0" smtClean="0"/>
              <a:t>	</a:t>
            </a:r>
          </a:p>
          <a:p>
            <a:pPr>
              <a:buNone/>
            </a:pPr>
            <a:endParaRPr lang="fr-FR" dirty="0" smtClean="0"/>
          </a:p>
          <a:p>
            <a:pPr>
              <a:buNone/>
            </a:pPr>
            <a:endParaRPr lang="fr-FR" dirty="0" smtClean="0"/>
          </a:p>
          <a:p>
            <a:endParaRPr lang="fr-FR" dirty="0" smtClean="0"/>
          </a:p>
        </p:txBody>
      </p:sp>
      <p:sp>
        <p:nvSpPr>
          <p:cNvPr id="11" name="ZoneTexte 10"/>
          <p:cNvSpPr txBox="1"/>
          <p:nvPr/>
        </p:nvSpPr>
        <p:spPr>
          <a:xfrm>
            <a:off x="323528" y="5517232"/>
            <a:ext cx="7875874" cy="1015663"/>
          </a:xfrm>
          <a:prstGeom prst="rect">
            <a:avLst/>
          </a:prstGeom>
          <a:noFill/>
        </p:spPr>
        <p:txBody>
          <a:bodyPr wrap="none" rtlCol="0">
            <a:spAutoFit/>
          </a:bodyPr>
          <a:lstStyle/>
          <a:p>
            <a:pPr algn="ctr"/>
            <a:r>
              <a:rPr lang="fr-FR" sz="2000" dirty="0" smtClean="0"/>
              <a:t>Lors de la mise sur le marché d’un produit, il est donc important </a:t>
            </a:r>
          </a:p>
          <a:p>
            <a:pPr algn="ctr"/>
            <a:r>
              <a:rPr lang="fr-FR" sz="2000" dirty="0" smtClean="0"/>
              <a:t>de se demander si le produit appartient au bon univers, </a:t>
            </a:r>
          </a:p>
          <a:p>
            <a:pPr algn="ctr"/>
            <a:r>
              <a:rPr lang="fr-FR" sz="2000" dirty="0" smtClean="0"/>
              <a:t>à la bonne catégorie ?</a:t>
            </a:r>
            <a:endParaRPr lang="fr-FR" sz="2000" dirty="0"/>
          </a:p>
        </p:txBody>
      </p:sp>
      <p:sp>
        <p:nvSpPr>
          <p:cNvPr id="12" name="Flèche droite rayée 11"/>
          <p:cNvSpPr/>
          <p:nvPr/>
        </p:nvSpPr>
        <p:spPr>
          <a:xfrm rot="5400000">
            <a:off x="4103948" y="4761148"/>
            <a:ext cx="648072" cy="43204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itre 1"/>
          <p:cNvSpPr>
            <a:spLocks noGrp="1"/>
          </p:cNvSpPr>
          <p:nvPr>
            <p:ph type="title"/>
          </p:nvPr>
        </p:nvSpPr>
        <p:spPr>
          <a:xfrm>
            <a:off x="457200" y="-27384"/>
            <a:ext cx="7467600" cy="1143000"/>
          </a:xfrm>
        </p:spPr>
        <p:txBody>
          <a:bodyPr/>
          <a:lstStyle/>
          <a:p>
            <a:r>
              <a:rPr lang="fr-FR" dirty="0" smtClean="0"/>
              <a:t>Fonction attribution univers/catégorie de produits</a:t>
            </a:r>
            <a:endParaRPr lang="fr-FR"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216024" y="1268760"/>
            <a:ext cx="8676456" cy="4873752"/>
          </a:xfrm>
        </p:spPr>
        <p:txBody>
          <a:bodyPr>
            <a:normAutofit/>
          </a:bodyPr>
          <a:lstStyle/>
          <a:p>
            <a:r>
              <a:rPr lang="fr-FR" sz="2200" b="1" dirty="0" smtClean="0">
                <a:solidFill>
                  <a:schemeClr val="tx2"/>
                </a:solidFill>
              </a:rPr>
              <a:t>Connaissez-vous les codes pour l’univers du </a:t>
            </a:r>
            <a:r>
              <a:rPr lang="fr-FR" sz="2800" b="1" dirty="0" smtClean="0">
                <a:solidFill>
                  <a:schemeClr val="tx2"/>
                </a:solidFill>
              </a:rPr>
              <a:t>poisson </a:t>
            </a:r>
            <a:r>
              <a:rPr lang="fr-FR" sz="2200" b="1" dirty="0" smtClean="0">
                <a:solidFill>
                  <a:schemeClr val="tx2"/>
                </a:solidFill>
              </a:rPr>
              <a:t>?</a:t>
            </a:r>
          </a:p>
        </p:txBody>
      </p:sp>
      <p:sp>
        <p:nvSpPr>
          <p:cNvPr id="4" name="Titre 1"/>
          <p:cNvSpPr>
            <a:spLocks noGrp="1"/>
          </p:cNvSpPr>
          <p:nvPr>
            <p:ph type="title"/>
          </p:nvPr>
        </p:nvSpPr>
        <p:spPr>
          <a:xfrm>
            <a:off x="457200" y="-27384"/>
            <a:ext cx="7467600" cy="1143000"/>
          </a:xfrm>
        </p:spPr>
        <p:txBody>
          <a:bodyPr/>
          <a:lstStyle/>
          <a:p>
            <a:r>
              <a:rPr lang="fr-FR" dirty="0" smtClean="0"/>
              <a:t>Fonction attribution univers/catégorie de produits</a:t>
            </a:r>
            <a:endParaRPr lang="fr-FR" dirty="0"/>
          </a:p>
        </p:txBody>
      </p:sp>
      <p:sp>
        <p:nvSpPr>
          <p:cNvPr id="9" name="ZoneTexte 8"/>
          <p:cNvSpPr txBox="1"/>
          <p:nvPr/>
        </p:nvSpPr>
        <p:spPr>
          <a:xfrm>
            <a:off x="107504" y="2348880"/>
            <a:ext cx="2664296"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b="1" dirty="0" smtClean="0"/>
              <a:t>LA COULEUR</a:t>
            </a:r>
          </a:p>
          <a:p>
            <a:r>
              <a:rPr lang="fr-FR" dirty="0" smtClean="0"/>
              <a:t>On retrouve essentiellement des tons de </a:t>
            </a:r>
            <a:r>
              <a:rPr lang="fr-FR" b="1" dirty="0" smtClean="0"/>
              <a:t>bleu</a:t>
            </a:r>
            <a:r>
              <a:rPr lang="fr-FR" dirty="0" smtClean="0"/>
              <a:t>.</a:t>
            </a:r>
          </a:p>
          <a:p>
            <a:r>
              <a:rPr lang="fr-FR" dirty="0" smtClean="0"/>
              <a:t>Pour qu’un produit soit perçu comme luxueux, on optera alors pour un packaging noir.</a:t>
            </a:r>
          </a:p>
        </p:txBody>
      </p:sp>
      <p:pic>
        <p:nvPicPr>
          <p:cNvPr id="1028" name="Picture 4" descr="Morceaux de chair de crabe"/>
          <p:cNvPicPr>
            <a:picLocks noChangeAspect="1" noChangeArrowheads="1"/>
          </p:cNvPicPr>
          <p:nvPr/>
        </p:nvPicPr>
        <p:blipFill>
          <a:blip r:embed="rId3" cstate="print"/>
          <a:srcRect/>
          <a:stretch>
            <a:fillRect/>
          </a:stretch>
        </p:blipFill>
        <p:spPr bwMode="auto">
          <a:xfrm>
            <a:off x="7679754" y="5429250"/>
            <a:ext cx="1428750" cy="1428750"/>
          </a:xfrm>
          <a:prstGeom prst="rect">
            <a:avLst/>
          </a:prstGeom>
          <a:noFill/>
        </p:spPr>
      </p:pic>
      <p:sp>
        <p:nvSpPr>
          <p:cNvPr id="14" name="ZoneTexte 13"/>
          <p:cNvSpPr txBox="1"/>
          <p:nvPr/>
        </p:nvSpPr>
        <p:spPr>
          <a:xfrm>
            <a:off x="3293858" y="1844824"/>
            <a:ext cx="2556284" cy="461665"/>
          </a:xfrm>
          <a:prstGeom prst="rect">
            <a:avLst/>
          </a:prstGeom>
          <a:noFill/>
        </p:spPr>
        <p:txBody>
          <a:bodyPr wrap="square" rtlCol="0">
            <a:spAutoFit/>
          </a:bodyPr>
          <a:lstStyle/>
          <a:p>
            <a:r>
              <a:rPr lang="fr-FR" sz="2400" b="1" dirty="0" smtClean="0"/>
              <a:t>3 grands codes</a:t>
            </a:r>
            <a:endParaRPr lang="fr-FR" sz="2400" b="1" dirty="0"/>
          </a:p>
        </p:txBody>
      </p:sp>
      <p:pic>
        <p:nvPicPr>
          <p:cNvPr id="1032" name="Picture 8"/>
          <p:cNvPicPr>
            <a:picLocks noChangeAspect="1" noChangeArrowheads="1"/>
          </p:cNvPicPr>
          <p:nvPr/>
        </p:nvPicPr>
        <p:blipFill>
          <a:blip r:embed="rId4" cstate="print"/>
          <a:srcRect/>
          <a:stretch>
            <a:fillRect/>
          </a:stretch>
        </p:blipFill>
        <p:spPr bwMode="auto">
          <a:xfrm>
            <a:off x="1043608" y="4947286"/>
            <a:ext cx="1883418" cy="1910714"/>
          </a:xfrm>
          <a:prstGeom prst="rect">
            <a:avLst/>
          </a:prstGeom>
          <a:noFill/>
          <a:ln w="9525">
            <a:noFill/>
            <a:miter lim="800000"/>
            <a:headEnd/>
            <a:tailEnd/>
          </a:ln>
          <a:effectLst/>
        </p:spPr>
      </p:pic>
      <p:pic>
        <p:nvPicPr>
          <p:cNvPr id="1033" name="Picture 9"/>
          <p:cNvPicPr>
            <a:picLocks noChangeAspect="1" noChangeArrowheads="1"/>
          </p:cNvPicPr>
          <p:nvPr/>
        </p:nvPicPr>
        <p:blipFill>
          <a:blip r:embed="rId5" cstate="print"/>
          <a:srcRect/>
          <a:stretch>
            <a:fillRect/>
          </a:stretch>
        </p:blipFill>
        <p:spPr bwMode="auto">
          <a:xfrm>
            <a:off x="0" y="5472608"/>
            <a:ext cx="1500676" cy="1340768"/>
          </a:xfrm>
          <a:prstGeom prst="rect">
            <a:avLst/>
          </a:prstGeom>
          <a:noFill/>
          <a:ln w="9525">
            <a:noFill/>
            <a:miter lim="800000"/>
            <a:headEnd/>
            <a:tailEnd/>
          </a:ln>
          <a:effectLst/>
        </p:spPr>
      </p:pic>
      <p:sp>
        <p:nvSpPr>
          <p:cNvPr id="18" name="ZoneTexte 17"/>
          <p:cNvSpPr txBox="1"/>
          <p:nvPr/>
        </p:nvSpPr>
        <p:spPr>
          <a:xfrm>
            <a:off x="6156176" y="2348881"/>
            <a:ext cx="2880320"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b="1" dirty="0" smtClean="0"/>
              <a:t>LES IMAGES</a:t>
            </a:r>
          </a:p>
          <a:p>
            <a:r>
              <a:rPr lang="fr-FR" dirty="0" smtClean="0"/>
              <a:t>On rencontre une grande quantité de  produits avec des </a:t>
            </a:r>
            <a:r>
              <a:rPr lang="fr-FR" b="1" dirty="0" smtClean="0"/>
              <a:t>images/photos</a:t>
            </a:r>
            <a:r>
              <a:rPr lang="fr-FR" dirty="0" smtClean="0"/>
              <a:t> de poissons de crustacés, de la mer…</a:t>
            </a:r>
          </a:p>
        </p:txBody>
      </p:sp>
      <p:pic>
        <p:nvPicPr>
          <p:cNvPr id="1034" name="Picture 10"/>
          <p:cNvPicPr>
            <a:picLocks noChangeAspect="1" noChangeArrowheads="1"/>
          </p:cNvPicPr>
          <p:nvPr/>
        </p:nvPicPr>
        <p:blipFill>
          <a:blip r:embed="rId6" cstate="print"/>
          <a:srcRect/>
          <a:stretch>
            <a:fillRect/>
          </a:stretch>
        </p:blipFill>
        <p:spPr bwMode="auto">
          <a:xfrm>
            <a:off x="6062920" y="5335091"/>
            <a:ext cx="1677432" cy="1478285"/>
          </a:xfrm>
          <a:prstGeom prst="rect">
            <a:avLst/>
          </a:prstGeom>
          <a:noFill/>
          <a:ln w="9525">
            <a:noFill/>
            <a:miter lim="800000"/>
            <a:headEnd/>
            <a:tailEnd/>
          </a:ln>
        </p:spPr>
      </p:pic>
      <p:pic>
        <p:nvPicPr>
          <p:cNvPr id="1036" name="Picture 12"/>
          <p:cNvPicPr>
            <a:picLocks noChangeAspect="1" noChangeArrowheads="1"/>
          </p:cNvPicPr>
          <p:nvPr/>
        </p:nvPicPr>
        <p:blipFill>
          <a:blip r:embed="rId7" cstate="print"/>
          <a:srcRect/>
          <a:stretch>
            <a:fillRect/>
          </a:stretch>
        </p:blipFill>
        <p:spPr bwMode="auto">
          <a:xfrm>
            <a:off x="7148735" y="4221088"/>
            <a:ext cx="1383705" cy="1431974"/>
          </a:xfrm>
          <a:prstGeom prst="rect">
            <a:avLst/>
          </a:prstGeom>
          <a:noFill/>
          <a:ln w="9525">
            <a:noFill/>
            <a:miter lim="800000"/>
            <a:headEnd/>
            <a:tailEnd/>
          </a:ln>
        </p:spPr>
      </p:pic>
      <p:cxnSp>
        <p:nvCxnSpPr>
          <p:cNvPr id="23" name="Connecteur droit 22"/>
          <p:cNvCxnSpPr/>
          <p:nvPr/>
        </p:nvCxnSpPr>
        <p:spPr>
          <a:xfrm>
            <a:off x="2915816" y="2420888"/>
            <a:ext cx="0" cy="396044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5940152" y="2420888"/>
            <a:ext cx="0" cy="396044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3131840" y="2348880"/>
            <a:ext cx="2664296"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b="1" dirty="0" smtClean="0"/>
              <a:t>LA FORME</a:t>
            </a:r>
          </a:p>
          <a:p>
            <a:pPr algn="ctr"/>
            <a:endParaRPr lang="fr-FR" b="1" dirty="0" smtClean="0"/>
          </a:p>
          <a:p>
            <a:pPr algn="ctr"/>
            <a:r>
              <a:rPr lang="fr-FR" dirty="0" smtClean="0"/>
              <a:t>La forme de poisson est évidente !</a:t>
            </a:r>
          </a:p>
        </p:txBody>
      </p:sp>
      <p:pic>
        <p:nvPicPr>
          <p:cNvPr id="19" name="Image 18"/>
          <p:cNvPicPr/>
          <p:nvPr/>
        </p:nvPicPr>
        <p:blipFill>
          <a:blip r:embed="rId8" cstate="print"/>
          <a:srcRect/>
          <a:stretch>
            <a:fillRect/>
          </a:stretch>
        </p:blipFill>
        <p:spPr bwMode="auto">
          <a:xfrm>
            <a:off x="3148955" y="3727301"/>
            <a:ext cx="1783085" cy="1141859"/>
          </a:xfrm>
          <a:prstGeom prst="rect">
            <a:avLst/>
          </a:prstGeom>
          <a:noFill/>
          <a:ln w="9525">
            <a:noFill/>
            <a:miter lim="800000"/>
            <a:headEnd/>
            <a:tailEnd/>
          </a:ln>
        </p:spPr>
      </p:pic>
      <p:pic>
        <p:nvPicPr>
          <p:cNvPr id="20" name="Picture 2" descr="C:\Users\Elodie\Divers\Desktop\Marketing Gén'IAAL\IMG_5132.JPG"/>
          <p:cNvPicPr>
            <a:picLocks noChangeAspect="1" noChangeArrowheads="1"/>
          </p:cNvPicPr>
          <p:nvPr/>
        </p:nvPicPr>
        <p:blipFill>
          <a:blip r:embed="rId9" cstate="print"/>
          <a:srcRect/>
          <a:stretch>
            <a:fillRect/>
          </a:stretch>
        </p:blipFill>
        <p:spPr bwMode="auto">
          <a:xfrm>
            <a:off x="3544267" y="4962854"/>
            <a:ext cx="2179861" cy="1634498"/>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288032" y="1196752"/>
            <a:ext cx="8964488" cy="4873752"/>
          </a:xfrm>
        </p:spPr>
        <p:txBody>
          <a:bodyPr>
            <a:normAutofit/>
          </a:bodyPr>
          <a:lstStyle/>
          <a:p>
            <a:r>
              <a:rPr lang="fr-FR" sz="2200" b="1" dirty="0" smtClean="0">
                <a:solidFill>
                  <a:schemeClr val="tx2"/>
                </a:solidFill>
              </a:rPr>
              <a:t>Connaissez-vous les codes pour la catégorie « </a:t>
            </a:r>
            <a:r>
              <a:rPr lang="fr-FR" sz="2800" b="1" dirty="0" smtClean="0">
                <a:solidFill>
                  <a:schemeClr val="tx2"/>
                </a:solidFill>
              </a:rPr>
              <a:t>plats cuisinés</a:t>
            </a:r>
            <a:r>
              <a:rPr lang="fr-FR" sz="2200" b="1" dirty="0" smtClean="0">
                <a:solidFill>
                  <a:schemeClr val="tx2"/>
                </a:solidFill>
              </a:rPr>
              <a:t> » ?</a:t>
            </a:r>
            <a:endParaRPr lang="fr-FR" sz="2200" dirty="0"/>
          </a:p>
        </p:txBody>
      </p:sp>
      <p:sp>
        <p:nvSpPr>
          <p:cNvPr id="4" name="Titre 1"/>
          <p:cNvSpPr>
            <a:spLocks noGrp="1"/>
          </p:cNvSpPr>
          <p:nvPr>
            <p:ph type="title"/>
          </p:nvPr>
        </p:nvSpPr>
        <p:spPr>
          <a:xfrm>
            <a:off x="457200" y="-27384"/>
            <a:ext cx="7467600" cy="1143000"/>
          </a:xfrm>
        </p:spPr>
        <p:txBody>
          <a:bodyPr/>
          <a:lstStyle/>
          <a:p>
            <a:r>
              <a:rPr lang="fr-FR" dirty="0" smtClean="0"/>
              <a:t>Fonction attribution univers/catégorie de produits</a:t>
            </a:r>
            <a:endParaRPr lang="fr-FR" dirty="0"/>
          </a:p>
        </p:txBody>
      </p:sp>
      <p:grpSp>
        <p:nvGrpSpPr>
          <p:cNvPr id="2" name="Groupe 27"/>
          <p:cNvGrpSpPr/>
          <p:nvPr/>
        </p:nvGrpSpPr>
        <p:grpSpPr>
          <a:xfrm>
            <a:off x="539552" y="2204864"/>
            <a:ext cx="3960440" cy="2160240"/>
            <a:chOff x="539552" y="2348880"/>
            <a:chExt cx="3960440" cy="2487549"/>
          </a:xfrm>
        </p:grpSpPr>
        <p:grpSp>
          <p:nvGrpSpPr>
            <p:cNvPr id="5" name="Groupe 38"/>
            <p:cNvGrpSpPr/>
            <p:nvPr/>
          </p:nvGrpSpPr>
          <p:grpSpPr>
            <a:xfrm>
              <a:off x="539552" y="2348880"/>
              <a:ext cx="3960440" cy="2487549"/>
              <a:chOff x="539552" y="1628800"/>
              <a:chExt cx="4189556" cy="2487549"/>
            </a:xfrm>
          </p:grpSpPr>
          <p:sp>
            <p:nvSpPr>
              <p:cNvPr id="19" name="Rectangle à coins arrondis 18"/>
              <p:cNvSpPr/>
              <p:nvPr/>
            </p:nvSpPr>
            <p:spPr>
              <a:xfrm>
                <a:off x="539552" y="1628800"/>
                <a:ext cx="4189556" cy="248754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967058" y="1700808"/>
                <a:ext cx="3184063" cy="400110"/>
              </a:xfrm>
              <a:prstGeom prst="rect">
                <a:avLst/>
              </a:prstGeom>
              <a:noFill/>
            </p:spPr>
            <p:txBody>
              <a:bodyPr wrap="square" rtlCol="0">
                <a:spAutoFit/>
              </a:bodyPr>
              <a:lstStyle/>
              <a:p>
                <a:pPr algn="ctr"/>
                <a:r>
                  <a:rPr lang="fr-FR" sz="2000" b="1" dirty="0" smtClean="0">
                    <a:solidFill>
                      <a:schemeClr val="accent1">
                        <a:lumMod val="50000"/>
                      </a:schemeClr>
                    </a:solidFill>
                  </a:rPr>
                  <a:t>LES COCOTTES</a:t>
                </a:r>
                <a:endParaRPr lang="fr-FR" sz="2000" b="1" dirty="0">
                  <a:solidFill>
                    <a:schemeClr val="accent1">
                      <a:lumMod val="50000"/>
                    </a:schemeClr>
                  </a:solidFill>
                </a:endParaRPr>
              </a:p>
            </p:txBody>
          </p:sp>
        </p:grpSp>
        <p:pic>
          <p:nvPicPr>
            <p:cNvPr id="106499" name="Picture 3"/>
            <p:cNvPicPr>
              <a:picLocks noChangeAspect="1" noChangeArrowheads="1"/>
            </p:cNvPicPr>
            <p:nvPr/>
          </p:nvPicPr>
          <p:blipFill>
            <a:blip r:embed="rId3" cstate="print"/>
            <a:srcRect/>
            <a:stretch>
              <a:fillRect/>
            </a:stretch>
          </p:blipFill>
          <p:spPr bwMode="auto">
            <a:xfrm>
              <a:off x="2555776" y="2876938"/>
              <a:ext cx="1584176" cy="1296144"/>
            </a:xfrm>
            <a:prstGeom prst="rect">
              <a:avLst/>
            </a:prstGeom>
            <a:ln>
              <a:noFill/>
            </a:ln>
            <a:effectLst>
              <a:softEdge rad="112500"/>
            </a:effectLst>
          </p:spPr>
        </p:pic>
        <p:pic>
          <p:nvPicPr>
            <p:cNvPr id="106500" name="Picture 4"/>
            <p:cNvPicPr>
              <a:picLocks noChangeAspect="1" noChangeArrowheads="1"/>
            </p:cNvPicPr>
            <p:nvPr/>
          </p:nvPicPr>
          <p:blipFill>
            <a:blip r:embed="rId4" cstate="print"/>
            <a:srcRect/>
            <a:stretch>
              <a:fillRect/>
            </a:stretch>
          </p:blipFill>
          <p:spPr bwMode="auto">
            <a:xfrm>
              <a:off x="1043608" y="3142150"/>
              <a:ext cx="1672977" cy="1362606"/>
            </a:xfrm>
            <a:prstGeom prst="rect">
              <a:avLst/>
            </a:prstGeom>
            <a:ln>
              <a:noFill/>
            </a:ln>
            <a:effectLst>
              <a:softEdge rad="112500"/>
            </a:effectLst>
          </p:spPr>
        </p:pic>
        <p:sp>
          <p:nvSpPr>
            <p:cNvPr id="27" name="ZoneTexte 26"/>
            <p:cNvSpPr txBox="1"/>
            <p:nvPr/>
          </p:nvSpPr>
          <p:spPr>
            <a:xfrm>
              <a:off x="1259632" y="4365104"/>
              <a:ext cx="2592288" cy="307777"/>
            </a:xfrm>
            <a:prstGeom prst="rect">
              <a:avLst/>
            </a:prstGeom>
            <a:noFill/>
          </p:spPr>
          <p:txBody>
            <a:bodyPr wrap="square" rtlCol="0">
              <a:spAutoFit/>
            </a:bodyPr>
            <a:lstStyle/>
            <a:p>
              <a:r>
                <a:rPr lang="fr-FR" sz="1400" b="1" i="1" dirty="0" smtClean="0">
                  <a:solidFill>
                    <a:schemeClr val="tx2"/>
                  </a:solidFill>
                </a:rPr>
                <a:t>Plats cuisinés CHARAL</a:t>
              </a:r>
              <a:endParaRPr lang="fr-FR" sz="1400" b="1" i="1" dirty="0">
                <a:solidFill>
                  <a:schemeClr val="tx2"/>
                </a:solidFill>
              </a:endParaRPr>
            </a:p>
          </p:txBody>
        </p:sp>
      </p:grpSp>
      <p:grpSp>
        <p:nvGrpSpPr>
          <p:cNvPr id="6" name="Groupe 35"/>
          <p:cNvGrpSpPr/>
          <p:nvPr/>
        </p:nvGrpSpPr>
        <p:grpSpPr>
          <a:xfrm>
            <a:off x="5162465" y="1988840"/>
            <a:ext cx="3153951" cy="2376264"/>
            <a:chOff x="8230888" y="2060848"/>
            <a:chExt cx="3153951" cy="2376264"/>
          </a:xfrm>
        </p:grpSpPr>
        <p:grpSp>
          <p:nvGrpSpPr>
            <p:cNvPr id="7" name="Groupe 38"/>
            <p:cNvGrpSpPr/>
            <p:nvPr/>
          </p:nvGrpSpPr>
          <p:grpSpPr>
            <a:xfrm>
              <a:off x="8230888" y="2060848"/>
              <a:ext cx="3009935" cy="2376264"/>
              <a:chOff x="4029246" y="1628800"/>
              <a:chExt cx="3184068" cy="2652574"/>
            </a:xfrm>
          </p:grpSpPr>
          <p:sp>
            <p:nvSpPr>
              <p:cNvPr id="34" name="Rectangle à coins arrondis 33"/>
              <p:cNvSpPr/>
              <p:nvPr/>
            </p:nvSpPr>
            <p:spPr>
              <a:xfrm>
                <a:off x="4090186" y="1628800"/>
                <a:ext cx="3046955" cy="265257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ZoneTexte 34"/>
              <p:cNvSpPr txBox="1"/>
              <p:nvPr/>
            </p:nvSpPr>
            <p:spPr>
              <a:xfrm>
                <a:off x="4029246" y="1709181"/>
                <a:ext cx="3184068" cy="400110"/>
              </a:xfrm>
              <a:prstGeom prst="rect">
                <a:avLst/>
              </a:prstGeom>
              <a:noFill/>
            </p:spPr>
            <p:txBody>
              <a:bodyPr wrap="square" rtlCol="0">
                <a:spAutoFit/>
              </a:bodyPr>
              <a:lstStyle/>
              <a:p>
                <a:pPr algn="ctr"/>
                <a:r>
                  <a:rPr lang="fr-FR" sz="2000" b="1" dirty="0" smtClean="0">
                    <a:solidFill>
                      <a:schemeClr val="accent1">
                        <a:lumMod val="50000"/>
                      </a:schemeClr>
                    </a:solidFill>
                  </a:rPr>
                  <a:t>LES TIMBALES</a:t>
                </a:r>
                <a:endParaRPr lang="fr-FR" sz="2000" b="1" dirty="0">
                  <a:solidFill>
                    <a:schemeClr val="accent1">
                      <a:lumMod val="50000"/>
                    </a:schemeClr>
                  </a:solidFill>
                </a:endParaRPr>
              </a:p>
            </p:txBody>
          </p:sp>
        </p:grpSp>
        <p:pic>
          <p:nvPicPr>
            <p:cNvPr id="106498" name="Picture 2"/>
            <p:cNvPicPr>
              <a:picLocks noChangeAspect="1" noChangeArrowheads="1"/>
            </p:cNvPicPr>
            <p:nvPr/>
          </p:nvPicPr>
          <p:blipFill>
            <a:blip r:embed="rId5" cstate="print"/>
            <a:srcRect/>
            <a:stretch>
              <a:fillRect/>
            </a:stretch>
          </p:blipFill>
          <p:spPr bwMode="auto">
            <a:xfrm>
              <a:off x="9168708" y="2492896"/>
              <a:ext cx="1377231" cy="1630312"/>
            </a:xfrm>
            <a:prstGeom prst="rect">
              <a:avLst/>
            </a:prstGeom>
            <a:ln>
              <a:noFill/>
            </a:ln>
            <a:effectLst>
              <a:softEdge rad="112500"/>
            </a:effectLst>
          </p:spPr>
        </p:pic>
        <p:sp>
          <p:nvSpPr>
            <p:cNvPr id="33" name="ZoneTexte 32"/>
            <p:cNvSpPr txBox="1"/>
            <p:nvPr/>
          </p:nvSpPr>
          <p:spPr>
            <a:xfrm>
              <a:off x="8792551" y="4077072"/>
              <a:ext cx="2592288" cy="307777"/>
            </a:xfrm>
            <a:prstGeom prst="rect">
              <a:avLst/>
            </a:prstGeom>
            <a:noFill/>
          </p:spPr>
          <p:txBody>
            <a:bodyPr wrap="square" rtlCol="0">
              <a:spAutoFit/>
            </a:bodyPr>
            <a:lstStyle/>
            <a:p>
              <a:r>
                <a:rPr lang="fr-FR" sz="1400" b="1" i="1" dirty="0" smtClean="0">
                  <a:solidFill>
                    <a:schemeClr val="tx2"/>
                  </a:solidFill>
                </a:rPr>
                <a:t>Plats cuisinés D’</a:t>
              </a:r>
              <a:r>
                <a:rPr lang="fr-FR" sz="1400" b="1" i="1" dirty="0" err="1" smtClean="0">
                  <a:solidFill>
                    <a:schemeClr val="tx2"/>
                  </a:solidFill>
                </a:rPr>
                <a:t>Aucy</a:t>
              </a:r>
              <a:endParaRPr lang="fr-FR" sz="1400" b="1" i="1" dirty="0">
                <a:solidFill>
                  <a:schemeClr val="tx2"/>
                </a:solidFill>
              </a:endParaRPr>
            </a:p>
          </p:txBody>
        </p:sp>
      </p:grpSp>
      <p:grpSp>
        <p:nvGrpSpPr>
          <p:cNvPr id="8" name="Groupe 38"/>
          <p:cNvGrpSpPr/>
          <p:nvPr/>
        </p:nvGrpSpPr>
        <p:grpSpPr>
          <a:xfrm>
            <a:off x="899592" y="4545750"/>
            <a:ext cx="6912768" cy="2267627"/>
            <a:chOff x="967058" y="1749584"/>
            <a:chExt cx="3184063" cy="3019606"/>
          </a:xfrm>
        </p:grpSpPr>
        <p:sp>
          <p:nvSpPr>
            <p:cNvPr id="41" name="Rectangle à coins arrondis 40"/>
            <p:cNvSpPr/>
            <p:nvPr/>
          </p:nvSpPr>
          <p:spPr>
            <a:xfrm>
              <a:off x="996594" y="1749584"/>
              <a:ext cx="3046950" cy="301960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ZoneTexte 41"/>
            <p:cNvSpPr txBox="1"/>
            <p:nvPr/>
          </p:nvSpPr>
          <p:spPr>
            <a:xfrm>
              <a:off x="967058" y="1829494"/>
              <a:ext cx="3184063" cy="446634"/>
            </a:xfrm>
            <a:prstGeom prst="rect">
              <a:avLst/>
            </a:prstGeom>
            <a:noFill/>
          </p:spPr>
          <p:txBody>
            <a:bodyPr wrap="square" rtlCol="0">
              <a:spAutoFit/>
            </a:bodyPr>
            <a:lstStyle/>
            <a:p>
              <a:pPr algn="ctr"/>
              <a:r>
                <a:rPr lang="fr-FR" sz="2000" b="1" dirty="0" smtClean="0">
                  <a:solidFill>
                    <a:schemeClr val="accent1">
                      <a:lumMod val="50000"/>
                    </a:schemeClr>
                  </a:solidFill>
                </a:rPr>
                <a:t>LES BOX</a:t>
              </a:r>
              <a:endParaRPr lang="fr-FR" sz="2000" b="1" dirty="0">
                <a:solidFill>
                  <a:schemeClr val="accent1">
                    <a:lumMod val="50000"/>
                  </a:schemeClr>
                </a:solidFill>
              </a:endParaRPr>
            </a:p>
          </p:txBody>
        </p:sp>
      </p:grpSp>
      <p:pic>
        <p:nvPicPr>
          <p:cNvPr id="44" name="Picture 10" descr="http://www.gouteur-de-supermarche.fr/wp-content/uploads/2010/11/DSC00226.jpg"/>
          <p:cNvPicPr>
            <a:picLocks noChangeAspect="1" noChangeArrowheads="1"/>
          </p:cNvPicPr>
          <p:nvPr/>
        </p:nvPicPr>
        <p:blipFill>
          <a:blip r:embed="rId6" cstate="print"/>
          <a:srcRect/>
          <a:stretch>
            <a:fillRect/>
          </a:stretch>
        </p:blipFill>
        <p:spPr bwMode="auto">
          <a:xfrm>
            <a:off x="5868144" y="4653136"/>
            <a:ext cx="1328116" cy="1772816"/>
          </a:xfrm>
          <a:prstGeom prst="rect">
            <a:avLst/>
          </a:prstGeom>
          <a:ln>
            <a:noFill/>
          </a:ln>
          <a:effectLst>
            <a:softEdge rad="112500"/>
          </a:effectLst>
        </p:spPr>
      </p:pic>
      <p:pic>
        <p:nvPicPr>
          <p:cNvPr id="45" name="Picture 8" descr="http://t0.gstatic.com/images?q=tbn:ANd9GcSS2WI-WT2mLBf4ZsFdKeN_sVuFT19em5DSf7l6EYsywlMe4MoL"/>
          <p:cNvPicPr>
            <a:picLocks noChangeAspect="1" noChangeArrowheads="1"/>
          </p:cNvPicPr>
          <p:nvPr/>
        </p:nvPicPr>
        <p:blipFill>
          <a:blip r:embed="rId7" cstate="print"/>
          <a:srcRect/>
          <a:stretch>
            <a:fillRect/>
          </a:stretch>
        </p:blipFill>
        <p:spPr bwMode="auto">
          <a:xfrm>
            <a:off x="2123728" y="4637112"/>
            <a:ext cx="1600200" cy="1600200"/>
          </a:xfrm>
          <a:prstGeom prst="rect">
            <a:avLst/>
          </a:prstGeom>
          <a:ln>
            <a:noFill/>
          </a:ln>
          <a:effectLst>
            <a:softEdge rad="112500"/>
          </a:effectLst>
        </p:spPr>
      </p:pic>
      <p:pic>
        <p:nvPicPr>
          <p:cNvPr id="43" name="Picture 6" descr="http://t0.gstatic.com/images?q=tbn:ANd9GcRFQCclJPo0D2G-va6MPL86CilUV0ywuJfLxroiuHMfPPNbfnIF"/>
          <p:cNvPicPr>
            <a:picLocks noChangeAspect="1" noChangeArrowheads="1"/>
          </p:cNvPicPr>
          <p:nvPr/>
        </p:nvPicPr>
        <p:blipFill>
          <a:blip r:embed="rId8" cstate="print"/>
          <a:srcRect/>
          <a:stretch>
            <a:fillRect/>
          </a:stretch>
        </p:blipFill>
        <p:spPr bwMode="auto">
          <a:xfrm>
            <a:off x="1043608" y="4797152"/>
            <a:ext cx="1247964" cy="1875356"/>
          </a:xfrm>
          <a:prstGeom prst="rect">
            <a:avLst/>
          </a:prstGeom>
          <a:ln>
            <a:noFill/>
          </a:ln>
          <a:effectLst>
            <a:softEdge rad="112500"/>
          </a:effectLst>
        </p:spPr>
      </p:pic>
      <p:sp>
        <p:nvSpPr>
          <p:cNvPr id="46" name="ZoneTexte 45"/>
          <p:cNvSpPr txBox="1"/>
          <p:nvPr/>
        </p:nvSpPr>
        <p:spPr>
          <a:xfrm>
            <a:off x="3419872" y="5301208"/>
            <a:ext cx="2592288" cy="1323439"/>
          </a:xfrm>
          <a:prstGeom prst="rect">
            <a:avLst/>
          </a:prstGeom>
          <a:noFill/>
        </p:spPr>
        <p:txBody>
          <a:bodyPr wrap="square" rtlCol="0">
            <a:spAutoFit/>
          </a:bodyPr>
          <a:lstStyle/>
          <a:p>
            <a:pPr algn="ctr"/>
            <a:r>
              <a:rPr lang="fr-FR" sz="1600" b="1" i="1" dirty="0" smtClean="0">
                <a:solidFill>
                  <a:schemeClr val="tx2"/>
                </a:solidFill>
              </a:rPr>
              <a:t>De nombreuses marques se sont lancées dans les box…</a:t>
            </a:r>
            <a:r>
              <a:rPr lang="fr-FR" sz="1600" b="1" i="1" dirty="0" err="1" smtClean="0">
                <a:solidFill>
                  <a:schemeClr val="tx2"/>
                </a:solidFill>
              </a:rPr>
              <a:t>Sodebo</a:t>
            </a:r>
            <a:r>
              <a:rPr lang="fr-FR" sz="1600" b="1" i="1" dirty="0" smtClean="0">
                <a:solidFill>
                  <a:schemeClr val="tx2"/>
                </a:solidFill>
              </a:rPr>
              <a:t>, Marie, </a:t>
            </a:r>
            <a:r>
              <a:rPr lang="fr-FR" sz="1600" b="1" i="1" dirty="0" err="1" smtClean="0">
                <a:solidFill>
                  <a:schemeClr val="tx2"/>
                </a:solidFill>
              </a:rPr>
              <a:t>WeightWatchers</a:t>
            </a:r>
            <a:r>
              <a:rPr lang="fr-FR" sz="1600" b="1" i="1" dirty="0" smtClean="0">
                <a:solidFill>
                  <a:schemeClr val="tx2"/>
                </a:solidFill>
              </a:rPr>
              <a:t>…</a:t>
            </a:r>
            <a:endParaRPr lang="fr-FR" sz="1600" b="1" i="1" dirty="0">
              <a:solidFill>
                <a:schemeClr val="tx2"/>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descr="http://www.danoneetvous.com/var/detv/storage/images/media/vos-marques/toutes-mes-marques/actimel/actimel-nature-100-g-x-6-nature/4892-1-fre-FR/Actimel-Nature-100-G-X-6-Nature_scaleheightdownonly_470.jpg"/>
          <p:cNvPicPr>
            <a:picLocks noChangeAspect="1" noChangeArrowheads="1"/>
          </p:cNvPicPr>
          <p:nvPr/>
        </p:nvPicPr>
        <p:blipFill>
          <a:blip r:embed="rId3" cstate="print"/>
          <a:srcRect/>
          <a:stretch>
            <a:fillRect/>
          </a:stretch>
        </p:blipFill>
        <p:spPr bwMode="auto">
          <a:xfrm>
            <a:off x="3707904" y="3779839"/>
            <a:ext cx="2035696" cy="1809401"/>
          </a:xfrm>
          <a:prstGeom prst="rect">
            <a:avLst/>
          </a:prstGeom>
          <a:noFill/>
          <a:ln w="9525">
            <a:noFill/>
            <a:miter lim="800000"/>
            <a:headEnd/>
            <a:tailEnd/>
          </a:ln>
        </p:spPr>
      </p:pic>
      <p:sp>
        <p:nvSpPr>
          <p:cNvPr id="3" name="Espace réservé du contenu 2"/>
          <p:cNvSpPr>
            <a:spLocks noGrp="1"/>
          </p:cNvSpPr>
          <p:nvPr>
            <p:ph sz="quarter" idx="1"/>
          </p:nvPr>
        </p:nvSpPr>
        <p:spPr>
          <a:xfrm>
            <a:off x="288032" y="1196752"/>
            <a:ext cx="8964488" cy="4873752"/>
          </a:xfrm>
        </p:spPr>
        <p:txBody>
          <a:bodyPr>
            <a:normAutofit/>
          </a:bodyPr>
          <a:lstStyle/>
          <a:p>
            <a:r>
              <a:rPr lang="fr-FR" sz="2200" b="1" dirty="0" smtClean="0">
                <a:solidFill>
                  <a:schemeClr val="tx2"/>
                </a:solidFill>
              </a:rPr>
              <a:t>Connaissez-vous les codes pour la catégorie </a:t>
            </a:r>
          </a:p>
          <a:p>
            <a:pPr>
              <a:buNone/>
            </a:pPr>
            <a:r>
              <a:rPr lang="fr-FR" sz="2200" b="1" dirty="0" smtClean="0">
                <a:solidFill>
                  <a:schemeClr val="tx2"/>
                </a:solidFill>
              </a:rPr>
              <a:t>    des </a:t>
            </a:r>
            <a:r>
              <a:rPr lang="fr-FR" sz="2800" b="1" dirty="0" smtClean="0">
                <a:solidFill>
                  <a:schemeClr val="tx2"/>
                </a:solidFill>
              </a:rPr>
              <a:t>alicaments</a:t>
            </a:r>
            <a:r>
              <a:rPr lang="fr-FR" sz="2200" b="1" dirty="0" smtClean="0">
                <a:solidFill>
                  <a:schemeClr val="tx2"/>
                </a:solidFill>
              </a:rPr>
              <a:t> ?</a:t>
            </a:r>
          </a:p>
          <a:p>
            <a:pPr lvl="1">
              <a:buNone/>
            </a:pPr>
            <a:endParaRPr lang="fr-FR" sz="200" b="1" dirty="0" smtClean="0">
              <a:solidFill>
                <a:schemeClr val="tx2"/>
              </a:solidFill>
            </a:endParaRPr>
          </a:p>
          <a:p>
            <a:pPr lvl="1" algn="ctr">
              <a:buNone/>
            </a:pPr>
            <a:r>
              <a:rPr lang="fr-FR" sz="1800" b="1" dirty="0" smtClean="0">
                <a:solidFill>
                  <a:schemeClr val="tx2"/>
                </a:solidFill>
              </a:rPr>
              <a:t>Les minis bouteilles sont de rigueur pour les alicaments</a:t>
            </a:r>
            <a:endParaRPr lang="fr-FR" sz="1800" dirty="0"/>
          </a:p>
        </p:txBody>
      </p:sp>
      <p:sp>
        <p:nvSpPr>
          <p:cNvPr id="4" name="Titre 1"/>
          <p:cNvSpPr>
            <a:spLocks noGrp="1"/>
          </p:cNvSpPr>
          <p:nvPr>
            <p:ph type="title"/>
          </p:nvPr>
        </p:nvSpPr>
        <p:spPr>
          <a:xfrm>
            <a:off x="457200" y="-27384"/>
            <a:ext cx="7467600" cy="1143000"/>
          </a:xfrm>
        </p:spPr>
        <p:txBody>
          <a:bodyPr/>
          <a:lstStyle/>
          <a:p>
            <a:r>
              <a:rPr lang="fr-FR" dirty="0" smtClean="0"/>
              <a:t>Fonction attribution univers/catégorie de produits</a:t>
            </a:r>
            <a:endParaRPr lang="fr-FR" dirty="0"/>
          </a:p>
        </p:txBody>
      </p:sp>
      <p:pic>
        <p:nvPicPr>
          <p:cNvPr id="11" name="Picture 5"/>
          <p:cNvPicPr>
            <a:picLocks noChangeAspect="1" noChangeArrowheads="1"/>
          </p:cNvPicPr>
          <p:nvPr/>
        </p:nvPicPr>
        <p:blipFill>
          <a:blip r:embed="rId4" cstate="print"/>
          <a:srcRect/>
          <a:stretch>
            <a:fillRect/>
          </a:stretch>
        </p:blipFill>
        <p:spPr bwMode="auto">
          <a:xfrm>
            <a:off x="683568" y="3933056"/>
            <a:ext cx="2376264" cy="1520809"/>
          </a:xfrm>
          <a:prstGeom prst="rect">
            <a:avLst/>
          </a:prstGeom>
          <a:noFill/>
          <a:ln w="9525">
            <a:noFill/>
            <a:miter lim="800000"/>
            <a:headEnd/>
            <a:tailEnd/>
          </a:ln>
        </p:spPr>
      </p:pic>
      <p:sp>
        <p:nvSpPr>
          <p:cNvPr id="12" name="Rectangle 7"/>
          <p:cNvSpPr>
            <a:spLocks noChangeArrowheads="1"/>
          </p:cNvSpPr>
          <p:nvPr/>
        </p:nvSpPr>
        <p:spPr bwMode="auto">
          <a:xfrm>
            <a:off x="179512" y="5589240"/>
            <a:ext cx="3600400" cy="95410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FR" sz="1400" b="1" dirty="0"/>
              <a:t>Tropicana </a:t>
            </a:r>
            <a:r>
              <a:rPr lang="fr-FR" sz="1400" b="1" dirty="0" err="1"/>
              <a:t>Vitaduo</a:t>
            </a:r>
            <a:r>
              <a:rPr lang="fr-FR" sz="1400" dirty="0"/>
              <a:t/>
            </a:r>
            <a:br>
              <a:rPr lang="fr-FR" sz="1400" dirty="0"/>
            </a:br>
            <a:r>
              <a:rPr lang="fr-FR" sz="1400" dirty="0"/>
              <a:t>Les </a:t>
            </a:r>
            <a:r>
              <a:rPr lang="fr-FR" sz="1400" b="1" dirty="0"/>
              <a:t>mini-bouteilles</a:t>
            </a:r>
            <a:r>
              <a:rPr lang="fr-FR" sz="1400" dirty="0"/>
              <a:t> associant jus de fruits et légumes sont décidément </a:t>
            </a:r>
            <a:r>
              <a:rPr lang="fr-FR" sz="1400" dirty="0" smtClean="0"/>
              <a:t>tendance.</a:t>
            </a:r>
            <a:endParaRPr lang="fr-FR" sz="1400" dirty="0"/>
          </a:p>
        </p:txBody>
      </p:sp>
      <p:pic>
        <p:nvPicPr>
          <p:cNvPr id="13" name="Picture 7" descr="http://www.differentman.com/images/Foutoir/knorr-vie-obc.jpg"/>
          <p:cNvPicPr>
            <a:picLocks noChangeAspect="1" noChangeArrowheads="1"/>
          </p:cNvPicPr>
          <p:nvPr/>
        </p:nvPicPr>
        <p:blipFill>
          <a:blip r:embed="rId5" cstate="print"/>
          <a:srcRect/>
          <a:stretch>
            <a:fillRect/>
          </a:stretch>
        </p:blipFill>
        <p:spPr bwMode="auto">
          <a:xfrm>
            <a:off x="6876256" y="2591469"/>
            <a:ext cx="953168" cy="2061667"/>
          </a:xfrm>
          <a:prstGeom prst="rect">
            <a:avLst/>
          </a:prstGeom>
          <a:noFill/>
          <a:ln w="9525">
            <a:noFill/>
            <a:miter lim="800000"/>
            <a:headEnd/>
            <a:tailEnd/>
          </a:ln>
        </p:spPr>
      </p:pic>
      <p:pic>
        <p:nvPicPr>
          <p:cNvPr id="14" name="Picture 2"/>
          <p:cNvPicPr>
            <a:picLocks noChangeAspect="1" noChangeArrowheads="1"/>
          </p:cNvPicPr>
          <p:nvPr/>
        </p:nvPicPr>
        <p:blipFill>
          <a:blip r:embed="rId6" cstate="print"/>
          <a:srcRect/>
          <a:stretch>
            <a:fillRect/>
          </a:stretch>
        </p:blipFill>
        <p:spPr bwMode="auto">
          <a:xfrm>
            <a:off x="3491880" y="2523356"/>
            <a:ext cx="2009775" cy="1409700"/>
          </a:xfrm>
          <a:prstGeom prst="rect">
            <a:avLst/>
          </a:prstGeom>
          <a:noFill/>
          <a:ln w="9525">
            <a:noFill/>
            <a:miter lim="800000"/>
            <a:headEnd/>
            <a:tailEnd/>
          </a:ln>
        </p:spPr>
      </p:pic>
      <p:sp>
        <p:nvSpPr>
          <p:cNvPr id="16" name="Rectangle 15"/>
          <p:cNvSpPr/>
          <p:nvPr/>
        </p:nvSpPr>
        <p:spPr>
          <a:xfrm>
            <a:off x="6012160" y="4635133"/>
            <a:ext cx="2699792"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fr-FR" sz="1400" dirty="0" smtClean="0"/>
              <a:t>Les duos jus de fruits / jus de légumes proposés chez </a:t>
            </a:r>
            <a:r>
              <a:rPr lang="fr-FR" sz="1400" b="1" dirty="0" smtClean="0"/>
              <a:t>Knorr Vie</a:t>
            </a:r>
            <a:r>
              <a:rPr lang="fr-FR" sz="1400" dirty="0" smtClean="0"/>
              <a:t> sont frais, bons et aident à bien entamer la journée.</a:t>
            </a:r>
            <a:endParaRPr lang="fr-FR" sz="1400"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1844824"/>
            <a:ext cx="7467600" cy="4873752"/>
          </a:xfrm>
        </p:spPr>
        <p:txBody>
          <a:bodyPr/>
          <a:lstStyle/>
          <a:p>
            <a:r>
              <a:rPr lang="fr-FR" dirty="0" smtClean="0"/>
              <a:t>Les univers et catégories de produits sont bien définis et chacun possède ses spécificités… Cependant, certains industriels osent la différence et « cassent » les codes.</a:t>
            </a:r>
          </a:p>
          <a:p>
            <a:endParaRPr lang="fr-FR" dirty="0" smtClean="0"/>
          </a:p>
          <a:p>
            <a:pPr>
              <a:buNone/>
            </a:pPr>
            <a:endParaRPr lang="fr-FR" dirty="0" smtClean="0"/>
          </a:p>
          <a:p>
            <a:r>
              <a:rPr lang="fr-FR" dirty="0" smtClean="0"/>
              <a:t>Quels sont les nouveaux codes  que l’on voit apparaître dans les linéaires ?</a:t>
            </a:r>
            <a:endParaRPr lang="fr-FR" dirty="0"/>
          </a:p>
        </p:txBody>
      </p:sp>
      <p:sp>
        <p:nvSpPr>
          <p:cNvPr id="4" name="Titre 1"/>
          <p:cNvSpPr>
            <a:spLocks noGrp="1"/>
          </p:cNvSpPr>
          <p:nvPr>
            <p:ph type="title"/>
          </p:nvPr>
        </p:nvSpPr>
        <p:spPr>
          <a:xfrm>
            <a:off x="457200" y="125760"/>
            <a:ext cx="7467600" cy="1143000"/>
          </a:xfrm>
        </p:spPr>
        <p:txBody>
          <a:bodyPr/>
          <a:lstStyle/>
          <a:p>
            <a:r>
              <a:rPr lang="fr-FR" dirty="0" smtClean="0"/>
              <a:t>Fonction attribution univers/catégorie de produits</a:t>
            </a:r>
            <a:endParaRPr lang="fr-F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1907704" y="1412354"/>
            <a:ext cx="7254552" cy="3816846"/>
          </a:xfrm>
        </p:spPr>
        <p:txBody>
          <a:bodyPr>
            <a:normAutofit/>
          </a:bodyPr>
          <a:lstStyle/>
          <a:p>
            <a:r>
              <a:rPr lang="fr-FR" dirty="0" smtClean="0"/>
              <a:t>AUGEM Vincent : vincent.augem@polytech-lille.net</a:t>
            </a:r>
          </a:p>
          <a:p>
            <a:r>
              <a:rPr lang="fr-FR" dirty="0" smtClean="0"/>
              <a:t>BAERT Domitille : domitille.baert@polytech-lille.net</a:t>
            </a:r>
          </a:p>
          <a:p>
            <a:r>
              <a:rPr lang="fr-FR" dirty="0" smtClean="0"/>
              <a:t>CHARTRES Marie : marie.chartres@polytech-lille.net</a:t>
            </a:r>
          </a:p>
          <a:p>
            <a:r>
              <a:rPr lang="fr-FR" dirty="0" smtClean="0"/>
              <a:t>COLIN Charlotte : charlotte.colin@polytech-lille.net</a:t>
            </a:r>
          </a:p>
          <a:p>
            <a:r>
              <a:rPr lang="fr-FR" dirty="0" smtClean="0"/>
              <a:t>ELINEAU Amandine : amandine.elineau@polytech-lille.net</a:t>
            </a:r>
          </a:p>
          <a:p>
            <a:r>
              <a:rPr lang="fr-FR" dirty="0" smtClean="0"/>
              <a:t>METAILLER Marion : marion.metailler@polytech-lille.net</a:t>
            </a:r>
          </a:p>
          <a:p>
            <a:r>
              <a:rPr lang="fr-FR" dirty="0" smtClean="0"/>
              <a:t>MIGNOTTE-PICARD Elodie : elodie.mignotte-picard@polytech-lille.net</a:t>
            </a:r>
          </a:p>
          <a:p>
            <a:r>
              <a:rPr lang="fr-FR" dirty="0" smtClean="0"/>
              <a:t>TIPAKA Anaïs : anais.tipaka@polytech-lille.net</a:t>
            </a:r>
          </a:p>
          <a:p>
            <a:endParaRPr lang="fr-FR" dirty="0"/>
          </a:p>
        </p:txBody>
      </p:sp>
      <p:sp>
        <p:nvSpPr>
          <p:cNvPr id="4" name="ZoneTexte 3"/>
          <p:cNvSpPr txBox="1"/>
          <p:nvPr/>
        </p:nvSpPr>
        <p:spPr>
          <a:xfrm>
            <a:off x="1907704" y="404664"/>
            <a:ext cx="5976664" cy="461665"/>
          </a:xfrm>
          <a:prstGeom prst="rect">
            <a:avLst/>
          </a:prstGeom>
          <a:noFill/>
        </p:spPr>
        <p:txBody>
          <a:bodyPr wrap="square" rtlCol="0">
            <a:spAutoFit/>
          </a:bodyPr>
          <a:lstStyle/>
          <a:p>
            <a:r>
              <a:rPr lang="fr-FR" sz="2400" b="1" dirty="0" smtClean="0"/>
              <a:t>Pour plus d’informations :</a:t>
            </a:r>
            <a:endParaRPr lang="fr-FR" sz="2400" b="1"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457200" y="-27384"/>
            <a:ext cx="7467600" cy="1143000"/>
          </a:xfrm>
        </p:spPr>
        <p:txBody>
          <a:bodyPr/>
          <a:lstStyle/>
          <a:p>
            <a:r>
              <a:rPr lang="fr-FR" dirty="0" smtClean="0"/>
              <a:t>Fonction attribution univers/catégorie de produits</a:t>
            </a:r>
            <a:endParaRPr lang="fr-FR" dirty="0"/>
          </a:p>
        </p:txBody>
      </p:sp>
      <p:sp>
        <p:nvSpPr>
          <p:cNvPr id="5" name="Espace réservé du contenu 2"/>
          <p:cNvSpPr>
            <a:spLocks noGrp="1"/>
          </p:cNvSpPr>
          <p:nvPr>
            <p:ph sz="quarter" idx="1"/>
          </p:nvPr>
        </p:nvSpPr>
        <p:spPr>
          <a:xfrm>
            <a:off x="323528" y="1219544"/>
            <a:ext cx="8496944" cy="4873752"/>
          </a:xfrm>
        </p:spPr>
        <p:txBody>
          <a:bodyPr>
            <a:normAutofit/>
          </a:bodyPr>
          <a:lstStyle/>
          <a:p>
            <a:r>
              <a:rPr lang="fr-FR" sz="2200" b="1" dirty="0" smtClean="0">
                <a:solidFill>
                  <a:schemeClr val="tx2"/>
                </a:solidFill>
              </a:rPr>
              <a:t>Les nouveaux codes pour l’univers du </a:t>
            </a:r>
            <a:r>
              <a:rPr lang="fr-FR" sz="2800" b="1" dirty="0" err="1" smtClean="0">
                <a:solidFill>
                  <a:schemeClr val="tx2"/>
                </a:solidFill>
              </a:rPr>
              <a:t>snacking</a:t>
            </a:r>
            <a:endParaRPr lang="fr-FR" sz="2800" b="1" dirty="0" smtClean="0">
              <a:solidFill>
                <a:schemeClr val="tx2"/>
              </a:solidFill>
            </a:endParaRPr>
          </a:p>
        </p:txBody>
      </p:sp>
      <p:pic>
        <p:nvPicPr>
          <p:cNvPr id="6" name="Picture 2" descr="http://www.vaeexpo.com/wp-content/uploads/2011/09/kup-001-1024x461.jpg"/>
          <p:cNvPicPr>
            <a:picLocks noChangeAspect="1" noChangeArrowheads="1"/>
          </p:cNvPicPr>
          <p:nvPr/>
        </p:nvPicPr>
        <p:blipFill>
          <a:blip r:embed="rId3" cstate="print"/>
          <a:srcRect/>
          <a:stretch>
            <a:fillRect/>
          </a:stretch>
        </p:blipFill>
        <p:spPr bwMode="auto">
          <a:xfrm>
            <a:off x="107504" y="1873932"/>
            <a:ext cx="3455706" cy="1555068"/>
          </a:xfrm>
          <a:prstGeom prst="rect">
            <a:avLst/>
          </a:prstGeom>
          <a:ln>
            <a:noFill/>
          </a:ln>
          <a:effectLst>
            <a:softEdge rad="112500"/>
          </a:effectLst>
        </p:spPr>
      </p:pic>
      <p:pic>
        <p:nvPicPr>
          <p:cNvPr id="10" name="Picture 2" descr="http://www.vaeexpo.com/wp-content/uploads/2011/10/THE-SOUP-JPG-copie-300x245.jpg"/>
          <p:cNvPicPr>
            <a:picLocks noChangeAspect="1" noChangeArrowheads="1"/>
          </p:cNvPicPr>
          <p:nvPr/>
        </p:nvPicPr>
        <p:blipFill>
          <a:blip r:embed="rId4" cstate="print"/>
          <a:srcRect/>
          <a:stretch>
            <a:fillRect/>
          </a:stretch>
        </p:blipFill>
        <p:spPr bwMode="auto">
          <a:xfrm>
            <a:off x="6516216" y="1556792"/>
            <a:ext cx="2304256" cy="1881810"/>
          </a:xfrm>
          <a:prstGeom prst="rect">
            <a:avLst/>
          </a:prstGeom>
          <a:ln>
            <a:noFill/>
          </a:ln>
          <a:effectLst>
            <a:softEdge rad="112500"/>
          </a:effectLst>
        </p:spPr>
      </p:pic>
      <p:sp>
        <p:nvSpPr>
          <p:cNvPr id="11" name="Rectangle 10"/>
          <p:cNvSpPr/>
          <p:nvPr/>
        </p:nvSpPr>
        <p:spPr>
          <a:xfrm>
            <a:off x="3923928" y="2276872"/>
            <a:ext cx="2736304" cy="12464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fr-FR" sz="1500" dirty="0" smtClean="0">
                <a:latin typeface="+mj-lt"/>
              </a:rPr>
              <a:t>The </a:t>
            </a:r>
            <a:r>
              <a:rPr lang="fr-FR" sz="1500" dirty="0" err="1" smtClean="0">
                <a:latin typeface="+mj-lt"/>
              </a:rPr>
              <a:t>Soup</a:t>
            </a:r>
            <a:r>
              <a:rPr lang="fr-FR" sz="1500" dirty="0" smtClean="0">
                <a:latin typeface="+mj-lt"/>
              </a:rPr>
              <a:t> est une petite </a:t>
            </a:r>
            <a:r>
              <a:rPr lang="fr-FR" sz="1500" b="1" dirty="0" smtClean="0">
                <a:latin typeface="+mj-lt"/>
              </a:rPr>
              <a:t>bouteille en acier </a:t>
            </a:r>
            <a:r>
              <a:rPr lang="fr-FR" sz="1500" dirty="0" smtClean="0">
                <a:latin typeface="+mj-lt"/>
              </a:rPr>
              <a:t>de 170ml de soupe artisanale, parfaitement adaptée à la consommation nomade.</a:t>
            </a:r>
            <a:endParaRPr lang="fr-FR" sz="1500" dirty="0">
              <a:latin typeface="+mj-lt"/>
            </a:endParaRPr>
          </a:p>
        </p:txBody>
      </p:sp>
      <p:sp>
        <p:nvSpPr>
          <p:cNvPr id="12" name="Rectangle 11"/>
          <p:cNvSpPr/>
          <p:nvPr/>
        </p:nvSpPr>
        <p:spPr>
          <a:xfrm>
            <a:off x="179512" y="3362216"/>
            <a:ext cx="3456384" cy="193899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fr-FR" sz="1500" dirty="0" smtClean="0"/>
              <a:t>Le spécialiste des légumes et mini-légumes en conserve, </a:t>
            </a:r>
            <a:r>
              <a:rPr lang="fr-FR" sz="1500" dirty="0" err="1" smtClean="0"/>
              <a:t>Rochefontaine</a:t>
            </a:r>
            <a:r>
              <a:rPr lang="fr-FR" sz="1500" dirty="0" smtClean="0"/>
              <a:t>, arrive en force sur le segment du fruit. Il s’agit d’une offre nomade de </a:t>
            </a:r>
            <a:r>
              <a:rPr lang="fr-FR" sz="1500" b="1" dirty="0" smtClean="0"/>
              <a:t>fruits au jus </a:t>
            </a:r>
            <a:r>
              <a:rPr lang="fr-FR" sz="1500" dirty="0" smtClean="0"/>
              <a:t>en format individuel prête à consommer et à emporter partout grâce à son </a:t>
            </a:r>
            <a:r>
              <a:rPr lang="fr-FR" sz="1500" b="1" dirty="0" smtClean="0"/>
              <a:t>couvercle </a:t>
            </a:r>
            <a:r>
              <a:rPr lang="fr-FR" sz="1500" b="1" dirty="0" err="1" smtClean="0"/>
              <a:t>refermable</a:t>
            </a:r>
            <a:r>
              <a:rPr lang="fr-FR" sz="1500" b="1" dirty="0" smtClean="0"/>
              <a:t> </a:t>
            </a:r>
            <a:r>
              <a:rPr lang="fr-FR" sz="1500" dirty="0" smtClean="0"/>
              <a:t>et à sa cuillère intégrée.</a:t>
            </a:r>
            <a:endParaRPr lang="fr-FR" sz="1500" dirty="0"/>
          </a:p>
        </p:txBody>
      </p:sp>
      <p:pic>
        <p:nvPicPr>
          <p:cNvPr id="13" name="Picture 2" descr="C:\Users\Elodie\Divers\Desktop\Marketing Gén'IAAL\IMG_5139.JPG"/>
          <p:cNvPicPr>
            <a:picLocks noChangeAspect="1" noChangeArrowheads="1"/>
          </p:cNvPicPr>
          <p:nvPr/>
        </p:nvPicPr>
        <p:blipFill>
          <a:blip r:embed="rId5" cstate="print"/>
          <a:srcRect/>
          <a:stretch>
            <a:fillRect/>
          </a:stretch>
        </p:blipFill>
        <p:spPr bwMode="auto">
          <a:xfrm>
            <a:off x="3977028" y="4388370"/>
            <a:ext cx="1819108" cy="2425006"/>
          </a:xfrm>
          <a:prstGeom prst="rect">
            <a:avLst/>
          </a:prstGeom>
          <a:ln>
            <a:noFill/>
          </a:ln>
          <a:effectLst>
            <a:softEdge rad="112500"/>
          </a:effectLst>
        </p:spPr>
      </p:pic>
      <p:sp>
        <p:nvSpPr>
          <p:cNvPr id="14" name="Rectangle 13"/>
          <p:cNvSpPr/>
          <p:nvPr/>
        </p:nvSpPr>
        <p:spPr>
          <a:xfrm>
            <a:off x="5940152" y="4673168"/>
            <a:ext cx="2736304" cy="17081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fr-FR" sz="1500" dirty="0" smtClean="0"/>
              <a:t>Le nordiste </a:t>
            </a:r>
            <a:r>
              <a:rPr lang="fr-FR" sz="1500" dirty="0" err="1" smtClean="0"/>
              <a:t>Soup’Idéale</a:t>
            </a:r>
            <a:r>
              <a:rPr lang="fr-FR" sz="1500" dirty="0" smtClean="0"/>
              <a:t> propose </a:t>
            </a:r>
            <a:r>
              <a:rPr lang="fr-FR" sz="1500" b="1" dirty="0" err="1" smtClean="0"/>
              <a:t>Poz</a:t>
            </a:r>
            <a:r>
              <a:rPr lang="fr-FR" sz="1500" b="1" dirty="0" smtClean="0"/>
              <a:t> </a:t>
            </a:r>
            <a:r>
              <a:rPr lang="fr-FR" sz="1500" b="1" dirty="0" err="1" smtClean="0"/>
              <a:t>Soup</a:t>
            </a:r>
            <a:r>
              <a:rPr lang="fr-FR" sz="1500" dirty="0" smtClean="0"/>
              <a:t>, une nouvelle gamme de soupes individuelles, conditionnées en </a:t>
            </a:r>
            <a:r>
              <a:rPr lang="fr-FR" sz="1500" b="1" dirty="0" smtClean="0"/>
              <a:t>petits pots plastiques </a:t>
            </a:r>
            <a:r>
              <a:rPr lang="fr-FR" sz="1500" dirty="0" smtClean="0"/>
              <a:t>nomades, à réchauffer directement au micro-ondes.</a:t>
            </a:r>
            <a:endParaRPr lang="fr-FR" sz="150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457200" y="-27384"/>
            <a:ext cx="7467600" cy="1143000"/>
          </a:xfrm>
        </p:spPr>
        <p:txBody>
          <a:bodyPr/>
          <a:lstStyle/>
          <a:p>
            <a:r>
              <a:rPr lang="fr-FR" dirty="0" smtClean="0"/>
              <a:t>Fonction attribution univers/catégorie de produits</a:t>
            </a:r>
            <a:endParaRPr lang="fr-FR" dirty="0"/>
          </a:p>
        </p:txBody>
      </p:sp>
      <p:sp>
        <p:nvSpPr>
          <p:cNvPr id="5" name="Espace réservé du contenu 2"/>
          <p:cNvSpPr>
            <a:spLocks noGrp="1"/>
          </p:cNvSpPr>
          <p:nvPr>
            <p:ph sz="quarter" idx="1"/>
          </p:nvPr>
        </p:nvSpPr>
        <p:spPr>
          <a:xfrm>
            <a:off x="251520" y="1052736"/>
            <a:ext cx="8496944" cy="4873752"/>
          </a:xfrm>
        </p:spPr>
        <p:txBody>
          <a:bodyPr>
            <a:normAutofit/>
          </a:bodyPr>
          <a:lstStyle/>
          <a:p>
            <a:r>
              <a:rPr lang="fr-FR" sz="2200" b="1" dirty="0" smtClean="0">
                <a:solidFill>
                  <a:schemeClr val="tx2"/>
                </a:solidFill>
              </a:rPr>
              <a:t>Les nouveaux codes pour l’univers du </a:t>
            </a:r>
            <a:r>
              <a:rPr lang="fr-FR" sz="2800" b="1" dirty="0" err="1" smtClean="0">
                <a:solidFill>
                  <a:schemeClr val="tx2"/>
                </a:solidFill>
              </a:rPr>
              <a:t>snacking</a:t>
            </a:r>
            <a:endParaRPr lang="fr-FR" sz="2800" b="1" dirty="0" smtClean="0">
              <a:solidFill>
                <a:schemeClr val="tx2"/>
              </a:solidFill>
            </a:endParaRPr>
          </a:p>
        </p:txBody>
      </p:sp>
      <p:sp>
        <p:nvSpPr>
          <p:cNvPr id="16" name="Rectangle 15"/>
          <p:cNvSpPr/>
          <p:nvPr/>
        </p:nvSpPr>
        <p:spPr>
          <a:xfrm>
            <a:off x="3131840" y="2060848"/>
            <a:ext cx="4572000" cy="203132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just"/>
            <a:r>
              <a:rPr lang="fr-FR" sz="1400" dirty="0" err="1" smtClean="0"/>
              <a:t>ParisVenise</a:t>
            </a:r>
            <a:r>
              <a:rPr lang="fr-FR" sz="1400" dirty="0" smtClean="0"/>
              <a:t> Design a eu le coup de crayon heureux avec ce nouveau concept produit : des </a:t>
            </a:r>
            <a:r>
              <a:rPr lang="fr-FR" sz="1400" b="1" dirty="0" smtClean="0"/>
              <a:t>pommes en quartiers prêts à manger</a:t>
            </a:r>
            <a:r>
              <a:rPr lang="fr-FR" sz="1400" dirty="0" smtClean="0"/>
              <a:t> ! Un typographie forte et pour autant originale, illustratrice du produit, une conception de packaging qui </a:t>
            </a:r>
            <a:r>
              <a:rPr lang="fr-FR" sz="1400" b="1" dirty="0" smtClean="0"/>
              <a:t>met en valeur les morceaux de pommes </a:t>
            </a:r>
            <a:r>
              <a:rPr lang="fr-FR" sz="1400" dirty="0" smtClean="0"/>
              <a:t>sans pour autant renoncer à son premier rôle qui est d’attirer le regard, une déclinaison des variétés pas casse-tête... Voilà du packaging qui fait plaisir.</a:t>
            </a:r>
            <a:endParaRPr lang="fr-FR" sz="1400" dirty="0"/>
          </a:p>
        </p:txBody>
      </p:sp>
      <p:pic>
        <p:nvPicPr>
          <p:cNvPr id="108546" name="Picture 2"/>
          <p:cNvPicPr>
            <a:picLocks noChangeAspect="1" noChangeArrowheads="1"/>
          </p:cNvPicPr>
          <p:nvPr/>
        </p:nvPicPr>
        <p:blipFill>
          <a:blip r:embed="rId3" cstate="print"/>
          <a:srcRect/>
          <a:stretch>
            <a:fillRect/>
          </a:stretch>
        </p:blipFill>
        <p:spPr bwMode="auto">
          <a:xfrm>
            <a:off x="971600" y="1628800"/>
            <a:ext cx="1903765" cy="3024336"/>
          </a:xfrm>
          <a:prstGeom prst="rect">
            <a:avLst/>
          </a:prstGeom>
          <a:noFill/>
          <a:ln w="9525">
            <a:noFill/>
            <a:miter lim="800000"/>
            <a:headEnd/>
            <a:tailEnd/>
          </a:ln>
        </p:spPr>
      </p:pic>
      <p:pic>
        <p:nvPicPr>
          <p:cNvPr id="108548" name="Picture 4" descr="http://www.isogone.fr/wp-content/uploads/2010/06/Breizh-salad.jpg"/>
          <p:cNvPicPr>
            <a:picLocks noChangeAspect="1" noChangeArrowheads="1"/>
          </p:cNvPicPr>
          <p:nvPr/>
        </p:nvPicPr>
        <p:blipFill>
          <a:blip r:embed="rId4" cstate="print"/>
          <a:srcRect/>
          <a:stretch>
            <a:fillRect/>
          </a:stretch>
        </p:blipFill>
        <p:spPr bwMode="auto">
          <a:xfrm>
            <a:off x="4427984" y="4293096"/>
            <a:ext cx="2448272" cy="2354826"/>
          </a:xfrm>
          <a:prstGeom prst="rect">
            <a:avLst/>
          </a:prstGeom>
          <a:ln>
            <a:noFill/>
          </a:ln>
          <a:effectLst>
            <a:softEdge rad="112500"/>
          </a:effectLst>
        </p:spPr>
      </p:pic>
      <p:sp>
        <p:nvSpPr>
          <p:cNvPr id="17" name="ZoneTexte 16"/>
          <p:cNvSpPr txBox="1"/>
          <p:nvPr/>
        </p:nvSpPr>
        <p:spPr>
          <a:xfrm>
            <a:off x="2195736" y="5085184"/>
            <a:ext cx="2304256" cy="116955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400" dirty="0" err="1" smtClean="0"/>
              <a:t>Breeizh</a:t>
            </a:r>
            <a:r>
              <a:rPr lang="fr-FR" sz="1400" dirty="0" smtClean="0"/>
              <a:t> Salade propose une gamme de 3 salades  présentées dans de petits </a:t>
            </a:r>
            <a:r>
              <a:rPr lang="fr-FR" sz="1400" b="1" dirty="0" smtClean="0"/>
              <a:t>seaux en plastique </a:t>
            </a:r>
            <a:r>
              <a:rPr lang="fr-FR" sz="1400" b="1" dirty="0" err="1" smtClean="0"/>
              <a:t>refermables</a:t>
            </a:r>
            <a:r>
              <a:rPr lang="fr-FR" sz="1400" b="1" dirty="0" smtClean="0"/>
              <a:t>.</a:t>
            </a:r>
            <a:endParaRPr lang="fr-FR" sz="1400" b="1"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57200" y="-27384"/>
            <a:ext cx="7467600" cy="1143000"/>
          </a:xfrm>
        </p:spPr>
        <p:txBody>
          <a:bodyPr/>
          <a:lstStyle/>
          <a:p>
            <a:r>
              <a:rPr lang="fr-FR" dirty="0" smtClean="0"/>
              <a:t>Fonction attribution univers/catégorie de produits</a:t>
            </a:r>
            <a:endParaRPr lang="fr-FR" dirty="0"/>
          </a:p>
        </p:txBody>
      </p:sp>
      <p:sp>
        <p:nvSpPr>
          <p:cNvPr id="6" name="Espace réservé du contenu 2"/>
          <p:cNvSpPr>
            <a:spLocks noGrp="1"/>
          </p:cNvSpPr>
          <p:nvPr>
            <p:ph sz="quarter" idx="1"/>
          </p:nvPr>
        </p:nvSpPr>
        <p:spPr>
          <a:xfrm>
            <a:off x="179512" y="1268760"/>
            <a:ext cx="8496944" cy="4873752"/>
          </a:xfrm>
        </p:spPr>
        <p:txBody>
          <a:bodyPr>
            <a:normAutofit/>
          </a:bodyPr>
          <a:lstStyle/>
          <a:p>
            <a:r>
              <a:rPr lang="fr-FR" sz="2200" b="1" dirty="0" smtClean="0">
                <a:solidFill>
                  <a:schemeClr val="tx2"/>
                </a:solidFill>
              </a:rPr>
              <a:t>Les nouveaux codes pour l’univers du </a:t>
            </a:r>
            <a:r>
              <a:rPr lang="fr-FR" sz="2800" b="1" dirty="0" smtClean="0">
                <a:solidFill>
                  <a:schemeClr val="tx2"/>
                </a:solidFill>
              </a:rPr>
              <a:t>vin</a:t>
            </a:r>
          </a:p>
        </p:txBody>
      </p:sp>
      <p:pic>
        <p:nvPicPr>
          <p:cNvPr id="7" name="Picture 2"/>
          <p:cNvPicPr>
            <a:picLocks noChangeAspect="1" noChangeArrowheads="1"/>
          </p:cNvPicPr>
          <p:nvPr/>
        </p:nvPicPr>
        <p:blipFill>
          <a:blip r:embed="rId3" cstate="print"/>
          <a:srcRect/>
          <a:stretch>
            <a:fillRect/>
          </a:stretch>
        </p:blipFill>
        <p:spPr bwMode="auto">
          <a:xfrm>
            <a:off x="1035929" y="1772816"/>
            <a:ext cx="2527959" cy="2902471"/>
          </a:xfrm>
          <a:prstGeom prst="rect">
            <a:avLst/>
          </a:prstGeom>
          <a:ln>
            <a:noFill/>
          </a:ln>
          <a:effectLst>
            <a:softEdge rad="112500"/>
          </a:effectLst>
        </p:spPr>
      </p:pic>
      <p:sp>
        <p:nvSpPr>
          <p:cNvPr id="8" name="Rectangle 1"/>
          <p:cNvSpPr>
            <a:spLocks noChangeArrowheads="1"/>
          </p:cNvSpPr>
          <p:nvPr/>
        </p:nvSpPr>
        <p:spPr bwMode="auto">
          <a:xfrm>
            <a:off x="467544" y="4918809"/>
            <a:ext cx="4248472" cy="124649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fr-FR" sz="1500" dirty="0"/>
              <a:t>La société australienne </a:t>
            </a:r>
            <a:r>
              <a:rPr lang="fr-FR" sz="1500" dirty="0" err="1"/>
              <a:t>Barokes</a:t>
            </a:r>
            <a:r>
              <a:rPr lang="fr-FR" sz="1500" dirty="0"/>
              <a:t> </a:t>
            </a:r>
            <a:r>
              <a:rPr lang="fr-FR" sz="1500" dirty="0" smtClean="0"/>
              <a:t>a débarqué sur </a:t>
            </a:r>
            <a:r>
              <a:rPr lang="fr-FR" sz="1500" dirty="0"/>
              <a:t>le marché français avec son procédé breveté qui conditionne le vin en </a:t>
            </a:r>
            <a:r>
              <a:rPr lang="fr-FR" sz="1500" b="1" dirty="0"/>
              <a:t>canettes</a:t>
            </a:r>
            <a:r>
              <a:rPr lang="fr-FR" sz="1500" dirty="0"/>
              <a:t> élégantes -sans conservateur ni additif- tout en gardant fraîcheur et </a:t>
            </a:r>
            <a:r>
              <a:rPr lang="fr-FR" sz="1500" dirty="0" smtClean="0"/>
              <a:t>équilibre.</a:t>
            </a:r>
            <a:endParaRPr lang="fr-FR" sz="1500" dirty="0"/>
          </a:p>
        </p:txBody>
      </p:sp>
      <p:pic>
        <p:nvPicPr>
          <p:cNvPr id="9" name="Picture 2" descr="http://www.blogdecodesign.fr/wp-content/uploads/2008/06/so-chic-wit.jpg"/>
          <p:cNvPicPr>
            <a:picLocks noChangeAspect="1" noChangeArrowheads="1"/>
          </p:cNvPicPr>
          <p:nvPr/>
        </p:nvPicPr>
        <p:blipFill>
          <a:blip r:embed="rId4" cstate="print"/>
          <a:srcRect/>
          <a:stretch>
            <a:fillRect/>
          </a:stretch>
        </p:blipFill>
        <p:spPr bwMode="auto">
          <a:xfrm>
            <a:off x="6084168" y="2204864"/>
            <a:ext cx="1813917" cy="2436515"/>
          </a:xfrm>
          <a:prstGeom prst="rect">
            <a:avLst/>
          </a:prstGeom>
          <a:ln>
            <a:noFill/>
          </a:ln>
          <a:effectLst>
            <a:softEdge rad="112500"/>
          </a:effectLst>
        </p:spPr>
      </p:pic>
      <p:pic>
        <p:nvPicPr>
          <p:cNvPr id="10" name="Picture 4" descr="wit-coffret">
            <a:hlinkClick r:id="rId5" tooltip="wit-coffret"/>
          </p:cNvPr>
          <p:cNvPicPr>
            <a:picLocks noChangeAspect="1" noChangeArrowheads="1"/>
          </p:cNvPicPr>
          <p:nvPr/>
        </p:nvPicPr>
        <p:blipFill>
          <a:blip r:embed="rId6" cstate="print"/>
          <a:srcRect/>
          <a:stretch>
            <a:fillRect/>
          </a:stretch>
        </p:blipFill>
        <p:spPr bwMode="auto">
          <a:xfrm>
            <a:off x="5004048" y="1844824"/>
            <a:ext cx="1190625" cy="1190625"/>
          </a:xfrm>
          <a:prstGeom prst="rect">
            <a:avLst/>
          </a:prstGeom>
          <a:ln>
            <a:noFill/>
          </a:ln>
          <a:effectLst>
            <a:softEdge rad="112500"/>
          </a:effectLst>
        </p:spPr>
      </p:pic>
      <p:sp>
        <p:nvSpPr>
          <p:cNvPr id="11" name="Rectangle 1"/>
          <p:cNvSpPr>
            <a:spLocks noChangeArrowheads="1"/>
          </p:cNvSpPr>
          <p:nvPr/>
        </p:nvSpPr>
        <p:spPr bwMode="auto">
          <a:xfrm>
            <a:off x="5220072" y="4437112"/>
            <a:ext cx="3024336" cy="216982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fr-FR" sz="1500" dirty="0">
                <a:latin typeface="+mj-lt"/>
              </a:rPr>
              <a:t>Le WIT est un vin en </a:t>
            </a:r>
            <a:r>
              <a:rPr lang="fr-FR" sz="1500" b="1" dirty="0">
                <a:latin typeface="+mj-lt"/>
              </a:rPr>
              <a:t>tube</a:t>
            </a:r>
            <a:r>
              <a:rPr lang="fr-FR" sz="1500" dirty="0">
                <a:latin typeface="+mj-lt"/>
              </a:rPr>
              <a:t> proposé par </a:t>
            </a:r>
            <a:r>
              <a:rPr lang="fr-FR" sz="1500" dirty="0">
                <a:solidFill>
                  <a:schemeClr val="tx1"/>
                </a:solidFill>
                <a:latin typeface="+mj-lt"/>
              </a:rPr>
              <a:t>So Chic</a:t>
            </a:r>
            <a:r>
              <a:rPr lang="fr-FR" sz="1500" dirty="0">
                <a:latin typeface="+mj-lt"/>
              </a:rPr>
              <a:t>. Le principe est d’offrir trois vins différents (un </a:t>
            </a:r>
            <a:r>
              <a:rPr lang="fr-FR" sz="1500" dirty="0" err="1">
                <a:latin typeface="+mj-lt"/>
              </a:rPr>
              <a:t>Châteauneuf-du-Pape</a:t>
            </a:r>
            <a:r>
              <a:rPr lang="fr-FR" sz="1500" dirty="0">
                <a:latin typeface="+mj-lt"/>
              </a:rPr>
              <a:t>, un Gigondas et un </a:t>
            </a:r>
            <a:r>
              <a:rPr lang="fr-FR" sz="1500" dirty="0" err="1">
                <a:latin typeface="+mj-lt"/>
              </a:rPr>
              <a:t>Vinsobres</a:t>
            </a:r>
            <a:r>
              <a:rPr lang="fr-FR" sz="1500" dirty="0">
                <a:latin typeface="+mj-lt"/>
              </a:rPr>
              <a:t>) dans un coffret très mignon avec surtout un packaging de 60ml contenant les précieux breuvages…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57200" y="-27384"/>
            <a:ext cx="7467600" cy="1143000"/>
          </a:xfrm>
        </p:spPr>
        <p:txBody>
          <a:bodyPr/>
          <a:lstStyle/>
          <a:p>
            <a:r>
              <a:rPr lang="fr-FR" dirty="0" smtClean="0"/>
              <a:t>Fonction attribution univers/catégorie de produits</a:t>
            </a:r>
            <a:endParaRPr lang="fr-FR" dirty="0"/>
          </a:p>
        </p:txBody>
      </p:sp>
      <p:sp>
        <p:nvSpPr>
          <p:cNvPr id="6" name="Espace réservé du contenu 2"/>
          <p:cNvSpPr>
            <a:spLocks noGrp="1"/>
          </p:cNvSpPr>
          <p:nvPr>
            <p:ph sz="quarter" idx="1"/>
          </p:nvPr>
        </p:nvSpPr>
        <p:spPr>
          <a:xfrm>
            <a:off x="179512" y="1268760"/>
            <a:ext cx="8496944" cy="4873752"/>
          </a:xfrm>
        </p:spPr>
        <p:txBody>
          <a:bodyPr>
            <a:normAutofit/>
          </a:bodyPr>
          <a:lstStyle/>
          <a:p>
            <a:r>
              <a:rPr lang="fr-FR" sz="2200" b="1" dirty="0" smtClean="0">
                <a:solidFill>
                  <a:schemeClr val="tx2"/>
                </a:solidFill>
              </a:rPr>
              <a:t>Les nouveaux codes pour l’univers du </a:t>
            </a:r>
            <a:r>
              <a:rPr lang="fr-FR" sz="2800" b="1" dirty="0" smtClean="0">
                <a:solidFill>
                  <a:schemeClr val="tx2"/>
                </a:solidFill>
              </a:rPr>
              <a:t>vin</a:t>
            </a:r>
            <a:endParaRPr lang="fr-FR" sz="2200" b="1" dirty="0" smtClean="0">
              <a:solidFill>
                <a:schemeClr val="tx2"/>
              </a:solidFill>
            </a:endParaRPr>
          </a:p>
        </p:txBody>
      </p:sp>
      <p:pic>
        <p:nvPicPr>
          <p:cNvPr id="12" name="Picture 4" descr="verre prêt à boire"/>
          <p:cNvPicPr>
            <a:picLocks noChangeAspect="1" noChangeArrowheads="1"/>
          </p:cNvPicPr>
          <p:nvPr/>
        </p:nvPicPr>
        <p:blipFill>
          <a:blip r:embed="rId3" cstate="print"/>
          <a:srcRect/>
          <a:stretch>
            <a:fillRect/>
          </a:stretch>
        </p:blipFill>
        <p:spPr bwMode="auto">
          <a:xfrm>
            <a:off x="5004048" y="2132856"/>
            <a:ext cx="2952750" cy="1800225"/>
          </a:xfrm>
          <a:prstGeom prst="rect">
            <a:avLst/>
          </a:prstGeom>
          <a:noFill/>
          <a:ln w="9525">
            <a:noFill/>
            <a:miter lim="800000"/>
            <a:headEnd/>
            <a:tailEnd/>
          </a:ln>
        </p:spPr>
      </p:pic>
      <p:sp>
        <p:nvSpPr>
          <p:cNvPr id="13" name="Rectangle 4"/>
          <p:cNvSpPr>
            <a:spLocks noChangeArrowheads="1"/>
          </p:cNvSpPr>
          <p:nvPr/>
        </p:nvSpPr>
        <p:spPr bwMode="auto">
          <a:xfrm>
            <a:off x="4067944" y="4077072"/>
            <a:ext cx="4716016" cy="151216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fr-FR" sz="1500" dirty="0"/>
              <a:t>Cette idée qui ne passe pas inaperçue dans les rayons de vin à pour but de satisfaire les consommateurs souhaitant déguster </a:t>
            </a:r>
            <a:r>
              <a:rPr lang="fr-FR" sz="1500" b="1" dirty="0"/>
              <a:t>un verre de vin</a:t>
            </a:r>
            <a:r>
              <a:rPr lang="fr-FR" sz="1500" dirty="0"/>
              <a:t> sans avoir l’obligation d’ouvrir une bouteille !</a:t>
            </a:r>
          </a:p>
          <a:p>
            <a:pPr algn="just"/>
            <a:r>
              <a:rPr lang="fr-FR" sz="1500" dirty="0" smtClean="0"/>
              <a:t>On retrouve ces verres de vin en Angleterre, </a:t>
            </a:r>
            <a:r>
              <a:rPr lang="fr-FR" sz="1500" dirty="0"/>
              <a:t>chez </a:t>
            </a:r>
            <a:r>
              <a:rPr lang="fr-FR" sz="1500" dirty="0" smtClean="0"/>
              <a:t>Mark </a:t>
            </a:r>
            <a:r>
              <a:rPr lang="fr-FR" sz="1500" dirty="0"/>
              <a:t>and </a:t>
            </a:r>
            <a:r>
              <a:rPr lang="fr-FR" sz="1500" dirty="0" smtClean="0"/>
              <a:t>Spencer et grandes surface.</a:t>
            </a:r>
            <a:endParaRPr lang="fr-FR" sz="1500" dirty="0"/>
          </a:p>
        </p:txBody>
      </p:sp>
      <p:pic>
        <p:nvPicPr>
          <p:cNvPr id="14" name="Picture 2"/>
          <p:cNvPicPr>
            <a:picLocks noChangeAspect="1" noChangeArrowheads="1"/>
          </p:cNvPicPr>
          <p:nvPr/>
        </p:nvPicPr>
        <p:blipFill>
          <a:blip r:embed="rId4" cstate="print"/>
          <a:srcRect/>
          <a:stretch>
            <a:fillRect/>
          </a:stretch>
        </p:blipFill>
        <p:spPr bwMode="auto">
          <a:xfrm>
            <a:off x="1619672" y="1772816"/>
            <a:ext cx="1872208" cy="2712791"/>
          </a:xfrm>
          <a:prstGeom prst="rect">
            <a:avLst/>
          </a:prstGeom>
          <a:noFill/>
          <a:ln w="9525">
            <a:noFill/>
            <a:miter lim="800000"/>
            <a:headEnd/>
            <a:tailEnd/>
          </a:ln>
        </p:spPr>
      </p:pic>
      <p:sp>
        <p:nvSpPr>
          <p:cNvPr id="15" name="Rectangle 5"/>
          <p:cNvSpPr>
            <a:spLocks noChangeArrowheads="1"/>
          </p:cNvSpPr>
          <p:nvPr/>
        </p:nvSpPr>
        <p:spPr bwMode="auto">
          <a:xfrm>
            <a:off x="250825" y="4581128"/>
            <a:ext cx="2088927" cy="1944216"/>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fr-FR" sz="1500" dirty="0" smtClean="0">
                <a:latin typeface="+mj-lt"/>
              </a:rPr>
              <a:t>L’entreprise French </a:t>
            </a:r>
            <a:r>
              <a:rPr lang="fr-FR" sz="1500" dirty="0" err="1" smtClean="0">
                <a:latin typeface="+mj-lt"/>
              </a:rPr>
              <a:t>Rabbit</a:t>
            </a:r>
            <a:r>
              <a:rPr lang="fr-FR" sz="1500" dirty="0" smtClean="0">
                <a:latin typeface="+mj-lt"/>
              </a:rPr>
              <a:t> fait un grand bon en avant avec un packaging innovant en </a:t>
            </a:r>
            <a:r>
              <a:rPr lang="fr-FR" sz="1500" b="1" dirty="0" err="1" smtClean="0">
                <a:latin typeface="+mj-lt"/>
              </a:rPr>
              <a:t>Tetra</a:t>
            </a:r>
            <a:r>
              <a:rPr lang="fr-FR" sz="1500" b="1" dirty="0" smtClean="0">
                <a:latin typeface="+mj-lt"/>
              </a:rPr>
              <a:t> Pack </a:t>
            </a:r>
            <a:r>
              <a:rPr lang="fr-FR" sz="1500" dirty="0" smtClean="0">
                <a:latin typeface="+mj-lt"/>
              </a:rPr>
              <a:t>! Plus pratique, plus facile à emporter, verser et conserver !</a:t>
            </a:r>
            <a:endParaRPr lang="fr-FR" sz="1500" dirty="0">
              <a:latin typeface="+mj-lt"/>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57200" y="-27384"/>
            <a:ext cx="7467600" cy="1143000"/>
          </a:xfrm>
        </p:spPr>
        <p:txBody>
          <a:bodyPr/>
          <a:lstStyle/>
          <a:p>
            <a:r>
              <a:rPr lang="fr-FR" dirty="0" smtClean="0"/>
              <a:t>Fonction attribution univers/catégorie de produits</a:t>
            </a:r>
            <a:endParaRPr lang="fr-FR" dirty="0"/>
          </a:p>
        </p:txBody>
      </p:sp>
      <p:sp>
        <p:nvSpPr>
          <p:cNvPr id="6" name="Espace réservé du contenu 2"/>
          <p:cNvSpPr>
            <a:spLocks noGrp="1"/>
          </p:cNvSpPr>
          <p:nvPr>
            <p:ph sz="quarter" idx="1"/>
          </p:nvPr>
        </p:nvSpPr>
        <p:spPr>
          <a:xfrm>
            <a:off x="179512" y="1268760"/>
            <a:ext cx="8496944" cy="4873752"/>
          </a:xfrm>
        </p:spPr>
        <p:txBody>
          <a:bodyPr>
            <a:normAutofit/>
          </a:bodyPr>
          <a:lstStyle/>
          <a:p>
            <a:r>
              <a:rPr lang="fr-FR" sz="2200" b="1" dirty="0" smtClean="0">
                <a:solidFill>
                  <a:schemeClr val="tx2"/>
                </a:solidFill>
              </a:rPr>
              <a:t>Les nouveaux codes pour l’univers du </a:t>
            </a:r>
            <a:r>
              <a:rPr lang="fr-FR" sz="2800" b="1" dirty="0" smtClean="0">
                <a:solidFill>
                  <a:schemeClr val="tx2"/>
                </a:solidFill>
              </a:rPr>
              <a:t>vin</a:t>
            </a:r>
            <a:endParaRPr lang="fr-FR" sz="2200" b="1" dirty="0" smtClean="0">
              <a:solidFill>
                <a:schemeClr val="tx2"/>
              </a:solidFill>
            </a:endParaRPr>
          </a:p>
        </p:txBody>
      </p:sp>
      <p:pic>
        <p:nvPicPr>
          <p:cNvPr id="8" name="Picture 2" descr="http://www.journaldunet.com/economie/tendances/fooding/vin-briques.jpg">
            <a:hlinkClick r:id="rId3"/>
          </p:cNvPr>
          <p:cNvPicPr>
            <a:picLocks noChangeAspect="1" noChangeArrowheads="1"/>
          </p:cNvPicPr>
          <p:nvPr/>
        </p:nvPicPr>
        <p:blipFill>
          <a:blip r:embed="rId4" cstate="print"/>
          <a:srcRect/>
          <a:stretch>
            <a:fillRect/>
          </a:stretch>
        </p:blipFill>
        <p:spPr bwMode="auto">
          <a:xfrm>
            <a:off x="323528" y="1844824"/>
            <a:ext cx="2644248" cy="1844824"/>
          </a:xfrm>
          <a:prstGeom prst="rect">
            <a:avLst/>
          </a:prstGeom>
          <a:noFill/>
          <a:ln w="9525">
            <a:noFill/>
            <a:miter lim="800000"/>
            <a:headEnd/>
            <a:tailEnd/>
          </a:ln>
        </p:spPr>
      </p:pic>
      <p:sp>
        <p:nvSpPr>
          <p:cNvPr id="9" name="ZoneTexte 4"/>
          <p:cNvSpPr txBox="1">
            <a:spLocks noChangeArrowheads="1"/>
          </p:cNvSpPr>
          <p:nvPr/>
        </p:nvSpPr>
        <p:spPr bwMode="auto">
          <a:xfrm>
            <a:off x="323528" y="3789041"/>
            <a:ext cx="2664296" cy="216024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fr-FR" sz="1500" dirty="0" smtClean="0">
                <a:solidFill>
                  <a:schemeClr val="tx1"/>
                </a:solidFill>
                <a:latin typeface="+mj-lt"/>
              </a:rPr>
              <a:t>La </a:t>
            </a:r>
            <a:r>
              <a:rPr lang="fr-FR" sz="1500" b="1" dirty="0" smtClean="0">
                <a:solidFill>
                  <a:schemeClr val="tx1"/>
                </a:solidFill>
                <a:latin typeface="+mj-lt"/>
              </a:rPr>
              <a:t>briquette de vin </a:t>
            </a:r>
            <a:r>
              <a:rPr lang="fr-FR" sz="1500" dirty="0" smtClean="0">
                <a:solidFill>
                  <a:schemeClr val="tx1"/>
                </a:solidFill>
                <a:latin typeface="+mj-lt"/>
              </a:rPr>
              <a:t>se </a:t>
            </a:r>
            <a:r>
              <a:rPr lang="fr-FR" sz="1500" dirty="0">
                <a:solidFill>
                  <a:schemeClr val="tx1"/>
                </a:solidFill>
                <a:latin typeface="+mj-lt"/>
              </a:rPr>
              <a:t>transporte facilement et s'ouvre en un clin d'</a:t>
            </a:r>
            <a:r>
              <a:rPr lang="fr-FR" sz="1500" dirty="0" err="1">
                <a:solidFill>
                  <a:schemeClr val="tx1"/>
                </a:solidFill>
                <a:latin typeface="+mj-lt"/>
              </a:rPr>
              <a:t>oeil</a:t>
            </a:r>
            <a:r>
              <a:rPr lang="fr-FR" sz="1500" dirty="0">
                <a:solidFill>
                  <a:schemeClr val="tx1"/>
                </a:solidFill>
                <a:latin typeface="+mj-lt"/>
              </a:rPr>
              <a:t>. </a:t>
            </a:r>
            <a:endParaRPr lang="fr-FR" sz="1500" dirty="0" smtClean="0">
              <a:solidFill>
                <a:schemeClr val="tx1"/>
              </a:solidFill>
              <a:latin typeface="+mj-lt"/>
            </a:endParaRPr>
          </a:p>
          <a:p>
            <a:pPr algn="just"/>
            <a:r>
              <a:rPr lang="fr-FR" sz="1500" dirty="0" smtClean="0">
                <a:solidFill>
                  <a:schemeClr val="tx1"/>
                </a:solidFill>
                <a:latin typeface="+mj-lt"/>
              </a:rPr>
              <a:t>Plusieurs </a:t>
            </a:r>
            <a:r>
              <a:rPr lang="fr-FR" sz="1500" dirty="0">
                <a:solidFill>
                  <a:schemeClr val="tx1"/>
                </a:solidFill>
                <a:latin typeface="+mj-lt"/>
              </a:rPr>
              <a:t>fabricants se sont lancés dans l'aventure : French </a:t>
            </a:r>
            <a:r>
              <a:rPr lang="fr-FR" sz="1500" dirty="0" err="1">
                <a:solidFill>
                  <a:schemeClr val="tx1"/>
                </a:solidFill>
                <a:latin typeface="+mj-lt"/>
              </a:rPr>
              <a:t>rabbit</a:t>
            </a:r>
            <a:r>
              <a:rPr lang="fr-FR" sz="1500" dirty="0">
                <a:solidFill>
                  <a:schemeClr val="tx1"/>
                </a:solidFill>
                <a:latin typeface="+mj-lt"/>
              </a:rPr>
              <a:t>, un canadien avec des emballages </a:t>
            </a:r>
            <a:r>
              <a:rPr lang="fr-FR" sz="1500" dirty="0" err="1">
                <a:solidFill>
                  <a:schemeClr val="tx1"/>
                </a:solidFill>
                <a:latin typeface="+mj-lt"/>
              </a:rPr>
              <a:t>Tetra</a:t>
            </a:r>
            <a:r>
              <a:rPr lang="fr-FR" sz="1500" dirty="0">
                <a:solidFill>
                  <a:schemeClr val="tx1"/>
                </a:solidFill>
                <a:latin typeface="+mj-lt"/>
              </a:rPr>
              <a:t> </a:t>
            </a:r>
            <a:r>
              <a:rPr lang="fr-FR" sz="1500" dirty="0" err="1">
                <a:solidFill>
                  <a:schemeClr val="tx1"/>
                </a:solidFill>
                <a:latin typeface="+mj-lt"/>
              </a:rPr>
              <a:t>Pak</a:t>
            </a:r>
            <a:r>
              <a:rPr lang="fr-FR" sz="1500" dirty="0">
                <a:solidFill>
                  <a:schemeClr val="tx1"/>
                </a:solidFill>
                <a:latin typeface="+mj-lt"/>
              </a:rPr>
              <a:t> munis d'un bouchon et Trilles. </a:t>
            </a:r>
          </a:p>
        </p:txBody>
      </p:sp>
      <p:pic>
        <p:nvPicPr>
          <p:cNvPr id="10" name="Picture 2"/>
          <p:cNvPicPr>
            <a:picLocks noChangeAspect="1" noChangeArrowheads="1"/>
          </p:cNvPicPr>
          <p:nvPr/>
        </p:nvPicPr>
        <p:blipFill>
          <a:blip r:embed="rId5" cstate="print"/>
          <a:srcRect/>
          <a:stretch>
            <a:fillRect/>
          </a:stretch>
        </p:blipFill>
        <p:spPr bwMode="auto">
          <a:xfrm>
            <a:off x="4105291" y="4652863"/>
            <a:ext cx="3347029" cy="1296417"/>
          </a:xfrm>
          <a:prstGeom prst="rect">
            <a:avLst/>
          </a:prstGeom>
          <a:noFill/>
          <a:ln w="9525">
            <a:noFill/>
            <a:miter lim="800000"/>
            <a:headEnd/>
            <a:tailEnd/>
          </a:ln>
        </p:spPr>
      </p:pic>
      <p:pic>
        <p:nvPicPr>
          <p:cNvPr id="11" name="Picture 3"/>
          <p:cNvPicPr>
            <a:picLocks noChangeAspect="1" noChangeArrowheads="1"/>
          </p:cNvPicPr>
          <p:nvPr/>
        </p:nvPicPr>
        <p:blipFill>
          <a:blip r:embed="rId6" cstate="print"/>
          <a:srcRect/>
          <a:stretch>
            <a:fillRect/>
          </a:stretch>
        </p:blipFill>
        <p:spPr bwMode="auto">
          <a:xfrm>
            <a:off x="6804248" y="3645024"/>
            <a:ext cx="1080120" cy="1103937"/>
          </a:xfrm>
          <a:prstGeom prst="rect">
            <a:avLst/>
          </a:prstGeom>
          <a:noFill/>
          <a:ln w="9525">
            <a:noFill/>
            <a:miter lim="800000"/>
            <a:headEnd/>
            <a:tailEnd/>
          </a:ln>
        </p:spPr>
      </p:pic>
      <p:sp>
        <p:nvSpPr>
          <p:cNvPr id="16" name="Rectangle 15"/>
          <p:cNvSpPr/>
          <p:nvPr/>
        </p:nvSpPr>
        <p:spPr>
          <a:xfrm>
            <a:off x="4139952" y="2060848"/>
            <a:ext cx="4572000" cy="147732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just"/>
            <a:r>
              <a:rPr lang="fr-FR" sz="1500" dirty="0" smtClean="0">
                <a:solidFill>
                  <a:schemeClr val="tx1"/>
                </a:solidFill>
                <a:latin typeface="+mj-lt"/>
              </a:rPr>
              <a:t>La </a:t>
            </a:r>
            <a:r>
              <a:rPr lang="fr-FR" sz="1500" b="1" dirty="0" err="1" smtClean="0">
                <a:solidFill>
                  <a:schemeClr val="tx1"/>
                </a:solidFill>
                <a:latin typeface="+mj-lt"/>
              </a:rPr>
              <a:t>Wine</a:t>
            </a:r>
            <a:r>
              <a:rPr lang="fr-FR" sz="1500" b="1" dirty="0" smtClean="0">
                <a:solidFill>
                  <a:schemeClr val="tx1"/>
                </a:solidFill>
                <a:latin typeface="+mj-lt"/>
              </a:rPr>
              <a:t> </a:t>
            </a:r>
            <a:r>
              <a:rPr lang="fr-FR" sz="1500" b="1" dirty="0" err="1" smtClean="0">
                <a:solidFill>
                  <a:schemeClr val="tx1"/>
                </a:solidFill>
                <a:latin typeface="+mj-lt"/>
              </a:rPr>
              <a:t>Pouch</a:t>
            </a:r>
            <a:r>
              <a:rPr lang="fr-FR" sz="1500" dirty="0" smtClean="0">
                <a:solidFill>
                  <a:schemeClr val="tx1"/>
                </a:solidFill>
                <a:latin typeface="+mj-lt"/>
              </a:rPr>
              <a:t>® dispose d’un emballage tendance, convivial, pratique pour tous les jours, et d’un volume moderne (1.5L). Écologique, il représente 80% de CO</a:t>
            </a:r>
            <a:r>
              <a:rPr lang="fr-FR" sz="1500" baseline="-25000" dirty="0" smtClean="0">
                <a:solidFill>
                  <a:schemeClr val="tx1"/>
                </a:solidFill>
                <a:latin typeface="+mj-lt"/>
              </a:rPr>
              <a:t>2</a:t>
            </a:r>
            <a:r>
              <a:rPr lang="fr-FR" sz="1500" dirty="0" smtClean="0">
                <a:solidFill>
                  <a:schemeClr val="tx1"/>
                </a:solidFill>
                <a:latin typeface="+mj-lt"/>
              </a:rPr>
              <a:t> de moins que 2 bouteilles 75cl. De plus il est économique : moins cher et moins lourd que le verre traditionnel.</a:t>
            </a:r>
            <a:endParaRPr lang="fr-FR" sz="1500" dirty="0">
              <a:solidFill>
                <a:schemeClr val="tx1"/>
              </a:solidFill>
              <a:latin typeface="+mj-lt"/>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57200" y="-27384"/>
            <a:ext cx="7467600" cy="1143000"/>
          </a:xfrm>
        </p:spPr>
        <p:txBody>
          <a:bodyPr/>
          <a:lstStyle/>
          <a:p>
            <a:r>
              <a:rPr lang="fr-FR" dirty="0" smtClean="0"/>
              <a:t>Fonction attribution univers/catégorie de produits</a:t>
            </a:r>
            <a:endParaRPr lang="fr-FR" dirty="0"/>
          </a:p>
        </p:txBody>
      </p:sp>
      <p:sp>
        <p:nvSpPr>
          <p:cNvPr id="6" name="Espace réservé du contenu 2"/>
          <p:cNvSpPr>
            <a:spLocks noGrp="1"/>
          </p:cNvSpPr>
          <p:nvPr>
            <p:ph sz="quarter" idx="1"/>
          </p:nvPr>
        </p:nvSpPr>
        <p:spPr>
          <a:xfrm>
            <a:off x="179512" y="1268760"/>
            <a:ext cx="8496944" cy="4873752"/>
          </a:xfrm>
        </p:spPr>
        <p:txBody>
          <a:bodyPr>
            <a:normAutofit/>
          </a:bodyPr>
          <a:lstStyle/>
          <a:p>
            <a:r>
              <a:rPr lang="fr-FR" sz="2200" b="1" dirty="0" smtClean="0">
                <a:solidFill>
                  <a:schemeClr val="tx2"/>
                </a:solidFill>
              </a:rPr>
              <a:t>Les nouveaux codes pour l’univers du </a:t>
            </a:r>
            <a:r>
              <a:rPr lang="fr-FR" sz="2800" b="1" dirty="0" smtClean="0">
                <a:solidFill>
                  <a:schemeClr val="tx2"/>
                </a:solidFill>
              </a:rPr>
              <a:t>vin</a:t>
            </a:r>
            <a:endParaRPr lang="fr-FR" sz="2200" b="1" dirty="0" smtClean="0">
              <a:solidFill>
                <a:schemeClr val="tx2"/>
              </a:solidFill>
            </a:endParaRPr>
          </a:p>
        </p:txBody>
      </p:sp>
      <p:pic>
        <p:nvPicPr>
          <p:cNvPr id="8" name="Picture 2" descr="vis Top 6 des bouchons de bouteilles de vin alternatifs"/>
          <p:cNvPicPr>
            <a:picLocks noChangeAspect="1" noChangeArrowheads="1"/>
          </p:cNvPicPr>
          <p:nvPr/>
        </p:nvPicPr>
        <p:blipFill>
          <a:blip r:embed="rId3" cstate="print"/>
          <a:srcRect/>
          <a:stretch>
            <a:fillRect/>
          </a:stretch>
        </p:blipFill>
        <p:spPr bwMode="auto">
          <a:xfrm>
            <a:off x="539552" y="2125384"/>
            <a:ext cx="1744487" cy="1231608"/>
          </a:xfrm>
          <a:prstGeom prst="rect">
            <a:avLst/>
          </a:prstGeom>
          <a:ln>
            <a:noFill/>
          </a:ln>
          <a:effectLst>
            <a:softEdge rad="112500"/>
          </a:effectLst>
        </p:spPr>
      </p:pic>
      <p:pic>
        <p:nvPicPr>
          <p:cNvPr id="9" name="Picture 2" descr="liege Top 6 des bouchons de bouteilles de vin alternatifs"/>
          <p:cNvPicPr>
            <a:picLocks noChangeAspect="1" noChangeArrowheads="1"/>
          </p:cNvPicPr>
          <p:nvPr/>
        </p:nvPicPr>
        <p:blipFill>
          <a:blip r:embed="rId4" cstate="print"/>
          <a:srcRect/>
          <a:stretch>
            <a:fillRect/>
          </a:stretch>
        </p:blipFill>
        <p:spPr bwMode="auto">
          <a:xfrm>
            <a:off x="3347864" y="2698412"/>
            <a:ext cx="1872208" cy="1404697"/>
          </a:xfrm>
          <a:prstGeom prst="rect">
            <a:avLst/>
          </a:prstGeom>
          <a:ln>
            <a:noFill/>
          </a:ln>
          <a:effectLst>
            <a:softEdge rad="112500"/>
          </a:effectLst>
        </p:spPr>
      </p:pic>
      <p:cxnSp>
        <p:nvCxnSpPr>
          <p:cNvPr id="16" name="Connecteur droit 15"/>
          <p:cNvCxnSpPr/>
          <p:nvPr/>
        </p:nvCxnSpPr>
        <p:spPr>
          <a:xfrm>
            <a:off x="3635896" y="2636912"/>
            <a:ext cx="1368152" cy="1512168"/>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flipH="1">
            <a:off x="3707904" y="2636912"/>
            <a:ext cx="1224136" cy="151216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Flèche vers le haut 20"/>
          <p:cNvSpPr/>
          <p:nvPr/>
        </p:nvSpPr>
        <p:spPr>
          <a:xfrm rot="18153509">
            <a:off x="2731335" y="2963248"/>
            <a:ext cx="267204" cy="63359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p:cNvSpPr txBox="1"/>
          <p:nvPr/>
        </p:nvSpPr>
        <p:spPr>
          <a:xfrm>
            <a:off x="539552" y="3338408"/>
            <a:ext cx="1872208" cy="738664"/>
          </a:xfrm>
          <a:prstGeom prst="rect">
            <a:avLst/>
          </a:prstGeom>
          <a:noFill/>
        </p:spPr>
        <p:txBody>
          <a:bodyPr wrap="square" rtlCol="0">
            <a:spAutoFit/>
          </a:bodyPr>
          <a:lstStyle/>
          <a:p>
            <a:pPr algn="ctr"/>
            <a:r>
              <a:rPr lang="fr-FR" sz="1400" i="1" dirty="0" smtClean="0"/>
              <a:t>Le </a:t>
            </a:r>
            <a:r>
              <a:rPr lang="fr-FR" sz="1400" b="1" i="1" dirty="0" smtClean="0"/>
              <a:t>bouchon métallique </a:t>
            </a:r>
            <a:r>
              <a:rPr lang="fr-FR" sz="1400" i="1" dirty="0" smtClean="0"/>
              <a:t>à visser/dévisser</a:t>
            </a:r>
            <a:endParaRPr lang="fr-FR" sz="1400" i="1" dirty="0"/>
          </a:p>
        </p:txBody>
      </p:sp>
      <p:sp>
        <p:nvSpPr>
          <p:cNvPr id="23" name="Flèche vers le haut 22"/>
          <p:cNvSpPr/>
          <p:nvPr/>
        </p:nvSpPr>
        <p:spPr>
          <a:xfrm rot="3381392">
            <a:off x="5507515" y="3027513"/>
            <a:ext cx="249203" cy="65106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Flèche vers le haut 23"/>
          <p:cNvSpPr/>
          <p:nvPr/>
        </p:nvSpPr>
        <p:spPr>
          <a:xfrm rot="10800000">
            <a:off x="4247984" y="4365103"/>
            <a:ext cx="252008" cy="64807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Picture 4" descr="vinolok2 Top 6 des bouchons de bouteilles de vin alternatifs"/>
          <p:cNvPicPr>
            <a:picLocks noChangeAspect="1" noChangeArrowheads="1"/>
          </p:cNvPicPr>
          <p:nvPr/>
        </p:nvPicPr>
        <p:blipFill>
          <a:blip r:embed="rId5" cstate="print"/>
          <a:srcRect/>
          <a:stretch>
            <a:fillRect/>
          </a:stretch>
        </p:blipFill>
        <p:spPr bwMode="auto">
          <a:xfrm>
            <a:off x="6006529" y="1772816"/>
            <a:ext cx="1373783" cy="989124"/>
          </a:xfrm>
          <a:prstGeom prst="rect">
            <a:avLst/>
          </a:prstGeom>
          <a:noFill/>
          <a:ln w="9525">
            <a:noFill/>
            <a:miter lim="800000"/>
            <a:headEnd/>
            <a:tailEnd/>
          </a:ln>
        </p:spPr>
      </p:pic>
      <p:pic>
        <p:nvPicPr>
          <p:cNvPr id="26" name="Picture 6" descr="vinolok2 Top 6 des bouchons de bouteilles de vin alternatifs"/>
          <p:cNvPicPr>
            <a:picLocks noChangeAspect="1" noChangeArrowheads="1"/>
          </p:cNvPicPr>
          <p:nvPr/>
        </p:nvPicPr>
        <p:blipFill>
          <a:blip r:embed="rId5" cstate="print"/>
          <a:srcRect/>
          <a:stretch>
            <a:fillRect/>
          </a:stretch>
        </p:blipFill>
        <p:spPr bwMode="auto">
          <a:xfrm>
            <a:off x="7380312" y="1772816"/>
            <a:ext cx="1296144" cy="933224"/>
          </a:xfrm>
          <a:prstGeom prst="rect">
            <a:avLst/>
          </a:prstGeom>
          <a:noFill/>
          <a:ln w="9525">
            <a:noFill/>
            <a:miter lim="800000"/>
            <a:headEnd/>
            <a:tailEnd/>
          </a:ln>
        </p:spPr>
      </p:pic>
      <p:pic>
        <p:nvPicPr>
          <p:cNvPr id="27" name="Picture 8" descr="vinolok3 Top 6 des bouchons de bouteilles de vin alternatifs"/>
          <p:cNvPicPr>
            <a:picLocks noChangeAspect="1" noChangeArrowheads="1"/>
          </p:cNvPicPr>
          <p:nvPr/>
        </p:nvPicPr>
        <p:blipFill>
          <a:blip r:embed="rId6" cstate="print"/>
          <a:srcRect/>
          <a:stretch>
            <a:fillRect/>
          </a:stretch>
        </p:blipFill>
        <p:spPr bwMode="auto">
          <a:xfrm>
            <a:off x="6012160" y="2708919"/>
            <a:ext cx="1368152" cy="985069"/>
          </a:xfrm>
          <a:prstGeom prst="rect">
            <a:avLst/>
          </a:prstGeom>
          <a:noFill/>
          <a:ln w="9525">
            <a:noFill/>
            <a:miter lim="800000"/>
            <a:headEnd/>
            <a:tailEnd/>
          </a:ln>
        </p:spPr>
      </p:pic>
      <p:pic>
        <p:nvPicPr>
          <p:cNvPr id="28" name="Picture 10" descr="vinolok4 Top 6 des bouchons de bouteilles de vin alternatifs"/>
          <p:cNvPicPr>
            <a:picLocks noChangeAspect="1" noChangeArrowheads="1"/>
          </p:cNvPicPr>
          <p:nvPr/>
        </p:nvPicPr>
        <p:blipFill>
          <a:blip r:embed="rId7" cstate="print"/>
          <a:srcRect/>
          <a:stretch>
            <a:fillRect/>
          </a:stretch>
        </p:blipFill>
        <p:spPr bwMode="auto">
          <a:xfrm>
            <a:off x="7380312" y="2708920"/>
            <a:ext cx="1296144" cy="974701"/>
          </a:xfrm>
          <a:prstGeom prst="rect">
            <a:avLst/>
          </a:prstGeom>
          <a:noFill/>
          <a:ln w="9525">
            <a:noFill/>
            <a:miter lim="800000"/>
            <a:headEnd/>
            <a:tailEnd/>
          </a:ln>
        </p:spPr>
      </p:pic>
      <p:sp>
        <p:nvSpPr>
          <p:cNvPr id="29" name="Rectangle 5"/>
          <p:cNvSpPr>
            <a:spLocks noChangeArrowheads="1"/>
          </p:cNvSpPr>
          <p:nvPr/>
        </p:nvSpPr>
        <p:spPr bwMode="auto">
          <a:xfrm>
            <a:off x="5796136" y="3645024"/>
            <a:ext cx="3096344" cy="1169551"/>
          </a:xfrm>
          <a:prstGeom prst="rect">
            <a:avLst/>
          </a:prstGeom>
          <a:noFill/>
          <a:ln w="9525">
            <a:noFill/>
            <a:miter lim="800000"/>
            <a:headEnd/>
            <a:tailEnd/>
          </a:ln>
        </p:spPr>
        <p:txBody>
          <a:bodyPr wrap="square">
            <a:spAutoFit/>
          </a:bodyPr>
          <a:lstStyle/>
          <a:p>
            <a:pPr algn="ctr"/>
            <a:r>
              <a:rPr lang="fr-FR" sz="1400" i="1" dirty="0">
                <a:latin typeface="+mj-lt"/>
              </a:rPr>
              <a:t>Le </a:t>
            </a:r>
            <a:r>
              <a:rPr lang="fr-FR" sz="1400" b="1" i="1" dirty="0">
                <a:latin typeface="+mj-lt"/>
              </a:rPr>
              <a:t>bouchon en verre </a:t>
            </a:r>
            <a:r>
              <a:rPr lang="fr-FR" sz="1400" i="1" dirty="0">
                <a:latin typeface="+mj-lt"/>
              </a:rPr>
              <a:t>(ou </a:t>
            </a:r>
            <a:r>
              <a:rPr lang="fr-FR" sz="1400" i="1" dirty="0" err="1">
                <a:latin typeface="+mj-lt"/>
              </a:rPr>
              <a:t>vino</a:t>
            </a:r>
            <a:r>
              <a:rPr lang="fr-FR" sz="1400" i="1" dirty="0">
                <a:latin typeface="+mj-lt"/>
              </a:rPr>
              <a:t>-</a:t>
            </a:r>
            <a:r>
              <a:rPr lang="fr-FR" sz="1400" i="1" dirty="0" err="1">
                <a:latin typeface="+mj-lt"/>
              </a:rPr>
              <a:t>lok</a:t>
            </a:r>
            <a:r>
              <a:rPr lang="fr-FR" sz="1400" i="1" dirty="0">
                <a:latin typeface="+mj-lt"/>
              </a:rPr>
              <a:t>) </a:t>
            </a:r>
            <a:r>
              <a:rPr lang="fr-FR" sz="1400" i="1" dirty="0" smtClean="0">
                <a:latin typeface="+mj-lt"/>
              </a:rPr>
              <a:t>Peu </a:t>
            </a:r>
            <a:r>
              <a:rPr lang="fr-FR" sz="1400" i="1" dirty="0">
                <a:latin typeface="+mj-lt"/>
              </a:rPr>
              <a:t>connu, ce bouchon esthétique a l’avantage de ne pas altérer le vin et de s’ouvrir et se refermer facilement.</a:t>
            </a:r>
          </a:p>
        </p:txBody>
      </p:sp>
      <p:pic>
        <p:nvPicPr>
          <p:cNvPr id="30" name="Picture 4" descr="zork Top 6 des bouchons de bouteilles de vin alternatifs"/>
          <p:cNvPicPr>
            <a:picLocks noChangeAspect="1" noChangeArrowheads="1"/>
          </p:cNvPicPr>
          <p:nvPr/>
        </p:nvPicPr>
        <p:blipFill>
          <a:blip r:embed="rId8" cstate="print"/>
          <a:srcRect/>
          <a:stretch>
            <a:fillRect/>
          </a:stretch>
        </p:blipFill>
        <p:spPr bwMode="auto">
          <a:xfrm>
            <a:off x="2267744" y="4797152"/>
            <a:ext cx="1899717" cy="1584176"/>
          </a:xfrm>
          <a:prstGeom prst="rect">
            <a:avLst/>
          </a:prstGeom>
          <a:ln>
            <a:noFill/>
          </a:ln>
          <a:effectLst>
            <a:softEdge rad="112500"/>
          </a:effectLst>
        </p:spPr>
      </p:pic>
      <p:sp>
        <p:nvSpPr>
          <p:cNvPr id="31" name="Rectangle 30"/>
          <p:cNvSpPr/>
          <p:nvPr/>
        </p:nvSpPr>
        <p:spPr>
          <a:xfrm>
            <a:off x="3635896" y="5473005"/>
            <a:ext cx="3672408" cy="1169551"/>
          </a:xfrm>
          <a:prstGeom prst="rect">
            <a:avLst/>
          </a:prstGeom>
        </p:spPr>
        <p:txBody>
          <a:bodyPr wrap="square">
            <a:spAutoFit/>
          </a:bodyPr>
          <a:lstStyle/>
          <a:p>
            <a:pPr algn="ctr"/>
            <a:r>
              <a:rPr lang="fr-FR" sz="1400" i="1" dirty="0" smtClean="0">
                <a:latin typeface="+mj-lt"/>
              </a:rPr>
              <a:t>ZORK </a:t>
            </a:r>
            <a:r>
              <a:rPr lang="fr-FR" sz="1400" i="1" dirty="0" err="1" smtClean="0">
                <a:latin typeface="+mj-lt"/>
              </a:rPr>
              <a:t>Pty</a:t>
            </a:r>
            <a:r>
              <a:rPr lang="fr-FR" sz="1400" i="1" dirty="0" smtClean="0">
                <a:latin typeface="+mj-lt"/>
              </a:rPr>
              <a:t> Ltd conçoit et fabrique des </a:t>
            </a:r>
            <a:r>
              <a:rPr lang="fr-FR" sz="1400" b="1" i="1" dirty="0" smtClean="0">
                <a:latin typeface="+mj-lt"/>
              </a:rPr>
              <a:t>bouchons innovants</a:t>
            </a:r>
            <a:r>
              <a:rPr lang="fr-FR" sz="1400" i="1" dirty="0" smtClean="0">
                <a:latin typeface="+mj-lt"/>
              </a:rPr>
              <a:t>  destinés à l’industrie des boissons alcoolisées qui constituent une véritable alternative face aux fermetures traditionnelles.</a:t>
            </a:r>
            <a:endParaRPr lang="fr-FR" sz="1400" i="1" dirty="0">
              <a:latin typeface="+mj-lt"/>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57200" y="-27384"/>
            <a:ext cx="7467600" cy="1143000"/>
          </a:xfrm>
        </p:spPr>
        <p:txBody>
          <a:bodyPr/>
          <a:lstStyle/>
          <a:p>
            <a:r>
              <a:rPr lang="fr-FR" dirty="0" smtClean="0"/>
              <a:t>Fonction attribution univers/catégorie de produits</a:t>
            </a:r>
            <a:endParaRPr lang="fr-FR" dirty="0"/>
          </a:p>
        </p:txBody>
      </p:sp>
      <p:sp>
        <p:nvSpPr>
          <p:cNvPr id="6" name="Espace réservé du contenu 2"/>
          <p:cNvSpPr>
            <a:spLocks noGrp="1"/>
          </p:cNvSpPr>
          <p:nvPr>
            <p:ph sz="quarter" idx="1"/>
          </p:nvPr>
        </p:nvSpPr>
        <p:spPr>
          <a:xfrm>
            <a:off x="179512" y="1268760"/>
            <a:ext cx="8496944" cy="4873752"/>
          </a:xfrm>
        </p:spPr>
        <p:txBody>
          <a:bodyPr>
            <a:normAutofit/>
          </a:bodyPr>
          <a:lstStyle/>
          <a:p>
            <a:r>
              <a:rPr lang="fr-FR" sz="2200" b="1" dirty="0" smtClean="0">
                <a:solidFill>
                  <a:schemeClr val="tx2"/>
                </a:solidFill>
              </a:rPr>
              <a:t>Les nouveaux codes pour l’univers des </a:t>
            </a:r>
            <a:r>
              <a:rPr lang="fr-FR" sz="2800" b="1" dirty="0" smtClean="0">
                <a:solidFill>
                  <a:schemeClr val="tx2"/>
                </a:solidFill>
              </a:rPr>
              <a:t>biscuits</a:t>
            </a:r>
          </a:p>
        </p:txBody>
      </p:sp>
      <p:pic>
        <p:nvPicPr>
          <p:cNvPr id="14" name="Picture 3"/>
          <p:cNvPicPr>
            <a:picLocks noChangeAspect="1" noChangeArrowheads="1"/>
          </p:cNvPicPr>
          <p:nvPr/>
        </p:nvPicPr>
        <p:blipFill>
          <a:blip r:embed="rId3" cstate="print"/>
          <a:srcRect/>
          <a:stretch>
            <a:fillRect/>
          </a:stretch>
        </p:blipFill>
        <p:spPr bwMode="auto">
          <a:xfrm>
            <a:off x="6372200" y="3429000"/>
            <a:ext cx="1699381" cy="2986608"/>
          </a:xfrm>
          <a:prstGeom prst="rect">
            <a:avLst/>
          </a:prstGeom>
          <a:noFill/>
          <a:ln w="9525">
            <a:noFill/>
            <a:miter lim="800000"/>
            <a:headEnd/>
            <a:tailEnd/>
          </a:ln>
        </p:spPr>
      </p:pic>
      <p:pic>
        <p:nvPicPr>
          <p:cNvPr id="15" name="Picture 2"/>
          <p:cNvPicPr>
            <a:picLocks noChangeAspect="1" noChangeArrowheads="1"/>
          </p:cNvPicPr>
          <p:nvPr/>
        </p:nvPicPr>
        <p:blipFill>
          <a:blip r:embed="rId4" cstate="print"/>
          <a:srcRect/>
          <a:stretch>
            <a:fillRect/>
          </a:stretch>
        </p:blipFill>
        <p:spPr bwMode="auto">
          <a:xfrm>
            <a:off x="251520" y="1772816"/>
            <a:ext cx="2447925" cy="2959100"/>
          </a:xfrm>
          <a:prstGeom prst="rect">
            <a:avLst/>
          </a:prstGeom>
          <a:noFill/>
          <a:ln w="9525">
            <a:noFill/>
            <a:miter lim="800000"/>
            <a:headEnd/>
            <a:tailEnd/>
          </a:ln>
        </p:spPr>
      </p:pic>
      <p:sp>
        <p:nvSpPr>
          <p:cNvPr id="17" name="Rectangle 16"/>
          <p:cNvSpPr/>
          <p:nvPr/>
        </p:nvSpPr>
        <p:spPr>
          <a:xfrm>
            <a:off x="2699792" y="2708921"/>
            <a:ext cx="3456384" cy="255454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fr-FR" sz="1600" dirty="0" smtClean="0"/>
              <a:t>Le noir confère de la noblesse, de la distinction et de l’élégance. Il s’en dégage un caractère sophistiqué qui convient bien, généralement,  aux produits de grande qualité comme les vins ou pour simuler des produits coûteux comme le chocolat. Le noir est particulièrement utile pour provoquer des contrastes.</a:t>
            </a:r>
            <a:endParaRPr lang="fr-FR"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sz="3600" dirty="0" smtClean="0"/>
              <a:t>Fonction positionnement</a:t>
            </a:r>
            <a:endParaRPr lang="fr-FR" sz="3600" dirty="0"/>
          </a:p>
        </p:txBody>
      </p:sp>
      <p:sp>
        <p:nvSpPr>
          <p:cNvPr id="5" name="Espace réservé du texte 4"/>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88640"/>
            <a:ext cx="7467600" cy="778098"/>
          </a:xfrm>
        </p:spPr>
        <p:txBody>
          <a:bodyPr/>
          <a:lstStyle/>
          <a:p>
            <a:r>
              <a:rPr lang="fr-FR" dirty="0" smtClean="0"/>
              <a:t>Fonction positionnement</a:t>
            </a:r>
            <a:endParaRPr lang="fr-FR" dirty="0"/>
          </a:p>
        </p:txBody>
      </p:sp>
      <p:sp>
        <p:nvSpPr>
          <p:cNvPr id="3" name="Espace réservé du contenu 2"/>
          <p:cNvSpPr>
            <a:spLocks noGrp="1"/>
          </p:cNvSpPr>
          <p:nvPr>
            <p:ph sz="quarter" idx="1"/>
          </p:nvPr>
        </p:nvSpPr>
        <p:spPr>
          <a:xfrm>
            <a:off x="467544" y="1052736"/>
            <a:ext cx="7931224" cy="5277200"/>
          </a:xfrm>
        </p:spPr>
        <p:txBody>
          <a:bodyPr>
            <a:normAutofit fontScale="92500" lnSpcReduction="20000"/>
          </a:bodyPr>
          <a:lstStyle/>
          <a:p>
            <a:pPr algn="ctr"/>
            <a:r>
              <a:rPr lang="fr-FR" dirty="0" smtClean="0">
                <a:solidFill>
                  <a:srgbClr val="00B0F0"/>
                </a:solidFill>
              </a:rPr>
              <a:t>Packaging : Témoin majeur du positionnement</a:t>
            </a:r>
          </a:p>
          <a:p>
            <a:pPr algn="ctr">
              <a:buFont typeface="Wingdings" pitchFamily="2" charset="2"/>
              <a:buChar char="§"/>
            </a:pPr>
            <a:r>
              <a:rPr lang="fr-FR" dirty="0" smtClean="0"/>
              <a:t>Est-ce que je communique le plus de mon produit ?</a:t>
            </a:r>
            <a:endParaRPr lang="fr-FR" dirty="0" smtClean="0">
              <a:solidFill>
                <a:srgbClr val="00B0F0"/>
              </a:solidFill>
            </a:endParaRPr>
          </a:p>
          <a:p>
            <a:pPr algn="ctr">
              <a:buNone/>
            </a:pPr>
            <a:endParaRPr lang="fr-FR" i="1" dirty="0" smtClean="0"/>
          </a:p>
          <a:p>
            <a:pPr algn="ctr">
              <a:buNone/>
            </a:pPr>
            <a:r>
              <a:rPr lang="fr-FR" i="1" dirty="0" smtClean="0"/>
              <a:t>Un bon packaging communique !</a:t>
            </a:r>
          </a:p>
          <a:p>
            <a:pPr algn="ctr">
              <a:buNone/>
            </a:pPr>
            <a:endParaRPr lang="fr-FR" i="1" dirty="0" smtClean="0"/>
          </a:p>
          <a:p>
            <a:pPr algn="just"/>
            <a:r>
              <a:rPr lang="fr-FR" dirty="0" smtClean="0"/>
              <a:t>Le positionnement permet d’</a:t>
            </a:r>
            <a:r>
              <a:rPr lang="fr-FR" b="1" dirty="0" smtClean="0"/>
              <a:t>identifier</a:t>
            </a:r>
            <a:r>
              <a:rPr lang="fr-FR" dirty="0" smtClean="0"/>
              <a:t> l’entreprise ou le produit en indiquant clairement </a:t>
            </a:r>
            <a:r>
              <a:rPr lang="fr-FR" b="1" dirty="0" smtClean="0"/>
              <a:t>sa différence </a:t>
            </a:r>
            <a:r>
              <a:rPr lang="fr-FR" dirty="0" smtClean="0"/>
              <a:t>par rapport aux concurrents. Le positionnement fait partie à la fois de </a:t>
            </a:r>
            <a:r>
              <a:rPr lang="fr-FR" b="1" dirty="0" smtClean="0"/>
              <a:t>la stratégie </a:t>
            </a:r>
            <a:r>
              <a:rPr lang="fr-FR" dirty="0" smtClean="0"/>
              <a:t>de l’entreprise et de la mise en œuvre du </a:t>
            </a:r>
            <a:r>
              <a:rPr lang="fr-FR" b="1" dirty="0" smtClean="0"/>
              <a:t>plan d’action marketing.</a:t>
            </a:r>
          </a:p>
          <a:p>
            <a:pPr algn="just">
              <a:buNone/>
            </a:pPr>
            <a:endParaRPr lang="fr-FR" b="1" dirty="0" smtClean="0"/>
          </a:p>
          <a:p>
            <a:pPr algn="just"/>
            <a:r>
              <a:rPr lang="fr-FR" dirty="0" smtClean="0"/>
              <a:t>Il est souvent difficile de différencier objectivement ses produits ou de la faire percevoir à des consommateurs peu experts ou peu motivés.</a:t>
            </a:r>
          </a:p>
          <a:p>
            <a:pPr algn="just">
              <a:buNone/>
            </a:pPr>
            <a:r>
              <a:rPr lang="fr-FR" b="1" dirty="0" smtClean="0"/>
              <a:t>	L’image </a:t>
            </a:r>
            <a:r>
              <a:rPr lang="fr-FR" dirty="0" smtClean="0"/>
              <a:t>est en revanche une base de différenciation selon de multiples dimensions (émotionnelles, symboliques, éthiques…).</a:t>
            </a:r>
          </a:p>
          <a:p>
            <a:pPr algn="just"/>
            <a:endParaRPr lang="fr-FR" b="1" dirty="0" smtClean="0"/>
          </a:p>
          <a:p>
            <a:pPr>
              <a:buNone/>
            </a:pPr>
            <a:endParaRPr lang="fr-FR" i="1" dirty="0" smtClean="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467600" cy="778098"/>
          </a:xfrm>
        </p:spPr>
        <p:txBody>
          <a:bodyPr/>
          <a:lstStyle/>
          <a:p>
            <a:r>
              <a:rPr lang="fr-FR" dirty="0" smtClean="0"/>
              <a:t>Fonction Positionnement</a:t>
            </a:r>
            <a:endParaRPr lang="fr-FR" dirty="0"/>
          </a:p>
        </p:txBody>
      </p:sp>
      <p:sp>
        <p:nvSpPr>
          <p:cNvPr id="3" name="Espace réservé du contenu 2"/>
          <p:cNvSpPr>
            <a:spLocks noGrp="1"/>
          </p:cNvSpPr>
          <p:nvPr>
            <p:ph sz="quarter" idx="1"/>
          </p:nvPr>
        </p:nvSpPr>
        <p:spPr>
          <a:xfrm>
            <a:off x="457200" y="1340768"/>
            <a:ext cx="7715200" cy="5133184"/>
          </a:xfrm>
        </p:spPr>
        <p:txBody>
          <a:bodyPr>
            <a:normAutofit fontScale="92500" lnSpcReduction="20000"/>
          </a:bodyPr>
          <a:lstStyle/>
          <a:p>
            <a:pPr algn="ctr"/>
            <a:r>
              <a:rPr lang="fr-FR" b="1" i="1" dirty="0" smtClean="0">
                <a:solidFill>
                  <a:schemeClr val="accent1"/>
                </a:solidFill>
              </a:rPr>
              <a:t>Comment se différencier ?</a:t>
            </a:r>
          </a:p>
          <a:p>
            <a:pPr algn="just">
              <a:buNone/>
            </a:pPr>
            <a:endParaRPr lang="fr-FR" i="1" dirty="0" smtClean="0"/>
          </a:p>
          <a:p>
            <a:pPr algn="just"/>
            <a:r>
              <a:rPr lang="fr-FR" i="1" dirty="0" smtClean="0"/>
              <a:t>La marque en tant que telle </a:t>
            </a:r>
            <a:r>
              <a:rPr lang="fr-FR" dirty="0" smtClean="0"/>
              <a:t>: elle représente l’arme absolue d’une différenciation basée sur l’image, </a:t>
            </a:r>
            <a:r>
              <a:rPr lang="fr-FR" b="1" dirty="0" smtClean="0"/>
              <a:t>si la notoriété et l’image sont suffisantes</a:t>
            </a:r>
            <a:r>
              <a:rPr lang="fr-FR" dirty="0" smtClean="0"/>
              <a:t>. Le nom de la marque doit lui-même participer à l’expression du positionnement.</a:t>
            </a:r>
          </a:p>
          <a:p>
            <a:pPr algn="just">
              <a:buNone/>
            </a:pPr>
            <a:endParaRPr lang="fr-FR" dirty="0" smtClean="0"/>
          </a:p>
          <a:p>
            <a:pPr algn="just"/>
            <a:r>
              <a:rPr lang="fr-FR" i="1" dirty="0" smtClean="0"/>
              <a:t>Par rapport à un contexte de consommation: </a:t>
            </a:r>
            <a:r>
              <a:rPr lang="fr-FR" dirty="0" smtClean="0"/>
              <a:t>Il peut être plus efficace de se positionner par rapport à un contexte de consommation que par rapport aux bénéfices recherchés. Se positionner par rapport au contexte permet donc d’induire simultanément ces bénéfices, ce qui est plus efficace du point de vue de la communication. De plus, pour le consommateur,</a:t>
            </a:r>
            <a:r>
              <a:rPr lang="fr-FR" b="1" dirty="0" smtClean="0"/>
              <a:t> le contexte est une référence plus concrète que le bénéfice</a:t>
            </a:r>
            <a:r>
              <a:rPr lang="fr-FR" dirty="0" smtClean="0"/>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043608" y="332656"/>
            <a:ext cx="6768752" cy="830997"/>
          </a:xfrm>
          <a:prstGeom prst="rect">
            <a:avLst/>
          </a:prstGeom>
          <a:noFill/>
        </p:spPr>
        <p:txBody>
          <a:bodyPr wrap="square" rtlCol="0">
            <a:spAutoFit/>
          </a:bodyPr>
          <a:lstStyle/>
          <a:p>
            <a:pPr algn="ctr"/>
            <a:r>
              <a:rPr lang="fr-FR" sz="2400" b="1" dirty="0" smtClean="0"/>
              <a:t>9 fonctions à essayer de rassembler pour concevoir un bon emballage :</a:t>
            </a:r>
            <a:endParaRPr lang="fr-FR" sz="2400" b="1" dirty="0"/>
          </a:p>
        </p:txBody>
      </p:sp>
      <p:sp>
        <p:nvSpPr>
          <p:cNvPr id="5" name="Rectangle 4"/>
          <p:cNvSpPr/>
          <p:nvPr/>
        </p:nvSpPr>
        <p:spPr>
          <a:xfrm>
            <a:off x="827584" y="1412776"/>
            <a:ext cx="2448272" cy="974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Fonction Protéger</a:t>
            </a:r>
            <a:endParaRPr lang="fr-FR" sz="2400" dirty="0"/>
          </a:p>
        </p:txBody>
      </p:sp>
      <p:sp>
        <p:nvSpPr>
          <p:cNvPr id="6" name="Rectangle 5"/>
          <p:cNvSpPr/>
          <p:nvPr/>
        </p:nvSpPr>
        <p:spPr>
          <a:xfrm>
            <a:off x="5148064" y="1772816"/>
            <a:ext cx="2448272" cy="97487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400" dirty="0" smtClean="0"/>
              <a:t>Fonction Distribuer</a:t>
            </a:r>
            <a:endParaRPr lang="fr-FR" sz="2400" dirty="0"/>
          </a:p>
        </p:txBody>
      </p:sp>
      <p:sp>
        <p:nvSpPr>
          <p:cNvPr id="7" name="Rectangle 6"/>
          <p:cNvSpPr/>
          <p:nvPr/>
        </p:nvSpPr>
        <p:spPr>
          <a:xfrm>
            <a:off x="1691680" y="2636912"/>
            <a:ext cx="2448272" cy="97487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2400" dirty="0" smtClean="0"/>
              <a:t>Fonction Manipuler</a:t>
            </a:r>
            <a:endParaRPr lang="fr-FR" sz="2400" dirty="0"/>
          </a:p>
        </p:txBody>
      </p:sp>
      <p:sp>
        <p:nvSpPr>
          <p:cNvPr id="8" name="Rectangle 7"/>
          <p:cNvSpPr/>
          <p:nvPr/>
        </p:nvSpPr>
        <p:spPr>
          <a:xfrm>
            <a:off x="179512" y="4149080"/>
            <a:ext cx="2592288" cy="115212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sz="2400" dirty="0" smtClean="0"/>
              <a:t>Fonction Alerte / Reconnaissance de la marque</a:t>
            </a:r>
            <a:endParaRPr lang="fr-FR" sz="2400" dirty="0"/>
          </a:p>
        </p:txBody>
      </p:sp>
      <p:sp>
        <p:nvSpPr>
          <p:cNvPr id="9" name="Rectangle 8"/>
          <p:cNvSpPr/>
          <p:nvPr/>
        </p:nvSpPr>
        <p:spPr>
          <a:xfrm>
            <a:off x="5652120" y="4221088"/>
            <a:ext cx="2664296" cy="93610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400" dirty="0" smtClean="0"/>
              <a:t>Fonction Manipuler</a:t>
            </a:r>
            <a:endParaRPr lang="fr-FR" sz="2400" dirty="0"/>
          </a:p>
        </p:txBody>
      </p:sp>
      <p:sp>
        <p:nvSpPr>
          <p:cNvPr id="10" name="Rectangle 9"/>
          <p:cNvSpPr/>
          <p:nvPr/>
        </p:nvSpPr>
        <p:spPr>
          <a:xfrm>
            <a:off x="4499992" y="5373216"/>
            <a:ext cx="3168352" cy="1152128"/>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Fonction Attribution univers / Catégorie de produits</a:t>
            </a:r>
            <a:endParaRPr lang="fr-FR" sz="2400" dirty="0"/>
          </a:p>
        </p:txBody>
      </p:sp>
      <p:sp>
        <p:nvSpPr>
          <p:cNvPr id="11" name="Rectangle 10"/>
          <p:cNvSpPr/>
          <p:nvPr/>
        </p:nvSpPr>
        <p:spPr>
          <a:xfrm>
            <a:off x="1475656" y="5733256"/>
            <a:ext cx="2448272" cy="974878"/>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Fonction Positionnement</a:t>
            </a:r>
            <a:endParaRPr lang="fr-FR" sz="2400" dirty="0"/>
          </a:p>
        </p:txBody>
      </p:sp>
      <p:sp>
        <p:nvSpPr>
          <p:cNvPr id="12" name="Rectangle 11"/>
          <p:cNvSpPr/>
          <p:nvPr/>
        </p:nvSpPr>
        <p:spPr>
          <a:xfrm>
            <a:off x="2987824" y="3789040"/>
            <a:ext cx="2448272" cy="974878"/>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Fonction Informer</a:t>
            </a:r>
            <a:endParaRPr lang="fr-FR" sz="2400" dirty="0"/>
          </a:p>
        </p:txBody>
      </p:sp>
      <p:sp>
        <p:nvSpPr>
          <p:cNvPr id="13" name="Rectangle 12"/>
          <p:cNvSpPr/>
          <p:nvPr/>
        </p:nvSpPr>
        <p:spPr>
          <a:xfrm>
            <a:off x="6156176" y="2996952"/>
            <a:ext cx="2448272" cy="97487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2400" dirty="0" smtClean="0"/>
              <a:t>Fonction Services</a:t>
            </a:r>
            <a:endParaRPr lang="fr-FR" sz="2400"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467600" cy="778098"/>
          </a:xfrm>
        </p:spPr>
        <p:txBody>
          <a:bodyPr/>
          <a:lstStyle/>
          <a:p>
            <a:r>
              <a:rPr lang="fr-FR" dirty="0" smtClean="0"/>
              <a:t>Fonction Positionnement</a:t>
            </a:r>
            <a:endParaRPr lang="fr-FR" dirty="0"/>
          </a:p>
        </p:txBody>
      </p:sp>
      <p:sp>
        <p:nvSpPr>
          <p:cNvPr id="3" name="Espace réservé du contenu 2"/>
          <p:cNvSpPr>
            <a:spLocks noGrp="1"/>
          </p:cNvSpPr>
          <p:nvPr>
            <p:ph sz="quarter" idx="1"/>
          </p:nvPr>
        </p:nvSpPr>
        <p:spPr>
          <a:xfrm>
            <a:off x="457200" y="1268760"/>
            <a:ext cx="7859216" cy="5205192"/>
          </a:xfrm>
        </p:spPr>
        <p:txBody>
          <a:bodyPr>
            <a:normAutofit fontScale="85000" lnSpcReduction="20000"/>
          </a:bodyPr>
          <a:lstStyle/>
          <a:p>
            <a:pPr algn="ctr"/>
            <a:r>
              <a:rPr lang="fr-FR" sz="2600" b="1" i="1" dirty="0" smtClean="0">
                <a:solidFill>
                  <a:schemeClr val="accent1"/>
                </a:solidFill>
              </a:rPr>
              <a:t>Comment se différencier ?</a:t>
            </a:r>
            <a:endParaRPr lang="fr-FR" sz="2600" i="1" dirty="0" smtClean="0"/>
          </a:p>
          <a:p>
            <a:pPr algn="just"/>
            <a:r>
              <a:rPr lang="fr-FR" i="1" dirty="0" smtClean="0"/>
              <a:t>Par rapport au terroir </a:t>
            </a:r>
            <a:r>
              <a:rPr lang="fr-FR" dirty="0" smtClean="0"/>
              <a:t>: il représente une base de positionnement intéressante car de plus en plus valorisée, idée d’un produit authentique.</a:t>
            </a:r>
          </a:p>
          <a:p>
            <a:pPr algn="just"/>
            <a:r>
              <a:rPr lang="fr-FR" i="1" dirty="0" smtClean="0"/>
              <a:t>Par rapport à la qualité </a:t>
            </a:r>
            <a:r>
              <a:rPr lang="fr-FR" dirty="0" smtClean="0"/>
              <a:t>perçue avec des positionnements proposant le meilleur rapport qualité/prix, éloquent pour le consommateur, ou en revendiquant l’excellence, la meilleure qualité.</a:t>
            </a:r>
          </a:p>
          <a:p>
            <a:pPr algn="ctr"/>
            <a:r>
              <a:rPr lang="fr-FR" b="1" dirty="0" smtClean="0">
                <a:solidFill>
                  <a:srgbClr val="00B0F0"/>
                </a:solidFill>
              </a:rPr>
              <a:t>Plusieurs types  de positionnement </a:t>
            </a:r>
          </a:p>
          <a:p>
            <a:pPr algn="ctr">
              <a:buNone/>
            </a:pPr>
            <a:r>
              <a:rPr lang="fr-FR" dirty="0" smtClean="0"/>
              <a:t>Miniaturisation, phénomène de mode, l’éthique, le fun, la sophistication, l’exotisme</a:t>
            </a:r>
          </a:p>
          <a:p>
            <a:pPr algn="ctr">
              <a:buNone/>
            </a:pPr>
            <a:r>
              <a:rPr lang="fr-FR" dirty="0" smtClean="0"/>
              <a:t>le médical, le végétarisme, la naturalité, la nutrition/santé, la variété des sens</a:t>
            </a:r>
          </a:p>
          <a:p>
            <a:pPr algn="ctr">
              <a:buNone/>
            </a:pPr>
            <a:r>
              <a:rPr lang="fr-FR" dirty="0" smtClean="0"/>
              <a:t> la cosmétique, la diététique, le bien-être, la citoyenneté, l’écologie,</a:t>
            </a:r>
          </a:p>
          <a:p>
            <a:pPr algn="ctr">
              <a:buNone/>
            </a:pPr>
            <a:r>
              <a:rPr lang="fr-FR" dirty="0" smtClean="0"/>
              <a:t> </a:t>
            </a:r>
            <a:r>
              <a:rPr lang="fr-FR" dirty="0" err="1" smtClean="0"/>
              <a:t>Low</a:t>
            </a:r>
            <a:r>
              <a:rPr lang="fr-FR" dirty="0" smtClean="0"/>
              <a:t> </a:t>
            </a:r>
            <a:r>
              <a:rPr lang="fr-FR" dirty="0" err="1" smtClean="0"/>
              <a:t>cost</a:t>
            </a:r>
            <a:r>
              <a:rPr lang="fr-FR" dirty="0" smtClean="0"/>
              <a:t>, l’ultra simple, l’authenticité,</a:t>
            </a:r>
          </a:p>
          <a:p>
            <a:pPr algn="ctr">
              <a:buNone/>
            </a:pPr>
            <a:r>
              <a:rPr lang="fr-FR" dirty="0" smtClean="0"/>
              <a:t> la praticité, le </a:t>
            </a:r>
            <a:r>
              <a:rPr lang="fr-FR" dirty="0" err="1" smtClean="0"/>
              <a:t>snacking</a:t>
            </a:r>
            <a:r>
              <a:rPr lang="fr-FR" dirty="0" smtClean="0"/>
              <a:t>/nomadisme, le Do </a:t>
            </a:r>
            <a:r>
              <a:rPr lang="fr-FR" dirty="0" err="1" smtClean="0"/>
              <a:t>it</a:t>
            </a:r>
            <a:r>
              <a:rPr lang="fr-FR" dirty="0" smtClean="0"/>
              <a:t> </a:t>
            </a:r>
            <a:r>
              <a:rPr lang="fr-FR" dirty="0" err="1" smtClean="0"/>
              <a:t>yourself</a:t>
            </a:r>
            <a:r>
              <a:rPr lang="fr-FR" dirty="0" smtClean="0"/>
              <a:t>, …</a:t>
            </a:r>
            <a:endParaRPr lang="fr-FR" dirty="0" smtClean="0">
              <a:solidFill>
                <a:srgbClr val="00B0F0"/>
              </a:solidFill>
            </a:endParaRPr>
          </a:p>
          <a:p>
            <a:pPr algn="just"/>
            <a:endParaRPr lang="fr-FR"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raclette.jpg"/>
          <p:cNvPicPr>
            <a:picLocks noChangeAspect="1"/>
          </p:cNvPicPr>
          <p:nvPr/>
        </p:nvPicPr>
        <p:blipFill>
          <a:blip r:embed="rId3" cstate="print"/>
          <a:stretch>
            <a:fillRect/>
          </a:stretch>
        </p:blipFill>
        <p:spPr>
          <a:xfrm rot="541796">
            <a:off x="2929568" y="3676926"/>
            <a:ext cx="1545901" cy="1573363"/>
          </a:xfrm>
          <a:prstGeom prst="rect">
            <a:avLst/>
          </a:prstGeom>
          <a:ln>
            <a:noFill/>
          </a:ln>
          <a:effectLst>
            <a:softEdge rad="112500"/>
          </a:effectLst>
        </p:spPr>
      </p:pic>
      <p:pic>
        <p:nvPicPr>
          <p:cNvPr id="10" name="Image 9" descr="PASTA_BOX_NOUILL_4d7f2248142d4.jpg"/>
          <p:cNvPicPr>
            <a:picLocks noChangeAspect="1"/>
          </p:cNvPicPr>
          <p:nvPr/>
        </p:nvPicPr>
        <p:blipFill>
          <a:blip r:embed="rId4" cstate="print"/>
          <a:stretch>
            <a:fillRect/>
          </a:stretch>
        </p:blipFill>
        <p:spPr>
          <a:xfrm>
            <a:off x="971600" y="1700808"/>
            <a:ext cx="1810891" cy="1810891"/>
          </a:xfrm>
          <a:prstGeom prst="rect">
            <a:avLst/>
          </a:prstGeom>
          <a:ln>
            <a:noFill/>
          </a:ln>
          <a:effectLst>
            <a:softEdge rad="112500"/>
          </a:effectLst>
        </p:spPr>
      </p:pic>
      <p:sp>
        <p:nvSpPr>
          <p:cNvPr id="2" name="Titre 1"/>
          <p:cNvSpPr>
            <a:spLocks noGrp="1"/>
          </p:cNvSpPr>
          <p:nvPr>
            <p:ph type="title"/>
          </p:nvPr>
        </p:nvSpPr>
        <p:spPr>
          <a:xfrm>
            <a:off x="457200" y="274638"/>
            <a:ext cx="7467600" cy="490066"/>
          </a:xfrm>
        </p:spPr>
        <p:txBody>
          <a:bodyPr>
            <a:normAutofit fontScale="90000"/>
          </a:bodyPr>
          <a:lstStyle/>
          <a:p>
            <a:r>
              <a:rPr lang="fr-FR" dirty="0" smtClean="0"/>
              <a:t>Fonction Positionnement</a:t>
            </a:r>
            <a:endParaRPr lang="fr-FR" dirty="0"/>
          </a:p>
        </p:txBody>
      </p:sp>
      <p:sp>
        <p:nvSpPr>
          <p:cNvPr id="3" name="Espace réservé du contenu 2"/>
          <p:cNvSpPr>
            <a:spLocks noGrp="1"/>
          </p:cNvSpPr>
          <p:nvPr>
            <p:ph sz="quarter" idx="1"/>
          </p:nvPr>
        </p:nvSpPr>
        <p:spPr>
          <a:xfrm>
            <a:off x="539552" y="692696"/>
            <a:ext cx="7992888" cy="936104"/>
          </a:xfrm>
        </p:spPr>
        <p:txBody>
          <a:bodyPr/>
          <a:lstStyle/>
          <a:p>
            <a:pPr algn="ctr">
              <a:buNone/>
            </a:pPr>
            <a:r>
              <a:rPr lang="fr-FR" b="1" dirty="0" smtClean="0"/>
              <a:t> </a:t>
            </a:r>
            <a:r>
              <a:rPr lang="fr-FR" b="1" dirty="0" smtClean="0">
                <a:solidFill>
                  <a:srgbClr val="00B0F0"/>
                </a:solidFill>
              </a:rPr>
              <a:t>Adaptez votre communication !</a:t>
            </a:r>
            <a:r>
              <a:rPr lang="fr-FR" b="1" dirty="0" smtClean="0"/>
              <a:t>  </a:t>
            </a:r>
          </a:p>
          <a:p>
            <a:pPr>
              <a:buNone/>
            </a:pPr>
            <a:r>
              <a:rPr lang="fr-FR" b="1" dirty="0" smtClean="0"/>
              <a:t>Nomadisme</a:t>
            </a:r>
            <a:r>
              <a:rPr lang="fr-FR" dirty="0" smtClean="0"/>
              <a:t>       				</a:t>
            </a:r>
            <a:endParaRPr lang="fr-FR" dirty="0">
              <a:effectLst>
                <a:outerShdw blurRad="38100" dist="38100" dir="2700000" algn="tl">
                  <a:srgbClr val="000000">
                    <a:alpha val="43137"/>
                  </a:srgbClr>
                </a:outerShdw>
              </a:effectLst>
            </a:endParaRPr>
          </a:p>
        </p:txBody>
      </p:sp>
      <p:pic>
        <p:nvPicPr>
          <p:cNvPr id="4" name="Picture 2"/>
          <p:cNvPicPr>
            <a:picLocks noChangeAspect="1" noChangeArrowheads="1"/>
          </p:cNvPicPr>
          <p:nvPr/>
        </p:nvPicPr>
        <p:blipFill>
          <a:blip r:embed="rId5" cstate="print"/>
          <a:srcRect l="18480" t="16778" r="17681"/>
          <a:stretch>
            <a:fillRect/>
          </a:stretch>
        </p:blipFill>
        <p:spPr bwMode="auto">
          <a:xfrm rot="5400000">
            <a:off x="7435777" y="3307365"/>
            <a:ext cx="1257221" cy="1224136"/>
          </a:xfrm>
          <a:prstGeom prst="rect">
            <a:avLst/>
          </a:prstGeom>
          <a:ln>
            <a:noFill/>
          </a:ln>
          <a:effectLst>
            <a:softEdge rad="112500"/>
          </a:effectLst>
        </p:spPr>
      </p:pic>
      <p:pic>
        <p:nvPicPr>
          <p:cNvPr id="5" name="Picture 2"/>
          <p:cNvPicPr>
            <a:picLocks noChangeAspect="1" noChangeArrowheads="1"/>
          </p:cNvPicPr>
          <p:nvPr/>
        </p:nvPicPr>
        <p:blipFill>
          <a:blip r:embed="rId6" cstate="print"/>
          <a:srcRect/>
          <a:stretch>
            <a:fillRect/>
          </a:stretch>
        </p:blipFill>
        <p:spPr bwMode="auto">
          <a:xfrm rot="5400000">
            <a:off x="7404830" y="1914662"/>
            <a:ext cx="1319116" cy="1224136"/>
          </a:xfrm>
          <a:prstGeom prst="rect">
            <a:avLst/>
          </a:prstGeom>
          <a:ln>
            <a:noFill/>
          </a:ln>
          <a:effectLst>
            <a:softEdge rad="112500"/>
          </a:effectLst>
        </p:spPr>
      </p:pic>
      <p:pic>
        <p:nvPicPr>
          <p:cNvPr id="7" name="Picture 4" descr="Le Gouter LA BOULANGERE"/>
          <p:cNvPicPr>
            <a:picLocks noChangeAspect="1" noChangeArrowheads="1"/>
          </p:cNvPicPr>
          <p:nvPr/>
        </p:nvPicPr>
        <p:blipFill>
          <a:blip r:embed="rId7" cstate="print"/>
          <a:srcRect l="15845" t="9062" r="12852" b="8936"/>
          <a:stretch>
            <a:fillRect/>
          </a:stretch>
        </p:blipFill>
        <p:spPr bwMode="auto">
          <a:xfrm>
            <a:off x="395536" y="1988840"/>
            <a:ext cx="805122" cy="1367304"/>
          </a:xfrm>
          <a:prstGeom prst="rect">
            <a:avLst/>
          </a:prstGeom>
          <a:ln>
            <a:noFill/>
          </a:ln>
          <a:effectLst>
            <a:softEdge rad="112500"/>
          </a:effectLst>
        </p:spPr>
      </p:pic>
      <p:grpSp>
        <p:nvGrpSpPr>
          <p:cNvPr id="6" name="Groupe 10"/>
          <p:cNvGrpSpPr/>
          <p:nvPr/>
        </p:nvGrpSpPr>
        <p:grpSpPr>
          <a:xfrm>
            <a:off x="3131840" y="5229200"/>
            <a:ext cx="2520280" cy="1268760"/>
            <a:chOff x="323526" y="1772816"/>
            <a:chExt cx="5040499" cy="4392490"/>
          </a:xfrm>
        </p:grpSpPr>
        <p:pic>
          <p:nvPicPr>
            <p:cNvPr id="12" name="Image 11" descr="IMG_5082.JPG"/>
            <p:cNvPicPr>
              <a:picLocks noChangeAspect="1"/>
            </p:cNvPicPr>
            <p:nvPr/>
          </p:nvPicPr>
          <p:blipFill>
            <a:blip r:embed="rId8" cstate="print"/>
            <a:srcRect l="5113" t="14300" r="1963" b="15351"/>
            <a:stretch>
              <a:fillRect/>
            </a:stretch>
          </p:blipFill>
          <p:spPr>
            <a:xfrm rot="5400000">
              <a:off x="-625698" y="2722040"/>
              <a:ext cx="4392490" cy="2494041"/>
            </a:xfrm>
            <a:prstGeom prst="rect">
              <a:avLst/>
            </a:prstGeom>
            <a:ln>
              <a:noFill/>
            </a:ln>
            <a:effectLst>
              <a:softEdge rad="112500"/>
            </a:effectLst>
          </p:spPr>
        </p:pic>
        <p:pic>
          <p:nvPicPr>
            <p:cNvPr id="13" name="Image 12" descr="IMG_5083.JPG"/>
            <p:cNvPicPr>
              <a:picLocks noChangeAspect="1"/>
            </p:cNvPicPr>
            <p:nvPr/>
          </p:nvPicPr>
          <p:blipFill>
            <a:blip r:embed="rId9" cstate="print"/>
            <a:srcRect l="323" t="12113" b="10188"/>
            <a:stretch>
              <a:fillRect/>
            </a:stretch>
          </p:blipFill>
          <p:spPr>
            <a:xfrm rot="5400000">
              <a:off x="1871668" y="2672949"/>
              <a:ext cx="4392489" cy="2592225"/>
            </a:xfrm>
            <a:prstGeom prst="rect">
              <a:avLst/>
            </a:prstGeom>
            <a:ln>
              <a:noFill/>
            </a:ln>
            <a:effectLst>
              <a:softEdge rad="112500"/>
            </a:effectLst>
          </p:spPr>
        </p:pic>
      </p:grpSp>
      <p:pic>
        <p:nvPicPr>
          <p:cNvPr id="15" name="Image 14" descr="florette.jpg"/>
          <p:cNvPicPr>
            <a:picLocks noChangeAspect="1"/>
          </p:cNvPicPr>
          <p:nvPr/>
        </p:nvPicPr>
        <p:blipFill>
          <a:blip r:embed="rId10" cstate="print"/>
          <a:stretch>
            <a:fillRect/>
          </a:stretch>
        </p:blipFill>
        <p:spPr>
          <a:xfrm>
            <a:off x="4355976" y="3573016"/>
            <a:ext cx="1296144" cy="1663992"/>
          </a:xfrm>
          <a:prstGeom prst="rect">
            <a:avLst/>
          </a:prstGeom>
          <a:ln>
            <a:noFill/>
          </a:ln>
          <a:effectLst>
            <a:softEdge rad="112500"/>
          </a:effectLst>
        </p:spPr>
      </p:pic>
      <p:pic>
        <p:nvPicPr>
          <p:cNvPr id="8" name="Picture 4" descr="http://www.hrimag.com/IMG/jpg_sachets_500_dpi.jpg"/>
          <p:cNvPicPr>
            <a:picLocks noChangeAspect="1" noChangeArrowheads="1"/>
          </p:cNvPicPr>
          <p:nvPr/>
        </p:nvPicPr>
        <p:blipFill>
          <a:blip r:embed="rId11" cstate="print"/>
          <a:srcRect/>
          <a:stretch>
            <a:fillRect/>
          </a:stretch>
        </p:blipFill>
        <p:spPr bwMode="auto">
          <a:xfrm>
            <a:off x="661647" y="3347729"/>
            <a:ext cx="1606575" cy="1305330"/>
          </a:xfrm>
          <a:prstGeom prst="rect">
            <a:avLst/>
          </a:prstGeom>
          <a:ln>
            <a:noFill/>
          </a:ln>
          <a:effectLst>
            <a:softEdge rad="112500"/>
          </a:effectLst>
        </p:spPr>
      </p:pic>
      <p:sp>
        <p:nvSpPr>
          <p:cNvPr id="16" name="Rectangle avec flèche vers le haut 15"/>
          <p:cNvSpPr/>
          <p:nvPr/>
        </p:nvSpPr>
        <p:spPr>
          <a:xfrm>
            <a:off x="395536" y="4797152"/>
            <a:ext cx="2304256" cy="1772816"/>
          </a:xfrm>
          <a:prstGeom prst="upArrowCallout">
            <a:avLst>
              <a:gd name="adj1" fmla="val 25000"/>
              <a:gd name="adj2" fmla="val 25000"/>
              <a:gd name="adj3" fmla="val 6539"/>
              <a:gd name="adj4" fmla="val 87922"/>
            </a:avLst>
          </a:prstGeom>
          <a:effectLst>
            <a:glow rad="228600">
              <a:schemeClr val="accent6">
                <a:satMod val="175000"/>
                <a:alpha val="40000"/>
              </a:schemeClr>
            </a:glow>
            <a:outerShdw blurRad="50800" dist="25000" dir="5400000"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fr-FR" dirty="0" smtClean="0"/>
              <a:t>Pasta box, moutarde Maille, sucre Beghin Say </a:t>
            </a:r>
            <a:r>
              <a:rPr lang="fr-FR" sz="1600" b="1" dirty="0" smtClean="0"/>
              <a:t>Portion individuelle</a:t>
            </a:r>
          </a:p>
          <a:p>
            <a:pPr algn="ctr"/>
            <a:r>
              <a:rPr lang="fr-FR" sz="1600" b="1" dirty="0" smtClean="0"/>
              <a:t>Facile à transporter</a:t>
            </a:r>
            <a:endParaRPr lang="fr-FR" sz="1600" b="1" dirty="0"/>
          </a:p>
        </p:txBody>
      </p:sp>
      <p:sp>
        <p:nvSpPr>
          <p:cNvPr id="17" name="Rectangle avec flèche vers le bas 16"/>
          <p:cNvSpPr/>
          <p:nvPr/>
        </p:nvSpPr>
        <p:spPr>
          <a:xfrm>
            <a:off x="3203848" y="1700808"/>
            <a:ext cx="2448272" cy="1800200"/>
          </a:xfrm>
          <a:prstGeom prst="downArrowCallout">
            <a:avLst/>
          </a:prstGeom>
          <a:effectLst>
            <a:glow rad="228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smtClean="0">
                <a:solidFill>
                  <a:schemeClr val="tx1"/>
                </a:solidFill>
              </a:rPr>
              <a:t>Le contexte permet de mettre en évidence les bénéfices du produits</a:t>
            </a:r>
            <a:endParaRPr lang="fr-FR" dirty="0">
              <a:solidFill>
                <a:schemeClr val="tx1"/>
              </a:solidFill>
            </a:endParaRPr>
          </a:p>
        </p:txBody>
      </p:sp>
      <p:pic>
        <p:nvPicPr>
          <p:cNvPr id="18" name="Image 17" descr="breizh-cola-400.jpg"/>
          <p:cNvPicPr>
            <a:picLocks noChangeAspect="1"/>
          </p:cNvPicPr>
          <p:nvPr/>
        </p:nvPicPr>
        <p:blipFill>
          <a:blip r:embed="rId12" cstate="print"/>
          <a:stretch>
            <a:fillRect/>
          </a:stretch>
        </p:blipFill>
        <p:spPr>
          <a:xfrm>
            <a:off x="6220604" y="1988840"/>
            <a:ext cx="1159708" cy="2448272"/>
          </a:xfrm>
          <a:prstGeom prst="rect">
            <a:avLst/>
          </a:prstGeom>
          <a:ln>
            <a:noFill/>
          </a:ln>
          <a:effectLst>
            <a:softEdge rad="112500"/>
          </a:effectLst>
        </p:spPr>
      </p:pic>
      <p:sp>
        <p:nvSpPr>
          <p:cNvPr id="19" name="Rectangle avec flèche vers le haut 18"/>
          <p:cNvSpPr/>
          <p:nvPr/>
        </p:nvSpPr>
        <p:spPr>
          <a:xfrm>
            <a:off x="6156176" y="4725144"/>
            <a:ext cx="2736304" cy="1944216"/>
          </a:xfrm>
          <a:prstGeom prst="upArrowCallout">
            <a:avLst>
              <a:gd name="adj1" fmla="val 25000"/>
              <a:gd name="adj2" fmla="val 25000"/>
              <a:gd name="adj3" fmla="val 18281"/>
              <a:gd name="adj4" fmla="val 7468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dirty="0" smtClean="0"/>
              <a:t>Yaourts Malo, Breizh Cola…</a:t>
            </a:r>
          </a:p>
          <a:p>
            <a:pPr algn="ctr"/>
            <a:r>
              <a:rPr lang="fr-FR" dirty="0" smtClean="0"/>
              <a:t>Sentiment de retour aux sources, mais aussi d’appartenance</a:t>
            </a:r>
          </a:p>
        </p:txBody>
      </p:sp>
      <p:graphicFrame>
        <p:nvGraphicFramePr>
          <p:cNvPr id="22" name="Tableau 21"/>
          <p:cNvGraphicFramePr>
            <a:graphicFrameLocks noGrp="1"/>
          </p:cNvGraphicFramePr>
          <p:nvPr/>
        </p:nvGraphicFramePr>
        <p:xfrm>
          <a:off x="395536" y="1628800"/>
          <a:ext cx="2232248" cy="3096344"/>
        </p:xfrm>
        <a:graphic>
          <a:graphicData uri="http://schemas.openxmlformats.org/drawingml/2006/table">
            <a:tbl>
              <a:tblPr firstRow="1" bandRow="1">
                <a:tableStyleId>{2D5ABB26-0587-4C30-8999-92F81FD0307C}</a:tableStyleId>
              </a:tblPr>
              <a:tblGrid>
                <a:gridCol w="2232248"/>
              </a:tblGrid>
              <a:tr h="3096344">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23" name="Tableau 22"/>
          <p:cNvGraphicFramePr>
            <a:graphicFrameLocks noGrp="1"/>
          </p:cNvGraphicFramePr>
          <p:nvPr/>
        </p:nvGraphicFramePr>
        <p:xfrm>
          <a:off x="3059832" y="3645024"/>
          <a:ext cx="2664296" cy="2952328"/>
        </p:xfrm>
        <a:graphic>
          <a:graphicData uri="http://schemas.openxmlformats.org/drawingml/2006/table">
            <a:tbl>
              <a:tblPr firstRow="1" bandRow="1">
                <a:tableStyleId>{5940675A-B579-460E-94D1-54222C63F5DA}</a:tableStyleId>
              </a:tblPr>
              <a:tblGrid>
                <a:gridCol w="2664296"/>
              </a:tblGrid>
              <a:tr h="2952328">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24" name="Tableau 23"/>
          <p:cNvGraphicFramePr>
            <a:graphicFrameLocks noGrp="1"/>
          </p:cNvGraphicFramePr>
          <p:nvPr/>
        </p:nvGraphicFramePr>
        <p:xfrm>
          <a:off x="6156176" y="1772816"/>
          <a:ext cx="2687960" cy="2896096"/>
        </p:xfrm>
        <a:graphic>
          <a:graphicData uri="http://schemas.openxmlformats.org/drawingml/2006/table">
            <a:tbl>
              <a:tblPr firstRow="1" bandRow="1">
                <a:tableStyleId>{5940675A-B579-460E-94D1-54222C63F5DA}</a:tableStyleId>
              </a:tblPr>
              <a:tblGrid>
                <a:gridCol w="2687960"/>
              </a:tblGrid>
              <a:tr h="2896096">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1" name="ZoneTexte 20"/>
          <p:cNvSpPr txBox="1"/>
          <p:nvPr/>
        </p:nvSpPr>
        <p:spPr>
          <a:xfrm>
            <a:off x="2987824" y="1124744"/>
            <a:ext cx="2808312" cy="461665"/>
          </a:xfrm>
          <a:prstGeom prst="rect">
            <a:avLst/>
          </a:prstGeom>
          <a:noFill/>
        </p:spPr>
        <p:txBody>
          <a:bodyPr wrap="square" rtlCol="0">
            <a:spAutoFit/>
          </a:bodyPr>
          <a:lstStyle/>
          <a:p>
            <a:pPr algn="ctr"/>
            <a:r>
              <a:rPr lang="fr-FR" sz="2400" i="1" dirty="0" smtClean="0"/>
              <a:t>Mise en situation</a:t>
            </a:r>
            <a:endParaRPr lang="fr-FR" sz="2400" dirty="0"/>
          </a:p>
        </p:txBody>
      </p:sp>
      <p:sp>
        <p:nvSpPr>
          <p:cNvPr id="25" name="ZoneTexte 24"/>
          <p:cNvSpPr txBox="1"/>
          <p:nvPr/>
        </p:nvSpPr>
        <p:spPr>
          <a:xfrm>
            <a:off x="6156176" y="1167135"/>
            <a:ext cx="2736304" cy="461665"/>
          </a:xfrm>
          <a:prstGeom prst="rect">
            <a:avLst/>
          </a:prstGeom>
          <a:noFill/>
        </p:spPr>
        <p:txBody>
          <a:bodyPr wrap="square" rtlCol="0">
            <a:spAutoFit/>
          </a:bodyPr>
          <a:lstStyle/>
          <a:p>
            <a:pPr algn="ctr"/>
            <a:r>
              <a:rPr lang="fr-FR" sz="2400" dirty="0" smtClean="0">
                <a:effectLst>
                  <a:outerShdw blurRad="38100" dist="38100" dir="2700000" algn="tl">
                    <a:srgbClr val="000000">
                      <a:alpha val="43137"/>
                    </a:srgbClr>
                  </a:outerShdw>
                </a:effectLst>
              </a:rPr>
              <a:t>Authenticité</a:t>
            </a:r>
            <a:endParaRPr lang="fr-FR" sz="2400"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descr="Gerlinéa.jpg"/>
          <p:cNvPicPr>
            <a:picLocks noChangeAspect="1"/>
          </p:cNvPicPr>
          <p:nvPr/>
        </p:nvPicPr>
        <p:blipFill>
          <a:blip r:embed="rId3" cstate="print"/>
          <a:stretch>
            <a:fillRect/>
          </a:stretch>
        </p:blipFill>
        <p:spPr>
          <a:xfrm>
            <a:off x="4067944" y="3501008"/>
            <a:ext cx="2304256" cy="2304256"/>
          </a:xfrm>
          <a:prstGeom prst="rect">
            <a:avLst/>
          </a:prstGeom>
        </p:spPr>
      </p:pic>
      <p:pic>
        <p:nvPicPr>
          <p:cNvPr id="11" name="Picture 15" descr="Barres céréales bio"/>
          <p:cNvPicPr>
            <a:picLocks noChangeAspect="1" noChangeArrowheads="1"/>
          </p:cNvPicPr>
          <p:nvPr/>
        </p:nvPicPr>
        <p:blipFill>
          <a:blip r:embed="rId4" cstate="print"/>
          <a:srcRect/>
          <a:stretch>
            <a:fillRect/>
          </a:stretch>
        </p:blipFill>
        <p:spPr bwMode="auto">
          <a:xfrm>
            <a:off x="1691680" y="5229200"/>
            <a:ext cx="1969811" cy="1440160"/>
          </a:xfrm>
          <a:prstGeom prst="rect">
            <a:avLst/>
          </a:prstGeom>
          <a:ln>
            <a:noFill/>
          </a:ln>
          <a:effectLst>
            <a:softEdge rad="112500"/>
          </a:effectLst>
        </p:spPr>
      </p:pic>
      <p:pic>
        <p:nvPicPr>
          <p:cNvPr id="8" name="Image 7" descr="Bjorg.jpg"/>
          <p:cNvPicPr>
            <a:picLocks noChangeAspect="1"/>
          </p:cNvPicPr>
          <p:nvPr/>
        </p:nvPicPr>
        <p:blipFill>
          <a:blip r:embed="rId5" cstate="print"/>
          <a:stretch>
            <a:fillRect/>
          </a:stretch>
        </p:blipFill>
        <p:spPr>
          <a:xfrm>
            <a:off x="539552" y="1412776"/>
            <a:ext cx="2716907" cy="2088232"/>
          </a:xfrm>
          <a:prstGeom prst="rect">
            <a:avLst/>
          </a:prstGeom>
        </p:spPr>
      </p:pic>
      <p:pic>
        <p:nvPicPr>
          <p:cNvPr id="9" name="Image 8" descr="Celnat_Kasha_Sarrasin_Grille_Bio.jpg"/>
          <p:cNvPicPr>
            <a:picLocks noChangeAspect="1"/>
          </p:cNvPicPr>
          <p:nvPr/>
        </p:nvPicPr>
        <p:blipFill>
          <a:blip r:embed="rId6" cstate="print"/>
          <a:stretch>
            <a:fillRect/>
          </a:stretch>
        </p:blipFill>
        <p:spPr>
          <a:xfrm rot="21378208">
            <a:off x="238278" y="3127726"/>
            <a:ext cx="1883786" cy="1883786"/>
          </a:xfrm>
          <a:prstGeom prst="rect">
            <a:avLst/>
          </a:prstGeom>
        </p:spPr>
      </p:pic>
      <p:sp>
        <p:nvSpPr>
          <p:cNvPr id="2" name="Titre 1"/>
          <p:cNvSpPr>
            <a:spLocks noGrp="1"/>
          </p:cNvSpPr>
          <p:nvPr>
            <p:ph type="title"/>
          </p:nvPr>
        </p:nvSpPr>
        <p:spPr>
          <a:xfrm>
            <a:off x="467544" y="0"/>
            <a:ext cx="7467600" cy="634082"/>
          </a:xfrm>
        </p:spPr>
        <p:txBody>
          <a:bodyPr/>
          <a:lstStyle/>
          <a:p>
            <a:r>
              <a:rPr lang="fr-FR" dirty="0" smtClean="0"/>
              <a:t>Fonction positionnement</a:t>
            </a:r>
            <a:endParaRPr lang="fr-FR" dirty="0"/>
          </a:p>
        </p:txBody>
      </p:sp>
      <p:sp>
        <p:nvSpPr>
          <p:cNvPr id="3" name="Espace réservé du contenu 2"/>
          <p:cNvSpPr>
            <a:spLocks noGrp="1"/>
          </p:cNvSpPr>
          <p:nvPr>
            <p:ph sz="quarter" idx="1"/>
          </p:nvPr>
        </p:nvSpPr>
        <p:spPr>
          <a:xfrm>
            <a:off x="0" y="692696"/>
            <a:ext cx="8964488" cy="1080120"/>
          </a:xfrm>
        </p:spPr>
        <p:txBody>
          <a:bodyPr/>
          <a:lstStyle/>
          <a:p>
            <a:pPr algn="ctr">
              <a:buNone/>
            </a:pPr>
            <a:r>
              <a:rPr lang="fr-FR" b="1" dirty="0" smtClean="0">
                <a:solidFill>
                  <a:srgbClr val="00B0F0"/>
                </a:solidFill>
              </a:rPr>
              <a:t>Adaptez votre communication !</a:t>
            </a:r>
            <a:r>
              <a:rPr lang="fr-FR" b="1" dirty="0" smtClean="0"/>
              <a:t>  </a:t>
            </a:r>
            <a:endParaRPr lang="fr-FR" dirty="0" smtClean="0"/>
          </a:p>
          <a:p>
            <a:pPr>
              <a:buNone/>
            </a:pPr>
            <a:r>
              <a:rPr lang="fr-FR" dirty="0" smtClean="0"/>
              <a:t>   Naturalité/Biologique</a:t>
            </a:r>
            <a:endParaRPr lang="fr-FR" i="1" dirty="0"/>
          </a:p>
        </p:txBody>
      </p:sp>
      <p:sp>
        <p:nvSpPr>
          <p:cNvPr id="10" name="Rectangle à coins arrondis 9"/>
          <p:cNvSpPr/>
          <p:nvPr/>
        </p:nvSpPr>
        <p:spPr>
          <a:xfrm>
            <a:off x="2123728" y="3140968"/>
            <a:ext cx="1152128" cy="1944216"/>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fr-FR" sz="1600" dirty="0" smtClean="0"/>
              <a:t>Bio ethnique</a:t>
            </a:r>
          </a:p>
          <a:p>
            <a:r>
              <a:rPr lang="fr-FR" sz="1600" i="1" dirty="0" smtClean="0"/>
              <a:t>Celmat </a:t>
            </a:r>
            <a:r>
              <a:rPr lang="fr-FR" sz="1600" dirty="0" smtClean="0"/>
              <a:t> Kasha sarrasin grillé bio</a:t>
            </a:r>
          </a:p>
          <a:p>
            <a:r>
              <a:rPr lang="fr-FR" sz="1600" dirty="0" smtClean="0"/>
              <a:t>Origine : Russie</a:t>
            </a:r>
            <a:endParaRPr lang="fr-FR" sz="1600" dirty="0"/>
          </a:p>
        </p:txBody>
      </p:sp>
      <p:sp>
        <p:nvSpPr>
          <p:cNvPr id="12" name="Arrondir un rectangle à un seul coin 11"/>
          <p:cNvSpPr/>
          <p:nvPr/>
        </p:nvSpPr>
        <p:spPr>
          <a:xfrm>
            <a:off x="179512" y="5157192"/>
            <a:ext cx="1368152" cy="1512168"/>
          </a:xfrm>
          <a:prstGeom prst="round1Rect">
            <a:avLst/>
          </a:prstGeom>
          <a:ln>
            <a:solidFill>
              <a:srgbClr val="DE2EB8"/>
            </a:solidFill>
          </a:ln>
        </p:spPr>
        <p:style>
          <a:lnRef idx="2">
            <a:schemeClr val="accent6"/>
          </a:lnRef>
          <a:fillRef idx="1">
            <a:schemeClr val="lt1"/>
          </a:fillRef>
          <a:effectRef idx="0">
            <a:schemeClr val="accent6"/>
          </a:effectRef>
          <a:fontRef idx="minor">
            <a:schemeClr val="dk1"/>
          </a:fontRef>
        </p:style>
        <p:txBody>
          <a:bodyPr rtlCol="0" anchor="ctr"/>
          <a:lstStyle/>
          <a:p>
            <a:r>
              <a:rPr lang="fr-FR" sz="1200" dirty="0" smtClean="0"/>
              <a:t>Bio santé :</a:t>
            </a:r>
          </a:p>
          <a:p>
            <a:r>
              <a:rPr lang="fr-FR" sz="1200" dirty="0" smtClean="0"/>
              <a:t>Barres céréalières</a:t>
            </a:r>
          </a:p>
          <a:p>
            <a:r>
              <a:rPr lang="fr-FR" sz="1200" dirty="0" smtClean="0"/>
              <a:t>(</a:t>
            </a:r>
            <a:r>
              <a:rPr lang="fr-FR" sz="1200" b="1" dirty="0" smtClean="0"/>
              <a:t>source de fibres et de vitamines B9 </a:t>
            </a:r>
          </a:p>
          <a:p>
            <a:r>
              <a:rPr lang="fr-FR" sz="1200" b="1" dirty="0" smtClean="0"/>
              <a:t>pour femmes enceintes</a:t>
            </a:r>
            <a:r>
              <a:rPr lang="fr-FR" dirty="0" smtClean="0"/>
              <a:t>). </a:t>
            </a:r>
            <a:endParaRPr lang="fr-FR" dirty="0"/>
          </a:p>
        </p:txBody>
      </p:sp>
      <p:pic>
        <p:nvPicPr>
          <p:cNvPr id="13" name="Image 12" descr="valpiform.jpg"/>
          <p:cNvPicPr>
            <a:picLocks noChangeAspect="1"/>
          </p:cNvPicPr>
          <p:nvPr/>
        </p:nvPicPr>
        <p:blipFill>
          <a:blip r:embed="rId7" cstate="print"/>
          <a:stretch>
            <a:fillRect/>
          </a:stretch>
        </p:blipFill>
        <p:spPr>
          <a:xfrm>
            <a:off x="3923928" y="1556792"/>
            <a:ext cx="2726867" cy="1723380"/>
          </a:xfrm>
          <a:prstGeom prst="rect">
            <a:avLst/>
          </a:prstGeom>
        </p:spPr>
      </p:pic>
      <p:sp>
        <p:nvSpPr>
          <p:cNvPr id="14" name="Arrondir un rectangle avec un coin diagonal 13"/>
          <p:cNvSpPr/>
          <p:nvPr/>
        </p:nvSpPr>
        <p:spPr>
          <a:xfrm>
            <a:off x="4067944" y="3140968"/>
            <a:ext cx="2304256" cy="720080"/>
          </a:xfrm>
          <a:prstGeom prst="round2Diag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fr-FR" sz="1500" b="1" dirty="0" smtClean="0"/>
              <a:t>Allergies</a:t>
            </a:r>
          </a:p>
          <a:p>
            <a:pPr algn="ctr"/>
            <a:r>
              <a:rPr lang="fr-FR" sz="1400" b="1" dirty="0" smtClean="0"/>
              <a:t>Valpiform: Sans gluten</a:t>
            </a:r>
            <a:endParaRPr lang="fr-FR" sz="1400" b="1" dirty="0"/>
          </a:p>
        </p:txBody>
      </p:sp>
      <p:sp>
        <p:nvSpPr>
          <p:cNvPr id="16" name="Rectangle 15"/>
          <p:cNvSpPr/>
          <p:nvPr/>
        </p:nvSpPr>
        <p:spPr>
          <a:xfrm>
            <a:off x="3995936" y="5661248"/>
            <a:ext cx="2520280" cy="1008112"/>
          </a:xfrm>
          <a:prstGeom prst="rect">
            <a:avLst/>
          </a:prstGeom>
          <a:ln>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1600" b="1" dirty="0" smtClean="0"/>
              <a:t>Produit de régime</a:t>
            </a:r>
            <a:r>
              <a:rPr lang="fr-FR" sz="1600" dirty="0" smtClean="0"/>
              <a:t>:</a:t>
            </a:r>
          </a:p>
          <a:p>
            <a:pPr algn="ctr"/>
            <a:r>
              <a:rPr lang="fr-FR" sz="1600" dirty="0" smtClean="0"/>
              <a:t>Gerlinéa </a:t>
            </a:r>
          </a:p>
          <a:p>
            <a:pPr algn="ctr"/>
            <a:r>
              <a:rPr lang="fr-FR" sz="1600" dirty="0" smtClean="0"/>
              <a:t>Biscuits hyper protéinés céréales chocolat</a:t>
            </a:r>
            <a:endParaRPr lang="fr-FR" sz="1600" dirty="0"/>
          </a:p>
        </p:txBody>
      </p:sp>
      <p:pic>
        <p:nvPicPr>
          <p:cNvPr id="17" name="Image 16" descr="haché"/>
          <p:cNvPicPr>
            <a:picLocks noChangeAspect="1"/>
          </p:cNvPicPr>
          <p:nvPr/>
        </p:nvPicPr>
        <p:blipFill>
          <a:blip r:embed="rId8" cstate="print"/>
          <a:stretch>
            <a:fillRect/>
          </a:stretch>
        </p:blipFill>
        <p:spPr>
          <a:xfrm>
            <a:off x="6732240" y="1700808"/>
            <a:ext cx="2016224" cy="2191548"/>
          </a:xfrm>
          <a:prstGeom prst="rect">
            <a:avLst/>
          </a:prstGeom>
          <a:ln>
            <a:noFill/>
          </a:ln>
          <a:effectLst>
            <a:softEdge rad="112500"/>
          </a:effectLst>
        </p:spPr>
      </p:pic>
      <p:sp>
        <p:nvSpPr>
          <p:cNvPr id="18" name="Rectangle 17"/>
          <p:cNvSpPr/>
          <p:nvPr/>
        </p:nvSpPr>
        <p:spPr>
          <a:xfrm>
            <a:off x="6732240" y="4077072"/>
            <a:ext cx="1944216" cy="2448272"/>
          </a:xfrm>
          <a:prstGeom prst="rect">
            <a:avLst/>
          </a:prstGeom>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sz="1400" b="1" dirty="0" smtClean="0"/>
          </a:p>
          <a:p>
            <a:pPr algn="ctr"/>
            <a:r>
              <a:rPr lang="fr-FR" sz="1600" b="1" dirty="0" smtClean="0"/>
              <a:t>Haché Sojasun</a:t>
            </a:r>
          </a:p>
          <a:p>
            <a:pPr algn="ctr"/>
            <a:endParaRPr lang="fr-FR" sz="1600" b="1" dirty="0" smtClean="0"/>
          </a:p>
          <a:p>
            <a:pPr algn="ctr"/>
            <a:r>
              <a:rPr lang="fr-FR" sz="1400" b="1" dirty="0" smtClean="0"/>
              <a:t>Végétarisme</a:t>
            </a:r>
          </a:p>
          <a:p>
            <a:pPr algn="ctr"/>
            <a:r>
              <a:rPr lang="fr-FR" sz="1400" b="1" dirty="0" smtClean="0"/>
              <a:t> 100% végétal</a:t>
            </a:r>
          </a:p>
          <a:p>
            <a:pPr algn="ctr"/>
            <a:endParaRPr lang="fr-FR" sz="1400" b="1" dirty="0" smtClean="0"/>
          </a:p>
          <a:p>
            <a:pPr algn="ctr"/>
            <a:r>
              <a:rPr lang="fr-FR" sz="1400" b="1" dirty="0" smtClean="0"/>
              <a:t>Santé: Sans cholestérol</a:t>
            </a:r>
          </a:p>
          <a:p>
            <a:pPr algn="ctr"/>
            <a:endParaRPr lang="fr-FR" sz="1400" b="1" dirty="0" smtClean="0"/>
          </a:p>
          <a:p>
            <a:pPr algn="ctr"/>
            <a:r>
              <a:rPr lang="fr-FR" sz="1400" b="1" dirty="0" smtClean="0"/>
              <a:t>Substitution de la viande</a:t>
            </a:r>
          </a:p>
          <a:p>
            <a:pPr algn="ctr"/>
            <a:endParaRPr lang="fr-FR" dirty="0" smtClean="0"/>
          </a:p>
        </p:txBody>
      </p:sp>
      <p:cxnSp>
        <p:nvCxnSpPr>
          <p:cNvPr id="23" name="Connecteur droit 22"/>
          <p:cNvCxnSpPr/>
          <p:nvPr/>
        </p:nvCxnSpPr>
        <p:spPr>
          <a:xfrm>
            <a:off x="3779912" y="1268760"/>
            <a:ext cx="0" cy="518457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a:off x="6588224" y="1268760"/>
            <a:ext cx="0" cy="5328592"/>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3995936" y="1196752"/>
            <a:ext cx="2376264" cy="461665"/>
          </a:xfrm>
          <a:prstGeom prst="rect">
            <a:avLst/>
          </a:prstGeom>
          <a:noFill/>
        </p:spPr>
        <p:txBody>
          <a:bodyPr wrap="square" rtlCol="0">
            <a:spAutoFit/>
          </a:bodyPr>
          <a:lstStyle/>
          <a:p>
            <a:pPr algn="ctr"/>
            <a:r>
              <a:rPr lang="fr-FR" sz="2400" b="1" dirty="0" smtClean="0"/>
              <a:t>Médical</a:t>
            </a:r>
            <a:endParaRPr lang="fr-FR" sz="2400" dirty="0"/>
          </a:p>
        </p:txBody>
      </p:sp>
      <p:sp>
        <p:nvSpPr>
          <p:cNvPr id="20" name="ZoneTexte 19"/>
          <p:cNvSpPr txBox="1"/>
          <p:nvPr/>
        </p:nvSpPr>
        <p:spPr>
          <a:xfrm>
            <a:off x="6660232" y="1196752"/>
            <a:ext cx="2232248" cy="461665"/>
          </a:xfrm>
          <a:prstGeom prst="rect">
            <a:avLst/>
          </a:prstGeom>
          <a:noFill/>
        </p:spPr>
        <p:txBody>
          <a:bodyPr wrap="square" rtlCol="0">
            <a:spAutoFit/>
          </a:bodyPr>
          <a:lstStyle/>
          <a:p>
            <a:pPr algn="ctr"/>
            <a:r>
              <a:rPr lang="fr-FR" sz="2400" i="1" dirty="0" smtClean="0"/>
              <a:t>Végétarisme</a:t>
            </a:r>
            <a:endParaRPr lang="fr-FR" sz="2400"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babi cheddar.png"/>
          <p:cNvPicPr>
            <a:picLocks noChangeAspect="1"/>
          </p:cNvPicPr>
          <p:nvPr/>
        </p:nvPicPr>
        <p:blipFill>
          <a:blip r:embed="rId3" cstate="print"/>
          <a:stretch>
            <a:fillRect/>
          </a:stretch>
        </p:blipFill>
        <p:spPr>
          <a:xfrm>
            <a:off x="3275856" y="1052736"/>
            <a:ext cx="1800200" cy="1172576"/>
          </a:xfrm>
          <a:prstGeom prst="rect">
            <a:avLst/>
          </a:prstGeom>
        </p:spPr>
      </p:pic>
      <p:sp>
        <p:nvSpPr>
          <p:cNvPr id="2" name="Titre 1"/>
          <p:cNvSpPr>
            <a:spLocks noGrp="1"/>
          </p:cNvSpPr>
          <p:nvPr>
            <p:ph type="title"/>
          </p:nvPr>
        </p:nvSpPr>
        <p:spPr>
          <a:xfrm>
            <a:off x="467544" y="-99392"/>
            <a:ext cx="7776864" cy="648072"/>
          </a:xfrm>
        </p:spPr>
        <p:txBody>
          <a:bodyPr>
            <a:normAutofit/>
          </a:bodyPr>
          <a:lstStyle/>
          <a:p>
            <a:r>
              <a:rPr lang="fr-FR" dirty="0" smtClean="0"/>
              <a:t>Fonction Positionnement</a:t>
            </a:r>
            <a:endParaRPr lang="fr-FR" dirty="0"/>
          </a:p>
        </p:txBody>
      </p:sp>
      <p:sp>
        <p:nvSpPr>
          <p:cNvPr id="3" name="Espace réservé du contenu 2"/>
          <p:cNvSpPr>
            <a:spLocks noGrp="1"/>
          </p:cNvSpPr>
          <p:nvPr>
            <p:ph sz="quarter" idx="1"/>
          </p:nvPr>
        </p:nvSpPr>
        <p:spPr>
          <a:xfrm>
            <a:off x="0" y="836712"/>
            <a:ext cx="9144000" cy="5760640"/>
          </a:xfrm>
        </p:spPr>
        <p:txBody>
          <a:bodyPr/>
          <a:lstStyle/>
          <a:p>
            <a:pPr>
              <a:buNone/>
            </a:pPr>
            <a:r>
              <a:rPr lang="fr-FR" dirty="0" smtClean="0"/>
              <a:t>	Sophistication                  </a:t>
            </a:r>
            <a:r>
              <a:rPr lang="fr-FR" b="1" dirty="0" smtClean="0"/>
              <a:t>Exotisme </a:t>
            </a:r>
            <a:r>
              <a:rPr lang="fr-FR" dirty="0" smtClean="0"/>
              <a:t>                     </a:t>
            </a:r>
            <a:r>
              <a:rPr lang="fr-FR" i="1" dirty="0" smtClean="0"/>
              <a:t>FUN</a:t>
            </a:r>
            <a:endParaRPr lang="fr-FR" i="1" dirty="0"/>
          </a:p>
        </p:txBody>
      </p:sp>
      <p:pic>
        <p:nvPicPr>
          <p:cNvPr id="9" name="Image 8" descr="babi vert.png"/>
          <p:cNvPicPr>
            <a:picLocks noChangeAspect="1"/>
          </p:cNvPicPr>
          <p:nvPr/>
        </p:nvPicPr>
        <p:blipFill>
          <a:blip r:embed="rId4" cstate="print"/>
          <a:stretch>
            <a:fillRect/>
          </a:stretch>
        </p:blipFill>
        <p:spPr>
          <a:xfrm>
            <a:off x="4644008" y="1700808"/>
            <a:ext cx="1296144" cy="768474"/>
          </a:xfrm>
          <a:prstGeom prst="rect">
            <a:avLst/>
          </a:prstGeom>
        </p:spPr>
      </p:pic>
      <p:sp>
        <p:nvSpPr>
          <p:cNvPr id="11" name="Organigramme : Préparation 10"/>
          <p:cNvSpPr/>
          <p:nvPr/>
        </p:nvSpPr>
        <p:spPr>
          <a:xfrm>
            <a:off x="3131840" y="2492896"/>
            <a:ext cx="2808312" cy="648072"/>
          </a:xfrm>
          <a:prstGeom prst="flowChartPreparation">
            <a:avLst/>
          </a:prstGeom>
          <a:ln>
            <a:solidFill>
              <a:srgbClr val="7030A0"/>
            </a:solidFill>
          </a:ln>
          <a:effectLst>
            <a:glow rad="101600">
              <a:schemeClr val="accent5">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fr-FR" sz="1400" i="1" dirty="0" smtClean="0"/>
              <a:t>Nouvelle recette:</a:t>
            </a:r>
          </a:p>
          <a:p>
            <a:pPr algn="ctr"/>
            <a:r>
              <a:rPr lang="fr-FR" sz="1400" dirty="0" smtClean="0"/>
              <a:t>Babybel </a:t>
            </a:r>
          </a:p>
          <a:p>
            <a:pPr algn="ctr"/>
            <a:r>
              <a:rPr lang="fr-FR" sz="1400" b="1" dirty="0" smtClean="0"/>
              <a:t>British Cheddar</a:t>
            </a:r>
            <a:endParaRPr lang="fr-FR" sz="1400" b="1" dirty="0"/>
          </a:p>
        </p:txBody>
      </p:sp>
      <p:pic>
        <p:nvPicPr>
          <p:cNvPr id="12" name="Picture 22"/>
          <p:cNvPicPr>
            <a:picLocks noChangeAspect="1" noChangeArrowheads="1"/>
          </p:cNvPicPr>
          <p:nvPr/>
        </p:nvPicPr>
        <p:blipFill>
          <a:blip r:embed="rId5" cstate="print"/>
          <a:srcRect/>
          <a:stretch>
            <a:fillRect/>
          </a:stretch>
        </p:blipFill>
        <p:spPr bwMode="auto">
          <a:xfrm>
            <a:off x="3707904" y="3429000"/>
            <a:ext cx="1799332" cy="1873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Rectangle avec flèche vers le haut 12"/>
          <p:cNvSpPr/>
          <p:nvPr/>
        </p:nvSpPr>
        <p:spPr>
          <a:xfrm>
            <a:off x="3707904" y="5301208"/>
            <a:ext cx="1800200" cy="1340768"/>
          </a:xfrm>
          <a:prstGeom prst="upArrowCallout">
            <a:avLst/>
          </a:prstGeom>
          <a:ln>
            <a:solidFill>
              <a:srgbClr val="92D050"/>
            </a:solidFill>
          </a:ln>
          <a:effectLst>
            <a:glow rad="101600">
              <a:srgbClr val="92D050">
                <a:alpha val="6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fr-FR" sz="1600" dirty="0" smtClean="0"/>
              <a:t>Ingrédient atypique : Boisson </a:t>
            </a:r>
            <a:r>
              <a:rPr lang="fr-FR" sz="1600" dirty="0" err="1" smtClean="0"/>
              <a:t>tesseire</a:t>
            </a:r>
            <a:r>
              <a:rPr lang="fr-FR" sz="1600" dirty="0" smtClean="0"/>
              <a:t> Cactus</a:t>
            </a:r>
            <a:endParaRPr lang="fr-FR" sz="1600" dirty="0"/>
          </a:p>
        </p:txBody>
      </p:sp>
      <p:pic>
        <p:nvPicPr>
          <p:cNvPr id="14" name="Image 13" descr="Christian_Louboutin.jpg"/>
          <p:cNvPicPr>
            <a:picLocks noChangeAspect="1"/>
          </p:cNvPicPr>
          <p:nvPr/>
        </p:nvPicPr>
        <p:blipFill>
          <a:blip r:embed="rId6" cstate="print"/>
          <a:stretch>
            <a:fillRect/>
          </a:stretch>
        </p:blipFill>
        <p:spPr>
          <a:xfrm>
            <a:off x="179512" y="1340768"/>
            <a:ext cx="2808312" cy="2376264"/>
          </a:xfrm>
          <a:prstGeom prst="rect">
            <a:avLst/>
          </a:prstGeom>
          <a:ln>
            <a:solidFill>
              <a:srgbClr val="FF0000"/>
            </a:solidFill>
          </a:ln>
          <a:effectLst>
            <a:glow rad="139700">
              <a:schemeClr val="accent2">
                <a:satMod val="175000"/>
                <a:alpha val="40000"/>
              </a:schemeClr>
            </a:glow>
          </a:effectLst>
        </p:spPr>
      </p:pic>
      <p:sp>
        <p:nvSpPr>
          <p:cNvPr id="16" name="Rectangle 15"/>
          <p:cNvSpPr/>
          <p:nvPr/>
        </p:nvSpPr>
        <p:spPr>
          <a:xfrm>
            <a:off x="179512" y="3861048"/>
            <a:ext cx="2808312" cy="2808312"/>
          </a:xfrm>
          <a:prstGeom prst="rect">
            <a:avLst/>
          </a:prstGeom>
          <a:ln>
            <a:solidFill>
              <a:srgbClr val="FF0000"/>
            </a:solidFill>
          </a:ln>
          <a:effectLst>
            <a:glow rad="139700">
              <a:schemeClr val="accent2">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fr-FR" sz="1400" b="1" dirty="0" smtClean="0"/>
              <a:t>Association Luxe – Rareté : Positionnement Grand cru</a:t>
            </a:r>
          </a:p>
          <a:p>
            <a:r>
              <a:rPr lang="fr-FR" sz="1400" dirty="0" smtClean="0"/>
              <a:t>Le sophistiqué designer/cordonnier </a:t>
            </a:r>
            <a:r>
              <a:rPr lang="fr-FR" sz="1400" b="1" dirty="0" smtClean="0"/>
              <a:t>Christian Louboutin</a:t>
            </a:r>
            <a:r>
              <a:rPr lang="fr-FR" sz="1400" dirty="0" smtClean="0"/>
              <a:t> a lancé son propre champagne en collaboration avec le célèbre vignoble </a:t>
            </a:r>
            <a:r>
              <a:rPr lang="fr-FR" sz="1400" b="1" dirty="0" smtClean="0"/>
              <a:t>Piper Heidsieck.</a:t>
            </a:r>
          </a:p>
          <a:p>
            <a:r>
              <a:rPr lang="fr-FR" sz="1400" b="1" dirty="0" smtClean="0"/>
              <a:t>Packaging boite à chaussure accompagné d’un verre en forme de chaussure </a:t>
            </a:r>
            <a:r>
              <a:rPr lang="fr-FR" sz="1400" b="1" dirty="0" err="1" smtClean="0"/>
              <a:t>Loubontin</a:t>
            </a:r>
            <a:r>
              <a:rPr lang="fr-FR" sz="1400" b="1" dirty="0" smtClean="0"/>
              <a:t> </a:t>
            </a:r>
            <a:endParaRPr lang="fr-FR" sz="1400" dirty="0" smtClean="0"/>
          </a:p>
        </p:txBody>
      </p:sp>
      <p:pic>
        <p:nvPicPr>
          <p:cNvPr id="17" name="Image 16" descr="perrier fluo.jpg"/>
          <p:cNvPicPr>
            <a:picLocks noChangeAspect="1"/>
          </p:cNvPicPr>
          <p:nvPr/>
        </p:nvPicPr>
        <p:blipFill>
          <a:blip r:embed="rId7" cstate="print"/>
          <a:stretch>
            <a:fillRect/>
          </a:stretch>
        </p:blipFill>
        <p:spPr>
          <a:xfrm>
            <a:off x="6660232" y="1340768"/>
            <a:ext cx="1656184" cy="1656184"/>
          </a:xfrm>
          <a:prstGeom prst="rect">
            <a:avLst/>
          </a:prstGeom>
          <a:ln>
            <a:solidFill>
              <a:srgbClr val="FF3399"/>
            </a:solidFill>
          </a:ln>
          <a:effectLst>
            <a:glow rad="101600">
              <a:schemeClr val="accent2">
                <a:satMod val="175000"/>
                <a:alpha val="40000"/>
              </a:schemeClr>
            </a:glow>
          </a:effectLst>
        </p:spPr>
      </p:pic>
      <p:sp>
        <p:nvSpPr>
          <p:cNvPr id="18" name="Ellipse 17"/>
          <p:cNvSpPr/>
          <p:nvPr/>
        </p:nvSpPr>
        <p:spPr>
          <a:xfrm>
            <a:off x="6516216" y="2996952"/>
            <a:ext cx="1944216" cy="864096"/>
          </a:xfrm>
          <a:prstGeom prst="ellipse">
            <a:avLst/>
          </a:prstGeom>
          <a:ln>
            <a:solidFill>
              <a:srgbClr val="FF3399"/>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600" b="1" dirty="0" smtClean="0"/>
              <a:t>Sensoriel</a:t>
            </a:r>
          </a:p>
          <a:p>
            <a:pPr algn="ctr"/>
            <a:r>
              <a:rPr lang="fr-FR" sz="1600" dirty="0" smtClean="0"/>
              <a:t>Perrier Fluo</a:t>
            </a:r>
          </a:p>
          <a:p>
            <a:pPr algn="ctr"/>
            <a:r>
              <a:rPr lang="fr-FR" sz="1600" dirty="0" smtClean="0"/>
              <a:t>parfum, couleur</a:t>
            </a:r>
            <a:endParaRPr lang="fr-FR" sz="1600" dirty="0"/>
          </a:p>
        </p:txBody>
      </p:sp>
      <p:pic>
        <p:nvPicPr>
          <p:cNvPr id="19" name="Image 18" descr="hollywood mystère.png"/>
          <p:cNvPicPr>
            <a:picLocks noChangeAspect="1"/>
          </p:cNvPicPr>
          <p:nvPr/>
        </p:nvPicPr>
        <p:blipFill>
          <a:blip r:embed="rId8" cstate="print"/>
          <a:stretch>
            <a:fillRect/>
          </a:stretch>
        </p:blipFill>
        <p:spPr>
          <a:xfrm>
            <a:off x="7308304" y="4005064"/>
            <a:ext cx="1584176" cy="2664296"/>
          </a:xfrm>
          <a:prstGeom prst="rect">
            <a:avLst/>
          </a:prstGeom>
          <a:ln>
            <a:solidFill>
              <a:srgbClr val="D60093"/>
            </a:solidFill>
          </a:ln>
          <a:effectLst>
            <a:glow rad="228600">
              <a:schemeClr val="accent6">
                <a:satMod val="175000"/>
                <a:alpha val="40000"/>
              </a:schemeClr>
            </a:glow>
          </a:effectLst>
        </p:spPr>
      </p:pic>
      <p:sp>
        <p:nvSpPr>
          <p:cNvPr id="22" name="Rectangle 21"/>
          <p:cNvSpPr/>
          <p:nvPr/>
        </p:nvSpPr>
        <p:spPr>
          <a:xfrm>
            <a:off x="5796136" y="4005064"/>
            <a:ext cx="1368152" cy="2664296"/>
          </a:xfrm>
          <a:prstGeom prst="rect">
            <a:avLst/>
          </a:prstGeom>
          <a:ln>
            <a:solidFill>
              <a:srgbClr val="D6009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400" b="1" dirty="0" smtClean="0"/>
              <a:t>Hollywood</a:t>
            </a:r>
          </a:p>
          <a:p>
            <a:pPr algn="ctr"/>
            <a:r>
              <a:rPr lang="fr-FR" sz="1400" b="1" dirty="0" err="1" smtClean="0"/>
              <a:t>Chewing</a:t>
            </a:r>
            <a:r>
              <a:rPr lang="fr-FR" sz="1400" b="1" dirty="0" smtClean="0"/>
              <a:t> </a:t>
            </a:r>
            <a:r>
              <a:rPr lang="fr-FR" sz="1400" b="1" dirty="0" err="1" smtClean="0"/>
              <a:t>gum</a:t>
            </a:r>
            <a:endParaRPr lang="fr-FR" sz="1400" b="1" dirty="0" smtClean="0"/>
          </a:p>
          <a:p>
            <a:pPr algn="ctr"/>
            <a:r>
              <a:rPr lang="fr-FR" sz="1400" b="1" dirty="0" smtClean="0"/>
              <a:t>Mystère</a:t>
            </a:r>
          </a:p>
          <a:p>
            <a:pPr algn="ctr"/>
            <a:endParaRPr lang="fr-FR" sz="1400" dirty="0" smtClean="0"/>
          </a:p>
          <a:p>
            <a:pPr algn="ctr"/>
            <a:r>
              <a:rPr lang="fr-FR" sz="1400" dirty="0" smtClean="0"/>
              <a:t>Goût inconnu à l’achat, </a:t>
            </a:r>
          </a:p>
          <a:p>
            <a:pPr algn="ctr"/>
            <a:r>
              <a:rPr lang="fr-FR" sz="1400" dirty="0" smtClean="0"/>
              <a:t>Les aventuriers se laisseront facilement tenter!</a:t>
            </a:r>
            <a:endParaRPr lang="fr-FR" sz="1400" dirty="0"/>
          </a:p>
        </p:txBody>
      </p:sp>
      <p:sp>
        <p:nvSpPr>
          <p:cNvPr id="15" name="Rectangle 14"/>
          <p:cNvSpPr/>
          <p:nvPr/>
        </p:nvSpPr>
        <p:spPr>
          <a:xfrm>
            <a:off x="1979712" y="476672"/>
            <a:ext cx="4851008" cy="461665"/>
          </a:xfrm>
          <a:prstGeom prst="rect">
            <a:avLst/>
          </a:prstGeom>
        </p:spPr>
        <p:txBody>
          <a:bodyPr wrap="none">
            <a:spAutoFit/>
          </a:bodyPr>
          <a:lstStyle/>
          <a:p>
            <a:r>
              <a:rPr lang="fr-FR" sz="2400" b="1" dirty="0" smtClean="0">
                <a:solidFill>
                  <a:srgbClr val="00B0F0"/>
                </a:solidFill>
              </a:rPr>
              <a:t>Adaptez votre communication ! </a:t>
            </a:r>
            <a:endParaRPr lang="fr-FR" sz="2400" dirty="0">
              <a:solidFill>
                <a:srgbClr val="00B0F0"/>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43408"/>
            <a:ext cx="7931224" cy="850106"/>
          </a:xfrm>
        </p:spPr>
        <p:txBody>
          <a:bodyPr>
            <a:normAutofit fontScale="90000"/>
          </a:bodyPr>
          <a:lstStyle/>
          <a:p>
            <a:r>
              <a:rPr lang="fr-FR" dirty="0" smtClean="0"/>
              <a:t/>
            </a:r>
            <a:br>
              <a:rPr lang="fr-FR" dirty="0" smtClean="0"/>
            </a:br>
            <a:r>
              <a:rPr lang="fr-FR" dirty="0" smtClean="0"/>
              <a:t/>
            </a:r>
            <a:br>
              <a:rPr lang="fr-FR" dirty="0" smtClean="0"/>
            </a:br>
            <a:r>
              <a:rPr lang="fr-FR" dirty="0" smtClean="0"/>
              <a:t/>
            </a:r>
            <a:br>
              <a:rPr lang="fr-FR" dirty="0" smtClean="0"/>
            </a:br>
            <a:r>
              <a:rPr lang="fr-FR" dirty="0" smtClean="0"/>
              <a:t/>
            </a:r>
            <a:br>
              <a:rPr lang="fr-FR" dirty="0" smtClean="0"/>
            </a:br>
            <a:r>
              <a:rPr lang="fr-FR" dirty="0" smtClean="0"/>
              <a:t>Fonction Positionnement</a:t>
            </a:r>
            <a:endParaRPr lang="fr-FR" b="1" dirty="0">
              <a:solidFill>
                <a:schemeClr val="accent1"/>
              </a:solidFill>
            </a:endParaRPr>
          </a:p>
        </p:txBody>
      </p:sp>
      <p:sp>
        <p:nvSpPr>
          <p:cNvPr id="3" name="Espace réservé du contenu 2"/>
          <p:cNvSpPr>
            <a:spLocks noGrp="1"/>
          </p:cNvSpPr>
          <p:nvPr>
            <p:ph sz="quarter" idx="1"/>
          </p:nvPr>
        </p:nvSpPr>
        <p:spPr>
          <a:xfrm>
            <a:off x="179512" y="1196752"/>
            <a:ext cx="8712968" cy="5277200"/>
          </a:xfrm>
        </p:spPr>
        <p:txBody>
          <a:bodyPr/>
          <a:lstStyle/>
          <a:p>
            <a:pPr>
              <a:buNone/>
            </a:pPr>
            <a:r>
              <a:rPr lang="fr-FR" i="1" dirty="0" smtClean="0"/>
              <a:t>		Personnalisation  </a:t>
            </a:r>
            <a:r>
              <a:rPr lang="fr-FR" dirty="0" smtClean="0"/>
              <a:t>		             </a:t>
            </a:r>
            <a:r>
              <a:rPr lang="fr-FR" b="1" dirty="0" smtClean="0"/>
              <a:t>Do it yourself</a:t>
            </a:r>
          </a:p>
        </p:txBody>
      </p:sp>
      <p:pic>
        <p:nvPicPr>
          <p:cNvPr id="4" name="Image 3" descr="apéricube.jpg"/>
          <p:cNvPicPr>
            <a:picLocks noChangeAspect="1"/>
          </p:cNvPicPr>
          <p:nvPr/>
        </p:nvPicPr>
        <p:blipFill>
          <a:blip r:embed="rId3" cstate="print"/>
          <a:stretch>
            <a:fillRect/>
          </a:stretch>
        </p:blipFill>
        <p:spPr>
          <a:xfrm>
            <a:off x="179512" y="1556792"/>
            <a:ext cx="2187736" cy="1406402"/>
          </a:xfrm>
          <a:prstGeom prst="rect">
            <a:avLst/>
          </a:prstGeom>
        </p:spPr>
      </p:pic>
      <p:pic>
        <p:nvPicPr>
          <p:cNvPr id="5" name="Image 4" descr="chocri1.jpg"/>
          <p:cNvPicPr>
            <a:picLocks noChangeAspect="1"/>
          </p:cNvPicPr>
          <p:nvPr/>
        </p:nvPicPr>
        <p:blipFill>
          <a:blip r:embed="rId4" cstate="print"/>
          <a:stretch>
            <a:fillRect/>
          </a:stretch>
        </p:blipFill>
        <p:spPr>
          <a:xfrm>
            <a:off x="2555776" y="2996952"/>
            <a:ext cx="2301201" cy="1531595"/>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pic>
        <p:nvPicPr>
          <p:cNvPr id="6" name="Image 5" descr="Mms_PERSONNALISE.jpg"/>
          <p:cNvPicPr>
            <a:picLocks noChangeAspect="1"/>
          </p:cNvPicPr>
          <p:nvPr/>
        </p:nvPicPr>
        <p:blipFill>
          <a:blip r:embed="rId5" cstate="print"/>
          <a:stretch>
            <a:fillRect/>
          </a:stretch>
        </p:blipFill>
        <p:spPr>
          <a:xfrm>
            <a:off x="323528" y="4914938"/>
            <a:ext cx="2412380" cy="1943062"/>
          </a:xfrm>
          <a:prstGeom prst="rect">
            <a:avLst/>
          </a:prstGeom>
        </p:spPr>
      </p:pic>
      <p:sp>
        <p:nvSpPr>
          <p:cNvPr id="8" name="Rectangle 7"/>
          <p:cNvSpPr/>
          <p:nvPr/>
        </p:nvSpPr>
        <p:spPr>
          <a:xfrm>
            <a:off x="2843808" y="5085184"/>
            <a:ext cx="2088232" cy="1584176"/>
          </a:xfrm>
          <a:prstGeom prst="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smtClean="0"/>
              <a:t>M&amp;M’s propose de personnaliser ses M&amp;M’s avec un petit message personnel</a:t>
            </a:r>
            <a:endParaRPr lang="fr-FR" dirty="0"/>
          </a:p>
        </p:txBody>
      </p:sp>
      <p:sp>
        <p:nvSpPr>
          <p:cNvPr id="9" name="Rogner un rectangle avec un coin diagonal 8"/>
          <p:cNvSpPr/>
          <p:nvPr/>
        </p:nvSpPr>
        <p:spPr>
          <a:xfrm>
            <a:off x="2843808" y="1844824"/>
            <a:ext cx="1944216" cy="792088"/>
          </a:xfrm>
          <a:prstGeom prst="snip2Diag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dirty="0" smtClean="0">
                <a:solidFill>
                  <a:srgbClr val="FF3399"/>
                </a:solidFill>
              </a:rPr>
              <a:t>Apéritif Festif pour soirée entre filles</a:t>
            </a:r>
            <a:endParaRPr lang="fr-FR" dirty="0">
              <a:solidFill>
                <a:srgbClr val="FF3399"/>
              </a:solidFill>
            </a:endParaRPr>
          </a:p>
        </p:txBody>
      </p:sp>
      <p:sp>
        <p:nvSpPr>
          <p:cNvPr id="10" name="Rectangle avec flèche vers la droite 9"/>
          <p:cNvSpPr/>
          <p:nvPr/>
        </p:nvSpPr>
        <p:spPr>
          <a:xfrm>
            <a:off x="395536" y="2924944"/>
            <a:ext cx="1944216" cy="1584176"/>
          </a:xfrm>
          <a:prstGeom prst="rightArrowCallout">
            <a:avLst>
              <a:gd name="adj1" fmla="val 11521"/>
              <a:gd name="adj2" fmla="val 8509"/>
              <a:gd name="adj3" fmla="val 21335"/>
              <a:gd name="adj4" fmla="val 82616"/>
            </a:avLst>
          </a:prstGeom>
          <a:solidFill>
            <a:schemeClr val="accent5">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rgbClr val="FF0000"/>
                </a:solidFill>
              </a:rPr>
              <a:t>personnalisation de tablettes de chocolat avec l’entreprise allemande Chocri</a:t>
            </a:r>
            <a:endParaRPr lang="fr-FR" dirty="0">
              <a:solidFill>
                <a:srgbClr val="FF0000"/>
              </a:solidFill>
            </a:endParaRPr>
          </a:p>
        </p:txBody>
      </p:sp>
      <p:pic>
        <p:nvPicPr>
          <p:cNvPr id="11" name="Image 10" descr="ababi cheddar.png"/>
          <p:cNvPicPr>
            <a:picLocks noChangeAspect="1"/>
          </p:cNvPicPr>
          <p:nvPr/>
        </p:nvPicPr>
        <p:blipFill>
          <a:blip r:embed="rId6" cstate="print"/>
          <a:stretch>
            <a:fillRect/>
          </a:stretch>
        </p:blipFill>
        <p:spPr>
          <a:xfrm>
            <a:off x="5652120" y="1484784"/>
            <a:ext cx="2541066" cy="2322399"/>
          </a:xfrm>
          <a:prstGeom prst="rect">
            <a:avLst/>
          </a:prstGeom>
        </p:spPr>
      </p:pic>
      <p:sp>
        <p:nvSpPr>
          <p:cNvPr id="12" name="Rectangle 11"/>
          <p:cNvSpPr/>
          <p:nvPr/>
        </p:nvSpPr>
        <p:spPr>
          <a:xfrm>
            <a:off x="5652120" y="2924944"/>
            <a:ext cx="2592288" cy="936104"/>
          </a:xfrm>
          <a:prstGeom prst="rect">
            <a:avLst/>
          </a:prstGeom>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600" dirty="0" smtClean="0"/>
              <a:t>Goûter maison:</a:t>
            </a:r>
          </a:p>
          <a:p>
            <a:pPr algn="ctr"/>
            <a:r>
              <a:rPr lang="fr-FR" sz="1600" dirty="0" smtClean="0"/>
              <a:t>Pâte à cake Herta</a:t>
            </a:r>
          </a:p>
          <a:p>
            <a:pPr algn="ctr"/>
            <a:r>
              <a:rPr lang="fr-FR" sz="1600" dirty="0" smtClean="0"/>
              <a:t>Moment plaisir à partager avec ses enfants</a:t>
            </a:r>
            <a:endParaRPr lang="fr-FR" sz="1600" dirty="0"/>
          </a:p>
        </p:txBody>
      </p:sp>
      <p:pic>
        <p:nvPicPr>
          <p:cNvPr id="13" name="Image 12" descr="fajitas.png"/>
          <p:cNvPicPr>
            <a:picLocks noChangeAspect="1"/>
          </p:cNvPicPr>
          <p:nvPr/>
        </p:nvPicPr>
        <p:blipFill>
          <a:blip r:embed="rId7" cstate="print"/>
          <a:stretch>
            <a:fillRect/>
          </a:stretch>
        </p:blipFill>
        <p:spPr>
          <a:xfrm>
            <a:off x="5508104" y="3933056"/>
            <a:ext cx="2952328" cy="18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Rectangle avec flèche vers le haut 13"/>
          <p:cNvSpPr/>
          <p:nvPr/>
        </p:nvSpPr>
        <p:spPr>
          <a:xfrm>
            <a:off x="5580112" y="5805264"/>
            <a:ext cx="2880320" cy="864096"/>
          </a:xfrm>
          <a:prstGeom prst="upArrowCallout">
            <a:avLst>
              <a:gd name="adj1" fmla="val 2757"/>
              <a:gd name="adj2" fmla="val 9834"/>
              <a:gd name="adj3" fmla="val 22242"/>
              <a:gd name="adj4" fmla="val 6497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smtClean="0"/>
              <a:t>Old el paso</a:t>
            </a:r>
          </a:p>
          <a:p>
            <a:pPr algn="ctr"/>
            <a:r>
              <a:rPr lang="fr-FR" dirty="0" smtClean="0"/>
              <a:t>Vente en kit </a:t>
            </a:r>
            <a:endParaRPr lang="fr-FR" dirty="0"/>
          </a:p>
        </p:txBody>
      </p:sp>
      <p:cxnSp>
        <p:nvCxnSpPr>
          <p:cNvPr id="16" name="Connecteur droit 15"/>
          <p:cNvCxnSpPr/>
          <p:nvPr/>
        </p:nvCxnSpPr>
        <p:spPr>
          <a:xfrm flipV="1">
            <a:off x="5220072" y="1700808"/>
            <a:ext cx="0" cy="4824536"/>
          </a:xfrm>
          <a:prstGeom prst="line">
            <a:avLst/>
          </a:prstGeom>
          <a:ln>
            <a:solidFill>
              <a:srgbClr val="FF3399"/>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110208" y="692696"/>
            <a:ext cx="4766048" cy="461665"/>
          </a:xfrm>
          <a:prstGeom prst="rect">
            <a:avLst/>
          </a:prstGeom>
        </p:spPr>
        <p:txBody>
          <a:bodyPr wrap="none">
            <a:spAutoFit/>
          </a:bodyPr>
          <a:lstStyle/>
          <a:p>
            <a:r>
              <a:rPr lang="fr-FR" sz="2400" b="1" dirty="0" smtClean="0">
                <a:solidFill>
                  <a:srgbClr val="00B0F0"/>
                </a:solidFill>
              </a:rPr>
              <a:t>Adaptez votre communication !</a:t>
            </a:r>
            <a:endParaRPr lang="fr-FR" sz="2400" dirty="0">
              <a:solidFill>
                <a:srgbClr val="00B0F0"/>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sz="quarter" idx="1"/>
          </p:nvPr>
        </p:nvSpPr>
        <p:spPr>
          <a:xfrm>
            <a:off x="604862" y="980728"/>
            <a:ext cx="7467600" cy="988732"/>
          </a:xfrm>
        </p:spPr>
        <p:txBody>
          <a:bodyPr>
            <a:normAutofit/>
          </a:bodyPr>
          <a:lstStyle/>
          <a:p>
            <a:pPr algn="ctr">
              <a:buNone/>
            </a:pPr>
            <a:r>
              <a:rPr lang="fr-FR" b="1" dirty="0" smtClean="0">
                <a:solidFill>
                  <a:srgbClr val="00B0F0"/>
                </a:solidFill>
              </a:rPr>
              <a:t>Osez la différence !</a:t>
            </a:r>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endParaRPr lang="fr-FR" dirty="0" smtClean="0">
              <a:solidFill>
                <a:schemeClr val="bg2">
                  <a:lumMod val="50000"/>
                </a:schemeClr>
              </a:solidFill>
            </a:endParaRPr>
          </a:p>
          <a:p>
            <a:pPr>
              <a:buNone/>
            </a:pPr>
            <a:endParaRPr lang="fr-FR" dirty="0" smtClean="0">
              <a:solidFill>
                <a:schemeClr val="bg2">
                  <a:lumMod val="50000"/>
                </a:schemeClr>
              </a:solidFill>
            </a:endParaRPr>
          </a:p>
          <a:p>
            <a:endParaRPr lang="fr-FR" dirty="0" smtClean="0">
              <a:solidFill>
                <a:schemeClr val="bg2">
                  <a:lumMod val="50000"/>
                </a:schemeClr>
              </a:solidFill>
            </a:endParaRPr>
          </a:p>
        </p:txBody>
      </p:sp>
      <p:pic>
        <p:nvPicPr>
          <p:cNvPr id="5" name="Picture 2" descr="ogo.jpg"/>
          <p:cNvPicPr>
            <a:picLocks noChangeAspect="1" noChangeArrowheads="1"/>
          </p:cNvPicPr>
          <p:nvPr/>
        </p:nvPicPr>
        <p:blipFill>
          <a:blip r:embed="rId3" cstate="print"/>
          <a:srcRect b="12190"/>
          <a:stretch>
            <a:fillRect/>
          </a:stretch>
        </p:blipFill>
        <p:spPr bwMode="auto">
          <a:xfrm>
            <a:off x="857224" y="1896330"/>
            <a:ext cx="2143140" cy="1104042"/>
          </a:xfrm>
          <a:prstGeom prst="rect">
            <a:avLst/>
          </a:prstGeom>
          <a:noFill/>
        </p:spPr>
      </p:pic>
      <p:sp>
        <p:nvSpPr>
          <p:cNvPr id="6" name="ZoneTexte 5"/>
          <p:cNvSpPr txBox="1"/>
          <p:nvPr/>
        </p:nvSpPr>
        <p:spPr>
          <a:xfrm>
            <a:off x="428596" y="3071810"/>
            <a:ext cx="3071834" cy="861245"/>
          </a:xfrm>
          <a:prstGeom prst="rect">
            <a:avLst/>
          </a:prstGeom>
          <a:noFill/>
          <a:ln>
            <a:solidFill>
              <a:srgbClr val="0070C0"/>
            </a:solidFill>
          </a:ln>
        </p:spPr>
        <p:txBody>
          <a:bodyPr wrap="square" rtlCol="0">
            <a:spAutoFit/>
          </a:bodyPr>
          <a:lstStyle/>
          <a:p>
            <a:pPr algn="just"/>
            <a:r>
              <a:rPr lang="fr-FR" sz="1200" b="1" dirty="0" smtClean="0"/>
              <a:t>La bouteille </a:t>
            </a:r>
            <a:r>
              <a:rPr lang="fr-FR" sz="1200" b="1" dirty="0" err="1" smtClean="0"/>
              <a:t>Ogo</a:t>
            </a:r>
            <a:r>
              <a:rPr lang="fr-FR" sz="1200" b="1" dirty="0" smtClean="0"/>
              <a:t>, créée par </a:t>
            </a:r>
            <a:r>
              <a:rPr lang="fr-FR" sz="1200" b="1" dirty="0" err="1" smtClean="0"/>
              <a:t>Ora</a:t>
            </a:r>
            <a:r>
              <a:rPr lang="fr-FR" sz="1200" b="1" dirty="0" smtClean="0"/>
              <a:t> </a:t>
            </a:r>
            <a:r>
              <a:rPr lang="fr-FR" sz="1200" b="1" dirty="0" err="1" smtClean="0"/>
              <a:t>Ito</a:t>
            </a:r>
            <a:r>
              <a:rPr lang="fr-FR" sz="1200" b="1" dirty="0" smtClean="0"/>
              <a:t>, est actuellement la seule bouteille ronde proposée dans le rayon des eaux.</a:t>
            </a:r>
          </a:p>
        </p:txBody>
      </p:sp>
      <p:pic>
        <p:nvPicPr>
          <p:cNvPr id="7" name="Picture 4" descr="tynant ross lovegrove"/>
          <p:cNvPicPr>
            <a:picLocks noChangeAspect="1" noChangeArrowheads="1"/>
          </p:cNvPicPr>
          <p:nvPr/>
        </p:nvPicPr>
        <p:blipFill>
          <a:blip r:embed="rId4" cstate="print"/>
          <a:srcRect/>
          <a:stretch>
            <a:fillRect/>
          </a:stretch>
        </p:blipFill>
        <p:spPr bwMode="auto">
          <a:xfrm>
            <a:off x="7286644" y="1643050"/>
            <a:ext cx="1083345" cy="1285884"/>
          </a:xfrm>
          <a:prstGeom prst="rect">
            <a:avLst/>
          </a:prstGeom>
          <a:noFill/>
        </p:spPr>
      </p:pic>
      <p:sp>
        <p:nvSpPr>
          <p:cNvPr id="8" name="ZoneTexte 7"/>
          <p:cNvSpPr txBox="1"/>
          <p:nvPr/>
        </p:nvSpPr>
        <p:spPr>
          <a:xfrm>
            <a:off x="4000496" y="1714489"/>
            <a:ext cx="3071834" cy="1210455"/>
          </a:xfrm>
          <a:prstGeom prst="rect">
            <a:avLst/>
          </a:prstGeom>
          <a:noFill/>
          <a:ln>
            <a:solidFill>
              <a:srgbClr val="0070C0"/>
            </a:solidFill>
          </a:ln>
        </p:spPr>
        <p:txBody>
          <a:bodyPr wrap="square" rtlCol="0">
            <a:spAutoFit/>
          </a:bodyPr>
          <a:lstStyle/>
          <a:p>
            <a:pPr algn="just"/>
            <a:r>
              <a:rPr lang="fr-FR" sz="1200" b="1" dirty="0" smtClean="0"/>
              <a:t>Tout droit importée du Pays de Galle, cette eau de source gazéifiée se fait remarquée par son pack transparent, évoquant la pureté de l'eau et la plénitude des massifs montagneux</a:t>
            </a:r>
          </a:p>
        </p:txBody>
      </p:sp>
      <p:pic>
        <p:nvPicPr>
          <p:cNvPr id="9" name="Picture 6" descr="Texte Alternatif"/>
          <p:cNvPicPr>
            <a:picLocks noChangeAspect="1" noChangeArrowheads="1"/>
          </p:cNvPicPr>
          <p:nvPr/>
        </p:nvPicPr>
        <p:blipFill>
          <a:blip r:embed="rId5" cstate="print"/>
          <a:srcRect/>
          <a:stretch>
            <a:fillRect/>
          </a:stretch>
        </p:blipFill>
        <p:spPr bwMode="auto">
          <a:xfrm>
            <a:off x="301910" y="4286256"/>
            <a:ext cx="698190" cy="1856889"/>
          </a:xfrm>
          <a:prstGeom prst="rect">
            <a:avLst/>
          </a:prstGeom>
          <a:noFill/>
        </p:spPr>
      </p:pic>
      <p:sp>
        <p:nvSpPr>
          <p:cNvPr id="10" name="ZoneTexte 9"/>
          <p:cNvSpPr txBox="1"/>
          <p:nvPr/>
        </p:nvSpPr>
        <p:spPr>
          <a:xfrm>
            <a:off x="1142976" y="4786323"/>
            <a:ext cx="3071834" cy="1015663"/>
          </a:xfrm>
          <a:prstGeom prst="rect">
            <a:avLst/>
          </a:prstGeom>
          <a:noFill/>
          <a:ln>
            <a:solidFill>
              <a:srgbClr val="0070C0"/>
            </a:solidFill>
          </a:ln>
        </p:spPr>
        <p:txBody>
          <a:bodyPr wrap="square" rtlCol="0">
            <a:spAutoFit/>
          </a:bodyPr>
          <a:lstStyle/>
          <a:p>
            <a:pPr algn="just"/>
            <a:r>
              <a:rPr lang="fr-FR" sz="1200" b="1" dirty="0" smtClean="0"/>
              <a:t>Ecusson lance une nouvelle idée pour l’apéritif, l’</a:t>
            </a:r>
            <a:r>
              <a:rPr lang="fr-FR" sz="1200" b="1" dirty="0" err="1" smtClean="0"/>
              <a:t>Apéricidre</a:t>
            </a:r>
            <a:r>
              <a:rPr lang="fr-FR" sz="1200" b="1" dirty="0" smtClean="0"/>
              <a:t> avec Ecusson de Glace. Présentée dans une bouteille atypique élégante pour du cidre.</a:t>
            </a:r>
          </a:p>
        </p:txBody>
      </p:sp>
      <p:pic>
        <p:nvPicPr>
          <p:cNvPr id="11" name="Picture 8" descr="http://upload.sweetfm.fr/images/1310334213_86.jpg"/>
          <p:cNvPicPr>
            <a:picLocks noChangeAspect="1" noChangeArrowheads="1"/>
          </p:cNvPicPr>
          <p:nvPr/>
        </p:nvPicPr>
        <p:blipFill>
          <a:blip r:embed="rId6" cstate="print"/>
          <a:srcRect/>
          <a:stretch>
            <a:fillRect/>
          </a:stretch>
        </p:blipFill>
        <p:spPr bwMode="auto">
          <a:xfrm>
            <a:off x="5643570" y="3429000"/>
            <a:ext cx="1857388" cy="1263831"/>
          </a:xfrm>
          <a:prstGeom prst="rect">
            <a:avLst/>
          </a:prstGeom>
          <a:noFill/>
        </p:spPr>
      </p:pic>
      <p:sp>
        <p:nvSpPr>
          <p:cNvPr id="12" name="ZoneTexte 11"/>
          <p:cNvSpPr txBox="1"/>
          <p:nvPr/>
        </p:nvSpPr>
        <p:spPr>
          <a:xfrm>
            <a:off x="4857752" y="4788298"/>
            <a:ext cx="3286148" cy="1569660"/>
          </a:xfrm>
          <a:prstGeom prst="rect">
            <a:avLst/>
          </a:prstGeom>
          <a:noFill/>
          <a:ln>
            <a:solidFill>
              <a:srgbClr val="0070C0"/>
            </a:solidFill>
          </a:ln>
        </p:spPr>
        <p:txBody>
          <a:bodyPr wrap="square" rtlCol="0">
            <a:spAutoFit/>
          </a:bodyPr>
          <a:lstStyle/>
          <a:p>
            <a:pPr algn="just"/>
            <a:r>
              <a:rPr lang="fr-FR" sz="1200" b="1" dirty="0" smtClean="0"/>
              <a:t>Christian </a:t>
            </a:r>
            <a:r>
              <a:rPr lang="fr-FR" sz="1200" b="1" dirty="0" err="1" smtClean="0"/>
              <a:t>Poincheval</a:t>
            </a:r>
            <a:r>
              <a:rPr lang="fr-FR" sz="1200" b="1" dirty="0" smtClean="0"/>
              <a:t>, un inventeur mayennais de 61 ans a conçu un café en brique. Etonné qu'il existe du thé et bien d'autres boissons en emballage </a:t>
            </a:r>
            <a:r>
              <a:rPr lang="fr-FR" sz="1200" b="1" dirty="0" err="1" smtClean="0"/>
              <a:t>Tetra</a:t>
            </a:r>
            <a:r>
              <a:rPr lang="fr-FR" sz="1200" b="1" dirty="0" smtClean="0"/>
              <a:t> </a:t>
            </a:r>
            <a:r>
              <a:rPr lang="fr-FR" sz="1200" b="1" dirty="0" err="1" smtClean="0"/>
              <a:t>Pak</a:t>
            </a:r>
            <a:r>
              <a:rPr lang="fr-FR" sz="1200" b="1" dirty="0" smtClean="0"/>
              <a:t>, il a convaincu en deux ans des partenaires qui aujourd'hui font la route avec lui: </a:t>
            </a:r>
            <a:r>
              <a:rPr lang="fr-FR" sz="1200" b="1" dirty="0" err="1" smtClean="0"/>
              <a:t>Tetra</a:t>
            </a:r>
            <a:r>
              <a:rPr lang="fr-FR" sz="1200" b="1" dirty="0" smtClean="0"/>
              <a:t> </a:t>
            </a:r>
            <a:r>
              <a:rPr lang="fr-FR" sz="1200" b="1" dirty="0" err="1" smtClean="0"/>
              <a:t>Pak</a:t>
            </a:r>
            <a:r>
              <a:rPr lang="fr-FR" sz="1200" b="1" dirty="0" smtClean="0"/>
              <a:t>, les cafés Richard, mais aussi Sojasun</a:t>
            </a:r>
          </a:p>
        </p:txBody>
      </p:sp>
      <p:pic>
        <p:nvPicPr>
          <p:cNvPr id="13" name="Picture 5" descr="Sowine_pocketshots_2"/>
          <p:cNvPicPr>
            <a:picLocks noChangeAspect="1" noChangeArrowheads="1"/>
          </p:cNvPicPr>
          <p:nvPr/>
        </p:nvPicPr>
        <p:blipFill>
          <a:blip r:embed="rId7" cstate="print"/>
          <a:srcRect r="5927"/>
          <a:stretch>
            <a:fillRect/>
          </a:stretch>
        </p:blipFill>
        <p:spPr bwMode="auto">
          <a:xfrm>
            <a:off x="4000496" y="3501009"/>
            <a:ext cx="1127348" cy="785248"/>
          </a:xfrm>
          <a:prstGeom prst="rect">
            <a:avLst/>
          </a:prstGeom>
          <a:noFill/>
        </p:spPr>
      </p:pic>
      <p:sp>
        <p:nvSpPr>
          <p:cNvPr id="14" name="Titre 1"/>
          <p:cNvSpPr>
            <a:spLocks noGrp="1"/>
          </p:cNvSpPr>
          <p:nvPr>
            <p:ph type="title"/>
          </p:nvPr>
        </p:nvSpPr>
        <p:spPr>
          <a:xfrm>
            <a:off x="457200" y="274638"/>
            <a:ext cx="7467600" cy="490066"/>
          </a:xfrm>
        </p:spPr>
        <p:txBody>
          <a:bodyPr>
            <a:normAutofit fontScale="90000"/>
          </a:bodyPr>
          <a:lstStyle/>
          <a:p>
            <a:r>
              <a:rPr lang="fr-FR" dirty="0" smtClean="0"/>
              <a:t>Fonction Positionnement</a:t>
            </a:r>
            <a:endParaRPr lang="fr-FR" dirty="0"/>
          </a:p>
        </p:txBody>
      </p:sp>
      <p:pic>
        <p:nvPicPr>
          <p:cNvPr id="15" name="Picture 2" descr="http://htmlimg4.scribdassets.com/9c02zf0f7k8jffx/images/5-46e9779922.jpg"/>
          <p:cNvPicPr>
            <a:picLocks noChangeAspect="1" noChangeArrowheads="1"/>
          </p:cNvPicPr>
          <p:nvPr/>
        </p:nvPicPr>
        <p:blipFill>
          <a:blip r:embed="rId8" cstate="print"/>
          <a:srcRect l="63954" t="48673" b="1548"/>
          <a:stretch>
            <a:fillRect/>
          </a:stretch>
        </p:blipFill>
        <p:spPr bwMode="auto">
          <a:xfrm>
            <a:off x="7715272" y="142852"/>
            <a:ext cx="1000132" cy="1037024"/>
          </a:xfrm>
          <a:prstGeom prst="rect">
            <a:avLst/>
          </a:prstGeom>
          <a:no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99392"/>
            <a:ext cx="7467600" cy="1066130"/>
          </a:xfrm>
        </p:spPr>
        <p:txBody>
          <a:bodyPr/>
          <a:lstStyle/>
          <a:p>
            <a:r>
              <a:rPr lang="fr-FR" dirty="0" smtClean="0"/>
              <a:t>Fonction Positionnement</a:t>
            </a:r>
            <a:endParaRPr lang="fr-FR" dirty="0"/>
          </a:p>
        </p:txBody>
      </p:sp>
      <p:sp>
        <p:nvSpPr>
          <p:cNvPr id="3" name="Espace réservé du contenu 2"/>
          <p:cNvSpPr>
            <a:spLocks noGrp="1"/>
          </p:cNvSpPr>
          <p:nvPr>
            <p:ph sz="quarter" idx="1"/>
          </p:nvPr>
        </p:nvSpPr>
        <p:spPr>
          <a:xfrm>
            <a:off x="457200" y="1268760"/>
            <a:ext cx="7715200" cy="5061176"/>
          </a:xfrm>
        </p:spPr>
        <p:txBody>
          <a:bodyPr>
            <a:normAutofit/>
          </a:bodyPr>
          <a:lstStyle/>
          <a:p>
            <a:r>
              <a:rPr lang="fr-FR" dirty="0" smtClean="0">
                <a:solidFill>
                  <a:srgbClr val="00B0F0"/>
                </a:solidFill>
              </a:rPr>
              <a:t> </a:t>
            </a:r>
            <a:r>
              <a:rPr lang="fr-FR" sz="2800" i="1" dirty="0" smtClean="0">
                <a:solidFill>
                  <a:srgbClr val="00B0F0"/>
                </a:solidFill>
              </a:rPr>
              <a:t>La stylistique</a:t>
            </a:r>
          </a:p>
          <a:p>
            <a:pPr algn="just">
              <a:buFont typeface="Wingdings" pitchFamily="2" charset="2"/>
              <a:buChar char="§"/>
            </a:pPr>
            <a:r>
              <a:rPr lang="fr-FR" sz="2000" dirty="0" smtClean="0"/>
              <a:t>C’est l’ensemble des techniques permettant d’adapter </a:t>
            </a:r>
            <a:r>
              <a:rPr lang="fr-FR" sz="2000" b="1" dirty="0" smtClean="0"/>
              <a:t>la forme et les couleurs </a:t>
            </a:r>
            <a:r>
              <a:rPr lang="fr-FR" sz="2000" dirty="0" smtClean="0"/>
              <a:t>à l’image qu’une entreprise souhaite donner à un produit. </a:t>
            </a:r>
          </a:p>
          <a:p>
            <a:pPr algn="just">
              <a:buFont typeface="Wingdings" pitchFamily="2" charset="2"/>
              <a:buChar char="§"/>
            </a:pPr>
            <a:endParaRPr lang="fr-FR" sz="2000" dirty="0" smtClean="0"/>
          </a:p>
          <a:p>
            <a:pPr algn="just">
              <a:buNone/>
            </a:pPr>
            <a:r>
              <a:rPr lang="fr-FR" sz="2000" u="sng" dirty="0" smtClean="0">
                <a:solidFill>
                  <a:srgbClr val="00B0F0"/>
                </a:solidFill>
              </a:rPr>
              <a:t>Types de design :</a:t>
            </a:r>
          </a:p>
          <a:p>
            <a:pPr lvl="0" algn="just">
              <a:buFont typeface="Wingdings" pitchFamily="2" charset="2"/>
              <a:buChar char="§"/>
            </a:pPr>
            <a:r>
              <a:rPr lang="fr-FR" sz="2000" b="1" dirty="0" smtClean="0"/>
              <a:t>design produit</a:t>
            </a:r>
            <a:r>
              <a:rPr lang="fr-FR" sz="2000" dirty="0" smtClean="0"/>
              <a:t> ou design volume : s’attache à concevoir la forme des objets</a:t>
            </a:r>
          </a:p>
          <a:p>
            <a:pPr lvl="0" algn="just">
              <a:buFont typeface="Wingdings" pitchFamily="2" charset="2"/>
              <a:buChar char="§"/>
            </a:pPr>
            <a:r>
              <a:rPr lang="fr-FR" sz="2000" dirty="0" smtClean="0"/>
              <a:t>le </a:t>
            </a:r>
            <a:r>
              <a:rPr lang="fr-FR" sz="2000" b="1" dirty="0" smtClean="0"/>
              <a:t>design graphique</a:t>
            </a:r>
            <a:r>
              <a:rPr lang="fr-FR" sz="2000" dirty="0" smtClean="0"/>
              <a:t> : défini l’identité visuelle d’un produit et/ou d’une entreprise sous toutes ses formes (packaging, couleurs, graphismes, logo et emblème, charte graphique). </a:t>
            </a:r>
          </a:p>
          <a:p>
            <a:pPr algn="just">
              <a:buFont typeface="Wingdings" pitchFamily="2" charset="2"/>
              <a:buChar char="§"/>
            </a:pPr>
            <a:r>
              <a:rPr lang="fr-FR" sz="2000" b="1" dirty="0" smtClean="0"/>
              <a:t>design global</a:t>
            </a:r>
            <a:r>
              <a:rPr lang="fr-FR" sz="2000" dirty="0" smtClean="0"/>
              <a:t> : Lorsqu’une entreprise adopte une démarche coordonnée et cohérente dans ces différents secteurs.</a:t>
            </a:r>
          </a:p>
          <a:p>
            <a:pPr algn="just">
              <a:buFont typeface="Wingdings" pitchFamily="2" charset="2"/>
              <a:buChar char="§"/>
            </a:pPr>
            <a:endParaRPr lang="fr-FR" sz="2000" dirty="0" smtClean="0"/>
          </a:p>
          <a:p>
            <a:pPr algn="just"/>
            <a:endParaRPr lang="fr-FR" sz="2000"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7992888" cy="548680"/>
          </a:xfrm>
        </p:spPr>
        <p:txBody>
          <a:bodyPr>
            <a:normAutofit/>
          </a:bodyPr>
          <a:lstStyle/>
          <a:p>
            <a:r>
              <a:rPr lang="fr-FR" dirty="0" smtClean="0"/>
              <a:t>Fonction positionnement</a:t>
            </a:r>
            <a:endParaRPr lang="fr-FR" dirty="0"/>
          </a:p>
        </p:txBody>
      </p:sp>
      <p:graphicFrame>
        <p:nvGraphicFramePr>
          <p:cNvPr id="4" name="Espace réservé du contenu 3"/>
          <p:cNvGraphicFramePr>
            <a:graphicFrameLocks noGrp="1"/>
          </p:cNvGraphicFramePr>
          <p:nvPr>
            <p:ph sz="quarter" idx="1"/>
          </p:nvPr>
        </p:nvGraphicFramePr>
        <p:xfrm>
          <a:off x="467544" y="652295"/>
          <a:ext cx="8208912" cy="6072137"/>
        </p:xfrm>
        <a:graphic>
          <a:graphicData uri="http://schemas.openxmlformats.org/drawingml/2006/table">
            <a:tbl>
              <a:tblPr firstRow="1" bandRow="1">
                <a:tableStyleId>{5C22544A-7EE6-4342-B048-85BDC9FD1C3A}</a:tableStyleId>
              </a:tblPr>
              <a:tblGrid>
                <a:gridCol w="2736304"/>
                <a:gridCol w="2736304"/>
                <a:gridCol w="2736304"/>
              </a:tblGrid>
              <a:tr h="358224">
                <a:tc>
                  <a:txBody>
                    <a:bodyPr/>
                    <a:lstStyle/>
                    <a:p>
                      <a:r>
                        <a:rPr lang="fr-FR" dirty="0" smtClean="0"/>
                        <a:t>Sens des couleurs</a:t>
                      </a:r>
                      <a:endParaRPr lang="fr-FR" dirty="0"/>
                    </a:p>
                  </a:txBody>
                  <a:tcPr/>
                </a:tc>
                <a:tc>
                  <a:txBody>
                    <a:bodyPr/>
                    <a:lstStyle/>
                    <a:p>
                      <a:r>
                        <a:rPr lang="fr-FR" dirty="0" smtClean="0"/>
                        <a:t>Sens des formes</a:t>
                      </a:r>
                      <a:endParaRPr lang="fr-FR" dirty="0"/>
                    </a:p>
                  </a:txBody>
                  <a:tcPr/>
                </a:tc>
                <a:tc>
                  <a:txBody>
                    <a:bodyPr/>
                    <a:lstStyle/>
                    <a:p>
                      <a:r>
                        <a:rPr lang="fr-FR" dirty="0" smtClean="0"/>
                        <a:t>Sens des lignes</a:t>
                      </a:r>
                      <a:endParaRPr lang="fr-FR" dirty="0"/>
                    </a:p>
                  </a:txBody>
                  <a:tcPr/>
                </a:tc>
              </a:tr>
              <a:tr h="776152">
                <a:tc>
                  <a:txBody>
                    <a:bodyPr/>
                    <a:lstStyle/>
                    <a:p>
                      <a:r>
                        <a:rPr kumimoji="0" lang="fr-FR" sz="1400" b="1" kern="1200" dirty="0" smtClean="0">
                          <a:solidFill>
                            <a:schemeClr val="dk1"/>
                          </a:solidFill>
                          <a:latin typeface="+mn-lt"/>
                          <a:ea typeface="+mn-ea"/>
                          <a:cs typeface="+mn-cs"/>
                        </a:rPr>
                        <a:t>Rouge</a:t>
                      </a:r>
                      <a:r>
                        <a:rPr kumimoji="0" lang="fr-FR" sz="1400" kern="1200" dirty="0" smtClean="0">
                          <a:solidFill>
                            <a:schemeClr val="dk1"/>
                          </a:solidFill>
                          <a:latin typeface="+mn-lt"/>
                          <a:ea typeface="+mn-ea"/>
                          <a:cs typeface="+mn-cs"/>
                        </a:rPr>
                        <a:t> : Tonus, agressivité, virilité, violence</a:t>
                      </a:r>
                    </a:p>
                    <a:p>
                      <a:endParaRPr lang="fr-F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1" kern="1200" dirty="0" smtClean="0">
                          <a:solidFill>
                            <a:schemeClr val="dk1"/>
                          </a:solidFill>
                          <a:latin typeface="+mn-lt"/>
                          <a:ea typeface="+mn-ea"/>
                          <a:cs typeface="+mn-cs"/>
                        </a:rPr>
                        <a:t>Carré</a:t>
                      </a:r>
                      <a:r>
                        <a:rPr kumimoji="0" lang="fr-FR" sz="1400" kern="1200" dirty="0" smtClean="0">
                          <a:solidFill>
                            <a:schemeClr val="dk1"/>
                          </a:solidFill>
                          <a:latin typeface="+mn-lt"/>
                          <a:ea typeface="+mn-ea"/>
                          <a:cs typeface="+mn-cs"/>
                        </a:rPr>
                        <a:t> : Stabilité, robustesse, rigidité, volonté</a:t>
                      </a:r>
                    </a:p>
                    <a:p>
                      <a:endParaRPr lang="fr-F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1" kern="1200" dirty="0" smtClean="0">
                          <a:solidFill>
                            <a:schemeClr val="dk1"/>
                          </a:solidFill>
                          <a:latin typeface="+mn-lt"/>
                          <a:ea typeface="+mn-ea"/>
                          <a:cs typeface="+mn-cs"/>
                        </a:rPr>
                        <a:t>Horizontale</a:t>
                      </a:r>
                      <a:r>
                        <a:rPr kumimoji="0" lang="fr-FR" sz="1400" kern="1200" dirty="0" smtClean="0">
                          <a:solidFill>
                            <a:schemeClr val="dk1"/>
                          </a:solidFill>
                          <a:latin typeface="+mn-lt"/>
                          <a:ea typeface="+mn-ea"/>
                          <a:cs typeface="+mn-cs"/>
                        </a:rPr>
                        <a:t> : Tranquillité, repos, calme</a:t>
                      </a:r>
                    </a:p>
                    <a:p>
                      <a:endParaRPr lang="fr-FR" sz="1400" dirty="0"/>
                    </a:p>
                  </a:txBody>
                  <a:tcPr/>
                </a:tc>
              </a:tr>
              <a:tr h="7164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1" kern="1200" dirty="0" smtClean="0">
                          <a:solidFill>
                            <a:schemeClr val="dk1"/>
                          </a:solidFill>
                          <a:latin typeface="+mn-lt"/>
                          <a:ea typeface="+mn-ea"/>
                          <a:cs typeface="+mn-cs"/>
                        </a:rPr>
                        <a:t>Orange</a:t>
                      </a:r>
                      <a:r>
                        <a:rPr kumimoji="0" lang="fr-FR" sz="1400" kern="1200" dirty="0" smtClean="0">
                          <a:solidFill>
                            <a:schemeClr val="dk1"/>
                          </a:solidFill>
                          <a:latin typeface="+mn-lt"/>
                          <a:ea typeface="+mn-ea"/>
                          <a:cs typeface="+mn-cs"/>
                        </a:rPr>
                        <a:t> : Joie, optimisme, gloire, réussite</a:t>
                      </a:r>
                    </a:p>
                    <a:p>
                      <a:endParaRPr lang="fr-F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1" kern="1200" dirty="0" smtClean="0">
                          <a:solidFill>
                            <a:schemeClr val="dk1"/>
                          </a:solidFill>
                          <a:latin typeface="+mn-lt"/>
                          <a:ea typeface="+mn-ea"/>
                          <a:cs typeface="+mn-cs"/>
                        </a:rPr>
                        <a:t>Cercle </a:t>
                      </a:r>
                      <a:r>
                        <a:rPr kumimoji="0" lang="fr-FR" sz="1400" kern="1200" dirty="0" smtClean="0">
                          <a:solidFill>
                            <a:schemeClr val="dk1"/>
                          </a:solidFill>
                          <a:latin typeface="+mn-lt"/>
                          <a:ea typeface="+mn-ea"/>
                          <a:cs typeface="+mn-cs"/>
                        </a:rPr>
                        <a:t>: Perfection</a:t>
                      </a:r>
                    </a:p>
                    <a:p>
                      <a:endParaRPr lang="fr-F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1" kern="1200" dirty="0" smtClean="0">
                          <a:solidFill>
                            <a:schemeClr val="dk1"/>
                          </a:solidFill>
                          <a:latin typeface="+mn-lt"/>
                          <a:ea typeface="+mn-ea"/>
                          <a:cs typeface="+mn-cs"/>
                        </a:rPr>
                        <a:t>Verticale </a:t>
                      </a:r>
                      <a:r>
                        <a:rPr kumimoji="0" lang="fr-FR" sz="1400" kern="1200" dirty="0" smtClean="0">
                          <a:solidFill>
                            <a:schemeClr val="dk1"/>
                          </a:solidFill>
                          <a:latin typeface="+mn-lt"/>
                          <a:ea typeface="+mn-ea"/>
                          <a:cs typeface="+mn-cs"/>
                        </a:rPr>
                        <a:t>: Equilibre, justice, régularité, droiture</a:t>
                      </a:r>
                    </a:p>
                    <a:p>
                      <a:endParaRPr lang="fr-FR" sz="1400" dirty="0"/>
                    </a:p>
                  </a:txBody>
                  <a:tcPr/>
                </a:tc>
              </a:tr>
              <a:tr h="11343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1" kern="1200" dirty="0" smtClean="0">
                          <a:solidFill>
                            <a:schemeClr val="dk1"/>
                          </a:solidFill>
                          <a:latin typeface="+mn-lt"/>
                          <a:ea typeface="+mn-ea"/>
                          <a:cs typeface="+mn-cs"/>
                        </a:rPr>
                        <a:t>Jaune</a:t>
                      </a:r>
                      <a:r>
                        <a:rPr kumimoji="0" lang="fr-FR" sz="1400" kern="1200" dirty="0" smtClean="0">
                          <a:solidFill>
                            <a:schemeClr val="dk1"/>
                          </a:solidFill>
                          <a:latin typeface="+mn-lt"/>
                          <a:ea typeface="+mn-ea"/>
                          <a:cs typeface="+mn-cs"/>
                        </a:rPr>
                        <a:t> : Expansion, plénitude, activité</a:t>
                      </a:r>
                    </a:p>
                    <a:p>
                      <a:endParaRPr lang="fr-F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1" kern="1200" dirty="0" smtClean="0">
                          <a:solidFill>
                            <a:schemeClr val="dk1"/>
                          </a:solidFill>
                          <a:latin typeface="+mn-lt"/>
                          <a:ea typeface="+mn-ea"/>
                          <a:cs typeface="+mn-cs"/>
                        </a:rPr>
                        <a:t>Triangle</a:t>
                      </a:r>
                      <a:r>
                        <a:rPr kumimoji="0" lang="fr-FR" sz="1400" kern="1200" dirty="0" smtClean="0">
                          <a:solidFill>
                            <a:schemeClr val="dk1"/>
                          </a:solidFill>
                          <a:latin typeface="+mn-lt"/>
                          <a:ea typeface="+mn-ea"/>
                          <a:cs typeface="+mn-cs"/>
                        </a:rPr>
                        <a:t> : Divin, esprit, mouvement, légèreté</a:t>
                      </a:r>
                    </a:p>
                    <a:p>
                      <a:endParaRPr lang="fr-F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1" kern="1200" dirty="0" smtClean="0">
                          <a:solidFill>
                            <a:schemeClr val="dk1"/>
                          </a:solidFill>
                          <a:latin typeface="+mn-lt"/>
                          <a:ea typeface="+mn-ea"/>
                          <a:cs typeface="+mn-cs"/>
                        </a:rPr>
                        <a:t>Angles</a:t>
                      </a:r>
                      <a:r>
                        <a:rPr kumimoji="0" lang="fr-FR" sz="1400" kern="1200" dirty="0" smtClean="0">
                          <a:solidFill>
                            <a:schemeClr val="dk1"/>
                          </a:solidFill>
                          <a:latin typeface="+mn-lt"/>
                          <a:ea typeface="+mn-ea"/>
                          <a:cs typeface="+mn-cs"/>
                        </a:rPr>
                        <a:t> : Energie, action , agressivité</a:t>
                      </a:r>
                    </a:p>
                    <a:p>
                      <a:endParaRPr lang="fr-FR" sz="1400" dirty="0"/>
                    </a:p>
                  </a:txBody>
                  <a:tcPr/>
                </a:tc>
              </a:tr>
              <a:tr h="7164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1" kern="1200" dirty="0" smtClean="0">
                          <a:solidFill>
                            <a:schemeClr val="dk1"/>
                          </a:solidFill>
                          <a:latin typeface="+mn-lt"/>
                          <a:ea typeface="+mn-ea"/>
                          <a:cs typeface="+mn-cs"/>
                        </a:rPr>
                        <a:t>Vert </a:t>
                      </a:r>
                      <a:r>
                        <a:rPr kumimoji="0" lang="fr-FR" sz="1400" kern="1200" dirty="0" smtClean="0">
                          <a:solidFill>
                            <a:schemeClr val="dk1"/>
                          </a:solidFill>
                          <a:latin typeface="+mn-lt"/>
                          <a:ea typeface="+mn-ea"/>
                          <a:cs typeface="+mn-cs"/>
                        </a:rPr>
                        <a:t>: Nature, jeunesse, espoir, calme</a:t>
                      </a:r>
                    </a:p>
                    <a:p>
                      <a:endParaRPr lang="fr-F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1" kern="1200" dirty="0" smtClean="0">
                          <a:solidFill>
                            <a:schemeClr val="dk1"/>
                          </a:solidFill>
                          <a:latin typeface="+mn-lt"/>
                          <a:ea typeface="+mn-ea"/>
                          <a:cs typeface="+mn-cs"/>
                        </a:rPr>
                        <a:t>Rectangle :</a:t>
                      </a:r>
                      <a:r>
                        <a:rPr kumimoji="0" lang="fr-FR" sz="1400" kern="1200" dirty="0" smtClean="0">
                          <a:solidFill>
                            <a:schemeClr val="dk1"/>
                          </a:solidFill>
                          <a:latin typeface="+mn-lt"/>
                          <a:ea typeface="+mn-ea"/>
                          <a:cs typeface="+mn-cs"/>
                        </a:rPr>
                        <a:t> Elégance, masculinité</a:t>
                      </a:r>
                    </a:p>
                    <a:p>
                      <a:endParaRPr lang="fr-F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1" kern="1200" dirty="0" smtClean="0">
                          <a:solidFill>
                            <a:schemeClr val="dk1"/>
                          </a:solidFill>
                          <a:latin typeface="+mn-lt"/>
                          <a:ea typeface="+mn-ea"/>
                          <a:cs typeface="+mn-cs"/>
                        </a:rPr>
                        <a:t>Brisée</a:t>
                      </a:r>
                      <a:r>
                        <a:rPr kumimoji="0" lang="fr-FR" sz="1400" kern="1200" dirty="0" smtClean="0">
                          <a:solidFill>
                            <a:schemeClr val="dk1"/>
                          </a:solidFill>
                          <a:latin typeface="+mn-lt"/>
                          <a:ea typeface="+mn-ea"/>
                          <a:cs typeface="+mn-cs"/>
                        </a:rPr>
                        <a:t> : Agressivité, violence, énergie</a:t>
                      </a:r>
                    </a:p>
                    <a:p>
                      <a:endParaRPr lang="fr-FR" dirty="0"/>
                    </a:p>
                  </a:txBody>
                  <a:tcPr/>
                </a:tc>
              </a:tr>
              <a:tr h="7761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1" kern="1200" dirty="0" smtClean="0">
                          <a:solidFill>
                            <a:schemeClr val="dk1"/>
                          </a:solidFill>
                          <a:latin typeface="+mn-lt"/>
                          <a:ea typeface="+mn-ea"/>
                          <a:cs typeface="+mn-cs"/>
                        </a:rPr>
                        <a:t>Bleu </a:t>
                      </a:r>
                      <a:r>
                        <a:rPr kumimoji="0" lang="fr-FR" sz="1400" kern="1200" dirty="0" smtClean="0">
                          <a:solidFill>
                            <a:schemeClr val="dk1"/>
                          </a:solidFill>
                          <a:latin typeface="+mn-lt"/>
                          <a:ea typeface="+mn-ea"/>
                          <a:cs typeface="+mn-cs"/>
                        </a:rPr>
                        <a:t>: Paix, pureté, technicité, solennité</a:t>
                      </a:r>
                    </a:p>
                    <a:p>
                      <a:endParaRPr lang="fr-F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1" kern="1200" dirty="0" smtClean="0">
                          <a:solidFill>
                            <a:schemeClr val="dk1"/>
                          </a:solidFill>
                          <a:latin typeface="+mn-lt"/>
                          <a:ea typeface="+mn-ea"/>
                          <a:cs typeface="+mn-cs"/>
                        </a:rPr>
                        <a:t>Ovale </a:t>
                      </a:r>
                      <a:r>
                        <a:rPr kumimoji="0" lang="fr-FR" sz="1400" kern="1200" dirty="0" smtClean="0">
                          <a:solidFill>
                            <a:schemeClr val="dk1"/>
                          </a:solidFill>
                          <a:latin typeface="+mn-lt"/>
                          <a:ea typeface="+mn-ea"/>
                          <a:cs typeface="+mn-cs"/>
                        </a:rPr>
                        <a:t>: Distinction, souplesse, féminité</a:t>
                      </a:r>
                    </a:p>
                    <a:p>
                      <a:endParaRPr lang="fr-F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1" kern="1200" dirty="0" smtClean="0">
                          <a:solidFill>
                            <a:schemeClr val="dk1"/>
                          </a:solidFill>
                          <a:latin typeface="+mn-lt"/>
                          <a:ea typeface="+mn-ea"/>
                          <a:cs typeface="+mn-cs"/>
                        </a:rPr>
                        <a:t>Courbe </a:t>
                      </a:r>
                      <a:r>
                        <a:rPr kumimoji="0" lang="fr-FR" sz="1400" kern="1200" dirty="0" smtClean="0">
                          <a:solidFill>
                            <a:schemeClr val="dk1"/>
                          </a:solidFill>
                          <a:latin typeface="+mn-lt"/>
                          <a:ea typeface="+mn-ea"/>
                          <a:cs typeface="+mn-cs"/>
                        </a:rPr>
                        <a:t>: Douceur, grâce, gaieté, féminité</a:t>
                      </a:r>
                    </a:p>
                    <a:p>
                      <a:endParaRPr lang="fr-FR" sz="1400" dirty="0"/>
                    </a:p>
                  </a:txBody>
                  <a:tcPr/>
                </a:tc>
              </a:tr>
              <a:tr h="7164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1" kern="1200" dirty="0" smtClean="0">
                          <a:solidFill>
                            <a:schemeClr val="dk1"/>
                          </a:solidFill>
                          <a:latin typeface="+mn-lt"/>
                          <a:ea typeface="+mn-ea"/>
                          <a:cs typeface="+mn-cs"/>
                        </a:rPr>
                        <a:t>Violet</a:t>
                      </a:r>
                      <a:r>
                        <a:rPr kumimoji="0" lang="fr-FR" sz="1400" kern="1200" dirty="0" smtClean="0">
                          <a:solidFill>
                            <a:schemeClr val="dk1"/>
                          </a:solidFill>
                          <a:latin typeface="+mn-lt"/>
                          <a:ea typeface="+mn-ea"/>
                          <a:cs typeface="+mn-cs"/>
                        </a:rPr>
                        <a:t> : Noblesse, aristocratie, mystère</a:t>
                      </a:r>
                    </a:p>
                    <a:p>
                      <a:endParaRPr lang="fr-FR" sz="1400" dirty="0"/>
                    </a:p>
                  </a:txBody>
                  <a:tcPr/>
                </a:tc>
                <a:tc>
                  <a:txBody>
                    <a:bodyPr/>
                    <a:lstStyle/>
                    <a:p>
                      <a:endParaRPr lang="fr-F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1" kern="1200" dirty="0" smtClean="0">
                          <a:solidFill>
                            <a:schemeClr val="dk1"/>
                          </a:solidFill>
                          <a:latin typeface="+mn-lt"/>
                          <a:ea typeface="+mn-ea"/>
                          <a:cs typeface="+mn-cs"/>
                        </a:rPr>
                        <a:t>Fine </a:t>
                      </a:r>
                      <a:r>
                        <a:rPr kumimoji="0" lang="fr-FR" sz="1400" kern="1200" dirty="0" smtClean="0">
                          <a:solidFill>
                            <a:schemeClr val="dk1"/>
                          </a:solidFill>
                          <a:latin typeface="+mn-lt"/>
                          <a:ea typeface="+mn-ea"/>
                          <a:cs typeface="+mn-cs"/>
                        </a:rPr>
                        <a:t>: Délicatesse, élégance</a:t>
                      </a:r>
                    </a:p>
                    <a:p>
                      <a:endParaRPr lang="fr-FR" sz="1400" dirty="0"/>
                    </a:p>
                  </a:txBody>
                  <a:tcPr/>
                </a:tc>
              </a:tr>
              <a:tr h="5074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1" kern="1200" dirty="0" smtClean="0">
                          <a:solidFill>
                            <a:schemeClr val="dk1"/>
                          </a:solidFill>
                          <a:latin typeface="+mn-lt"/>
                          <a:ea typeface="+mn-ea"/>
                          <a:cs typeface="+mn-cs"/>
                        </a:rPr>
                        <a:t>Blanc</a:t>
                      </a:r>
                      <a:r>
                        <a:rPr kumimoji="0" lang="fr-FR" sz="1400" kern="1200" dirty="0" smtClean="0">
                          <a:solidFill>
                            <a:schemeClr val="dk1"/>
                          </a:solidFill>
                          <a:latin typeface="+mn-lt"/>
                          <a:ea typeface="+mn-ea"/>
                          <a:cs typeface="+mn-cs"/>
                        </a:rPr>
                        <a:t> : Pureté, sagesse</a:t>
                      </a:r>
                    </a:p>
                    <a:p>
                      <a:endParaRPr lang="fr-FR" sz="1400" dirty="0"/>
                    </a:p>
                  </a:txBody>
                  <a:tcPr/>
                </a:tc>
                <a:tc>
                  <a:txBody>
                    <a:bodyPr/>
                    <a:lstStyle/>
                    <a:p>
                      <a:endParaRPr lang="fr-F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400" b="1" kern="1200" dirty="0" smtClean="0">
                          <a:solidFill>
                            <a:schemeClr val="dk1"/>
                          </a:solidFill>
                          <a:latin typeface="+mn-lt"/>
                          <a:ea typeface="+mn-ea"/>
                          <a:cs typeface="+mn-cs"/>
                        </a:rPr>
                        <a:t>Epaisse</a:t>
                      </a:r>
                      <a:r>
                        <a:rPr kumimoji="0" lang="fr-FR" sz="1400" kern="1200" dirty="0" smtClean="0">
                          <a:solidFill>
                            <a:schemeClr val="dk1"/>
                          </a:solidFill>
                          <a:latin typeface="+mn-lt"/>
                          <a:ea typeface="+mn-ea"/>
                          <a:cs typeface="+mn-cs"/>
                        </a:rPr>
                        <a:t> : Energie, volonté, poids</a:t>
                      </a:r>
                    </a:p>
                    <a:p>
                      <a:endParaRPr lang="fr-FR" sz="1400" dirty="0"/>
                    </a:p>
                  </a:txBody>
                  <a:tcPr/>
                </a:tc>
              </a:tr>
            </a:tbl>
          </a:graphicData>
        </a:graphic>
      </p:graphicFrame>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Milka"/>
          <p:cNvPicPr>
            <a:picLocks noChangeAspect="1" noChangeArrowheads="1"/>
          </p:cNvPicPr>
          <p:nvPr/>
        </p:nvPicPr>
        <p:blipFill>
          <a:blip r:embed="rId3" cstate="print"/>
          <a:srcRect/>
          <a:stretch>
            <a:fillRect/>
          </a:stretch>
        </p:blipFill>
        <p:spPr bwMode="auto">
          <a:xfrm>
            <a:off x="899592" y="4077072"/>
            <a:ext cx="2160240" cy="1960241"/>
          </a:xfrm>
          <a:prstGeom prst="rect">
            <a:avLst/>
          </a:prstGeom>
          <a:noFill/>
          <a:ln w="9525">
            <a:noFill/>
            <a:miter lim="800000"/>
            <a:headEnd/>
            <a:tailEnd/>
          </a:ln>
        </p:spPr>
      </p:pic>
      <p:sp>
        <p:nvSpPr>
          <p:cNvPr id="2" name="Titre 1"/>
          <p:cNvSpPr>
            <a:spLocks noGrp="1"/>
          </p:cNvSpPr>
          <p:nvPr>
            <p:ph type="title"/>
          </p:nvPr>
        </p:nvSpPr>
        <p:spPr>
          <a:xfrm>
            <a:off x="251520" y="0"/>
            <a:ext cx="7632848" cy="692696"/>
          </a:xfrm>
        </p:spPr>
        <p:txBody>
          <a:bodyPr>
            <a:normAutofit/>
          </a:bodyPr>
          <a:lstStyle/>
          <a:p>
            <a:r>
              <a:rPr lang="fr-FR" dirty="0" smtClean="0"/>
              <a:t>Fonction positionnement</a:t>
            </a:r>
            <a:endParaRPr lang="fr-FR" dirty="0"/>
          </a:p>
        </p:txBody>
      </p:sp>
      <p:sp>
        <p:nvSpPr>
          <p:cNvPr id="3" name="Espace réservé du contenu 2"/>
          <p:cNvSpPr>
            <a:spLocks noGrp="1"/>
          </p:cNvSpPr>
          <p:nvPr>
            <p:ph sz="quarter" idx="1"/>
          </p:nvPr>
        </p:nvSpPr>
        <p:spPr>
          <a:xfrm>
            <a:off x="0" y="620688"/>
            <a:ext cx="9144000" cy="6048672"/>
          </a:xfrm>
        </p:spPr>
        <p:txBody>
          <a:bodyPr>
            <a:normAutofit/>
          </a:bodyPr>
          <a:lstStyle/>
          <a:p>
            <a:pPr>
              <a:buFont typeface="Courier New" pitchFamily="49" charset="0"/>
              <a:buChar char="o"/>
            </a:pPr>
            <a:r>
              <a:rPr lang="fr-FR" b="1" dirty="0" smtClean="0">
                <a:solidFill>
                  <a:schemeClr val="bg2">
                    <a:lumMod val="50000"/>
                  </a:schemeClr>
                </a:solidFill>
              </a:rPr>
              <a:t>Illustration au service du positionnement </a:t>
            </a:r>
          </a:p>
          <a:p>
            <a:pPr>
              <a:buNone/>
            </a:pPr>
            <a:endParaRPr lang="fr-FR" b="1" dirty="0" smtClean="0"/>
          </a:p>
          <a:p>
            <a:pPr>
              <a:buNone/>
            </a:pPr>
            <a:endParaRPr lang="fr-FR" b="1" dirty="0" smtClean="0"/>
          </a:p>
          <a:p>
            <a:pPr>
              <a:buNone/>
            </a:pPr>
            <a:endParaRPr lang="fr-FR" b="1" dirty="0" smtClean="0"/>
          </a:p>
          <a:p>
            <a:pPr>
              <a:buNone/>
            </a:pPr>
            <a:endParaRPr lang="fr-FR" b="1" dirty="0" smtClean="0"/>
          </a:p>
          <a:p>
            <a:pPr>
              <a:buNone/>
            </a:pPr>
            <a:endParaRPr lang="fr-FR" b="1" dirty="0" smtClean="0"/>
          </a:p>
          <a:p>
            <a:pPr>
              <a:buNone/>
            </a:pPr>
            <a:endParaRPr lang="fr-FR" b="1" dirty="0" smtClean="0"/>
          </a:p>
          <a:p>
            <a:pPr>
              <a:buFont typeface="Courier New" pitchFamily="49" charset="0"/>
              <a:buChar char="o"/>
            </a:pPr>
            <a:r>
              <a:rPr lang="fr-FR" b="1" dirty="0" smtClean="0">
                <a:solidFill>
                  <a:schemeClr val="bg2">
                    <a:lumMod val="50000"/>
                  </a:schemeClr>
                </a:solidFill>
              </a:rPr>
              <a:t>Code couleur, porteur de sens </a:t>
            </a:r>
            <a:r>
              <a:rPr lang="fr-FR" dirty="0" smtClean="0"/>
              <a:t>		</a:t>
            </a:r>
          </a:p>
        </p:txBody>
      </p:sp>
      <p:pic>
        <p:nvPicPr>
          <p:cNvPr id="9" name="Image 8" descr="poulain.bmp"/>
          <p:cNvPicPr>
            <a:picLocks noChangeAspect="1"/>
          </p:cNvPicPr>
          <p:nvPr/>
        </p:nvPicPr>
        <p:blipFill>
          <a:blip r:embed="rId4" cstate="print"/>
          <a:stretch>
            <a:fillRect/>
          </a:stretch>
        </p:blipFill>
        <p:spPr>
          <a:xfrm rot="21407830">
            <a:off x="1190271" y="1160654"/>
            <a:ext cx="2332946" cy="1118916"/>
          </a:xfrm>
          <a:prstGeom prst="rect">
            <a:avLst/>
          </a:prstGeom>
          <a:ln>
            <a:noFill/>
          </a:ln>
          <a:effectLst>
            <a:outerShdw blurRad="292100" dist="139700" dir="2700000" algn="tl" rotWithShape="0">
              <a:srgbClr val="333333">
                <a:alpha val="65000"/>
              </a:srgbClr>
            </a:outerShdw>
          </a:effectLst>
        </p:spPr>
      </p:pic>
      <p:pic>
        <p:nvPicPr>
          <p:cNvPr id="13" name="Image 12" descr="poulain.bmp"/>
          <p:cNvPicPr>
            <a:picLocks noChangeAspect="1"/>
          </p:cNvPicPr>
          <p:nvPr/>
        </p:nvPicPr>
        <p:blipFill>
          <a:blip r:embed="rId5" cstate="print"/>
          <a:stretch>
            <a:fillRect/>
          </a:stretch>
        </p:blipFill>
        <p:spPr>
          <a:xfrm>
            <a:off x="5222798" y="1175840"/>
            <a:ext cx="2519002" cy="1133550"/>
          </a:xfrm>
          <a:prstGeom prst="rect">
            <a:avLst/>
          </a:prstGeom>
          <a:ln>
            <a:noFill/>
          </a:ln>
          <a:effectLst>
            <a:outerShdw blurRad="292100" dist="139700" dir="2700000" algn="tl" rotWithShape="0">
              <a:srgbClr val="333333">
                <a:alpha val="65000"/>
              </a:srgbClr>
            </a:outerShdw>
          </a:effectLst>
        </p:spPr>
      </p:pic>
      <p:sp>
        <p:nvSpPr>
          <p:cNvPr id="14" name="Rectangle à coins arrondis 13"/>
          <p:cNvSpPr/>
          <p:nvPr/>
        </p:nvSpPr>
        <p:spPr>
          <a:xfrm>
            <a:off x="395536" y="2636912"/>
            <a:ext cx="8136904" cy="864096"/>
          </a:xfrm>
          <a:prstGeom prst="roundRect">
            <a:avLst/>
          </a:prstGeom>
          <a:ln>
            <a:solidFill>
              <a:schemeClr val="bg2">
                <a:lumMod val="75000"/>
              </a:schemeClr>
            </a:solidFill>
          </a:ln>
          <a:effectLst>
            <a:glow rad="101600">
              <a:schemeClr val="accent1">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0" anchor="ctr"/>
          <a:lstStyle/>
          <a:p>
            <a:r>
              <a:rPr lang="fr-FR" i="1" dirty="0" smtClean="0"/>
              <a:t>Cadbury change le logo pour adopter un nouveau positionnement et viser une plus grande clientèle : Alors que le poulain visait uniquement une clientèle enfantine, le nouveau logo plus raffiné, vise une clientèle adulte</a:t>
            </a:r>
          </a:p>
        </p:txBody>
      </p:sp>
      <p:sp>
        <p:nvSpPr>
          <p:cNvPr id="21506" name="AutoShape 2" descr="data:image/jpeg;base64,/9j/4AAQSkZJRgABAQAAAQABAAD/2wCEAAkGBhMRERQUEhMTFRUVFhQUFhcXGBUUFBAVFRYVFRUVGBQXGygeGBkjGhQVHy8gJSkpLiwsFR4xNTAqNSYrLCkBCQoKDgwOGQ8PGiwkHyQqMiwsLCksKiksKiwqKSwvLCk1LCosKSopLCkvLCkpKiwsLSwvMCosLCksLCwsLCwsLP/AABEIAOEA4QMBIgACEQEDEQH/xAAcAAEAAgIDAQAAAAAAAAAAAAAABQYDBAECBwj/xABFEAACAgEDAQUFBAgFAgMJAAABAgADEQQSITEFBhNBUSIyYXGRUoGhsQcUI0JywdHwM2KCkqJDshaD8RUkNFNjhJPS4v/EABoBAQACAwEAAAAAAAAAAAAAAAADBAECBQb/xAAzEQACAQIDBQUHBAMAAAAAAAAAAQIDEQQhMRJBUWFxEzKBkaEFIrHB0eHwQrLC8RQjgv/aAAwDAQACEQMRAD8A9xiIgCIiAIiIAiIgCIiAIiIAiIgCIiAIiIAiIgCIiAIiIAiIgCIiAIiIAiIgCIiAIiIAiIgCIiAIiIAiIgCIiAIiIAiIgCIiAIiIAiIgCIiAIiIAiIgCIiAIiIAiIgCIiAIiIAiIgCIiAIiIAiIgCIiAIiIAiIgCIiAIiIAiIgCIiAIiIAiIgCJg1Gurr990X+Jgv5mRl/fDSr/1N38AZvxAx+MjnVhDvSS6sE1Eql/f5P8Ap0u3xYqg/mfwkbqO++ob3VqT7mc/UkD8JSn7Tw0P1X6GLovsx3alEGXZVHqxA/OeaX9u6h/evs+SkIP+GDNHaGP2j8csfx5lKftqP6IN9cvqY2j0PU979Kn/AFQ59EBf8Rx+MidR3/8A/l0E/F2C/gMyC0/YWof3aXx6kbB/yxM1vd41/wCNqNPT8GcE/TjMieMxtXuRsunzeRlKUnaKNi3vxqT0FK/6WY/Ut/KYR3w1n26//wAf/wDU1m0GmBwNRdYfMVUH/uc48us29F2Zo7G2frTpZ9iwVqfu8m+4ma2xz/X6okeHrJXcWbNHfy8e/VW/8JZD+O4Se7K71139a7UxwSVygPpvXj64kPqO4zgfs7Vb4Mu3P3gn8pJd3tI1NRS5Sp3sfIgghcEEceUuYSWMVXYraccviiJXJ+u0MMqQR8OZ3kcdCp5Xg+qnH5TkPanmHHx4P1E7JsSETTTtNejAofj0+s21cHkEH5QDmIiAIiIAiIgCInnn6SP0nHQt+r6ZVa8qGZm5SkN7vs/vORz6Djr0mG7Gs5qCuz0PM0dT27p6/furHw3An6DmfNPaveLVaok6i+2zPkWIQfJBhR9JY+4jfs7B1AZcD0yDnH0lLF4mVGk5xV7FaGJU5bKR7Bf350y+74j/AMKED6tiRt/f5z/h0AfF3/ko/nK0xA68fPA/OYk1CsQAwJOemT068gYnn5e1MXU7uXgT7RNX97tW3R0T+FAT9XzI6/tC5/futb4biB9FwJ18D1M5FAlWVevPvTfmYuavhqDnAz6nk/Uzap0dje7W5+Stj8pKdj6uuoncvJHDAAlfjgyUTXhuPFVvm20/RpDOKjFSs5clb55+hNSpqeskiAr7CvY48NgevtYXj158p21XZK1LutsAHPuj2ePLexAP3A88TOe6tbMwU2+G4O+pW3q3IO4MCXXnyyR8JG6ru3e1x2VMqhhsfjcAMEswGN27kMgVMg9TLuFjQne8Zf8AV18l8RKk48+hLdhdl1XljWarChAKO9qsvGfarNat9Rj5yet7V/UwDfp0rqyqm2kh0rLHA8RSqsq5IGQGAzyRIEd2biAniWLXggpShXkYKhHtUFE3cmti6kcYkj23XYaQdWdtCFNyqAz3lSCvibcKq5AO0YHHJI4noKHZ0otxjbn9/uaKEm7RWZM9qdi16oAlnUgYBVjt+TVn2W+mfjKie6OprsPhoHTnDL4VDdenOSfLn4ecnaO8xFHi16dmqHVvErDr81Pn8JH63vW+oK/qtqp03VPtrtf+Gxsocj05irVouz38vvqdjDrEw93K3PNLyzREarsG9CPE/VlOcq195Lc4GPIEfIfOdv8Awxaci26gVjlk06eK+Dn9xUz59TmSNeuqscJqbr6vWrULW6MfhYycD6H0M6anwqL1TR23VM54C7b6GJwASgYsB8ccekrtx1WnXPyy9bFztqnd0fTLzd/RMley9RpdMgGnrstbHtYKveo9GV2DDp0Ax8Ji1Hb4NoZLv/t792mYfwscBvk2R8ZxrezncZ1em05Yf9ZLfBPHOSSMjpnqZ0VhSVW3Ui1GC/sbE/WGO7IG2zjIyMbsYBIzJm6mmi6W+Nv5FNRg3tavre/lf+PUmKO0Uu4r9i0cmt/YbHmQBkMP8wyJ3/W7K/8AErbGM7l9oD1zjn8JX9RpdPlGXSFMt7O52pUPyxG3IG7aCRg4ODyOCZDW94ERVSzUVq7HZisM4YN0OVOamHxYjjzyJbpzm173p97FKtThF5O3W2Xk2StWsrsGQQQYOmUcqSp+BxKzqO81taEKj2GssGS9Attirn2q8EBgeoI3k8cA8Sa7Ose1cmmyg7Q3tFWrYHoBzvU/BlUj0kydyrtK9kzcOsdOuHH0M2tNrFfp19D1kUXY8AZI8xyv1naoeGyk+vOPQgzJkmonCMCARyDOZkCIiARveLtpdHpbtQwyKkLY+03RVz8WIH3z5o7Z7Ys1d9l9xG+wgnAwowAoAHoAAJ7r+l/UqvZVyswBdqVQebsLUcgf6VY/dPn0SOZzsZJ3UTsom3otfZS26tip6H0YejDoRNKbfZ+tWsnfUlqsACG3Ky85yjqQVP4HzBkUoqSsylF5ls7P7w03bRYFpsB4bB8Kw4xgsDlfr95HEkk7Pt3sdiqowEGUtDAj2iQQoA6fGOydbRqdNcFqp3PgvSlVj+GFO0WsqYex+nKAAZOSeRIqrUW6MhanNqcDwrSiWkkgAVVhzZk56bR8jOdVwjj71Kz5P+/iX1LJN59Cxdmae5M+K6svG1QDlf8AVnp8OceslqNDY/uoxHrjAHzJ4kV2R29XcfYJV195GGHQjrlT1x8Pwk/fqk1K7byynGA6E4/1JnawnI2FKbVTJ8NPXd+ZluioSaUnZcdTTapV962kevtbsfPYDN2rs6tk3o5vx7y07S6/6XIOPkJ102t1OhTBC6jTdOOig+WcZT5NkehmLU1aa879F41d49rYin8wcL8wcfCW44emlpd8Hk/DczrxwVLXNrjqvG1mjd7p9sVeMw/Z059nDlmss/1khVOfLGTO/aqayq0vdv1FPPFTvVtHkSteDwPXI+MwGhbKiO0Avi8BGrx42PPxNvsny6/hLD3b7IalQRqXtrI9lSBtAPTB5YfLOPhLtGG0lTW7PKyt1joZlUo0pNwtwtr5SWZXqLKrPb0eselxyarnJU/D2yc/8vunfRdqW6m4U2Najg4azTuHqIHXcDkLnpkHqRxLjZ2ZSxy1VZPqUUn8RIzU937HLL45Wo4KoqqpQ5z1XA9kgY9ckMG4ln/GmrZ9UtH65eBhYmnK9/BvNryWfiYe8vYFV6LvvNfhjzYFcDqWVjyfjmRHaOiWzFVty2sAMbKErsIxlVW1m2jcAceRwcdDix1d2qs5fLk7C2TgMUxtYgdSMdfu6TT7Z7MvVlOmNKVbWWys4pZ8nIK3BHwBz7O0Dk8ySWGjJtta65v+iJYrs4pJt20yX3ZzVpRXRWaE8RWKgre7YVcHJG/O056gD14mk+p2+JVuUWoN7Jpw+6sNk1bhTUxXIxyc5A93niNTuqhII8OnC42L/wC9paSRvL0tWtS5CjlApz5+Uk6e7OmVyy6cngBRYxxT1z4eSWQHPug44HAkyppaFV4io93i83+eBC/+JqSgdaLHsFqBgX/ZhwDu2OCFLc/4NhQ4YgADgyFdWrsG2qsacbXG3wdqeo3tYQVP7u1Q68ye02m8MEJsrDHLeGoyx9WY9T8Z2NAPXc/8RJ/CbKCRG5VJd6TK5pe6vsul1yhG2DwlL3IwU7vaW1m2MG5BrK4kro+wKawAFusGcnxHOx2wRlx+/wAE+9mSlVBHRQo+kzeD6n+/vm9jRQSMOlQooRVrrRRhVQABR6ADgTBqVc5wuT5Fjn8+BN3Kj+8zq9og3Oi0Nt5b+/unD0jHM7+McdJidiZkGfs2wbMZ5BPHpySJuSLoVRk/2ZnoqbcCMhfPPn90A3YiIB5x+mnu7dqNPVbSC4oLs6Dk7WA9sDz27efgSfKeHgz63nl36RP0VLYH1OjAWwZeyocLb5lk+y/w6H4HrpKO8pYig5e9E8bjE5esgkEEEHBB4II6gg9DOAZEcw70XsjBkZlYHIKkqyn1DDkS0dhd8dhRX2VKE8MvXUpsYHg5DMEViCc2bSePOVUziDeNRx0L32/p6CKy2zTFctXYr1O19Z4VgKAxOCDyAo5PAmt2b312NsuPiKDgWqpViPVkPX8/nKePnGZBWoQrK00Sdu73R7L2X2zwHpcMp9OVPwI/kZk8dA+9aKlfOQQG9k+qrnAPyE8g7P7UtobdU20+Y6q3wZehlq7D732X2itwi7gdpUHqBnByT5Azk1cLWopuErxWfT85F6jjHom1fgXPUalrG3Mcmb/YveE6Y4Y5rJ5GeVPqv9POV1ifNifw/Kd1qGOk5ka8qcu0TzJsz0yntyqwZrJsH+UE/cc9Jy2tsPRAvxY/yEq3cqs77eceyv5nyls/Vx5k/l+c9dhK7xFJVHvJEzWd3PWz7lGPxPM616dT+7uPqcsZtnaPIfn+c4/WfT+/pLRk6ihvgv0E5/VfU/38zOGuMxM5MA2AFH95g6gDp/T8phRCfIzixlX33Vfv5+kA7NqD/f8AWcb5rN2nUPdDP92B+M6N2jYfdRV/5H8Zi4JBKyfKdLWRfedR8M5P0Eg7dTbZYa9zMV2F8nCqr7sYA6t7PSZ69JgzClfQ2cWtTd1XaSIhI3ED7vzm1oaA9aOwOWVWxngZGcfjK73lB8IIvV2VP9xC/wA5b60wAB0AA+kyahUA6ATtETIEREATrYmQR6gj6ztEA8h7b7Br1jFLkNN4B8PUBfYuVfK1R1xj3hyPj0nnHbPYduls8O5Np6qRyli/aRxww/s4nu/aZRPfyMPaqtzgHduGcdOH4I5+Y4mh2l2QttJW6oPWTnH7qsQMMjr7jejrwfMeQpOWw2nn8inWw2173qeDicy4d4P0cXU7n0+69Byy4xfUP81Y94f5lyPgJUCv9+kkumc2cJRdmhERBGJsdnaw02pYBnac49R0I+hM1pzMSipJpmU2ndHqWnvV1V1PDAEff/PymbxJA9z2LaYD7LuPyb+cncAdcCeOr01Co4cGdmEtqKZLd17SNSv8L/8AaZcmslK7vHbatmGZQHGRjkkEcZ+Ms57WY+5WB8WyfwE9L7Ji4ULNWz+SJo6G6EJ8oYBffZV+ZA/CaDG5/ecgeg9kfhOg7N8z9T/WdU2Ntu1ah03OfgMD6mYW7Yc+4ir8/aP9Jo36+isOS4YoVUqvtNvfO1APNjg8fCZOxu0hdZZWanqevaSrYJIbp08+n1kXbQ2lG+ZL2M9lytkvz5ozN4r+87fIcD6Ca+p8KgBrXVAemerH4DqZG96HsxqCzWUpWEWgA7BfYT7Z9WwM/ATJ2fX+sapxacg6GsZ4yviKhdhngH2icyvLEva2IrPn4/T5lmOFWztyeW+3h9TMutY6uqqpVsreoWcEDhmxv3HyA5wOTNf/ANs2gVN4isratqXwm0BBswoLDP2snzzN7srSonaKJWcomjAU53ZHidd3n1kRTpy3ZzOoJZNYbAAMk4cLwB85XlUnZ58X5WLUKVO6y4LPntfYsvZFOX1L/auZB8qVWv8A7g0kko5mv2LQa9Om/wBkkGx88bWsY2NnPTBbEka8EAggg8gjkEeRBnRpd1X6+ZzKvffl5ZELr6N2ooX/AOpvP/lgt+YEsMiaE3aon7FZ+rEfyUyWkpEIiIAiIgCIiAU/vTrnpc7axYhYPYhHvIU2kqeqsGUHPPU5mvoNdtXdp28WhvZevo9OQc+uPLHljkZzmS3eYAOhPGRtz5Dqef6ytXdntTYbdPlWIw6DkMOvu9D/AA8eqkHrzq0mqjLNKcJLs55cHu8fqStVeSDXlwPdZeGU8nH+VsZ4Psn4Z2ynfpY0yvpKdRsQWjUGl3ChWsBrZl3cZ/d6Hocyxdm6vxc26QhLwCz0OfZ6+1tIGSpIPtEHaTggTD+lFfG7Ja0oUbdprWVhhlYt4bZx5+11m9JZ3/p8ypi6HZpxPEN5jxJxEnscI58T4R4hnEyVaZ2BKqzAdcDOOGb8kY/6TGQSvoXTuIC1FnPSz81WW7Td37HGQuB6njMhP0ZdnEG2uzHs2KTgggg1B+o+GJZ+82ssXR3ujFWCZBU7SntKMAjkcccTz2Lq06Ndba70rK2XDN+Z28NRcqe09yJXsns/wKiLRjDcYBJbcBgADkknPELfqbQzaZdJhWZdlj2M7MpIKM1XsVtkEfv4PnKXfqdQC9AwgtF1IVj7KktqaV9q0lgbG8Alzy28DOOJc+7or0em1DHYTXde7lATuZm3pXuIG9xuVOM88Znaw9ZSUYxWVjZrcYNd3id9PpLKf2f6y3htuAZqWyEYDy3K24ehxI/V76219BtssRaQw3ncQSUOc+XvHp8J37V0n6tpuzxZwUt32HyDFhZZ924tM1mmbVW662gb0epakboLH9jO0nggbTzKtduVSUVrw5bLvl1O1hUo0oykt2b57a3mLV6cLpuzdoA3W1scfvM2CSfU8zaPZf6xrddXuKgrRlh1ABRjj44U4knZ3b8XS6et2NdlIQhlw21lGD8/n8Jv6HR1aUMz2ZewgvZYRusboowPLyAEmWHba2l7uX7bWI3iIpPZd5Z/uTT9Cm68eNbqqSlj3jbTp1OW2Vg+025uASACWJ5z8ZLHuxqCxZGrVbdNXRZu3F68KobCjgn2fWS2q7zVKCVDPhSxKjAwCFxk85yRgY88zX0/aWpv5rQIucMCCHVSqkEM3nk46dOYVCnd3d3y8fr5G3a1bKyUVz8Ppfr1NtO72nRqXwQ1SpWh3FdwX3QQDhufL4yC7d7Xs07mjTNp9OihTll5JcMzEfu+Q6jnPWbV+oWu6hTalrC6mpkD7rK3NV3tWZJPXecEc5+ErPe7UY1V1jae0gpWiM6FUG0EOeV6HPUYklW0I3irZ/mgwaVarst7Vlv4355cSP7Q1i2K7W3X6kqp+0K1fDk5UHaFA2dPWep9lDbpqR6VVj/gJ572JotRr85xTpicOVAzZ5FVz1OOM9B8ekudriqsVUITgYUDLH5kn8zGFi7uW439pTjZU75p6cPgl0Ru9j+0bX9WC/7R/VjJOaXY+jNVSq3vclv4mOT+ePum7LxxhERAEREAREQCP7Y7L8dAP3lOV9PlK4wIyrDDDjnnHpn1X+/gbnI7tbssWjI4cdD6/A+srVqO3mtTWUblI1/ZRZvEq/Z3ryCDjJ8myPPHGeQRwQZu967Hv7EtawYc6cMwxjDVOpbjy5Ezsh91uCOh81/qp8/69cOrDNRqqmHvaW/GDlSdgwR9Ov8ASVKM3CWy95mdaUqfZyztpxXLoeBROAZzLxwRLZ+jy9ltsACFdqsxZq1YbSwArDjJsbcyjBXG4knEqcsXc4sTeqLe7lEwtN36uze2AQbOmDuA24yxIA5mGS0e+i590NW66rWNYoVvHRmUFm2hkPG5+W4xyevylp1dxrRyi78KzVjycgEqp+ZwJRu5ygWasAIPaq4R2tUHa2QLW5c5zk9M5xxiWfxCBjPE8z7SoxrTcZbndeSv4M7GGrumuTNGjsG1w1t22tLiTY1hVLEA1dWqDeGMk7grIF6ggSyd3ezGeqhG/wADTquzK7Te4zi1lzwBk7V+OTzgCEbnrkyzd1+0gR4THkZKfEdSvzHX/wBJ08JiVKajJWv+epjJvIz95OzPF8Fy6olNgsYkE5A24AA6k4xOt3elRnw0LDoDnbxgZO3G7AJ54HCsZL6zSLahRxlWxkfaAIOD8DiUzvFqsabXDTrUi0rfQzln/WHt8FbT4Z64yy5GecMeMc9Jwak5RyuW+2goJTV7aLdx6li0l+osYtjauLNikbVY5UVFifaPG5jjA6SF0vaNCI/6xcxZLDSW8NvE/Ymut2LgsfC3sh3cct5maPaHZut1BuqsD3VA6qqtn2VhbHqo8G5gNu5ELXYIBII8yAZvaPukKrvFfUEvvtPsqpNiWMj+8wJR8qcsvk33zbYvqQvET0grGqe8SNdUNOtVO3WJVYX5tKut+4MjAFNzUjBDfZ54InTsei/V+G1u/wAOy7fqairVIh8LUB0JYK1g3GhSvtD9mvJycWjSdkKudlR5IO65msb2SxTBsJYBSzYAxjcfUyRHZ+f8Ry3wHsj+v4zdRsRNSk7yZUezO6wqahrrA1lArVBUCfFFZuYs+4Z3ObiTjoR1OTLUPFfou0erdf8AaP5zdqoVfdAHymSbJGyiloadfZo/eJb4e6o+4TaSsKMAAD4cTtEyZEREAREQBERAEREAREQCM7W7KFg3Lww/GQnZ6nxvDYZVw6887SynOD5Zx8j90t00NboBuWwDlDuwOp9cf0kFSjtNSWqNXG58r7McenH04iSHeLSeFq9RX9m60D5FyVP0IkfMnEkrNoSd7o6rw7XZrWqUJlmWsWZIddg3FH8L2yv7QKSPIcyCm52b2vbpy5pcozp4ZZSVYLuVztYHIOUA+RMwzMJbMrnoPYVu7V605yCaSp/aHNe1hWSbQGJ2hck+eccYk8ZS/wBHupZ7NQzszMRWSzEsx5bqxOTLjZeB1M8/jF/ul4fBHSpO8b/mpzicq2MEHBHII6gjzmTSaG+7/CqYj7R9lP8Ac3X7sya0fcdjzfb/AKa//wB2/pNaWEq1NESpNmfs3vYhAW4hW6buiv8A0P4Tbp7Pr8Vrq9OgsfhrCoUtwByT14A6DnAm7oOwaKea61B+0fab/ceZIT0VGFSMbVHdkiXE0V7PZvfc/JePx6/lNmnSonuqB8fP69ZliTmRERAEREAREQBERAEREAREQBERAEREAREQDyz9KH6Mn1DnV6Rd1hH7WrIBswMB0zxuwMFfPHHPXx3U0tWxWxWRhwVcFGB+KtzPrWYNToK7RiytHH+ZVb8xNXEq1cNGbusj5N3j1El+xu6ms1f/AMPp7HH28bax/wCY2F/GfSNXdvSocrptOp9RVWD+UkAuJjZI44Nb2eXdyf0T3afe2ouRd4UbKxuIwSeXbjz8gfnL9oO7Wnp5WsFvtP7bfcT0+7ElImvYw2tq2ZbjBRVkMRESU3EREAREQBERAEREAREQBERAEREAREQBERAEREAREQBERAEREAREQBERAEREAREQBERAEREAREQBERAEREAREQBERAEREAREQBERAEREAREQBERAEREAREQBERAEREAREQBERAEREAREQBERAEREAREQBERAEREAREQBERAEREAREQBERAEREAREQBERAEREAREQD//Z"/>
          <p:cNvSpPr>
            <a:spLocks noChangeAspect="1" noChangeArrowheads="1"/>
          </p:cNvSpPr>
          <p:nvPr/>
        </p:nvSpPr>
        <p:spPr bwMode="auto">
          <a:xfrm>
            <a:off x="63500" y="-10414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Arrondir un rectangle avec un coin diagonal 11"/>
          <p:cNvSpPr/>
          <p:nvPr/>
        </p:nvSpPr>
        <p:spPr>
          <a:xfrm>
            <a:off x="251520" y="6021288"/>
            <a:ext cx="3672408" cy="720080"/>
          </a:xfrm>
          <a:prstGeom prst="round2DiagRect">
            <a:avLst>
              <a:gd name="adj1" fmla="val 16667"/>
              <a:gd name="adj2" fmla="val 50000"/>
            </a:avLst>
          </a:prstGeom>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fr-FR" sz="1400" dirty="0" smtClean="0"/>
              <a:t>Vague dorée: Céréales</a:t>
            </a:r>
          </a:p>
          <a:p>
            <a:pPr algn="ctr"/>
            <a:r>
              <a:rPr lang="fr-FR" sz="1400" dirty="0" smtClean="0"/>
              <a:t>Rectangle rouge  : Croustillant</a:t>
            </a:r>
          </a:p>
          <a:p>
            <a:pPr algn="ctr"/>
            <a:r>
              <a:rPr lang="fr-FR" sz="1400" dirty="0" smtClean="0"/>
              <a:t>Ovale blanc : Fondant au lait</a:t>
            </a:r>
            <a:endParaRPr lang="fr-FR" sz="1400" dirty="0"/>
          </a:p>
        </p:txBody>
      </p:sp>
      <p:pic>
        <p:nvPicPr>
          <p:cNvPr id="15" name="Image 6"/>
          <p:cNvPicPr>
            <a:picLocks noChangeAspect="1" noChangeArrowheads="1"/>
          </p:cNvPicPr>
          <p:nvPr/>
        </p:nvPicPr>
        <p:blipFill>
          <a:blip r:embed="rId6" cstate="print"/>
          <a:srcRect l="23685" t="30133" r="64912" b="24667"/>
          <a:stretch>
            <a:fillRect/>
          </a:stretch>
        </p:blipFill>
        <p:spPr bwMode="auto">
          <a:xfrm>
            <a:off x="6516216" y="4045590"/>
            <a:ext cx="1046903" cy="2322660"/>
          </a:xfrm>
          <a:prstGeom prst="rect">
            <a:avLst/>
          </a:prstGeom>
          <a:ln>
            <a:noFill/>
          </a:ln>
          <a:effectLst>
            <a:softEdge rad="112500"/>
          </a:effectLst>
        </p:spPr>
      </p:pic>
      <p:pic>
        <p:nvPicPr>
          <p:cNvPr id="18" name="Image 7"/>
          <p:cNvPicPr>
            <a:picLocks noChangeAspect="1" noChangeArrowheads="1"/>
          </p:cNvPicPr>
          <p:nvPr/>
        </p:nvPicPr>
        <p:blipFill>
          <a:blip r:embed="rId7" cstate="print"/>
          <a:srcRect l="26016" t="45993" r="65854" b="20096"/>
          <a:stretch>
            <a:fillRect/>
          </a:stretch>
        </p:blipFill>
        <p:spPr bwMode="auto">
          <a:xfrm>
            <a:off x="7740352" y="3645024"/>
            <a:ext cx="792088" cy="1998088"/>
          </a:xfrm>
          <a:prstGeom prst="rect">
            <a:avLst/>
          </a:prstGeom>
          <a:noFill/>
          <a:ln w="9525">
            <a:noFill/>
            <a:miter lim="800000"/>
            <a:headEnd/>
            <a:tailEnd/>
          </a:ln>
        </p:spPr>
      </p:pic>
      <p:sp>
        <p:nvSpPr>
          <p:cNvPr id="19" name="Rogner un rectangle à un seul coin 18"/>
          <p:cNvSpPr/>
          <p:nvPr/>
        </p:nvSpPr>
        <p:spPr>
          <a:xfrm>
            <a:off x="5076056" y="4221088"/>
            <a:ext cx="1224136" cy="2420888"/>
          </a:xfrm>
          <a:prstGeom prst="snip1Rect">
            <a:avLst>
              <a:gd name="adj" fmla="val 35075"/>
            </a:avLst>
          </a:prstGeom>
          <a:effectLst>
            <a:glow rad="101600">
              <a:schemeClr val="accent3">
                <a:alpha val="60000"/>
              </a:schemeClr>
            </a:glo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fr-FR" sz="1600" dirty="0" smtClean="0"/>
              <a:t>Huile d’olive : vert</a:t>
            </a:r>
          </a:p>
          <a:p>
            <a:pPr algn="ctr"/>
            <a:endParaRPr lang="fr-FR" sz="1600" dirty="0" smtClean="0"/>
          </a:p>
          <a:p>
            <a:pPr algn="ctr"/>
            <a:r>
              <a:rPr lang="fr-FR" sz="1600" dirty="0" smtClean="0"/>
              <a:t>Huile de colza : jaune</a:t>
            </a:r>
            <a:endParaRPr lang="fr-FR" sz="1600"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88640"/>
            <a:ext cx="7467600" cy="850106"/>
          </a:xfrm>
        </p:spPr>
        <p:txBody>
          <a:bodyPr/>
          <a:lstStyle/>
          <a:p>
            <a:r>
              <a:rPr lang="fr-FR" dirty="0" smtClean="0"/>
              <a:t>Fonction positionnement</a:t>
            </a:r>
            <a:endParaRPr lang="fr-FR" dirty="0"/>
          </a:p>
        </p:txBody>
      </p:sp>
      <p:sp>
        <p:nvSpPr>
          <p:cNvPr id="7" name="Ellipse 6"/>
          <p:cNvSpPr/>
          <p:nvPr/>
        </p:nvSpPr>
        <p:spPr>
          <a:xfrm>
            <a:off x="2987824" y="4581128"/>
            <a:ext cx="5040560" cy="18002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1600" dirty="0" smtClean="0">
                <a:solidFill>
                  <a:schemeClr val="bg2">
                    <a:lumMod val="25000"/>
                  </a:schemeClr>
                </a:solidFill>
              </a:rPr>
              <a:t>Rondeurs gourmandes : Enrichi d’une pointe de </a:t>
            </a:r>
            <a:r>
              <a:rPr lang="fr-FR" sz="1600" b="1" dirty="0" smtClean="0">
                <a:solidFill>
                  <a:schemeClr val="bg2">
                    <a:lumMod val="25000"/>
                  </a:schemeClr>
                </a:solidFill>
              </a:rPr>
              <a:t>crème</a:t>
            </a:r>
            <a:r>
              <a:rPr lang="fr-FR" sz="1600" dirty="0" smtClean="0">
                <a:solidFill>
                  <a:schemeClr val="bg2">
                    <a:lumMod val="25000"/>
                  </a:schemeClr>
                </a:solidFill>
              </a:rPr>
              <a:t>, inspiration des pots de </a:t>
            </a:r>
            <a:r>
              <a:rPr lang="fr-FR" sz="1600" i="1" dirty="0" smtClean="0">
                <a:solidFill>
                  <a:schemeClr val="bg2">
                    <a:lumMod val="25000"/>
                  </a:schemeClr>
                </a:solidFill>
              </a:rPr>
              <a:t>cosmétique</a:t>
            </a:r>
          </a:p>
          <a:p>
            <a:pPr algn="ctr"/>
            <a:r>
              <a:rPr lang="fr-FR" sz="1600" dirty="0" smtClean="0">
                <a:solidFill>
                  <a:schemeClr val="bg2">
                    <a:lumMod val="25000"/>
                  </a:schemeClr>
                </a:solidFill>
              </a:rPr>
              <a:t>Ovale:</a:t>
            </a:r>
            <a:r>
              <a:rPr lang="fr-FR" sz="1600" i="1" dirty="0" smtClean="0">
                <a:solidFill>
                  <a:schemeClr val="bg2">
                    <a:lumMod val="25000"/>
                  </a:schemeClr>
                </a:solidFill>
              </a:rPr>
              <a:t> </a:t>
            </a:r>
            <a:r>
              <a:rPr lang="fr-FR" sz="1600" dirty="0" smtClean="0">
                <a:solidFill>
                  <a:schemeClr val="bg2">
                    <a:lumMod val="25000"/>
                  </a:schemeClr>
                </a:solidFill>
              </a:rPr>
              <a:t> féminité, souplesse</a:t>
            </a:r>
          </a:p>
          <a:p>
            <a:pPr algn="ctr"/>
            <a:r>
              <a:rPr lang="fr-FR" sz="1600" dirty="0" smtClean="0">
                <a:solidFill>
                  <a:schemeClr val="bg2">
                    <a:lumMod val="25000"/>
                  </a:schemeClr>
                </a:solidFill>
              </a:rPr>
              <a:t>Courbe: Douceur, grâce</a:t>
            </a:r>
          </a:p>
          <a:p>
            <a:pPr algn="ctr"/>
            <a:r>
              <a:rPr lang="fr-FR" sz="1600" dirty="0" smtClean="0">
                <a:solidFill>
                  <a:schemeClr val="bg2">
                    <a:lumMod val="25000"/>
                  </a:schemeClr>
                </a:solidFill>
              </a:rPr>
              <a:t>Blanc : pureté </a:t>
            </a:r>
            <a:endParaRPr lang="fr-FR" sz="1600" dirty="0">
              <a:solidFill>
                <a:schemeClr val="bg2">
                  <a:lumMod val="25000"/>
                </a:schemeClr>
              </a:solidFill>
            </a:endParaRPr>
          </a:p>
        </p:txBody>
      </p:sp>
      <p:pic>
        <p:nvPicPr>
          <p:cNvPr id="1026" name="Picture 2"/>
          <p:cNvPicPr>
            <a:picLocks noGrp="1" noChangeAspect="1" noChangeArrowheads="1"/>
          </p:cNvPicPr>
          <p:nvPr>
            <p:ph sz="quarter" idx="1"/>
          </p:nvPr>
        </p:nvPicPr>
        <p:blipFill>
          <a:blip r:embed="rId3" cstate="print"/>
          <a:srcRect/>
          <a:stretch>
            <a:fillRect/>
          </a:stretch>
        </p:blipFill>
        <p:spPr bwMode="auto">
          <a:xfrm>
            <a:off x="5940152" y="1628800"/>
            <a:ext cx="2641476" cy="2641476"/>
          </a:xfrm>
          <a:prstGeom prst="rect">
            <a:avLst/>
          </a:prstGeom>
          <a:ln>
            <a:noFill/>
          </a:ln>
          <a:effectLst>
            <a:softEdge rad="112500"/>
          </a:effectLst>
        </p:spPr>
      </p:pic>
      <p:sp>
        <p:nvSpPr>
          <p:cNvPr id="8" name="Flèche droite 7"/>
          <p:cNvSpPr/>
          <p:nvPr/>
        </p:nvSpPr>
        <p:spPr>
          <a:xfrm>
            <a:off x="611560" y="1484784"/>
            <a:ext cx="4968552" cy="2520280"/>
          </a:xfrm>
          <a:prstGeom prst="rightArrow">
            <a:avLst>
              <a:gd name="adj1" fmla="val 74899"/>
              <a:gd name="adj2" fmla="val 38143"/>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just"/>
            <a:r>
              <a:rPr lang="fr-FR" dirty="0" smtClean="0"/>
              <a:t>Les céréales Crunch de Nestlé </a:t>
            </a:r>
          </a:p>
          <a:p>
            <a:pPr algn="just"/>
            <a:r>
              <a:rPr lang="fr-FR" dirty="0" smtClean="0"/>
              <a:t>Rectangle : Masculinité</a:t>
            </a:r>
          </a:p>
          <a:p>
            <a:pPr algn="just"/>
            <a:r>
              <a:rPr lang="fr-FR" dirty="0" smtClean="0"/>
              <a:t>Lignes brisés (logo, bol) : Energie</a:t>
            </a:r>
          </a:p>
          <a:p>
            <a:pPr algn="just"/>
            <a:r>
              <a:rPr lang="fr-FR" dirty="0" smtClean="0"/>
              <a:t>Couleur rouge : Tonus, virilité</a:t>
            </a:r>
          </a:p>
          <a:p>
            <a:pPr algn="just"/>
            <a:r>
              <a:rPr lang="fr-FR" dirty="0" smtClean="0"/>
              <a:t>Couleur verte : Jeunesse, Nature (céréales complètes)</a:t>
            </a:r>
            <a:endParaRPr lang="fr-FR" dirty="0"/>
          </a:p>
        </p:txBody>
      </p:sp>
      <p:pic>
        <p:nvPicPr>
          <p:cNvPr id="9" name="Image 8" descr="danone.jpg"/>
          <p:cNvPicPr>
            <a:picLocks noChangeAspect="1"/>
          </p:cNvPicPr>
          <p:nvPr/>
        </p:nvPicPr>
        <p:blipFill>
          <a:blip r:embed="rId4" cstate="print"/>
          <a:stretch>
            <a:fillRect/>
          </a:stretch>
        </p:blipFill>
        <p:spPr>
          <a:xfrm>
            <a:off x="539552" y="4437112"/>
            <a:ext cx="2160240" cy="2160240"/>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Rotond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2_Oriel">
  <a:themeElements>
    <a:clrScheme name="Rotond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xml><?xml version="1.0" encoding="utf-8"?>
<a:theme xmlns:a="http://schemas.openxmlformats.org/drawingml/2006/main" name="3_Oriel">
  <a:themeElements>
    <a:clrScheme name="Rotond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4.xml><?xml version="1.0" encoding="utf-8"?>
<a:theme xmlns:a="http://schemas.openxmlformats.org/drawingml/2006/main" name="4_Oriel">
  <a:themeElements>
    <a:clrScheme name="Rotond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5.xml><?xml version="1.0" encoding="utf-8"?>
<a:theme xmlns:a="http://schemas.openxmlformats.org/drawingml/2006/main" name="6_Oriel">
  <a:themeElements>
    <a:clrScheme name="Rotond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6.xml><?xml version="1.0" encoding="utf-8"?>
<a:theme xmlns:a="http://schemas.openxmlformats.org/drawingml/2006/main" name="8_Oriel">
  <a:themeElements>
    <a:clrScheme name="Rotond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7.xml><?xml version="1.0" encoding="utf-8"?>
<a:theme xmlns:a="http://schemas.openxmlformats.org/drawingml/2006/main" name="10_Oriel">
  <a:themeElements>
    <a:clrScheme name="Rotond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8.xml><?xml version="1.0" encoding="utf-8"?>
<a:theme xmlns:a="http://schemas.openxmlformats.org/drawingml/2006/main" name="12_Oriel">
  <a:themeElements>
    <a:clrScheme name="Rotond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9.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401</TotalTime>
  <Words>8276</Words>
  <Application>Microsoft Office PowerPoint</Application>
  <PresentationFormat>Affichage à l'écran (4:3)</PresentationFormat>
  <Paragraphs>1878</Paragraphs>
  <Slides>161</Slides>
  <Notes>154</Notes>
  <HiddenSlides>0</HiddenSlides>
  <MMClips>0</MMClips>
  <ScaleCrop>false</ScaleCrop>
  <HeadingPairs>
    <vt:vector size="4" baseType="variant">
      <vt:variant>
        <vt:lpstr>Thème</vt:lpstr>
      </vt:variant>
      <vt:variant>
        <vt:i4>8</vt:i4>
      </vt:variant>
      <vt:variant>
        <vt:lpstr>Titres des diapositives</vt:lpstr>
      </vt:variant>
      <vt:variant>
        <vt:i4>161</vt:i4>
      </vt:variant>
    </vt:vector>
  </HeadingPairs>
  <TitlesOfParts>
    <vt:vector size="169" baseType="lpstr">
      <vt:lpstr>Oriel</vt:lpstr>
      <vt:lpstr>2_Oriel</vt:lpstr>
      <vt:lpstr>3_Oriel</vt:lpstr>
      <vt:lpstr>4_Oriel</vt:lpstr>
      <vt:lpstr>6_Oriel</vt:lpstr>
      <vt:lpstr>8_Oriel</vt:lpstr>
      <vt:lpstr>10_Oriel</vt:lpstr>
      <vt:lpstr>12_Oriel</vt:lpstr>
      <vt:lpstr>L’emballage - packaging</vt:lpstr>
      <vt:lpstr>Découverte d’un produit</vt:lpstr>
      <vt:lpstr>Diapositive 3</vt:lpstr>
      <vt:lpstr>Attentes des consommateurs</vt:lpstr>
      <vt:lpstr>Diapositive 5</vt:lpstr>
      <vt:lpstr>Diapositive 6</vt:lpstr>
      <vt:lpstr>MARKETING GENIAAL</vt:lpstr>
      <vt:lpstr>Diapositive 8</vt:lpstr>
      <vt:lpstr>Diapositive 9</vt:lpstr>
      <vt:lpstr>Diapositive 10</vt:lpstr>
      <vt:lpstr>Fonction proteger</vt:lpstr>
      <vt:lpstr>Fonction proteger</vt:lpstr>
      <vt:lpstr>Fonction proteger</vt:lpstr>
      <vt:lpstr>Fonction proteger</vt:lpstr>
      <vt:lpstr>Fonction proteger</vt:lpstr>
      <vt:lpstr>Fonction proteger</vt:lpstr>
      <vt:lpstr>Fonction Distribuer</vt:lpstr>
      <vt:lpstr>Fonction distribuer</vt:lpstr>
      <vt:lpstr>Fonction distribuer</vt:lpstr>
      <vt:lpstr>Fonction distribuer</vt:lpstr>
      <vt:lpstr>Fonction distribuer</vt:lpstr>
      <vt:lpstr>Fonction distribuer</vt:lpstr>
      <vt:lpstr>Fonction distribuer</vt:lpstr>
      <vt:lpstr>Fonction distribuer</vt:lpstr>
      <vt:lpstr>Fonction distribuer</vt:lpstr>
      <vt:lpstr>Fonction distribuer</vt:lpstr>
      <vt:lpstr>Fonction distribuer</vt:lpstr>
      <vt:lpstr>Fonction distribuer</vt:lpstr>
      <vt:lpstr>Fonction distribuer</vt:lpstr>
      <vt:lpstr>Fonction distribuer</vt:lpstr>
      <vt:lpstr>Fonction distribuer</vt:lpstr>
      <vt:lpstr>Fonction distribuer</vt:lpstr>
      <vt:lpstr>Fonction distribuer</vt:lpstr>
      <vt:lpstr>Fonction manipuler</vt:lpstr>
      <vt:lpstr>Fonction manipuler</vt:lpstr>
      <vt:lpstr>Fonction manipuler</vt:lpstr>
      <vt:lpstr>Fonction manipuler</vt:lpstr>
      <vt:lpstr>Fonction manipuler</vt:lpstr>
      <vt:lpstr>Fonction manipuler</vt:lpstr>
      <vt:lpstr>Fonction manipuler</vt:lpstr>
      <vt:lpstr>Fonction manipuler</vt:lpstr>
      <vt:lpstr>Fonction manipuler</vt:lpstr>
      <vt:lpstr>Fonction manipuler</vt:lpstr>
      <vt:lpstr>Fonction manipuler</vt:lpstr>
      <vt:lpstr>Fonction manipuler</vt:lpstr>
      <vt:lpstr>Fonction manipuler</vt:lpstr>
      <vt:lpstr>Fonction manipuler</vt:lpstr>
      <vt:lpstr>Fonction manipuler</vt:lpstr>
      <vt:lpstr>Fonction manipuler</vt:lpstr>
      <vt:lpstr>Fonction manipuler</vt:lpstr>
      <vt:lpstr>Fonction manipuler</vt:lpstr>
      <vt:lpstr>Fonction alerte/reconnaissance de la marque</vt:lpstr>
      <vt:lpstr>Fonction alerte/reconnaissance de la marque</vt:lpstr>
      <vt:lpstr>Fonction alerte/reconnaissance de la marque</vt:lpstr>
      <vt:lpstr>Fonction alerte/reconnaissance de la marque</vt:lpstr>
      <vt:lpstr>Fonction alerte/reconnaissance de la marque</vt:lpstr>
      <vt:lpstr>Fonction alerte/reconnaissance de la marque</vt:lpstr>
      <vt:lpstr>Fonction alerte/reconnaissance de la marque</vt:lpstr>
      <vt:lpstr>Fonction alerte/reconnaissance de la marque</vt:lpstr>
      <vt:lpstr>Fonction alerte/reconnaissance de la marque</vt:lpstr>
      <vt:lpstr>Fonction alerte/reconnaissance de la marque</vt:lpstr>
      <vt:lpstr>Fonction alerte/reconnaissance de la marque</vt:lpstr>
      <vt:lpstr>Fonction alerte/reconnaissance de la marque</vt:lpstr>
      <vt:lpstr>Fonction alerte/reconnaissance de la marque</vt:lpstr>
      <vt:lpstr>Fonction alerte/reconnaissance de la marque</vt:lpstr>
      <vt:lpstr>Fonction alerte/reconnaissance de la marque</vt:lpstr>
      <vt:lpstr>Fonction alerte/reconnaissance de la marque</vt:lpstr>
      <vt:lpstr>Fonction alerte/reconnaissance de la marque</vt:lpstr>
      <vt:lpstr>Fonction alerte/reconnaissance de la marque</vt:lpstr>
      <vt:lpstr>Fonction alerte/reconnaissance de la marque</vt:lpstr>
      <vt:lpstr>Fonction alerte/reconnaissance de la marque</vt:lpstr>
      <vt:lpstr>Fonction alerte/reconnaissance de la marque</vt:lpstr>
      <vt:lpstr>Fonction alerte/reconnaissance de la marque</vt:lpstr>
      <vt:lpstr>Fonction attribution univers/categorie de produits</vt:lpstr>
      <vt:lpstr>Fonction attribution univers/catégorie de produits</vt:lpstr>
      <vt:lpstr>Fonction attribution univers/catégorie de produits</vt:lpstr>
      <vt:lpstr>Fonction attribution univers/catégorie de produits</vt:lpstr>
      <vt:lpstr>Fonction attribution univers/catégorie de produits</vt:lpstr>
      <vt:lpstr>Fonction attribution univers/catégorie de produits</vt:lpstr>
      <vt:lpstr>Fonction attribution univers/catégorie de produits</vt:lpstr>
      <vt:lpstr>Fonction attribution univers/catégorie de produits</vt:lpstr>
      <vt:lpstr>Fonction attribution univers/catégorie de produits</vt:lpstr>
      <vt:lpstr>Fonction attribution univers/catégorie de produits</vt:lpstr>
      <vt:lpstr>Fonction attribution univers/catégorie de produits</vt:lpstr>
      <vt:lpstr>Fonction attribution univers/catégorie de produits</vt:lpstr>
      <vt:lpstr>Fonction attribution univers/catégorie de produits</vt:lpstr>
      <vt:lpstr>Fonction positionnement</vt:lpstr>
      <vt:lpstr>Fonction positionnement</vt:lpstr>
      <vt:lpstr>Fonction Positionnement</vt:lpstr>
      <vt:lpstr>Fonction Positionnement</vt:lpstr>
      <vt:lpstr>Fonction Positionnement</vt:lpstr>
      <vt:lpstr>Fonction positionnement</vt:lpstr>
      <vt:lpstr>Fonction Positionnement</vt:lpstr>
      <vt:lpstr>    Fonction Positionnement</vt:lpstr>
      <vt:lpstr>Fonction Positionnement</vt:lpstr>
      <vt:lpstr>Fonction Positionnement</vt:lpstr>
      <vt:lpstr>Fonction positionnement</vt:lpstr>
      <vt:lpstr>Fonction positionnement</vt:lpstr>
      <vt:lpstr>Fonction positionnement</vt:lpstr>
      <vt:lpstr>Fonction impulsion d’achat</vt:lpstr>
      <vt:lpstr>Fonction impulsion d’achat</vt:lpstr>
      <vt:lpstr>Fonction impulsion d’achat</vt:lpstr>
      <vt:lpstr>Fonction impulsion d’achat</vt:lpstr>
      <vt:lpstr>Diapositive 104</vt:lpstr>
      <vt:lpstr>Diapositive 105</vt:lpstr>
      <vt:lpstr>Diapositive 106</vt:lpstr>
      <vt:lpstr>Diapositive 107</vt:lpstr>
      <vt:lpstr>Diapositive 108</vt:lpstr>
      <vt:lpstr>Fonction informer</vt:lpstr>
      <vt:lpstr>Fonction informer</vt:lpstr>
      <vt:lpstr>Fonction informer</vt:lpstr>
      <vt:lpstr>Fonction informer</vt:lpstr>
      <vt:lpstr>Diapositive 113</vt:lpstr>
      <vt:lpstr>Diapositive 114</vt:lpstr>
      <vt:lpstr>Diapositive 115</vt:lpstr>
      <vt:lpstr>Diapositive 116</vt:lpstr>
      <vt:lpstr>Fonction informer</vt:lpstr>
      <vt:lpstr>Fonction informer</vt:lpstr>
      <vt:lpstr>Fonction informer</vt:lpstr>
      <vt:lpstr>Fonction informer</vt:lpstr>
      <vt:lpstr>Fonction informer</vt:lpstr>
      <vt:lpstr>Fonction informer</vt:lpstr>
      <vt:lpstr>Fonction informer</vt:lpstr>
      <vt:lpstr>Fonction informer</vt:lpstr>
      <vt:lpstr>Fonction informer</vt:lpstr>
      <vt:lpstr>Fonction informer</vt:lpstr>
      <vt:lpstr>Fonction informer</vt:lpstr>
      <vt:lpstr>Fonction informer</vt:lpstr>
      <vt:lpstr>Fonction informer</vt:lpstr>
      <vt:lpstr>Fonction services</vt:lpstr>
      <vt:lpstr>Fonction services</vt:lpstr>
      <vt:lpstr>Fonction services</vt:lpstr>
      <vt:lpstr>Fonction services</vt:lpstr>
      <vt:lpstr>Fonction services</vt:lpstr>
      <vt:lpstr>Fonction services</vt:lpstr>
      <vt:lpstr>Fonction services</vt:lpstr>
      <vt:lpstr>Fonction services</vt:lpstr>
      <vt:lpstr>Fonction services</vt:lpstr>
      <vt:lpstr>Diapositive 139</vt:lpstr>
      <vt:lpstr>Fonction services</vt:lpstr>
      <vt:lpstr>Fonction services</vt:lpstr>
      <vt:lpstr>Fonction services</vt:lpstr>
      <vt:lpstr>Fonction services</vt:lpstr>
      <vt:lpstr>Fonction services</vt:lpstr>
      <vt:lpstr>Fonction services</vt:lpstr>
      <vt:lpstr>Les Packaging que nous jugeons tendance !</vt:lpstr>
      <vt:lpstr>Les packaging que nous jugeons tendance…</vt:lpstr>
      <vt:lpstr>Les packaging que nous jugeons tendance…</vt:lpstr>
      <vt:lpstr>Les packaging que nous jugeons tendance…</vt:lpstr>
      <vt:lpstr>Les packaging que nous jugeons tendance…</vt:lpstr>
      <vt:lpstr>Les packaging que nous jugeons tendance…</vt:lpstr>
      <vt:lpstr>Bibliographie</vt:lpstr>
      <vt:lpstr>Bibliographie</vt:lpstr>
      <vt:lpstr>Bibliographie</vt:lpstr>
      <vt:lpstr>Bibliographie</vt:lpstr>
      <vt:lpstr>Bibliographie</vt:lpstr>
      <vt:lpstr>Bibliographie</vt:lpstr>
      <vt:lpstr>Bibliographie</vt:lpstr>
      <vt:lpstr>Diapositive 159</vt:lpstr>
      <vt:lpstr>Bibliographie</vt:lpstr>
      <vt:lpstr>Bibliographie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Fonction proteger</dc:title>
  <dc:creator>Charlotte</dc:creator>
  <cp:lastModifiedBy>iwallart</cp:lastModifiedBy>
  <cp:revision>354</cp:revision>
  <dcterms:created xsi:type="dcterms:W3CDTF">2011-12-14T15:34:39Z</dcterms:created>
  <dcterms:modified xsi:type="dcterms:W3CDTF">2015-09-22T04:04:20Z</dcterms:modified>
</cp:coreProperties>
</file>