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256" r:id="rId2"/>
    <p:sldId id="304" r:id="rId3"/>
    <p:sldId id="302" r:id="rId4"/>
    <p:sldId id="328" r:id="rId5"/>
    <p:sldId id="329" r:id="rId6"/>
    <p:sldId id="330" r:id="rId7"/>
    <p:sldId id="331" r:id="rId8"/>
    <p:sldId id="332" r:id="rId9"/>
    <p:sldId id="333" r:id="rId10"/>
    <p:sldId id="335" r:id="rId11"/>
    <p:sldId id="336" r:id="rId12"/>
    <p:sldId id="337" r:id="rId13"/>
    <p:sldId id="338" r:id="rId14"/>
    <p:sldId id="339" r:id="rId15"/>
    <p:sldId id="340" r:id="rId16"/>
    <p:sldId id="341" r:id="rId17"/>
    <p:sldId id="342" r:id="rId18"/>
    <p:sldId id="343" r:id="rId19"/>
    <p:sldId id="344" r:id="rId20"/>
    <p:sldId id="324" r:id="rId21"/>
    <p:sldId id="318" r:id="rId22"/>
    <p:sldId id="321" r:id="rId23"/>
    <p:sldId id="322" r:id="rId24"/>
    <p:sldId id="325" r:id="rId25"/>
    <p:sldId id="326" r:id="rId26"/>
    <p:sldId id="327" r:id="rId27"/>
    <p:sldId id="319" r:id="rId28"/>
    <p:sldId id="320" r:id="rId29"/>
    <p:sldId id="301" r:id="rId30"/>
    <p:sldId id="261" r:id="rId31"/>
    <p:sldId id="262" r:id="rId32"/>
    <p:sldId id="264" r:id="rId33"/>
    <p:sldId id="266" r:id="rId34"/>
    <p:sldId id="267" r:id="rId35"/>
    <p:sldId id="268" r:id="rId36"/>
    <p:sldId id="270" r:id="rId37"/>
    <p:sldId id="272" r:id="rId38"/>
    <p:sldId id="271" r:id="rId39"/>
    <p:sldId id="285" r:id="rId40"/>
    <p:sldId id="273" r:id="rId41"/>
    <p:sldId id="275" r:id="rId42"/>
    <p:sldId id="276" r:id="rId43"/>
    <p:sldId id="278" r:id="rId44"/>
    <p:sldId id="280" r:id="rId45"/>
    <p:sldId id="283" r:id="rId46"/>
    <p:sldId id="281" r:id="rId47"/>
    <p:sldId id="284" r:id="rId48"/>
    <p:sldId id="317" r:id="rId49"/>
    <p:sldId id="300" r:id="rId50"/>
    <p:sldId id="287" r:id="rId51"/>
    <p:sldId id="288" r:id="rId52"/>
    <p:sldId id="289" r:id="rId53"/>
    <p:sldId id="290" r:id="rId54"/>
    <p:sldId id="291" r:id="rId55"/>
    <p:sldId id="292" r:id="rId56"/>
    <p:sldId id="293" r:id="rId57"/>
    <p:sldId id="294" r:id="rId58"/>
    <p:sldId id="295" r:id="rId59"/>
    <p:sldId id="296" r:id="rId60"/>
    <p:sldId id="297" r:id="rId61"/>
    <p:sldId id="298" r:id="rId62"/>
    <p:sldId id="303" r:id="rId63"/>
    <p:sldId id="306" r:id="rId64"/>
    <p:sldId id="307" r:id="rId65"/>
    <p:sldId id="308" r:id="rId66"/>
    <p:sldId id="309" r:id="rId67"/>
    <p:sldId id="310" r:id="rId68"/>
    <p:sldId id="305" r:id="rId69"/>
    <p:sldId id="313" r:id="rId70"/>
    <p:sldId id="311" r:id="rId7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44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FAEF80-6A11-4A97-B2C7-99429A1BB322}" type="datetimeFigureOut">
              <a:rPr lang="fr-FR" smtClean="0"/>
              <a:t>18/11/2014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7F4A44-A851-46B8-8DA4-AA880F046F64}" type="slidenum">
              <a:rPr lang="fr-FR" smtClean="0"/>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a:ln/>
        </p:spPr>
      </p:sp>
      <p:sp>
        <p:nvSpPr>
          <p:cNvPr id="30723" name="Espace réservé des commentaires 2"/>
          <p:cNvSpPr>
            <a:spLocks noGrp="1"/>
          </p:cNvSpPr>
          <p:nvPr>
            <p:ph type="body" idx="1"/>
          </p:nvPr>
        </p:nvSpPr>
        <p:spPr>
          <a:noFill/>
          <a:ln/>
        </p:spPr>
        <p:txBody>
          <a:bodyPr/>
          <a:lstStyle/>
          <a:p>
            <a:pPr eaLnBrk="1" hangingPunct="1">
              <a:spcBef>
                <a:spcPct val="0"/>
              </a:spcBef>
            </a:pPr>
            <a:endParaRPr lang="fr-FR" smtClean="0"/>
          </a:p>
        </p:txBody>
      </p:sp>
      <p:sp>
        <p:nvSpPr>
          <p:cNvPr id="30724" name="Espace réservé du numéro de diapositive 3"/>
          <p:cNvSpPr>
            <a:spLocks noGrp="1"/>
          </p:cNvSpPr>
          <p:nvPr>
            <p:ph type="sldNum" sz="quarter" idx="5"/>
          </p:nvPr>
        </p:nvSpPr>
        <p:spPr>
          <a:noFill/>
        </p:spPr>
        <p:txBody>
          <a:bodyPr/>
          <a:lstStyle/>
          <a:p>
            <a:fld id="{AC237ADB-1618-4F0D-9ADC-C30C276A1376}" type="slidenum">
              <a:rPr lang="fr-FR" smtClean="0"/>
              <a:pPr/>
              <a:t>25</a:t>
            </a:fld>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a:ln/>
        </p:spPr>
      </p:sp>
      <p:sp>
        <p:nvSpPr>
          <p:cNvPr id="31747" name="Espace réservé des commentaires 2"/>
          <p:cNvSpPr>
            <a:spLocks noGrp="1"/>
          </p:cNvSpPr>
          <p:nvPr>
            <p:ph type="body" idx="1"/>
          </p:nvPr>
        </p:nvSpPr>
        <p:spPr>
          <a:noFill/>
          <a:ln/>
        </p:spPr>
        <p:txBody>
          <a:bodyPr/>
          <a:lstStyle/>
          <a:p>
            <a:pPr eaLnBrk="1" hangingPunct="1">
              <a:spcBef>
                <a:spcPct val="0"/>
              </a:spcBef>
            </a:pPr>
            <a:endParaRPr lang="fr-FR" smtClean="0"/>
          </a:p>
        </p:txBody>
      </p:sp>
      <p:sp>
        <p:nvSpPr>
          <p:cNvPr id="31748" name="Espace réservé du numéro de diapositive 3"/>
          <p:cNvSpPr>
            <a:spLocks noGrp="1"/>
          </p:cNvSpPr>
          <p:nvPr>
            <p:ph type="sldNum" sz="quarter" idx="5"/>
          </p:nvPr>
        </p:nvSpPr>
        <p:spPr>
          <a:noFill/>
        </p:spPr>
        <p:txBody>
          <a:bodyPr/>
          <a:lstStyle/>
          <a:p>
            <a:fld id="{B04299CB-F0D3-4262-8484-F255087A8DAC}" type="slidenum">
              <a:rPr lang="fr-FR" smtClean="0"/>
              <a:pPr/>
              <a:t>26</a:t>
            </a:fld>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6682B912-649F-4ADE-9EB1-F0125F0AEBAF}" type="datetimeFigureOut">
              <a:rPr lang="fr-FR" smtClean="0"/>
              <a:pPr/>
              <a:t>18/11/2014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BB3196-5AF5-4CE5-AD7A-051DBBEFBF69}"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682B912-649F-4ADE-9EB1-F0125F0AEBAF}" type="datetimeFigureOut">
              <a:rPr lang="fr-FR" smtClean="0"/>
              <a:pPr/>
              <a:t>18/11/2014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BB3196-5AF5-4CE5-AD7A-051DBBEFBF69}"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682B912-649F-4ADE-9EB1-F0125F0AEBAF}" type="datetimeFigureOut">
              <a:rPr lang="fr-FR" smtClean="0"/>
              <a:pPr/>
              <a:t>18/11/2014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BB3196-5AF5-4CE5-AD7A-051DBBEFBF69}"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457200"/>
            <a:ext cx="8229600" cy="13716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981200"/>
            <a:ext cx="4038600" cy="3886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4038600" cy="3886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0"/>
          </p:nvPr>
        </p:nvSpPr>
        <p:spPr>
          <a:xfrm>
            <a:off x="3124200" y="6248400"/>
            <a:ext cx="2895600" cy="457200"/>
          </a:xfrm>
        </p:spPr>
        <p:txBody>
          <a:bodyPr/>
          <a:lstStyle>
            <a:lvl1pPr>
              <a:defRPr/>
            </a:lvl1pPr>
          </a:lstStyle>
          <a:p>
            <a:pPr>
              <a:defRPr/>
            </a:pPr>
            <a:endParaRPr lang="fr-FR"/>
          </a:p>
        </p:txBody>
      </p:sp>
      <p:sp>
        <p:nvSpPr>
          <p:cNvPr id="6" name="Espace réservé du numéro de diapositive 5"/>
          <p:cNvSpPr>
            <a:spLocks noGrp="1"/>
          </p:cNvSpPr>
          <p:nvPr>
            <p:ph type="sldNum" sz="quarter" idx="11"/>
          </p:nvPr>
        </p:nvSpPr>
        <p:spPr>
          <a:xfrm>
            <a:off x="6553200" y="6248400"/>
            <a:ext cx="2133600" cy="457200"/>
          </a:xfrm>
        </p:spPr>
        <p:txBody>
          <a:bodyPr/>
          <a:lstStyle>
            <a:lvl1pPr>
              <a:defRPr/>
            </a:lvl1pPr>
          </a:lstStyle>
          <a:p>
            <a:pPr>
              <a:defRPr/>
            </a:pPr>
            <a:fld id="{F21CD8DC-18DF-42A9-8244-EAE86B2581E7}" type="slidenum">
              <a:rPr lang="fr-FR"/>
              <a:pPr>
                <a:defRPr/>
              </a:pPr>
              <a:t>‹N°›</a:t>
            </a:fld>
            <a:endParaRPr lang="fr-FR"/>
          </a:p>
        </p:txBody>
      </p:sp>
      <p:sp>
        <p:nvSpPr>
          <p:cNvPr id="7" name="Espace réservé de la date 6"/>
          <p:cNvSpPr>
            <a:spLocks noGrp="1"/>
          </p:cNvSpPr>
          <p:nvPr>
            <p:ph type="dt" sz="half" idx="12"/>
          </p:nvPr>
        </p:nvSpPr>
        <p:spPr>
          <a:xfrm>
            <a:off x="457200" y="6245225"/>
            <a:ext cx="2133600" cy="476250"/>
          </a:xfrm>
        </p:spPr>
        <p:txBody>
          <a:bodyPr/>
          <a:lstStyle>
            <a:lvl1pPr>
              <a:defRPr/>
            </a:lvl1pPr>
          </a:lstStyle>
          <a:p>
            <a:pPr>
              <a:defRPr/>
            </a:pPr>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682B912-649F-4ADE-9EB1-F0125F0AEBAF}" type="datetimeFigureOut">
              <a:rPr lang="fr-FR" smtClean="0"/>
              <a:pPr/>
              <a:t>18/11/2014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BB3196-5AF5-4CE5-AD7A-051DBBEFBF69}"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6682B912-649F-4ADE-9EB1-F0125F0AEBAF}" type="datetimeFigureOut">
              <a:rPr lang="fr-FR" smtClean="0"/>
              <a:pPr/>
              <a:t>18/11/2014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BB3196-5AF5-4CE5-AD7A-051DBBEFBF69}"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682B912-649F-4ADE-9EB1-F0125F0AEBAF}" type="datetimeFigureOut">
              <a:rPr lang="fr-FR" smtClean="0"/>
              <a:pPr/>
              <a:t>18/11/2014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EBB3196-5AF5-4CE5-AD7A-051DBBEFBF69}"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682B912-649F-4ADE-9EB1-F0125F0AEBAF}" type="datetimeFigureOut">
              <a:rPr lang="fr-FR" smtClean="0"/>
              <a:pPr/>
              <a:t>18/11/2014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EBB3196-5AF5-4CE5-AD7A-051DBBEFBF69}"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6682B912-649F-4ADE-9EB1-F0125F0AEBAF}" type="datetimeFigureOut">
              <a:rPr lang="fr-FR" smtClean="0"/>
              <a:pPr/>
              <a:t>18/11/2014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EBB3196-5AF5-4CE5-AD7A-051DBBEFBF69}"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682B912-649F-4ADE-9EB1-F0125F0AEBAF}" type="datetimeFigureOut">
              <a:rPr lang="fr-FR" smtClean="0"/>
              <a:pPr/>
              <a:t>18/11/2014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EBB3196-5AF5-4CE5-AD7A-051DBBEFBF69}"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682B912-649F-4ADE-9EB1-F0125F0AEBAF}" type="datetimeFigureOut">
              <a:rPr lang="fr-FR" smtClean="0"/>
              <a:pPr/>
              <a:t>18/11/2014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EBB3196-5AF5-4CE5-AD7A-051DBBEFBF69}"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682B912-649F-4ADE-9EB1-F0125F0AEBAF}" type="datetimeFigureOut">
              <a:rPr lang="fr-FR" smtClean="0"/>
              <a:pPr/>
              <a:t>18/11/2014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EBB3196-5AF5-4CE5-AD7A-051DBBEFBF69}"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82B912-649F-4ADE-9EB1-F0125F0AEBAF}" type="datetimeFigureOut">
              <a:rPr lang="fr-FR" smtClean="0"/>
              <a:pPr/>
              <a:t>18/11/2014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BB3196-5AF5-4CE5-AD7A-051DBBEFBF69}"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332657"/>
            <a:ext cx="7772400" cy="504056"/>
          </a:xfrm>
        </p:spPr>
        <p:txBody>
          <a:bodyPr>
            <a:normAutofit fontScale="90000"/>
          </a:bodyPr>
          <a:lstStyle/>
          <a:p>
            <a:r>
              <a:rPr lang="fr-FR" dirty="0" smtClean="0"/>
              <a:t>Etudes Marketing</a:t>
            </a:r>
            <a:endParaRPr lang="fr-FR" dirty="0"/>
          </a:p>
        </p:txBody>
      </p:sp>
      <p:sp>
        <p:nvSpPr>
          <p:cNvPr id="3" name="Sous-titre 2"/>
          <p:cNvSpPr>
            <a:spLocks noGrp="1"/>
          </p:cNvSpPr>
          <p:nvPr>
            <p:ph type="subTitle" idx="1"/>
          </p:nvPr>
        </p:nvSpPr>
        <p:spPr>
          <a:xfrm>
            <a:off x="1187624" y="1340768"/>
            <a:ext cx="6400800" cy="3672408"/>
          </a:xfrm>
        </p:spPr>
        <p:txBody>
          <a:bodyPr>
            <a:noAutofit/>
          </a:bodyPr>
          <a:lstStyle/>
          <a:p>
            <a:r>
              <a:rPr lang="fr-FR" sz="1600" b="1" dirty="0" smtClean="0"/>
              <a:t>Etudes Qualitatives</a:t>
            </a:r>
          </a:p>
          <a:p>
            <a:pPr>
              <a:buFontTx/>
              <a:buChar char="-"/>
            </a:pPr>
            <a:r>
              <a:rPr lang="fr-FR" sz="1600" dirty="0" smtClean="0"/>
              <a:t>Conception Guide d’entretien</a:t>
            </a:r>
          </a:p>
          <a:p>
            <a:pPr>
              <a:buFontTx/>
              <a:buChar char="-"/>
            </a:pPr>
            <a:r>
              <a:rPr lang="fr-FR" sz="1600" dirty="0" smtClean="0"/>
              <a:t>Echantillonnage</a:t>
            </a:r>
          </a:p>
          <a:p>
            <a:pPr>
              <a:buFontTx/>
              <a:buChar char="-"/>
            </a:pPr>
            <a:r>
              <a:rPr lang="fr-FR" sz="1600" dirty="0" smtClean="0"/>
              <a:t>Analyse</a:t>
            </a:r>
          </a:p>
          <a:p>
            <a:endParaRPr lang="fr-FR" sz="1600" dirty="0" smtClean="0"/>
          </a:p>
          <a:p>
            <a:r>
              <a:rPr lang="fr-FR" sz="1600" b="1" dirty="0" smtClean="0"/>
              <a:t>Insight</a:t>
            </a:r>
          </a:p>
          <a:p>
            <a:endParaRPr lang="fr-FR" sz="1600" dirty="0"/>
          </a:p>
          <a:p>
            <a:r>
              <a:rPr lang="fr-FR" sz="1600" b="1" dirty="0" smtClean="0"/>
              <a:t>Etudes Quantitatives</a:t>
            </a:r>
          </a:p>
          <a:p>
            <a:r>
              <a:rPr lang="fr-FR" sz="1600" dirty="0" smtClean="0"/>
              <a:t>-  structure du questionnaire</a:t>
            </a:r>
          </a:p>
          <a:p>
            <a:pPr>
              <a:buFontTx/>
              <a:buChar char="-"/>
            </a:pPr>
            <a:r>
              <a:rPr lang="fr-FR" sz="1600" dirty="0" smtClean="0"/>
              <a:t> Formulation des questions</a:t>
            </a:r>
          </a:p>
          <a:p>
            <a:pPr>
              <a:buFontTx/>
              <a:buChar char="-"/>
            </a:pPr>
            <a:r>
              <a:rPr lang="fr-FR" sz="1600" dirty="0"/>
              <a:t> </a:t>
            </a:r>
            <a:r>
              <a:rPr lang="fr-FR" sz="1600" dirty="0" smtClean="0"/>
              <a:t> échantillonnage</a:t>
            </a:r>
          </a:p>
          <a:p>
            <a:pPr>
              <a:buFontTx/>
              <a:buChar char="-"/>
            </a:pPr>
            <a:r>
              <a:rPr lang="fr-FR" sz="1600" dirty="0"/>
              <a:t> </a:t>
            </a:r>
            <a:r>
              <a:rPr lang="fr-FR" sz="1600" dirty="0" smtClean="0"/>
              <a:t>analyses</a:t>
            </a:r>
          </a:p>
          <a:p>
            <a:pPr>
              <a:buFontTx/>
              <a:buChar char="-"/>
            </a:pPr>
            <a:endParaRPr lang="fr-FR" sz="1600" dirty="0" smtClean="0"/>
          </a:p>
          <a:p>
            <a:r>
              <a:rPr lang="fr-FR" sz="1600" dirty="0"/>
              <a:t>-</a:t>
            </a:r>
            <a:endParaRPr lang="fr-FR" sz="1600" dirty="0" smtClean="0"/>
          </a:p>
          <a:p>
            <a:endParaRPr lang="fr-FR" sz="1600" dirty="0"/>
          </a:p>
          <a:p>
            <a:r>
              <a:rPr lang="fr-FR" sz="1600" b="1" dirty="0" smtClean="0"/>
              <a:t>Etude Marketing industriel</a:t>
            </a:r>
          </a:p>
          <a:p>
            <a:r>
              <a:rPr lang="fr-FR" sz="1600" dirty="0" smtClean="0"/>
              <a:t>-Spécificités </a:t>
            </a:r>
            <a:r>
              <a:rPr lang="fr-FR" sz="1600" dirty="0" err="1" smtClean="0"/>
              <a:t>BtoB</a:t>
            </a:r>
            <a:endParaRPr lang="fr-FR" sz="1600" dirty="0" smtClean="0"/>
          </a:p>
          <a:p>
            <a:r>
              <a:rPr lang="fr-FR" sz="1600" dirty="0" smtClean="0"/>
              <a:t>- Marché concentré /diffus</a:t>
            </a:r>
          </a:p>
          <a:p>
            <a:endParaRPr lang="fr-FR"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image055b_r2_c2.png"/>
          <p:cNvPicPr>
            <a:picLocks noChangeAspect="1"/>
          </p:cNvPicPr>
          <p:nvPr/>
        </p:nvPicPr>
        <p:blipFill>
          <a:blip r:embed="rId2" cstate="print"/>
          <a:stretch>
            <a:fillRect/>
          </a:stretch>
        </p:blipFill>
        <p:spPr>
          <a:xfrm>
            <a:off x="683568" y="0"/>
            <a:ext cx="7699317" cy="6858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188640"/>
            <a:ext cx="2808312" cy="5909310"/>
          </a:xfrm>
          <a:prstGeom prst="rect">
            <a:avLst/>
          </a:prstGeom>
          <a:noFill/>
        </p:spPr>
        <p:txBody>
          <a:bodyPr wrap="square" rtlCol="0">
            <a:spAutoFit/>
          </a:bodyPr>
          <a:lstStyle/>
          <a:p>
            <a:r>
              <a:rPr lang="fr-FR" dirty="0" smtClean="0"/>
              <a:t>Guide d’entretien</a:t>
            </a:r>
          </a:p>
          <a:p>
            <a:r>
              <a:rPr lang="fr-FR" dirty="0" smtClean="0"/>
              <a:t>Thèmes d’exploration ( diversité des réponses)</a:t>
            </a:r>
          </a:p>
          <a:p>
            <a:endParaRPr lang="fr-FR" dirty="0"/>
          </a:p>
          <a:p>
            <a:pPr>
              <a:buFontTx/>
              <a:buChar char="-"/>
            </a:pPr>
            <a:r>
              <a:rPr lang="fr-FR" dirty="0" smtClean="0"/>
              <a:t>Univers /attitudes </a:t>
            </a:r>
          </a:p>
          <a:p>
            <a:pPr>
              <a:buFontTx/>
              <a:buChar char="-"/>
            </a:pPr>
            <a:r>
              <a:rPr lang="fr-FR" dirty="0" smtClean="0"/>
              <a:t> comportement de consommation et d’achat</a:t>
            </a:r>
          </a:p>
          <a:p>
            <a:pPr>
              <a:buFontTx/>
              <a:buChar char="-"/>
            </a:pPr>
            <a:endParaRPr lang="fr-FR" dirty="0"/>
          </a:p>
          <a:p>
            <a:pPr>
              <a:buFontTx/>
              <a:buChar char="-"/>
            </a:pPr>
            <a:r>
              <a:rPr lang="fr-FR" dirty="0" smtClean="0"/>
              <a:t> Freins</a:t>
            </a:r>
          </a:p>
          <a:p>
            <a:pPr>
              <a:buFontTx/>
              <a:buChar char="-"/>
            </a:pPr>
            <a:endParaRPr lang="fr-FR" dirty="0"/>
          </a:p>
          <a:p>
            <a:pPr>
              <a:buFontTx/>
              <a:buChar char="-"/>
            </a:pPr>
            <a:r>
              <a:rPr lang="fr-FR" dirty="0" smtClean="0"/>
              <a:t> diversité des critères de choix &amp; processus d’achat</a:t>
            </a:r>
          </a:p>
          <a:p>
            <a:pPr>
              <a:buFontTx/>
              <a:buChar char="-"/>
            </a:pPr>
            <a:endParaRPr lang="fr-FR" dirty="0"/>
          </a:p>
          <a:p>
            <a:pPr>
              <a:buFontTx/>
              <a:buChar char="-"/>
            </a:pPr>
            <a:r>
              <a:rPr lang="fr-FR" dirty="0" smtClean="0"/>
              <a:t>Connaissance /perception image de marque</a:t>
            </a:r>
          </a:p>
          <a:p>
            <a:pPr>
              <a:buFontTx/>
              <a:buChar char="-"/>
            </a:pPr>
            <a:endParaRPr lang="fr-FR" dirty="0"/>
          </a:p>
          <a:p>
            <a:pPr>
              <a:buFontTx/>
              <a:buChar char="-"/>
            </a:pPr>
            <a:r>
              <a:rPr lang="fr-FR" dirty="0" smtClean="0"/>
              <a:t> vocabulaire /expressions</a:t>
            </a:r>
          </a:p>
          <a:p>
            <a:pPr>
              <a:buFontTx/>
              <a:buChar char="-"/>
            </a:pPr>
            <a:endParaRPr lang="fr-FR" dirty="0" smtClean="0"/>
          </a:p>
          <a:p>
            <a:pPr>
              <a:buFontTx/>
              <a:buChar char="-"/>
            </a:pPr>
            <a:endParaRPr lang="fr-FR" dirty="0"/>
          </a:p>
          <a:p>
            <a:pPr>
              <a:buFontTx/>
              <a:buChar char="-"/>
            </a:pPr>
            <a:r>
              <a:rPr lang="fr-FR" dirty="0" smtClean="0"/>
              <a:t>Créativité </a:t>
            </a:r>
          </a:p>
          <a:p>
            <a:endParaRPr lang="fr-FR" dirty="0"/>
          </a:p>
        </p:txBody>
      </p:sp>
      <p:sp>
        <p:nvSpPr>
          <p:cNvPr id="3" name="ZoneTexte 2"/>
          <p:cNvSpPr txBox="1"/>
          <p:nvPr/>
        </p:nvSpPr>
        <p:spPr>
          <a:xfrm>
            <a:off x="3563888" y="1340768"/>
            <a:ext cx="5580112" cy="4616648"/>
          </a:xfrm>
          <a:prstGeom prst="rect">
            <a:avLst/>
          </a:prstGeom>
          <a:noFill/>
        </p:spPr>
        <p:txBody>
          <a:bodyPr wrap="square" rtlCol="0">
            <a:spAutoFit/>
          </a:bodyPr>
          <a:lstStyle/>
          <a:p>
            <a:pPr>
              <a:buFontTx/>
              <a:buChar char="-"/>
            </a:pPr>
            <a:r>
              <a:rPr lang="fr-FR" sz="1600" dirty="0" smtClean="0"/>
              <a:t> </a:t>
            </a:r>
            <a:r>
              <a:rPr lang="fr-FR" sz="1600" b="1" dirty="0" smtClean="0">
                <a:solidFill>
                  <a:srgbClr val="FF0000"/>
                </a:solidFill>
              </a:rPr>
              <a:t>Récit du dernier achat</a:t>
            </a:r>
          </a:p>
          <a:p>
            <a:pPr>
              <a:buFontTx/>
              <a:buChar char="-"/>
            </a:pPr>
            <a:r>
              <a:rPr lang="fr-FR" sz="1600" dirty="0" smtClean="0"/>
              <a:t>-Photo des placards / frigos / Décoration</a:t>
            </a:r>
          </a:p>
          <a:p>
            <a:pPr>
              <a:buFontTx/>
              <a:buChar char="-"/>
            </a:pPr>
            <a:endParaRPr lang="fr-FR" sz="1600" dirty="0"/>
          </a:p>
          <a:p>
            <a:pPr>
              <a:buFontTx/>
              <a:buChar char="-"/>
            </a:pPr>
            <a:r>
              <a:rPr lang="fr-FR" sz="1600" dirty="0" smtClean="0"/>
              <a:t> </a:t>
            </a:r>
            <a:r>
              <a:rPr lang="fr-FR" sz="1600" b="1" dirty="0" smtClean="0">
                <a:solidFill>
                  <a:srgbClr val="FF0000"/>
                </a:solidFill>
              </a:rPr>
              <a:t>Projection</a:t>
            </a:r>
            <a:r>
              <a:rPr lang="fr-FR" sz="1600" dirty="0" smtClean="0"/>
              <a:t> ( que pensez-vous des personnes qui achètent /consomment ..?)</a:t>
            </a:r>
          </a:p>
          <a:p>
            <a:pPr>
              <a:buFontTx/>
              <a:buChar char="-"/>
            </a:pPr>
            <a:r>
              <a:rPr lang="fr-FR" sz="1600" dirty="0" smtClean="0"/>
              <a:t>Test d’association ( circulation d’un produit de main en main et on enregistre les </a:t>
            </a:r>
            <a:r>
              <a:rPr lang="fr-FR" sz="1600" dirty="0" err="1" smtClean="0"/>
              <a:t>asso</a:t>
            </a:r>
            <a:r>
              <a:rPr lang="fr-FR" sz="1600" dirty="0" smtClean="0"/>
              <a:t> libres de chacun .. Quand on vous dit .. Grande surface, quels mots vous viennent à l’esprit ?</a:t>
            </a:r>
          </a:p>
          <a:p>
            <a:pPr>
              <a:buFontTx/>
              <a:buChar char="-"/>
            </a:pPr>
            <a:endParaRPr lang="fr-FR" sz="1600" dirty="0"/>
          </a:p>
          <a:p>
            <a:pPr>
              <a:buFontTx/>
              <a:buChar char="-"/>
            </a:pPr>
            <a:r>
              <a:rPr lang="fr-FR" sz="1600" dirty="0" smtClean="0"/>
              <a:t>- voici une liste de marques de produits et une série d’adjectifs, voulez-vous indiquer quels adjectifs correspondent le mieux à chacune des marques </a:t>
            </a:r>
          </a:p>
          <a:p>
            <a:pPr>
              <a:buFontTx/>
              <a:buChar char="-"/>
            </a:pPr>
            <a:r>
              <a:rPr lang="fr-FR" sz="1600" dirty="0" smtClean="0"/>
              <a:t>Voila un ensemble de marques et de photos d’individus, pouvez-vous associer individus et marques ?</a:t>
            </a:r>
          </a:p>
          <a:p>
            <a:pPr>
              <a:buFontTx/>
              <a:buChar char="-"/>
            </a:pPr>
            <a:r>
              <a:rPr lang="fr-FR" sz="1600" dirty="0" smtClean="0"/>
              <a:t>- </a:t>
            </a:r>
            <a:r>
              <a:rPr lang="fr-FR" sz="1600" dirty="0" err="1" smtClean="0"/>
              <a:t>psycho-drame</a:t>
            </a:r>
            <a:r>
              <a:rPr lang="fr-FR" sz="1600" dirty="0" smtClean="0"/>
              <a:t> ou jeu de rôle ..</a:t>
            </a:r>
          </a:p>
          <a:p>
            <a:pPr>
              <a:buFontTx/>
              <a:buChar char="-"/>
            </a:pPr>
            <a:endParaRPr lang="fr-FR" sz="1600" dirty="0"/>
          </a:p>
          <a:p>
            <a:pPr>
              <a:buFontTx/>
              <a:buChar char="-"/>
            </a:pPr>
            <a:r>
              <a:rPr lang="fr-FR" sz="1600" dirty="0" smtClean="0"/>
              <a:t>Description du </a:t>
            </a:r>
            <a:r>
              <a:rPr lang="fr-FR" sz="1600" b="1" dirty="0" smtClean="0">
                <a:solidFill>
                  <a:srgbClr val="FF0000"/>
                </a:solidFill>
              </a:rPr>
              <a:t>produit idéal</a:t>
            </a:r>
          </a:p>
          <a:p>
            <a:pPr>
              <a:buFontTx/>
              <a:buChar char="-"/>
            </a:pPr>
            <a:r>
              <a:rPr lang="fr-FR" sz="1600" dirty="0" smtClean="0"/>
              <a:t>Opinion face  à une fiche concept/ packaging </a:t>
            </a:r>
            <a:r>
              <a:rPr lang="fr-FR" sz="1600" dirty="0" err="1" smtClean="0"/>
              <a:t>etc</a:t>
            </a:r>
            <a:r>
              <a:rPr lang="fr-FR" sz="1600" dirty="0" smtClean="0"/>
              <a:t> ..</a:t>
            </a:r>
            <a:endParaRPr lang="fr-FR" sz="1600" dirty="0"/>
          </a:p>
        </p:txBody>
      </p:sp>
      <p:sp>
        <p:nvSpPr>
          <p:cNvPr id="4" name="ZoneTexte 3"/>
          <p:cNvSpPr txBox="1"/>
          <p:nvPr/>
        </p:nvSpPr>
        <p:spPr>
          <a:xfrm>
            <a:off x="3347864" y="188640"/>
            <a:ext cx="5171031" cy="646331"/>
          </a:xfrm>
          <a:prstGeom prst="rect">
            <a:avLst/>
          </a:prstGeom>
          <a:noFill/>
        </p:spPr>
        <p:txBody>
          <a:bodyPr wrap="none" rtlCol="0">
            <a:spAutoFit/>
          </a:bodyPr>
          <a:lstStyle/>
          <a:p>
            <a:r>
              <a:rPr lang="fr-FR" dirty="0" smtClean="0"/>
              <a:t>Résultats durables dans le temps / tendances lourdes</a:t>
            </a:r>
          </a:p>
          <a:p>
            <a:r>
              <a:rPr lang="fr-FR" dirty="0" smtClean="0"/>
              <a:t>Mais non Généralisables !!!!</a:t>
            </a:r>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image009b_r2_c2.png"/>
          <p:cNvPicPr>
            <a:picLocks noChangeAspect="1"/>
          </p:cNvPicPr>
          <p:nvPr/>
        </p:nvPicPr>
        <p:blipFill>
          <a:blip r:embed="rId2" cstate="print"/>
          <a:stretch>
            <a:fillRect/>
          </a:stretch>
        </p:blipFill>
        <p:spPr>
          <a:xfrm>
            <a:off x="1108825" y="0"/>
            <a:ext cx="6517654" cy="645333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image013b_r2_c2.png"/>
          <p:cNvPicPr>
            <a:picLocks noChangeAspect="1"/>
          </p:cNvPicPr>
          <p:nvPr/>
        </p:nvPicPr>
        <p:blipFill>
          <a:blip r:embed="rId2" cstate="print"/>
          <a:stretch>
            <a:fillRect/>
          </a:stretch>
        </p:blipFill>
        <p:spPr>
          <a:xfrm>
            <a:off x="1052465" y="0"/>
            <a:ext cx="7039069" cy="6858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image023b_r2_c2.png"/>
          <p:cNvPicPr>
            <a:picLocks noChangeAspect="1"/>
          </p:cNvPicPr>
          <p:nvPr/>
        </p:nvPicPr>
        <p:blipFill>
          <a:blip r:embed="rId2" cstate="print"/>
          <a:stretch>
            <a:fillRect/>
          </a:stretch>
        </p:blipFill>
        <p:spPr>
          <a:xfrm>
            <a:off x="0" y="797943"/>
            <a:ext cx="9144000" cy="5262113"/>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image029b_r2_c2.png"/>
          <p:cNvPicPr>
            <a:picLocks noChangeAspect="1"/>
          </p:cNvPicPr>
          <p:nvPr/>
        </p:nvPicPr>
        <p:blipFill>
          <a:blip r:embed="rId2" cstate="print"/>
          <a:stretch>
            <a:fillRect/>
          </a:stretch>
        </p:blipFill>
        <p:spPr>
          <a:xfrm>
            <a:off x="0" y="1026042"/>
            <a:ext cx="9144000" cy="480591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image099b_r2_c2.png"/>
          <p:cNvPicPr>
            <a:picLocks noChangeAspect="1"/>
          </p:cNvPicPr>
          <p:nvPr/>
        </p:nvPicPr>
        <p:blipFill>
          <a:blip r:embed="rId2" cstate="print"/>
          <a:stretch>
            <a:fillRect/>
          </a:stretch>
        </p:blipFill>
        <p:spPr>
          <a:xfrm>
            <a:off x="33950" y="0"/>
            <a:ext cx="9076099" cy="68580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188641"/>
            <a:ext cx="2808312" cy="5632311"/>
          </a:xfrm>
          <a:prstGeom prst="rect">
            <a:avLst/>
          </a:prstGeom>
          <a:noFill/>
        </p:spPr>
        <p:txBody>
          <a:bodyPr wrap="square" rtlCol="0">
            <a:spAutoFit/>
          </a:bodyPr>
          <a:lstStyle/>
          <a:p>
            <a:r>
              <a:rPr lang="fr-FR" b="1" dirty="0" smtClean="0"/>
              <a:t>Analyse</a:t>
            </a:r>
          </a:p>
          <a:p>
            <a:endParaRPr lang="fr-FR" dirty="0" smtClean="0"/>
          </a:p>
          <a:p>
            <a:r>
              <a:rPr lang="fr-FR" sz="1600" dirty="0" smtClean="0"/>
              <a:t>-retranscription  brute</a:t>
            </a:r>
          </a:p>
          <a:p>
            <a:r>
              <a:rPr lang="fr-FR" sz="1600" dirty="0" smtClean="0"/>
              <a:t>«  sans biais »</a:t>
            </a:r>
          </a:p>
          <a:p>
            <a:endParaRPr lang="fr-FR" sz="1600" dirty="0" smtClean="0"/>
          </a:p>
          <a:p>
            <a:pPr>
              <a:buFontTx/>
              <a:buChar char="-"/>
            </a:pPr>
            <a:r>
              <a:rPr lang="fr-FR" sz="1600" dirty="0" smtClean="0">
                <a:solidFill>
                  <a:srgbClr val="FF0000"/>
                </a:solidFill>
              </a:rPr>
              <a:t>Tableau récapitulatif et comparatif des individus selon les thématiques </a:t>
            </a:r>
          </a:p>
          <a:p>
            <a:pPr lvl="1">
              <a:buFontTx/>
              <a:buChar char="-"/>
            </a:pPr>
            <a:r>
              <a:rPr lang="fr-FR" sz="1600" dirty="0" smtClean="0"/>
              <a:t> « expressions conservées et extraites »</a:t>
            </a:r>
          </a:p>
          <a:p>
            <a:pPr lvl="1">
              <a:buFontTx/>
              <a:buChar char="-"/>
            </a:pPr>
            <a:r>
              <a:rPr lang="fr-FR" sz="1600" dirty="0" smtClean="0"/>
              <a:t> synthèse des réponses</a:t>
            </a:r>
          </a:p>
          <a:p>
            <a:pPr lvl="1">
              <a:buFontTx/>
              <a:buChar char="-"/>
            </a:pPr>
            <a:r>
              <a:rPr lang="fr-FR" sz="1600" dirty="0" smtClean="0"/>
              <a:t>Et mots clés</a:t>
            </a:r>
          </a:p>
          <a:p>
            <a:pPr>
              <a:buFontTx/>
              <a:buChar char="-"/>
            </a:pPr>
            <a:endParaRPr lang="fr-FR" sz="1600" dirty="0" smtClean="0"/>
          </a:p>
          <a:p>
            <a:pPr>
              <a:buFontTx/>
              <a:buChar char="-"/>
            </a:pPr>
            <a:r>
              <a:rPr lang="fr-FR" sz="1600" dirty="0" smtClean="0"/>
              <a:t> </a:t>
            </a:r>
            <a:r>
              <a:rPr lang="fr-FR" sz="1600" dirty="0" err="1" smtClean="0"/>
              <a:t>etude</a:t>
            </a:r>
            <a:r>
              <a:rPr lang="fr-FR" sz="1600" dirty="0" smtClean="0"/>
              <a:t> sémantique ( fréquence des mots )</a:t>
            </a:r>
          </a:p>
          <a:p>
            <a:pPr>
              <a:buFontTx/>
              <a:buChar char="-"/>
            </a:pPr>
            <a:endParaRPr lang="fr-FR" sz="1600" dirty="0" smtClean="0"/>
          </a:p>
          <a:p>
            <a:pPr>
              <a:buFontTx/>
              <a:buChar char="-"/>
            </a:pPr>
            <a:r>
              <a:rPr lang="fr-FR" sz="1600" dirty="0" smtClean="0">
                <a:solidFill>
                  <a:srgbClr val="FF0000"/>
                </a:solidFill>
              </a:rPr>
              <a:t>carte mentale de chaque individu</a:t>
            </a:r>
          </a:p>
          <a:p>
            <a:pPr>
              <a:buFontTx/>
              <a:buChar char="-"/>
            </a:pPr>
            <a:endParaRPr lang="fr-FR" sz="1400" dirty="0" smtClean="0"/>
          </a:p>
          <a:p>
            <a:endParaRPr lang="fr-FR" dirty="0" smtClean="0"/>
          </a:p>
          <a:p>
            <a:endParaRPr lang="fr-FR" dirty="0" smtClean="0"/>
          </a:p>
          <a:p>
            <a:endParaRPr lang="fr-FR" dirty="0"/>
          </a:p>
        </p:txBody>
      </p:sp>
      <p:sp>
        <p:nvSpPr>
          <p:cNvPr id="3" name="ZoneTexte 2"/>
          <p:cNvSpPr txBox="1"/>
          <p:nvPr/>
        </p:nvSpPr>
        <p:spPr>
          <a:xfrm>
            <a:off x="3563888" y="260648"/>
            <a:ext cx="5040560" cy="6309420"/>
          </a:xfrm>
          <a:prstGeom prst="rect">
            <a:avLst/>
          </a:prstGeom>
          <a:noFill/>
        </p:spPr>
        <p:txBody>
          <a:bodyPr wrap="square" rtlCol="0">
            <a:spAutoFit/>
          </a:bodyPr>
          <a:lstStyle/>
          <a:p>
            <a:r>
              <a:rPr lang="fr-FR" sz="2000" b="1" dirty="0" smtClean="0"/>
              <a:t>Objectifs  de la démarche d’analyse</a:t>
            </a:r>
          </a:p>
          <a:p>
            <a:pPr>
              <a:buFontTx/>
              <a:buChar char="-"/>
            </a:pPr>
            <a:endParaRPr lang="fr-FR" sz="2000" dirty="0" smtClean="0"/>
          </a:p>
          <a:p>
            <a:pPr>
              <a:buFontTx/>
              <a:buChar char="-"/>
            </a:pPr>
            <a:r>
              <a:rPr lang="fr-FR" dirty="0" smtClean="0"/>
              <a:t> compréhension / Exploration du comportement du consommateur / attitude</a:t>
            </a:r>
            <a:endParaRPr lang="fr-FR" sz="1600" dirty="0" smtClean="0"/>
          </a:p>
          <a:p>
            <a:pPr>
              <a:buFontTx/>
              <a:buChar char="-"/>
            </a:pPr>
            <a:endParaRPr lang="fr-FR" sz="1600" dirty="0" smtClean="0"/>
          </a:p>
          <a:p>
            <a:pPr>
              <a:buFontTx/>
              <a:buChar char="-"/>
            </a:pPr>
            <a:r>
              <a:rPr lang="fr-FR" dirty="0" smtClean="0">
                <a:solidFill>
                  <a:srgbClr val="FF0000"/>
                </a:solidFill>
              </a:rPr>
              <a:t>Identification des Hypothèses à tester /vérifier/ Valider par étude quantitative</a:t>
            </a:r>
          </a:p>
          <a:p>
            <a:endParaRPr lang="fr-FR" dirty="0" smtClean="0">
              <a:solidFill>
                <a:srgbClr val="FF0000"/>
              </a:solidFill>
            </a:endParaRPr>
          </a:p>
          <a:p>
            <a:pPr>
              <a:buFontTx/>
              <a:buChar char="-"/>
            </a:pPr>
            <a:r>
              <a:rPr lang="fr-FR" dirty="0" smtClean="0">
                <a:solidFill>
                  <a:srgbClr val="FF0000"/>
                </a:solidFill>
              </a:rPr>
              <a:t>recensement des différentes modalités de réponses éventuelles pour rédaction du questionnaire quantitatif</a:t>
            </a:r>
          </a:p>
          <a:p>
            <a:pPr>
              <a:buFontTx/>
              <a:buChar char="-"/>
            </a:pPr>
            <a:endParaRPr lang="fr-FR" dirty="0" smtClean="0"/>
          </a:p>
          <a:p>
            <a:pPr>
              <a:buFontTx/>
              <a:buChar char="-"/>
            </a:pPr>
            <a:r>
              <a:rPr lang="fr-FR" dirty="0" smtClean="0"/>
              <a:t> recensement du vocabulaire, expression pour communiquer avec la cible </a:t>
            </a:r>
          </a:p>
          <a:p>
            <a:pPr>
              <a:buFontTx/>
              <a:buChar char="-"/>
            </a:pPr>
            <a:endParaRPr lang="fr-FR" dirty="0" smtClean="0"/>
          </a:p>
          <a:p>
            <a:pPr>
              <a:buFontTx/>
              <a:buChar char="-"/>
            </a:pPr>
            <a:endParaRPr lang="fr-FR" dirty="0" smtClean="0"/>
          </a:p>
          <a:p>
            <a:pPr>
              <a:buFontTx/>
              <a:buChar char="-"/>
            </a:pPr>
            <a:endParaRPr lang="fr-FR" dirty="0" smtClean="0"/>
          </a:p>
          <a:p>
            <a:pPr>
              <a:buFontTx/>
              <a:buChar char="-"/>
            </a:pPr>
            <a:r>
              <a:rPr lang="fr-FR" b="1" dirty="0" smtClean="0">
                <a:solidFill>
                  <a:srgbClr val="FF0000"/>
                </a:solidFill>
              </a:rPr>
              <a:t> Détermination des insights consommateurs / propositions de concepts</a:t>
            </a:r>
          </a:p>
          <a:p>
            <a:endParaRPr lang="fr-FR" sz="2000" dirty="0" smtClean="0"/>
          </a:p>
          <a:p>
            <a:endParaRPr lang="fr-FR" sz="2000" dirty="0" smtClean="0"/>
          </a:p>
          <a:p>
            <a:endParaRPr lang="fr-FR" sz="2000" dirty="0"/>
          </a:p>
        </p:txBody>
      </p:sp>
      <p:sp>
        <p:nvSpPr>
          <p:cNvPr id="4" name="ZoneTexte 3"/>
          <p:cNvSpPr txBox="1"/>
          <p:nvPr/>
        </p:nvSpPr>
        <p:spPr>
          <a:xfrm>
            <a:off x="3131840" y="2276872"/>
            <a:ext cx="389850" cy="584775"/>
          </a:xfrm>
          <a:prstGeom prst="rect">
            <a:avLst/>
          </a:prstGeom>
          <a:noFill/>
        </p:spPr>
        <p:txBody>
          <a:bodyPr wrap="none" rtlCol="0">
            <a:spAutoFit/>
          </a:bodyPr>
          <a:lstStyle/>
          <a:p>
            <a:r>
              <a:rPr lang="fr-FR" sz="3200" b="1" dirty="0" smtClean="0"/>
              <a:t>+</a:t>
            </a:r>
            <a:endParaRPr lang="fr-FR" sz="3200" b="1" dirty="0"/>
          </a:p>
        </p:txBody>
      </p:sp>
      <p:sp>
        <p:nvSpPr>
          <p:cNvPr id="7" name="ZoneTexte 6"/>
          <p:cNvSpPr txBox="1"/>
          <p:nvPr/>
        </p:nvSpPr>
        <p:spPr>
          <a:xfrm>
            <a:off x="3203848" y="4725144"/>
            <a:ext cx="389850" cy="584775"/>
          </a:xfrm>
          <a:prstGeom prst="rect">
            <a:avLst/>
          </a:prstGeom>
          <a:noFill/>
        </p:spPr>
        <p:txBody>
          <a:bodyPr wrap="none" rtlCol="0">
            <a:spAutoFit/>
          </a:bodyPr>
          <a:lstStyle/>
          <a:p>
            <a:r>
              <a:rPr lang="fr-FR" sz="3200" b="1" dirty="0" smtClean="0"/>
              <a:t>+</a:t>
            </a:r>
            <a:endParaRPr lang="fr-FR" sz="32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image001_r2_c2.png"/>
          <p:cNvPicPr>
            <a:picLocks noChangeAspect="1"/>
          </p:cNvPicPr>
          <p:nvPr/>
        </p:nvPicPr>
        <p:blipFill>
          <a:blip r:embed="rId2" cstate="print"/>
          <a:stretch>
            <a:fillRect/>
          </a:stretch>
        </p:blipFill>
        <p:spPr>
          <a:xfrm>
            <a:off x="226285" y="536142"/>
            <a:ext cx="8691429" cy="578571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image031b_r2_c2.png"/>
          <p:cNvPicPr>
            <a:picLocks noChangeAspect="1"/>
          </p:cNvPicPr>
          <p:nvPr/>
        </p:nvPicPr>
        <p:blipFill>
          <a:blip r:embed="rId2" cstate="print"/>
          <a:stretch>
            <a:fillRect/>
          </a:stretch>
        </p:blipFill>
        <p:spPr>
          <a:xfrm>
            <a:off x="0" y="692696"/>
            <a:ext cx="9144000" cy="300284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404664"/>
            <a:ext cx="8568952" cy="554461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C000"/>
              </a:solidFill>
            </a:endParaRPr>
          </a:p>
        </p:txBody>
      </p:sp>
      <p:sp>
        <p:nvSpPr>
          <p:cNvPr id="2" name="ZoneTexte 1"/>
          <p:cNvSpPr txBox="1"/>
          <p:nvPr/>
        </p:nvSpPr>
        <p:spPr>
          <a:xfrm>
            <a:off x="755576" y="1052736"/>
            <a:ext cx="7916783" cy="2123658"/>
          </a:xfrm>
          <a:prstGeom prst="rect">
            <a:avLst/>
          </a:prstGeom>
          <a:noFill/>
        </p:spPr>
        <p:txBody>
          <a:bodyPr wrap="none" rtlCol="0">
            <a:spAutoFit/>
          </a:bodyPr>
          <a:lstStyle/>
          <a:p>
            <a:r>
              <a:rPr lang="fr-FR" sz="6600" dirty="0" smtClean="0">
                <a:solidFill>
                  <a:schemeClr val="bg1"/>
                </a:solidFill>
              </a:rPr>
              <a:t>Etudes Documentaires</a:t>
            </a:r>
          </a:p>
          <a:p>
            <a:r>
              <a:rPr lang="fr-FR" sz="6600" dirty="0" smtClean="0">
                <a:solidFill>
                  <a:schemeClr val="bg1"/>
                </a:solidFill>
              </a:rPr>
              <a:t>secondaires</a:t>
            </a:r>
            <a:endParaRPr lang="fr-FR" sz="6600"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404664"/>
            <a:ext cx="8568952" cy="554461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p:cNvSpPr txBox="1"/>
          <p:nvPr/>
        </p:nvSpPr>
        <p:spPr>
          <a:xfrm>
            <a:off x="395536" y="1916832"/>
            <a:ext cx="8473410" cy="1107996"/>
          </a:xfrm>
          <a:prstGeom prst="rect">
            <a:avLst/>
          </a:prstGeom>
          <a:noFill/>
        </p:spPr>
        <p:txBody>
          <a:bodyPr wrap="none" rtlCol="0">
            <a:spAutoFit/>
          </a:bodyPr>
          <a:lstStyle/>
          <a:p>
            <a:r>
              <a:rPr lang="fr-FR" sz="6600" dirty="0" smtClean="0">
                <a:solidFill>
                  <a:schemeClr val="bg1"/>
                </a:solidFill>
              </a:rPr>
              <a:t>L’insight Consommateur</a:t>
            </a:r>
            <a:endParaRPr lang="fr-FR" sz="6600"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1"/>
          <p:cNvSpPr>
            <a:spLocks noGrp="1"/>
          </p:cNvSpPr>
          <p:nvPr>
            <p:ph type="title"/>
          </p:nvPr>
        </p:nvSpPr>
        <p:spPr>
          <a:xfrm>
            <a:off x="457200" y="274638"/>
            <a:ext cx="8229600" cy="777875"/>
          </a:xfrm>
        </p:spPr>
        <p:txBody>
          <a:bodyPr/>
          <a:lstStyle/>
          <a:p>
            <a:pPr eaLnBrk="1" hangingPunct="1"/>
            <a:r>
              <a:rPr lang="fr-FR" smtClean="0"/>
              <a:t>L’insight</a:t>
            </a:r>
          </a:p>
        </p:txBody>
      </p:sp>
      <p:pic>
        <p:nvPicPr>
          <p:cNvPr id="35843" name="Image 4" descr="image001A_r2_c2.png"/>
          <p:cNvPicPr>
            <a:picLocks noChangeAspect="1"/>
          </p:cNvPicPr>
          <p:nvPr/>
        </p:nvPicPr>
        <p:blipFill>
          <a:blip r:embed="rId2" cstate="print"/>
          <a:srcRect/>
          <a:stretch>
            <a:fillRect/>
          </a:stretch>
        </p:blipFill>
        <p:spPr bwMode="auto">
          <a:xfrm>
            <a:off x="0" y="1155700"/>
            <a:ext cx="9144000" cy="5702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1"/>
          <p:cNvSpPr>
            <a:spLocks noGrp="1"/>
          </p:cNvSpPr>
          <p:nvPr>
            <p:ph type="title"/>
          </p:nvPr>
        </p:nvSpPr>
        <p:spPr/>
        <p:txBody>
          <a:bodyPr/>
          <a:lstStyle/>
          <a:p>
            <a:pPr eaLnBrk="1" hangingPunct="1"/>
            <a:endParaRPr lang="fr-FR" smtClean="0"/>
          </a:p>
        </p:txBody>
      </p:sp>
      <p:pic>
        <p:nvPicPr>
          <p:cNvPr id="38915" name="Espace réservé du contenu 3" descr="image009A_r2_c2.png"/>
          <p:cNvPicPr>
            <a:picLocks noGrp="1" noChangeAspect="1"/>
          </p:cNvPicPr>
          <p:nvPr>
            <p:ph idx="1"/>
          </p:nvPr>
        </p:nvPicPr>
        <p:blipFill>
          <a:blip r:embed="rId2" cstate="print"/>
          <a:srcRect/>
          <a:stretch>
            <a:fillRect/>
          </a:stretch>
        </p:blipFill>
        <p:spPr>
          <a:xfrm>
            <a:off x="323850" y="908050"/>
            <a:ext cx="8107363" cy="5362575"/>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re 1"/>
          <p:cNvSpPr>
            <a:spLocks noGrp="1"/>
          </p:cNvSpPr>
          <p:nvPr>
            <p:ph type="title"/>
          </p:nvPr>
        </p:nvSpPr>
        <p:spPr/>
        <p:txBody>
          <a:bodyPr/>
          <a:lstStyle/>
          <a:p>
            <a:pPr eaLnBrk="1" hangingPunct="1"/>
            <a:endParaRPr lang="fr-FR" smtClean="0"/>
          </a:p>
        </p:txBody>
      </p:sp>
      <p:pic>
        <p:nvPicPr>
          <p:cNvPr id="39939" name="Espace réservé du contenu 3" descr="image011A_r2_c2.png"/>
          <p:cNvPicPr>
            <a:picLocks noGrp="1" noChangeAspect="1"/>
          </p:cNvPicPr>
          <p:nvPr>
            <p:ph idx="1"/>
          </p:nvPr>
        </p:nvPicPr>
        <p:blipFill>
          <a:blip r:embed="rId2" cstate="print"/>
          <a:srcRect/>
          <a:stretch>
            <a:fillRect/>
          </a:stretch>
        </p:blipFill>
        <p:spPr>
          <a:xfrm>
            <a:off x="233363" y="765175"/>
            <a:ext cx="8910637" cy="57912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4233" y="0"/>
            <a:ext cx="9148233" cy="6861175"/>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0" y="0"/>
            <a:ext cx="5723467" cy="296466"/>
          </a:xfrm>
        </p:spPr>
        <p:txBody>
          <a:bodyPr>
            <a:noAutofit/>
          </a:bodyPr>
          <a:lstStyle/>
          <a:p>
            <a:r>
              <a:rPr lang="fr-FR" sz="2000" b="1" dirty="0" smtClean="0"/>
              <a:t>La fiche concept  : mode d’emploi</a:t>
            </a:r>
          </a:p>
        </p:txBody>
      </p:sp>
      <p:sp>
        <p:nvSpPr>
          <p:cNvPr id="4099" name="ZoneTexte 6"/>
          <p:cNvSpPr txBox="1">
            <a:spLocks noChangeArrowheads="1"/>
          </p:cNvSpPr>
          <p:nvPr/>
        </p:nvSpPr>
        <p:spPr bwMode="auto">
          <a:xfrm>
            <a:off x="3923928" y="332656"/>
            <a:ext cx="5581651" cy="646510"/>
          </a:xfrm>
          <a:prstGeom prst="rect">
            <a:avLst/>
          </a:prstGeom>
          <a:noFill/>
          <a:ln w="9525">
            <a:noFill/>
            <a:miter lim="800000"/>
            <a:headEnd/>
            <a:tailEnd/>
          </a:ln>
        </p:spPr>
        <p:txBody>
          <a:bodyPr>
            <a:spAutoFit/>
          </a:bodyPr>
          <a:lstStyle/>
          <a:p>
            <a:r>
              <a:rPr lang="fr-FR" sz="1200" dirty="0">
                <a:solidFill>
                  <a:srgbClr val="FF0000"/>
                </a:solidFill>
              </a:rPr>
              <a:t>La petite phrase issue du consommateur qui exprime un PROBLEME, MANQUE, ENVIE, BESOIN</a:t>
            </a:r>
          </a:p>
          <a:p>
            <a:r>
              <a:rPr lang="fr-FR" sz="1200" dirty="0">
                <a:solidFill>
                  <a:srgbClr val="FF0000"/>
                </a:solidFill>
              </a:rPr>
              <a:t>( simple, pertinente, facile à comprendre, comme une évidence</a:t>
            </a:r>
          </a:p>
        </p:txBody>
      </p:sp>
      <p:sp>
        <p:nvSpPr>
          <p:cNvPr id="4100" name="ZoneTexte 10"/>
          <p:cNvSpPr txBox="1">
            <a:spLocks noChangeArrowheads="1"/>
          </p:cNvSpPr>
          <p:nvPr/>
        </p:nvSpPr>
        <p:spPr bwMode="auto">
          <a:xfrm>
            <a:off x="347133" y="1107282"/>
            <a:ext cx="4224867" cy="846386"/>
          </a:xfrm>
          <a:prstGeom prst="rect">
            <a:avLst/>
          </a:prstGeom>
          <a:noFill/>
          <a:ln w="9525">
            <a:noFill/>
            <a:miter lim="800000"/>
            <a:headEnd/>
            <a:tailEnd/>
          </a:ln>
        </p:spPr>
        <p:txBody>
          <a:bodyPr>
            <a:spAutoFit/>
          </a:bodyPr>
          <a:lstStyle/>
          <a:p>
            <a:r>
              <a:rPr lang="fr-FR" sz="1600"/>
              <a:t>Ex</a:t>
            </a:r>
            <a:r>
              <a:rPr lang="fr-FR" sz="1100"/>
              <a:t> : « parfois, c’est sympa de savourer un repas léger sans etre à table. J’adore des « fingerfoods » qui sont à la fois nourrissants mais aussi amusants, que je peux manger seul ou  en partageant avec la famille .. »</a:t>
            </a:r>
            <a:endParaRPr lang="fr-FR" sz="1600"/>
          </a:p>
        </p:txBody>
      </p:sp>
      <p:sp>
        <p:nvSpPr>
          <p:cNvPr id="4101" name="ZoneTexte 11"/>
          <p:cNvSpPr txBox="1">
            <a:spLocks noChangeArrowheads="1"/>
          </p:cNvSpPr>
          <p:nvPr/>
        </p:nvSpPr>
        <p:spPr bwMode="auto">
          <a:xfrm>
            <a:off x="347134" y="2025254"/>
            <a:ext cx="1492332" cy="338554"/>
          </a:xfrm>
          <a:prstGeom prst="rect">
            <a:avLst/>
          </a:prstGeom>
          <a:noFill/>
          <a:ln w="9525">
            <a:noFill/>
            <a:miter lim="800000"/>
            <a:headEnd/>
            <a:tailEnd/>
          </a:ln>
        </p:spPr>
        <p:txBody>
          <a:bodyPr wrap="none">
            <a:spAutoFit/>
          </a:bodyPr>
          <a:lstStyle/>
          <a:p>
            <a:r>
              <a:rPr lang="fr-FR" sz="1600"/>
              <a:t>PROPOSITION  :</a:t>
            </a:r>
          </a:p>
        </p:txBody>
      </p:sp>
      <p:sp>
        <p:nvSpPr>
          <p:cNvPr id="4102" name="ZoneTexte 13"/>
          <p:cNvSpPr txBox="1">
            <a:spLocks noChangeArrowheads="1"/>
          </p:cNvSpPr>
          <p:nvPr/>
        </p:nvSpPr>
        <p:spPr bwMode="auto">
          <a:xfrm>
            <a:off x="4874684" y="981075"/>
            <a:ext cx="1703287" cy="338554"/>
          </a:xfrm>
          <a:prstGeom prst="rect">
            <a:avLst/>
          </a:prstGeom>
          <a:noFill/>
          <a:ln w="9525">
            <a:noFill/>
            <a:miter lim="800000"/>
            <a:headEnd/>
            <a:tailEnd/>
          </a:ln>
        </p:spPr>
        <p:txBody>
          <a:bodyPr wrap="none">
            <a:spAutoFit/>
          </a:bodyPr>
          <a:lstStyle/>
          <a:p>
            <a:r>
              <a:rPr lang="fr-FR" sz="1600"/>
              <a:t>NOM du concept :</a:t>
            </a:r>
          </a:p>
        </p:txBody>
      </p:sp>
      <p:sp>
        <p:nvSpPr>
          <p:cNvPr id="4103" name="ZoneTexte 14"/>
          <p:cNvSpPr txBox="1">
            <a:spLocks noChangeArrowheads="1"/>
          </p:cNvSpPr>
          <p:nvPr/>
        </p:nvSpPr>
        <p:spPr bwMode="auto">
          <a:xfrm>
            <a:off x="251884" y="3069431"/>
            <a:ext cx="3886257" cy="369332"/>
          </a:xfrm>
          <a:prstGeom prst="rect">
            <a:avLst/>
          </a:prstGeom>
          <a:noFill/>
          <a:ln w="9525">
            <a:noFill/>
            <a:miter lim="800000"/>
            <a:headEnd/>
            <a:tailEnd/>
          </a:ln>
        </p:spPr>
        <p:txBody>
          <a:bodyPr wrap="none">
            <a:spAutoFit/>
          </a:bodyPr>
          <a:lstStyle/>
          <a:p>
            <a:r>
              <a:rPr lang="fr-FR"/>
              <a:t>Description sommaire de la proposition</a:t>
            </a:r>
          </a:p>
        </p:txBody>
      </p:sp>
      <p:sp>
        <p:nvSpPr>
          <p:cNvPr id="4104" name="ZoneTexte 15"/>
          <p:cNvSpPr txBox="1">
            <a:spLocks noChangeArrowheads="1"/>
          </p:cNvSpPr>
          <p:nvPr/>
        </p:nvSpPr>
        <p:spPr bwMode="auto">
          <a:xfrm>
            <a:off x="444501" y="944166"/>
            <a:ext cx="973343" cy="338554"/>
          </a:xfrm>
          <a:prstGeom prst="rect">
            <a:avLst/>
          </a:prstGeom>
          <a:noFill/>
          <a:ln w="9525">
            <a:noFill/>
            <a:miter lim="800000"/>
            <a:headEnd/>
            <a:tailEnd/>
          </a:ln>
        </p:spPr>
        <p:txBody>
          <a:bodyPr wrap="none">
            <a:spAutoFit/>
          </a:bodyPr>
          <a:lstStyle/>
          <a:p>
            <a:r>
              <a:rPr lang="fr-FR" sz="1600">
                <a:solidFill>
                  <a:srgbClr val="FF0000"/>
                </a:solidFill>
              </a:rPr>
              <a:t>INSIGHT :</a:t>
            </a:r>
          </a:p>
        </p:txBody>
      </p:sp>
      <p:sp>
        <p:nvSpPr>
          <p:cNvPr id="4105" name="ZoneTexte 16"/>
          <p:cNvSpPr txBox="1">
            <a:spLocks noChangeArrowheads="1"/>
          </p:cNvSpPr>
          <p:nvPr/>
        </p:nvSpPr>
        <p:spPr bwMode="auto">
          <a:xfrm>
            <a:off x="4946651" y="1988344"/>
            <a:ext cx="1540165" cy="369332"/>
          </a:xfrm>
          <a:prstGeom prst="rect">
            <a:avLst/>
          </a:prstGeom>
          <a:noFill/>
          <a:ln w="9525">
            <a:noFill/>
            <a:miter lim="800000"/>
            <a:headEnd/>
            <a:tailEnd/>
          </a:ln>
        </p:spPr>
        <p:txBody>
          <a:bodyPr wrap="none">
            <a:spAutoFit/>
          </a:bodyPr>
          <a:lstStyle/>
          <a:p>
            <a:r>
              <a:rPr lang="fr-FR"/>
              <a:t>Photo /dessin:</a:t>
            </a:r>
          </a:p>
        </p:txBody>
      </p:sp>
      <p:sp>
        <p:nvSpPr>
          <p:cNvPr id="4106" name="ZoneTexte 19"/>
          <p:cNvSpPr txBox="1">
            <a:spLocks noChangeArrowheads="1"/>
          </p:cNvSpPr>
          <p:nvPr/>
        </p:nvSpPr>
        <p:spPr bwMode="auto">
          <a:xfrm>
            <a:off x="338667" y="3500438"/>
            <a:ext cx="2290371" cy="1508105"/>
          </a:xfrm>
          <a:prstGeom prst="rect">
            <a:avLst/>
          </a:prstGeom>
          <a:noFill/>
          <a:ln w="9525">
            <a:noFill/>
            <a:miter lim="800000"/>
            <a:headEnd/>
            <a:tailEnd/>
          </a:ln>
        </p:spPr>
        <p:txBody>
          <a:bodyPr wrap="none">
            <a:spAutoFit/>
          </a:bodyPr>
          <a:lstStyle/>
          <a:p>
            <a:r>
              <a:rPr lang="fr-FR" sz="1600"/>
              <a:t>-- </a:t>
            </a:r>
            <a:r>
              <a:rPr lang="fr-FR">
                <a:solidFill>
                  <a:srgbClr val="FF0000"/>
                </a:solidFill>
              </a:rPr>
              <a:t>BENEFICES</a:t>
            </a:r>
            <a:r>
              <a:rPr lang="fr-FR" sz="2000"/>
              <a:t> </a:t>
            </a:r>
            <a:r>
              <a:rPr lang="fr-FR" sz="1600"/>
              <a:t>( VALEUR) </a:t>
            </a:r>
          </a:p>
          <a:p>
            <a:r>
              <a:rPr lang="fr-FR" sz="1600">
                <a:solidFill>
                  <a:srgbClr val="FF0000"/>
                </a:solidFill>
              </a:rPr>
              <a:t>FONCTIONNELS</a:t>
            </a:r>
          </a:p>
          <a:p>
            <a:pPr>
              <a:buFontTx/>
              <a:buChar char="-"/>
            </a:pPr>
            <a:r>
              <a:rPr lang="fr-FR" sz="1400"/>
              <a:t>POURQUOI</a:t>
            </a:r>
          </a:p>
          <a:p>
            <a:pPr>
              <a:buFontTx/>
              <a:buChar char="-"/>
            </a:pPr>
            <a:r>
              <a:rPr lang="fr-FR" sz="1400"/>
              <a:t>Quelles fonctions ? </a:t>
            </a:r>
          </a:p>
          <a:p>
            <a:pPr>
              <a:buFontTx/>
              <a:buChar char="-"/>
            </a:pPr>
            <a:r>
              <a:rPr lang="fr-FR" sz="1400"/>
              <a:t>A quoi ca sert ?</a:t>
            </a:r>
          </a:p>
          <a:p>
            <a:pPr>
              <a:buFontTx/>
              <a:buChar char="-"/>
            </a:pPr>
            <a:r>
              <a:rPr lang="fr-FR" sz="1400" i="1"/>
              <a:t>Abstrait</a:t>
            </a:r>
          </a:p>
        </p:txBody>
      </p:sp>
      <p:sp>
        <p:nvSpPr>
          <p:cNvPr id="4107" name="ZoneTexte 20"/>
          <p:cNvSpPr txBox="1">
            <a:spLocks noChangeArrowheads="1"/>
          </p:cNvSpPr>
          <p:nvPr/>
        </p:nvSpPr>
        <p:spPr bwMode="auto">
          <a:xfrm>
            <a:off x="4955118" y="3429000"/>
            <a:ext cx="2617191" cy="984885"/>
          </a:xfrm>
          <a:prstGeom prst="rect">
            <a:avLst/>
          </a:prstGeom>
          <a:noFill/>
          <a:ln w="9525">
            <a:noFill/>
            <a:miter lim="800000"/>
            <a:headEnd/>
            <a:tailEnd/>
          </a:ln>
        </p:spPr>
        <p:txBody>
          <a:bodyPr wrap="none">
            <a:spAutoFit/>
          </a:bodyPr>
          <a:lstStyle/>
          <a:p>
            <a:r>
              <a:rPr lang="fr-FR"/>
              <a:t> </a:t>
            </a:r>
            <a:r>
              <a:rPr lang="fr-FR" sz="1600"/>
              <a:t>LA PREUVE  (</a:t>
            </a:r>
            <a:r>
              <a:rPr lang="fr-FR" sz="1600" i="1"/>
              <a:t>Concret) </a:t>
            </a:r>
          </a:p>
          <a:p>
            <a:r>
              <a:rPr lang="fr-FR" sz="1600" i="1"/>
              <a:t>ou Reason to believe</a:t>
            </a:r>
            <a:endParaRPr lang="fr-FR" sz="1600"/>
          </a:p>
          <a:p>
            <a:pPr>
              <a:buFontTx/>
              <a:buChar char="-"/>
            </a:pPr>
            <a:r>
              <a:rPr lang="fr-FR" sz="1200"/>
              <a:t>COMMENT (Comment ca fonctionne ?</a:t>
            </a:r>
          </a:p>
          <a:p>
            <a:pPr>
              <a:buFontTx/>
              <a:buChar char="-"/>
            </a:pPr>
            <a:r>
              <a:rPr lang="fr-FR" sz="1200"/>
              <a:t>En quoi c’est fait ?</a:t>
            </a:r>
          </a:p>
        </p:txBody>
      </p:sp>
      <p:sp>
        <p:nvSpPr>
          <p:cNvPr id="4108" name="ZoneTexte 21"/>
          <p:cNvSpPr txBox="1">
            <a:spLocks noChangeArrowheads="1"/>
          </p:cNvSpPr>
          <p:nvPr/>
        </p:nvSpPr>
        <p:spPr bwMode="auto">
          <a:xfrm>
            <a:off x="266700" y="5085160"/>
            <a:ext cx="4320117" cy="1231106"/>
          </a:xfrm>
          <a:prstGeom prst="rect">
            <a:avLst/>
          </a:prstGeom>
          <a:noFill/>
          <a:ln w="9525">
            <a:noFill/>
            <a:miter lim="800000"/>
            <a:headEnd/>
            <a:tailEnd/>
          </a:ln>
        </p:spPr>
        <p:txBody>
          <a:bodyPr>
            <a:spAutoFit/>
          </a:bodyPr>
          <a:lstStyle/>
          <a:p>
            <a:r>
              <a:rPr lang="fr-FR" sz="1600">
                <a:solidFill>
                  <a:srgbClr val="FF0000"/>
                </a:solidFill>
              </a:rPr>
              <a:t>VALEUR EMOTIONNELLE </a:t>
            </a:r>
          </a:p>
          <a:p>
            <a:r>
              <a:rPr lang="fr-FR" sz="1600">
                <a:solidFill>
                  <a:srgbClr val="FF0000"/>
                </a:solidFill>
              </a:rPr>
              <a:t>( ou SOCIALE &amp; SYMBOLIQUE)</a:t>
            </a:r>
          </a:p>
          <a:p>
            <a:r>
              <a:rPr lang="fr-FR" sz="1400"/>
              <a:t>Quels bienfaits, </a:t>
            </a:r>
          </a:p>
          <a:p>
            <a:r>
              <a:rPr lang="fr-FR" sz="1400"/>
              <a:t>quels sentiments </a:t>
            </a:r>
          </a:p>
          <a:p>
            <a:r>
              <a:rPr lang="fr-FR" sz="1400"/>
              <a:t>cela m’apporte </a:t>
            </a:r>
          </a:p>
        </p:txBody>
      </p:sp>
      <p:sp>
        <p:nvSpPr>
          <p:cNvPr id="24" name="Rectangle 23"/>
          <p:cNvSpPr/>
          <p:nvPr/>
        </p:nvSpPr>
        <p:spPr>
          <a:xfrm>
            <a:off x="338667" y="1988344"/>
            <a:ext cx="4464051" cy="10810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5" name="Rectangle 24"/>
          <p:cNvSpPr/>
          <p:nvPr/>
        </p:nvSpPr>
        <p:spPr>
          <a:xfrm>
            <a:off x="4946651" y="1052513"/>
            <a:ext cx="3888316" cy="7917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6" name="Rectangle 25"/>
          <p:cNvSpPr/>
          <p:nvPr/>
        </p:nvSpPr>
        <p:spPr>
          <a:xfrm>
            <a:off x="347133" y="916782"/>
            <a:ext cx="4464051" cy="9370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7" name="Rectangle 26"/>
          <p:cNvSpPr/>
          <p:nvPr/>
        </p:nvSpPr>
        <p:spPr>
          <a:xfrm>
            <a:off x="4946651" y="1988344"/>
            <a:ext cx="3888316" cy="10810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8" name="Rectangle 27"/>
          <p:cNvSpPr/>
          <p:nvPr/>
        </p:nvSpPr>
        <p:spPr>
          <a:xfrm>
            <a:off x="266700" y="3500438"/>
            <a:ext cx="4464051" cy="15132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9" name="Rectangle 28"/>
          <p:cNvSpPr/>
          <p:nvPr/>
        </p:nvSpPr>
        <p:spPr>
          <a:xfrm>
            <a:off x="4931833" y="3429000"/>
            <a:ext cx="4083051" cy="26646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0" name="Rectangle 29"/>
          <p:cNvSpPr/>
          <p:nvPr/>
        </p:nvSpPr>
        <p:spPr>
          <a:xfrm>
            <a:off x="266700" y="5085160"/>
            <a:ext cx="4464051" cy="11525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cxnSp>
        <p:nvCxnSpPr>
          <p:cNvPr id="32" name="Connecteur droit avec flèche 31"/>
          <p:cNvCxnSpPr/>
          <p:nvPr/>
        </p:nvCxnSpPr>
        <p:spPr>
          <a:xfrm flipH="1">
            <a:off x="3611034" y="728663"/>
            <a:ext cx="192617" cy="378619"/>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117" name="ZoneTexte 32"/>
          <p:cNvSpPr txBox="1">
            <a:spLocks noChangeArrowheads="1"/>
          </p:cNvSpPr>
          <p:nvPr/>
        </p:nvSpPr>
        <p:spPr bwMode="auto">
          <a:xfrm>
            <a:off x="539751" y="2078832"/>
            <a:ext cx="4104216" cy="1015663"/>
          </a:xfrm>
          <a:prstGeom prst="rect">
            <a:avLst/>
          </a:prstGeom>
          <a:noFill/>
          <a:ln w="9525">
            <a:noFill/>
            <a:miter lim="800000"/>
            <a:headEnd/>
            <a:tailEnd/>
          </a:ln>
        </p:spPr>
        <p:txBody>
          <a:bodyPr>
            <a:spAutoFit/>
          </a:bodyPr>
          <a:lstStyle/>
          <a:p>
            <a:r>
              <a:rPr lang="fr-FR" sz="1600" dirty="0"/>
              <a:t>                            Ex</a:t>
            </a:r>
            <a:r>
              <a:rPr lang="fr-FR" sz="1100" dirty="0"/>
              <a:t>  </a:t>
            </a:r>
            <a:r>
              <a:rPr lang="fr-FR" sz="1100" dirty="0" err="1" smtClean="0"/>
              <a:t>Batonnets</a:t>
            </a:r>
            <a:endParaRPr lang="fr-FR" sz="1100" dirty="0"/>
          </a:p>
          <a:p>
            <a:r>
              <a:rPr lang="fr-FR" sz="1100" dirty="0"/>
              <a:t>: </a:t>
            </a:r>
            <a:r>
              <a:rPr lang="fr-FR" sz="1100" dirty="0" err="1"/>
              <a:t>Fingerfood</a:t>
            </a:r>
            <a:r>
              <a:rPr lang="fr-FR" sz="1100" dirty="0"/>
              <a:t> qui peuvent </a:t>
            </a:r>
            <a:r>
              <a:rPr lang="fr-FR" sz="1100" dirty="0" err="1"/>
              <a:t>etre</a:t>
            </a:r>
            <a:r>
              <a:rPr lang="fr-FR" sz="1100" dirty="0"/>
              <a:t> partagés ou mangés en solo . Suffisamment petit pour </a:t>
            </a:r>
            <a:r>
              <a:rPr lang="fr-FR" sz="1100" dirty="0" err="1"/>
              <a:t>etre</a:t>
            </a:r>
            <a:r>
              <a:rPr lang="fr-FR" sz="1100" dirty="0"/>
              <a:t> mangé en 1 seule bouchée . Boite de plusieurs  bouchées, avec un gout savoureux et une texture croustillante »</a:t>
            </a:r>
            <a:endParaRPr lang="fr-FR" sz="1600" dirty="0"/>
          </a:p>
        </p:txBody>
      </p:sp>
      <p:sp>
        <p:nvSpPr>
          <p:cNvPr id="4118" name="ZoneTexte 33"/>
          <p:cNvSpPr txBox="1">
            <a:spLocks noChangeArrowheads="1"/>
          </p:cNvSpPr>
          <p:nvPr/>
        </p:nvSpPr>
        <p:spPr bwMode="auto">
          <a:xfrm>
            <a:off x="3635896" y="5373216"/>
            <a:ext cx="5820833" cy="754053"/>
          </a:xfrm>
          <a:prstGeom prst="rect">
            <a:avLst/>
          </a:prstGeom>
          <a:noFill/>
          <a:ln w="9525">
            <a:noFill/>
            <a:miter lim="800000"/>
            <a:headEnd/>
            <a:tailEnd/>
          </a:ln>
        </p:spPr>
        <p:txBody>
          <a:bodyPr>
            <a:spAutoFit/>
          </a:bodyPr>
          <a:lstStyle/>
          <a:p>
            <a:r>
              <a:rPr lang="fr-FR" sz="1600" dirty="0"/>
              <a:t>Ex</a:t>
            </a:r>
            <a:r>
              <a:rPr lang="fr-FR" sz="1100" dirty="0"/>
              <a:t> : ludique,                   &lt;&lt;&lt; forme décalée  + 1 blague</a:t>
            </a:r>
          </a:p>
          <a:p>
            <a:r>
              <a:rPr lang="fr-FR" sz="1100" dirty="0"/>
              <a:t>       convivial                      - présenté sur un plateau  pour </a:t>
            </a:r>
            <a:r>
              <a:rPr lang="fr-FR" sz="1100" dirty="0" err="1"/>
              <a:t>apero</a:t>
            </a:r>
            <a:endParaRPr lang="fr-FR" sz="1100" dirty="0"/>
          </a:p>
          <a:p>
            <a:endParaRPr lang="fr-FR" sz="1600" dirty="0"/>
          </a:p>
        </p:txBody>
      </p:sp>
      <p:sp>
        <p:nvSpPr>
          <p:cNvPr id="4119" name="ZoneTexte 34"/>
          <p:cNvSpPr txBox="1">
            <a:spLocks noChangeArrowheads="1"/>
          </p:cNvSpPr>
          <p:nvPr/>
        </p:nvSpPr>
        <p:spPr bwMode="auto">
          <a:xfrm>
            <a:off x="3203848" y="4365104"/>
            <a:ext cx="4840816" cy="677108"/>
          </a:xfrm>
          <a:prstGeom prst="rect">
            <a:avLst/>
          </a:prstGeom>
          <a:noFill/>
          <a:ln w="9525">
            <a:noFill/>
            <a:miter lim="800000"/>
            <a:headEnd/>
            <a:tailEnd/>
          </a:ln>
        </p:spPr>
        <p:txBody>
          <a:bodyPr>
            <a:spAutoFit/>
          </a:bodyPr>
          <a:lstStyle/>
          <a:p>
            <a:r>
              <a:rPr lang="fr-FR" sz="1600" dirty="0"/>
              <a:t>Ex</a:t>
            </a:r>
            <a:r>
              <a:rPr lang="fr-FR" sz="1100" dirty="0"/>
              <a:t> : nourrissant,                            </a:t>
            </a:r>
            <a:r>
              <a:rPr lang="fr-FR" sz="1100" dirty="0">
                <a:sym typeface="Wingdings" pitchFamily="2" charset="2"/>
              </a:rPr>
              <a:t> à base de riz</a:t>
            </a:r>
            <a:r>
              <a:rPr lang="fr-FR" sz="1100" dirty="0"/>
              <a:t> </a:t>
            </a:r>
          </a:p>
          <a:p>
            <a:r>
              <a:rPr lang="fr-FR" sz="1100" dirty="0"/>
              <a:t>Pratique                                          -</a:t>
            </a:r>
            <a:r>
              <a:rPr lang="fr-FR" sz="1100" dirty="0">
                <a:sym typeface="Wingdings" pitchFamily="2" charset="2"/>
              </a:rPr>
              <a:t> Micro </a:t>
            </a:r>
            <a:r>
              <a:rPr lang="fr-FR" sz="1100" dirty="0" err="1">
                <a:sym typeface="Wingdings" pitchFamily="2" charset="2"/>
              </a:rPr>
              <a:t>ondable</a:t>
            </a:r>
            <a:endParaRPr lang="fr-FR" sz="1100" dirty="0"/>
          </a:p>
          <a:p>
            <a:r>
              <a:rPr lang="fr-FR" sz="1100" dirty="0"/>
              <a:t>Diversité de gout»                           &gt;&gt; 3 recettes</a:t>
            </a:r>
            <a:endParaRPr lang="fr-FR" sz="1600" dirty="0"/>
          </a:p>
        </p:txBody>
      </p:sp>
      <p:sp>
        <p:nvSpPr>
          <p:cNvPr id="4120" name="ZoneTexte 35"/>
          <p:cNvSpPr txBox="1">
            <a:spLocks noChangeArrowheads="1"/>
          </p:cNvSpPr>
          <p:nvPr/>
        </p:nvSpPr>
        <p:spPr bwMode="auto">
          <a:xfrm>
            <a:off x="2747434" y="3861197"/>
            <a:ext cx="2161117" cy="461665"/>
          </a:xfrm>
          <a:prstGeom prst="rect">
            <a:avLst/>
          </a:prstGeom>
          <a:noFill/>
          <a:ln w="9525">
            <a:noFill/>
            <a:miter lim="800000"/>
            <a:headEnd/>
            <a:tailEnd/>
          </a:ln>
        </p:spPr>
        <p:txBody>
          <a:bodyPr>
            <a:spAutoFit/>
          </a:bodyPr>
          <a:lstStyle/>
          <a:p>
            <a:r>
              <a:rPr lang="fr-FR" sz="1200">
                <a:solidFill>
                  <a:srgbClr val="FF0000"/>
                </a:solidFill>
              </a:rPr>
              <a:t>Comment le produit va répondre aux besoins</a:t>
            </a:r>
          </a:p>
        </p:txBody>
      </p:sp>
      <p:sp>
        <p:nvSpPr>
          <p:cNvPr id="4121" name="ZoneTexte 36"/>
          <p:cNvSpPr txBox="1">
            <a:spLocks noChangeArrowheads="1"/>
          </p:cNvSpPr>
          <p:nvPr/>
        </p:nvSpPr>
        <p:spPr bwMode="auto">
          <a:xfrm>
            <a:off x="7488768" y="4185047"/>
            <a:ext cx="1655233" cy="1200150"/>
          </a:xfrm>
          <a:prstGeom prst="rect">
            <a:avLst/>
          </a:prstGeom>
          <a:noFill/>
          <a:ln w="9525">
            <a:noFill/>
            <a:miter lim="800000"/>
            <a:headEnd/>
            <a:tailEnd/>
          </a:ln>
        </p:spPr>
        <p:txBody>
          <a:bodyPr>
            <a:spAutoFit/>
          </a:bodyPr>
          <a:lstStyle/>
          <a:p>
            <a:r>
              <a:rPr lang="fr-FR" sz="1400">
                <a:solidFill>
                  <a:srgbClr val="FF0000"/>
                </a:solidFill>
              </a:rPr>
              <a:t>Fournir les arguments qui assurent que les benefices vont etre apportés</a:t>
            </a:r>
          </a:p>
        </p:txBody>
      </p:sp>
      <p:sp>
        <p:nvSpPr>
          <p:cNvPr id="4122" name="ZoneTexte 37"/>
          <p:cNvSpPr txBox="1">
            <a:spLocks noChangeArrowheads="1"/>
          </p:cNvSpPr>
          <p:nvPr/>
        </p:nvSpPr>
        <p:spPr bwMode="auto">
          <a:xfrm>
            <a:off x="251885" y="6291263"/>
            <a:ext cx="4464049" cy="584775"/>
          </a:xfrm>
          <a:prstGeom prst="rect">
            <a:avLst/>
          </a:prstGeom>
          <a:noFill/>
          <a:ln w="9525">
            <a:noFill/>
            <a:miter lim="800000"/>
            <a:headEnd/>
            <a:tailEnd/>
          </a:ln>
        </p:spPr>
        <p:txBody>
          <a:bodyPr>
            <a:spAutoFit/>
          </a:bodyPr>
          <a:lstStyle/>
          <a:p>
            <a:r>
              <a:rPr lang="fr-FR">
                <a:solidFill>
                  <a:srgbClr val="FF0000"/>
                </a:solidFill>
              </a:rPr>
              <a:t>BASELINE:  </a:t>
            </a:r>
            <a:r>
              <a:rPr lang="fr-FR" sz="1400"/>
              <a:t>phrase d’accroche synthétique sui résume la promesse</a:t>
            </a:r>
            <a:endParaRPr lang="fr-FR"/>
          </a:p>
        </p:txBody>
      </p:sp>
      <p:sp>
        <p:nvSpPr>
          <p:cNvPr id="4123" name="ZoneTexte 38"/>
          <p:cNvSpPr txBox="1">
            <a:spLocks noChangeArrowheads="1"/>
          </p:cNvSpPr>
          <p:nvPr/>
        </p:nvSpPr>
        <p:spPr bwMode="auto">
          <a:xfrm>
            <a:off x="323851" y="332185"/>
            <a:ext cx="2770716" cy="276999"/>
          </a:xfrm>
          <a:prstGeom prst="rect">
            <a:avLst/>
          </a:prstGeom>
          <a:noFill/>
          <a:ln w="9525">
            <a:noFill/>
            <a:miter lim="800000"/>
            <a:headEnd/>
            <a:tailEnd/>
          </a:ln>
        </p:spPr>
        <p:txBody>
          <a:bodyPr>
            <a:spAutoFit/>
          </a:bodyPr>
          <a:lstStyle/>
          <a:p>
            <a:r>
              <a:rPr lang="fr-FR" sz="1200">
                <a:solidFill>
                  <a:srgbClr val="FF0000"/>
                </a:solidFill>
              </a:rPr>
              <a:t>1 seule idée simple et claire </a:t>
            </a:r>
          </a:p>
        </p:txBody>
      </p:sp>
      <p:sp>
        <p:nvSpPr>
          <p:cNvPr id="4124" name="ZoneTexte 39"/>
          <p:cNvSpPr txBox="1">
            <a:spLocks noChangeArrowheads="1"/>
          </p:cNvSpPr>
          <p:nvPr/>
        </p:nvSpPr>
        <p:spPr bwMode="auto">
          <a:xfrm>
            <a:off x="4764617" y="6344841"/>
            <a:ext cx="4595283" cy="461665"/>
          </a:xfrm>
          <a:prstGeom prst="rect">
            <a:avLst/>
          </a:prstGeom>
          <a:noFill/>
          <a:ln w="9525">
            <a:noFill/>
            <a:miter lim="800000"/>
            <a:headEnd/>
            <a:tailEnd/>
          </a:ln>
        </p:spPr>
        <p:txBody>
          <a:bodyPr>
            <a:spAutoFit/>
          </a:bodyPr>
          <a:lstStyle/>
          <a:p>
            <a:r>
              <a:rPr lang="fr-FR" sz="1200">
                <a:solidFill>
                  <a:srgbClr val="FF0000"/>
                </a:solidFill>
              </a:rPr>
              <a:t>1 source réelle de différenciation /ce qui existe .. Doit etre clairement exprimée dans la baseline </a:t>
            </a:r>
          </a:p>
        </p:txBody>
      </p:sp>
      <p:cxnSp>
        <p:nvCxnSpPr>
          <p:cNvPr id="42" name="Connecteur droit avec flèche 41"/>
          <p:cNvCxnSpPr/>
          <p:nvPr/>
        </p:nvCxnSpPr>
        <p:spPr>
          <a:xfrm flipH="1">
            <a:off x="3995936" y="6669360"/>
            <a:ext cx="719667"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1"/>
          <p:cNvSpPr>
            <a:spLocks noGrp="1"/>
          </p:cNvSpPr>
          <p:nvPr>
            <p:ph type="title"/>
          </p:nvPr>
        </p:nvSpPr>
        <p:spPr>
          <a:xfrm>
            <a:off x="0" y="0"/>
            <a:ext cx="4211960" cy="404813"/>
          </a:xfrm>
        </p:spPr>
        <p:txBody>
          <a:bodyPr>
            <a:noAutofit/>
          </a:bodyPr>
          <a:lstStyle/>
          <a:p>
            <a:pPr>
              <a:defRPr/>
            </a:pPr>
            <a:r>
              <a:rPr lang="fr-FR" sz="2000" b="1" dirty="0" smtClean="0"/>
              <a:t>La </a:t>
            </a:r>
            <a:r>
              <a:rPr lang="fr-FR" sz="2400" b="1" dirty="0" smtClean="0"/>
              <a:t>fiche</a:t>
            </a:r>
            <a:r>
              <a:rPr lang="fr-FR" sz="2000" b="1" dirty="0" smtClean="0"/>
              <a:t> concept  : mode d’emploi</a:t>
            </a:r>
          </a:p>
        </p:txBody>
      </p:sp>
      <p:sp>
        <p:nvSpPr>
          <p:cNvPr id="5123" name="ZoneTexte 11"/>
          <p:cNvSpPr txBox="1">
            <a:spLocks noChangeArrowheads="1"/>
          </p:cNvSpPr>
          <p:nvPr/>
        </p:nvSpPr>
        <p:spPr bwMode="auto">
          <a:xfrm>
            <a:off x="444501" y="2025254"/>
            <a:ext cx="1492332" cy="338554"/>
          </a:xfrm>
          <a:prstGeom prst="rect">
            <a:avLst/>
          </a:prstGeom>
          <a:noFill/>
          <a:ln w="9525">
            <a:noFill/>
            <a:miter lim="800000"/>
            <a:headEnd/>
            <a:tailEnd/>
          </a:ln>
        </p:spPr>
        <p:txBody>
          <a:bodyPr wrap="none">
            <a:spAutoFit/>
          </a:bodyPr>
          <a:lstStyle/>
          <a:p>
            <a:r>
              <a:rPr lang="fr-FR" sz="1600"/>
              <a:t>PROPOSITION  :</a:t>
            </a:r>
          </a:p>
        </p:txBody>
      </p:sp>
      <p:sp>
        <p:nvSpPr>
          <p:cNvPr id="5124" name="ZoneTexte 13"/>
          <p:cNvSpPr txBox="1">
            <a:spLocks noChangeArrowheads="1"/>
          </p:cNvSpPr>
          <p:nvPr/>
        </p:nvSpPr>
        <p:spPr bwMode="auto">
          <a:xfrm>
            <a:off x="4931834" y="620317"/>
            <a:ext cx="1813895" cy="369332"/>
          </a:xfrm>
          <a:prstGeom prst="rect">
            <a:avLst/>
          </a:prstGeom>
          <a:noFill/>
          <a:ln w="9525">
            <a:noFill/>
            <a:miter lim="800000"/>
            <a:headEnd/>
            <a:tailEnd/>
          </a:ln>
        </p:spPr>
        <p:txBody>
          <a:bodyPr wrap="none">
            <a:spAutoFit/>
          </a:bodyPr>
          <a:lstStyle/>
          <a:p>
            <a:r>
              <a:rPr lang="fr-FR"/>
              <a:t>NOM du </a:t>
            </a:r>
            <a:r>
              <a:rPr lang="fr-FR" sz="1600"/>
              <a:t>concept</a:t>
            </a:r>
            <a:r>
              <a:rPr lang="fr-FR"/>
              <a:t> :</a:t>
            </a:r>
          </a:p>
        </p:txBody>
      </p:sp>
      <p:sp>
        <p:nvSpPr>
          <p:cNvPr id="5125" name="ZoneTexte 14"/>
          <p:cNvSpPr txBox="1">
            <a:spLocks noChangeArrowheads="1"/>
          </p:cNvSpPr>
          <p:nvPr/>
        </p:nvSpPr>
        <p:spPr bwMode="auto">
          <a:xfrm>
            <a:off x="347134" y="3267076"/>
            <a:ext cx="3064044" cy="307777"/>
          </a:xfrm>
          <a:prstGeom prst="rect">
            <a:avLst/>
          </a:prstGeom>
          <a:noFill/>
          <a:ln w="9525">
            <a:noFill/>
            <a:miter lim="800000"/>
            <a:headEnd/>
            <a:tailEnd/>
          </a:ln>
        </p:spPr>
        <p:txBody>
          <a:bodyPr wrap="none">
            <a:spAutoFit/>
          </a:bodyPr>
          <a:lstStyle/>
          <a:p>
            <a:r>
              <a:rPr lang="fr-FR" sz="1400"/>
              <a:t>Description sommaire de la proposition</a:t>
            </a:r>
          </a:p>
        </p:txBody>
      </p:sp>
      <p:sp>
        <p:nvSpPr>
          <p:cNvPr id="5126" name="ZoneTexte 15"/>
          <p:cNvSpPr txBox="1">
            <a:spLocks noChangeArrowheads="1"/>
          </p:cNvSpPr>
          <p:nvPr/>
        </p:nvSpPr>
        <p:spPr bwMode="auto">
          <a:xfrm>
            <a:off x="444501" y="675085"/>
            <a:ext cx="973343" cy="338554"/>
          </a:xfrm>
          <a:prstGeom prst="rect">
            <a:avLst/>
          </a:prstGeom>
          <a:noFill/>
          <a:ln w="9525">
            <a:noFill/>
            <a:miter lim="800000"/>
            <a:headEnd/>
            <a:tailEnd/>
          </a:ln>
        </p:spPr>
        <p:txBody>
          <a:bodyPr wrap="none">
            <a:spAutoFit/>
          </a:bodyPr>
          <a:lstStyle/>
          <a:p>
            <a:r>
              <a:rPr lang="fr-FR" sz="1600">
                <a:solidFill>
                  <a:srgbClr val="FF0000"/>
                </a:solidFill>
              </a:rPr>
              <a:t>INSIGHT :</a:t>
            </a:r>
          </a:p>
        </p:txBody>
      </p:sp>
      <p:sp>
        <p:nvSpPr>
          <p:cNvPr id="5127" name="ZoneTexte 16"/>
          <p:cNvSpPr txBox="1">
            <a:spLocks noChangeArrowheads="1"/>
          </p:cNvSpPr>
          <p:nvPr/>
        </p:nvSpPr>
        <p:spPr bwMode="auto">
          <a:xfrm>
            <a:off x="4946651" y="1988344"/>
            <a:ext cx="1540165" cy="369332"/>
          </a:xfrm>
          <a:prstGeom prst="rect">
            <a:avLst/>
          </a:prstGeom>
          <a:noFill/>
          <a:ln w="9525">
            <a:noFill/>
            <a:miter lim="800000"/>
            <a:headEnd/>
            <a:tailEnd/>
          </a:ln>
        </p:spPr>
        <p:txBody>
          <a:bodyPr wrap="none">
            <a:spAutoFit/>
          </a:bodyPr>
          <a:lstStyle/>
          <a:p>
            <a:r>
              <a:rPr lang="fr-FR"/>
              <a:t>Photo /dessin:</a:t>
            </a:r>
          </a:p>
        </p:txBody>
      </p:sp>
      <p:sp>
        <p:nvSpPr>
          <p:cNvPr id="5128" name="ZoneTexte 19"/>
          <p:cNvSpPr txBox="1">
            <a:spLocks noChangeArrowheads="1"/>
          </p:cNvSpPr>
          <p:nvPr/>
        </p:nvSpPr>
        <p:spPr bwMode="auto">
          <a:xfrm>
            <a:off x="338667" y="3500438"/>
            <a:ext cx="2127121" cy="584775"/>
          </a:xfrm>
          <a:prstGeom prst="rect">
            <a:avLst/>
          </a:prstGeom>
          <a:noFill/>
          <a:ln w="9525">
            <a:noFill/>
            <a:miter lim="800000"/>
            <a:headEnd/>
            <a:tailEnd/>
          </a:ln>
        </p:spPr>
        <p:txBody>
          <a:bodyPr wrap="none">
            <a:spAutoFit/>
          </a:bodyPr>
          <a:lstStyle/>
          <a:p>
            <a:r>
              <a:rPr lang="fr-FR" sz="1600"/>
              <a:t>-- </a:t>
            </a:r>
            <a:r>
              <a:rPr lang="fr-FR" sz="1600">
                <a:solidFill>
                  <a:srgbClr val="FF0000"/>
                </a:solidFill>
              </a:rPr>
              <a:t>BENEFICES</a:t>
            </a:r>
            <a:r>
              <a:rPr lang="fr-FR" sz="1600"/>
              <a:t> ( VALEUR)</a:t>
            </a:r>
          </a:p>
          <a:p>
            <a:r>
              <a:rPr lang="fr-FR" sz="1600"/>
              <a:t> </a:t>
            </a:r>
            <a:r>
              <a:rPr lang="fr-FR" sz="1600">
                <a:solidFill>
                  <a:srgbClr val="FF0000"/>
                </a:solidFill>
              </a:rPr>
              <a:t>FONCTIONNELS</a:t>
            </a:r>
          </a:p>
        </p:txBody>
      </p:sp>
      <p:sp>
        <p:nvSpPr>
          <p:cNvPr id="5129" name="ZoneTexte 20"/>
          <p:cNvSpPr txBox="1">
            <a:spLocks noChangeArrowheads="1"/>
          </p:cNvSpPr>
          <p:nvPr/>
        </p:nvSpPr>
        <p:spPr bwMode="auto">
          <a:xfrm>
            <a:off x="4933951" y="3429000"/>
            <a:ext cx="2055884" cy="584775"/>
          </a:xfrm>
          <a:prstGeom prst="rect">
            <a:avLst/>
          </a:prstGeom>
          <a:noFill/>
          <a:ln w="9525">
            <a:noFill/>
            <a:miter lim="800000"/>
            <a:headEnd/>
            <a:tailEnd/>
          </a:ln>
        </p:spPr>
        <p:txBody>
          <a:bodyPr wrap="none">
            <a:spAutoFit/>
          </a:bodyPr>
          <a:lstStyle/>
          <a:p>
            <a:r>
              <a:rPr lang="fr-FR" sz="1600"/>
              <a:t> LA PREUVE  (</a:t>
            </a:r>
            <a:r>
              <a:rPr lang="fr-FR" sz="1600" i="1"/>
              <a:t>Concret) </a:t>
            </a:r>
          </a:p>
          <a:p>
            <a:r>
              <a:rPr lang="fr-FR" sz="1600" i="1"/>
              <a:t>ou Reason to believe</a:t>
            </a:r>
            <a:endParaRPr lang="fr-FR" sz="1600"/>
          </a:p>
        </p:txBody>
      </p:sp>
      <p:sp>
        <p:nvSpPr>
          <p:cNvPr id="5130" name="ZoneTexte 21"/>
          <p:cNvSpPr txBox="1">
            <a:spLocks noChangeArrowheads="1"/>
          </p:cNvSpPr>
          <p:nvPr/>
        </p:nvSpPr>
        <p:spPr bwMode="auto">
          <a:xfrm>
            <a:off x="251885" y="5085160"/>
            <a:ext cx="4607983" cy="584775"/>
          </a:xfrm>
          <a:prstGeom prst="rect">
            <a:avLst/>
          </a:prstGeom>
          <a:noFill/>
          <a:ln w="9525">
            <a:noFill/>
            <a:miter lim="800000"/>
            <a:headEnd/>
            <a:tailEnd/>
          </a:ln>
        </p:spPr>
        <p:txBody>
          <a:bodyPr>
            <a:spAutoFit/>
          </a:bodyPr>
          <a:lstStyle/>
          <a:p>
            <a:r>
              <a:rPr lang="fr-FR" sz="1600">
                <a:solidFill>
                  <a:srgbClr val="FF0000"/>
                </a:solidFill>
              </a:rPr>
              <a:t>VALEUR EMOTIONNELLE </a:t>
            </a:r>
          </a:p>
          <a:p>
            <a:r>
              <a:rPr lang="fr-FR" sz="1600">
                <a:solidFill>
                  <a:srgbClr val="FF0000"/>
                </a:solidFill>
              </a:rPr>
              <a:t>( ou SOCIALE &amp; SYMBOLIQUE)</a:t>
            </a:r>
          </a:p>
        </p:txBody>
      </p:sp>
      <p:sp>
        <p:nvSpPr>
          <p:cNvPr id="24" name="Rectangle 23"/>
          <p:cNvSpPr/>
          <p:nvPr/>
        </p:nvSpPr>
        <p:spPr>
          <a:xfrm>
            <a:off x="338667" y="1988344"/>
            <a:ext cx="4464051" cy="10810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5" name="Rectangle 24"/>
          <p:cNvSpPr/>
          <p:nvPr/>
        </p:nvSpPr>
        <p:spPr>
          <a:xfrm>
            <a:off x="4931834" y="620316"/>
            <a:ext cx="3816351" cy="12239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6" name="Rectangle 25"/>
          <p:cNvSpPr/>
          <p:nvPr/>
        </p:nvSpPr>
        <p:spPr>
          <a:xfrm>
            <a:off x="347133" y="620316"/>
            <a:ext cx="4464051" cy="12334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7" name="Rectangle 26"/>
          <p:cNvSpPr/>
          <p:nvPr/>
        </p:nvSpPr>
        <p:spPr>
          <a:xfrm>
            <a:off x="4946651" y="1988344"/>
            <a:ext cx="3888316" cy="10810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8" name="Rectangle 27"/>
          <p:cNvSpPr/>
          <p:nvPr/>
        </p:nvSpPr>
        <p:spPr>
          <a:xfrm>
            <a:off x="266700" y="3500438"/>
            <a:ext cx="4464051" cy="15132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9" name="Rectangle 28"/>
          <p:cNvSpPr/>
          <p:nvPr/>
        </p:nvSpPr>
        <p:spPr>
          <a:xfrm>
            <a:off x="4931833" y="3429000"/>
            <a:ext cx="4083051" cy="28086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0" name="Rectangle 29"/>
          <p:cNvSpPr/>
          <p:nvPr/>
        </p:nvSpPr>
        <p:spPr>
          <a:xfrm>
            <a:off x="266700" y="5085160"/>
            <a:ext cx="4464051" cy="11525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138" name="ZoneTexte 37"/>
          <p:cNvSpPr txBox="1">
            <a:spLocks noChangeArrowheads="1"/>
          </p:cNvSpPr>
          <p:nvPr/>
        </p:nvSpPr>
        <p:spPr bwMode="auto">
          <a:xfrm>
            <a:off x="251885" y="6211491"/>
            <a:ext cx="4464049" cy="338554"/>
          </a:xfrm>
          <a:prstGeom prst="rect">
            <a:avLst/>
          </a:prstGeom>
          <a:noFill/>
          <a:ln w="9525">
            <a:noFill/>
            <a:miter lim="800000"/>
            <a:headEnd/>
            <a:tailEnd/>
          </a:ln>
        </p:spPr>
        <p:txBody>
          <a:bodyPr>
            <a:spAutoFit/>
          </a:bodyPr>
          <a:lstStyle/>
          <a:p>
            <a:r>
              <a:rPr lang="fr-FR" sz="1600">
                <a:solidFill>
                  <a:srgbClr val="FF0000"/>
                </a:solidFill>
              </a:rPr>
              <a:t>BASELINE:</a:t>
            </a:r>
            <a:endParaRPr lang="fr-FR" sz="1600"/>
          </a:p>
        </p:txBody>
      </p:sp>
      <p:cxnSp>
        <p:nvCxnSpPr>
          <p:cNvPr id="44" name="Connecteur droit avec flèche 43"/>
          <p:cNvCxnSpPr/>
          <p:nvPr/>
        </p:nvCxnSpPr>
        <p:spPr>
          <a:xfrm flipH="1">
            <a:off x="4572001" y="4149328"/>
            <a:ext cx="50376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Connecteur droit avec flèche 45"/>
          <p:cNvCxnSpPr/>
          <p:nvPr/>
        </p:nvCxnSpPr>
        <p:spPr>
          <a:xfrm flipH="1">
            <a:off x="4500034" y="5517356"/>
            <a:ext cx="57573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Espace réservé du contenu 3" descr="image003A_r2_c2.png"/>
          <p:cNvPicPr>
            <a:picLocks noGrp="1" noChangeAspect="1"/>
          </p:cNvPicPr>
          <p:nvPr>
            <p:ph idx="1"/>
          </p:nvPr>
        </p:nvPicPr>
        <p:blipFill>
          <a:blip r:embed="rId2" cstate="print"/>
          <a:srcRect/>
          <a:stretch>
            <a:fillRect/>
          </a:stretch>
        </p:blipFill>
        <p:spPr>
          <a:xfrm>
            <a:off x="425450" y="765175"/>
            <a:ext cx="8718550" cy="537210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Image 4" descr="image007A_r2_c2.png"/>
          <p:cNvPicPr>
            <a:picLocks noChangeAspect="1"/>
          </p:cNvPicPr>
          <p:nvPr/>
        </p:nvPicPr>
        <p:blipFill>
          <a:blip r:embed="rId2" cstate="print"/>
          <a:srcRect/>
          <a:stretch>
            <a:fillRect/>
          </a:stretch>
        </p:blipFill>
        <p:spPr bwMode="auto">
          <a:xfrm>
            <a:off x="971550" y="3141663"/>
            <a:ext cx="5999163" cy="3716337"/>
          </a:xfrm>
          <a:prstGeom prst="rect">
            <a:avLst/>
          </a:prstGeom>
          <a:noFill/>
          <a:ln w="9525">
            <a:noFill/>
            <a:miter lim="800000"/>
            <a:headEnd/>
            <a:tailEnd/>
          </a:ln>
        </p:spPr>
      </p:pic>
      <p:sp>
        <p:nvSpPr>
          <p:cNvPr id="37891" name="Titre 1"/>
          <p:cNvSpPr>
            <a:spLocks noGrp="1"/>
          </p:cNvSpPr>
          <p:nvPr>
            <p:ph type="title"/>
          </p:nvPr>
        </p:nvSpPr>
        <p:spPr/>
        <p:txBody>
          <a:bodyPr/>
          <a:lstStyle/>
          <a:p>
            <a:pPr eaLnBrk="1" hangingPunct="1"/>
            <a:endParaRPr lang="fr-FR" smtClean="0"/>
          </a:p>
        </p:txBody>
      </p:sp>
      <p:pic>
        <p:nvPicPr>
          <p:cNvPr id="37892" name="Espace réservé du contenu 3" descr="image005A_r2_c2.png"/>
          <p:cNvPicPr>
            <a:picLocks noGrp="1" noChangeAspect="1"/>
          </p:cNvPicPr>
          <p:nvPr>
            <p:ph idx="1"/>
          </p:nvPr>
        </p:nvPicPr>
        <p:blipFill>
          <a:blip r:embed="rId3" cstate="print"/>
          <a:srcRect/>
          <a:stretch>
            <a:fillRect/>
          </a:stretch>
        </p:blipFill>
        <p:spPr>
          <a:xfrm>
            <a:off x="900113" y="0"/>
            <a:ext cx="6069012" cy="3789363"/>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404664"/>
            <a:ext cx="8568952" cy="554461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p:cNvSpPr txBox="1"/>
          <p:nvPr/>
        </p:nvSpPr>
        <p:spPr>
          <a:xfrm>
            <a:off x="971600" y="1916832"/>
            <a:ext cx="7312323" cy="1107996"/>
          </a:xfrm>
          <a:prstGeom prst="rect">
            <a:avLst/>
          </a:prstGeom>
          <a:noFill/>
        </p:spPr>
        <p:txBody>
          <a:bodyPr wrap="none" rtlCol="0">
            <a:spAutoFit/>
          </a:bodyPr>
          <a:lstStyle/>
          <a:p>
            <a:r>
              <a:rPr lang="fr-FR" sz="6600" dirty="0" smtClean="0">
                <a:solidFill>
                  <a:schemeClr val="bg1"/>
                </a:solidFill>
              </a:rPr>
              <a:t>Etudes Quantitatives</a:t>
            </a:r>
            <a:endParaRPr lang="fr-FR" sz="66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404664"/>
            <a:ext cx="8568952" cy="554461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p:cNvSpPr txBox="1"/>
          <p:nvPr/>
        </p:nvSpPr>
        <p:spPr>
          <a:xfrm>
            <a:off x="971600" y="1916832"/>
            <a:ext cx="6786345" cy="1107996"/>
          </a:xfrm>
          <a:prstGeom prst="rect">
            <a:avLst/>
          </a:prstGeom>
          <a:noFill/>
        </p:spPr>
        <p:txBody>
          <a:bodyPr wrap="none" rtlCol="0">
            <a:spAutoFit/>
          </a:bodyPr>
          <a:lstStyle/>
          <a:p>
            <a:r>
              <a:rPr lang="fr-FR" sz="6600" dirty="0" smtClean="0">
                <a:solidFill>
                  <a:schemeClr val="bg1"/>
                </a:solidFill>
              </a:rPr>
              <a:t>Etudes Qualitatives</a:t>
            </a:r>
            <a:endParaRPr lang="fr-FR" sz="6600"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u numéro de diapositive 4"/>
          <p:cNvSpPr>
            <a:spLocks noGrp="1"/>
          </p:cNvSpPr>
          <p:nvPr>
            <p:ph type="sldNum" sz="quarter" idx="11"/>
          </p:nvPr>
        </p:nvSpPr>
        <p:spPr>
          <a:noFill/>
        </p:spPr>
        <p:txBody>
          <a:bodyPr/>
          <a:lstStyle/>
          <a:p>
            <a:fld id="{C4602572-8415-4FFD-B078-FE8D2CF2D086}" type="slidenum">
              <a:rPr lang="fr-FR"/>
              <a:pPr/>
              <a:t>30</a:t>
            </a:fld>
            <a:endParaRPr lang="fr-FR"/>
          </a:p>
        </p:txBody>
      </p:sp>
      <p:sp>
        <p:nvSpPr>
          <p:cNvPr id="60419" name="Rectangle 4"/>
          <p:cNvSpPr>
            <a:spLocks noChangeArrowheads="1"/>
          </p:cNvSpPr>
          <p:nvPr/>
        </p:nvSpPr>
        <p:spPr bwMode="auto">
          <a:xfrm>
            <a:off x="971550" y="1844675"/>
            <a:ext cx="7313613" cy="4114800"/>
          </a:xfrm>
          <a:prstGeom prst="rect">
            <a:avLst/>
          </a:prstGeom>
          <a:noFill/>
          <a:ln w="9525">
            <a:noFill/>
            <a:miter lim="800000"/>
            <a:headEnd/>
            <a:tailEnd/>
          </a:ln>
        </p:spPr>
        <p:txBody>
          <a:bodyPr/>
          <a:lstStyle/>
          <a:p>
            <a:pPr marL="552450" indent="-552450">
              <a:lnSpc>
                <a:spcPct val="80000"/>
              </a:lnSpc>
              <a:spcBef>
                <a:spcPct val="20000"/>
              </a:spcBef>
              <a:buClr>
                <a:schemeClr val="bg2"/>
              </a:buClr>
              <a:buSzPct val="75000"/>
              <a:buFont typeface="Wingdings" pitchFamily="2" charset="2"/>
              <a:buNone/>
            </a:pPr>
            <a:endParaRPr lang="fr-FR" sz="2200"/>
          </a:p>
          <a:p>
            <a:pPr marL="1333500" lvl="2" indent="-419100">
              <a:lnSpc>
                <a:spcPct val="80000"/>
              </a:lnSpc>
              <a:spcBef>
                <a:spcPct val="20000"/>
              </a:spcBef>
              <a:buClr>
                <a:schemeClr val="bg2"/>
              </a:buClr>
              <a:buSzPct val="65000"/>
              <a:buFont typeface="Wingdings" pitchFamily="2" charset="2"/>
              <a:buAutoNum type="arabicPeriod"/>
            </a:pPr>
            <a:r>
              <a:rPr lang="fr-FR" sz="2200" i="0" u="sng"/>
              <a:t>Objectifs de l’étude</a:t>
            </a:r>
          </a:p>
          <a:p>
            <a:pPr marL="1333500" lvl="2" indent="-419100">
              <a:lnSpc>
                <a:spcPct val="80000"/>
              </a:lnSpc>
              <a:spcBef>
                <a:spcPct val="20000"/>
              </a:spcBef>
              <a:buClr>
                <a:schemeClr val="bg2"/>
              </a:buClr>
              <a:buSzPct val="65000"/>
              <a:buFont typeface="Wingdings" pitchFamily="2" charset="2"/>
              <a:buNone/>
            </a:pPr>
            <a:endParaRPr lang="fr-FR" sz="2200" i="0" u="sng"/>
          </a:p>
          <a:p>
            <a:pPr marL="1333500" lvl="2" indent="-419100">
              <a:lnSpc>
                <a:spcPct val="80000"/>
              </a:lnSpc>
              <a:spcBef>
                <a:spcPct val="20000"/>
              </a:spcBef>
              <a:buClr>
                <a:schemeClr val="bg2"/>
              </a:buClr>
              <a:buSzPct val="65000"/>
              <a:buFont typeface="Wingdings" pitchFamily="2" charset="2"/>
              <a:buChar char="Ø"/>
            </a:pPr>
            <a:r>
              <a:rPr lang="fr-FR" sz="2200" i="0"/>
              <a:t>Questions prioritaires auxquelles l’étude doit répondre. Il est nécessaire de délimiter le champ d’étude avec clarté=&gt; logique du questionnaire.</a:t>
            </a:r>
          </a:p>
          <a:p>
            <a:pPr marL="1333500" lvl="2" indent="-419100">
              <a:lnSpc>
                <a:spcPct val="80000"/>
              </a:lnSpc>
              <a:spcBef>
                <a:spcPct val="20000"/>
              </a:spcBef>
              <a:buClr>
                <a:schemeClr val="bg2"/>
              </a:buClr>
              <a:buSzPct val="65000"/>
              <a:buFont typeface="Wingdings" pitchFamily="2" charset="2"/>
              <a:buNone/>
            </a:pPr>
            <a:endParaRPr lang="fr-FR" sz="2200" i="0"/>
          </a:p>
          <a:p>
            <a:pPr marL="1333500" lvl="2" indent="-419100">
              <a:lnSpc>
                <a:spcPct val="80000"/>
              </a:lnSpc>
              <a:spcBef>
                <a:spcPct val="20000"/>
              </a:spcBef>
              <a:buClr>
                <a:schemeClr val="bg2"/>
              </a:buClr>
              <a:buSzPct val="65000"/>
              <a:buFont typeface="Wingdings" pitchFamily="2" charset="2"/>
              <a:buChar char="Ø"/>
            </a:pPr>
            <a:r>
              <a:rPr lang="fr-FR" sz="2200" i="0"/>
              <a:t>Objectifs hiérarchisés et limités à 4 ou 5</a:t>
            </a:r>
          </a:p>
          <a:p>
            <a:pPr marL="1333500" lvl="2" indent="-419100">
              <a:lnSpc>
                <a:spcPct val="80000"/>
              </a:lnSpc>
              <a:spcBef>
                <a:spcPct val="20000"/>
              </a:spcBef>
              <a:buClr>
                <a:schemeClr val="bg2"/>
              </a:buClr>
              <a:buSzPct val="65000"/>
              <a:buFont typeface="Wingdings" pitchFamily="2" charset="2"/>
              <a:buChar char="Ø"/>
            </a:pPr>
            <a:endParaRPr lang="fr-FR" sz="2200" i="0"/>
          </a:p>
          <a:p>
            <a:pPr marL="1333500" lvl="2" indent="-419100">
              <a:lnSpc>
                <a:spcPct val="80000"/>
              </a:lnSpc>
              <a:spcBef>
                <a:spcPct val="20000"/>
              </a:spcBef>
              <a:buClr>
                <a:schemeClr val="bg2"/>
              </a:buClr>
              <a:buSzPct val="65000"/>
              <a:buFont typeface="Wingdings" pitchFamily="2" charset="2"/>
              <a:buChar char="Ø"/>
            </a:pPr>
            <a:r>
              <a:rPr lang="fr-FR" sz="2200" i="0"/>
              <a:t>L’institut résume le contexte de l’étude et montre sa maîtrise de la problématique du client</a:t>
            </a:r>
          </a:p>
          <a:p>
            <a:pPr marL="1333500" lvl="2" indent="-419100">
              <a:lnSpc>
                <a:spcPct val="80000"/>
              </a:lnSpc>
              <a:spcBef>
                <a:spcPct val="20000"/>
              </a:spcBef>
              <a:buClr>
                <a:schemeClr val="bg2"/>
              </a:buClr>
              <a:buSzPct val="65000"/>
              <a:buFont typeface="Wingdings" pitchFamily="2" charset="2"/>
              <a:buAutoNum type="arabicPeriod"/>
            </a:pPr>
            <a:endParaRPr lang="fr-FR" sz="2200" i="0"/>
          </a:p>
          <a:p>
            <a:pPr marL="1333500" lvl="2" indent="-419100">
              <a:lnSpc>
                <a:spcPct val="80000"/>
              </a:lnSpc>
              <a:spcBef>
                <a:spcPct val="20000"/>
              </a:spcBef>
              <a:buClr>
                <a:schemeClr val="bg2"/>
              </a:buClr>
              <a:buSzPct val="65000"/>
              <a:buFont typeface="Wingdings" pitchFamily="2" charset="2"/>
              <a:buAutoNum type="arabicPeriod"/>
            </a:pPr>
            <a:endParaRPr lang="fr-FR" i="0"/>
          </a:p>
          <a:p>
            <a:pPr marL="1333500" lvl="2" indent="-419100">
              <a:lnSpc>
                <a:spcPct val="80000"/>
              </a:lnSpc>
              <a:spcBef>
                <a:spcPct val="20000"/>
              </a:spcBef>
              <a:buClr>
                <a:schemeClr val="bg2"/>
              </a:buClr>
              <a:buSzPct val="65000"/>
              <a:buFont typeface="Wingdings" pitchFamily="2" charset="2"/>
              <a:buAutoNum type="arabicPeriod"/>
            </a:pPr>
            <a:endParaRPr lang="fr-FR"/>
          </a:p>
          <a:p>
            <a:pPr marL="1333500" lvl="2" indent="-419100">
              <a:lnSpc>
                <a:spcPct val="80000"/>
              </a:lnSpc>
              <a:spcBef>
                <a:spcPct val="20000"/>
              </a:spcBef>
              <a:buClr>
                <a:schemeClr val="bg2"/>
              </a:buClr>
              <a:buSzPct val="65000"/>
              <a:buFont typeface="Wingdings" pitchFamily="2" charset="2"/>
              <a:buAutoNum type="arabicPeriod"/>
            </a:pPr>
            <a:endParaRPr lang="fr-FR"/>
          </a:p>
          <a:p>
            <a:pPr marL="1333500" lvl="2" indent="-419100">
              <a:lnSpc>
                <a:spcPct val="80000"/>
              </a:lnSpc>
              <a:spcBef>
                <a:spcPct val="20000"/>
              </a:spcBef>
              <a:buClr>
                <a:schemeClr val="bg2"/>
              </a:buClr>
              <a:buSzPct val="65000"/>
              <a:buFont typeface="Wingdings" pitchFamily="2" charset="2"/>
              <a:buNone/>
            </a:pPr>
            <a:endParaRPr lang="fr-FR"/>
          </a:p>
        </p:txBody>
      </p:sp>
      <p:sp>
        <p:nvSpPr>
          <p:cNvPr id="60420" name="Rectangle 5"/>
          <p:cNvSpPr>
            <a:spLocks noChangeArrowheads="1"/>
          </p:cNvSpPr>
          <p:nvPr/>
        </p:nvSpPr>
        <p:spPr bwMode="auto">
          <a:xfrm>
            <a:off x="468313" y="404813"/>
            <a:ext cx="8229600" cy="1371600"/>
          </a:xfrm>
          <a:prstGeom prst="rect">
            <a:avLst/>
          </a:prstGeom>
          <a:noFill/>
          <a:ln w="9525">
            <a:noFill/>
            <a:miter lim="800000"/>
            <a:headEnd/>
            <a:tailEnd/>
          </a:ln>
        </p:spPr>
        <p:txBody>
          <a:bodyPr anchor="ctr"/>
          <a:lstStyle/>
          <a:p>
            <a:endParaRPr lang="fr-FR" sz="4400"/>
          </a:p>
        </p:txBody>
      </p:sp>
      <p:sp>
        <p:nvSpPr>
          <p:cNvPr id="60422" name="Rectangle 6"/>
          <p:cNvSpPr>
            <a:spLocks noChangeArrowheads="1"/>
          </p:cNvSpPr>
          <p:nvPr/>
        </p:nvSpPr>
        <p:spPr bwMode="auto">
          <a:xfrm>
            <a:off x="457200" y="457200"/>
            <a:ext cx="8229600" cy="1371600"/>
          </a:xfrm>
          <a:prstGeom prst="rect">
            <a:avLst/>
          </a:prstGeom>
          <a:noFill/>
          <a:ln w="9525">
            <a:noFill/>
            <a:miter lim="800000"/>
            <a:headEnd/>
            <a:tailEnd/>
          </a:ln>
        </p:spPr>
        <p:txBody>
          <a:bodyPr anchor="ctr"/>
          <a:lstStyle/>
          <a:p>
            <a:pPr eaLnBrk="0" hangingPunct="0"/>
            <a:r>
              <a:rPr lang="fr-FR" sz="4400" i="0">
                <a:solidFill>
                  <a:schemeClr val="hlink"/>
                </a:solidFill>
              </a:rPr>
              <a:t>Réflexions préalables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u numéro de diapositive 4"/>
          <p:cNvSpPr>
            <a:spLocks noGrp="1"/>
          </p:cNvSpPr>
          <p:nvPr>
            <p:ph type="sldNum" sz="quarter" idx="11"/>
          </p:nvPr>
        </p:nvSpPr>
        <p:spPr>
          <a:noFill/>
        </p:spPr>
        <p:txBody>
          <a:bodyPr/>
          <a:lstStyle/>
          <a:p>
            <a:fld id="{082C7A09-2BE2-4D36-9699-AC719B736763}" type="slidenum">
              <a:rPr lang="fr-FR"/>
              <a:pPr/>
              <a:t>31</a:t>
            </a:fld>
            <a:endParaRPr lang="fr-FR"/>
          </a:p>
        </p:txBody>
      </p:sp>
      <p:sp>
        <p:nvSpPr>
          <p:cNvPr id="61444" name="Rectangle 3"/>
          <p:cNvSpPr>
            <a:spLocks noGrp="1" noChangeArrowheads="1"/>
          </p:cNvSpPr>
          <p:nvPr>
            <p:ph type="body" idx="1"/>
          </p:nvPr>
        </p:nvSpPr>
        <p:spPr/>
        <p:txBody>
          <a:bodyPr/>
          <a:lstStyle/>
          <a:p>
            <a:pPr eaLnBrk="1" hangingPunct="1">
              <a:buFont typeface="Wingdings" pitchFamily="2" charset="2"/>
              <a:buNone/>
            </a:pPr>
            <a:r>
              <a:rPr lang="fr-FR" sz="2300" smtClean="0"/>
              <a:t>Ex : Objectifs de deux études imaginaires</a:t>
            </a:r>
          </a:p>
          <a:p>
            <a:pPr eaLnBrk="1" hangingPunct="1">
              <a:buFont typeface="Wingdings" pitchFamily="2" charset="2"/>
              <a:buNone/>
            </a:pPr>
            <a:endParaRPr lang="fr-FR" sz="2300" smtClean="0"/>
          </a:p>
          <a:p>
            <a:pPr lvl="1" eaLnBrk="1" hangingPunct="1"/>
            <a:r>
              <a:rPr lang="fr-FR" sz="2300" smtClean="0"/>
              <a:t>Obj.1. Déterminer les potentiels de ventes respectifs des deux concepts A et B</a:t>
            </a:r>
          </a:p>
          <a:p>
            <a:pPr lvl="1" eaLnBrk="1" hangingPunct="1"/>
            <a:endParaRPr lang="fr-FR" sz="2300" smtClean="0"/>
          </a:p>
          <a:p>
            <a:pPr lvl="1" eaLnBrk="1" hangingPunct="1"/>
            <a:r>
              <a:rPr lang="fr-FR" sz="2300" smtClean="0"/>
              <a:t>Obj.2. Proposer une fourchette de prix publics conseillés</a:t>
            </a:r>
          </a:p>
          <a:p>
            <a:pPr lvl="1" eaLnBrk="1" hangingPunct="1"/>
            <a:endParaRPr lang="fr-FR" sz="2300" smtClean="0"/>
          </a:p>
          <a:p>
            <a:pPr lvl="1" eaLnBrk="1" hangingPunct="1"/>
            <a:r>
              <a:rPr lang="fr-FR" sz="2300" smtClean="0"/>
              <a:t> Obj.3. Proposer un barème de prix pour les distributeurs</a:t>
            </a:r>
          </a:p>
        </p:txBody>
      </p:sp>
      <p:sp>
        <p:nvSpPr>
          <p:cNvPr id="61446" name="Rectangle 6"/>
          <p:cNvSpPr>
            <a:spLocks noChangeArrowheads="1"/>
          </p:cNvSpPr>
          <p:nvPr/>
        </p:nvSpPr>
        <p:spPr bwMode="auto">
          <a:xfrm>
            <a:off x="457200" y="457200"/>
            <a:ext cx="8229600" cy="1371600"/>
          </a:xfrm>
          <a:prstGeom prst="rect">
            <a:avLst/>
          </a:prstGeom>
          <a:noFill/>
          <a:ln w="9525">
            <a:noFill/>
            <a:miter lim="800000"/>
            <a:headEnd/>
            <a:tailEnd/>
          </a:ln>
        </p:spPr>
        <p:txBody>
          <a:bodyPr anchor="ctr"/>
          <a:lstStyle/>
          <a:p>
            <a:pPr eaLnBrk="0" hangingPunct="0"/>
            <a:r>
              <a:rPr lang="fr-FR" sz="4400" i="0">
                <a:solidFill>
                  <a:schemeClr val="hlink"/>
                </a:solidFill>
              </a:rPr>
              <a:t>Réflexions préalables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u numéro de diapositive 4"/>
          <p:cNvSpPr>
            <a:spLocks noGrp="1"/>
          </p:cNvSpPr>
          <p:nvPr>
            <p:ph type="sldNum" sz="quarter" idx="11"/>
          </p:nvPr>
        </p:nvSpPr>
        <p:spPr>
          <a:noFill/>
        </p:spPr>
        <p:txBody>
          <a:bodyPr/>
          <a:lstStyle/>
          <a:p>
            <a:fld id="{C347575E-8C4C-4B55-87FF-E1A907974AA0}" type="slidenum">
              <a:rPr lang="fr-FR"/>
              <a:pPr/>
              <a:t>32</a:t>
            </a:fld>
            <a:endParaRPr lang="fr-FR"/>
          </a:p>
        </p:txBody>
      </p:sp>
      <p:sp>
        <p:nvSpPr>
          <p:cNvPr id="63492" name="Rectangle 3"/>
          <p:cNvSpPr>
            <a:spLocks noGrp="1" noChangeArrowheads="1"/>
          </p:cNvSpPr>
          <p:nvPr>
            <p:ph type="body" idx="1"/>
          </p:nvPr>
        </p:nvSpPr>
        <p:spPr>
          <a:xfrm>
            <a:off x="467544" y="980728"/>
            <a:ext cx="8229600" cy="4525963"/>
          </a:xfrm>
        </p:spPr>
        <p:txBody>
          <a:bodyPr>
            <a:normAutofit/>
          </a:bodyPr>
          <a:lstStyle/>
          <a:p>
            <a:pPr marL="552450" indent="-552450" eaLnBrk="1" hangingPunct="1">
              <a:buFont typeface="Wingdings" pitchFamily="2" charset="2"/>
              <a:buAutoNum type="arabicPeriod" startAt="2"/>
            </a:pPr>
            <a:r>
              <a:rPr lang="fr-FR" sz="1800" u="sng" dirty="0" smtClean="0"/>
              <a:t>Choix méthodologiques : Variables à examiner</a:t>
            </a:r>
            <a:r>
              <a:rPr lang="fr-FR" sz="1800" dirty="0" smtClean="0"/>
              <a:t> :</a:t>
            </a:r>
          </a:p>
          <a:p>
            <a:pPr marL="933450" lvl="1" indent="-476250" eaLnBrk="1" hangingPunct="1">
              <a:buFont typeface="Wingdings" pitchFamily="2" charset="2"/>
              <a:buNone/>
            </a:pPr>
            <a:endParaRPr lang="fr-FR" sz="1800" dirty="0" smtClean="0"/>
          </a:p>
          <a:p>
            <a:pPr marL="1333500" lvl="2" indent="-419100" eaLnBrk="1" hangingPunct="1">
              <a:buFont typeface="Wingdings" pitchFamily="2" charset="2"/>
              <a:buChar char="q"/>
            </a:pPr>
            <a:r>
              <a:rPr lang="fr-FR" sz="1800" dirty="0" smtClean="0"/>
              <a:t>Motivations</a:t>
            </a:r>
          </a:p>
          <a:p>
            <a:pPr marL="1333500" lvl="2" indent="-419100" eaLnBrk="1" hangingPunct="1">
              <a:buFont typeface="Wingdings" pitchFamily="2" charset="2"/>
              <a:buNone/>
            </a:pPr>
            <a:endParaRPr lang="fr-FR" sz="1800" dirty="0" smtClean="0"/>
          </a:p>
          <a:p>
            <a:pPr marL="1333500" lvl="2" indent="-419100" eaLnBrk="1" hangingPunct="1">
              <a:buFont typeface="Wingdings" pitchFamily="2" charset="2"/>
              <a:buChar char="q"/>
            </a:pPr>
            <a:r>
              <a:rPr lang="fr-FR" sz="1800" dirty="0" smtClean="0"/>
              <a:t>Attitudes et opinions</a:t>
            </a:r>
          </a:p>
          <a:p>
            <a:pPr marL="1333500" lvl="2" indent="-419100" eaLnBrk="1" hangingPunct="1">
              <a:buFont typeface="Wingdings" pitchFamily="2" charset="2"/>
              <a:buNone/>
            </a:pPr>
            <a:endParaRPr lang="fr-FR" sz="1800" dirty="0" smtClean="0"/>
          </a:p>
          <a:p>
            <a:pPr marL="1333500" lvl="2" indent="-419100" eaLnBrk="1" hangingPunct="1">
              <a:buFont typeface="Wingdings" pitchFamily="2" charset="2"/>
              <a:buChar char="q"/>
            </a:pPr>
            <a:r>
              <a:rPr lang="fr-FR" sz="1800" dirty="0" smtClean="0"/>
              <a:t>Image d’une société, d’une marque</a:t>
            </a:r>
            <a:r>
              <a:rPr lang="fr-FR" sz="1600" dirty="0" smtClean="0"/>
              <a:t>…</a:t>
            </a:r>
          </a:p>
          <a:p>
            <a:pPr marL="933450" lvl="1" indent="-476250" eaLnBrk="1" hangingPunct="1">
              <a:buFont typeface="Wingdings" pitchFamily="2" charset="2"/>
              <a:buAutoNum type="alphaLcPeriod"/>
            </a:pPr>
            <a:endParaRPr lang="fr-FR" sz="1800" dirty="0" smtClean="0"/>
          </a:p>
          <a:p>
            <a:pPr marL="552450" indent="-552450" eaLnBrk="1" hangingPunct="1">
              <a:buFont typeface="Wingdings" pitchFamily="2" charset="2"/>
              <a:buNone/>
            </a:pPr>
            <a:r>
              <a:rPr lang="fr-FR" sz="1800" dirty="0" smtClean="0"/>
              <a:t>	</a:t>
            </a:r>
          </a:p>
        </p:txBody>
      </p:sp>
      <p:sp>
        <p:nvSpPr>
          <p:cNvPr id="63494" name="Rectangle 6"/>
          <p:cNvSpPr>
            <a:spLocks noChangeArrowheads="1"/>
          </p:cNvSpPr>
          <p:nvPr/>
        </p:nvSpPr>
        <p:spPr bwMode="auto">
          <a:xfrm>
            <a:off x="395536" y="0"/>
            <a:ext cx="8229600" cy="1371600"/>
          </a:xfrm>
          <a:prstGeom prst="rect">
            <a:avLst/>
          </a:prstGeom>
          <a:noFill/>
          <a:ln w="9525">
            <a:noFill/>
            <a:miter lim="800000"/>
            <a:headEnd/>
            <a:tailEnd/>
          </a:ln>
        </p:spPr>
        <p:txBody>
          <a:bodyPr anchor="ctr"/>
          <a:lstStyle/>
          <a:p>
            <a:pPr eaLnBrk="0" hangingPunct="0"/>
            <a:r>
              <a:rPr lang="fr-FR" sz="4400" i="0" dirty="0">
                <a:solidFill>
                  <a:schemeClr val="hlink"/>
                </a:solidFill>
              </a:rPr>
              <a:t>Réflexions préalables</a:t>
            </a:r>
          </a:p>
        </p:txBody>
      </p:sp>
      <p:sp>
        <p:nvSpPr>
          <p:cNvPr id="5" name="Rectangle 4"/>
          <p:cNvSpPr txBox="1">
            <a:spLocks noChangeArrowheads="1"/>
          </p:cNvSpPr>
          <p:nvPr/>
        </p:nvSpPr>
        <p:spPr>
          <a:xfrm>
            <a:off x="467544" y="3356992"/>
            <a:ext cx="8229600" cy="4525963"/>
          </a:xfrm>
          <a:prstGeom prst="rect">
            <a:avLst/>
          </a:prstGeom>
        </p:spPr>
        <p:txBody>
          <a:bodyPr vert="horz" lIns="91440" tIns="45720" rIns="91440" bIns="45720" rtlCol="0">
            <a:normAutofit/>
          </a:bodyPr>
          <a:lstStyle/>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fr-FR" b="0" i="0" u="none" strike="noStrike" kern="1200" cap="none" spc="0" normalizeH="0" baseline="0" noProof="0" dirty="0" smtClean="0">
                <a:ln>
                  <a:noFill/>
                </a:ln>
                <a:solidFill>
                  <a:schemeClr val="tx1"/>
                </a:solidFill>
                <a:effectLst/>
                <a:uLnTx/>
                <a:uFillTx/>
                <a:latin typeface="+mn-lt"/>
                <a:ea typeface="+mn-ea"/>
                <a:cs typeface="+mn-cs"/>
              </a:rPr>
              <a:t>Comportement (d’achat, utilisation, stockage, destruction ..)</a:t>
            </a:r>
          </a:p>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Char char="q"/>
              <a:tabLst/>
              <a:defRPr/>
            </a:pPr>
            <a:endParaRPr kumimoji="0" lang="fr-FR" b="0" i="0" u="none" strike="noStrike" kern="1200" cap="none" spc="0" normalizeH="0" baseline="0" noProof="0" dirty="0" smtClean="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fr-FR" b="0" i="0" u="none" strike="noStrike" kern="1200" cap="none" spc="0" normalizeH="0" baseline="0" noProof="0" dirty="0" smtClean="0">
                <a:ln>
                  <a:noFill/>
                </a:ln>
                <a:solidFill>
                  <a:schemeClr val="tx1"/>
                </a:solidFill>
                <a:effectLst/>
                <a:uLnTx/>
                <a:uFillTx/>
                <a:latin typeface="+mn-lt"/>
                <a:ea typeface="+mn-ea"/>
                <a:cs typeface="+mn-cs"/>
              </a:rPr>
              <a:t>Connaissance et notoriété (top of </a:t>
            </a:r>
            <a:r>
              <a:rPr kumimoji="0" lang="fr-FR" b="0" i="0" u="none" strike="noStrike" kern="1200" cap="none" spc="0" normalizeH="0" baseline="0" noProof="0" dirty="0" err="1" smtClean="0">
                <a:ln>
                  <a:noFill/>
                </a:ln>
                <a:solidFill>
                  <a:schemeClr val="tx1"/>
                </a:solidFill>
                <a:effectLst/>
                <a:uLnTx/>
                <a:uFillTx/>
                <a:latin typeface="+mn-lt"/>
                <a:ea typeface="+mn-ea"/>
                <a:cs typeface="+mn-cs"/>
              </a:rPr>
              <a:t>mind</a:t>
            </a:r>
            <a:r>
              <a:rPr kumimoji="0" lang="fr-FR" b="0" i="0" u="none" strike="noStrike" kern="1200" cap="none" spc="0" normalizeH="0" baseline="0" noProof="0" dirty="0" smtClean="0">
                <a:ln>
                  <a:noFill/>
                </a:ln>
                <a:solidFill>
                  <a:schemeClr val="tx1"/>
                </a:solidFill>
                <a:effectLst/>
                <a:uLnTx/>
                <a:uFillTx/>
                <a:latin typeface="+mn-lt"/>
                <a:ea typeface="+mn-ea"/>
                <a:cs typeface="+mn-cs"/>
              </a:rPr>
              <a:t>, notoriété assistée, spontanée) </a:t>
            </a:r>
          </a:p>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fr-FR" b="0" i="0" u="none" strike="noStrike" kern="1200" cap="none" spc="0" normalizeH="0" baseline="0" noProof="0" dirty="0" smtClean="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fr-FR" b="0" i="0" u="none" strike="noStrike" kern="1200" cap="none" spc="0" normalizeH="0" baseline="0" noProof="0" dirty="0" smtClean="0">
                <a:ln>
                  <a:noFill/>
                </a:ln>
                <a:solidFill>
                  <a:schemeClr val="tx1"/>
                </a:solidFill>
                <a:effectLst/>
                <a:uLnTx/>
                <a:uFillTx/>
                <a:latin typeface="+mn-lt"/>
                <a:ea typeface="+mn-ea"/>
                <a:cs typeface="+mn-cs"/>
              </a:rPr>
              <a:t>Ventes (par produit, région, pays…)</a:t>
            </a:r>
          </a:p>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Char char="q"/>
              <a:tabLst/>
              <a:defRPr/>
            </a:pPr>
            <a:endParaRPr kumimoji="0" lang="fr-FR" b="0" i="0" u="none" strike="noStrike" kern="1200" cap="none" spc="0" normalizeH="0" baseline="0" noProof="0" dirty="0" smtClean="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fr-FR" b="0" i="0" u="none" strike="noStrike" kern="1200" cap="none" spc="0" normalizeH="0" baseline="0" noProof="0" dirty="0" smtClean="0">
                <a:ln>
                  <a:noFill/>
                </a:ln>
                <a:solidFill>
                  <a:schemeClr val="tx1"/>
                </a:solidFill>
                <a:effectLst/>
                <a:uLnTx/>
                <a:uFillTx/>
                <a:latin typeface="+mn-lt"/>
                <a:ea typeface="+mn-ea"/>
                <a:cs typeface="+mn-cs"/>
              </a:rPr>
              <a:t>Caractéristiques socio- démographiques (sexe, âge, état civil, </a:t>
            </a:r>
            <a:r>
              <a:rPr kumimoji="0" lang="fr-FR" b="0" i="0" u="none" strike="noStrike" kern="1200" cap="none" spc="0" normalizeH="0" baseline="0" noProof="0" dirty="0" err="1" smtClean="0">
                <a:ln>
                  <a:noFill/>
                </a:ln>
                <a:solidFill>
                  <a:schemeClr val="tx1"/>
                </a:solidFill>
                <a:effectLst/>
                <a:uLnTx/>
                <a:uFillTx/>
                <a:latin typeface="+mn-lt"/>
                <a:ea typeface="+mn-ea"/>
                <a:cs typeface="+mn-cs"/>
              </a:rPr>
              <a:t>profession,niveau</a:t>
            </a:r>
            <a:r>
              <a:rPr kumimoji="0" lang="fr-FR" b="0" i="0" u="none" strike="noStrike" kern="1200" cap="none" spc="0" normalizeH="0" baseline="0" noProof="0" dirty="0" smtClean="0">
                <a:ln>
                  <a:noFill/>
                </a:ln>
                <a:solidFill>
                  <a:schemeClr val="tx1"/>
                </a:solidFill>
                <a:effectLst/>
                <a:uLnTx/>
                <a:uFillTx/>
                <a:latin typeface="+mn-lt"/>
                <a:ea typeface="+mn-ea"/>
                <a:cs typeface="+mn-cs"/>
              </a:rPr>
              <a:t> d’études…)</a:t>
            </a:r>
          </a:p>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Char char="q"/>
              <a:tabLst/>
              <a:defRPr/>
            </a:pPr>
            <a:endParaRPr kumimoji="0" lang="fr-FR" b="0" i="0" u="none" strike="noStrike" kern="1200" cap="none" spc="0" normalizeH="0" baseline="0" noProof="0" dirty="0" smtClean="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Char char="q"/>
              <a:tabLst/>
              <a:defRPr/>
            </a:pPr>
            <a:endParaRPr kumimoji="0" lang="fr-FR" b="0" i="0" u="none" strike="noStrike" kern="1200" cap="none" spc="0" normalizeH="0" baseline="0" noProof="0" dirty="0" smtClean="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Char char="q"/>
              <a:tabLst/>
              <a:defRPr/>
            </a:pPr>
            <a:endParaRPr kumimoji="0" lang="fr-FR"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u numéro de diapositive 4"/>
          <p:cNvSpPr>
            <a:spLocks noGrp="1"/>
          </p:cNvSpPr>
          <p:nvPr>
            <p:ph type="sldNum" sz="quarter" idx="11"/>
          </p:nvPr>
        </p:nvSpPr>
        <p:spPr>
          <a:noFill/>
        </p:spPr>
        <p:txBody>
          <a:bodyPr/>
          <a:lstStyle/>
          <a:p>
            <a:fld id="{9953594F-D8BB-4A5C-A752-99338C5E0199}" type="slidenum">
              <a:rPr lang="fr-FR"/>
              <a:pPr/>
              <a:t>33</a:t>
            </a:fld>
            <a:endParaRPr lang="fr-FR"/>
          </a:p>
        </p:txBody>
      </p:sp>
      <p:sp>
        <p:nvSpPr>
          <p:cNvPr id="65540" name="Rectangle 4"/>
          <p:cNvSpPr>
            <a:spLocks noChangeArrowheads="1"/>
          </p:cNvSpPr>
          <p:nvPr/>
        </p:nvSpPr>
        <p:spPr bwMode="auto">
          <a:xfrm>
            <a:off x="611188" y="2043113"/>
            <a:ext cx="7313612" cy="4114800"/>
          </a:xfrm>
          <a:prstGeom prst="rect">
            <a:avLst/>
          </a:prstGeom>
          <a:noFill/>
          <a:ln w="9525">
            <a:noFill/>
            <a:miter lim="800000"/>
            <a:headEnd/>
            <a:tailEnd/>
          </a:ln>
        </p:spPr>
        <p:txBody>
          <a:bodyPr/>
          <a:lstStyle/>
          <a:p>
            <a:pPr marL="933450" lvl="1" indent="-476250">
              <a:spcBef>
                <a:spcPct val="20000"/>
              </a:spcBef>
              <a:buClr>
                <a:schemeClr val="accent2"/>
              </a:buClr>
              <a:buSzPct val="80000"/>
              <a:buFont typeface="Wingdings" pitchFamily="2" charset="2"/>
              <a:buAutoNum type="arabicPeriod" startAt="3"/>
            </a:pPr>
            <a:r>
              <a:rPr lang="fr-FR" sz="2200" i="0"/>
              <a:t>Echantillonnage : définition de la population visée, taille de l’échantillon, lieu, date et durée pour la collecte d’informations.</a:t>
            </a:r>
          </a:p>
          <a:p>
            <a:pPr marL="933450" lvl="1" indent="-476250">
              <a:spcBef>
                <a:spcPct val="20000"/>
              </a:spcBef>
              <a:buClr>
                <a:schemeClr val="accent2"/>
              </a:buClr>
              <a:buSzPct val="80000"/>
              <a:buFont typeface="Wingdings" pitchFamily="2" charset="2"/>
              <a:buAutoNum type="arabicPeriod" startAt="3"/>
            </a:pPr>
            <a:endParaRPr lang="fr-FR" sz="2200" i="0"/>
          </a:p>
          <a:p>
            <a:pPr marL="933450" lvl="1" indent="-476250">
              <a:spcBef>
                <a:spcPct val="20000"/>
              </a:spcBef>
              <a:buClr>
                <a:schemeClr val="accent2"/>
              </a:buClr>
              <a:buSzPct val="80000"/>
              <a:buFont typeface="Wingdings" pitchFamily="2" charset="2"/>
              <a:buAutoNum type="arabicPeriod" startAt="3"/>
            </a:pPr>
            <a:r>
              <a:rPr lang="fr-FR" sz="2200" i="0"/>
              <a:t>Instruments de collecte des informations : support (questionnaire, grille d’observation), mode de recueil (à domicile, téléphone, Internet, poste…)</a:t>
            </a:r>
          </a:p>
          <a:p>
            <a:pPr marL="933450" lvl="1" indent="-476250">
              <a:spcBef>
                <a:spcPct val="20000"/>
              </a:spcBef>
              <a:buClr>
                <a:schemeClr val="accent2"/>
              </a:buClr>
              <a:buSzPct val="80000"/>
              <a:buFont typeface="Wingdings" pitchFamily="2" charset="2"/>
              <a:buChar char="Ø"/>
            </a:pPr>
            <a:endParaRPr lang="fr-FR" sz="2200" i="0"/>
          </a:p>
          <a:p>
            <a:pPr marL="933450" lvl="1" indent="-476250">
              <a:spcBef>
                <a:spcPct val="20000"/>
              </a:spcBef>
              <a:buClr>
                <a:schemeClr val="accent2"/>
              </a:buClr>
              <a:buSzPct val="80000"/>
              <a:buFont typeface="Wingdings" pitchFamily="2" charset="2"/>
              <a:buNone/>
            </a:pPr>
            <a:endParaRPr lang="fr-FR" sz="2200" i="0"/>
          </a:p>
        </p:txBody>
      </p:sp>
      <p:sp>
        <p:nvSpPr>
          <p:cNvPr id="65542" name="Rectangle 6"/>
          <p:cNvSpPr>
            <a:spLocks noChangeArrowheads="1"/>
          </p:cNvSpPr>
          <p:nvPr/>
        </p:nvSpPr>
        <p:spPr bwMode="auto">
          <a:xfrm>
            <a:off x="468313" y="404813"/>
            <a:ext cx="8229600" cy="1371600"/>
          </a:xfrm>
          <a:prstGeom prst="rect">
            <a:avLst/>
          </a:prstGeom>
          <a:noFill/>
          <a:ln w="9525">
            <a:noFill/>
            <a:miter lim="800000"/>
            <a:headEnd/>
            <a:tailEnd/>
          </a:ln>
        </p:spPr>
        <p:txBody>
          <a:bodyPr anchor="ctr"/>
          <a:lstStyle/>
          <a:p>
            <a:pPr eaLnBrk="0" hangingPunct="0"/>
            <a:r>
              <a:rPr lang="fr-FR" sz="4400" i="0">
                <a:solidFill>
                  <a:schemeClr val="hlink"/>
                </a:solidFill>
              </a:rPr>
              <a:t>Réflexions préalables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ce réservé du numéro de diapositive 2"/>
          <p:cNvSpPr>
            <a:spLocks noGrp="1"/>
          </p:cNvSpPr>
          <p:nvPr>
            <p:ph type="sldNum" sz="quarter" idx="11"/>
          </p:nvPr>
        </p:nvSpPr>
        <p:spPr>
          <a:noFill/>
        </p:spPr>
        <p:txBody>
          <a:bodyPr/>
          <a:lstStyle/>
          <a:p>
            <a:fld id="{6016FEE2-EA15-4C0D-8161-0E4B785D5D8E}" type="slidenum">
              <a:rPr lang="fr-FR"/>
              <a:pPr/>
              <a:t>34</a:t>
            </a:fld>
            <a:endParaRPr lang="fr-FR"/>
          </a:p>
        </p:txBody>
      </p:sp>
      <p:sp>
        <p:nvSpPr>
          <p:cNvPr id="66563" name="Rectangle 4"/>
          <p:cNvSpPr>
            <a:spLocks noChangeArrowheads="1"/>
          </p:cNvSpPr>
          <p:nvPr/>
        </p:nvSpPr>
        <p:spPr bwMode="auto">
          <a:xfrm>
            <a:off x="2195513" y="836613"/>
            <a:ext cx="5184775" cy="576262"/>
          </a:xfrm>
          <a:prstGeom prst="rect">
            <a:avLst/>
          </a:prstGeom>
          <a:solidFill>
            <a:schemeClr val="accent1"/>
          </a:solidFill>
          <a:ln w="9525">
            <a:solidFill>
              <a:schemeClr val="tx1"/>
            </a:solidFill>
            <a:miter lim="800000"/>
            <a:headEnd/>
            <a:tailEnd/>
          </a:ln>
        </p:spPr>
        <p:txBody>
          <a:bodyPr wrap="none" anchor="ctr"/>
          <a:lstStyle/>
          <a:p>
            <a:pPr algn="ctr"/>
            <a:r>
              <a:rPr lang="fr-FR" sz="1800" b="1">
                <a:latin typeface="Verdana" pitchFamily="34" charset="0"/>
              </a:rPr>
              <a:t>OUTILS DE RECUEIL QUANTITATIFS</a:t>
            </a:r>
          </a:p>
        </p:txBody>
      </p:sp>
      <p:sp>
        <p:nvSpPr>
          <p:cNvPr id="66564" name="Rectangle 5"/>
          <p:cNvSpPr>
            <a:spLocks noChangeArrowheads="1"/>
          </p:cNvSpPr>
          <p:nvPr/>
        </p:nvSpPr>
        <p:spPr bwMode="auto">
          <a:xfrm>
            <a:off x="611188" y="2276475"/>
            <a:ext cx="1512887" cy="647700"/>
          </a:xfrm>
          <a:prstGeom prst="rect">
            <a:avLst/>
          </a:prstGeom>
          <a:solidFill>
            <a:schemeClr val="accent1"/>
          </a:solidFill>
          <a:ln w="9525">
            <a:solidFill>
              <a:schemeClr val="tx1"/>
            </a:solidFill>
            <a:miter lim="800000"/>
            <a:headEnd/>
            <a:tailEnd/>
          </a:ln>
        </p:spPr>
        <p:txBody>
          <a:bodyPr wrap="none" anchor="ctr"/>
          <a:lstStyle/>
          <a:p>
            <a:pPr algn="ctr"/>
            <a:r>
              <a:rPr lang="fr-FR" sz="1800">
                <a:latin typeface="Verdana" pitchFamily="34" charset="0"/>
              </a:rPr>
              <a:t>Téléphone</a:t>
            </a:r>
          </a:p>
          <a:p>
            <a:pPr algn="ctr"/>
            <a:r>
              <a:rPr lang="fr-FR" sz="1800">
                <a:latin typeface="Verdana" pitchFamily="34" charset="0"/>
              </a:rPr>
              <a:t>()</a:t>
            </a:r>
          </a:p>
        </p:txBody>
      </p:sp>
      <p:sp>
        <p:nvSpPr>
          <p:cNvPr id="66565" name="Rectangle 6"/>
          <p:cNvSpPr>
            <a:spLocks noChangeArrowheads="1"/>
          </p:cNvSpPr>
          <p:nvPr/>
        </p:nvSpPr>
        <p:spPr bwMode="auto">
          <a:xfrm>
            <a:off x="2700338" y="2276475"/>
            <a:ext cx="1584325" cy="647700"/>
          </a:xfrm>
          <a:prstGeom prst="rect">
            <a:avLst/>
          </a:prstGeom>
          <a:solidFill>
            <a:schemeClr val="accent1"/>
          </a:solidFill>
          <a:ln w="9525">
            <a:solidFill>
              <a:schemeClr val="tx1"/>
            </a:solidFill>
            <a:miter lim="800000"/>
            <a:headEnd/>
            <a:tailEnd/>
          </a:ln>
        </p:spPr>
        <p:txBody>
          <a:bodyPr wrap="none" anchor="ctr"/>
          <a:lstStyle/>
          <a:p>
            <a:pPr algn="ctr"/>
            <a:r>
              <a:rPr lang="fr-FR" sz="1800">
                <a:latin typeface="Verdana" pitchFamily="34" charset="0"/>
              </a:rPr>
              <a:t>Face à face</a:t>
            </a:r>
          </a:p>
          <a:p>
            <a:pPr algn="ctr"/>
            <a:r>
              <a:rPr lang="fr-FR" sz="1800">
                <a:latin typeface="Verdana" pitchFamily="34" charset="0"/>
              </a:rPr>
              <a:t>(</a:t>
            </a:r>
          </a:p>
        </p:txBody>
      </p:sp>
      <p:sp>
        <p:nvSpPr>
          <p:cNvPr id="66566" name="Rectangle 7"/>
          <p:cNvSpPr>
            <a:spLocks noChangeArrowheads="1"/>
          </p:cNvSpPr>
          <p:nvPr/>
        </p:nvSpPr>
        <p:spPr bwMode="auto">
          <a:xfrm>
            <a:off x="7092950" y="2276475"/>
            <a:ext cx="1871663" cy="647700"/>
          </a:xfrm>
          <a:prstGeom prst="rect">
            <a:avLst/>
          </a:prstGeom>
          <a:solidFill>
            <a:schemeClr val="accent1"/>
          </a:solidFill>
          <a:ln w="9525">
            <a:solidFill>
              <a:schemeClr val="tx1"/>
            </a:solidFill>
            <a:miter lim="800000"/>
            <a:headEnd/>
            <a:tailEnd/>
          </a:ln>
        </p:spPr>
        <p:txBody>
          <a:bodyPr wrap="none" anchor="ctr"/>
          <a:lstStyle/>
          <a:p>
            <a:pPr algn="ctr"/>
            <a:r>
              <a:rPr lang="fr-FR" sz="1800">
                <a:latin typeface="Verdana" pitchFamily="34" charset="0"/>
              </a:rPr>
              <a:t>Internet</a:t>
            </a:r>
          </a:p>
          <a:p>
            <a:pPr algn="ctr"/>
            <a:r>
              <a:rPr lang="fr-FR" sz="1800">
                <a:latin typeface="Verdana" pitchFamily="34" charset="0"/>
              </a:rPr>
              <a:t>()</a:t>
            </a:r>
          </a:p>
        </p:txBody>
      </p:sp>
      <p:sp>
        <p:nvSpPr>
          <p:cNvPr id="66567" name="Rectangle 8"/>
          <p:cNvSpPr>
            <a:spLocks noChangeArrowheads="1"/>
          </p:cNvSpPr>
          <p:nvPr/>
        </p:nvSpPr>
        <p:spPr bwMode="auto">
          <a:xfrm>
            <a:off x="4859338" y="2276475"/>
            <a:ext cx="1944687" cy="647700"/>
          </a:xfrm>
          <a:prstGeom prst="rect">
            <a:avLst/>
          </a:prstGeom>
          <a:solidFill>
            <a:schemeClr val="accent1"/>
          </a:solidFill>
          <a:ln w="9525">
            <a:solidFill>
              <a:schemeClr val="tx1"/>
            </a:solidFill>
            <a:miter lim="800000"/>
            <a:headEnd/>
            <a:tailEnd/>
          </a:ln>
        </p:spPr>
        <p:txBody>
          <a:bodyPr wrap="none" anchor="ctr"/>
          <a:lstStyle/>
          <a:p>
            <a:pPr algn="ctr"/>
            <a:r>
              <a:rPr lang="fr-FR" sz="1800">
                <a:latin typeface="Verdana" pitchFamily="34" charset="0"/>
              </a:rPr>
              <a:t>Correspondance</a:t>
            </a:r>
          </a:p>
          <a:p>
            <a:pPr algn="ctr"/>
            <a:r>
              <a:rPr lang="fr-FR" sz="1800">
                <a:latin typeface="Verdana" pitchFamily="34" charset="0"/>
              </a:rPr>
              <a:t>()</a:t>
            </a:r>
          </a:p>
        </p:txBody>
      </p:sp>
      <p:sp>
        <p:nvSpPr>
          <p:cNvPr id="66568" name="Text Box 14"/>
          <p:cNvSpPr txBox="1">
            <a:spLocks noChangeArrowheads="1"/>
          </p:cNvSpPr>
          <p:nvPr/>
        </p:nvSpPr>
        <p:spPr bwMode="auto">
          <a:xfrm>
            <a:off x="107950" y="3141663"/>
            <a:ext cx="2509838" cy="3708400"/>
          </a:xfrm>
          <a:prstGeom prst="rect">
            <a:avLst/>
          </a:prstGeom>
          <a:noFill/>
          <a:ln w="9525">
            <a:noFill/>
            <a:miter lim="800000"/>
            <a:headEnd/>
            <a:tailEnd/>
          </a:ln>
        </p:spPr>
        <p:txBody>
          <a:bodyPr wrap="none">
            <a:spAutoFit/>
          </a:bodyPr>
          <a:lstStyle/>
          <a:p>
            <a:pPr>
              <a:buFont typeface="Wingdings" pitchFamily="2" charset="2"/>
              <a:buChar char="§"/>
            </a:pPr>
            <a:r>
              <a:rPr lang="fr-FR" sz="1400">
                <a:solidFill>
                  <a:schemeClr val="tx2"/>
                </a:solidFill>
                <a:latin typeface="Verdana" pitchFamily="34" charset="0"/>
              </a:rPr>
              <a:t>Baisse du coût</a:t>
            </a:r>
          </a:p>
          <a:p>
            <a:pPr>
              <a:buFont typeface="Wingdings" pitchFamily="2" charset="2"/>
              <a:buChar char="§"/>
            </a:pPr>
            <a:r>
              <a:rPr lang="fr-FR" sz="1400">
                <a:solidFill>
                  <a:schemeClr val="tx2"/>
                </a:solidFill>
                <a:latin typeface="Verdana" pitchFamily="34" charset="0"/>
              </a:rPr>
              <a:t>Outil privilégié</a:t>
            </a:r>
          </a:p>
          <a:p>
            <a:pPr>
              <a:buFont typeface="Wingdings" pitchFamily="2" charset="2"/>
              <a:buChar char="§"/>
            </a:pPr>
            <a:r>
              <a:rPr lang="fr-FR" sz="1400">
                <a:solidFill>
                  <a:schemeClr val="tx2"/>
                </a:solidFill>
                <a:latin typeface="Verdana" pitchFamily="34" charset="0"/>
              </a:rPr>
              <a:t>De + en + efficace</a:t>
            </a:r>
          </a:p>
          <a:p>
            <a:pPr>
              <a:buFont typeface="Wingdings" pitchFamily="2" charset="2"/>
              <a:buNone/>
            </a:pPr>
            <a:r>
              <a:rPr lang="fr-FR" sz="1400">
                <a:solidFill>
                  <a:schemeClr val="tx2"/>
                </a:solidFill>
                <a:latin typeface="Verdana" pitchFamily="34" charset="0"/>
              </a:rPr>
              <a:t>grâce au CATI (*)</a:t>
            </a:r>
          </a:p>
          <a:p>
            <a:pPr>
              <a:buFont typeface="Wingdings" pitchFamily="2" charset="2"/>
              <a:buChar char="§"/>
            </a:pPr>
            <a:r>
              <a:rPr lang="fr-FR" sz="1400">
                <a:solidFill>
                  <a:schemeClr val="tx2"/>
                </a:solidFill>
                <a:latin typeface="Verdana" pitchFamily="34" charset="0"/>
              </a:rPr>
              <a:t>Rapide, efficace,</a:t>
            </a:r>
          </a:p>
          <a:p>
            <a:pPr>
              <a:buFont typeface="Wingdings" pitchFamily="2" charset="2"/>
              <a:buNone/>
            </a:pPr>
            <a:r>
              <a:rPr lang="fr-FR" sz="1400">
                <a:solidFill>
                  <a:schemeClr val="tx2"/>
                </a:solidFill>
                <a:latin typeface="Verdana" pitchFamily="34" charset="0"/>
              </a:rPr>
              <a:t>économique</a:t>
            </a:r>
          </a:p>
          <a:p>
            <a:pPr>
              <a:buFont typeface="Wingdings" pitchFamily="2" charset="2"/>
              <a:buChar char="§"/>
            </a:pPr>
            <a:r>
              <a:rPr lang="fr-FR" sz="1400">
                <a:solidFill>
                  <a:schemeClr val="tx2"/>
                </a:solidFill>
                <a:latin typeface="Verdana" pitchFamily="34" charset="0"/>
              </a:rPr>
              <a:t>Zone géographique large</a:t>
            </a:r>
          </a:p>
          <a:p>
            <a:pPr>
              <a:buFont typeface="Wingdings" pitchFamily="2" charset="2"/>
              <a:buChar char="§"/>
            </a:pPr>
            <a:endParaRPr lang="fr-FR" sz="1400">
              <a:latin typeface="Verdana" pitchFamily="34" charset="0"/>
            </a:endParaRPr>
          </a:p>
          <a:p>
            <a:pPr>
              <a:buFont typeface="Wingdings" pitchFamily="2" charset="2"/>
              <a:buChar char="§"/>
            </a:pPr>
            <a:r>
              <a:rPr lang="fr-FR" sz="1400">
                <a:latin typeface="Verdana" pitchFamily="34" charset="0"/>
              </a:rPr>
              <a:t>Intrusif</a:t>
            </a:r>
          </a:p>
          <a:p>
            <a:pPr>
              <a:buFont typeface="Wingdings" pitchFamily="2" charset="2"/>
              <a:buChar char="§"/>
            </a:pPr>
            <a:r>
              <a:rPr lang="fr-FR" sz="1400">
                <a:latin typeface="Verdana" pitchFamily="34" charset="0"/>
              </a:rPr>
              <a:t>Listes orange et rouge</a:t>
            </a:r>
          </a:p>
          <a:p>
            <a:pPr>
              <a:buFont typeface="Wingdings" pitchFamily="2" charset="2"/>
              <a:buChar char="§"/>
            </a:pPr>
            <a:r>
              <a:rPr lang="fr-FR" sz="1400">
                <a:latin typeface="Verdana" pitchFamily="34" charset="0"/>
              </a:rPr>
              <a:t>Difficulté de joindre </a:t>
            </a:r>
          </a:p>
          <a:p>
            <a:pPr>
              <a:buFont typeface="Wingdings" pitchFamily="2" charset="2"/>
              <a:buNone/>
            </a:pPr>
            <a:r>
              <a:rPr lang="fr-FR" sz="1400">
                <a:latin typeface="Verdana" pitchFamily="34" charset="0"/>
              </a:rPr>
              <a:t>certaines</a:t>
            </a:r>
          </a:p>
          <a:p>
            <a:pPr>
              <a:buFont typeface="Wingdings" pitchFamily="2" charset="2"/>
              <a:buNone/>
            </a:pPr>
            <a:r>
              <a:rPr lang="fr-FR" sz="1400">
                <a:latin typeface="Verdana" pitchFamily="34" charset="0"/>
              </a:rPr>
              <a:t>cibles</a:t>
            </a:r>
          </a:p>
          <a:p>
            <a:pPr>
              <a:buFont typeface="Wingdings" pitchFamily="2" charset="2"/>
              <a:buChar char="§"/>
            </a:pPr>
            <a:endParaRPr lang="fr-FR" sz="1400">
              <a:latin typeface="Verdana" pitchFamily="34" charset="0"/>
            </a:endParaRPr>
          </a:p>
          <a:p>
            <a:pPr>
              <a:buFont typeface="Wingdings" pitchFamily="2" charset="2"/>
              <a:buChar char="§"/>
            </a:pPr>
            <a:endParaRPr lang="fr-FR" sz="1400">
              <a:latin typeface="Verdana" pitchFamily="34" charset="0"/>
            </a:endParaRPr>
          </a:p>
          <a:p>
            <a:pPr>
              <a:buFont typeface="Wingdings" pitchFamily="2" charset="2"/>
              <a:buChar char="§"/>
            </a:pPr>
            <a:endParaRPr lang="fr-FR" sz="1400">
              <a:latin typeface="Verdana" pitchFamily="34" charset="0"/>
            </a:endParaRPr>
          </a:p>
          <a:p>
            <a:pPr>
              <a:buFont typeface="Wingdings" pitchFamily="2" charset="2"/>
              <a:buNone/>
            </a:pPr>
            <a:endParaRPr lang="fr-FR" sz="1400">
              <a:latin typeface="Verdana" pitchFamily="34" charset="0"/>
            </a:endParaRPr>
          </a:p>
        </p:txBody>
      </p:sp>
      <p:sp>
        <p:nvSpPr>
          <p:cNvPr id="66569" name="Text Box 15"/>
          <p:cNvSpPr txBox="1">
            <a:spLocks noChangeArrowheads="1"/>
          </p:cNvSpPr>
          <p:nvPr/>
        </p:nvSpPr>
        <p:spPr bwMode="auto">
          <a:xfrm>
            <a:off x="519113" y="6230938"/>
            <a:ext cx="5330825" cy="304800"/>
          </a:xfrm>
          <a:prstGeom prst="rect">
            <a:avLst/>
          </a:prstGeom>
          <a:noFill/>
          <a:ln w="9525">
            <a:noFill/>
            <a:miter lim="800000"/>
            <a:headEnd/>
            <a:tailEnd/>
          </a:ln>
        </p:spPr>
        <p:txBody>
          <a:bodyPr wrap="none">
            <a:spAutoFit/>
          </a:bodyPr>
          <a:lstStyle/>
          <a:p>
            <a:r>
              <a:rPr lang="fr-FR" sz="1400" b="1">
                <a:latin typeface="Verdana" pitchFamily="34" charset="0"/>
              </a:rPr>
              <a:t>(*) CATI = Computer Assisted Téléphone Interview</a:t>
            </a:r>
          </a:p>
        </p:txBody>
      </p:sp>
      <p:sp>
        <p:nvSpPr>
          <p:cNvPr id="66570" name="Text Box 18"/>
          <p:cNvSpPr txBox="1">
            <a:spLocks noChangeArrowheads="1"/>
          </p:cNvSpPr>
          <p:nvPr/>
        </p:nvSpPr>
        <p:spPr bwMode="auto">
          <a:xfrm>
            <a:off x="2484438" y="3141663"/>
            <a:ext cx="2819400" cy="4772025"/>
          </a:xfrm>
          <a:prstGeom prst="rect">
            <a:avLst/>
          </a:prstGeom>
          <a:noFill/>
          <a:ln w="9525">
            <a:noFill/>
            <a:miter lim="800000"/>
            <a:headEnd/>
            <a:tailEnd/>
          </a:ln>
        </p:spPr>
        <p:txBody>
          <a:bodyPr wrap="none">
            <a:spAutoFit/>
          </a:bodyPr>
          <a:lstStyle/>
          <a:p>
            <a:pPr>
              <a:buFont typeface="Wingdings" pitchFamily="2" charset="2"/>
              <a:buChar char="§"/>
            </a:pPr>
            <a:r>
              <a:rPr lang="fr-FR" sz="1400">
                <a:solidFill>
                  <a:schemeClr val="tx2"/>
                </a:solidFill>
                <a:latin typeface="Verdana" pitchFamily="34" charset="0"/>
              </a:rPr>
              <a:t>Possibilité de photos</a:t>
            </a:r>
          </a:p>
          <a:p>
            <a:pPr>
              <a:buFont typeface="Wingdings" pitchFamily="2" charset="2"/>
              <a:buChar char="§"/>
            </a:pPr>
            <a:r>
              <a:rPr lang="fr-FR" sz="1400">
                <a:solidFill>
                  <a:schemeClr val="tx2"/>
                </a:solidFill>
                <a:latin typeface="Verdana" pitchFamily="34" charset="0"/>
              </a:rPr>
              <a:t>Présenter le matériel</a:t>
            </a:r>
          </a:p>
          <a:p>
            <a:pPr>
              <a:buFont typeface="Wingdings" pitchFamily="2" charset="2"/>
              <a:buNone/>
            </a:pPr>
            <a:r>
              <a:rPr lang="fr-FR" sz="1400">
                <a:solidFill>
                  <a:schemeClr val="tx2"/>
                </a:solidFill>
                <a:latin typeface="Verdana" pitchFamily="34" charset="0"/>
              </a:rPr>
              <a:t>et des produits</a:t>
            </a:r>
          </a:p>
          <a:p>
            <a:pPr>
              <a:buFont typeface="Wingdings" pitchFamily="2" charset="2"/>
              <a:buNone/>
            </a:pPr>
            <a:endParaRPr lang="fr-FR" sz="1400">
              <a:solidFill>
                <a:schemeClr val="tx2"/>
              </a:solidFill>
              <a:latin typeface="Verdana" pitchFamily="34" charset="0"/>
            </a:endParaRPr>
          </a:p>
          <a:p>
            <a:pPr>
              <a:buFont typeface="Wingdings" pitchFamily="2" charset="2"/>
              <a:buChar char="§"/>
            </a:pPr>
            <a:r>
              <a:rPr lang="fr-FR" sz="1400">
                <a:latin typeface="Verdana" pitchFamily="34" charset="0"/>
              </a:rPr>
              <a:t>Zone géographique </a:t>
            </a:r>
          </a:p>
          <a:p>
            <a:pPr>
              <a:buFont typeface="Wingdings" pitchFamily="2" charset="2"/>
              <a:buNone/>
            </a:pPr>
            <a:r>
              <a:rPr lang="fr-FR" sz="1400">
                <a:latin typeface="Verdana" pitchFamily="34" charset="0"/>
              </a:rPr>
              <a:t>limitée</a:t>
            </a:r>
          </a:p>
          <a:p>
            <a:pPr>
              <a:buFont typeface="Wingdings" pitchFamily="2" charset="2"/>
              <a:buChar char="§"/>
            </a:pPr>
            <a:r>
              <a:rPr lang="fr-FR" sz="1400">
                <a:latin typeface="Verdana" pitchFamily="34" charset="0"/>
              </a:rPr>
              <a:t>Difficulté de contrôle </a:t>
            </a:r>
          </a:p>
          <a:p>
            <a:pPr>
              <a:buFont typeface="Wingdings" pitchFamily="2" charset="2"/>
              <a:buNone/>
            </a:pPr>
            <a:r>
              <a:rPr lang="fr-FR" sz="1400">
                <a:latin typeface="Verdana" pitchFamily="34" charset="0"/>
              </a:rPr>
              <a:t>du travail</a:t>
            </a:r>
          </a:p>
          <a:p>
            <a:pPr>
              <a:buFont typeface="Wingdings" pitchFamily="2" charset="2"/>
              <a:buChar char="§"/>
            </a:pPr>
            <a:r>
              <a:rPr lang="fr-FR" sz="1400">
                <a:latin typeface="Verdana" pitchFamily="34" charset="0"/>
              </a:rPr>
              <a:t>Présence de codes </a:t>
            </a:r>
          </a:p>
          <a:p>
            <a:pPr>
              <a:buFont typeface="Wingdings" pitchFamily="2" charset="2"/>
              <a:buNone/>
            </a:pPr>
            <a:r>
              <a:rPr lang="fr-FR" sz="1400">
                <a:latin typeface="Verdana" pitchFamily="34" charset="0"/>
              </a:rPr>
              <a:t>Électroniques à l’entrée </a:t>
            </a:r>
          </a:p>
          <a:p>
            <a:pPr>
              <a:buFont typeface="Wingdings" pitchFamily="2" charset="2"/>
              <a:buNone/>
            </a:pPr>
            <a:r>
              <a:rPr lang="fr-FR" sz="1400">
                <a:latin typeface="Verdana" pitchFamily="34" charset="0"/>
              </a:rPr>
              <a:t>des immeubles</a:t>
            </a:r>
          </a:p>
          <a:p>
            <a:pPr>
              <a:buFont typeface="Wingdings" pitchFamily="2" charset="2"/>
              <a:buChar char="§"/>
            </a:pPr>
            <a:r>
              <a:rPr lang="fr-FR" sz="1400">
                <a:latin typeface="Verdana" pitchFamily="34" charset="0"/>
              </a:rPr>
              <a:t>Méfiance des enquêtés, peu </a:t>
            </a:r>
          </a:p>
          <a:p>
            <a:pPr>
              <a:buFont typeface="Wingdings" pitchFamily="2" charset="2"/>
              <a:buNone/>
            </a:pPr>
            <a:r>
              <a:rPr lang="fr-FR" sz="1400">
                <a:latin typeface="Verdana" pitchFamily="34" charset="0"/>
              </a:rPr>
              <a:t>de temps à consacrer</a:t>
            </a:r>
          </a:p>
          <a:p>
            <a:pPr>
              <a:buFont typeface="Wingdings" pitchFamily="2" charset="2"/>
              <a:buNone/>
            </a:pPr>
            <a:endParaRPr lang="fr-FR" sz="1400">
              <a:solidFill>
                <a:schemeClr val="tx2"/>
              </a:solidFill>
              <a:latin typeface="Verdana" pitchFamily="34" charset="0"/>
            </a:endParaRPr>
          </a:p>
          <a:p>
            <a:pPr>
              <a:buFont typeface="Wingdings" pitchFamily="2" charset="2"/>
              <a:buNone/>
            </a:pPr>
            <a:endParaRPr lang="fr-FR" sz="1400">
              <a:solidFill>
                <a:schemeClr val="tx2"/>
              </a:solidFill>
              <a:latin typeface="Verdana" pitchFamily="34" charset="0"/>
            </a:endParaRPr>
          </a:p>
          <a:p>
            <a:pPr>
              <a:buFont typeface="Wingdings" pitchFamily="2" charset="2"/>
              <a:buNone/>
            </a:pPr>
            <a:endParaRPr lang="fr-FR" sz="1400">
              <a:solidFill>
                <a:schemeClr val="tx2"/>
              </a:solidFill>
              <a:latin typeface="Verdana" pitchFamily="34" charset="0"/>
            </a:endParaRPr>
          </a:p>
          <a:p>
            <a:pPr>
              <a:buFont typeface="Wingdings" pitchFamily="2" charset="2"/>
              <a:buNone/>
            </a:pPr>
            <a:endParaRPr lang="fr-FR" sz="1400">
              <a:solidFill>
                <a:schemeClr val="tx2"/>
              </a:solidFill>
              <a:latin typeface="Verdana" pitchFamily="34" charset="0"/>
            </a:endParaRPr>
          </a:p>
          <a:p>
            <a:pPr>
              <a:buFont typeface="Wingdings" pitchFamily="2" charset="2"/>
              <a:buNone/>
            </a:pPr>
            <a:endParaRPr lang="fr-FR" sz="1400">
              <a:solidFill>
                <a:schemeClr val="tx2"/>
              </a:solidFill>
              <a:latin typeface="Verdana" pitchFamily="34" charset="0"/>
            </a:endParaRPr>
          </a:p>
          <a:p>
            <a:pPr>
              <a:buFont typeface="Wingdings" pitchFamily="2" charset="2"/>
              <a:buNone/>
            </a:pPr>
            <a:endParaRPr lang="fr-FR" sz="1400">
              <a:solidFill>
                <a:schemeClr val="tx2"/>
              </a:solidFill>
              <a:latin typeface="Verdana" pitchFamily="34" charset="0"/>
            </a:endParaRPr>
          </a:p>
          <a:p>
            <a:pPr>
              <a:buFont typeface="Wingdings" pitchFamily="2" charset="2"/>
              <a:buChar char="§"/>
            </a:pPr>
            <a:endParaRPr lang="fr-FR" sz="1400">
              <a:solidFill>
                <a:schemeClr val="tx2"/>
              </a:solidFill>
              <a:latin typeface="Verdana" pitchFamily="34" charset="0"/>
            </a:endParaRPr>
          </a:p>
          <a:p>
            <a:pPr>
              <a:buFont typeface="Wingdings" pitchFamily="2" charset="2"/>
              <a:buNone/>
            </a:pPr>
            <a:endParaRPr lang="fr-FR" sz="1400">
              <a:solidFill>
                <a:schemeClr val="tx2"/>
              </a:solidFill>
              <a:latin typeface="Verdana" pitchFamily="34" charset="0"/>
            </a:endParaRPr>
          </a:p>
          <a:p>
            <a:pPr>
              <a:buFont typeface="Wingdings" pitchFamily="2" charset="2"/>
              <a:buNone/>
            </a:pPr>
            <a:endParaRPr lang="fr-FR" sz="1400">
              <a:solidFill>
                <a:schemeClr val="tx2"/>
              </a:solidFill>
              <a:latin typeface="Verdana" pitchFamily="34" charset="0"/>
            </a:endParaRPr>
          </a:p>
        </p:txBody>
      </p:sp>
      <p:sp>
        <p:nvSpPr>
          <p:cNvPr id="66571" name="Text Box 20"/>
          <p:cNvSpPr txBox="1">
            <a:spLocks noChangeArrowheads="1"/>
          </p:cNvSpPr>
          <p:nvPr/>
        </p:nvSpPr>
        <p:spPr bwMode="auto">
          <a:xfrm>
            <a:off x="4787900" y="3141663"/>
            <a:ext cx="2332038" cy="2219325"/>
          </a:xfrm>
          <a:prstGeom prst="rect">
            <a:avLst/>
          </a:prstGeom>
          <a:noFill/>
          <a:ln w="9525">
            <a:noFill/>
            <a:miter lim="800000"/>
            <a:headEnd/>
            <a:tailEnd/>
          </a:ln>
        </p:spPr>
        <p:txBody>
          <a:bodyPr wrap="none">
            <a:spAutoFit/>
          </a:bodyPr>
          <a:lstStyle/>
          <a:p>
            <a:pPr>
              <a:buFont typeface="Wingdings" pitchFamily="2" charset="2"/>
              <a:buChar char="§"/>
            </a:pPr>
            <a:r>
              <a:rPr lang="fr-FR" sz="1400">
                <a:solidFill>
                  <a:schemeClr val="tx2"/>
                </a:solidFill>
                <a:latin typeface="Verdana" pitchFamily="34" charset="0"/>
              </a:rPr>
              <a:t>Peu coûteux</a:t>
            </a:r>
          </a:p>
          <a:p>
            <a:pPr>
              <a:buFont typeface="Wingdings" pitchFamily="2" charset="2"/>
              <a:buChar char="§"/>
            </a:pPr>
            <a:r>
              <a:rPr lang="fr-FR" sz="1400">
                <a:solidFill>
                  <a:schemeClr val="tx2"/>
                </a:solidFill>
                <a:latin typeface="Verdana" pitchFamily="34" charset="0"/>
              </a:rPr>
              <a:t>Plus fort sentiment</a:t>
            </a:r>
          </a:p>
          <a:p>
            <a:pPr>
              <a:buFont typeface="Wingdings" pitchFamily="2" charset="2"/>
              <a:buNone/>
            </a:pPr>
            <a:r>
              <a:rPr lang="fr-FR" sz="1400">
                <a:solidFill>
                  <a:schemeClr val="tx2"/>
                </a:solidFill>
                <a:latin typeface="Verdana" pitchFamily="34" charset="0"/>
              </a:rPr>
              <a:t>d’anonymat</a:t>
            </a:r>
          </a:p>
          <a:p>
            <a:pPr>
              <a:buFont typeface="Wingdings" pitchFamily="2" charset="2"/>
              <a:buNone/>
            </a:pPr>
            <a:endParaRPr lang="fr-FR" sz="1400">
              <a:solidFill>
                <a:schemeClr val="tx2"/>
              </a:solidFill>
              <a:latin typeface="Verdana" pitchFamily="34" charset="0"/>
            </a:endParaRPr>
          </a:p>
          <a:p>
            <a:pPr>
              <a:buFont typeface="Wingdings" pitchFamily="2" charset="2"/>
              <a:buChar char="§"/>
            </a:pPr>
            <a:r>
              <a:rPr lang="fr-FR" sz="1400">
                <a:latin typeface="Verdana" pitchFamily="34" charset="0"/>
              </a:rPr>
              <a:t>Lenteur des remontées</a:t>
            </a:r>
          </a:p>
          <a:p>
            <a:pPr>
              <a:buFont typeface="Wingdings" pitchFamily="2" charset="2"/>
              <a:buNone/>
            </a:pPr>
            <a:r>
              <a:rPr lang="fr-FR" sz="1400">
                <a:latin typeface="Verdana" pitchFamily="34" charset="0"/>
              </a:rPr>
              <a:t>( 3 à 5 semaines)</a:t>
            </a:r>
          </a:p>
          <a:p>
            <a:pPr>
              <a:buFont typeface="Wingdings" pitchFamily="2" charset="2"/>
              <a:buChar char="§"/>
            </a:pPr>
            <a:r>
              <a:rPr lang="fr-FR" sz="1400">
                <a:latin typeface="Verdana" pitchFamily="34" charset="0"/>
              </a:rPr>
              <a:t>Questionnaire simple</a:t>
            </a:r>
          </a:p>
          <a:p>
            <a:pPr>
              <a:buFont typeface="Wingdings" pitchFamily="2" charset="2"/>
              <a:buChar char="§"/>
            </a:pPr>
            <a:r>
              <a:rPr lang="fr-FR" sz="1400">
                <a:latin typeface="Verdana" pitchFamily="34" charset="0"/>
              </a:rPr>
              <a:t>Taux de réponse faible</a:t>
            </a:r>
          </a:p>
          <a:p>
            <a:pPr>
              <a:buFont typeface="Wingdings" pitchFamily="2" charset="2"/>
              <a:buChar char="§"/>
            </a:pPr>
            <a:r>
              <a:rPr lang="fr-FR" sz="1400">
                <a:latin typeface="Verdana" pitchFamily="34" charset="0"/>
              </a:rPr>
              <a:t>Problème de cible</a:t>
            </a:r>
          </a:p>
          <a:p>
            <a:pPr>
              <a:buFont typeface="Wingdings" pitchFamily="2" charset="2"/>
              <a:buNone/>
            </a:pPr>
            <a:endParaRPr lang="fr-FR" sz="1400">
              <a:latin typeface="Verdana" pitchFamily="34" charset="0"/>
            </a:endParaRPr>
          </a:p>
        </p:txBody>
      </p:sp>
      <p:sp>
        <p:nvSpPr>
          <p:cNvPr id="66572" name="Text Box 23"/>
          <p:cNvSpPr txBox="1">
            <a:spLocks noChangeArrowheads="1"/>
          </p:cNvSpPr>
          <p:nvPr/>
        </p:nvSpPr>
        <p:spPr bwMode="auto">
          <a:xfrm>
            <a:off x="7019925" y="3141663"/>
            <a:ext cx="2222500" cy="3495675"/>
          </a:xfrm>
          <a:prstGeom prst="rect">
            <a:avLst/>
          </a:prstGeom>
          <a:noFill/>
          <a:ln w="9525">
            <a:noFill/>
            <a:miter lim="800000"/>
            <a:headEnd/>
            <a:tailEnd/>
          </a:ln>
        </p:spPr>
        <p:txBody>
          <a:bodyPr wrap="none">
            <a:spAutoFit/>
          </a:bodyPr>
          <a:lstStyle/>
          <a:p>
            <a:pPr>
              <a:buFont typeface="Wingdings" pitchFamily="2" charset="2"/>
              <a:buChar char="§"/>
            </a:pPr>
            <a:r>
              <a:rPr lang="fr-FR" sz="1400">
                <a:solidFill>
                  <a:schemeClr val="tx2"/>
                </a:solidFill>
                <a:latin typeface="Verdana" pitchFamily="34" charset="0"/>
              </a:rPr>
              <a:t>Données immédiates</a:t>
            </a:r>
          </a:p>
          <a:p>
            <a:pPr>
              <a:buFont typeface="Wingdings" pitchFamily="2" charset="2"/>
              <a:buChar char="§"/>
            </a:pPr>
            <a:r>
              <a:rPr lang="fr-FR" sz="1400">
                <a:solidFill>
                  <a:schemeClr val="tx2"/>
                </a:solidFill>
                <a:latin typeface="Verdana" pitchFamily="34" charset="0"/>
              </a:rPr>
              <a:t>Aspect moderne</a:t>
            </a:r>
          </a:p>
          <a:p>
            <a:pPr>
              <a:buFont typeface="Wingdings" pitchFamily="2" charset="2"/>
              <a:buChar char="§"/>
            </a:pPr>
            <a:r>
              <a:rPr lang="fr-FR" sz="1400">
                <a:solidFill>
                  <a:schemeClr val="tx2"/>
                </a:solidFill>
                <a:latin typeface="Verdana" pitchFamily="34" charset="0"/>
              </a:rPr>
              <a:t>Échantillon mondial</a:t>
            </a:r>
          </a:p>
          <a:p>
            <a:pPr>
              <a:buFont typeface="Wingdings" pitchFamily="2" charset="2"/>
              <a:buChar char="§"/>
            </a:pPr>
            <a:r>
              <a:rPr lang="fr-FR" sz="1400">
                <a:solidFill>
                  <a:schemeClr val="tx2"/>
                </a:solidFill>
                <a:latin typeface="Verdana" pitchFamily="34" charset="0"/>
              </a:rPr>
              <a:t>Mêmes questions en </a:t>
            </a:r>
          </a:p>
          <a:p>
            <a:pPr>
              <a:buFont typeface="Wingdings" pitchFamily="2" charset="2"/>
              <a:buNone/>
            </a:pPr>
            <a:r>
              <a:rPr lang="fr-FR" sz="1400">
                <a:solidFill>
                  <a:schemeClr val="tx2"/>
                </a:solidFill>
                <a:latin typeface="Verdana" pitchFamily="34" charset="0"/>
              </a:rPr>
              <a:t>plusieurs langues</a:t>
            </a:r>
          </a:p>
          <a:p>
            <a:pPr>
              <a:buFont typeface="Wingdings" pitchFamily="2" charset="2"/>
              <a:buChar char="§"/>
            </a:pPr>
            <a:r>
              <a:rPr lang="fr-FR" sz="1400">
                <a:solidFill>
                  <a:schemeClr val="tx2"/>
                </a:solidFill>
                <a:latin typeface="Verdana" pitchFamily="34" charset="0"/>
              </a:rPr>
              <a:t>Coût accessible</a:t>
            </a:r>
          </a:p>
          <a:p>
            <a:pPr>
              <a:buFont typeface="Wingdings" pitchFamily="2" charset="2"/>
              <a:buChar char="§"/>
            </a:pPr>
            <a:endParaRPr lang="fr-FR" sz="1400">
              <a:solidFill>
                <a:schemeClr val="tx2"/>
              </a:solidFill>
              <a:latin typeface="Verdana" pitchFamily="34" charset="0"/>
            </a:endParaRPr>
          </a:p>
          <a:p>
            <a:pPr>
              <a:buFont typeface="Wingdings" pitchFamily="2" charset="2"/>
              <a:buChar char="§"/>
            </a:pPr>
            <a:r>
              <a:rPr lang="fr-FR" sz="1400">
                <a:latin typeface="Verdana" pitchFamily="34" charset="0"/>
              </a:rPr>
              <a:t>Taux d’équipement</a:t>
            </a:r>
          </a:p>
          <a:p>
            <a:pPr>
              <a:buFont typeface="Wingdings" pitchFamily="2" charset="2"/>
              <a:buNone/>
            </a:pPr>
            <a:r>
              <a:rPr lang="fr-FR" sz="1400">
                <a:latin typeface="Verdana" pitchFamily="34" charset="0"/>
              </a:rPr>
              <a:t>des foyers encore </a:t>
            </a:r>
          </a:p>
          <a:p>
            <a:pPr>
              <a:buFont typeface="Wingdings" pitchFamily="2" charset="2"/>
              <a:buNone/>
            </a:pPr>
            <a:r>
              <a:rPr lang="fr-FR" sz="1400">
                <a:latin typeface="Verdana" pitchFamily="34" charset="0"/>
              </a:rPr>
              <a:t>limité</a:t>
            </a:r>
          </a:p>
          <a:p>
            <a:pPr>
              <a:buFont typeface="Wingdings" pitchFamily="2" charset="2"/>
              <a:buChar char="§"/>
            </a:pPr>
            <a:r>
              <a:rPr lang="fr-FR" sz="1400">
                <a:latin typeface="Verdana" pitchFamily="34" charset="0"/>
              </a:rPr>
              <a:t>Représentativité de la</a:t>
            </a:r>
          </a:p>
          <a:p>
            <a:pPr>
              <a:buFont typeface="Wingdings" pitchFamily="2" charset="2"/>
              <a:buNone/>
            </a:pPr>
            <a:r>
              <a:rPr lang="fr-FR" sz="1400">
                <a:latin typeface="Verdana" pitchFamily="34" charset="0"/>
              </a:rPr>
              <a:t>Population française</a:t>
            </a:r>
          </a:p>
          <a:p>
            <a:pPr>
              <a:buFont typeface="Wingdings" pitchFamily="2" charset="2"/>
              <a:buNone/>
            </a:pPr>
            <a:r>
              <a:rPr lang="fr-FR" sz="1400">
                <a:latin typeface="Verdana" pitchFamily="34" charset="0"/>
              </a:rPr>
              <a:t>non encore atteinte</a:t>
            </a:r>
          </a:p>
          <a:p>
            <a:pPr>
              <a:buFont typeface="Wingdings" pitchFamily="2" charset="2"/>
              <a:buNone/>
            </a:pPr>
            <a:endParaRPr lang="fr-FR" sz="1400">
              <a:latin typeface="Verdana" pitchFamily="34" charset="0"/>
            </a:endParaRPr>
          </a:p>
          <a:p>
            <a:pPr>
              <a:buFont typeface="Wingdings" pitchFamily="2" charset="2"/>
              <a:buNone/>
            </a:pPr>
            <a:endParaRPr lang="fr-FR" sz="1400">
              <a:latin typeface="Verdana" pitchFamily="34" charset="0"/>
            </a:endParaRPr>
          </a:p>
          <a:p>
            <a:pPr>
              <a:buFont typeface="Wingdings" pitchFamily="2" charset="2"/>
              <a:buNone/>
            </a:pPr>
            <a:endParaRPr lang="fr-FR" sz="1400">
              <a:solidFill>
                <a:schemeClr val="tx2"/>
              </a:solidFill>
              <a:latin typeface="Verdana" pitchFamily="34" charset="0"/>
            </a:endParaRPr>
          </a:p>
        </p:txBody>
      </p:sp>
      <p:sp>
        <p:nvSpPr>
          <p:cNvPr id="66573" name="Line 25"/>
          <p:cNvSpPr>
            <a:spLocks noChangeShapeType="1"/>
          </p:cNvSpPr>
          <p:nvPr/>
        </p:nvSpPr>
        <p:spPr bwMode="auto">
          <a:xfrm flipH="1">
            <a:off x="1547813" y="1412875"/>
            <a:ext cx="1079500" cy="863600"/>
          </a:xfrm>
          <a:prstGeom prst="line">
            <a:avLst/>
          </a:prstGeom>
          <a:noFill/>
          <a:ln w="9525">
            <a:solidFill>
              <a:schemeClr val="tx1"/>
            </a:solidFill>
            <a:round/>
            <a:headEnd/>
            <a:tailEnd type="triangle" w="med" len="med"/>
          </a:ln>
        </p:spPr>
        <p:txBody>
          <a:bodyPr/>
          <a:lstStyle/>
          <a:p>
            <a:endParaRPr lang="fr-FR"/>
          </a:p>
        </p:txBody>
      </p:sp>
      <p:sp>
        <p:nvSpPr>
          <p:cNvPr id="66574" name="Line 26"/>
          <p:cNvSpPr>
            <a:spLocks noChangeShapeType="1"/>
          </p:cNvSpPr>
          <p:nvPr/>
        </p:nvSpPr>
        <p:spPr bwMode="auto">
          <a:xfrm>
            <a:off x="3779838" y="1412875"/>
            <a:ext cx="0" cy="863600"/>
          </a:xfrm>
          <a:prstGeom prst="line">
            <a:avLst/>
          </a:prstGeom>
          <a:noFill/>
          <a:ln w="9525">
            <a:solidFill>
              <a:schemeClr val="tx1"/>
            </a:solidFill>
            <a:round/>
            <a:headEnd/>
            <a:tailEnd type="triangle" w="med" len="med"/>
          </a:ln>
        </p:spPr>
        <p:txBody>
          <a:bodyPr/>
          <a:lstStyle/>
          <a:p>
            <a:endParaRPr lang="fr-FR"/>
          </a:p>
        </p:txBody>
      </p:sp>
      <p:sp>
        <p:nvSpPr>
          <p:cNvPr id="66575" name="Line 27"/>
          <p:cNvSpPr>
            <a:spLocks noChangeShapeType="1"/>
          </p:cNvSpPr>
          <p:nvPr/>
        </p:nvSpPr>
        <p:spPr bwMode="auto">
          <a:xfrm>
            <a:off x="5364163" y="1412875"/>
            <a:ext cx="431800" cy="863600"/>
          </a:xfrm>
          <a:prstGeom prst="line">
            <a:avLst/>
          </a:prstGeom>
          <a:noFill/>
          <a:ln w="9525">
            <a:solidFill>
              <a:schemeClr val="tx1"/>
            </a:solidFill>
            <a:round/>
            <a:headEnd/>
            <a:tailEnd type="triangle" w="med" len="med"/>
          </a:ln>
        </p:spPr>
        <p:txBody>
          <a:bodyPr/>
          <a:lstStyle/>
          <a:p>
            <a:endParaRPr lang="fr-FR"/>
          </a:p>
        </p:txBody>
      </p:sp>
      <p:sp>
        <p:nvSpPr>
          <p:cNvPr id="66576" name="Line 28"/>
          <p:cNvSpPr>
            <a:spLocks noChangeShapeType="1"/>
          </p:cNvSpPr>
          <p:nvPr/>
        </p:nvSpPr>
        <p:spPr bwMode="auto">
          <a:xfrm>
            <a:off x="6948488" y="1412875"/>
            <a:ext cx="1079500" cy="863600"/>
          </a:xfrm>
          <a:prstGeom prst="line">
            <a:avLst/>
          </a:prstGeom>
          <a:noFill/>
          <a:ln w="9525">
            <a:solidFill>
              <a:schemeClr val="tx1"/>
            </a:solidFill>
            <a:round/>
            <a:headEnd/>
            <a:tailEnd type="triangle" w="med" len="med"/>
          </a:ln>
        </p:spPr>
        <p:txBody>
          <a:bodyPr/>
          <a:lstStyle/>
          <a:p>
            <a:endParaRPr lang="fr-F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ce réservé du numéro de diapositive 4"/>
          <p:cNvSpPr>
            <a:spLocks noGrp="1"/>
          </p:cNvSpPr>
          <p:nvPr>
            <p:ph type="sldNum" sz="quarter" idx="11"/>
          </p:nvPr>
        </p:nvSpPr>
        <p:spPr>
          <a:noFill/>
        </p:spPr>
        <p:txBody>
          <a:bodyPr/>
          <a:lstStyle/>
          <a:p>
            <a:fld id="{D660829C-7ABE-42D6-B187-A7A21510BBBD}" type="slidenum">
              <a:rPr lang="fr-FR"/>
              <a:pPr/>
              <a:t>35</a:t>
            </a:fld>
            <a:endParaRPr lang="fr-FR"/>
          </a:p>
        </p:txBody>
      </p:sp>
      <p:sp>
        <p:nvSpPr>
          <p:cNvPr id="67588" name="Rectangle 3"/>
          <p:cNvSpPr>
            <a:spLocks noGrp="1" noChangeArrowheads="1"/>
          </p:cNvSpPr>
          <p:nvPr>
            <p:ph type="body" idx="1"/>
          </p:nvPr>
        </p:nvSpPr>
        <p:spPr/>
        <p:txBody>
          <a:bodyPr/>
          <a:lstStyle/>
          <a:p>
            <a:pPr marL="990600" lvl="1" indent="-533400" eaLnBrk="1" hangingPunct="1">
              <a:buFont typeface="Wingdings" pitchFamily="2" charset="2"/>
              <a:buAutoNum type="arabicPeriod" startAt="5"/>
            </a:pPr>
            <a:r>
              <a:rPr lang="fr-FR" sz="2300" smtClean="0"/>
              <a:t>Recherches préalables</a:t>
            </a:r>
          </a:p>
          <a:p>
            <a:pPr marL="990600" lvl="1" indent="-533400" eaLnBrk="1" hangingPunct="1">
              <a:buFont typeface="Wingdings" pitchFamily="2" charset="2"/>
              <a:buChar char="Ø"/>
            </a:pPr>
            <a:endParaRPr lang="fr-FR" sz="2300" smtClean="0"/>
          </a:p>
          <a:p>
            <a:pPr marL="990600" lvl="1" indent="-533400" eaLnBrk="1" hangingPunct="1">
              <a:buFont typeface="Wingdings" pitchFamily="2" charset="2"/>
              <a:buChar char="Ø"/>
            </a:pPr>
            <a:r>
              <a:rPr lang="fr-FR" sz="2300" smtClean="0"/>
              <a:t>Études documentaires</a:t>
            </a:r>
          </a:p>
          <a:p>
            <a:pPr marL="990600" lvl="1" indent="-533400" eaLnBrk="1" hangingPunct="1">
              <a:buFont typeface="Wingdings" pitchFamily="2" charset="2"/>
              <a:buChar char="Ø"/>
            </a:pPr>
            <a:endParaRPr lang="fr-FR" sz="2300" smtClean="0"/>
          </a:p>
          <a:p>
            <a:pPr marL="990600" lvl="1" indent="-533400" eaLnBrk="1" hangingPunct="1">
              <a:buFont typeface="Wingdings" pitchFamily="2" charset="2"/>
              <a:buChar char="Ø"/>
            </a:pPr>
            <a:r>
              <a:rPr lang="fr-FR" sz="2300" smtClean="0"/>
              <a:t>Analyse qualitative</a:t>
            </a:r>
          </a:p>
          <a:p>
            <a:pPr marL="990600" lvl="1" indent="-533400" eaLnBrk="1" hangingPunct="1">
              <a:buFont typeface="Wingdings" pitchFamily="2" charset="2"/>
              <a:buChar char="Ø"/>
            </a:pPr>
            <a:endParaRPr lang="fr-FR" sz="2300" smtClean="0"/>
          </a:p>
          <a:p>
            <a:pPr marL="990600" lvl="1" indent="-533400" eaLnBrk="1" hangingPunct="1">
              <a:buFont typeface="Wingdings" pitchFamily="2" charset="2"/>
              <a:buChar char="Ø"/>
            </a:pPr>
            <a:r>
              <a:rPr lang="fr-FR" sz="2300" smtClean="0"/>
              <a:t>Consultations d’experts</a:t>
            </a:r>
          </a:p>
          <a:p>
            <a:pPr marL="990600" lvl="1" indent="-533400" eaLnBrk="1" hangingPunct="1">
              <a:buFont typeface="Wingdings" pitchFamily="2" charset="2"/>
              <a:buChar char="Ø"/>
            </a:pPr>
            <a:endParaRPr lang="fr-FR" sz="2300" smtClean="0"/>
          </a:p>
          <a:p>
            <a:pPr marL="990600" lvl="1" indent="-533400" eaLnBrk="1" hangingPunct="1">
              <a:buFont typeface="Wingdings" pitchFamily="2" charset="2"/>
              <a:buChar char="Ø"/>
            </a:pPr>
            <a:r>
              <a:rPr lang="fr-FR" sz="2300" smtClean="0"/>
              <a:t>Recherche d’informations sur le sujet…</a:t>
            </a:r>
          </a:p>
        </p:txBody>
      </p:sp>
      <p:sp>
        <p:nvSpPr>
          <p:cNvPr id="67590" name="Rectangle 6"/>
          <p:cNvSpPr>
            <a:spLocks noChangeArrowheads="1"/>
          </p:cNvSpPr>
          <p:nvPr/>
        </p:nvSpPr>
        <p:spPr bwMode="auto">
          <a:xfrm>
            <a:off x="468313" y="404813"/>
            <a:ext cx="8229600" cy="1371600"/>
          </a:xfrm>
          <a:prstGeom prst="rect">
            <a:avLst/>
          </a:prstGeom>
          <a:noFill/>
          <a:ln w="9525">
            <a:noFill/>
            <a:miter lim="800000"/>
            <a:headEnd/>
            <a:tailEnd/>
          </a:ln>
        </p:spPr>
        <p:txBody>
          <a:bodyPr anchor="ctr"/>
          <a:lstStyle/>
          <a:p>
            <a:pPr eaLnBrk="0" hangingPunct="0"/>
            <a:r>
              <a:rPr lang="fr-FR" sz="4400" i="0">
                <a:solidFill>
                  <a:schemeClr val="hlink"/>
                </a:solidFill>
              </a:rPr>
              <a:t>Réflexions préalables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ce réservé du numéro de diapositive 2"/>
          <p:cNvSpPr>
            <a:spLocks noGrp="1"/>
          </p:cNvSpPr>
          <p:nvPr>
            <p:ph type="sldNum" sz="quarter" idx="11"/>
          </p:nvPr>
        </p:nvSpPr>
        <p:spPr>
          <a:xfrm>
            <a:off x="6670675" y="6392863"/>
            <a:ext cx="2133600" cy="457200"/>
          </a:xfrm>
          <a:noFill/>
        </p:spPr>
        <p:txBody>
          <a:bodyPr/>
          <a:lstStyle/>
          <a:p>
            <a:fld id="{0B0E4DBD-E50D-4B21-9475-A4102EB862D2}" type="slidenum">
              <a:rPr lang="fr-FR"/>
              <a:pPr/>
              <a:t>36</a:t>
            </a:fld>
            <a:endParaRPr lang="fr-FR"/>
          </a:p>
        </p:txBody>
      </p:sp>
      <p:sp>
        <p:nvSpPr>
          <p:cNvPr id="68611" name="AutoShape 4"/>
          <p:cNvSpPr>
            <a:spLocks noChangeArrowheads="1"/>
          </p:cNvSpPr>
          <p:nvPr/>
        </p:nvSpPr>
        <p:spPr bwMode="auto">
          <a:xfrm>
            <a:off x="1981200" y="692150"/>
            <a:ext cx="5616575" cy="863600"/>
          </a:xfrm>
          <a:prstGeom prst="downArrowCallout">
            <a:avLst>
              <a:gd name="adj1" fmla="val 162592"/>
              <a:gd name="adj2" fmla="val 162592"/>
              <a:gd name="adj3" fmla="val 16667"/>
              <a:gd name="adj4" fmla="val 66667"/>
            </a:avLst>
          </a:prstGeom>
          <a:solidFill>
            <a:schemeClr val="accent2"/>
          </a:solidFill>
          <a:ln w="9525">
            <a:noFill/>
            <a:miter lim="800000"/>
            <a:headEnd/>
            <a:tailEnd/>
          </a:ln>
        </p:spPr>
        <p:txBody>
          <a:bodyPr wrap="none" anchor="ctr"/>
          <a:lstStyle/>
          <a:p>
            <a:pPr algn="ctr"/>
            <a:endParaRPr lang="fr-FR" sz="1600" i="0">
              <a:latin typeface="Verdana" pitchFamily="34" charset="0"/>
            </a:endParaRPr>
          </a:p>
          <a:p>
            <a:pPr algn="ctr"/>
            <a:r>
              <a:rPr lang="fr-FR" sz="1600" i="0">
                <a:latin typeface="Verdana" pitchFamily="34" charset="0"/>
              </a:rPr>
              <a:t>IDENTIFICATION ET FORMULATION</a:t>
            </a:r>
          </a:p>
          <a:p>
            <a:pPr algn="ctr"/>
            <a:r>
              <a:rPr lang="fr-FR" sz="1600" i="0">
                <a:latin typeface="Verdana" pitchFamily="34" charset="0"/>
              </a:rPr>
              <a:t>DU PROBLEME</a:t>
            </a:r>
          </a:p>
          <a:p>
            <a:pPr algn="ctr"/>
            <a:endParaRPr lang="fr-FR" sz="1600" i="0">
              <a:latin typeface="Verdana" pitchFamily="34" charset="0"/>
            </a:endParaRPr>
          </a:p>
        </p:txBody>
      </p:sp>
      <p:sp>
        <p:nvSpPr>
          <p:cNvPr id="68612" name="AutoShape 6"/>
          <p:cNvSpPr>
            <a:spLocks noChangeArrowheads="1"/>
          </p:cNvSpPr>
          <p:nvPr/>
        </p:nvSpPr>
        <p:spPr bwMode="auto">
          <a:xfrm>
            <a:off x="1981200" y="1484313"/>
            <a:ext cx="5616575" cy="863600"/>
          </a:xfrm>
          <a:prstGeom prst="downArrowCallout">
            <a:avLst>
              <a:gd name="adj1" fmla="val 162592"/>
              <a:gd name="adj2" fmla="val 162592"/>
              <a:gd name="adj3" fmla="val 16667"/>
              <a:gd name="adj4" fmla="val 66667"/>
            </a:avLst>
          </a:prstGeom>
          <a:solidFill>
            <a:schemeClr val="accent2"/>
          </a:solidFill>
          <a:ln w="9525">
            <a:noFill/>
            <a:miter lim="800000"/>
            <a:headEnd/>
            <a:tailEnd/>
          </a:ln>
        </p:spPr>
        <p:txBody>
          <a:bodyPr wrap="none" anchor="ctr"/>
          <a:lstStyle/>
          <a:p>
            <a:pPr algn="ctr"/>
            <a:endParaRPr lang="fr-FR" sz="1600" i="0">
              <a:latin typeface="Verdana" pitchFamily="34" charset="0"/>
            </a:endParaRPr>
          </a:p>
          <a:p>
            <a:pPr algn="ctr"/>
            <a:r>
              <a:rPr lang="fr-FR" sz="1600" i="0">
                <a:latin typeface="Verdana" pitchFamily="34" charset="0"/>
              </a:rPr>
              <a:t>IDENTIFICATION DES INFORMATIONS</a:t>
            </a:r>
          </a:p>
          <a:p>
            <a:pPr algn="ctr"/>
            <a:r>
              <a:rPr lang="fr-FR" sz="1600" i="0">
                <a:latin typeface="Verdana" pitchFamily="34" charset="0"/>
              </a:rPr>
              <a:t>NECESSAIRES</a:t>
            </a:r>
          </a:p>
          <a:p>
            <a:pPr algn="ctr"/>
            <a:endParaRPr lang="fr-FR" sz="1600" i="0">
              <a:latin typeface="Verdana" pitchFamily="34" charset="0"/>
            </a:endParaRPr>
          </a:p>
        </p:txBody>
      </p:sp>
      <p:sp>
        <p:nvSpPr>
          <p:cNvPr id="68613" name="AutoShape 7"/>
          <p:cNvSpPr>
            <a:spLocks noChangeArrowheads="1"/>
          </p:cNvSpPr>
          <p:nvPr/>
        </p:nvSpPr>
        <p:spPr bwMode="auto">
          <a:xfrm>
            <a:off x="1981200" y="2420938"/>
            <a:ext cx="5688013" cy="863600"/>
          </a:xfrm>
          <a:prstGeom prst="downArrowCallout">
            <a:avLst>
              <a:gd name="adj1" fmla="val 164660"/>
              <a:gd name="adj2" fmla="val 164660"/>
              <a:gd name="adj3" fmla="val 16667"/>
              <a:gd name="adj4" fmla="val 66667"/>
            </a:avLst>
          </a:prstGeom>
          <a:solidFill>
            <a:schemeClr val="accent2"/>
          </a:solidFill>
          <a:ln w="9525">
            <a:noFill/>
            <a:miter lim="800000"/>
            <a:headEnd/>
            <a:tailEnd/>
          </a:ln>
        </p:spPr>
        <p:txBody>
          <a:bodyPr wrap="none" anchor="ctr"/>
          <a:lstStyle/>
          <a:p>
            <a:pPr algn="ctr"/>
            <a:endParaRPr lang="fr-FR" sz="1600" i="0">
              <a:latin typeface="Verdana" pitchFamily="34" charset="0"/>
            </a:endParaRPr>
          </a:p>
          <a:p>
            <a:pPr algn="ctr"/>
            <a:r>
              <a:rPr lang="fr-FR" sz="1600" i="0">
                <a:latin typeface="Verdana" pitchFamily="34" charset="0"/>
              </a:rPr>
              <a:t>PROCEDURE DE RECHERCHE</a:t>
            </a:r>
          </a:p>
          <a:p>
            <a:pPr algn="ctr"/>
            <a:r>
              <a:rPr lang="fr-FR" sz="1600" i="0">
                <a:latin typeface="Verdana" pitchFamily="34" charset="0"/>
              </a:rPr>
              <a:t>ECHANTILLONAGE</a:t>
            </a:r>
          </a:p>
          <a:p>
            <a:pPr algn="ctr"/>
            <a:endParaRPr lang="fr-FR" sz="1600" i="0">
              <a:latin typeface="Verdana" pitchFamily="34" charset="0"/>
            </a:endParaRPr>
          </a:p>
        </p:txBody>
      </p:sp>
      <p:sp>
        <p:nvSpPr>
          <p:cNvPr id="68614" name="AutoShape 8"/>
          <p:cNvSpPr>
            <a:spLocks noChangeArrowheads="1"/>
          </p:cNvSpPr>
          <p:nvPr/>
        </p:nvSpPr>
        <p:spPr bwMode="auto">
          <a:xfrm>
            <a:off x="1981200" y="5445125"/>
            <a:ext cx="5903913" cy="863600"/>
          </a:xfrm>
          <a:prstGeom prst="downArrowCallout">
            <a:avLst>
              <a:gd name="adj1" fmla="val 170910"/>
              <a:gd name="adj2" fmla="val 170910"/>
              <a:gd name="adj3" fmla="val 16667"/>
              <a:gd name="adj4" fmla="val 66667"/>
            </a:avLst>
          </a:prstGeom>
          <a:solidFill>
            <a:schemeClr val="accent2"/>
          </a:solidFill>
          <a:ln w="9525">
            <a:noFill/>
            <a:miter lim="800000"/>
            <a:headEnd/>
            <a:tailEnd/>
          </a:ln>
        </p:spPr>
        <p:txBody>
          <a:bodyPr wrap="none" anchor="ctr"/>
          <a:lstStyle/>
          <a:p>
            <a:pPr algn="ctr"/>
            <a:endParaRPr lang="fr-FR" sz="1600" i="0">
              <a:latin typeface="Verdana" pitchFamily="34" charset="0"/>
            </a:endParaRPr>
          </a:p>
          <a:p>
            <a:pPr algn="ctr"/>
            <a:r>
              <a:rPr lang="fr-FR" sz="1600" i="0">
                <a:latin typeface="Verdana" pitchFamily="34" charset="0"/>
              </a:rPr>
              <a:t>TRAITEMENT ET ANALYSE DES DONNEES</a:t>
            </a:r>
          </a:p>
          <a:p>
            <a:pPr algn="ctr"/>
            <a:endParaRPr lang="fr-FR" sz="1600" i="0">
              <a:latin typeface="Verdana" pitchFamily="34" charset="0"/>
            </a:endParaRPr>
          </a:p>
        </p:txBody>
      </p:sp>
      <p:sp>
        <p:nvSpPr>
          <p:cNvPr id="68615" name="AutoShape 10"/>
          <p:cNvSpPr>
            <a:spLocks noChangeArrowheads="1"/>
          </p:cNvSpPr>
          <p:nvPr/>
        </p:nvSpPr>
        <p:spPr bwMode="auto">
          <a:xfrm>
            <a:off x="1981200" y="4581525"/>
            <a:ext cx="5832475" cy="863600"/>
          </a:xfrm>
          <a:prstGeom prst="downArrowCallout">
            <a:avLst>
              <a:gd name="adj1" fmla="val 168842"/>
              <a:gd name="adj2" fmla="val 168842"/>
              <a:gd name="adj3" fmla="val 16667"/>
              <a:gd name="adj4" fmla="val 66667"/>
            </a:avLst>
          </a:prstGeom>
          <a:solidFill>
            <a:schemeClr val="accent2"/>
          </a:solidFill>
          <a:ln w="9525">
            <a:noFill/>
            <a:miter lim="800000"/>
            <a:headEnd/>
            <a:tailEnd/>
          </a:ln>
        </p:spPr>
        <p:txBody>
          <a:bodyPr wrap="none" anchor="ctr"/>
          <a:lstStyle/>
          <a:p>
            <a:pPr algn="ctr"/>
            <a:endParaRPr lang="fr-FR" sz="1600" i="0">
              <a:latin typeface="Verdana" pitchFamily="34" charset="0"/>
            </a:endParaRPr>
          </a:p>
          <a:p>
            <a:pPr algn="ctr"/>
            <a:r>
              <a:rPr lang="fr-FR" sz="1600" i="0">
                <a:latin typeface="Verdana" pitchFamily="34" charset="0"/>
              </a:rPr>
              <a:t>COLLECTE DES DONNES NECESSAIRES</a:t>
            </a:r>
          </a:p>
          <a:p>
            <a:pPr algn="ctr"/>
            <a:endParaRPr lang="fr-FR" sz="1600" i="0">
              <a:latin typeface="Verdana" pitchFamily="34" charset="0"/>
            </a:endParaRPr>
          </a:p>
        </p:txBody>
      </p:sp>
      <p:sp>
        <p:nvSpPr>
          <p:cNvPr id="68616" name="AutoShape 11"/>
          <p:cNvSpPr>
            <a:spLocks noChangeArrowheads="1"/>
          </p:cNvSpPr>
          <p:nvPr/>
        </p:nvSpPr>
        <p:spPr bwMode="auto">
          <a:xfrm>
            <a:off x="1981200" y="3284538"/>
            <a:ext cx="5761038" cy="1295400"/>
          </a:xfrm>
          <a:prstGeom prst="downArrowCallout">
            <a:avLst>
              <a:gd name="adj1" fmla="val 111183"/>
              <a:gd name="adj2" fmla="val 111183"/>
              <a:gd name="adj3" fmla="val 16667"/>
              <a:gd name="adj4" fmla="val 66667"/>
            </a:avLst>
          </a:prstGeom>
          <a:solidFill>
            <a:schemeClr val="accent2"/>
          </a:solidFill>
          <a:ln w="9525">
            <a:noFill/>
            <a:miter lim="800000"/>
            <a:headEnd/>
            <a:tailEnd/>
          </a:ln>
        </p:spPr>
        <p:txBody>
          <a:bodyPr wrap="none" anchor="ctr"/>
          <a:lstStyle/>
          <a:p>
            <a:pPr algn="ctr"/>
            <a:endParaRPr lang="fr-FR" sz="1600" i="0">
              <a:latin typeface="Verdana" pitchFamily="34" charset="0"/>
            </a:endParaRPr>
          </a:p>
          <a:p>
            <a:pPr algn="ctr"/>
            <a:r>
              <a:rPr lang="fr-FR" sz="1600" i="0">
                <a:latin typeface="Verdana" pitchFamily="34" charset="0"/>
              </a:rPr>
              <a:t>ELABORATION DES INSTRUMENTS DE </a:t>
            </a:r>
          </a:p>
          <a:p>
            <a:pPr algn="ctr"/>
            <a:r>
              <a:rPr lang="fr-FR" sz="1600" i="0">
                <a:latin typeface="Verdana" pitchFamily="34" charset="0"/>
              </a:rPr>
              <a:t>COLLECTE DES DONNEES</a:t>
            </a:r>
          </a:p>
          <a:p>
            <a:pPr algn="ctr"/>
            <a:r>
              <a:rPr lang="fr-FR" sz="1600" i="0">
                <a:latin typeface="Verdana" pitchFamily="34" charset="0"/>
              </a:rPr>
              <a:t>QUESTIONNAIRE</a:t>
            </a:r>
          </a:p>
          <a:p>
            <a:pPr algn="ctr"/>
            <a:endParaRPr lang="fr-FR" sz="1600" i="0">
              <a:latin typeface="Verdana" pitchFamily="34" charset="0"/>
            </a:endParaRPr>
          </a:p>
        </p:txBody>
      </p:sp>
      <p:sp>
        <p:nvSpPr>
          <p:cNvPr id="68617" name="AutoShape 12"/>
          <p:cNvSpPr>
            <a:spLocks noChangeArrowheads="1"/>
          </p:cNvSpPr>
          <p:nvPr/>
        </p:nvSpPr>
        <p:spPr bwMode="auto">
          <a:xfrm>
            <a:off x="2700338" y="7605713"/>
            <a:ext cx="6624637" cy="863600"/>
          </a:xfrm>
          <a:prstGeom prst="downArrowCallout">
            <a:avLst>
              <a:gd name="adj1" fmla="val 191774"/>
              <a:gd name="adj2" fmla="val 191774"/>
              <a:gd name="adj3" fmla="val 16667"/>
              <a:gd name="adj4" fmla="val 66667"/>
            </a:avLst>
          </a:prstGeom>
          <a:solidFill>
            <a:schemeClr val="accent2"/>
          </a:solidFill>
          <a:ln w="9525">
            <a:noFill/>
            <a:miter lim="800000"/>
            <a:headEnd/>
            <a:tailEnd/>
          </a:ln>
        </p:spPr>
        <p:txBody>
          <a:bodyPr wrap="none" anchor="ctr"/>
          <a:lstStyle/>
          <a:p>
            <a:pPr algn="ctr"/>
            <a:endParaRPr lang="fr-FR" sz="1600" i="0">
              <a:latin typeface="Verdana" pitchFamily="34" charset="0"/>
            </a:endParaRPr>
          </a:p>
          <a:p>
            <a:pPr algn="ctr"/>
            <a:r>
              <a:rPr lang="fr-FR" sz="1600" i="0">
                <a:latin typeface="Verdana" pitchFamily="34" charset="0"/>
              </a:rPr>
              <a:t>IDENTIFICATION ET FORMULATION</a:t>
            </a:r>
          </a:p>
          <a:p>
            <a:pPr algn="ctr"/>
            <a:r>
              <a:rPr lang="fr-FR" sz="1600" i="0">
                <a:latin typeface="Verdana" pitchFamily="34" charset="0"/>
              </a:rPr>
              <a:t>DU PROBLEME</a:t>
            </a:r>
          </a:p>
          <a:p>
            <a:pPr algn="ctr"/>
            <a:endParaRPr lang="fr-FR" sz="1600" i="0">
              <a:latin typeface="Verdana" pitchFamily="34" charset="0"/>
            </a:endParaRPr>
          </a:p>
        </p:txBody>
      </p:sp>
      <p:sp>
        <p:nvSpPr>
          <p:cNvPr id="68619" name="Text Box 16"/>
          <p:cNvSpPr txBox="1">
            <a:spLocks noChangeArrowheads="1"/>
          </p:cNvSpPr>
          <p:nvPr/>
        </p:nvSpPr>
        <p:spPr bwMode="auto">
          <a:xfrm>
            <a:off x="2386013" y="6308725"/>
            <a:ext cx="4819650" cy="366713"/>
          </a:xfrm>
          <a:prstGeom prst="rect">
            <a:avLst/>
          </a:prstGeom>
          <a:solidFill>
            <a:srgbClr val="FFFF66"/>
          </a:solidFill>
          <a:ln w="9525">
            <a:noFill/>
            <a:miter lim="800000"/>
            <a:headEnd/>
            <a:tailEnd/>
          </a:ln>
        </p:spPr>
        <p:txBody>
          <a:bodyPr wrap="none">
            <a:spAutoFit/>
          </a:bodyPr>
          <a:lstStyle/>
          <a:p>
            <a:r>
              <a:rPr lang="fr-FR" sz="1800" i="0"/>
              <a:t>INTERPRETATION ET RECOMMANDATION</a:t>
            </a:r>
          </a:p>
        </p:txBody>
      </p:sp>
      <p:sp>
        <p:nvSpPr>
          <p:cNvPr id="68621" name="Text Box 13"/>
          <p:cNvSpPr txBox="1">
            <a:spLocks noChangeArrowheads="1"/>
          </p:cNvSpPr>
          <p:nvPr/>
        </p:nvSpPr>
        <p:spPr bwMode="auto">
          <a:xfrm>
            <a:off x="412750" y="1006475"/>
            <a:ext cx="611188" cy="5851525"/>
          </a:xfrm>
          <a:prstGeom prst="rect">
            <a:avLst/>
          </a:prstGeom>
          <a:noFill/>
          <a:ln w="9525">
            <a:noFill/>
            <a:miter lim="800000"/>
            <a:headEnd/>
            <a:tailEnd/>
          </a:ln>
          <a:effectLst/>
        </p:spPr>
        <p:txBody>
          <a:bodyPr vert="eaVert">
            <a:spAutoFit/>
          </a:bodyPr>
          <a:lstStyle/>
          <a:p>
            <a:r>
              <a:rPr lang="fr-FR" sz="2800" b="1">
                <a:solidFill>
                  <a:schemeClr val="hlink"/>
                </a:solidFill>
              </a:rPr>
              <a:t>LES DIFFERENTES ETAPES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ce réservé du numéro de diapositive 2"/>
          <p:cNvSpPr>
            <a:spLocks noGrp="1"/>
          </p:cNvSpPr>
          <p:nvPr>
            <p:ph type="sldNum" sz="quarter" idx="11"/>
          </p:nvPr>
        </p:nvSpPr>
        <p:spPr>
          <a:noFill/>
        </p:spPr>
        <p:txBody>
          <a:bodyPr/>
          <a:lstStyle/>
          <a:p>
            <a:fld id="{99928CC7-87D6-44E2-93E5-F1B8185B4A8C}" type="slidenum">
              <a:rPr lang="fr-FR"/>
              <a:pPr/>
              <a:t>37</a:t>
            </a:fld>
            <a:endParaRPr lang="fr-FR"/>
          </a:p>
        </p:txBody>
      </p:sp>
      <p:sp>
        <p:nvSpPr>
          <p:cNvPr id="69635" name="Oval 4"/>
          <p:cNvSpPr>
            <a:spLocks noChangeArrowheads="1"/>
          </p:cNvSpPr>
          <p:nvPr/>
        </p:nvSpPr>
        <p:spPr bwMode="auto">
          <a:xfrm>
            <a:off x="4354513" y="0"/>
            <a:ext cx="4105275" cy="1484313"/>
          </a:xfrm>
          <a:prstGeom prst="ellipse">
            <a:avLst/>
          </a:prstGeom>
          <a:solidFill>
            <a:schemeClr val="accent1"/>
          </a:solidFill>
          <a:ln w="9525">
            <a:solidFill>
              <a:schemeClr val="tx1"/>
            </a:solidFill>
            <a:round/>
            <a:headEnd/>
            <a:tailEnd/>
          </a:ln>
        </p:spPr>
        <p:txBody>
          <a:bodyPr wrap="none" anchor="ctr"/>
          <a:lstStyle/>
          <a:p>
            <a:pPr algn="ctr"/>
            <a:r>
              <a:rPr lang="fr-FR" sz="1600" b="1">
                <a:latin typeface="Verdana" pitchFamily="34" charset="0"/>
              </a:rPr>
              <a:t>Introduction </a:t>
            </a:r>
          </a:p>
          <a:p>
            <a:pPr algn="ctr"/>
            <a:r>
              <a:rPr lang="fr-FR" sz="1600">
                <a:latin typeface="Verdana" pitchFamily="34" charset="0"/>
              </a:rPr>
              <a:t>(présentation enquêteur/objet enquête)</a:t>
            </a:r>
          </a:p>
          <a:p>
            <a:pPr algn="ctr"/>
            <a:r>
              <a:rPr lang="fr-FR" sz="1600">
                <a:latin typeface="Verdana" pitchFamily="34" charset="0"/>
              </a:rPr>
              <a:t>information =&gt; répondant</a:t>
            </a:r>
          </a:p>
        </p:txBody>
      </p:sp>
      <p:sp>
        <p:nvSpPr>
          <p:cNvPr id="69636" name="Oval 6"/>
          <p:cNvSpPr>
            <a:spLocks noChangeArrowheads="1"/>
          </p:cNvSpPr>
          <p:nvPr/>
        </p:nvSpPr>
        <p:spPr bwMode="auto">
          <a:xfrm>
            <a:off x="1187450" y="1484313"/>
            <a:ext cx="3889375" cy="1295400"/>
          </a:xfrm>
          <a:prstGeom prst="ellipse">
            <a:avLst/>
          </a:prstGeom>
          <a:solidFill>
            <a:schemeClr val="accent1"/>
          </a:solidFill>
          <a:ln w="9525">
            <a:solidFill>
              <a:schemeClr val="tx1"/>
            </a:solidFill>
            <a:round/>
            <a:headEnd/>
            <a:tailEnd/>
          </a:ln>
        </p:spPr>
        <p:txBody>
          <a:bodyPr wrap="none" anchor="ctr"/>
          <a:lstStyle/>
          <a:p>
            <a:pPr algn="ctr"/>
            <a:r>
              <a:rPr lang="fr-FR" sz="1600" b="1">
                <a:latin typeface="Verdana" pitchFamily="34" charset="0"/>
              </a:rPr>
              <a:t>Sélection</a:t>
            </a:r>
            <a:r>
              <a:rPr lang="fr-FR" sz="1600">
                <a:latin typeface="Verdana" pitchFamily="34" charset="0"/>
              </a:rPr>
              <a:t> (question filtre)</a:t>
            </a:r>
          </a:p>
          <a:p>
            <a:pPr algn="ctr"/>
            <a:r>
              <a:rPr lang="fr-FR" sz="1600">
                <a:latin typeface="Verdana" pitchFamily="34" charset="0"/>
              </a:rPr>
              <a:t>Question dichotomique</a:t>
            </a:r>
          </a:p>
        </p:txBody>
      </p:sp>
      <p:sp>
        <p:nvSpPr>
          <p:cNvPr id="69637" name="Oval 7"/>
          <p:cNvSpPr>
            <a:spLocks noChangeArrowheads="1"/>
          </p:cNvSpPr>
          <p:nvPr/>
        </p:nvSpPr>
        <p:spPr bwMode="auto">
          <a:xfrm>
            <a:off x="3636963" y="2565400"/>
            <a:ext cx="4895850" cy="1295400"/>
          </a:xfrm>
          <a:prstGeom prst="ellipse">
            <a:avLst/>
          </a:prstGeom>
          <a:solidFill>
            <a:schemeClr val="accent1"/>
          </a:solidFill>
          <a:ln w="9525">
            <a:solidFill>
              <a:schemeClr val="tx1"/>
            </a:solidFill>
            <a:round/>
            <a:headEnd/>
            <a:tailEnd/>
          </a:ln>
        </p:spPr>
        <p:txBody>
          <a:bodyPr wrap="none" anchor="ctr"/>
          <a:lstStyle/>
          <a:p>
            <a:pPr algn="ctr"/>
            <a:endParaRPr lang="fr-FR" sz="1600" b="1">
              <a:latin typeface="Verdana" pitchFamily="34" charset="0"/>
            </a:endParaRPr>
          </a:p>
          <a:p>
            <a:pPr algn="ctr"/>
            <a:r>
              <a:rPr lang="fr-FR" sz="1600" b="1">
                <a:latin typeface="Verdana" pitchFamily="34" charset="0"/>
              </a:rPr>
              <a:t>Données primaires</a:t>
            </a:r>
          </a:p>
          <a:p>
            <a:pPr algn="ctr"/>
            <a:r>
              <a:rPr lang="fr-FR" sz="1600">
                <a:latin typeface="Verdana" pitchFamily="34" charset="0"/>
              </a:rPr>
              <a:t>(notoriété, perception, comportement</a:t>
            </a:r>
          </a:p>
          <a:p>
            <a:pPr algn="ctr"/>
            <a:r>
              <a:rPr lang="fr-FR" sz="1600">
                <a:latin typeface="Verdana" pitchFamily="34" charset="0"/>
              </a:rPr>
              <a:t>(questions ouvertes, QCM…)</a:t>
            </a:r>
          </a:p>
          <a:p>
            <a:pPr algn="ctr"/>
            <a:endParaRPr lang="fr-FR" sz="1600">
              <a:latin typeface="Verdana" pitchFamily="34" charset="0"/>
            </a:endParaRPr>
          </a:p>
        </p:txBody>
      </p:sp>
      <p:sp>
        <p:nvSpPr>
          <p:cNvPr id="69638" name="Oval 8"/>
          <p:cNvSpPr>
            <a:spLocks noChangeArrowheads="1"/>
          </p:cNvSpPr>
          <p:nvPr/>
        </p:nvSpPr>
        <p:spPr bwMode="auto">
          <a:xfrm>
            <a:off x="1042988" y="3790950"/>
            <a:ext cx="3960812" cy="1438275"/>
          </a:xfrm>
          <a:prstGeom prst="ellipse">
            <a:avLst/>
          </a:prstGeom>
          <a:solidFill>
            <a:schemeClr val="accent1"/>
          </a:solidFill>
          <a:ln w="9525">
            <a:solidFill>
              <a:schemeClr val="tx1"/>
            </a:solidFill>
            <a:round/>
            <a:headEnd/>
            <a:tailEnd/>
          </a:ln>
        </p:spPr>
        <p:txBody>
          <a:bodyPr wrap="none" anchor="ctr"/>
          <a:lstStyle/>
          <a:p>
            <a:pPr algn="ctr"/>
            <a:endParaRPr lang="fr-FR" sz="1600">
              <a:latin typeface="Verdana" pitchFamily="34" charset="0"/>
            </a:endParaRPr>
          </a:p>
          <a:p>
            <a:pPr algn="ctr"/>
            <a:r>
              <a:rPr lang="fr-FR" sz="1600" b="1">
                <a:latin typeface="Verdana" pitchFamily="34" charset="0"/>
              </a:rPr>
              <a:t>Profil du répondant</a:t>
            </a:r>
            <a:r>
              <a:rPr lang="fr-FR" sz="1600">
                <a:latin typeface="Verdana" pitchFamily="34" charset="0"/>
              </a:rPr>
              <a:t> (données </a:t>
            </a:r>
          </a:p>
          <a:p>
            <a:pPr algn="ctr"/>
            <a:r>
              <a:rPr lang="fr-FR" sz="1600">
                <a:latin typeface="Verdana" pitchFamily="34" charset="0"/>
              </a:rPr>
              <a:t>Socio démographiques +</a:t>
            </a:r>
          </a:p>
          <a:p>
            <a:pPr algn="ctr"/>
            <a:r>
              <a:rPr lang="fr-FR" sz="1600">
                <a:latin typeface="Verdana" pitchFamily="34" charset="0"/>
              </a:rPr>
              <a:t> caractéristiques)</a:t>
            </a:r>
          </a:p>
          <a:p>
            <a:pPr algn="ctr"/>
            <a:r>
              <a:rPr lang="fr-FR" sz="1600">
                <a:latin typeface="Verdana" pitchFamily="34" charset="0"/>
              </a:rPr>
              <a:t>Questions fermées</a:t>
            </a:r>
          </a:p>
          <a:p>
            <a:pPr algn="ctr"/>
            <a:endParaRPr lang="fr-FR" sz="1600">
              <a:latin typeface="Verdana" pitchFamily="34" charset="0"/>
            </a:endParaRPr>
          </a:p>
        </p:txBody>
      </p:sp>
      <p:sp>
        <p:nvSpPr>
          <p:cNvPr id="69639" name="Oval 9"/>
          <p:cNvSpPr>
            <a:spLocks noChangeArrowheads="1"/>
          </p:cNvSpPr>
          <p:nvPr/>
        </p:nvSpPr>
        <p:spPr bwMode="auto">
          <a:xfrm>
            <a:off x="5146675" y="4437063"/>
            <a:ext cx="3889375" cy="1295400"/>
          </a:xfrm>
          <a:prstGeom prst="ellipse">
            <a:avLst/>
          </a:prstGeom>
          <a:solidFill>
            <a:schemeClr val="accent1"/>
          </a:solidFill>
          <a:ln w="9525">
            <a:solidFill>
              <a:schemeClr val="tx1"/>
            </a:solidFill>
            <a:round/>
            <a:headEnd/>
            <a:tailEnd/>
          </a:ln>
        </p:spPr>
        <p:txBody>
          <a:bodyPr wrap="none" anchor="ctr"/>
          <a:lstStyle/>
          <a:p>
            <a:pPr algn="ctr"/>
            <a:r>
              <a:rPr lang="fr-FR" sz="1600" b="1">
                <a:latin typeface="Verdana" pitchFamily="34" charset="0"/>
              </a:rPr>
              <a:t>Identification de l’interviewé</a:t>
            </a:r>
          </a:p>
          <a:p>
            <a:pPr algn="ctr"/>
            <a:r>
              <a:rPr lang="fr-FR" sz="1600">
                <a:latin typeface="Verdana" pitchFamily="34" charset="0"/>
              </a:rPr>
              <a:t>(état civil)</a:t>
            </a:r>
          </a:p>
          <a:p>
            <a:pPr algn="ctr"/>
            <a:r>
              <a:rPr lang="fr-FR" sz="1600">
                <a:latin typeface="Verdana" pitchFamily="34" charset="0"/>
              </a:rPr>
              <a:t>Garantir la réalité de l’enquête</a:t>
            </a:r>
          </a:p>
        </p:txBody>
      </p:sp>
      <p:sp>
        <p:nvSpPr>
          <p:cNvPr id="69640" name="Oval 10"/>
          <p:cNvSpPr>
            <a:spLocks noChangeArrowheads="1"/>
          </p:cNvSpPr>
          <p:nvPr/>
        </p:nvSpPr>
        <p:spPr bwMode="auto">
          <a:xfrm>
            <a:off x="1763713" y="5516563"/>
            <a:ext cx="3889375" cy="1295400"/>
          </a:xfrm>
          <a:prstGeom prst="ellipse">
            <a:avLst/>
          </a:prstGeom>
          <a:solidFill>
            <a:schemeClr val="accent1"/>
          </a:solidFill>
          <a:ln w="9525">
            <a:solidFill>
              <a:schemeClr val="tx1"/>
            </a:solidFill>
            <a:round/>
            <a:headEnd/>
            <a:tailEnd/>
          </a:ln>
        </p:spPr>
        <p:txBody>
          <a:bodyPr wrap="none" anchor="ctr"/>
          <a:lstStyle/>
          <a:p>
            <a:pPr algn="ctr"/>
            <a:endParaRPr lang="fr-FR" sz="1600">
              <a:latin typeface="Verdana" pitchFamily="34" charset="0"/>
            </a:endParaRPr>
          </a:p>
          <a:p>
            <a:pPr algn="ctr"/>
            <a:r>
              <a:rPr lang="fr-FR" sz="1600" b="1">
                <a:latin typeface="Verdana" pitchFamily="34" charset="0"/>
              </a:rPr>
              <a:t>Conclusion</a:t>
            </a:r>
          </a:p>
          <a:p>
            <a:pPr algn="ctr"/>
            <a:r>
              <a:rPr lang="fr-FR" sz="1600">
                <a:latin typeface="Verdana" pitchFamily="34" charset="0"/>
              </a:rPr>
              <a:t>Remerciements</a:t>
            </a:r>
          </a:p>
          <a:p>
            <a:pPr algn="ctr"/>
            <a:r>
              <a:rPr lang="fr-FR" sz="1600">
                <a:latin typeface="Verdana" pitchFamily="34" charset="0"/>
              </a:rPr>
              <a:t>Information =&gt;interviewé</a:t>
            </a:r>
          </a:p>
          <a:p>
            <a:pPr algn="ctr"/>
            <a:endParaRPr lang="fr-FR" sz="1600">
              <a:latin typeface="Verdana" pitchFamily="34" charset="0"/>
            </a:endParaRPr>
          </a:p>
        </p:txBody>
      </p:sp>
      <p:sp>
        <p:nvSpPr>
          <p:cNvPr id="69641" name="Line 11"/>
          <p:cNvSpPr>
            <a:spLocks noChangeShapeType="1"/>
          </p:cNvSpPr>
          <p:nvPr/>
        </p:nvSpPr>
        <p:spPr bwMode="auto">
          <a:xfrm flipH="1">
            <a:off x="4284663" y="1196975"/>
            <a:ext cx="215900" cy="215900"/>
          </a:xfrm>
          <a:prstGeom prst="line">
            <a:avLst/>
          </a:prstGeom>
          <a:noFill/>
          <a:ln w="9525">
            <a:solidFill>
              <a:schemeClr val="tx1"/>
            </a:solidFill>
            <a:round/>
            <a:headEnd/>
            <a:tailEnd type="triangle" w="med" len="med"/>
          </a:ln>
        </p:spPr>
        <p:txBody>
          <a:bodyPr/>
          <a:lstStyle/>
          <a:p>
            <a:endParaRPr lang="fr-FR"/>
          </a:p>
        </p:txBody>
      </p:sp>
      <p:sp>
        <p:nvSpPr>
          <p:cNvPr id="69642" name="Line 12"/>
          <p:cNvSpPr>
            <a:spLocks noChangeShapeType="1"/>
          </p:cNvSpPr>
          <p:nvPr/>
        </p:nvSpPr>
        <p:spPr bwMode="auto">
          <a:xfrm>
            <a:off x="3059113" y="2781300"/>
            <a:ext cx="576262" cy="431800"/>
          </a:xfrm>
          <a:prstGeom prst="line">
            <a:avLst/>
          </a:prstGeom>
          <a:noFill/>
          <a:ln w="9525">
            <a:solidFill>
              <a:schemeClr val="tx1"/>
            </a:solidFill>
            <a:round/>
            <a:headEnd/>
            <a:tailEnd type="triangle" w="med" len="med"/>
          </a:ln>
        </p:spPr>
        <p:txBody>
          <a:bodyPr/>
          <a:lstStyle/>
          <a:p>
            <a:endParaRPr lang="fr-FR"/>
          </a:p>
        </p:txBody>
      </p:sp>
      <p:sp>
        <p:nvSpPr>
          <p:cNvPr id="69643" name="Line 13"/>
          <p:cNvSpPr>
            <a:spLocks noChangeShapeType="1"/>
          </p:cNvSpPr>
          <p:nvPr/>
        </p:nvSpPr>
        <p:spPr bwMode="auto">
          <a:xfrm flipH="1">
            <a:off x="4932363" y="3860800"/>
            <a:ext cx="647700" cy="360363"/>
          </a:xfrm>
          <a:prstGeom prst="line">
            <a:avLst/>
          </a:prstGeom>
          <a:noFill/>
          <a:ln w="9525">
            <a:solidFill>
              <a:schemeClr val="tx1"/>
            </a:solidFill>
            <a:round/>
            <a:headEnd/>
            <a:tailEnd type="triangle" w="med" len="med"/>
          </a:ln>
        </p:spPr>
        <p:txBody>
          <a:bodyPr/>
          <a:lstStyle/>
          <a:p>
            <a:endParaRPr lang="fr-FR"/>
          </a:p>
        </p:txBody>
      </p:sp>
      <p:sp>
        <p:nvSpPr>
          <p:cNvPr id="69644" name="Line 14"/>
          <p:cNvSpPr>
            <a:spLocks noChangeShapeType="1"/>
          </p:cNvSpPr>
          <p:nvPr/>
        </p:nvSpPr>
        <p:spPr bwMode="auto">
          <a:xfrm>
            <a:off x="4932363" y="4652963"/>
            <a:ext cx="360362" cy="144462"/>
          </a:xfrm>
          <a:prstGeom prst="line">
            <a:avLst/>
          </a:prstGeom>
          <a:noFill/>
          <a:ln w="9525">
            <a:solidFill>
              <a:schemeClr val="tx1"/>
            </a:solidFill>
            <a:round/>
            <a:headEnd/>
            <a:tailEnd type="triangle" w="med" len="med"/>
          </a:ln>
        </p:spPr>
        <p:txBody>
          <a:bodyPr/>
          <a:lstStyle/>
          <a:p>
            <a:endParaRPr lang="fr-FR"/>
          </a:p>
        </p:txBody>
      </p:sp>
      <p:sp>
        <p:nvSpPr>
          <p:cNvPr id="69645" name="Line 15"/>
          <p:cNvSpPr>
            <a:spLocks noChangeShapeType="1"/>
          </p:cNvSpPr>
          <p:nvPr/>
        </p:nvSpPr>
        <p:spPr bwMode="auto">
          <a:xfrm flipH="1">
            <a:off x="4932363" y="5373688"/>
            <a:ext cx="360362" cy="287337"/>
          </a:xfrm>
          <a:prstGeom prst="line">
            <a:avLst/>
          </a:prstGeom>
          <a:noFill/>
          <a:ln w="9525">
            <a:solidFill>
              <a:schemeClr val="tx1"/>
            </a:solidFill>
            <a:round/>
            <a:headEnd/>
            <a:tailEnd type="triangle" w="med" len="med"/>
          </a:ln>
        </p:spPr>
        <p:txBody>
          <a:bodyPr/>
          <a:lstStyle/>
          <a:p>
            <a:endParaRPr lang="fr-F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fr-FR" sz="4000" smtClean="0">
                <a:solidFill>
                  <a:schemeClr val="hlink"/>
                </a:solidFill>
              </a:rPr>
              <a:t>STRUCTURE DU QUESTIONNAIRE</a:t>
            </a:r>
          </a:p>
        </p:txBody>
      </p:sp>
      <p:sp>
        <p:nvSpPr>
          <p:cNvPr id="119811" name="Rectangle 3"/>
          <p:cNvSpPr>
            <a:spLocks noGrp="1" noChangeArrowheads="1"/>
          </p:cNvSpPr>
          <p:nvPr>
            <p:ph type="body" idx="1"/>
          </p:nvPr>
        </p:nvSpPr>
        <p:spPr>
          <a:xfrm>
            <a:off x="3059832" y="1916832"/>
            <a:ext cx="4258816" cy="1252736"/>
          </a:xfrm>
        </p:spPr>
        <p:txBody>
          <a:bodyPr>
            <a:noAutofit/>
          </a:bodyPr>
          <a:lstStyle/>
          <a:p>
            <a:r>
              <a:rPr lang="fr-FR" sz="1600" dirty="0" smtClean="0"/>
              <a:t>( questions filtres )</a:t>
            </a:r>
          </a:p>
          <a:p>
            <a:r>
              <a:rPr lang="fr-FR" sz="1600" dirty="0" smtClean="0"/>
              <a:t>Thème général d’introduction : type boisson</a:t>
            </a:r>
          </a:p>
          <a:p>
            <a:endParaRPr lang="fr-FR" sz="1600" dirty="0" smtClean="0"/>
          </a:p>
          <a:p>
            <a:r>
              <a:rPr lang="fr-FR" sz="1600" dirty="0" smtClean="0"/>
              <a:t>Univers / attitudes </a:t>
            </a:r>
          </a:p>
          <a:p>
            <a:endParaRPr lang="fr-FR" sz="1600" dirty="0" smtClean="0"/>
          </a:p>
          <a:p>
            <a:r>
              <a:rPr lang="fr-FR" sz="1600" dirty="0" smtClean="0"/>
              <a:t>Questions clés  &amp; </a:t>
            </a:r>
            <a:r>
              <a:rPr lang="fr-FR" sz="1600" dirty="0" err="1" smtClean="0"/>
              <a:t>Impliquantes</a:t>
            </a:r>
            <a:r>
              <a:rPr lang="fr-FR" sz="1600" dirty="0" smtClean="0"/>
              <a:t> ( perception marque </a:t>
            </a:r>
            <a:r>
              <a:rPr lang="fr-FR" sz="1600" dirty="0" err="1" smtClean="0"/>
              <a:t>etc</a:t>
            </a:r>
            <a:r>
              <a:rPr lang="fr-FR" sz="1600" dirty="0" smtClean="0"/>
              <a:t> ..</a:t>
            </a:r>
          </a:p>
          <a:p>
            <a:endParaRPr lang="fr-FR" sz="1600" dirty="0" smtClean="0"/>
          </a:p>
          <a:p>
            <a:r>
              <a:rPr lang="fr-FR" sz="1600" dirty="0" smtClean="0"/>
              <a:t>Signalétique ( en final sauf si question filtre ) pour réduire le taux de non réponse</a:t>
            </a:r>
          </a:p>
        </p:txBody>
      </p:sp>
      <p:sp>
        <p:nvSpPr>
          <p:cNvPr id="4" name="Triangle isocèle 3"/>
          <p:cNvSpPr/>
          <p:nvPr/>
        </p:nvSpPr>
        <p:spPr>
          <a:xfrm rot="10800000">
            <a:off x="2555776" y="1628800"/>
            <a:ext cx="4427984" cy="4248472"/>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3"/>
          <p:cNvSpPr txBox="1">
            <a:spLocks noChangeArrowheads="1"/>
          </p:cNvSpPr>
          <p:nvPr/>
        </p:nvSpPr>
        <p:spPr>
          <a:xfrm>
            <a:off x="251520" y="1988840"/>
            <a:ext cx="2808312" cy="3168352"/>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fr-FR" sz="1600" b="0" i="0" u="none" strike="noStrike" kern="1200" cap="none" spc="0" normalizeH="0" baseline="0" noProof="0" dirty="0" smtClean="0">
                <a:ln>
                  <a:noFill/>
                </a:ln>
                <a:solidFill>
                  <a:schemeClr val="tx1"/>
                </a:solidFill>
                <a:effectLst/>
                <a:uLnTx/>
                <a:uFillTx/>
                <a:latin typeface="+mn-lt"/>
                <a:ea typeface="+mn-ea"/>
                <a:cs typeface="+mn-cs"/>
              </a:rPr>
              <a:t>Réduire les biais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FR" sz="1600" dirty="0" smtClean="0"/>
              <a:t> ordonnancement des questions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600" b="0" i="0" u="none" strike="noStrike" kern="1200" cap="none" spc="0" normalizeH="0" baseline="0" noProof="0" dirty="0" err="1" smtClean="0">
                <a:ln>
                  <a:noFill/>
                </a:ln>
                <a:solidFill>
                  <a:schemeClr val="tx1"/>
                </a:solidFill>
                <a:effectLst/>
                <a:uLnTx/>
                <a:uFillTx/>
                <a:latin typeface="+mn-lt"/>
                <a:ea typeface="+mn-ea"/>
                <a:cs typeface="+mn-cs"/>
              </a:rPr>
              <a:t>Libéllé</a:t>
            </a:r>
            <a:r>
              <a:rPr kumimoji="0" lang="fr-FR" sz="1600" b="0" i="0" u="none" strike="noStrike" kern="1200" cap="none" spc="0" normalizeH="0" noProof="0" dirty="0" smtClean="0">
                <a:ln>
                  <a:noFill/>
                </a:ln>
                <a:solidFill>
                  <a:schemeClr val="tx1"/>
                </a:solidFill>
                <a:effectLst/>
                <a:uLnTx/>
                <a:uFillTx/>
                <a:latin typeface="+mn-lt"/>
                <a:ea typeface="+mn-ea"/>
                <a:cs typeface="+mn-cs"/>
              </a:rPr>
              <a:t> des questions ( </a:t>
            </a:r>
            <a:r>
              <a:rPr kumimoji="0" lang="fr-FR" sz="1600" b="0" i="0" u="none" strike="noStrike" kern="1200" cap="none" spc="0" normalizeH="0" noProof="0" dirty="0" err="1" smtClean="0">
                <a:ln>
                  <a:noFill/>
                </a:ln>
                <a:solidFill>
                  <a:schemeClr val="tx1"/>
                </a:solidFill>
                <a:effectLst/>
                <a:uLnTx/>
                <a:uFillTx/>
                <a:latin typeface="+mn-lt"/>
                <a:ea typeface="+mn-ea"/>
                <a:cs typeface="+mn-cs"/>
              </a:rPr>
              <a:t>ambiguité</a:t>
            </a:r>
            <a:r>
              <a:rPr kumimoji="0" lang="fr-FR" sz="1600" b="0" i="0" u="none" strike="noStrike" kern="1200" cap="none" spc="0" normalizeH="0" noProof="0" dirty="0" smtClean="0">
                <a:ln>
                  <a:noFill/>
                </a:ln>
                <a:solidFill>
                  <a:schemeClr val="tx1"/>
                </a:solidFill>
                <a:effectLst/>
                <a:uLnTx/>
                <a:uFillTx/>
                <a:latin typeface="+mn-lt"/>
                <a:ea typeface="+mn-ea"/>
                <a:cs typeface="+mn-cs"/>
              </a:rPr>
              <a:t>, double réponse)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FR" sz="1600" dirty="0" smtClean="0"/>
              <a:t>Choix du vocabulaire</a:t>
            </a:r>
            <a:endParaRPr kumimoji="0" lang="fr-FR" sz="16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fr-FR" sz="16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16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fr-FR" sz="1600" dirty="0" smtClean="0"/>
          </a:p>
          <a:p>
            <a:pPr marL="342900" marR="0" lvl="0" indent="-342900" algn="l" defTabSz="914400" rtl="0" eaLnBrk="1" fontAlgn="auto" latinLnBrk="0" hangingPunct="1">
              <a:lnSpc>
                <a:spcPct val="100000"/>
              </a:lnSpc>
              <a:spcBef>
                <a:spcPct val="20000"/>
              </a:spcBef>
              <a:spcAft>
                <a:spcPts val="0"/>
              </a:spcAft>
              <a:buClrTx/>
              <a:buSzTx/>
              <a:tabLst/>
              <a:defRPr/>
            </a:pPr>
            <a:r>
              <a:rPr kumimoji="0" lang="fr-FR" sz="1600" b="0" i="0" u="none" strike="noStrike" kern="1200" cap="none" spc="0" normalizeH="0" noProof="0" dirty="0" smtClean="0">
                <a:ln>
                  <a:noFill/>
                </a:ln>
                <a:solidFill>
                  <a:schemeClr val="tx1"/>
                </a:solidFill>
                <a:effectLst/>
                <a:uLnTx/>
                <a:uFillTx/>
                <a:latin typeface="+mn-lt"/>
                <a:ea typeface="+mn-ea"/>
                <a:cs typeface="+mn-cs"/>
              </a:rPr>
              <a:t>Adaptation  au traitement statistique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FR" sz="1600" dirty="0" smtClean="0"/>
              <a:t>-réduire le nombre de questions ouvertes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600" b="0" i="0" u="none" strike="noStrike" kern="1200" cap="none" spc="0" normalizeH="0" noProof="0" dirty="0" smtClean="0">
                <a:ln>
                  <a:noFill/>
                </a:ln>
                <a:solidFill>
                  <a:schemeClr val="tx1"/>
                </a:solidFill>
                <a:effectLst/>
                <a:uLnTx/>
                <a:uFillTx/>
                <a:latin typeface="+mn-lt"/>
                <a:ea typeface="+mn-ea"/>
                <a:cs typeface="+mn-cs"/>
              </a:rPr>
              <a:t>Privilégier le « comparatif systématique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fr-FR" sz="1600" baseline="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Rectangle 3"/>
          <p:cNvSpPr txBox="1">
            <a:spLocks noChangeArrowheads="1"/>
          </p:cNvSpPr>
          <p:nvPr/>
        </p:nvSpPr>
        <p:spPr>
          <a:xfrm>
            <a:off x="5940152" y="4797152"/>
            <a:ext cx="2808312" cy="158417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fr-FR" sz="1600" b="0" i="0" u="none" strike="noStrike" kern="1200" cap="none" spc="0" normalizeH="0" baseline="0" noProof="0" dirty="0" smtClean="0">
                <a:ln>
                  <a:noFill/>
                </a:ln>
                <a:solidFill>
                  <a:schemeClr val="tx1"/>
                </a:solidFill>
                <a:effectLst/>
                <a:uLnTx/>
                <a:uFillTx/>
                <a:latin typeface="+mn-lt"/>
                <a:ea typeface="+mn-ea"/>
                <a:cs typeface="+mn-cs"/>
              </a:rPr>
              <a:t>Titres  de partie </a:t>
            </a:r>
          </a:p>
          <a:p>
            <a:pPr marL="342900" marR="0" lvl="0" indent="-342900" algn="l" defTabSz="914400" rtl="0" eaLnBrk="1" fontAlgn="auto" latinLnBrk="0" hangingPunct="1">
              <a:lnSpc>
                <a:spcPct val="100000"/>
              </a:lnSpc>
              <a:spcBef>
                <a:spcPct val="20000"/>
              </a:spcBef>
              <a:spcAft>
                <a:spcPts val="0"/>
              </a:spcAft>
              <a:buClrTx/>
              <a:buSzTx/>
              <a:tabLst/>
              <a:defRPr/>
            </a:pPr>
            <a:r>
              <a:rPr lang="fr-FR" sz="1600" dirty="0" smtClean="0"/>
              <a:t>Pour séparer les parties</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fr-FR" sz="1600" b="0" i="0" u="none" strike="noStrike" kern="1200" cap="none" spc="0" normalizeH="0" noProof="0" dirty="0" smtClean="0">
                <a:ln>
                  <a:noFill/>
                </a:ln>
                <a:solidFill>
                  <a:schemeClr val="tx1"/>
                </a:solidFill>
                <a:effectLst/>
                <a:uLnTx/>
                <a:uFillTx/>
                <a:latin typeface="+mn-lt"/>
                <a:ea typeface="+mn-ea"/>
                <a:cs typeface="+mn-cs"/>
              </a:rPr>
              <a:t>Clairement pour  l’interrogé</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fr-FR" sz="1600" baseline="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normAutofit fontScale="90000"/>
          </a:bodyPr>
          <a:lstStyle/>
          <a:p>
            <a:r>
              <a:rPr lang="fr-FR" sz="4000" smtClean="0">
                <a:solidFill>
                  <a:schemeClr val="hlink"/>
                </a:solidFill>
              </a:rPr>
              <a:t>LES CONTRAINTES DE </a:t>
            </a:r>
            <a:br>
              <a:rPr lang="fr-FR" sz="4000" smtClean="0">
                <a:solidFill>
                  <a:schemeClr val="hlink"/>
                </a:solidFill>
              </a:rPr>
            </a:br>
            <a:r>
              <a:rPr lang="fr-FR" sz="4000" smtClean="0">
                <a:solidFill>
                  <a:schemeClr val="hlink"/>
                </a:solidFill>
              </a:rPr>
              <a:t>CONSTRUCTION</a:t>
            </a:r>
          </a:p>
        </p:txBody>
      </p:sp>
      <p:sp>
        <p:nvSpPr>
          <p:cNvPr id="141315" name="Rectangle 3"/>
          <p:cNvSpPr>
            <a:spLocks noGrp="1" noChangeArrowheads="1"/>
          </p:cNvSpPr>
          <p:nvPr>
            <p:ph type="body" idx="1"/>
          </p:nvPr>
        </p:nvSpPr>
        <p:spPr>
          <a:xfrm>
            <a:off x="457200" y="1600200"/>
            <a:ext cx="8229600" cy="5069160"/>
          </a:xfrm>
        </p:spPr>
        <p:txBody>
          <a:bodyPr/>
          <a:lstStyle/>
          <a:p>
            <a:pPr marL="1371600" lvl="2" indent="-457200">
              <a:lnSpc>
                <a:spcPct val="90000"/>
              </a:lnSpc>
              <a:buFont typeface="Wingdings" pitchFamily="2" charset="2"/>
              <a:buChar char="v"/>
            </a:pPr>
            <a:r>
              <a:rPr lang="fr-FR" sz="2000" dirty="0" smtClean="0"/>
              <a:t>Le langage</a:t>
            </a:r>
          </a:p>
          <a:p>
            <a:pPr marL="1371600" lvl="2" indent="-457200">
              <a:lnSpc>
                <a:spcPct val="90000"/>
              </a:lnSpc>
              <a:buFont typeface="Wingdings" pitchFamily="2" charset="2"/>
              <a:buNone/>
            </a:pPr>
            <a:r>
              <a:rPr lang="fr-FR" sz="2000" dirty="0" smtClean="0"/>
              <a:t>Langage clair, compris de tous.</a:t>
            </a:r>
          </a:p>
          <a:p>
            <a:pPr marL="1371600" lvl="2" indent="-457200">
              <a:lnSpc>
                <a:spcPct val="90000"/>
              </a:lnSpc>
              <a:buFont typeface="Wingdings" pitchFamily="2" charset="2"/>
              <a:buNone/>
            </a:pPr>
            <a:r>
              <a:rPr lang="fr-FR" sz="2000" dirty="0" smtClean="0"/>
              <a:t>Tenir compte de l’outil informatique qui traite les données</a:t>
            </a:r>
          </a:p>
          <a:p>
            <a:pPr marL="1371600" lvl="2" indent="-457200">
              <a:lnSpc>
                <a:spcPct val="90000"/>
              </a:lnSpc>
              <a:buFont typeface="Wingdings" pitchFamily="2" charset="2"/>
              <a:buNone/>
            </a:pPr>
            <a:endParaRPr lang="fr-FR" sz="2000" dirty="0" smtClean="0"/>
          </a:p>
          <a:p>
            <a:pPr marL="1371600" lvl="2" indent="-457200">
              <a:lnSpc>
                <a:spcPct val="90000"/>
              </a:lnSpc>
              <a:buFont typeface="Wingdings" pitchFamily="2" charset="2"/>
              <a:buChar char="v"/>
            </a:pPr>
            <a:r>
              <a:rPr lang="fr-FR" sz="2000" dirty="0" smtClean="0"/>
              <a:t>Nombre de questions</a:t>
            </a:r>
          </a:p>
          <a:p>
            <a:pPr marL="1371600" lvl="2" indent="-457200">
              <a:lnSpc>
                <a:spcPct val="90000"/>
              </a:lnSpc>
              <a:buFont typeface="Wingdings" pitchFamily="2" charset="2"/>
              <a:buNone/>
            </a:pPr>
            <a:r>
              <a:rPr lang="fr-FR" sz="2000" dirty="0" smtClean="0"/>
              <a:t>Questions nécessaires, seulement.</a:t>
            </a:r>
          </a:p>
          <a:p>
            <a:pPr marL="1371600" lvl="2" indent="-457200">
              <a:lnSpc>
                <a:spcPct val="90000"/>
              </a:lnSpc>
              <a:buFont typeface="Wingdings" pitchFamily="2" charset="2"/>
              <a:buNone/>
            </a:pPr>
            <a:endParaRPr lang="fr-FR" sz="2000" dirty="0" smtClean="0"/>
          </a:p>
          <a:p>
            <a:pPr marL="1371600" lvl="2" indent="-457200">
              <a:lnSpc>
                <a:spcPct val="90000"/>
              </a:lnSpc>
              <a:buFont typeface="Wingdings" pitchFamily="2" charset="2"/>
              <a:buChar char="v"/>
            </a:pPr>
            <a:r>
              <a:rPr lang="fr-FR" sz="2000" dirty="0" smtClean="0"/>
              <a:t>Libellé des questions</a:t>
            </a:r>
          </a:p>
          <a:p>
            <a:pPr marL="1371600" lvl="2" indent="-457200">
              <a:lnSpc>
                <a:spcPct val="90000"/>
              </a:lnSpc>
              <a:buFont typeface="Wingdings" pitchFamily="2" charset="2"/>
              <a:buNone/>
            </a:pPr>
            <a:r>
              <a:rPr lang="fr-FR" sz="2000" dirty="0" smtClean="0"/>
              <a:t>Pas de vocabulaire trop abstrait, incompréhensible. </a:t>
            </a:r>
          </a:p>
          <a:p>
            <a:pPr marL="1371600" lvl="2" indent="-457200">
              <a:lnSpc>
                <a:spcPct val="90000"/>
              </a:lnSpc>
              <a:buFont typeface="Wingdings" pitchFamily="2" charset="2"/>
              <a:buNone/>
            </a:pPr>
            <a:r>
              <a:rPr lang="fr-FR" sz="2000" dirty="0" smtClean="0"/>
              <a:t>Pas de vocabulaire vague ( Habituel, souvent  </a:t>
            </a:r>
            <a:r>
              <a:rPr lang="fr-FR" sz="2000" dirty="0" err="1" smtClean="0"/>
              <a:t>etc</a:t>
            </a:r>
            <a:r>
              <a:rPr lang="fr-FR" sz="2000" dirty="0" smtClean="0"/>
              <a:t> ..)</a:t>
            </a:r>
          </a:p>
          <a:p>
            <a:pPr marL="1371600" lvl="2" indent="-457200">
              <a:lnSpc>
                <a:spcPct val="90000"/>
              </a:lnSpc>
              <a:buFont typeface="Wingdings" pitchFamily="2" charset="2"/>
              <a:buNone/>
            </a:pPr>
            <a:r>
              <a:rPr lang="fr-FR" sz="2000" i="1" dirty="0" smtClean="0"/>
              <a:t>Ex : cocotte minute et autocuiseur</a:t>
            </a:r>
          </a:p>
          <a:p>
            <a:pPr marL="1371600" lvl="2" indent="-457200">
              <a:lnSpc>
                <a:spcPct val="90000"/>
              </a:lnSpc>
              <a:buFont typeface="Wingdings" pitchFamily="2" charset="2"/>
              <a:buNone/>
            </a:pPr>
            <a:endParaRPr lang="fr-FR" sz="2000" i="1" dirty="0" smtClean="0"/>
          </a:p>
          <a:p>
            <a:pPr marL="1371600" lvl="2" indent="-457200">
              <a:lnSpc>
                <a:spcPct val="90000"/>
              </a:lnSpc>
              <a:buFont typeface="Wingdings" pitchFamily="2" charset="2"/>
              <a:buNone/>
            </a:pPr>
            <a:endParaRPr lang="fr-FR" sz="2000" i="1" dirty="0" smtClean="0"/>
          </a:p>
        </p:txBody>
      </p:sp>
      <p:sp>
        <p:nvSpPr>
          <p:cNvPr id="4" name="Rectangle 6"/>
          <p:cNvSpPr txBox="1">
            <a:spLocks noChangeArrowheads="1"/>
          </p:cNvSpPr>
          <p:nvPr/>
        </p:nvSpPr>
        <p:spPr>
          <a:xfrm>
            <a:off x="467544" y="5445224"/>
            <a:ext cx="8229600" cy="1172344"/>
          </a:xfrm>
          <a:prstGeom prst="rect">
            <a:avLst/>
          </a:prstGeom>
          <a:noFill/>
          <a:ln/>
        </p:spPr>
        <p:txBody>
          <a:bodyPr vert="horz" lIns="91440" tIns="45720" rIns="91440" bIns="45720" rtlCol="0">
            <a:normAutofit/>
          </a:bodyPr>
          <a:lstStyle/>
          <a:p>
            <a:pPr marL="1371600" marR="0" lvl="2" indent="-457200" algn="l" defTabSz="914400" rtl="0" eaLnBrk="1" fontAlgn="auto" latinLnBrk="0" hangingPunct="1">
              <a:lnSpc>
                <a:spcPct val="100000"/>
              </a:lnSpc>
              <a:spcBef>
                <a:spcPct val="20000"/>
              </a:spcBef>
              <a:spcAft>
                <a:spcPts val="0"/>
              </a:spcAft>
              <a:buClrTx/>
              <a:buSzTx/>
              <a:buFont typeface="Wingdings" pitchFamily="2" charset="2"/>
              <a:buChar char="v"/>
              <a:tabLst/>
              <a:defRPr/>
            </a:pPr>
            <a:r>
              <a:rPr kumimoji="0" lang="fr-FR" sz="2000" b="0" i="0" u="none" strike="noStrike" kern="1200" cap="none" spc="0" normalizeH="0" baseline="0" noProof="0" dirty="0" smtClean="0">
                <a:ln>
                  <a:noFill/>
                </a:ln>
                <a:solidFill>
                  <a:schemeClr val="tx1"/>
                </a:solidFill>
                <a:effectLst/>
                <a:uLnTx/>
                <a:uFillTx/>
                <a:latin typeface="+mn-lt"/>
                <a:ea typeface="+mn-ea"/>
                <a:cs typeface="+mn-cs"/>
              </a:rPr>
              <a:t>Libellé des questions</a:t>
            </a:r>
          </a:p>
          <a:p>
            <a:pPr marL="1371600" marR="0" lvl="2" indent="-4572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fr-FR" sz="2000" b="0" i="0" u="none" strike="noStrike" kern="1200" cap="none" spc="0" normalizeH="0" baseline="0" noProof="0" dirty="0" smtClean="0">
                <a:ln>
                  <a:noFill/>
                </a:ln>
                <a:solidFill>
                  <a:schemeClr val="tx1"/>
                </a:solidFill>
                <a:effectLst/>
                <a:uLnTx/>
                <a:uFillTx/>
                <a:latin typeface="+mn-lt"/>
                <a:ea typeface="+mn-ea"/>
                <a:cs typeface="+mn-cs"/>
              </a:rPr>
              <a:t>Ne pas commencer par des phrases négatives, trop complexes.</a:t>
            </a:r>
          </a:p>
          <a:p>
            <a:pPr marL="1371600" marR="0" lvl="2" indent="-457200" algn="l" defTabSz="914400" rtl="0" eaLnBrk="1" fontAlgn="auto" latinLnBrk="0" hangingPunct="1">
              <a:lnSpc>
                <a:spcPct val="100000"/>
              </a:lnSpc>
              <a:spcBef>
                <a:spcPct val="20000"/>
              </a:spcBef>
              <a:spcAft>
                <a:spcPts val="0"/>
              </a:spcAft>
              <a:buClrTx/>
              <a:buSzTx/>
              <a:buFont typeface="Wingdings" pitchFamily="2" charset="2"/>
              <a:buNone/>
              <a:tabLst/>
              <a:defRPr/>
            </a:pPr>
            <a:r>
              <a:rPr lang="fr-FR" sz="2000" dirty="0" smtClean="0"/>
              <a:t>Pas de double question en une seule </a:t>
            </a:r>
            <a:endParaRPr kumimoji="0" lang="fr-FR" sz="2000" b="0" i="0" u="none" strike="noStrike" kern="1200" cap="none" spc="0" normalizeH="0" baseline="0" noProof="0" dirty="0" smtClean="0">
              <a:ln>
                <a:noFill/>
              </a:ln>
              <a:solidFill>
                <a:schemeClr val="tx1"/>
              </a:solidFill>
              <a:effectLst/>
              <a:uLnTx/>
              <a:uFillTx/>
              <a:latin typeface="+mn-lt"/>
              <a:ea typeface="+mn-ea"/>
              <a:cs typeface="+mn-cs"/>
            </a:endParaRPr>
          </a:p>
          <a:p>
            <a:pPr marL="1371600" marR="0" lvl="2" indent="-4572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fr-FR"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188640"/>
            <a:ext cx="3816424" cy="7325082"/>
          </a:xfrm>
          <a:prstGeom prst="rect">
            <a:avLst/>
          </a:prstGeom>
          <a:noFill/>
        </p:spPr>
        <p:txBody>
          <a:bodyPr wrap="square" rtlCol="0">
            <a:spAutoFit/>
          </a:bodyPr>
          <a:lstStyle/>
          <a:p>
            <a:r>
              <a:rPr lang="fr-FR" b="1" dirty="0" smtClean="0"/>
              <a:t>Entretiens  Individuels</a:t>
            </a:r>
          </a:p>
          <a:p>
            <a:endParaRPr lang="fr-FR" dirty="0" smtClean="0"/>
          </a:p>
          <a:p>
            <a:r>
              <a:rPr lang="fr-FR" dirty="0" smtClean="0"/>
              <a:t>De 20 à 30 pers</a:t>
            </a:r>
          </a:p>
          <a:p>
            <a:r>
              <a:rPr lang="fr-FR" dirty="0" smtClean="0"/>
              <a:t>Profil hétérogène pour </a:t>
            </a:r>
          </a:p>
          <a:p>
            <a:endParaRPr lang="fr-FR" dirty="0" smtClean="0"/>
          </a:p>
          <a:p>
            <a:r>
              <a:rPr lang="fr-FR" dirty="0" smtClean="0"/>
              <a:t>Objectif : obtenir la diversité de réponses possibles , explorer </a:t>
            </a:r>
          </a:p>
          <a:p>
            <a:endParaRPr lang="fr-FR" dirty="0" smtClean="0"/>
          </a:p>
          <a:p>
            <a:r>
              <a:rPr lang="fr-FR" dirty="0" smtClean="0"/>
              <a:t>Guide d’entretien non structuré</a:t>
            </a:r>
          </a:p>
          <a:p>
            <a:pPr>
              <a:buFontTx/>
              <a:buChar char="-"/>
            </a:pPr>
            <a:r>
              <a:rPr lang="fr-FR" dirty="0" smtClean="0"/>
              <a:t>c’est l’interviewé qui « mène ».. L’interviewer .. Suit .. Et Approfondit ..</a:t>
            </a:r>
          </a:p>
          <a:p>
            <a:pPr>
              <a:buFontTx/>
              <a:buChar char="-"/>
            </a:pPr>
            <a:endParaRPr lang="fr-FR" dirty="0" smtClean="0"/>
          </a:p>
          <a:p>
            <a:r>
              <a:rPr lang="fr-FR" dirty="0" smtClean="0"/>
              <a:t>Durée : 3/4h à 1h30</a:t>
            </a:r>
          </a:p>
          <a:p>
            <a:pPr>
              <a:buFontTx/>
              <a:buChar char="-"/>
            </a:pPr>
            <a:endParaRPr lang="fr-FR" dirty="0" smtClean="0"/>
          </a:p>
          <a:p>
            <a:pPr>
              <a:buFontTx/>
              <a:buChar char="-"/>
            </a:pPr>
            <a:r>
              <a:rPr lang="fr-FR" dirty="0" smtClean="0"/>
              <a:t>Guide d’entretien =</a:t>
            </a:r>
          </a:p>
          <a:p>
            <a:pPr>
              <a:buFontTx/>
              <a:buChar char="-"/>
            </a:pPr>
            <a:r>
              <a:rPr lang="fr-FR" sz="1600" dirty="0" smtClean="0"/>
              <a:t>Thèmes </a:t>
            </a:r>
          </a:p>
          <a:p>
            <a:pPr>
              <a:buFontTx/>
              <a:buChar char="-"/>
            </a:pPr>
            <a:r>
              <a:rPr lang="fr-FR" sz="1600" dirty="0" smtClean="0"/>
              <a:t>+ Questions de relance ( si l’interviewé « sèche » )</a:t>
            </a:r>
          </a:p>
          <a:p>
            <a:pPr>
              <a:buFontTx/>
              <a:buChar char="-"/>
            </a:pPr>
            <a:r>
              <a:rPr lang="fr-FR" sz="1600" dirty="0" smtClean="0"/>
              <a:t> + éléments de réponse ( pour savoir sur quels éléments approfondir) </a:t>
            </a:r>
          </a:p>
          <a:p>
            <a:pPr>
              <a:buFontTx/>
              <a:buChar char="-"/>
            </a:pPr>
            <a:endParaRPr lang="fr-FR" sz="1600" dirty="0" smtClean="0"/>
          </a:p>
          <a:p>
            <a:pPr>
              <a:buFontTx/>
              <a:buChar char="-"/>
            </a:pPr>
            <a:r>
              <a:rPr lang="fr-FR" sz="1600" dirty="0" smtClean="0"/>
              <a:t>Enregistrement  ( Biais DIALOGUE ???)</a:t>
            </a:r>
          </a:p>
          <a:p>
            <a:r>
              <a:rPr lang="fr-FR" sz="1600" dirty="0" smtClean="0"/>
              <a:t> pour une Retranscription  « sans biais »</a:t>
            </a:r>
          </a:p>
          <a:p>
            <a:endParaRPr lang="fr-FR" dirty="0" smtClean="0"/>
          </a:p>
          <a:p>
            <a:endParaRPr lang="fr-FR" dirty="0" smtClean="0"/>
          </a:p>
          <a:p>
            <a:endParaRPr lang="fr-FR" dirty="0"/>
          </a:p>
        </p:txBody>
      </p:sp>
      <p:sp>
        <p:nvSpPr>
          <p:cNvPr id="3" name="ZoneTexte 2"/>
          <p:cNvSpPr txBox="1"/>
          <p:nvPr/>
        </p:nvSpPr>
        <p:spPr>
          <a:xfrm>
            <a:off x="4283968" y="260648"/>
            <a:ext cx="4320480" cy="7109639"/>
          </a:xfrm>
          <a:prstGeom prst="rect">
            <a:avLst/>
          </a:prstGeom>
          <a:noFill/>
        </p:spPr>
        <p:txBody>
          <a:bodyPr wrap="square" rtlCol="0">
            <a:spAutoFit/>
          </a:bodyPr>
          <a:lstStyle/>
          <a:p>
            <a:r>
              <a:rPr lang="fr-FR" sz="2000" b="1" dirty="0" smtClean="0"/>
              <a:t>Focus Group</a:t>
            </a:r>
          </a:p>
          <a:p>
            <a:pPr>
              <a:buFontTx/>
              <a:buChar char="-"/>
            </a:pPr>
            <a:endParaRPr lang="fr-FR" sz="2000" dirty="0" smtClean="0"/>
          </a:p>
          <a:p>
            <a:r>
              <a:rPr lang="fr-FR" dirty="0" smtClean="0"/>
              <a:t>Groupes de  8 à 12 pers .. Contacter 20 pers</a:t>
            </a:r>
          </a:p>
          <a:p>
            <a:r>
              <a:rPr lang="fr-FR" dirty="0" smtClean="0"/>
              <a:t>Profils + homogène, pour risque d’inhibition</a:t>
            </a:r>
          </a:p>
          <a:p>
            <a:endParaRPr lang="fr-FR" dirty="0" smtClean="0"/>
          </a:p>
          <a:p>
            <a:r>
              <a:rPr lang="fr-FR" dirty="0" smtClean="0"/>
              <a:t>Objectif : explorer les </a:t>
            </a:r>
            <a:r>
              <a:rPr lang="fr-FR" dirty="0" err="1" smtClean="0"/>
              <a:t>intéractions</a:t>
            </a:r>
            <a:r>
              <a:rPr lang="fr-FR" dirty="0" smtClean="0"/>
              <a:t> sociales, mettre en situation ( tests), stimuler la créativité ( nécessité d’un groupe)</a:t>
            </a:r>
          </a:p>
          <a:p>
            <a:endParaRPr lang="fr-FR" dirty="0" smtClean="0"/>
          </a:p>
          <a:p>
            <a:r>
              <a:rPr lang="fr-FR" dirty="0" smtClean="0"/>
              <a:t>Séance + structurée .. Avec des moments.. Annoncés et Timing</a:t>
            </a:r>
          </a:p>
          <a:p>
            <a:r>
              <a:rPr lang="fr-FR" dirty="0" smtClean="0"/>
              <a:t>Structure en entonnoir</a:t>
            </a:r>
          </a:p>
          <a:p>
            <a:endParaRPr lang="fr-FR" dirty="0" smtClean="0"/>
          </a:p>
          <a:p>
            <a:r>
              <a:rPr lang="fr-FR" dirty="0" smtClean="0"/>
              <a:t>Durée : 2h à 4h</a:t>
            </a:r>
          </a:p>
          <a:p>
            <a:endParaRPr lang="fr-FR" sz="2000" dirty="0" smtClean="0"/>
          </a:p>
          <a:p>
            <a:r>
              <a:rPr lang="fr-FR" sz="2000" dirty="0" smtClean="0"/>
              <a:t>Entretien =</a:t>
            </a:r>
          </a:p>
          <a:p>
            <a:r>
              <a:rPr lang="fr-FR" sz="2000" dirty="0" smtClean="0"/>
              <a:t>Thèmes structurés / par phase</a:t>
            </a:r>
          </a:p>
          <a:p>
            <a:r>
              <a:rPr lang="fr-FR" sz="2000" dirty="0" smtClean="0"/>
              <a:t>+ tests projectifs ( faire interagir l’interviewé, et entre les interviewés)</a:t>
            </a:r>
          </a:p>
          <a:p>
            <a:endParaRPr lang="fr-FR" sz="2000" dirty="0" smtClean="0"/>
          </a:p>
          <a:p>
            <a:r>
              <a:rPr lang="fr-FR" sz="2000" dirty="0" smtClean="0"/>
              <a:t>Film + Notes </a:t>
            </a:r>
          </a:p>
          <a:p>
            <a:endParaRPr lang="fr-FR" sz="2000" dirty="0" smtClean="0"/>
          </a:p>
          <a:p>
            <a:endParaRPr lang="fr-FR" sz="2000" dirty="0" smtClean="0"/>
          </a:p>
          <a:p>
            <a:endParaRPr lang="fr-FR" sz="2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u numéro de diapositive 4"/>
          <p:cNvSpPr>
            <a:spLocks noGrp="1"/>
          </p:cNvSpPr>
          <p:nvPr>
            <p:ph type="sldNum" sz="quarter" idx="11"/>
          </p:nvPr>
        </p:nvSpPr>
        <p:spPr>
          <a:noFill/>
        </p:spPr>
        <p:txBody>
          <a:bodyPr/>
          <a:lstStyle/>
          <a:p>
            <a:fld id="{BB10570A-FB1A-49FB-9601-4E14A33FAE7C}" type="slidenum">
              <a:rPr lang="fr-FR"/>
              <a:pPr/>
              <a:t>40</a:t>
            </a:fld>
            <a:endParaRPr lang="fr-FR"/>
          </a:p>
        </p:txBody>
      </p:sp>
      <p:sp>
        <p:nvSpPr>
          <p:cNvPr id="70659" name="Rectangle 2"/>
          <p:cNvSpPr>
            <a:spLocks noGrp="1" noChangeArrowheads="1"/>
          </p:cNvSpPr>
          <p:nvPr>
            <p:ph type="title"/>
          </p:nvPr>
        </p:nvSpPr>
        <p:spPr/>
        <p:txBody>
          <a:bodyPr/>
          <a:lstStyle/>
          <a:p>
            <a:pPr eaLnBrk="1" hangingPunct="1"/>
            <a:r>
              <a:rPr lang="fr-FR" smtClean="0">
                <a:solidFill>
                  <a:schemeClr val="hlink"/>
                </a:solidFill>
              </a:rPr>
              <a:t>TYPOLOGIE DES QUESTIONS</a:t>
            </a:r>
          </a:p>
        </p:txBody>
      </p:sp>
      <p:sp>
        <p:nvSpPr>
          <p:cNvPr id="70660" name="Rectangle 3"/>
          <p:cNvSpPr>
            <a:spLocks noGrp="1" noChangeArrowheads="1"/>
          </p:cNvSpPr>
          <p:nvPr>
            <p:ph type="body" idx="1"/>
          </p:nvPr>
        </p:nvSpPr>
        <p:spPr>
          <a:xfrm>
            <a:off x="323528" y="1124744"/>
            <a:ext cx="8229600" cy="2836912"/>
          </a:xfrm>
        </p:spPr>
        <p:txBody>
          <a:bodyPr>
            <a:normAutofit/>
          </a:bodyPr>
          <a:lstStyle/>
          <a:p>
            <a:pPr marL="1371600" lvl="2" indent="-457200" eaLnBrk="1" hangingPunct="1">
              <a:buFont typeface="Wingdings" pitchFamily="2" charset="2"/>
              <a:buNone/>
            </a:pPr>
            <a:endParaRPr lang="fr-FR" sz="1600" dirty="0" smtClean="0"/>
          </a:p>
          <a:p>
            <a:pPr marL="1371600" lvl="2" indent="-457200" eaLnBrk="1" hangingPunct="1">
              <a:buFont typeface="Wingdings" pitchFamily="2" charset="2"/>
              <a:buAutoNum type="arabicPeriod"/>
            </a:pPr>
            <a:r>
              <a:rPr lang="fr-FR" sz="1600" dirty="0" smtClean="0"/>
              <a:t>Questions non structurées : questions ouvertes auxquelles les participants répondent avec leurs mots.</a:t>
            </a:r>
          </a:p>
          <a:p>
            <a:pPr marL="1371600" lvl="2" indent="-457200" eaLnBrk="1" hangingPunct="1">
              <a:buFont typeface="Wingdings" pitchFamily="2" charset="2"/>
              <a:buNone/>
            </a:pPr>
            <a:endParaRPr lang="fr-FR" sz="1600" dirty="0" smtClean="0"/>
          </a:p>
          <a:p>
            <a:pPr marL="1371600" lvl="2" indent="-457200" eaLnBrk="1" hangingPunct="1">
              <a:buFont typeface="Wingdings" pitchFamily="2" charset="2"/>
              <a:buNone/>
            </a:pPr>
            <a:r>
              <a:rPr lang="fr-FR" sz="1600" dirty="0" smtClean="0"/>
              <a:t>	Objectif : recueillir le maximum d’informations, déceler les causes profondes d’une attitude/comportement, montrer que l’avis de l’interviewé compte.	</a:t>
            </a:r>
          </a:p>
          <a:p>
            <a:pPr marL="1371600" lvl="2" indent="-457200" eaLnBrk="1" hangingPunct="1">
              <a:buFont typeface="Wingdings" pitchFamily="2" charset="2"/>
              <a:buChar char="Ø"/>
            </a:pPr>
            <a:endParaRPr lang="fr-FR" sz="1600" dirty="0" smtClean="0"/>
          </a:p>
          <a:p>
            <a:pPr marL="1371600" lvl="2" indent="-457200" eaLnBrk="1" hangingPunct="1">
              <a:buFont typeface="Wingdings" pitchFamily="2" charset="2"/>
              <a:buNone/>
            </a:pPr>
            <a:r>
              <a:rPr lang="fr-FR" sz="1600" dirty="0" smtClean="0"/>
              <a:t>	Limites : retranscription, codage, biais.</a:t>
            </a:r>
          </a:p>
          <a:p>
            <a:pPr marL="1371600" lvl="2" indent="-457200" eaLnBrk="1" hangingPunct="1">
              <a:buFont typeface="Wingdings" pitchFamily="2" charset="2"/>
              <a:buNone/>
            </a:pPr>
            <a:endParaRPr lang="fr-FR" sz="1800" dirty="0" smtClean="0"/>
          </a:p>
          <a:p>
            <a:pPr marL="1371600" lvl="2" indent="-457200" eaLnBrk="1" hangingPunct="1"/>
            <a:endParaRPr lang="fr-FR" sz="1800" dirty="0" smtClean="0"/>
          </a:p>
          <a:p>
            <a:pPr marL="1371600" lvl="2" indent="-457200" eaLnBrk="1" hangingPunct="1"/>
            <a:endParaRPr lang="fr-FR" sz="1800" dirty="0" smtClean="0"/>
          </a:p>
        </p:txBody>
      </p:sp>
      <p:sp>
        <p:nvSpPr>
          <p:cNvPr id="5" name="Rectangle 3"/>
          <p:cNvSpPr txBox="1">
            <a:spLocks noChangeArrowheads="1"/>
          </p:cNvSpPr>
          <p:nvPr/>
        </p:nvSpPr>
        <p:spPr>
          <a:xfrm>
            <a:off x="2123728" y="3789041"/>
            <a:ext cx="6552728" cy="273630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fr-FR" sz="2400" b="0" i="0" u="none" strike="noStrike" kern="1200" cap="none" spc="0" normalizeH="0" baseline="0" noProof="0" smtClean="0">
                <a:ln>
                  <a:noFill/>
                </a:ln>
                <a:solidFill>
                  <a:schemeClr val="tx1"/>
                </a:solidFill>
                <a:effectLst/>
                <a:uLnTx/>
                <a:uFillTx/>
                <a:latin typeface="+mn-lt"/>
                <a:ea typeface="+mn-ea"/>
                <a:cs typeface="+mn-cs"/>
              </a:rPr>
              <a:t>		</a:t>
            </a:r>
            <a:r>
              <a:rPr kumimoji="0" lang="fr-FR" sz="1600" b="0" i="1" u="none" strike="noStrike" kern="1200" cap="none" spc="0" normalizeH="0" baseline="0" noProof="0" smtClean="0">
                <a:ln>
                  <a:noFill/>
                </a:ln>
                <a:solidFill>
                  <a:schemeClr val="tx1"/>
                </a:solidFill>
                <a:effectLst/>
                <a:uLnTx/>
                <a:uFillTx/>
                <a:latin typeface="+mn-lt"/>
                <a:ea typeface="+mn-ea"/>
                <a:cs typeface="+mn-cs"/>
              </a:rPr>
              <a:t>Pourquoi utilisez-vous les produits sans marque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fr-FR" sz="1600" b="0" i="1"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fr-FR" sz="1600" b="0" i="1" u="none" strike="noStrike" kern="1200" cap="none" spc="0" normalizeH="0" baseline="0" noProof="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fr-FR" sz="1600" b="0" i="1"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fr-FR" sz="1600" b="0" i="1" u="none" strike="noStrike" kern="1200" cap="none" spc="0" normalizeH="0" baseline="0" noProof="0" smtClean="0">
                <a:ln>
                  <a:noFill/>
                </a:ln>
                <a:solidFill>
                  <a:schemeClr val="tx1"/>
                </a:solidFill>
                <a:effectLst/>
                <a:uLnTx/>
                <a:uFillTx/>
                <a:latin typeface="+mn-lt"/>
                <a:ea typeface="+mn-ea"/>
                <a:cs typeface="+mn-cs"/>
              </a:rPr>
              <a:t>		 Quels sont les 3 avantages d’utiliser le produit X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fr-FR" sz="1600" b="0" i="1" u="none" strike="noStrike" kern="1200" cap="none" spc="0" normalizeH="0" baseline="0" noProof="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fr-FR" sz="1600" b="0" i="1" u="none" strike="noStrike" kern="1200" cap="none" spc="0" normalizeH="0" baseline="0" noProof="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fr-FR" sz="1600" b="0" i="1" u="none" strike="noStrike" kern="1200" cap="none" spc="0" normalizeH="0" baseline="0" noProof="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ce réservé du numéro de diapositive 4"/>
          <p:cNvSpPr>
            <a:spLocks noGrp="1"/>
          </p:cNvSpPr>
          <p:nvPr>
            <p:ph type="sldNum" sz="quarter" idx="11"/>
          </p:nvPr>
        </p:nvSpPr>
        <p:spPr>
          <a:noFill/>
        </p:spPr>
        <p:txBody>
          <a:bodyPr/>
          <a:lstStyle/>
          <a:p>
            <a:fld id="{2913DA05-FF20-44D8-A0F6-2CF2961D341B}" type="slidenum">
              <a:rPr lang="fr-FR"/>
              <a:pPr/>
              <a:t>41</a:t>
            </a:fld>
            <a:endParaRPr lang="fr-FR"/>
          </a:p>
        </p:txBody>
      </p:sp>
      <p:sp>
        <p:nvSpPr>
          <p:cNvPr id="71684" name="Rectangle 3"/>
          <p:cNvSpPr>
            <a:spLocks noGrp="1" noChangeArrowheads="1"/>
          </p:cNvSpPr>
          <p:nvPr>
            <p:ph type="body" idx="1"/>
          </p:nvPr>
        </p:nvSpPr>
        <p:spPr/>
        <p:txBody>
          <a:bodyPr/>
          <a:lstStyle/>
          <a:p>
            <a:pPr marL="1371600" lvl="2" indent="-457200" eaLnBrk="1" hangingPunct="1">
              <a:lnSpc>
                <a:spcPct val="80000"/>
              </a:lnSpc>
              <a:buFont typeface="Wingdings" pitchFamily="2" charset="2"/>
              <a:buAutoNum type="arabicPeriod" startAt="2"/>
            </a:pPr>
            <a:r>
              <a:rPr lang="fr-FR" sz="2000" smtClean="0"/>
              <a:t>Questions fermées / structurées :</a:t>
            </a:r>
          </a:p>
          <a:p>
            <a:pPr marL="1371600" lvl="2" indent="-457200" eaLnBrk="1" hangingPunct="1">
              <a:lnSpc>
                <a:spcPct val="80000"/>
              </a:lnSpc>
              <a:buFont typeface="Wingdings" pitchFamily="2" charset="2"/>
              <a:buNone/>
            </a:pPr>
            <a:endParaRPr lang="fr-FR" sz="2000" smtClean="0"/>
          </a:p>
          <a:p>
            <a:pPr marL="1371600" lvl="2" indent="-457200" eaLnBrk="1" hangingPunct="1">
              <a:lnSpc>
                <a:spcPct val="80000"/>
              </a:lnSpc>
              <a:buFont typeface="Wingdings" pitchFamily="2" charset="2"/>
              <a:buNone/>
            </a:pPr>
            <a:r>
              <a:rPr lang="fr-FR" sz="2000" smtClean="0"/>
              <a:t>	Série de réponses possibles ainsi que le format de réponse.</a:t>
            </a:r>
          </a:p>
          <a:p>
            <a:pPr marL="1371600" lvl="2" indent="-457200" eaLnBrk="1" hangingPunct="1">
              <a:lnSpc>
                <a:spcPct val="80000"/>
              </a:lnSpc>
              <a:buFont typeface="Wingdings" pitchFamily="2" charset="2"/>
              <a:buNone/>
            </a:pPr>
            <a:r>
              <a:rPr lang="fr-FR" sz="2000" smtClean="0"/>
              <a:t>	Elle peut  être à choix multiple (QCM), dichotomique ou à échelle.</a:t>
            </a:r>
          </a:p>
          <a:p>
            <a:pPr marL="1371600" lvl="2" indent="-457200" eaLnBrk="1" hangingPunct="1">
              <a:lnSpc>
                <a:spcPct val="80000"/>
              </a:lnSpc>
              <a:buFont typeface="Wingdings" pitchFamily="2" charset="2"/>
              <a:buNone/>
            </a:pPr>
            <a:endParaRPr lang="fr-FR" sz="2000" smtClean="0"/>
          </a:p>
          <a:p>
            <a:pPr marL="1752600" lvl="3" indent="-381000" eaLnBrk="1" hangingPunct="1">
              <a:lnSpc>
                <a:spcPct val="80000"/>
              </a:lnSpc>
              <a:buFont typeface="Wingdings" pitchFamily="2" charset="2"/>
              <a:buChar char="v"/>
            </a:pPr>
            <a:r>
              <a:rPr lang="fr-FR" smtClean="0"/>
              <a:t>QCM : choix de réponse, une ou plusieurs réponses. Prévoir une rubrique « autre ».</a:t>
            </a:r>
          </a:p>
          <a:p>
            <a:pPr marL="1752600" lvl="3" indent="-381000" eaLnBrk="1" hangingPunct="1">
              <a:lnSpc>
                <a:spcPct val="80000"/>
              </a:lnSpc>
              <a:buFont typeface="Wingdings" pitchFamily="2" charset="2"/>
              <a:buNone/>
            </a:pPr>
            <a:r>
              <a:rPr lang="fr-FR" smtClean="0"/>
              <a:t>   	Prévoir une rotation des questions.</a:t>
            </a:r>
          </a:p>
          <a:p>
            <a:pPr marL="1371600" lvl="2" indent="-457200" eaLnBrk="1" hangingPunct="1">
              <a:lnSpc>
                <a:spcPct val="80000"/>
              </a:lnSpc>
              <a:buFont typeface="Wingdings" pitchFamily="2" charset="2"/>
              <a:buChar char="q"/>
            </a:pPr>
            <a:endParaRPr lang="fr-FR" sz="2000" smtClean="0"/>
          </a:p>
          <a:p>
            <a:pPr marL="1371600" lvl="2" indent="-457200" eaLnBrk="1" hangingPunct="1">
              <a:lnSpc>
                <a:spcPct val="80000"/>
              </a:lnSpc>
              <a:buFont typeface="Wingdings" pitchFamily="2" charset="2"/>
              <a:buNone/>
            </a:pPr>
            <a:r>
              <a:rPr lang="fr-FR" sz="2200" smtClean="0"/>
              <a:t>	</a:t>
            </a:r>
          </a:p>
          <a:p>
            <a:pPr marL="1371600" lvl="2" indent="-457200" eaLnBrk="1" hangingPunct="1">
              <a:lnSpc>
                <a:spcPct val="80000"/>
              </a:lnSpc>
              <a:buFont typeface="Wingdings" pitchFamily="2" charset="2"/>
              <a:buNone/>
            </a:pPr>
            <a:endParaRPr lang="fr-FR" sz="2200" smtClean="0"/>
          </a:p>
          <a:p>
            <a:pPr marL="1371600" lvl="2" indent="-457200" eaLnBrk="1" hangingPunct="1">
              <a:lnSpc>
                <a:spcPct val="80000"/>
              </a:lnSpc>
              <a:buFont typeface="Wingdings" pitchFamily="2" charset="2"/>
              <a:buNone/>
            </a:pPr>
            <a:endParaRPr lang="fr-FR" sz="2200" smtClean="0"/>
          </a:p>
        </p:txBody>
      </p:sp>
      <p:sp>
        <p:nvSpPr>
          <p:cNvPr id="71686" name="Rectangle 2"/>
          <p:cNvSpPr>
            <a:spLocks noChangeArrowheads="1"/>
          </p:cNvSpPr>
          <p:nvPr/>
        </p:nvSpPr>
        <p:spPr bwMode="auto">
          <a:xfrm>
            <a:off x="468313" y="476250"/>
            <a:ext cx="8229600" cy="1371600"/>
          </a:xfrm>
          <a:prstGeom prst="rect">
            <a:avLst/>
          </a:prstGeom>
          <a:noFill/>
          <a:ln w="9525">
            <a:noFill/>
            <a:miter lim="800000"/>
            <a:headEnd/>
            <a:tailEnd/>
          </a:ln>
        </p:spPr>
        <p:txBody>
          <a:bodyPr anchor="ctr"/>
          <a:lstStyle/>
          <a:p>
            <a:r>
              <a:rPr lang="fr-FR" sz="4400" i="0">
                <a:solidFill>
                  <a:schemeClr val="hlink"/>
                </a:solidFill>
              </a:rPr>
              <a:t>TYPOLOGIE DES QUESTIONS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endParaRPr lang="fr-FR" smtClean="0"/>
          </a:p>
        </p:txBody>
      </p:sp>
      <p:sp>
        <p:nvSpPr>
          <p:cNvPr id="134147" name="Rectangle 3"/>
          <p:cNvSpPr>
            <a:spLocks noGrp="1" noChangeArrowheads="1"/>
          </p:cNvSpPr>
          <p:nvPr>
            <p:ph type="body" idx="1"/>
          </p:nvPr>
        </p:nvSpPr>
        <p:spPr>
          <a:xfrm>
            <a:off x="0" y="1628800"/>
            <a:ext cx="5194920" cy="4525963"/>
          </a:xfrm>
        </p:spPr>
        <p:txBody>
          <a:bodyPr/>
          <a:lstStyle/>
          <a:p>
            <a:pPr lvl="2">
              <a:buFont typeface="Wingdings" pitchFamily="2" charset="2"/>
              <a:buChar char="v"/>
            </a:pPr>
            <a:r>
              <a:rPr lang="fr-FR" sz="2000" dirty="0" smtClean="0"/>
              <a:t>Questions </a:t>
            </a:r>
            <a:r>
              <a:rPr lang="fr-FR" sz="2000" dirty="0" err="1" smtClean="0"/>
              <a:t>multichotomiques</a:t>
            </a:r>
            <a:r>
              <a:rPr lang="fr-FR" sz="2000" dirty="0" smtClean="0"/>
              <a:t> à réponse unifiée</a:t>
            </a:r>
          </a:p>
          <a:p>
            <a:pPr lvl="2">
              <a:buFont typeface="Wingdings" pitchFamily="2" charset="2"/>
              <a:buNone/>
            </a:pPr>
            <a:r>
              <a:rPr lang="fr-FR" sz="2000" dirty="0" smtClean="0"/>
              <a:t>Un seul choix possible </a:t>
            </a:r>
          </a:p>
          <a:p>
            <a:pPr lvl="2">
              <a:buFont typeface="Wingdings" pitchFamily="2" charset="2"/>
              <a:buNone/>
            </a:pPr>
            <a:endParaRPr lang="fr-FR" sz="2000" dirty="0" smtClean="0"/>
          </a:p>
          <a:p>
            <a:pPr lvl="2">
              <a:buFont typeface="Wingdings" pitchFamily="2" charset="2"/>
              <a:buNone/>
            </a:pPr>
            <a:r>
              <a:rPr lang="fr-FR" sz="2000" i="1" dirty="0" smtClean="0"/>
              <a:t>Quel est votre état civil ?</a:t>
            </a:r>
          </a:p>
          <a:p>
            <a:pPr lvl="2">
              <a:buFont typeface="Wingdings" pitchFamily="2" charset="2"/>
              <a:buChar char="q"/>
            </a:pPr>
            <a:r>
              <a:rPr lang="fr-FR" sz="2000" dirty="0" smtClean="0"/>
              <a:t>Célibataire</a:t>
            </a:r>
          </a:p>
          <a:p>
            <a:pPr lvl="2">
              <a:buFont typeface="Wingdings" pitchFamily="2" charset="2"/>
              <a:buChar char="q"/>
            </a:pPr>
            <a:r>
              <a:rPr lang="fr-FR" sz="2000" dirty="0" smtClean="0"/>
              <a:t>Marié</a:t>
            </a:r>
          </a:p>
          <a:p>
            <a:pPr lvl="2">
              <a:buFont typeface="Wingdings" pitchFamily="2" charset="2"/>
              <a:buChar char="q"/>
            </a:pPr>
            <a:r>
              <a:rPr lang="fr-FR" sz="2000" dirty="0" smtClean="0"/>
              <a:t>Veuf</a:t>
            </a:r>
          </a:p>
          <a:p>
            <a:pPr lvl="2">
              <a:buFont typeface="Wingdings" pitchFamily="2" charset="2"/>
              <a:buChar char="q"/>
            </a:pPr>
            <a:r>
              <a:rPr lang="fr-FR" sz="2000" dirty="0" smtClean="0"/>
              <a:t>Divorcé</a:t>
            </a:r>
          </a:p>
          <a:p>
            <a:pPr lvl="2">
              <a:buFont typeface="Wingdings" pitchFamily="2" charset="2"/>
              <a:buChar char="q"/>
            </a:pPr>
            <a:r>
              <a:rPr lang="fr-FR" sz="2000" dirty="0" smtClean="0"/>
              <a:t>Séparé</a:t>
            </a:r>
          </a:p>
          <a:p>
            <a:pPr lvl="2">
              <a:buFont typeface="Wingdings" pitchFamily="2" charset="2"/>
              <a:buChar char="q"/>
            </a:pPr>
            <a:r>
              <a:rPr lang="fr-FR" sz="2000" dirty="0" smtClean="0"/>
              <a:t>Pacsé </a:t>
            </a:r>
          </a:p>
          <a:p>
            <a:pPr lvl="2">
              <a:buFont typeface="Wingdings" pitchFamily="2" charset="2"/>
              <a:buChar char="q"/>
            </a:pPr>
            <a:endParaRPr lang="fr-FR" sz="2000" dirty="0" smtClean="0"/>
          </a:p>
          <a:p>
            <a:pPr lvl="3">
              <a:buFont typeface="Wingdings" pitchFamily="2" charset="2"/>
              <a:buNone/>
            </a:pPr>
            <a:endParaRPr lang="fr-FR" dirty="0" smtClean="0"/>
          </a:p>
          <a:p>
            <a:pPr lvl="3">
              <a:buFont typeface="Wingdings" pitchFamily="2" charset="2"/>
              <a:buNone/>
            </a:pPr>
            <a:endParaRPr lang="fr-FR" dirty="0" smtClean="0"/>
          </a:p>
          <a:p>
            <a:pPr lvl="3"/>
            <a:endParaRPr lang="fr-FR" dirty="0" smtClean="0"/>
          </a:p>
        </p:txBody>
      </p:sp>
      <p:sp>
        <p:nvSpPr>
          <p:cNvPr id="4" name="Rectangle 3"/>
          <p:cNvSpPr txBox="1">
            <a:spLocks noChangeArrowheads="1"/>
          </p:cNvSpPr>
          <p:nvPr/>
        </p:nvSpPr>
        <p:spPr>
          <a:xfrm>
            <a:off x="4245496" y="1700808"/>
            <a:ext cx="4898504" cy="4525963"/>
          </a:xfrm>
          <a:prstGeom prst="rect">
            <a:avLst/>
          </a:prstGeom>
        </p:spPr>
        <p:txBody>
          <a:bodyPr vert="horz" lIns="91440" tIns="45720" rIns="91440" bIns="45720" rtlCol="0">
            <a:normAutofit/>
          </a:bodyPr>
          <a:lstStyle/>
          <a:p>
            <a:pPr marL="1143000" marR="0" lvl="2" indent="-228600" algn="l" defTabSz="914400" rtl="0" eaLnBrk="1" fontAlgn="auto" latinLnBrk="0" hangingPunct="1">
              <a:lnSpc>
                <a:spcPct val="90000"/>
              </a:lnSpc>
              <a:spcBef>
                <a:spcPct val="20000"/>
              </a:spcBef>
              <a:spcAft>
                <a:spcPts val="0"/>
              </a:spcAft>
              <a:buClrTx/>
              <a:buSzTx/>
              <a:buFont typeface="Wingdings" pitchFamily="2" charset="2"/>
              <a:buChar char="v"/>
              <a:tabLst/>
              <a:defRPr/>
            </a:pPr>
            <a:r>
              <a:rPr kumimoji="0" lang="fr-FR" sz="1800" b="0" i="0" u="none" strike="noStrike" kern="1200" cap="none" spc="0" normalizeH="0" baseline="0" noProof="0" dirty="0" smtClean="0">
                <a:ln>
                  <a:noFill/>
                </a:ln>
                <a:solidFill>
                  <a:schemeClr val="tx1"/>
                </a:solidFill>
                <a:effectLst/>
                <a:uLnTx/>
                <a:uFillTx/>
                <a:latin typeface="+mn-lt"/>
                <a:ea typeface="+mn-ea"/>
                <a:cs typeface="+mn-cs"/>
              </a:rPr>
              <a:t>Questions </a:t>
            </a:r>
            <a:r>
              <a:rPr kumimoji="0" lang="fr-FR" sz="1800" b="0" i="0" u="none" strike="noStrike" kern="1200" cap="none" spc="0" normalizeH="0" baseline="0" noProof="0" dirty="0" err="1" smtClean="0">
                <a:ln>
                  <a:noFill/>
                </a:ln>
                <a:solidFill>
                  <a:schemeClr val="tx1"/>
                </a:solidFill>
                <a:effectLst/>
                <a:uLnTx/>
                <a:uFillTx/>
                <a:latin typeface="+mn-lt"/>
                <a:ea typeface="+mn-ea"/>
                <a:cs typeface="+mn-cs"/>
              </a:rPr>
              <a:t>multichotomiques</a:t>
            </a:r>
            <a:r>
              <a:rPr kumimoji="0" lang="fr-FR" sz="1800" b="0" i="0" u="none" strike="noStrike" kern="1200" cap="none" spc="0" normalizeH="0" baseline="0" noProof="0" dirty="0" smtClean="0">
                <a:ln>
                  <a:noFill/>
                </a:ln>
                <a:solidFill>
                  <a:schemeClr val="tx1"/>
                </a:solidFill>
                <a:effectLst/>
                <a:uLnTx/>
                <a:uFillTx/>
                <a:latin typeface="+mn-lt"/>
                <a:ea typeface="+mn-ea"/>
                <a:cs typeface="+mn-cs"/>
              </a:rPr>
              <a:t> à choix multiple :</a:t>
            </a:r>
          </a:p>
          <a:p>
            <a:pPr marL="1143000" marR="0" lvl="2" indent="-228600" algn="l" defTabSz="914400" rtl="0" eaLnBrk="1" fontAlgn="auto" latinLnBrk="0" hangingPunct="1">
              <a:lnSpc>
                <a:spcPct val="90000"/>
              </a:lnSpc>
              <a:spcBef>
                <a:spcPct val="20000"/>
              </a:spcBef>
              <a:spcAft>
                <a:spcPts val="0"/>
              </a:spcAft>
              <a:buClrTx/>
              <a:buSzTx/>
              <a:buFont typeface="Wingdings" pitchFamily="2" charset="2"/>
              <a:buNone/>
              <a:tabLst/>
              <a:defRPr/>
            </a:pPr>
            <a:r>
              <a:rPr kumimoji="0" lang="fr-FR" sz="1800" b="0" i="0" u="none" strike="noStrike" kern="1200" cap="none" spc="0" normalizeH="0" baseline="0" noProof="0" dirty="0" smtClean="0">
                <a:ln>
                  <a:noFill/>
                </a:ln>
                <a:solidFill>
                  <a:schemeClr val="tx1"/>
                </a:solidFill>
                <a:effectLst/>
                <a:uLnTx/>
                <a:uFillTx/>
                <a:latin typeface="+mn-lt"/>
                <a:ea typeface="+mn-ea"/>
                <a:cs typeface="+mn-cs"/>
              </a:rPr>
              <a:t>Plusieurs choix sont possibles.</a:t>
            </a:r>
          </a:p>
          <a:p>
            <a:pPr marL="1143000" marR="0" lvl="2" indent="-228600" algn="l"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fr-FR" sz="1800" b="0" i="0" u="none" strike="noStrike" kern="1200" cap="none" spc="0" normalizeH="0" baseline="0" noProof="0" dirty="0" smtClean="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90000"/>
              </a:lnSpc>
              <a:spcBef>
                <a:spcPct val="20000"/>
              </a:spcBef>
              <a:spcAft>
                <a:spcPts val="0"/>
              </a:spcAft>
              <a:buClrTx/>
              <a:buSzTx/>
              <a:buFont typeface="Wingdings" pitchFamily="2" charset="2"/>
              <a:buNone/>
              <a:tabLst/>
              <a:defRPr/>
            </a:pPr>
            <a:r>
              <a:rPr kumimoji="0" lang="fr-FR" sz="1800" b="0" i="1" u="none" strike="noStrike" kern="1200" cap="none" spc="0" normalizeH="0" baseline="0" noProof="0" dirty="0" smtClean="0">
                <a:ln>
                  <a:noFill/>
                </a:ln>
                <a:solidFill>
                  <a:schemeClr val="tx1"/>
                </a:solidFill>
                <a:effectLst/>
                <a:uLnTx/>
                <a:uFillTx/>
                <a:latin typeface="+mn-lt"/>
                <a:ea typeface="+mn-ea"/>
                <a:cs typeface="+mn-cs"/>
              </a:rPr>
              <a:t>Quel(s) jour(s) fréquentez-vous les supermarchés ?</a:t>
            </a:r>
          </a:p>
          <a:p>
            <a:pPr marL="1143000" marR="0" lvl="2" indent="-228600" algn="l"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fr-FR" sz="1800" b="0" i="1" u="none" strike="noStrike" kern="1200" cap="none" spc="0" normalizeH="0" baseline="0" noProof="0" dirty="0" smtClean="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90000"/>
              </a:lnSpc>
              <a:spcBef>
                <a:spcPct val="20000"/>
              </a:spcBef>
              <a:spcAft>
                <a:spcPts val="0"/>
              </a:spcAft>
              <a:buClrTx/>
              <a:buSzTx/>
              <a:buFont typeface="Wingdings" pitchFamily="2" charset="2"/>
              <a:buChar char="q"/>
              <a:tabLst/>
              <a:defRPr/>
            </a:pPr>
            <a:r>
              <a:rPr kumimoji="0" lang="fr-FR" sz="1800" b="0" i="1" u="none" strike="noStrike" kern="1200" cap="none" spc="0" normalizeH="0" baseline="0" noProof="0" dirty="0" smtClean="0">
                <a:ln>
                  <a:noFill/>
                </a:ln>
                <a:solidFill>
                  <a:schemeClr val="tx1"/>
                </a:solidFill>
                <a:effectLst/>
                <a:uLnTx/>
                <a:uFillTx/>
                <a:latin typeface="+mn-lt"/>
                <a:ea typeface="+mn-ea"/>
                <a:cs typeface="+mn-cs"/>
              </a:rPr>
              <a:t>Lundi</a:t>
            </a:r>
          </a:p>
          <a:p>
            <a:pPr marL="1143000" marR="0" lvl="2" indent="-228600" algn="l" defTabSz="914400" rtl="0" eaLnBrk="1" fontAlgn="auto" latinLnBrk="0" hangingPunct="1">
              <a:lnSpc>
                <a:spcPct val="90000"/>
              </a:lnSpc>
              <a:spcBef>
                <a:spcPct val="20000"/>
              </a:spcBef>
              <a:spcAft>
                <a:spcPts val="0"/>
              </a:spcAft>
              <a:buClrTx/>
              <a:buSzTx/>
              <a:buFont typeface="Wingdings" pitchFamily="2" charset="2"/>
              <a:buChar char="q"/>
              <a:tabLst/>
              <a:defRPr/>
            </a:pPr>
            <a:r>
              <a:rPr kumimoji="0" lang="fr-FR" sz="1800" b="0" i="1" u="none" strike="noStrike" kern="1200" cap="none" spc="0" normalizeH="0" baseline="0" noProof="0" dirty="0" smtClean="0">
                <a:ln>
                  <a:noFill/>
                </a:ln>
                <a:solidFill>
                  <a:schemeClr val="tx1"/>
                </a:solidFill>
                <a:effectLst/>
                <a:uLnTx/>
                <a:uFillTx/>
                <a:latin typeface="+mn-lt"/>
                <a:ea typeface="+mn-ea"/>
                <a:cs typeface="+mn-cs"/>
              </a:rPr>
              <a:t>Mardi</a:t>
            </a:r>
          </a:p>
          <a:p>
            <a:pPr marL="1143000" marR="0" lvl="2" indent="-228600" algn="l" defTabSz="914400" rtl="0" eaLnBrk="1" fontAlgn="auto" latinLnBrk="0" hangingPunct="1">
              <a:lnSpc>
                <a:spcPct val="90000"/>
              </a:lnSpc>
              <a:spcBef>
                <a:spcPct val="20000"/>
              </a:spcBef>
              <a:spcAft>
                <a:spcPts val="0"/>
              </a:spcAft>
              <a:buClrTx/>
              <a:buSzTx/>
              <a:buFont typeface="Wingdings" pitchFamily="2" charset="2"/>
              <a:buChar char="q"/>
              <a:tabLst/>
              <a:defRPr/>
            </a:pPr>
            <a:r>
              <a:rPr kumimoji="0" lang="fr-FR" sz="1800" b="0" i="1" u="none" strike="noStrike" kern="1200" cap="none" spc="0" normalizeH="0" baseline="0" noProof="0" dirty="0" smtClean="0">
                <a:ln>
                  <a:noFill/>
                </a:ln>
                <a:solidFill>
                  <a:schemeClr val="tx1"/>
                </a:solidFill>
                <a:effectLst/>
                <a:uLnTx/>
                <a:uFillTx/>
                <a:latin typeface="+mn-lt"/>
                <a:ea typeface="+mn-ea"/>
                <a:cs typeface="+mn-cs"/>
              </a:rPr>
              <a:t>Mercredi</a:t>
            </a:r>
          </a:p>
          <a:p>
            <a:pPr marL="1143000" marR="0" lvl="2" indent="-228600" algn="l" defTabSz="914400" rtl="0" eaLnBrk="1" fontAlgn="auto" latinLnBrk="0" hangingPunct="1">
              <a:lnSpc>
                <a:spcPct val="90000"/>
              </a:lnSpc>
              <a:spcBef>
                <a:spcPct val="20000"/>
              </a:spcBef>
              <a:spcAft>
                <a:spcPts val="0"/>
              </a:spcAft>
              <a:buClrTx/>
              <a:buSzTx/>
              <a:buFont typeface="Wingdings" pitchFamily="2" charset="2"/>
              <a:buChar char="q"/>
              <a:tabLst/>
              <a:defRPr/>
            </a:pPr>
            <a:r>
              <a:rPr kumimoji="0" lang="fr-FR" sz="1800" b="0" i="1" u="none" strike="noStrike" kern="1200" cap="none" spc="0" normalizeH="0" baseline="0" noProof="0" dirty="0" smtClean="0">
                <a:ln>
                  <a:noFill/>
                </a:ln>
                <a:solidFill>
                  <a:schemeClr val="tx1"/>
                </a:solidFill>
                <a:effectLst/>
                <a:uLnTx/>
                <a:uFillTx/>
                <a:latin typeface="+mn-lt"/>
                <a:ea typeface="+mn-ea"/>
                <a:cs typeface="+mn-cs"/>
              </a:rPr>
              <a:t>Jeudi</a:t>
            </a:r>
          </a:p>
          <a:p>
            <a:pPr marL="1143000" marR="0" lvl="2" indent="-228600" algn="l" defTabSz="914400" rtl="0" eaLnBrk="1" fontAlgn="auto" latinLnBrk="0" hangingPunct="1">
              <a:lnSpc>
                <a:spcPct val="90000"/>
              </a:lnSpc>
              <a:spcBef>
                <a:spcPct val="20000"/>
              </a:spcBef>
              <a:spcAft>
                <a:spcPts val="0"/>
              </a:spcAft>
              <a:buClrTx/>
              <a:buSzTx/>
              <a:buFont typeface="Wingdings" pitchFamily="2" charset="2"/>
              <a:buChar char="q"/>
              <a:tabLst/>
              <a:defRPr/>
            </a:pPr>
            <a:r>
              <a:rPr kumimoji="0" lang="fr-FR" sz="1800" b="0" i="1" u="none" strike="noStrike" kern="1200" cap="none" spc="0" normalizeH="0" baseline="0" noProof="0" dirty="0" smtClean="0">
                <a:ln>
                  <a:noFill/>
                </a:ln>
                <a:solidFill>
                  <a:schemeClr val="tx1"/>
                </a:solidFill>
                <a:effectLst/>
                <a:uLnTx/>
                <a:uFillTx/>
                <a:latin typeface="+mn-lt"/>
                <a:ea typeface="+mn-ea"/>
                <a:cs typeface="+mn-cs"/>
              </a:rPr>
              <a:t>Vendredi</a:t>
            </a:r>
          </a:p>
          <a:p>
            <a:pPr marL="1143000" marR="0" lvl="2" indent="-228600" algn="l" defTabSz="914400" rtl="0" eaLnBrk="1" fontAlgn="auto" latinLnBrk="0" hangingPunct="1">
              <a:lnSpc>
                <a:spcPct val="90000"/>
              </a:lnSpc>
              <a:spcBef>
                <a:spcPct val="20000"/>
              </a:spcBef>
              <a:spcAft>
                <a:spcPts val="0"/>
              </a:spcAft>
              <a:buClrTx/>
              <a:buSzTx/>
              <a:buFont typeface="Wingdings" pitchFamily="2" charset="2"/>
              <a:buChar char="q"/>
              <a:tabLst/>
              <a:defRPr/>
            </a:pPr>
            <a:r>
              <a:rPr kumimoji="0" lang="fr-FR" sz="1800" b="0" i="1" u="none" strike="noStrike" kern="1200" cap="none" spc="0" normalizeH="0" baseline="0" noProof="0" dirty="0" smtClean="0">
                <a:ln>
                  <a:noFill/>
                </a:ln>
                <a:solidFill>
                  <a:schemeClr val="tx1"/>
                </a:solidFill>
                <a:effectLst/>
                <a:uLnTx/>
                <a:uFillTx/>
                <a:latin typeface="+mn-lt"/>
                <a:ea typeface="+mn-ea"/>
                <a:cs typeface="+mn-cs"/>
              </a:rPr>
              <a:t>Samedi</a:t>
            </a:r>
          </a:p>
          <a:p>
            <a:pPr marL="1143000" marR="0" lvl="2" indent="-228600" algn="l" defTabSz="914400" rtl="0" eaLnBrk="1" fontAlgn="auto" latinLnBrk="0" hangingPunct="1">
              <a:lnSpc>
                <a:spcPct val="90000"/>
              </a:lnSpc>
              <a:spcBef>
                <a:spcPct val="20000"/>
              </a:spcBef>
              <a:spcAft>
                <a:spcPts val="0"/>
              </a:spcAft>
              <a:buClrTx/>
              <a:buSzTx/>
              <a:buFont typeface="Wingdings" pitchFamily="2" charset="2"/>
              <a:buChar char="q"/>
              <a:tabLst/>
              <a:defRPr/>
            </a:pPr>
            <a:r>
              <a:rPr kumimoji="0" lang="fr-FR" sz="1800" b="0" i="1" u="none" strike="noStrike" kern="1200" cap="none" spc="0" normalizeH="0" baseline="0" noProof="0" dirty="0" smtClean="0">
                <a:ln>
                  <a:noFill/>
                </a:ln>
                <a:solidFill>
                  <a:schemeClr val="tx1"/>
                </a:solidFill>
                <a:effectLst/>
                <a:uLnTx/>
                <a:uFillTx/>
                <a:latin typeface="+mn-lt"/>
                <a:ea typeface="+mn-ea"/>
                <a:cs typeface="+mn-cs"/>
              </a:rPr>
              <a:t>Dimanche</a:t>
            </a:r>
          </a:p>
          <a:p>
            <a:pPr marL="1143000" marR="0" lvl="2" indent="-228600" algn="l"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fr-FR" sz="1800" b="0" i="1" u="none" strike="noStrike" kern="1200" cap="none" spc="0" normalizeH="0" baseline="0" noProof="0" dirty="0" smtClean="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90000"/>
              </a:lnSpc>
              <a:spcBef>
                <a:spcPct val="20000"/>
              </a:spcBef>
              <a:spcAft>
                <a:spcPts val="0"/>
              </a:spcAft>
              <a:buClrTx/>
              <a:buSzTx/>
              <a:buFont typeface="Wingdings" pitchFamily="2" charset="2"/>
              <a:buChar char="q"/>
              <a:tabLst/>
              <a:defRPr/>
            </a:pPr>
            <a:endParaRPr kumimoji="0" lang="fr-FR" sz="1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u numéro de diapositive 4"/>
          <p:cNvSpPr>
            <a:spLocks noGrp="1"/>
          </p:cNvSpPr>
          <p:nvPr>
            <p:ph type="sldNum" sz="quarter" idx="11"/>
          </p:nvPr>
        </p:nvSpPr>
        <p:spPr>
          <a:noFill/>
        </p:spPr>
        <p:txBody>
          <a:bodyPr/>
          <a:lstStyle/>
          <a:p>
            <a:fld id="{D8EF9724-E115-4346-8675-E5DE777C9492}" type="slidenum">
              <a:rPr lang="fr-FR"/>
              <a:pPr/>
              <a:t>43</a:t>
            </a:fld>
            <a:endParaRPr lang="fr-FR"/>
          </a:p>
        </p:txBody>
      </p:sp>
      <p:sp>
        <p:nvSpPr>
          <p:cNvPr id="72708" name="Rectangle 3"/>
          <p:cNvSpPr>
            <a:spLocks noGrp="1" noChangeArrowheads="1"/>
          </p:cNvSpPr>
          <p:nvPr>
            <p:ph type="body" idx="1"/>
          </p:nvPr>
        </p:nvSpPr>
        <p:spPr>
          <a:xfrm>
            <a:off x="457200" y="1600200"/>
            <a:ext cx="4042792" cy="4525963"/>
          </a:xfrm>
        </p:spPr>
        <p:txBody>
          <a:bodyPr>
            <a:normAutofit lnSpcReduction="10000"/>
          </a:bodyPr>
          <a:lstStyle/>
          <a:p>
            <a:pPr lvl="2" eaLnBrk="1" hangingPunct="1">
              <a:buFont typeface="Wingdings" pitchFamily="2" charset="2"/>
              <a:buChar char="v"/>
            </a:pPr>
            <a:r>
              <a:rPr lang="fr-FR" sz="2000" dirty="0" smtClean="0"/>
              <a:t>Questions dichotomiques :</a:t>
            </a:r>
          </a:p>
          <a:p>
            <a:pPr lvl="2" eaLnBrk="1" hangingPunct="1">
              <a:buFont typeface="Wingdings" pitchFamily="2" charset="2"/>
              <a:buNone/>
            </a:pPr>
            <a:endParaRPr lang="fr-FR" sz="2000" dirty="0" smtClean="0"/>
          </a:p>
          <a:p>
            <a:pPr lvl="1" eaLnBrk="1" hangingPunct="1">
              <a:buFont typeface="Wingdings" pitchFamily="2" charset="2"/>
              <a:buNone/>
            </a:pPr>
            <a:r>
              <a:rPr lang="fr-FR" sz="2000" dirty="0" smtClean="0"/>
              <a:t>		Propose une alternative pour la réponse «oui/non », </a:t>
            </a:r>
          </a:p>
          <a:p>
            <a:pPr lvl="1" eaLnBrk="1" hangingPunct="1">
              <a:buFont typeface="Wingdings" pitchFamily="2" charset="2"/>
              <a:buNone/>
            </a:pPr>
            <a:r>
              <a:rPr lang="fr-FR" sz="2000" dirty="0" smtClean="0"/>
              <a:t>	  « d’accord/pas d’accord ».</a:t>
            </a:r>
          </a:p>
          <a:p>
            <a:pPr lvl="1" eaLnBrk="1" hangingPunct="1">
              <a:buFont typeface="Wingdings" pitchFamily="2" charset="2"/>
              <a:buNone/>
            </a:pPr>
            <a:endParaRPr lang="fr-FR" sz="2000" dirty="0" smtClean="0"/>
          </a:p>
          <a:p>
            <a:pPr lvl="2" eaLnBrk="1" hangingPunct="1">
              <a:buFont typeface="Wingdings" pitchFamily="2" charset="2"/>
              <a:buNone/>
            </a:pPr>
            <a:r>
              <a:rPr lang="fr-FR" sz="2000" dirty="0" smtClean="0"/>
              <a:t>Important d’ajouter une rubrique « sans </a:t>
            </a:r>
          </a:p>
          <a:p>
            <a:pPr lvl="2" eaLnBrk="1" hangingPunct="1">
              <a:buFont typeface="Wingdings" pitchFamily="2" charset="2"/>
              <a:buNone/>
            </a:pPr>
            <a:r>
              <a:rPr lang="fr-FR" sz="2000" dirty="0" smtClean="0"/>
              <a:t>opinion », « je ne sais pas ». </a:t>
            </a:r>
          </a:p>
          <a:p>
            <a:pPr lvl="2" eaLnBrk="1" hangingPunct="1">
              <a:buFont typeface="Wingdings" pitchFamily="2" charset="2"/>
              <a:buNone/>
            </a:pPr>
            <a:r>
              <a:rPr lang="fr-FR" sz="2000" dirty="0" smtClean="0"/>
              <a:t>Cette question risque d’influencer le répondant,</a:t>
            </a:r>
          </a:p>
          <a:p>
            <a:pPr lvl="2" eaLnBrk="1" hangingPunct="1">
              <a:buFont typeface="Wingdings" pitchFamily="2" charset="2"/>
              <a:buNone/>
            </a:pPr>
            <a:r>
              <a:rPr lang="fr-FR" sz="2000" dirty="0" smtClean="0"/>
              <a:t>par son aspect restrictif.</a:t>
            </a:r>
          </a:p>
          <a:p>
            <a:pPr lvl="2" eaLnBrk="1" hangingPunct="1">
              <a:buFont typeface="Wingdings" pitchFamily="2" charset="2"/>
              <a:buNone/>
            </a:pPr>
            <a:endParaRPr lang="fr-FR" sz="2000" dirty="0" smtClean="0"/>
          </a:p>
          <a:p>
            <a:pPr lvl="2" eaLnBrk="1" hangingPunct="1">
              <a:buFont typeface="Wingdings" pitchFamily="2" charset="2"/>
              <a:buNone/>
            </a:pPr>
            <a:endParaRPr lang="fr-FR" sz="2200" dirty="0" smtClean="0"/>
          </a:p>
        </p:txBody>
      </p:sp>
      <p:sp>
        <p:nvSpPr>
          <p:cNvPr id="72710" name="Rectangle 2"/>
          <p:cNvSpPr>
            <a:spLocks noChangeArrowheads="1"/>
          </p:cNvSpPr>
          <p:nvPr/>
        </p:nvSpPr>
        <p:spPr bwMode="auto">
          <a:xfrm>
            <a:off x="457200" y="457200"/>
            <a:ext cx="8229600" cy="1371600"/>
          </a:xfrm>
          <a:prstGeom prst="rect">
            <a:avLst/>
          </a:prstGeom>
          <a:noFill/>
          <a:ln w="9525">
            <a:noFill/>
            <a:miter lim="800000"/>
            <a:headEnd/>
            <a:tailEnd/>
          </a:ln>
        </p:spPr>
        <p:txBody>
          <a:bodyPr anchor="ctr"/>
          <a:lstStyle/>
          <a:p>
            <a:r>
              <a:rPr lang="fr-FR" sz="4400" i="0">
                <a:solidFill>
                  <a:schemeClr val="hlink"/>
                </a:solidFill>
              </a:rPr>
              <a:t>TYPOLOGIE DES QUESTIONS</a:t>
            </a:r>
          </a:p>
        </p:txBody>
      </p:sp>
      <p:sp>
        <p:nvSpPr>
          <p:cNvPr id="5" name="Rectangle 3"/>
          <p:cNvSpPr txBox="1">
            <a:spLocks noChangeArrowheads="1"/>
          </p:cNvSpPr>
          <p:nvPr/>
        </p:nvSpPr>
        <p:spPr>
          <a:xfrm>
            <a:off x="4716016" y="1556792"/>
            <a:ext cx="4834880" cy="4525963"/>
          </a:xfrm>
          <a:prstGeom prst="rect">
            <a:avLst/>
          </a:prstGeom>
        </p:spPr>
        <p:txBody>
          <a:bodyPr vert="horz" lIns="91440" tIns="45720" rIns="91440" bIns="45720" rtlCol="0">
            <a:normAutofit/>
          </a:bodyPr>
          <a:lstStyle/>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fr-FR" sz="2000" b="0" i="0" u="none" strike="noStrike" kern="1200" cap="none" spc="0" normalizeH="0" baseline="0" noProof="0" smtClean="0">
                <a:ln>
                  <a:noFill/>
                </a:ln>
                <a:solidFill>
                  <a:schemeClr val="tx1"/>
                </a:solidFill>
                <a:effectLst/>
                <a:uLnTx/>
                <a:uFillTx/>
                <a:latin typeface="+mn-lt"/>
                <a:ea typeface="+mn-ea"/>
                <a:cs typeface="+mn-cs"/>
              </a:rPr>
              <a:t>Exemples :</a:t>
            </a:r>
          </a:p>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fr-FR" sz="2000" b="0" i="0" u="none" strike="noStrike" kern="1200" cap="none" spc="0" normalizeH="0" baseline="0" noProof="0" smtClean="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fr-FR" sz="2000" b="0" i="0" u="none" strike="noStrike" kern="1200" cap="none" spc="0" normalizeH="0" baseline="0" noProof="0" smtClean="0">
                <a:ln>
                  <a:noFill/>
                </a:ln>
                <a:solidFill>
                  <a:schemeClr val="tx1"/>
                </a:solidFill>
                <a:effectLst/>
                <a:uLnTx/>
                <a:uFillTx/>
                <a:latin typeface="+mn-lt"/>
                <a:ea typeface="+mn-ea"/>
                <a:cs typeface="+mn-cs"/>
              </a:rPr>
              <a:t>Lisez vous des périodiques ?</a:t>
            </a:r>
          </a:p>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fr-FR" sz="2000" b="0" i="0" u="none" strike="noStrike" kern="1200" cap="none" spc="0" normalizeH="0" baseline="0" noProof="0" smtClean="0">
              <a:ln>
                <a:noFill/>
              </a:ln>
              <a:solidFill>
                <a:schemeClr val="tx1"/>
              </a:solidFill>
              <a:effectLst/>
              <a:uLnTx/>
              <a:uFillTx/>
              <a:latin typeface="+mn-lt"/>
              <a:ea typeface="+mn-ea"/>
              <a:cs typeface="+mn-cs"/>
            </a:endParaRPr>
          </a:p>
          <a:p>
            <a:pPr marL="1600200" marR="0" lvl="3" indent="-2286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fr-FR" sz="1800" b="0" i="0" u="none" strike="noStrike" kern="1200" cap="none" spc="0" normalizeH="0" baseline="0" noProof="0" smtClean="0">
                <a:ln>
                  <a:noFill/>
                </a:ln>
                <a:solidFill>
                  <a:schemeClr val="tx1"/>
                </a:solidFill>
                <a:effectLst/>
                <a:uLnTx/>
                <a:uFillTx/>
                <a:latin typeface="+mn-lt"/>
                <a:ea typeface="+mn-ea"/>
                <a:cs typeface="+mn-cs"/>
              </a:rPr>
              <a:t>Oui</a:t>
            </a:r>
          </a:p>
          <a:p>
            <a:pPr marL="1600200" marR="0" lvl="3" indent="-2286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fr-FR" sz="1800" b="0" i="0" u="none" strike="noStrike" kern="1200" cap="none" spc="0" normalizeH="0" baseline="0" noProof="0" smtClean="0">
                <a:ln>
                  <a:noFill/>
                </a:ln>
                <a:solidFill>
                  <a:schemeClr val="tx1"/>
                </a:solidFill>
                <a:effectLst/>
                <a:uLnTx/>
                <a:uFillTx/>
                <a:latin typeface="+mn-lt"/>
                <a:ea typeface="+mn-ea"/>
                <a:cs typeface="+mn-cs"/>
              </a:rPr>
              <a:t>Non</a:t>
            </a:r>
          </a:p>
          <a:p>
            <a:pPr marL="1600200" marR="0" lvl="3" indent="-228600" algn="l" defTabSz="914400" rtl="0" eaLnBrk="1" fontAlgn="auto" latinLnBrk="0" hangingPunct="1">
              <a:lnSpc>
                <a:spcPct val="100000"/>
              </a:lnSpc>
              <a:spcBef>
                <a:spcPct val="20000"/>
              </a:spcBef>
              <a:spcAft>
                <a:spcPts val="0"/>
              </a:spcAft>
              <a:buClrTx/>
              <a:buSzTx/>
              <a:buFont typeface="Wingdings" pitchFamily="2" charset="2"/>
              <a:buChar char="q"/>
              <a:tabLst/>
              <a:defRPr/>
            </a:pPr>
            <a:endParaRPr kumimoji="0" lang="fr-FR" sz="1800" b="0" i="0" u="none" strike="noStrike" kern="1200" cap="none" spc="0" normalizeH="0" baseline="0" noProof="0" smtClean="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fr-FR" sz="2000" b="0" i="0" u="none" strike="noStrike" kern="1200" cap="none" spc="0" normalizeH="0" baseline="0" noProof="0" smtClean="0">
                <a:ln>
                  <a:noFill/>
                </a:ln>
                <a:solidFill>
                  <a:schemeClr val="tx1"/>
                </a:solidFill>
                <a:effectLst/>
                <a:uLnTx/>
                <a:uFillTx/>
                <a:latin typeface="+mn-lt"/>
                <a:ea typeface="+mn-ea"/>
                <a:cs typeface="+mn-cs"/>
              </a:rPr>
              <a:t>Sexe ?</a:t>
            </a:r>
          </a:p>
          <a:p>
            <a:pPr marL="1600200" marR="0" lvl="3" indent="-2286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fr-FR" sz="1800" b="0" i="0" u="none" strike="noStrike" kern="1200" cap="none" spc="0" normalizeH="0" baseline="0" noProof="0" smtClean="0">
                <a:ln>
                  <a:noFill/>
                </a:ln>
                <a:solidFill>
                  <a:schemeClr val="tx1"/>
                </a:solidFill>
                <a:effectLst/>
                <a:uLnTx/>
                <a:uFillTx/>
                <a:latin typeface="+mn-lt"/>
                <a:ea typeface="+mn-ea"/>
                <a:cs typeface="+mn-cs"/>
              </a:rPr>
              <a:t>Féminin</a:t>
            </a:r>
          </a:p>
          <a:p>
            <a:pPr marL="1600200" marR="0" lvl="3" indent="-2286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fr-FR" sz="1800" b="0" i="0" u="none" strike="noStrike" kern="1200" cap="none" spc="0" normalizeH="0" baseline="0" noProof="0" smtClean="0">
                <a:ln>
                  <a:noFill/>
                </a:ln>
                <a:solidFill>
                  <a:schemeClr val="tx1"/>
                </a:solidFill>
                <a:effectLst/>
                <a:uLnTx/>
                <a:uFillTx/>
                <a:latin typeface="+mn-lt"/>
                <a:ea typeface="+mn-ea"/>
                <a:cs typeface="+mn-cs"/>
              </a:rPr>
              <a:t>masculin*</a:t>
            </a:r>
          </a:p>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fr-FR" sz="2000" b="0" i="0" u="none" strike="noStrike" kern="1200" cap="none" spc="0" normalizeH="0" baseline="0" noProof="0" smtClean="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fr-FR"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Espace réservé du numéro de diapositive 4"/>
          <p:cNvSpPr>
            <a:spLocks noGrp="1"/>
          </p:cNvSpPr>
          <p:nvPr>
            <p:ph type="sldNum" sz="quarter" idx="11"/>
          </p:nvPr>
        </p:nvSpPr>
        <p:spPr>
          <a:noFill/>
        </p:spPr>
        <p:txBody>
          <a:bodyPr/>
          <a:lstStyle/>
          <a:p>
            <a:fld id="{76D6EA7D-5AE1-4AD1-AA13-3D625D355045}" type="slidenum">
              <a:rPr lang="fr-FR"/>
              <a:pPr/>
              <a:t>44</a:t>
            </a:fld>
            <a:endParaRPr lang="fr-FR"/>
          </a:p>
        </p:txBody>
      </p:sp>
      <p:sp>
        <p:nvSpPr>
          <p:cNvPr id="73732" name="Rectangle 3"/>
          <p:cNvSpPr>
            <a:spLocks noGrp="1" noChangeArrowheads="1"/>
          </p:cNvSpPr>
          <p:nvPr>
            <p:ph type="body" idx="1"/>
          </p:nvPr>
        </p:nvSpPr>
        <p:spPr>
          <a:xfrm>
            <a:off x="0" y="1556792"/>
            <a:ext cx="5724128" cy="3886200"/>
          </a:xfrm>
        </p:spPr>
        <p:txBody>
          <a:bodyPr>
            <a:normAutofit lnSpcReduction="10000"/>
          </a:bodyPr>
          <a:lstStyle/>
          <a:p>
            <a:pPr lvl="2" eaLnBrk="1" hangingPunct="1">
              <a:buFont typeface="Wingdings" pitchFamily="2" charset="2"/>
              <a:buChar char="v"/>
            </a:pPr>
            <a:r>
              <a:rPr lang="fr-FR" sz="2000" dirty="0" smtClean="0"/>
              <a:t>Questions à échelle (mesure des attitudes):</a:t>
            </a:r>
          </a:p>
          <a:p>
            <a:pPr lvl="2" eaLnBrk="1" hangingPunct="1">
              <a:buFont typeface="Wingdings" pitchFamily="2" charset="2"/>
              <a:buNone/>
            </a:pPr>
            <a:r>
              <a:rPr lang="fr-FR" sz="2000" dirty="0" smtClean="0"/>
              <a:t>Donner un choix multiple, avec une gradation. Permettre d’apporter des nuances.</a:t>
            </a:r>
          </a:p>
          <a:p>
            <a:pPr lvl="2" eaLnBrk="1" hangingPunct="1">
              <a:buFont typeface="Wingdings" pitchFamily="2" charset="2"/>
              <a:buNone/>
            </a:pPr>
            <a:endParaRPr lang="fr-FR" sz="2000" dirty="0" smtClean="0"/>
          </a:p>
          <a:p>
            <a:pPr lvl="2" eaLnBrk="1" hangingPunct="1">
              <a:buFont typeface="Wingdings" pitchFamily="2" charset="2"/>
              <a:buNone/>
            </a:pPr>
            <a:r>
              <a:rPr lang="fr-FR" sz="2000" dirty="0" smtClean="0"/>
              <a:t>Mesure de la satisfaction :</a:t>
            </a:r>
          </a:p>
          <a:p>
            <a:pPr lvl="2" eaLnBrk="1" hangingPunct="1">
              <a:buFont typeface="Wingdings" pitchFamily="2" charset="2"/>
              <a:buChar char="q"/>
            </a:pPr>
            <a:r>
              <a:rPr lang="fr-FR" sz="2000" dirty="0" smtClean="0"/>
              <a:t>Pas du tout d’accord</a:t>
            </a:r>
          </a:p>
          <a:p>
            <a:pPr lvl="2" eaLnBrk="1" hangingPunct="1">
              <a:buFont typeface="Wingdings" pitchFamily="2" charset="2"/>
              <a:buChar char="q"/>
            </a:pPr>
            <a:r>
              <a:rPr lang="fr-FR" sz="2000" dirty="0" smtClean="0"/>
              <a:t>Plutôt pas d’accord</a:t>
            </a:r>
          </a:p>
          <a:p>
            <a:pPr lvl="2" eaLnBrk="1" hangingPunct="1">
              <a:buFont typeface="Wingdings" pitchFamily="2" charset="2"/>
              <a:buChar char="q"/>
            </a:pPr>
            <a:r>
              <a:rPr lang="fr-FR" sz="2000" dirty="0" smtClean="0"/>
              <a:t>Ni d’accord, ni pas d’accord</a:t>
            </a:r>
          </a:p>
          <a:p>
            <a:pPr lvl="2" eaLnBrk="1" hangingPunct="1">
              <a:buFont typeface="Wingdings" pitchFamily="2" charset="2"/>
              <a:buChar char="q"/>
            </a:pPr>
            <a:r>
              <a:rPr lang="fr-FR" sz="2000" dirty="0" smtClean="0"/>
              <a:t>Plutôt d’accord</a:t>
            </a:r>
          </a:p>
          <a:p>
            <a:pPr lvl="2" eaLnBrk="1" hangingPunct="1">
              <a:buFont typeface="Wingdings" pitchFamily="2" charset="2"/>
              <a:buChar char="q"/>
            </a:pPr>
            <a:r>
              <a:rPr lang="fr-FR" sz="2000" dirty="0" smtClean="0"/>
              <a:t>Tout à fait d’accord</a:t>
            </a:r>
          </a:p>
          <a:p>
            <a:pPr lvl="2" eaLnBrk="1" hangingPunct="1">
              <a:buFont typeface="Wingdings" pitchFamily="2" charset="2"/>
              <a:buNone/>
            </a:pPr>
            <a:endParaRPr lang="fr-FR" sz="2000" dirty="0" smtClean="0"/>
          </a:p>
          <a:p>
            <a:pPr lvl="2" eaLnBrk="1" hangingPunct="1">
              <a:buFont typeface="Wingdings" pitchFamily="2" charset="2"/>
              <a:buNone/>
            </a:pPr>
            <a:endParaRPr lang="fr-FR" sz="2000" dirty="0" smtClean="0"/>
          </a:p>
          <a:p>
            <a:pPr lvl="2" eaLnBrk="1" hangingPunct="1">
              <a:buFont typeface="Wingdings" pitchFamily="2" charset="2"/>
              <a:buNone/>
            </a:pPr>
            <a:endParaRPr lang="fr-FR" sz="2000" dirty="0" smtClean="0"/>
          </a:p>
          <a:p>
            <a:pPr lvl="2" eaLnBrk="1" hangingPunct="1">
              <a:buFont typeface="Wingdings" pitchFamily="2" charset="2"/>
              <a:buNone/>
            </a:pPr>
            <a:endParaRPr lang="fr-FR" sz="2000" dirty="0" smtClean="0"/>
          </a:p>
          <a:p>
            <a:pPr lvl="2" eaLnBrk="1" hangingPunct="1">
              <a:buFont typeface="Wingdings" pitchFamily="2" charset="2"/>
              <a:buNone/>
            </a:pPr>
            <a:endParaRPr lang="fr-FR" sz="2000" dirty="0" smtClean="0"/>
          </a:p>
          <a:p>
            <a:pPr lvl="2" eaLnBrk="1" hangingPunct="1">
              <a:buFont typeface="Wingdings" pitchFamily="2" charset="2"/>
              <a:buNone/>
            </a:pPr>
            <a:endParaRPr lang="fr-FR" sz="2000" dirty="0" smtClean="0"/>
          </a:p>
          <a:p>
            <a:pPr lvl="2" eaLnBrk="1" hangingPunct="1">
              <a:buFont typeface="Wingdings" pitchFamily="2" charset="2"/>
              <a:buNone/>
            </a:pPr>
            <a:endParaRPr lang="fr-FR" sz="2000" dirty="0" smtClean="0"/>
          </a:p>
          <a:p>
            <a:pPr lvl="2" eaLnBrk="1" hangingPunct="1">
              <a:buFont typeface="Wingdings" pitchFamily="2" charset="2"/>
              <a:buNone/>
            </a:pPr>
            <a:endParaRPr lang="fr-FR" sz="1800" dirty="0" smtClean="0"/>
          </a:p>
          <a:p>
            <a:pPr lvl="2" eaLnBrk="1" hangingPunct="1">
              <a:buFont typeface="Wingdings" pitchFamily="2" charset="2"/>
              <a:buNone/>
            </a:pPr>
            <a:endParaRPr lang="fr-FR" sz="1800" dirty="0" smtClean="0"/>
          </a:p>
          <a:p>
            <a:pPr lvl="2" eaLnBrk="1" hangingPunct="1">
              <a:buFont typeface="Wingdings" pitchFamily="2" charset="2"/>
              <a:buNone/>
            </a:pPr>
            <a:endParaRPr lang="fr-FR" sz="1800" dirty="0" smtClean="0"/>
          </a:p>
          <a:p>
            <a:pPr lvl="2" eaLnBrk="1" hangingPunct="1">
              <a:buFont typeface="Wingdings" pitchFamily="2" charset="2"/>
              <a:buNone/>
            </a:pPr>
            <a:endParaRPr lang="fr-FR" sz="1800" dirty="0" smtClean="0"/>
          </a:p>
        </p:txBody>
      </p:sp>
      <p:sp>
        <p:nvSpPr>
          <p:cNvPr id="73743" name="Rectangle 2"/>
          <p:cNvSpPr>
            <a:spLocks noChangeArrowheads="1"/>
          </p:cNvSpPr>
          <p:nvPr/>
        </p:nvSpPr>
        <p:spPr bwMode="auto">
          <a:xfrm>
            <a:off x="457200" y="457200"/>
            <a:ext cx="8229600" cy="1371600"/>
          </a:xfrm>
          <a:prstGeom prst="rect">
            <a:avLst/>
          </a:prstGeom>
          <a:noFill/>
          <a:ln w="9525">
            <a:noFill/>
            <a:miter lim="800000"/>
            <a:headEnd/>
            <a:tailEnd/>
          </a:ln>
        </p:spPr>
        <p:txBody>
          <a:bodyPr anchor="ctr"/>
          <a:lstStyle/>
          <a:p>
            <a:r>
              <a:rPr lang="fr-FR" sz="4400" i="0">
                <a:solidFill>
                  <a:schemeClr val="hlink"/>
                </a:solidFill>
              </a:rPr>
              <a:t>TYPOLOGIE DES QUESTIONS</a:t>
            </a:r>
          </a:p>
        </p:txBody>
      </p:sp>
      <p:sp>
        <p:nvSpPr>
          <p:cNvPr id="5" name="Rectangle 3"/>
          <p:cNvSpPr>
            <a:spLocks noChangeArrowheads="1"/>
          </p:cNvSpPr>
          <p:nvPr/>
        </p:nvSpPr>
        <p:spPr bwMode="auto">
          <a:xfrm>
            <a:off x="5148064" y="1412776"/>
            <a:ext cx="3807271" cy="3886200"/>
          </a:xfrm>
          <a:prstGeom prst="rect">
            <a:avLst/>
          </a:prstGeom>
          <a:noFill/>
          <a:ln w="9525">
            <a:noFill/>
            <a:miter lim="800000"/>
            <a:headEnd/>
            <a:tailEnd/>
          </a:ln>
        </p:spPr>
        <p:txBody>
          <a:bodyPr/>
          <a:lstStyle/>
          <a:p>
            <a:pPr marL="1143000" lvl="2" indent="-228600">
              <a:spcBef>
                <a:spcPct val="20000"/>
              </a:spcBef>
              <a:buClr>
                <a:schemeClr val="bg2"/>
              </a:buClr>
              <a:buSzPct val="65000"/>
              <a:buFont typeface="Wingdings" pitchFamily="2" charset="2"/>
              <a:buNone/>
            </a:pPr>
            <a:r>
              <a:rPr lang="fr-FR" dirty="0" smtClean="0"/>
              <a:t>Echelle </a:t>
            </a:r>
            <a:r>
              <a:rPr lang="fr-FR" dirty="0"/>
              <a:t>répertoriée de </a:t>
            </a:r>
            <a:r>
              <a:rPr lang="fr-FR" dirty="0" err="1"/>
              <a:t>Likert</a:t>
            </a:r>
            <a:endParaRPr lang="fr-FR" dirty="0"/>
          </a:p>
          <a:p>
            <a:pPr marL="1143000" lvl="2" indent="-228600">
              <a:spcBef>
                <a:spcPct val="20000"/>
              </a:spcBef>
              <a:buClr>
                <a:schemeClr val="bg2"/>
              </a:buClr>
              <a:buSzPct val="65000"/>
              <a:buFont typeface="Wingdings" pitchFamily="2" charset="2"/>
              <a:buNone/>
            </a:pPr>
            <a:endParaRPr lang="fr-FR" dirty="0"/>
          </a:p>
          <a:p>
            <a:pPr marL="1143000" lvl="2" indent="-228600">
              <a:spcBef>
                <a:spcPct val="20000"/>
              </a:spcBef>
              <a:buClr>
                <a:schemeClr val="bg2"/>
              </a:buClr>
              <a:buSzPct val="65000"/>
              <a:buFont typeface="Wingdings" pitchFamily="2" charset="2"/>
              <a:buNone/>
            </a:pPr>
            <a:r>
              <a:rPr lang="fr-FR" i="0" dirty="0"/>
              <a:t>Ensemble de propositions évaluatives d’un produit, service ou concept positives ou négatives.</a:t>
            </a:r>
          </a:p>
          <a:p>
            <a:pPr marL="1143000" lvl="2" indent="-228600">
              <a:spcBef>
                <a:spcPct val="20000"/>
              </a:spcBef>
              <a:buClr>
                <a:schemeClr val="bg2"/>
              </a:buClr>
              <a:buSzPct val="65000"/>
              <a:buFont typeface="Wingdings" pitchFamily="2" charset="2"/>
              <a:buNone/>
            </a:pPr>
            <a:r>
              <a:rPr lang="fr-FR" i="0" dirty="0"/>
              <a:t>L’interviewé donne son approbation avec une échelle</a:t>
            </a:r>
            <a:r>
              <a:rPr lang="fr-FR" i="0" dirty="0" smtClean="0"/>
              <a:t>.</a:t>
            </a:r>
          </a:p>
          <a:p>
            <a:pPr marL="1143000" lvl="2" indent="-228600">
              <a:spcBef>
                <a:spcPct val="20000"/>
              </a:spcBef>
              <a:buClr>
                <a:schemeClr val="bg2"/>
              </a:buClr>
              <a:buSzPct val="65000"/>
              <a:buFont typeface="Wingdings" pitchFamily="2" charset="2"/>
              <a:buNone/>
            </a:pPr>
            <a:endParaRPr lang="fr-FR" dirty="0" smtClean="0"/>
          </a:p>
          <a:p>
            <a:pPr marL="1143000" lvl="2" indent="-228600">
              <a:spcBef>
                <a:spcPct val="20000"/>
              </a:spcBef>
              <a:buClr>
                <a:schemeClr val="bg2"/>
              </a:buClr>
              <a:buSzPct val="65000"/>
              <a:buFont typeface="Wingdings" pitchFamily="2" charset="2"/>
              <a:buNone/>
            </a:pPr>
            <a:r>
              <a:rPr lang="fr-FR" dirty="0" smtClean="0"/>
              <a:t>On varie  la rédaction pour éviter le biais d’échelle</a:t>
            </a:r>
            <a:endParaRPr lang="fr-FR" i="0" dirty="0"/>
          </a:p>
          <a:p>
            <a:pPr marL="1143000" lvl="2" indent="-228600">
              <a:spcBef>
                <a:spcPct val="20000"/>
              </a:spcBef>
              <a:buClr>
                <a:schemeClr val="bg2"/>
              </a:buClr>
              <a:buSzPct val="65000"/>
              <a:buFont typeface="Wingdings" pitchFamily="2" charset="2"/>
              <a:buNone/>
            </a:pPr>
            <a:endParaRPr lang="fr-FR" i="0" dirty="0"/>
          </a:p>
          <a:p>
            <a:pPr marL="1143000" lvl="2" indent="-228600">
              <a:spcBef>
                <a:spcPct val="20000"/>
              </a:spcBef>
              <a:buClr>
                <a:schemeClr val="bg2"/>
              </a:buClr>
              <a:buSzPct val="65000"/>
              <a:buFont typeface="Wingdings" pitchFamily="2" charset="2"/>
              <a:buNone/>
            </a:pPr>
            <a:endParaRPr lang="fr-FR" i="0" dirty="0"/>
          </a:p>
          <a:p>
            <a:pPr marL="1143000" lvl="2" indent="-228600">
              <a:spcBef>
                <a:spcPct val="20000"/>
              </a:spcBef>
              <a:buClr>
                <a:schemeClr val="bg2"/>
              </a:buClr>
              <a:buSzPct val="65000"/>
              <a:buFont typeface="Wingdings" pitchFamily="2" charset="2"/>
              <a:buNone/>
            </a:pPr>
            <a:endParaRPr lang="fr-FR" i="0" dirty="0"/>
          </a:p>
          <a:p>
            <a:pPr marL="1143000" lvl="2" indent="-228600">
              <a:spcBef>
                <a:spcPct val="20000"/>
              </a:spcBef>
              <a:buClr>
                <a:schemeClr val="bg2"/>
              </a:buClr>
              <a:buSzPct val="65000"/>
              <a:buFont typeface="Wingdings" pitchFamily="2" charset="2"/>
              <a:buNone/>
            </a:pPr>
            <a:endParaRPr lang="fr-FR" i="0" dirty="0"/>
          </a:p>
          <a:p>
            <a:pPr marL="1143000" lvl="2" indent="-228600">
              <a:spcBef>
                <a:spcPct val="20000"/>
              </a:spcBef>
              <a:buClr>
                <a:schemeClr val="bg2"/>
              </a:buClr>
              <a:buSzPct val="65000"/>
              <a:buFont typeface="Wingdings" pitchFamily="2" charset="2"/>
              <a:buNone/>
            </a:pPr>
            <a:endParaRPr lang="fr-FR" i="0" dirty="0"/>
          </a:p>
          <a:p>
            <a:pPr marL="1143000" lvl="2" indent="-228600">
              <a:spcBef>
                <a:spcPct val="20000"/>
              </a:spcBef>
              <a:buClr>
                <a:schemeClr val="bg2"/>
              </a:buClr>
              <a:buSzPct val="65000"/>
              <a:buFont typeface="Wingdings" pitchFamily="2" charset="2"/>
              <a:buNone/>
            </a:pPr>
            <a:endParaRPr lang="fr-FR" i="0" dirty="0"/>
          </a:p>
          <a:p>
            <a:pPr marL="1143000" lvl="2" indent="-228600">
              <a:spcBef>
                <a:spcPct val="20000"/>
              </a:spcBef>
              <a:buClr>
                <a:schemeClr val="bg2"/>
              </a:buClr>
              <a:buSzPct val="65000"/>
              <a:buFont typeface="Wingdings" pitchFamily="2" charset="2"/>
              <a:buNone/>
            </a:pPr>
            <a:endParaRPr lang="fr-FR" i="0" dirty="0"/>
          </a:p>
          <a:p>
            <a:pPr marL="1143000" lvl="2" indent="-228600">
              <a:spcBef>
                <a:spcPct val="20000"/>
              </a:spcBef>
              <a:buClr>
                <a:schemeClr val="bg2"/>
              </a:buClr>
              <a:buSzPct val="65000"/>
              <a:buFont typeface="Wingdings" pitchFamily="2" charset="2"/>
              <a:buNone/>
            </a:pPr>
            <a:endParaRPr lang="fr-FR" i="0" dirty="0"/>
          </a:p>
          <a:p>
            <a:pPr marL="1143000" lvl="2" indent="-228600">
              <a:spcBef>
                <a:spcPct val="20000"/>
              </a:spcBef>
              <a:buClr>
                <a:schemeClr val="bg2"/>
              </a:buClr>
              <a:buSzPct val="65000"/>
              <a:buFont typeface="Wingdings" pitchFamily="2" charset="2"/>
              <a:buNone/>
            </a:pPr>
            <a:endParaRPr lang="fr-FR" sz="1800" i="0" dirty="0"/>
          </a:p>
          <a:p>
            <a:pPr marL="1143000" lvl="2" indent="-228600">
              <a:spcBef>
                <a:spcPct val="20000"/>
              </a:spcBef>
              <a:buClr>
                <a:schemeClr val="bg2"/>
              </a:buClr>
              <a:buSzPct val="65000"/>
              <a:buFont typeface="Wingdings" pitchFamily="2" charset="2"/>
              <a:buNone/>
            </a:pPr>
            <a:endParaRPr lang="fr-FR" sz="1800" i="0" dirty="0"/>
          </a:p>
          <a:p>
            <a:pPr marL="1143000" lvl="2" indent="-228600">
              <a:spcBef>
                <a:spcPct val="20000"/>
              </a:spcBef>
              <a:buClr>
                <a:schemeClr val="bg2"/>
              </a:buClr>
              <a:buSzPct val="65000"/>
              <a:buFont typeface="Wingdings" pitchFamily="2" charset="2"/>
              <a:buNone/>
            </a:pPr>
            <a:endParaRPr lang="fr-FR" sz="1800" i="0" dirty="0"/>
          </a:p>
          <a:p>
            <a:pPr marL="1143000" lvl="2" indent="-228600">
              <a:spcBef>
                <a:spcPct val="20000"/>
              </a:spcBef>
              <a:buClr>
                <a:schemeClr val="bg2"/>
              </a:buClr>
              <a:buSzPct val="65000"/>
              <a:buFont typeface="Wingdings" pitchFamily="2" charset="2"/>
              <a:buNone/>
            </a:pPr>
            <a:endParaRPr lang="fr-FR" sz="1800" i="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41" name="Rectangle 25"/>
          <p:cNvSpPr>
            <a:spLocks noGrp="1" noChangeArrowheads="1"/>
          </p:cNvSpPr>
          <p:nvPr>
            <p:ph type="title"/>
          </p:nvPr>
        </p:nvSpPr>
        <p:spPr/>
        <p:txBody>
          <a:bodyPr/>
          <a:lstStyle/>
          <a:p>
            <a:endParaRPr lang="fr-FR" smtClean="0"/>
          </a:p>
        </p:txBody>
      </p:sp>
      <p:sp>
        <p:nvSpPr>
          <p:cNvPr id="137219" name="Rectangle 3"/>
          <p:cNvSpPr>
            <a:spLocks noGrp="1" noChangeArrowheads="1"/>
          </p:cNvSpPr>
          <p:nvPr>
            <p:ph type="body" sz="half" idx="1"/>
          </p:nvPr>
        </p:nvSpPr>
        <p:spPr>
          <a:xfrm>
            <a:off x="457200" y="1981200"/>
            <a:ext cx="8218488" cy="3886200"/>
          </a:xfrm>
        </p:spPr>
        <p:txBody>
          <a:bodyPr/>
          <a:lstStyle/>
          <a:p>
            <a:pPr>
              <a:buFont typeface="Wingdings" pitchFamily="2" charset="2"/>
              <a:buNone/>
            </a:pPr>
            <a:r>
              <a:rPr lang="fr-FR" sz="2800" smtClean="0"/>
              <a:t>		</a:t>
            </a:r>
            <a:r>
              <a:rPr lang="fr-FR" sz="1800" i="1" smtClean="0"/>
              <a:t>Votre opinion par rapport à votre nouvelle voiture :</a:t>
            </a:r>
          </a:p>
          <a:p>
            <a:pPr>
              <a:buFont typeface="Wingdings" pitchFamily="2" charset="2"/>
              <a:buNone/>
            </a:pPr>
            <a:endParaRPr lang="fr-FR" sz="1800" i="1" smtClean="0"/>
          </a:p>
          <a:p>
            <a:pPr>
              <a:buFont typeface="Wingdings" pitchFamily="2" charset="2"/>
              <a:buNone/>
            </a:pPr>
            <a:endParaRPr lang="fr-FR" sz="2800" smtClean="0"/>
          </a:p>
        </p:txBody>
      </p:sp>
      <p:graphicFrame>
        <p:nvGraphicFramePr>
          <p:cNvPr id="137243" name="Group 27"/>
          <p:cNvGraphicFramePr>
            <a:graphicFrameLocks noGrp="1"/>
          </p:cNvGraphicFramePr>
          <p:nvPr>
            <p:ph sz="half" idx="2"/>
          </p:nvPr>
        </p:nvGraphicFramePr>
        <p:xfrm>
          <a:off x="900113" y="3357563"/>
          <a:ext cx="6846887" cy="1906588"/>
        </p:xfrm>
        <a:graphic>
          <a:graphicData uri="http://schemas.openxmlformats.org/drawingml/2006/table">
            <a:tbl>
              <a:tblPr/>
              <a:tblGrid>
                <a:gridCol w="1370012"/>
                <a:gridCol w="1368425"/>
                <a:gridCol w="1370013"/>
                <a:gridCol w="1368425"/>
                <a:gridCol w="1370012"/>
              </a:tblGrid>
              <a:tr h="719138">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fr-FR"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fr-FR"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fr-FR"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fr-FR"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fr-FR"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7450">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fr-FR"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fr-FR"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fr-FR"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fr-FR"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fr-FR"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7244" name="Text Box 28"/>
          <p:cNvSpPr txBox="1">
            <a:spLocks noChangeArrowheads="1"/>
          </p:cNvSpPr>
          <p:nvPr/>
        </p:nvSpPr>
        <p:spPr bwMode="auto">
          <a:xfrm>
            <a:off x="900113" y="3586163"/>
            <a:ext cx="1336675" cy="336550"/>
          </a:xfrm>
          <a:prstGeom prst="rect">
            <a:avLst/>
          </a:prstGeom>
          <a:noFill/>
          <a:ln w="9525">
            <a:noFill/>
            <a:miter lim="800000"/>
            <a:headEnd/>
            <a:tailEnd/>
          </a:ln>
          <a:effectLst/>
        </p:spPr>
        <p:txBody>
          <a:bodyPr wrap="none">
            <a:spAutoFit/>
          </a:bodyPr>
          <a:lstStyle/>
          <a:p>
            <a:r>
              <a:rPr lang="fr-FR" sz="1600"/>
              <a:t>Très satisfait</a:t>
            </a:r>
          </a:p>
        </p:txBody>
      </p:sp>
      <p:sp>
        <p:nvSpPr>
          <p:cNvPr id="137245" name="Text Box 29"/>
          <p:cNvSpPr txBox="1">
            <a:spLocks noChangeArrowheads="1"/>
          </p:cNvSpPr>
          <p:nvPr/>
        </p:nvSpPr>
        <p:spPr bwMode="auto">
          <a:xfrm>
            <a:off x="3635375" y="3429000"/>
            <a:ext cx="1277938" cy="581025"/>
          </a:xfrm>
          <a:prstGeom prst="rect">
            <a:avLst/>
          </a:prstGeom>
          <a:noFill/>
          <a:ln w="9525">
            <a:noFill/>
            <a:miter lim="800000"/>
            <a:headEnd/>
            <a:tailEnd/>
          </a:ln>
          <a:effectLst/>
        </p:spPr>
        <p:txBody>
          <a:bodyPr wrap="none">
            <a:spAutoFit/>
          </a:bodyPr>
          <a:lstStyle/>
          <a:p>
            <a:r>
              <a:rPr lang="fr-FR" sz="1600"/>
              <a:t>ni satisfait,</a:t>
            </a:r>
          </a:p>
          <a:p>
            <a:r>
              <a:rPr lang="fr-FR" sz="1600"/>
              <a:t>Ni insatisfait</a:t>
            </a:r>
          </a:p>
        </p:txBody>
      </p:sp>
      <p:sp>
        <p:nvSpPr>
          <p:cNvPr id="137246" name="Text Box 30"/>
          <p:cNvSpPr txBox="1">
            <a:spLocks noChangeArrowheads="1"/>
          </p:cNvSpPr>
          <p:nvPr/>
        </p:nvSpPr>
        <p:spPr bwMode="auto">
          <a:xfrm>
            <a:off x="5126038" y="3429000"/>
            <a:ext cx="1030287" cy="581025"/>
          </a:xfrm>
          <a:prstGeom prst="rect">
            <a:avLst/>
          </a:prstGeom>
          <a:noFill/>
          <a:ln w="9525">
            <a:noFill/>
            <a:miter lim="800000"/>
            <a:headEnd/>
            <a:tailEnd/>
          </a:ln>
          <a:effectLst/>
        </p:spPr>
        <p:txBody>
          <a:bodyPr wrap="none">
            <a:spAutoFit/>
          </a:bodyPr>
          <a:lstStyle/>
          <a:p>
            <a:r>
              <a:rPr lang="fr-FR" sz="1600"/>
              <a:t>Plutôt </a:t>
            </a:r>
          </a:p>
          <a:p>
            <a:r>
              <a:rPr lang="fr-FR" sz="1600"/>
              <a:t>insatisfait</a:t>
            </a:r>
          </a:p>
        </p:txBody>
      </p:sp>
      <p:sp>
        <p:nvSpPr>
          <p:cNvPr id="137247" name="Text Box 31"/>
          <p:cNvSpPr txBox="1">
            <a:spLocks noChangeArrowheads="1"/>
          </p:cNvSpPr>
          <p:nvPr/>
        </p:nvSpPr>
        <p:spPr bwMode="auto">
          <a:xfrm>
            <a:off x="6300788" y="3573463"/>
            <a:ext cx="1493837" cy="336550"/>
          </a:xfrm>
          <a:prstGeom prst="rect">
            <a:avLst/>
          </a:prstGeom>
          <a:noFill/>
          <a:ln w="9525">
            <a:noFill/>
            <a:miter lim="800000"/>
            <a:headEnd/>
            <a:tailEnd/>
          </a:ln>
          <a:effectLst/>
        </p:spPr>
        <p:txBody>
          <a:bodyPr wrap="none">
            <a:spAutoFit/>
          </a:bodyPr>
          <a:lstStyle/>
          <a:p>
            <a:r>
              <a:rPr lang="fr-FR" sz="1600"/>
              <a:t>Très insatisfait</a:t>
            </a:r>
          </a:p>
        </p:txBody>
      </p:sp>
      <p:sp>
        <p:nvSpPr>
          <p:cNvPr id="137248" name="Text Box 32"/>
          <p:cNvSpPr txBox="1">
            <a:spLocks noChangeArrowheads="1"/>
          </p:cNvSpPr>
          <p:nvPr/>
        </p:nvSpPr>
        <p:spPr bwMode="auto">
          <a:xfrm>
            <a:off x="2268538" y="3573463"/>
            <a:ext cx="1449387" cy="336550"/>
          </a:xfrm>
          <a:prstGeom prst="rect">
            <a:avLst/>
          </a:prstGeom>
          <a:noFill/>
          <a:ln w="9525">
            <a:noFill/>
            <a:miter lim="800000"/>
            <a:headEnd/>
            <a:tailEnd/>
          </a:ln>
          <a:effectLst/>
        </p:spPr>
        <p:txBody>
          <a:bodyPr wrap="none">
            <a:spAutoFit/>
          </a:bodyPr>
          <a:lstStyle/>
          <a:p>
            <a:r>
              <a:rPr lang="fr-FR" sz="1600"/>
              <a:t>Plutôt satisfait</a:t>
            </a:r>
          </a:p>
        </p:txBody>
      </p:sp>
      <p:sp>
        <p:nvSpPr>
          <p:cNvPr id="137249" name="Text Box 33"/>
          <p:cNvSpPr txBox="1">
            <a:spLocks noChangeArrowheads="1"/>
          </p:cNvSpPr>
          <p:nvPr/>
        </p:nvSpPr>
        <p:spPr bwMode="auto">
          <a:xfrm>
            <a:off x="1214438" y="4508500"/>
            <a:ext cx="693737" cy="336550"/>
          </a:xfrm>
          <a:prstGeom prst="rect">
            <a:avLst/>
          </a:prstGeom>
          <a:noFill/>
          <a:ln w="9525">
            <a:noFill/>
            <a:miter lim="800000"/>
            <a:headEnd/>
            <a:tailEnd/>
          </a:ln>
          <a:effectLst/>
        </p:spPr>
        <p:txBody>
          <a:bodyPr wrap="none">
            <a:spAutoFit/>
          </a:bodyPr>
          <a:lstStyle/>
          <a:p>
            <a:r>
              <a:rPr lang="fr-FR" sz="1600"/>
              <a:t>10 / 9</a:t>
            </a:r>
          </a:p>
        </p:txBody>
      </p:sp>
      <p:sp>
        <p:nvSpPr>
          <p:cNvPr id="137250" name="Text Box 34"/>
          <p:cNvSpPr txBox="1">
            <a:spLocks noChangeArrowheads="1"/>
          </p:cNvSpPr>
          <p:nvPr/>
        </p:nvSpPr>
        <p:spPr bwMode="auto">
          <a:xfrm>
            <a:off x="5292725" y="4508500"/>
            <a:ext cx="581025" cy="336550"/>
          </a:xfrm>
          <a:prstGeom prst="rect">
            <a:avLst/>
          </a:prstGeom>
          <a:noFill/>
          <a:ln w="9525">
            <a:noFill/>
            <a:miter lim="800000"/>
            <a:headEnd/>
            <a:tailEnd/>
          </a:ln>
          <a:effectLst/>
        </p:spPr>
        <p:txBody>
          <a:bodyPr wrap="none">
            <a:spAutoFit/>
          </a:bodyPr>
          <a:lstStyle/>
          <a:p>
            <a:r>
              <a:rPr lang="fr-FR" sz="1600"/>
              <a:t>4 / 3</a:t>
            </a:r>
          </a:p>
        </p:txBody>
      </p:sp>
      <p:sp>
        <p:nvSpPr>
          <p:cNvPr id="137251" name="Text Box 35"/>
          <p:cNvSpPr txBox="1">
            <a:spLocks noChangeArrowheads="1"/>
          </p:cNvSpPr>
          <p:nvPr/>
        </p:nvSpPr>
        <p:spPr bwMode="auto">
          <a:xfrm>
            <a:off x="3995738" y="4508500"/>
            <a:ext cx="581025" cy="336550"/>
          </a:xfrm>
          <a:prstGeom prst="rect">
            <a:avLst/>
          </a:prstGeom>
          <a:noFill/>
          <a:ln w="9525">
            <a:noFill/>
            <a:miter lim="800000"/>
            <a:headEnd/>
            <a:tailEnd/>
          </a:ln>
          <a:effectLst/>
        </p:spPr>
        <p:txBody>
          <a:bodyPr wrap="none">
            <a:spAutoFit/>
          </a:bodyPr>
          <a:lstStyle/>
          <a:p>
            <a:r>
              <a:rPr lang="fr-FR" sz="1600"/>
              <a:t>6 / 5</a:t>
            </a:r>
          </a:p>
        </p:txBody>
      </p:sp>
      <p:sp>
        <p:nvSpPr>
          <p:cNvPr id="137252" name="Text Box 36"/>
          <p:cNvSpPr txBox="1">
            <a:spLocks noChangeArrowheads="1"/>
          </p:cNvSpPr>
          <p:nvPr/>
        </p:nvSpPr>
        <p:spPr bwMode="auto">
          <a:xfrm>
            <a:off x="2627313" y="4508500"/>
            <a:ext cx="581025" cy="336550"/>
          </a:xfrm>
          <a:prstGeom prst="rect">
            <a:avLst/>
          </a:prstGeom>
          <a:noFill/>
          <a:ln w="9525">
            <a:noFill/>
            <a:miter lim="800000"/>
            <a:headEnd/>
            <a:tailEnd/>
          </a:ln>
          <a:effectLst/>
        </p:spPr>
        <p:txBody>
          <a:bodyPr wrap="none">
            <a:spAutoFit/>
          </a:bodyPr>
          <a:lstStyle/>
          <a:p>
            <a:r>
              <a:rPr lang="fr-FR" sz="1600"/>
              <a:t>8 / 7</a:t>
            </a:r>
          </a:p>
        </p:txBody>
      </p:sp>
      <p:sp>
        <p:nvSpPr>
          <p:cNvPr id="137253" name="Text Box 37"/>
          <p:cNvSpPr txBox="1">
            <a:spLocks noChangeArrowheads="1"/>
          </p:cNvSpPr>
          <p:nvPr/>
        </p:nvSpPr>
        <p:spPr bwMode="auto">
          <a:xfrm>
            <a:off x="6804025" y="4508500"/>
            <a:ext cx="581025" cy="336550"/>
          </a:xfrm>
          <a:prstGeom prst="rect">
            <a:avLst/>
          </a:prstGeom>
          <a:noFill/>
          <a:ln w="9525">
            <a:noFill/>
            <a:miter lim="800000"/>
            <a:headEnd/>
            <a:tailEnd/>
          </a:ln>
          <a:effectLst/>
        </p:spPr>
        <p:txBody>
          <a:bodyPr wrap="none">
            <a:spAutoFit/>
          </a:bodyPr>
          <a:lstStyle/>
          <a:p>
            <a:r>
              <a:rPr lang="fr-FR" sz="1600"/>
              <a:t>2 / 1</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Espace réservé du numéro de diapositive 4"/>
          <p:cNvSpPr txBox="1">
            <a:spLocks noGrp="1"/>
          </p:cNvSpPr>
          <p:nvPr/>
        </p:nvSpPr>
        <p:spPr bwMode="auto">
          <a:xfrm>
            <a:off x="6553200" y="6248400"/>
            <a:ext cx="2133600" cy="457200"/>
          </a:xfrm>
          <a:prstGeom prst="rect">
            <a:avLst/>
          </a:prstGeom>
          <a:noFill/>
          <a:ln w="9525">
            <a:noFill/>
            <a:miter lim="800000"/>
            <a:headEnd/>
            <a:tailEnd/>
          </a:ln>
        </p:spPr>
        <p:txBody>
          <a:bodyPr anchor="b"/>
          <a:lstStyle/>
          <a:p>
            <a:pPr algn="r"/>
            <a:fld id="{2E503612-03CC-4A03-9C3C-E2B4871E8DD8}" type="slidenum">
              <a:rPr lang="fr-FR" sz="1200" i="0">
                <a:latin typeface="Arial Black" pitchFamily="34" charset="0"/>
              </a:rPr>
              <a:pPr algn="r"/>
              <a:t>46</a:t>
            </a:fld>
            <a:endParaRPr lang="fr-FR" sz="1200" i="0">
              <a:latin typeface="Arial Black" pitchFamily="34" charset="0"/>
            </a:endParaRPr>
          </a:p>
        </p:txBody>
      </p:sp>
      <p:sp>
        <p:nvSpPr>
          <p:cNvPr id="136195" name="Rectangle 3"/>
          <p:cNvSpPr>
            <a:spLocks noGrp="1" noChangeArrowheads="1"/>
          </p:cNvSpPr>
          <p:nvPr>
            <p:ph type="body" idx="4294967295"/>
          </p:nvPr>
        </p:nvSpPr>
        <p:spPr>
          <a:xfrm>
            <a:off x="468313" y="1989138"/>
            <a:ext cx="8229600" cy="3886200"/>
          </a:xfrm>
        </p:spPr>
        <p:txBody>
          <a:bodyPr/>
          <a:lstStyle/>
          <a:p>
            <a:pPr lvl="2" eaLnBrk="1" hangingPunct="1">
              <a:buFont typeface="Wingdings" pitchFamily="2" charset="2"/>
              <a:buChar char="v"/>
            </a:pPr>
            <a:r>
              <a:rPr lang="fr-FR" sz="2000" smtClean="0"/>
              <a:t>Questions à échelle (mesure des attitudes):</a:t>
            </a:r>
          </a:p>
          <a:p>
            <a:pPr lvl="2" eaLnBrk="1" hangingPunct="1">
              <a:buFont typeface="Wingdings" pitchFamily="2" charset="2"/>
              <a:buNone/>
            </a:pPr>
            <a:endParaRPr lang="fr-FR" sz="2000" i="1" smtClean="0"/>
          </a:p>
          <a:p>
            <a:pPr lvl="2" eaLnBrk="1" hangingPunct="1">
              <a:buFont typeface="Wingdings" pitchFamily="2" charset="2"/>
              <a:buNone/>
            </a:pPr>
            <a:r>
              <a:rPr lang="fr-FR" sz="2000" i="1" smtClean="0"/>
              <a:t>Mesure d’importance </a:t>
            </a:r>
          </a:p>
          <a:p>
            <a:pPr lvl="2" eaLnBrk="1" hangingPunct="1">
              <a:buFont typeface="Wingdings" pitchFamily="2" charset="2"/>
              <a:buNone/>
            </a:pPr>
            <a:endParaRPr lang="fr-FR" sz="2000" i="1" smtClean="0"/>
          </a:p>
          <a:p>
            <a:pPr lvl="2" eaLnBrk="1" hangingPunct="1">
              <a:buFont typeface="Wingdings" pitchFamily="2" charset="2"/>
              <a:buChar char="q"/>
            </a:pPr>
            <a:r>
              <a:rPr lang="fr-FR" sz="2000" smtClean="0"/>
              <a:t>Pas du tout important</a:t>
            </a:r>
          </a:p>
          <a:p>
            <a:pPr lvl="2" eaLnBrk="1" hangingPunct="1">
              <a:buFont typeface="Wingdings" pitchFamily="2" charset="2"/>
              <a:buChar char="q"/>
            </a:pPr>
            <a:r>
              <a:rPr lang="fr-FR" sz="2000" smtClean="0"/>
              <a:t>Peu important</a:t>
            </a:r>
          </a:p>
          <a:p>
            <a:pPr lvl="2" eaLnBrk="1" hangingPunct="1">
              <a:buFont typeface="Wingdings" pitchFamily="2" charset="2"/>
              <a:buChar char="q"/>
            </a:pPr>
            <a:r>
              <a:rPr lang="fr-FR" sz="2000" smtClean="0"/>
              <a:t>Ni important, ni pas important</a:t>
            </a:r>
          </a:p>
          <a:p>
            <a:pPr lvl="2" eaLnBrk="1" hangingPunct="1">
              <a:buFont typeface="Wingdings" pitchFamily="2" charset="2"/>
              <a:buChar char="q"/>
            </a:pPr>
            <a:r>
              <a:rPr lang="fr-FR" sz="2000" smtClean="0"/>
              <a:t>Un peu important</a:t>
            </a:r>
          </a:p>
          <a:p>
            <a:pPr lvl="2" eaLnBrk="1" hangingPunct="1">
              <a:buFont typeface="Wingdings" pitchFamily="2" charset="2"/>
              <a:buChar char="q"/>
            </a:pPr>
            <a:r>
              <a:rPr lang="fr-FR" sz="2000" smtClean="0"/>
              <a:t>Tout à fait important</a:t>
            </a:r>
          </a:p>
          <a:p>
            <a:pPr lvl="2" eaLnBrk="1" hangingPunct="1">
              <a:buFont typeface="Wingdings" pitchFamily="2" charset="2"/>
              <a:buNone/>
            </a:pPr>
            <a:endParaRPr lang="fr-FR" sz="2000" smtClean="0"/>
          </a:p>
          <a:p>
            <a:pPr lvl="2" eaLnBrk="1" hangingPunct="1">
              <a:buFont typeface="Wingdings" pitchFamily="2" charset="2"/>
              <a:buNone/>
            </a:pPr>
            <a:endParaRPr lang="fr-FR" sz="2000" smtClean="0"/>
          </a:p>
          <a:p>
            <a:pPr lvl="2" eaLnBrk="1" hangingPunct="1">
              <a:buFont typeface="Wingdings" pitchFamily="2" charset="2"/>
              <a:buNone/>
            </a:pPr>
            <a:endParaRPr lang="fr-FR" sz="2000" smtClean="0"/>
          </a:p>
          <a:p>
            <a:pPr lvl="2" eaLnBrk="1" hangingPunct="1">
              <a:buFont typeface="Wingdings" pitchFamily="2" charset="2"/>
              <a:buNone/>
            </a:pPr>
            <a:endParaRPr lang="fr-FR" sz="2000" smtClean="0"/>
          </a:p>
          <a:p>
            <a:pPr lvl="2" eaLnBrk="1" hangingPunct="1">
              <a:buFont typeface="Wingdings" pitchFamily="2" charset="2"/>
              <a:buNone/>
            </a:pPr>
            <a:endParaRPr lang="fr-FR" sz="2000" smtClean="0"/>
          </a:p>
          <a:p>
            <a:pPr lvl="2" eaLnBrk="1" hangingPunct="1">
              <a:buFont typeface="Wingdings" pitchFamily="2" charset="2"/>
              <a:buNone/>
            </a:pPr>
            <a:endParaRPr lang="fr-FR" sz="2000" smtClean="0"/>
          </a:p>
          <a:p>
            <a:pPr lvl="2" eaLnBrk="1" hangingPunct="1">
              <a:buFont typeface="Wingdings" pitchFamily="2" charset="2"/>
              <a:buNone/>
            </a:pPr>
            <a:endParaRPr lang="fr-FR" sz="2000" smtClean="0"/>
          </a:p>
          <a:p>
            <a:pPr lvl="2" eaLnBrk="1" hangingPunct="1">
              <a:buFont typeface="Wingdings" pitchFamily="2" charset="2"/>
              <a:buNone/>
            </a:pPr>
            <a:endParaRPr lang="fr-FR" sz="1800" smtClean="0"/>
          </a:p>
          <a:p>
            <a:pPr lvl="2" eaLnBrk="1" hangingPunct="1">
              <a:buFont typeface="Wingdings" pitchFamily="2" charset="2"/>
              <a:buNone/>
            </a:pPr>
            <a:endParaRPr lang="fr-FR" sz="1800" smtClean="0"/>
          </a:p>
          <a:p>
            <a:pPr lvl="2" eaLnBrk="1" hangingPunct="1">
              <a:buFont typeface="Wingdings" pitchFamily="2" charset="2"/>
              <a:buNone/>
            </a:pPr>
            <a:endParaRPr lang="fr-FR" sz="1800" smtClean="0"/>
          </a:p>
          <a:p>
            <a:pPr lvl="2" eaLnBrk="1" hangingPunct="1">
              <a:buFont typeface="Wingdings" pitchFamily="2" charset="2"/>
              <a:buNone/>
            </a:pPr>
            <a:endParaRPr lang="fr-FR" sz="1800" smtClean="0"/>
          </a:p>
        </p:txBody>
      </p:sp>
      <p:sp>
        <p:nvSpPr>
          <p:cNvPr id="136196" name="Rectangle 2"/>
          <p:cNvSpPr>
            <a:spLocks noChangeArrowheads="1"/>
          </p:cNvSpPr>
          <p:nvPr/>
        </p:nvSpPr>
        <p:spPr bwMode="auto">
          <a:xfrm>
            <a:off x="457200" y="457200"/>
            <a:ext cx="8229600" cy="1371600"/>
          </a:xfrm>
          <a:prstGeom prst="rect">
            <a:avLst/>
          </a:prstGeom>
          <a:noFill/>
          <a:ln w="9525">
            <a:noFill/>
            <a:miter lim="800000"/>
            <a:headEnd/>
            <a:tailEnd/>
          </a:ln>
        </p:spPr>
        <p:txBody>
          <a:bodyPr anchor="ctr"/>
          <a:lstStyle/>
          <a:p>
            <a:r>
              <a:rPr lang="fr-FR" sz="4400" i="0">
                <a:solidFill>
                  <a:schemeClr val="hlink"/>
                </a:solidFill>
              </a:rPr>
              <a:t>TYPOLOGIE DES QUESTIONS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endParaRPr lang="fr-FR" smtClean="0"/>
          </a:p>
        </p:txBody>
      </p:sp>
      <p:sp>
        <p:nvSpPr>
          <p:cNvPr id="139268" name="Rectangle 3"/>
          <p:cNvSpPr>
            <a:spLocks noChangeArrowheads="1"/>
          </p:cNvSpPr>
          <p:nvPr/>
        </p:nvSpPr>
        <p:spPr bwMode="auto">
          <a:xfrm>
            <a:off x="468313" y="1989138"/>
            <a:ext cx="8229600" cy="3886200"/>
          </a:xfrm>
          <a:prstGeom prst="rect">
            <a:avLst/>
          </a:prstGeom>
          <a:noFill/>
          <a:ln w="9525">
            <a:noFill/>
            <a:miter lim="800000"/>
            <a:headEnd/>
            <a:tailEnd/>
          </a:ln>
        </p:spPr>
        <p:txBody>
          <a:bodyPr/>
          <a:lstStyle/>
          <a:p>
            <a:pPr marL="1143000" lvl="2" indent="-228600">
              <a:spcBef>
                <a:spcPct val="20000"/>
              </a:spcBef>
              <a:buClr>
                <a:schemeClr val="bg2"/>
              </a:buClr>
              <a:buSzPct val="65000"/>
              <a:buFont typeface="Wingdings" pitchFamily="2" charset="2"/>
              <a:buChar char="v"/>
            </a:pPr>
            <a:r>
              <a:rPr lang="fr-FR" i="0"/>
              <a:t>Questions à échelle (mesure des attitudes):</a:t>
            </a:r>
          </a:p>
          <a:p>
            <a:pPr marL="1143000" lvl="2" indent="-228600">
              <a:spcBef>
                <a:spcPct val="20000"/>
              </a:spcBef>
              <a:buClr>
                <a:schemeClr val="bg2"/>
              </a:buClr>
              <a:buSzPct val="65000"/>
              <a:buFont typeface="Wingdings" pitchFamily="2" charset="2"/>
              <a:buNone/>
            </a:pPr>
            <a:endParaRPr lang="fr-FR"/>
          </a:p>
          <a:p>
            <a:pPr marL="1143000" lvl="2" indent="-228600">
              <a:spcBef>
                <a:spcPct val="20000"/>
              </a:spcBef>
              <a:buClr>
                <a:schemeClr val="bg2"/>
              </a:buClr>
              <a:buSzPct val="65000"/>
              <a:buFont typeface="Wingdings" pitchFamily="2" charset="2"/>
              <a:buNone/>
            </a:pPr>
            <a:r>
              <a:rPr lang="fr-FR"/>
              <a:t>Echelle Osgood</a:t>
            </a:r>
          </a:p>
          <a:p>
            <a:pPr marL="1143000" lvl="2" indent="-228600">
              <a:spcBef>
                <a:spcPct val="20000"/>
              </a:spcBef>
              <a:buClr>
                <a:schemeClr val="bg2"/>
              </a:buClr>
              <a:buSzPct val="65000"/>
              <a:buFont typeface="Wingdings" pitchFamily="2" charset="2"/>
              <a:buNone/>
            </a:pPr>
            <a:endParaRPr lang="fr-FR"/>
          </a:p>
          <a:p>
            <a:pPr marL="1143000" lvl="2" indent="-228600">
              <a:spcBef>
                <a:spcPct val="20000"/>
              </a:spcBef>
              <a:buClr>
                <a:schemeClr val="bg2"/>
              </a:buClr>
              <a:buSzPct val="65000"/>
              <a:buFont typeface="Wingdings" pitchFamily="2" charset="2"/>
              <a:buNone/>
            </a:pPr>
            <a:r>
              <a:rPr lang="fr-FR" i="0"/>
              <a:t>L’interviewé positionne sa réponse sur une échelle</a:t>
            </a:r>
          </a:p>
          <a:p>
            <a:pPr marL="1143000" lvl="2" indent="-228600">
              <a:spcBef>
                <a:spcPct val="20000"/>
              </a:spcBef>
              <a:buClr>
                <a:schemeClr val="bg2"/>
              </a:buClr>
              <a:buSzPct val="65000"/>
              <a:buFont typeface="Wingdings" pitchFamily="2" charset="2"/>
              <a:buNone/>
            </a:pPr>
            <a:endParaRPr lang="fr-FR" i="0"/>
          </a:p>
          <a:p>
            <a:pPr marL="1143000" lvl="2" indent="-228600">
              <a:spcBef>
                <a:spcPct val="20000"/>
              </a:spcBef>
              <a:buClr>
                <a:schemeClr val="bg2"/>
              </a:buClr>
              <a:buSzPct val="65000"/>
              <a:buFont typeface="Wingdings" pitchFamily="2" charset="2"/>
              <a:buNone/>
            </a:pPr>
            <a:r>
              <a:rPr lang="fr-FR" i="0"/>
              <a:t>1. Mauvais </a:t>
            </a:r>
          </a:p>
          <a:p>
            <a:pPr marL="1143000" lvl="2" indent="-228600">
              <a:spcBef>
                <a:spcPct val="20000"/>
              </a:spcBef>
              <a:buClr>
                <a:schemeClr val="bg2"/>
              </a:buClr>
              <a:buSzPct val="65000"/>
              <a:buFont typeface="Wingdings" pitchFamily="2" charset="2"/>
              <a:buNone/>
            </a:pPr>
            <a:r>
              <a:rPr lang="fr-FR" i="0"/>
              <a:t>2. Bon marché</a:t>
            </a:r>
          </a:p>
          <a:p>
            <a:pPr marL="1143000" lvl="2" indent="-228600">
              <a:spcBef>
                <a:spcPct val="20000"/>
              </a:spcBef>
              <a:buClr>
                <a:schemeClr val="bg2"/>
              </a:buClr>
              <a:buSzPct val="65000"/>
              <a:buFont typeface="Wingdings" pitchFamily="2" charset="2"/>
              <a:buNone/>
            </a:pPr>
            <a:r>
              <a:rPr lang="fr-FR" i="0"/>
              <a:t>3. Très variée</a:t>
            </a:r>
          </a:p>
          <a:p>
            <a:pPr marL="1143000" lvl="2" indent="-228600">
              <a:spcBef>
                <a:spcPct val="20000"/>
              </a:spcBef>
              <a:buClr>
                <a:schemeClr val="bg2"/>
              </a:buClr>
              <a:buSzPct val="65000"/>
              <a:buFont typeface="Wingdings" pitchFamily="2" charset="2"/>
              <a:buNone/>
            </a:pPr>
            <a:endParaRPr lang="fr-FR" i="0"/>
          </a:p>
          <a:p>
            <a:pPr marL="1143000" lvl="2" indent="-228600">
              <a:spcBef>
                <a:spcPct val="20000"/>
              </a:spcBef>
              <a:buClr>
                <a:schemeClr val="bg2"/>
              </a:buClr>
              <a:buSzPct val="65000"/>
              <a:buFont typeface="Wingdings" pitchFamily="2" charset="2"/>
              <a:buNone/>
            </a:pPr>
            <a:endParaRPr lang="fr-FR" i="0"/>
          </a:p>
          <a:p>
            <a:pPr marL="1143000" lvl="2" indent="-228600">
              <a:spcBef>
                <a:spcPct val="20000"/>
              </a:spcBef>
              <a:buClr>
                <a:schemeClr val="bg2"/>
              </a:buClr>
              <a:buSzPct val="65000"/>
              <a:buFont typeface="Wingdings" pitchFamily="2" charset="2"/>
              <a:buNone/>
            </a:pPr>
            <a:endParaRPr lang="fr-FR" i="0"/>
          </a:p>
          <a:p>
            <a:pPr marL="1143000" lvl="2" indent="-228600">
              <a:spcBef>
                <a:spcPct val="20000"/>
              </a:spcBef>
              <a:buClr>
                <a:schemeClr val="bg2"/>
              </a:buClr>
              <a:buSzPct val="65000"/>
              <a:buFont typeface="Wingdings" pitchFamily="2" charset="2"/>
              <a:buNone/>
            </a:pPr>
            <a:endParaRPr lang="fr-FR" i="0"/>
          </a:p>
          <a:p>
            <a:pPr marL="1143000" lvl="2" indent="-228600">
              <a:spcBef>
                <a:spcPct val="20000"/>
              </a:spcBef>
              <a:buClr>
                <a:schemeClr val="bg2"/>
              </a:buClr>
              <a:buSzPct val="65000"/>
              <a:buFont typeface="Wingdings" pitchFamily="2" charset="2"/>
              <a:buNone/>
            </a:pPr>
            <a:endParaRPr lang="fr-FR" i="0"/>
          </a:p>
          <a:p>
            <a:pPr marL="1143000" lvl="2" indent="-228600">
              <a:spcBef>
                <a:spcPct val="20000"/>
              </a:spcBef>
              <a:buClr>
                <a:schemeClr val="bg2"/>
              </a:buClr>
              <a:buSzPct val="65000"/>
              <a:buFont typeface="Wingdings" pitchFamily="2" charset="2"/>
              <a:buNone/>
            </a:pPr>
            <a:endParaRPr lang="fr-FR" sz="1800" i="0"/>
          </a:p>
          <a:p>
            <a:pPr marL="1143000" lvl="2" indent="-228600">
              <a:spcBef>
                <a:spcPct val="20000"/>
              </a:spcBef>
              <a:buClr>
                <a:schemeClr val="bg2"/>
              </a:buClr>
              <a:buSzPct val="65000"/>
              <a:buFont typeface="Wingdings" pitchFamily="2" charset="2"/>
              <a:buNone/>
            </a:pPr>
            <a:endParaRPr lang="fr-FR" sz="1800" i="0"/>
          </a:p>
          <a:p>
            <a:pPr marL="1143000" lvl="2" indent="-228600">
              <a:spcBef>
                <a:spcPct val="20000"/>
              </a:spcBef>
              <a:buClr>
                <a:schemeClr val="bg2"/>
              </a:buClr>
              <a:buSzPct val="65000"/>
              <a:buFont typeface="Wingdings" pitchFamily="2" charset="2"/>
              <a:buNone/>
            </a:pPr>
            <a:endParaRPr lang="fr-FR" sz="1800" i="0"/>
          </a:p>
          <a:p>
            <a:pPr marL="1143000" lvl="2" indent="-228600">
              <a:spcBef>
                <a:spcPct val="20000"/>
              </a:spcBef>
              <a:buClr>
                <a:schemeClr val="bg2"/>
              </a:buClr>
              <a:buSzPct val="65000"/>
              <a:buFont typeface="Wingdings" pitchFamily="2" charset="2"/>
              <a:buNone/>
            </a:pPr>
            <a:r>
              <a:rPr lang="fr-FR" sz="1800" i="0"/>
              <a:t>²</a:t>
            </a:r>
          </a:p>
        </p:txBody>
      </p:sp>
      <p:sp>
        <p:nvSpPr>
          <p:cNvPr id="139269" name="Oval 5"/>
          <p:cNvSpPr>
            <a:spLocks noChangeArrowheads="1"/>
          </p:cNvSpPr>
          <p:nvPr/>
        </p:nvSpPr>
        <p:spPr bwMode="auto">
          <a:xfrm>
            <a:off x="5508625" y="4292600"/>
            <a:ext cx="215900" cy="215900"/>
          </a:xfrm>
          <a:prstGeom prst="ellipse">
            <a:avLst/>
          </a:prstGeom>
          <a:solidFill>
            <a:schemeClr val="accent1"/>
          </a:solidFill>
          <a:ln w="9525">
            <a:solidFill>
              <a:schemeClr val="tx1"/>
            </a:solidFill>
            <a:round/>
            <a:headEnd/>
            <a:tailEnd/>
          </a:ln>
          <a:effectLst/>
        </p:spPr>
        <p:txBody>
          <a:bodyPr wrap="none" anchor="ctr"/>
          <a:lstStyle/>
          <a:p>
            <a:endParaRPr lang="fr-FR"/>
          </a:p>
        </p:txBody>
      </p:sp>
      <p:sp>
        <p:nvSpPr>
          <p:cNvPr id="139270" name="Oval 6"/>
          <p:cNvSpPr>
            <a:spLocks noChangeArrowheads="1"/>
          </p:cNvSpPr>
          <p:nvPr/>
        </p:nvSpPr>
        <p:spPr bwMode="auto">
          <a:xfrm>
            <a:off x="3492500" y="4292600"/>
            <a:ext cx="215900" cy="215900"/>
          </a:xfrm>
          <a:prstGeom prst="ellipse">
            <a:avLst/>
          </a:prstGeom>
          <a:solidFill>
            <a:schemeClr val="accent1"/>
          </a:solidFill>
          <a:ln w="9525">
            <a:solidFill>
              <a:schemeClr val="tx1"/>
            </a:solidFill>
            <a:round/>
            <a:headEnd/>
            <a:tailEnd/>
          </a:ln>
          <a:effectLst/>
        </p:spPr>
        <p:txBody>
          <a:bodyPr wrap="none" anchor="ctr"/>
          <a:lstStyle/>
          <a:p>
            <a:pPr algn="ctr"/>
            <a:endParaRPr lang="fr-FR"/>
          </a:p>
        </p:txBody>
      </p:sp>
      <p:sp>
        <p:nvSpPr>
          <p:cNvPr id="139271" name="Oval 7"/>
          <p:cNvSpPr>
            <a:spLocks noChangeArrowheads="1"/>
          </p:cNvSpPr>
          <p:nvPr/>
        </p:nvSpPr>
        <p:spPr bwMode="auto">
          <a:xfrm>
            <a:off x="3995738" y="4292600"/>
            <a:ext cx="215900" cy="215900"/>
          </a:xfrm>
          <a:prstGeom prst="ellipse">
            <a:avLst/>
          </a:prstGeom>
          <a:solidFill>
            <a:schemeClr val="accent1"/>
          </a:solidFill>
          <a:ln w="9525">
            <a:solidFill>
              <a:schemeClr val="tx1"/>
            </a:solidFill>
            <a:round/>
            <a:headEnd/>
            <a:tailEnd/>
          </a:ln>
          <a:effectLst/>
        </p:spPr>
        <p:txBody>
          <a:bodyPr wrap="none" anchor="ctr"/>
          <a:lstStyle/>
          <a:p>
            <a:endParaRPr lang="fr-FR"/>
          </a:p>
        </p:txBody>
      </p:sp>
      <p:sp>
        <p:nvSpPr>
          <p:cNvPr id="139272" name="Oval 8"/>
          <p:cNvSpPr>
            <a:spLocks noChangeArrowheads="1"/>
          </p:cNvSpPr>
          <p:nvPr/>
        </p:nvSpPr>
        <p:spPr bwMode="auto">
          <a:xfrm>
            <a:off x="4500563" y="4292600"/>
            <a:ext cx="215900" cy="215900"/>
          </a:xfrm>
          <a:prstGeom prst="ellipse">
            <a:avLst/>
          </a:prstGeom>
          <a:solidFill>
            <a:schemeClr val="accent1"/>
          </a:solidFill>
          <a:ln w="9525">
            <a:solidFill>
              <a:schemeClr val="tx1"/>
            </a:solidFill>
            <a:round/>
            <a:headEnd/>
            <a:tailEnd/>
          </a:ln>
          <a:effectLst/>
        </p:spPr>
        <p:txBody>
          <a:bodyPr wrap="none" anchor="ctr"/>
          <a:lstStyle/>
          <a:p>
            <a:endParaRPr lang="fr-FR"/>
          </a:p>
        </p:txBody>
      </p:sp>
      <p:sp>
        <p:nvSpPr>
          <p:cNvPr id="139273" name="Oval 9"/>
          <p:cNvSpPr>
            <a:spLocks noChangeArrowheads="1"/>
          </p:cNvSpPr>
          <p:nvPr/>
        </p:nvSpPr>
        <p:spPr bwMode="auto">
          <a:xfrm>
            <a:off x="5076825" y="4292600"/>
            <a:ext cx="215900" cy="215900"/>
          </a:xfrm>
          <a:prstGeom prst="ellipse">
            <a:avLst/>
          </a:prstGeom>
          <a:solidFill>
            <a:schemeClr val="accent1"/>
          </a:solidFill>
          <a:ln w="9525">
            <a:solidFill>
              <a:schemeClr val="tx1"/>
            </a:solidFill>
            <a:round/>
            <a:headEnd/>
            <a:tailEnd/>
          </a:ln>
          <a:effectLst/>
        </p:spPr>
        <p:txBody>
          <a:bodyPr wrap="none" anchor="ctr"/>
          <a:lstStyle/>
          <a:p>
            <a:endParaRPr lang="fr-FR"/>
          </a:p>
        </p:txBody>
      </p:sp>
      <p:sp>
        <p:nvSpPr>
          <p:cNvPr id="139274" name="Text Box 10"/>
          <p:cNvSpPr txBox="1">
            <a:spLocks noChangeArrowheads="1"/>
          </p:cNvSpPr>
          <p:nvPr/>
        </p:nvSpPr>
        <p:spPr bwMode="auto">
          <a:xfrm>
            <a:off x="6227763" y="4149725"/>
            <a:ext cx="1216025" cy="396875"/>
          </a:xfrm>
          <a:prstGeom prst="rect">
            <a:avLst/>
          </a:prstGeom>
          <a:noFill/>
          <a:ln w="9525">
            <a:noFill/>
            <a:miter lim="800000"/>
            <a:headEnd/>
            <a:tailEnd/>
          </a:ln>
          <a:effectLst/>
        </p:spPr>
        <p:txBody>
          <a:bodyPr wrap="none">
            <a:spAutoFit/>
          </a:bodyPr>
          <a:lstStyle/>
          <a:p>
            <a:r>
              <a:rPr lang="fr-FR" i="0"/>
              <a:t>Excellent</a:t>
            </a:r>
          </a:p>
        </p:txBody>
      </p:sp>
      <p:sp>
        <p:nvSpPr>
          <p:cNvPr id="139275" name="Oval 11"/>
          <p:cNvSpPr>
            <a:spLocks noChangeArrowheads="1"/>
          </p:cNvSpPr>
          <p:nvPr/>
        </p:nvSpPr>
        <p:spPr bwMode="auto">
          <a:xfrm>
            <a:off x="3492500" y="4724400"/>
            <a:ext cx="215900" cy="215900"/>
          </a:xfrm>
          <a:prstGeom prst="ellipse">
            <a:avLst/>
          </a:prstGeom>
          <a:solidFill>
            <a:schemeClr val="accent1"/>
          </a:solidFill>
          <a:ln w="9525">
            <a:solidFill>
              <a:schemeClr val="tx1"/>
            </a:solidFill>
            <a:round/>
            <a:headEnd/>
            <a:tailEnd/>
          </a:ln>
          <a:effectLst/>
        </p:spPr>
        <p:txBody>
          <a:bodyPr wrap="none" anchor="ctr"/>
          <a:lstStyle/>
          <a:p>
            <a:pPr algn="ctr"/>
            <a:endParaRPr lang="fr-FR"/>
          </a:p>
        </p:txBody>
      </p:sp>
      <p:sp>
        <p:nvSpPr>
          <p:cNvPr id="139276" name="Oval 12"/>
          <p:cNvSpPr>
            <a:spLocks noChangeArrowheads="1"/>
          </p:cNvSpPr>
          <p:nvPr/>
        </p:nvSpPr>
        <p:spPr bwMode="auto">
          <a:xfrm>
            <a:off x="3995738" y="4724400"/>
            <a:ext cx="215900" cy="215900"/>
          </a:xfrm>
          <a:prstGeom prst="ellipse">
            <a:avLst/>
          </a:prstGeom>
          <a:solidFill>
            <a:schemeClr val="accent1"/>
          </a:solidFill>
          <a:ln w="9525">
            <a:solidFill>
              <a:schemeClr val="tx1"/>
            </a:solidFill>
            <a:round/>
            <a:headEnd/>
            <a:tailEnd/>
          </a:ln>
          <a:effectLst/>
        </p:spPr>
        <p:txBody>
          <a:bodyPr wrap="none" anchor="ctr"/>
          <a:lstStyle/>
          <a:p>
            <a:pPr algn="ctr"/>
            <a:endParaRPr lang="fr-FR"/>
          </a:p>
        </p:txBody>
      </p:sp>
      <p:sp>
        <p:nvSpPr>
          <p:cNvPr id="139277" name="Oval 13"/>
          <p:cNvSpPr>
            <a:spLocks noChangeArrowheads="1"/>
          </p:cNvSpPr>
          <p:nvPr/>
        </p:nvSpPr>
        <p:spPr bwMode="auto">
          <a:xfrm>
            <a:off x="5508625" y="4724400"/>
            <a:ext cx="215900" cy="215900"/>
          </a:xfrm>
          <a:prstGeom prst="ellipse">
            <a:avLst/>
          </a:prstGeom>
          <a:solidFill>
            <a:schemeClr val="accent1"/>
          </a:solidFill>
          <a:ln w="9525">
            <a:solidFill>
              <a:schemeClr val="tx1"/>
            </a:solidFill>
            <a:round/>
            <a:headEnd/>
            <a:tailEnd/>
          </a:ln>
          <a:effectLst/>
        </p:spPr>
        <p:txBody>
          <a:bodyPr wrap="none" anchor="ctr"/>
          <a:lstStyle/>
          <a:p>
            <a:pPr algn="ctr"/>
            <a:endParaRPr lang="fr-FR"/>
          </a:p>
        </p:txBody>
      </p:sp>
      <p:sp>
        <p:nvSpPr>
          <p:cNvPr id="139278" name="Oval 14"/>
          <p:cNvSpPr>
            <a:spLocks noChangeArrowheads="1"/>
          </p:cNvSpPr>
          <p:nvPr/>
        </p:nvSpPr>
        <p:spPr bwMode="auto">
          <a:xfrm>
            <a:off x="5076825" y="4724400"/>
            <a:ext cx="215900" cy="215900"/>
          </a:xfrm>
          <a:prstGeom prst="ellipse">
            <a:avLst/>
          </a:prstGeom>
          <a:solidFill>
            <a:schemeClr val="accent1"/>
          </a:solidFill>
          <a:ln w="9525">
            <a:solidFill>
              <a:schemeClr val="tx1"/>
            </a:solidFill>
            <a:round/>
            <a:headEnd/>
            <a:tailEnd/>
          </a:ln>
          <a:effectLst/>
        </p:spPr>
        <p:txBody>
          <a:bodyPr wrap="none" anchor="ctr"/>
          <a:lstStyle/>
          <a:p>
            <a:pPr algn="ctr"/>
            <a:endParaRPr lang="fr-FR"/>
          </a:p>
        </p:txBody>
      </p:sp>
      <p:sp>
        <p:nvSpPr>
          <p:cNvPr id="139279" name="Oval 15"/>
          <p:cNvSpPr>
            <a:spLocks noChangeArrowheads="1"/>
          </p:cNvSpPr>
          <p:nvPr/>
        </p:nvSpPr>
        <p:spPr bwMode="auto">
          <a:xfrm>
            <a:off x="4500563" y="4724400"/>
            <a:ext cx="215900" cy="215900"/>
          </a:xfrm>
          <a:prstGeom prst="ellipse">
            <a:avLst/>
          </a:prstGeom>
          <a:solidFill>
            <a:schemeClr val="accent1"/>
          </a:solidFill>
          <a:ln w="9525">
            <a:solidFill>
              <a:schemeClr val="tx1"/>
            </a:solidFill>
            <a:round/>
            <a:headEnd/>
            <a:tailEnd/>
          </a:ln>
          <a:effectLst/>
        </p:spPr>
        <p:txBody>
          <a:bodyPr wrap="none" anchor="ctr"/>
          <a:lstStyle/>
          <a:p>
            <a:pPr algn="ctr"/>
            <a:endParaRPr lang="fr-FR"/>
          </a:p>
        </p:txBody>
      </p:sp>
      <p:sp>
        <p:nvSpPr>
          <p:cNvPr id="139280" name="Text Box 16"/>
          <p:cNvSpPr txBox="1">
            <a:spLocks noChangeArrowheads="1"/>
          </p:cNvSpPr>
          <p:nvPr/>
        </p:nvSpPr>
        <p:spPr bwMode="auto">
          <a:xfrm>
            <a:off x="6227763" y="4575175"/>
            <a:ext cx="876300" cy="396875"/>
          </a:xfrm>
          <a:prstGeom prst="rect">
            <a:avLst/>
          </a:prstGeom>
          <a:noFill/>
          <a:ln w="9525">
            <a:noFill/>
            <a:miter lim="800000"/>
            <a:headEnd/>
            <a:tailEnd/>
          </a:ln>
          <a:effectLst/>
        </p:spPr>
        <p:txBody>
          <a:bodyPr wrap="none">
            <a:spAutoFit/>
          </a:bodyPr>
          <a:lstStyle/>
          <a:p>
            <a:r>
              <a:rPr lang="fr-FR" i="0"/>
              <a:t>Chère</a:t>
            </a:r>
          </a:p>
        </p:txBody>
      </p:sp>
      <p:sp>
        <p:nvSpPr>
          <p:cNvPr id="139281" name="Oval 17"/>
          <p:cNvSpPr>
            <a:spLocks noChangeArrowheads="1"/>
          </p:cNvSpPr>
          <p:nvPr/>
        </p:nvSpPr>
        <p:spPr bwMode="auto">
          <a:xfrm>
            <a:off x="3492500" y="5157788"/>
            <a:ext cx="215900" cy="215900"/>
          </a:xfrm>
          <a:prstGeom prst="ellipse">
            <a:avLst/>
          </a:prstGeom>
          <a:solidFill>
            <a:schemeClr val="accent1"/>
          </a:solidFill>
          <a:ln w="9525">
            <a:solidFill>
              <a:schemeClr val="tx1"/>
            </a:solidFill>
            <a:round/>
            <a:headEnd/>
            <a:tailEnd/>
          </a:ln>
          <a:effectLst/>
        </p:spPr>
        <p:txBody>
          <a:bodyPr wrap="none" anchor="ctr"/>
          <a:lstStyle/>
          <a:p>
            <a:pPr algn="ctr"/>
            <a:endParaRPr lang="fr-FR"/>
          </a:p>
        </p:txBody>
      </p:sp>
      <p:sp>
        <p:nvSpPr>
          <p:cNvPr id="139282" name="Oval 18"/>
          <p:cNvSpPr>
            <a:spLocks noChangeArrowheads="1"/>
          </p:cNvSpPr>
          <p:nvPr/>
        </p:nvSpPr>
        <p:spPr bwMode="auto">
          <a:xfrm>
            <a:off x="4500563" y="5157788"/>
            <a:ext cx="215900" cy="215900"/>
          </a:xfrm>
          <a:prstGeom prst="ellipse">
            <a:avLst/>
          </a:prstGeom>
          <a:solidFill>
            <a:schemeClr val="accent1"/>
          </a:solidFill>
          <a:ln w="9525">
            <a:solidFill>
              <a:schemeClr val="tx1"/>
            </a:solidFill>
            <a:round/>
            <a:headEnd/>
            <a:tailEnd/>
          </a:ln>
          <a:effectLst/>
        </p:spPr>
        <p:txBody>
          <a:bodyPr wrap="none" anchor="ctr"/>
          <a:lstStyle/>
          <a:p>
            <a:pPr algn="ctr"/>
            <a:endParaRPr lang="fr-FR"/>
          </a:p>
        </p:txBody>
      </p:sp>
      <p:sp>
        <p:nvSpPr>
          <p:cNvPr id="139283" name="Oval 19"/>
          <p:cNvSpPr>
            <a:spLocks noChangeArrowheads="1"/>
          </p:cNvSpPr>
          <p:nvPr/>
        </p:nvSpPr>
        <p:spPr bwMode="auto">
          <a:xfrm>
            <a:off x="3995738" y="5157788"/>
            <a:ext cx="215900" cy="215900"/>
          </a:xfrm>
          <a:prstGeom prst="ellipse">
            <a:avLst/>
          </a:prstGeom>
          <a:solidFill>
            <a:schemeClr val="accent1"/>
          </a:solidFill>
          <a:ln w="9525">
            <a:solidFill>
              <a:schemeClr val="tx1"/>
            </a:solidFill>
            <a:round/>
            <a:headEnd/>
            <a:tailEnd/>
          </a:ln>
          <a:effectLst/>
        </p:spPr>
        <p:txBody>
          <a:bodyPr wrap="none" anchor="ctr"/>
          <a:lstStyle/>
          <a:p>
            <a:pPr algn="ctr"/>
            <a:endParaRPr lang="fr-FR"/>
          </a:p>
        </p:txBody>
      </p:sp>
      <p:sp>
        <p:nvSpPr>
          <p:cNvPr id="139284" name="Oval 20"/>
          <p:cNvSpPr>
            <a:spLocks noChangeArrowheads="1"/>
          </p:cNvSpPr>
          <p:nvPr/>
        </p:nvSpPr>
        <p:spPr bwMode="auto">
          <a:xfrm>
            <a:off x="5076825" y="5157788"/>
            <a:ext cx="215900" cy="215900"/>
          </a:xfrm>
          <a:prstGeom prst="ellipse">
            <a:avLst/>
          </a:prstGeom>
          <a:solidFill>
            <a:schemeClr val="accent1"/>
          </a:solidFill>
          <a:ln w="9525">
            <a:solidFill>
              <a:schemeClr val="tx1"/>
            </a:solidFill>
            <a:round/>
            <a:headEnd/>
            <a:tailEnd/>
          </a:ln>
          <a:effectLst/>
        </p:spPr>
        <p:txBody>
          <a:bodyPr wrap="none" anchor="ctr"/>
          <a:lstStyle/>
          <a:p>
            <a:pPr algn="ctr"/>
            <a:endParaRPr lang="fr-FR"/>
          </a:p>
        </p:txBody>
      </p:sp>
      <p:sp>
        <p:nvSpPr>
          <p:cNvPr id="139285" name="Oval 21"/>
          <p:cNvSpPr>
            <a:spLocks noChangeArrowheads="1"/>
          </p:cNvSpPr>
          <p:nvPr/>
        </p:nvSpPr>
        <p:spPr bwMode="auto">
          <a:xfrm>
            <a:off x="5508625" y="5157788"/>
            <a:ext cx="215900" cy="215900"/>
          </a:xfrm>
          <a:prstGeom prst="ellipse">
            <a:avLst/>
          </a:prstGeom>
          <a:solidFill>
            <a:schemeClr val="accent1"/>
          </a:solidFill>
          <a:ln w="9525">
            <a:solidFill>
              <a:schemeClr val="tx1"/>
            </a:solidFill>
            <a:round/>
            <a:headEnd/>
            <a:tailEnd/>
          </a:ln>
          <a:effectLst/>
        </p:spPr>
        <p:txBody>
          <a:bodyPr wrap="none" anchor="ctr"/>
          <a:lstStyle/>
          <a:p>
            <a:pPr algn="ctr"/>
            <a:endParaRPr lang="fr-FR"/>
          </a:p>
        </p:txBody>
      </p:sp>
      <p:sp>
        <p:nvSpPr>
          <p:cNvPr id="139286" name="Text Box 22"/>
          <p:cNvSpPr txBox="1">
            <a:spLocks noChangeArrowheads="1"/>
          </p:cNvSpPr>
          <p:nvPr/>
        </p:nvSpPr>
        <p:spPr bwMode="auto">
          <a:xfrm>
            <a:off x="6227763" y="5080000"/>
            <a:ext cx="1398587" cy="396875"/>
          </a:xfrm>
          <a:prstGeom prst="rect">
            <a:avLst/>
          </a:prstGeom>
          <a:noFill/>
          <a:ln w="9525">
            <a:noFill/>
            <a:miter lim="800000"/>
            <a:headEnd/>
            <a:tailEnd/>
          </a:ln>
          <a:effectLst/>
        </p:spPr>
        <p:txBody>
          <a:bodyPr wrap="none">
            <a:spAutoFit/>
          </a:bodyPr>
          <a:lstStyle/>
          <a:p>
            <a:r>
              <a:rPr lang="fr-FR" i="0"/>
              <a:t>Peu variée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comparatif</a:t>
            </a:r>
            <a:endParaRPr lang="fr-FR" dirty="0"/>
          </a:p>
        </p:txBody>
      </p:sp>
      <p:sp>
        <p:nvSpPr>
          <p:cNvPr id="3" name="Espace réservé du contenu 2"/>
          <p:cNvSpPr>
            <a:spLocks noGrp="1"/>
          </p:cNvSpPr>
          <p:nvPr>
            <p:ph idx="1"/>
          </p:nvPr>
        </p:nvSpPr>
        <p:spPr>
          <a:xfrm>
            <a:off x="457200" y="1600200"/>
            <a:ext cx="3106688" cy="4525963"/>
          </a:xfrm>
        </p:spPr>
        <p:txBody>
          <a:bodyPr/>
          <a:lstStyle/>
          <a:p>
            <a:r>
              <a:rPr lang="fr-FR" dirty="0" smtClean="0"/>
              <a:t>Note /10</a:t>
            </a:r>
          </a:p>
          <a:p>
            <a:pPr>
              <a:buNone/>
            </a:pPr>
            <a:endParaRPr lang="fr-FR" dirty="0" smtClean="0"/>
          </a:p>
          <a:p>
            <a:r>
              <a:rPr lang="fr-FR" dirty="0" smtClean="0"/>
              <a:t>Répartition de 100 pts</a:t>
            </a:r>
          </a:p>
          <a:p>
            <a:endParaRPr lang="fr-FR" dirty="0" smtClean="0"/>
          </a:p>
          <a:p>
            <a:r>
              <a:rPr lang="fr-FR" dirty="0" smtClean="0"/>
              <a:t>Classement</a:t>
            </a:r>
            <a:endParaRPr lang="fr-FR" dirty="0"/>
          </a:p>
        </p:txBody>
      </p:sp>
      <p:sp>
        <p:nvSpPr>
          <p:cNvPr id="4" name="Espace réservé du contenu 2"/>
          <p:cNvSpPr txBox="1">
            <a:spLocks/>
          </p:cNvSpPr>
          <p:nvPr/>
        </p:nvSpPr>
        <p:spPr>
          <a:xfrm>
            <a:off x="4860032" y="1484784"/>
            <a:ext cx="3106688" cy="4525963"/>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400" b="0" i="0" u="none" strike="noStrike" kern="1200" cap="none" spc="0" normalizeH="0" baseline="0" noProof="0" dirty="0" smtClean="0">
                <a:ln>
                  <a:noFill/>
                </a:ln>
                <a:solidFill>
                  <a:schemeClr val="tx1"/>
                </a:solidFill>
                <a:effectLst/>
                <a:uLnTx/>
                <a:uFillTx/>
                <a:latin typeface="+mn-lt"/>
                <a:ea typeface="+mn-ea"/>
                <a:cs typeface="+mn-cs"/>
              </a:rPr>
              <a:t>Mesure des écarts</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FR" sz="2400" dirty="0" smtClean="0"/>
              <a:t>Mesure de l’importance</a:t>
            </a:r>
          </a:p>
          <a:p>
            <a:pPr marL="342900" marR="0" lvl="0" indent="-342900" algn="l" defTabSz="914400" rtl="0" eaLnBrk="1" fontAlgn="auto" latinLnBrk="0" hangingPunct="1">
              <a:lnSpc>
                <a:spcPct val="100000"/>
              </a:lnSpc>
              <a:spcBef>
                <a:spcPct val="20000"/>
              </a:spcBef>
              <a:spcAft>
                <a:spcPts val="0"/>
              </a:spcAft>
              <a:buClrTx/>
              <a:buSzTx/>
              <a:tabLst/>
              <a:defRPr/>
            </a:pPr>
            <a:endParaRPr lang="fr-FR" sz="24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400" b="0" i="0" u="none" strike="noStrike" kern="1200" cap="none" spc="0" normalizeH="0" baseline="0" noProof="0" dirty="0" smtClean="0">
                <a:ln>
                  <a:noFill/>
                </a:ln>
                <a:solidFill>
                  <a:schemeClr val="tx1"/>
                </a:solidFill>
                <a:effectLst/>
                <a:uLnTx/>
                <a:uFillTx/>
                <a:latin typeface="+mn-lt"/>
                <a:ea typeface="+mn-ea"/>
                <a:cs typeface="+mn-cs"/>
              </a:rPr>
              <a:t>Possibilité de faire un test statistique  comparatif autre que fréquence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fr-FR" sz="24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400" b="0" i="0" u="none" strike="noStrike" kern="1200" cap="none" spc="0" normalizeH="0" baseline="0" noProof="0" dirty="0" smtClean="0">
                <a:ln>
                  <a:noFill/>
                </a:ln>
                <a:solidFill>
                  <a:schemeClr val="tx1"/>
                </a:solidFill>
                <a:effectLst/>
                <a:uLnTx/>
                <a:uFillTx/>
                <a:latin typeface="+mn-lt"/>
                <a:ea typeface="+mn-ea"/>
                <a:cs typeface="+mn-cs"/>
              </a:rPr>
              <a:t>Ne peut traiter que max 7 infos ( 5 /7/9)</a:t>
            </a:r>
            <a:endParaRPr kumimoji="0" lang="fr-FR"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Espace réservé du numéro de diapositive 4"/>
          <p:cNvSpPr>
            <a:spLocks noGrp="1"/>
          </p:cNvSpPr>
          <p:nvPr>
            <p:ph type="sldNum" sz="quarter" idx="11"/>
          </p:nvPr>
        </p:nvSpPr>
        <p:spPr>
          <a:noFill/>
        </p:spPr>
        <p:txBody>
          <a:bodyPr/>
          <a:lstStyle/>
          <a:p>
            <a:fld id="{8A851BF0-79E6-4396-93F6-DB1D9C9D97F4}" type="slidenum">
              <a:rPr lang="fr-FR"/>
              <a:pPr/>
              <a:t>49</a:t>
            </a:fld>
            <a:endParaRPr lang="fr-FR"/>
          </a:p>
        </p:txBody>
      </p:sp>
      <p:sp>
        <p:nvSpPr>
          <p:cNvPr id="90116" name="Rectangle 3"/>
          <p:cNvSpPr>
            <a:spLocks noGrp="1" noChangeArrowheads="1"/>
          </p:cNvSpPr>
          <p:nvPr>
            <p:ph type="body" idx="1"/>
          </p:nvPr>
        </p:nvSpPr>
        <p:spPr/>
        <p:txBody>
          <a:bodyPr/>
          <a:lstStyle/>
          <a:p>
            <a:pPr marL="1333500" lvl="2" indent="-419100" eaLnBrk="1" hangingPunct="1">
              <a:lnSpc>
                <a:spcPct val="80000"/>
              </a:lnSpc>
              <a:buFont typeface="Wingdings" pitchFamily="2" charset="2"/>
              <a:buNone/>
            </a:pPr>
            <a:endParaRPr lang="fr-FR" sz="1600" smtClean="0"/>
          </a:p>
          <a:p>
            <a:pPr marL="1333500" lvl="2" indent="-419100" eaLnBrk="1" hangingPunct="1">
              <a:lnSpc>
                <a:spcPct val="80000"/>
              </a:lnSpc>
              <a:buFont typeface="Wingdings" pitchFamily="2" charset="2"/>
              <a:buNone/>
            </a:pPr>
            <a:r>
              <a:rPr lang="fr-FR" sz="1600" smtClean="0"/>
              <a:t>	</a:t>
            </a:r>
            <a:r>
              <a:rPr lang="fr-FR" sz="2000" smtClean="0"/>
              <a:t>L’encodage est la codification qui consiste à traduire les données brutes dans le langage qui permet le traitement sur ordinateur.</a:t>
            </a:r>
          </a:p>
          <a:p>
            <a:pPr marL="1333500" lvl="2" indent="-419100" eaLnBrk="1" hangingPunct="1">
              <a:lnSpc>
                <a:spcPct val="80000"/>
              </a:lnSpc>
              <a:buFont typeface="Wingdings" pitchFamily="2" charset="2"/>
              <a:buNone/>
            </a:pPr>
            <a:endParaRPr lang="fr-FR" sz="2000" smtClean="0"/>
          </a:p>
          <a:p>
            <a:pPr marL="1333500" lvl="2" indent="-419100" eaLnBrk="1" hangingPunct="1">
              <a:lnSpc>
                <a:spcPct val="80000"/>
              </a:lnSpc>
              <a:buFont typeface="Wingdings" pitchFamily="2" charset="2"/>
              <a:buNone/>
            </a:pPr>
            <a:r>
              <a:rPr lang="fr-FR" sz="2000" smtClean="0"/>
              <a:t>	</a:t>
            </a:r>
          </a:p>
          <a:p>
            <a:pPr marL="1333500" lvl="2" indent="-419100" eaLnBrk="1" hangingPunct="1">
              <a:lnSpc>
                <a:spcPct val="80000"/>
              </a:lnSpc>
              <a:buFont typeface="Wingdings" pitchFamily="2" charset="2"/>
              <a:buChar char="Ø"/>
            </a:pPr>
            <a:r>
              <a:rPr lang="fr-FR" sz="2000" smtClean="0"/>
              <a:t>Il faudra définir la liste des variables à construire et des tris à réaliser.</a:t>
            </a:r>
          </a:p>
          <a:p>
            <a:pPr marL="1333500" lvl="2" indent="-419100" eaLnBrk="1" hangingPunct="1">
              <a:lnSpc>
                <a:spcPct val="80000"/>
              </a:lnSpc>
              <a:buFont typeface="Wingdings" pitchFamily="2" charset="2"/>
              <a:buNone/>
            </a:pPr>
            <a:endParaRPr lang="fr-FR" sz="2000" smtClean="0"/>
          </a:p>
          <a:p>
            <a:pPr marL="1333500" lvl="2" indent="-419100" eaLnBrk="1" hangingPunct="1">
              <a:lnSpc>
                <a:spcPct val="80000"/>
              </a:lnSpc>
              <a:buFont typeface="Wingdings" pitchFamily="2" charset="2"/>
              <a:buChar char="Ø"/>
            </a:pPr>
            <a:r>
              <a:rPr lang="fr-FR" sz="2000" smtClean="0"/>
              <a:t>Questions fermées : les questions sont souvent pré codées</a:t>
            </a:r>
          </a:p>
          <a:p>
            <a:pPr marL="1333500" lvl="2" indent="-419100" eaLnBrk="1" hangingPunct="1">
              <a:lnSpc>
                <a:spcPct val="80000"/>
              </a:lnSpc>
              <a:buFont typeface="Wingdings" pitchFamily="2" charset="2"/>
              <a:buNone/>
            </a:pPr>
            <a:endParaRPr lang="fr-FR" sz="2000" smtClean="0"/>
          </a:p>
          <a:p>
            <a:pPr marL="1333500" lvl="2" indent="-419100" eaLnBrk="1" hangingPunct="1">
              <a:lnSpc>
                <a:spcPct val="80000"/>
              </a:lnSpc>
              <a:buFont typeface="Wingdings" pitchFamily="2" charset="2"/>
              <a:buChar char="Ø"/>
            </a:pPr>
            <a:r>
              <a:rPr lang="fr-FR" sz="2000" smtClean="0"/>
              <a:t>Questions ouvertes : prévoir une liste exhaustive avant enquête</a:t>
            </a:r>
          </a:p>
          <a:p>
            <a:pPr marL="1333500" lvl="2" indent="-419100" eaLnBrk="1" hangingPunct="1">
              <a:lnSpc>
                <a:spcPct val="80000"/>
              </a:lnSpc>
              <a:buFont typeface="Wingdings" pitchFamily="2" charset="2"/>
              <a:buChar char="Ø"/>
            </a:pPr>
            <a:endParaRPr lang="fr-FR" sz="2000" smtClean="0"/>
          </a:p>
          <a:p>
            <a:pPr marL="1333500" lvl="2" indent="-419100" eaLnBrk="1" hangingPunct="1">
              <a:lnSpc>
                <a:spcPct val="80000"/>
              </a:lnSpc>
              <a:buFont typeface="Wingdings" pitchFamily="2" charset="2"/>
              <a:buNone/>
            </a:pPr>
            <a:endParaRPr lang="fr-FR" sz="1600" smtClean="0"/>
          </a:p>
          <a:p>
            <a:pPr marL="1333500" lvl="2" indent="-419100" eaLnBrk="1" hangingPunct="1">
              <a:lnSpc>
                <a:spcPct val="80000"/>
              </a:lnSpc>
              <a:buFont typeface="Wingdings" pitchFamily="2" charset="2"/>
              <a:buNone/>
            </a:pPr>
            <a:r>
              <a:rPr lang="fr-FR" sz="900" smtClean="0"/>
              <a:t>	</a:t>
            </a:r>
          </a:p>
          <a:p>
            <a:pPr marL="1333500" lvl="2" indent="-419100" eaLnBrk="1" hangingPunct="1">
              <a:lnSpc>
                <a:spcPct val="80000"/>
              </a:lnSpc>
              <a:buFont typeface="Wingdings" pitchFamily="2" charset="2"/>
              <a:buNone/>
            </a:pPr>
            <a:r>
              <a:rPr lang="fr-FR" sz="900" smtClean="0"/>
              <a:t>	</a:t>
            </a:r>
          </a:p>
          <a:p>
            <a:pPr marL="1333500" lvl="2" indent="-419100" eaLnBrk="1" hangingPunct="1">
              <a:lnSpc>
                <a:spcPct val="80000"/>
              </a:lnSpc>
              <a:buFont typeface="Wingdings" pitchFamily="2" charset="2"/>
              <a:buNone/>
            </a:pPr>
            <a:r>
              <a:rPr lang="fr-FR" sz="900" smtClean="0"/>
              <a:t>	</a:t>
            </a:r>
          </a:p>
          <a:p>
            <a:pPr marL="1333500" lvl="2" indent="-419100" eaLnBrk="1" hangingPunct="1">
              <a:lnSpc>
                <a:spcPct val="80000"/>
              </a:lnSpc>
              <a:buFont typeface="Wingdings" pitchFamily="2" charset="2"/>
              <a:buNone/>
            </a:pPr>
            <a:endParaRPr lang="fr-FR" sz="900" smtClean="0"/>
          </a:p>
        </p:txBody>
      </p:sp>
      <p:sp>
        <p:nvSpPr>
          <p:cNvPr id="90118" name="Rectangle 2"/>
          <p:cNvSpPr>
            <a:spLocks noChangeArrowheads="1"/>
          </p:cNvSpPr>
          <p:nvPr/>
        </p:nvSpPr>
        <p:spPr bwMode="auto">
          <a:xfrm>
            <a:off x="457200" y="457200"/>
            <a:ext cx="8229600" cy="1371600"/>
          </a:xfrm>
          <a:prstGeom prst="rect">
            <a:avLst/>
          </a:prstGeom>
          <a:noFill/>
          <a:ln w="9525">
            <a:noFill/>
            <a:miter lim="800000"/>
            <a:headEnd/>
            <a:tailEnd/>
          </a:ln>
        </p:spPr>
        <p:txBody>
          <a:bodyPr anchor="ctr"/>
          <a:lstStyle/>
          <a:p>
            <a:r>
              <a:rPr lang="fr-FR" sz="4400" i="0">
                <a:solidFill>
                  <a:schemeClr val="hlink"/>
                </a:solidFill>
              </a:rPr>
              <a:t>ENCODAGE ET DEPOUILLEMENT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image101b_r2_c2.png"/>
          <p:cNvPicPr>
            <a:picLocks noChangeAspect="1"/>
          </p:cNvPicPr>
          <p:nvPr/>
        </p:nvPicPr>
        <p:blipFill>
          <a:blip r:embed="rId2" cstate="print"/>
          <a:stretch>
            <a:fillRect/>
          </a:stretch>
        </p:blipFill>
        <p:spPr>
          <a:xfrm>
            <a:off x="0" y="422753"/>
            <a:ext cx="9144000" cy="6012493"/>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ce réservé du numéro de diapositive 4"/>
          <p:cNvSpPr>
            <a:spLocks noGrp="1"/>
          </p:cNvSpPr>
          <p:nvPr>
            <p:ph type="sldNum" sz="quarter" idx="11"/>
          </p:nvPr>
        </p:nvSpPr>
        <p:spPr>
          <a:noFill/>
        </p:spPr>
        <p:txBody>
          <a:bodyPr/>
          <a:lstStyle/>
          <a:p>
            <a:fld id="{62674287-16AA-439C-B87A-0309D2D9C3BD}" type="slidenum">
              <a:rPr lang="fr-FR"/>
              <a:pPr/>
              <a:t>50</a:t>
            </a:fld>
            <a:endParaRPr lang="fr-FR"/>
          </a:p>
        </p:txBody>
      </p:sp>
      <p:sp>
        <p:nvSpPr>
          <p:cNvPr id="75780" name="Rectangle 3"/>
          <p:cNvSpPr>
            <a:spLocks noGrp="1" noChangeArrowheads="1"/>
          </p:cNvSpPr>
          <p:nvPr>
            <p:ph type="body" idx="1"/>
          </p:nvPr>
        </p:nvSpPr>
        <p:spPr/>
        <p:txBody>
          <a:bodyPr/>
          <a:lstStyle/>
          <a:p>
            <a:pPr marL="933450" lvl="1" indent="-476250" eaLnBrk="1" hangingPunct="1">
              <a:buFont typeface="Wingdings" pitchFamily="2" charset="2"/>
              <a:buNone/>
            </a:pPr>
            <a:endParaRPr lang="fr-FR" sz="2300" smtClean="0"/>
          </a:p>
          <a:p>
            <a:pPr marL="933450" lvl="1" indent="-476250" eaLnBrk="1" hangingPunct="1">
              <a:buFont typeface="Wingdings" pitchFamily="2" charset="2"/>
              <a:buNone/>
            </a:pPr>
            <a:r>
              <a:rPr lang="fr-FR" sz="2300" smtClean="0"/>
              <a:t>	</a:t>
            </a:r>
            <a:r>
              <a:rPr lang="fr-FR" sz="2000" smtClean="0"/>
              <a:t>Il est important de choisir l’échantillon qui donne une connaissance « approchée » du comportement de la population.</a:t>
            </a:r>
          </a:p>
          <a:p>
            <a:pPr marL="933450" lvl="1" indent="-476250" eaLnBrk="1" hangingPunct="1">
              <a:buFont typeface="Wingdings" pitchFamily="2" charset="2"/>
              <a:buNone/>
            </a:pPr>
            <a:endParaRPr lang="fr-FR" sz="2000" smtClean="0"/>
          </a:p>
          <a:p>
            <a:pPr marL="933450" lvl="1" indent="-476250" eaLnBrk="1" hangingPunct="1">
              <a:buFont typeface="Wingdings" pitchFamily="2" charset="2"/>
              <a:buAutoNum type="arabicPeriod"/>
            </a:pPr>
            <a:r>
              <a:rPr lang="fr-FR" sz="2000" smtClean="0"/>
              <a:t>Univers de référence</a:t>
            </a:r>
          </a:p>
          <a:p>
            <a:pPr marL="552450" indent="-552450" eaLnBrk="1" hangingPunct="1">
              <a:buFont typeface="Wingdings" pitchFamily="2" charset="2"/>
              <a:buNone/>
            </a:pPr>
            <a:r>
              <a:rPr lang="fr-FR" sz="2000" smtClean="0"/>
              <a:t>		La population d’une enquête s’appelle aussi univers d’enquête, 	population de référence, population mère ou population.</a:t>
            </a:r>
          </a:p>
          <a:p>
            <a:pPr marL="933450" lvl="1" indent="-476250" eaLnBrk="1" hangingPunct="1">
              <a:buFont typeface="Wingdings" pitchFamily="2" charset="2"/>
              <a:buNone/>
            </a:pPr>
            <a:r>
              <a:rPr lang="fr-FR" sz="2000" smtClean="0"/>
              <a:t>	La population d’une enquête peut être différente en fonction de l’objectif suivi par l’enquête.</a:t>
            </a:r>
          </a:p>
          <a:p>
            <a:pPr marL="933450" lvl="1" indent="-476250" eaLnBrk="1" hangingPunct="1">
              <a:buFont typeface="Wingdings" pitchFamily="2" charset="2"/>
              <a:buNone/>
            </a:pPr>
            <a:endParaRPr lang="fr-FR" sz="2000" smtClean="0"/>
          </a:p>
          <a:p>
            <a:pPr marL="1333500" lvl="2" indent="-419100" eaLnBrk="1" hangingPunct="1">
              <a:buFont typeface="Wingdings" pitchFamily="2" charset="2"/>
              <a:buNone/>
            </a:pPr>
            <a:endParaRPr lang="fr-FR" sz="2200" smtClean="0"/>
          </a:p>
        </p:txBody>
      </p:sp>
      <p:sp>
        <p:nvSpPr>
          <p:cNvPr id="75782" name="Rectangle 2"/>
          <p:cNvSpPr>
            <a:spLocks noChangeArrowheads="1"/>
          </p:cNvSpPr>
          <p:nvPr/>
        </p:nvSpPr>
        <p:spPr bwMode="auto">
          <a:xfrm>
            <a:off x="457200" y="457200"/>
            <a:ext cx="8229600" cy="1371600"/>
          </a:xfrm>
          <a:prstGeom prst="rect">
            <a:avLst/>
          </a:prstGeom>
          <a:noFill/>
          <a:ln w="9525">
            <a:noFill/>
            <a:miter lim="800000"/>
            <a:headEnd/>
            <a:tailEnd/>
          </a:ln>
        </p:spPr>
        <p:txBody>
          <a:bodyPr anchor="ctr"/>
          <a:lstStyle/>
          <a:p>
            <a:r>
              <a:rPr lang="fr-FR" sz="4400" i="0">
                <a:solidFill>
                  <a:schemeClr val="hlink"/>
                </a:solidFill>
              </a:rPr>
              <a:t>CONSTRUCTION DE L’ECHANTILLON</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Espace réservé du numéro de diapositive 2"/>
          <p:cNvSpPr>
            <a:spLocks noGrp="1"/>
          </p:cNvSpPr>
          <p:nvPr>
            <p:ph type="sldNum" sz="quarter" idx="11"/>
          </p:nvPr>
        </p:nvSpPr>
        <p:spPr>
          <a:noFill/>
        </p:spPr>
        <p:txBody>
          <a:bodyPr/>
          <a:lstStyle/>
          <a:p>
            <a:fld id="{777E9A11-F844-4140-90F2-829F71C64C32}" type="slidenum">
              <a:rPr lang="fr-FR"/>
              <a:pPr/>
              <a:t>51</a:t>
            </a:fld>
            <a:endParaRPr lang="fr-FR"/>
          </a:p>
        </p:txBody>
      </p:sp>
      <p:sp>
        <p:nvSpPr>
          <p:cNvPr id="77827" name="Oval 4"/>
          <p:cNvSpPr>
            <a:spLocks noChangeArrowheads="1"/>
          </p:cNvSpPr>
          <p:nvPr/>
        </p:nvSpPr>
        <p:spPr bwMode="auto">
          <a:xfrm>
            <a:off x="1692275" y="3429000"/>
            <a:ext cx="2087563" cy="3168650"/>
          </a:xfrm>
          <a:prstGeom prst="ellipse">
            <a:avLst/>
          </a:prstGeom>
          <a:solidFill>
            <a:schemeClr val="accent1"/>
          </a:solidFill>
          <a:ln w="9525">
            <a:solidFill>
              <a:schemeClr val="tx1"/>
            </a:solidFill>
            <a:round/>
            <a:headEnd/>
            <a:tailEnd/>
          </a:ln>
        </p:spPr>
        <p:txBody>
          <a:bodyPr wrap="none" anchor="ctr"/>
          <a:lstStyle/>
          <a:p>
            <a:endParaRPr lang="fr-FR" sz="1800" i="0"/>
          </a:p>
        </p:txBody>
      </p:sp>
      <p:sp>
        <p:nvSpPr>
          <p:cNvPr id="77828" name="Oval 5"/>
          <p:cNvSpPr>
            <a:spLocks noChangeArrowheads="1"/>
          </p:cNvSpPr>
          <p:nvPr/>
        </p:nvSpPr>
        <p:spPr bwMode="auto">
          <a:xfrm>
            <a:off x="5940425" y="4221163"/>
            <a:ext cx="863600" cy="1655762"/>
          </a:xfrm>
          <a:prstGeom prst="ellipse">
            <a:avLst/>
          </a:prstGeom>
          <a:solidFill>
            <a:schemeClr val="folHlink"/>
          </a:solidFill>
          <a:ln w="9525">
            <a:solidFill>
              <a:schemeClr val="tx1"/>
            </a:solidFill>
            <a:round/>
            <a:headEnd/>
            <a:tailEnd/>
          </a:ln>
        </p:spPr>
        <p:txBody>
          <a:bodyPr wrap="none" anchor="ctr"/>
          <a:lstStyle/>
          <a:p>
            <a:endParaRPr lang="fr-FR" sz="1800" i="0"/>
          </a:p>
        </p:txBody>
      </p:sp>
      <p:sp>
        <p:nvSpPr>
          <p:cNvPr id="77829" name="Oval 6"/>
          <p:cNvSpPr>
            <a:spLocks noChangeArrowheads="1"/>
          </p:cNvSpPr>
          <p:nvPr/>
        </p:nvSpPr>
        <p:spPr bwMode="auto">
          <a:xfrm>
            <a:off x="2339975" y="4508500"/>
            <a:ext cx="144463" cy="144463"/>
          </a:xfrm>
          <a:prstGeom prst="ellipse">
            <a:avLst/>
          </a:prstGeom>
          <a:solidFill>
            <a:schemeClr val="accent1"/>
          </a:solidFill>
          <a:ln w="9525">
            <a:solidFill>
              <a:schemeClr val="tx1"/>
            </a:solidFill>
            <a:round/>
            <a:headEnd/>
            <a:tailEnd/>
          </a:ln>
        </p:spPr>
        <p:txBody>
          <a:bodyPr wrap="none" anchor="ctr"/>
          <a:lstStyle/>
          <a:p>
            <a:endParaRPr lang="fr-FR" sz="1800" i="0"/>
          </a:p>
        </p:txBody>
      </p:sp>
      <p:sp>
        <p:nvSpPr>
          <p:cNvPr id="77830" name="Oval 7"/>
          <p:cNvSpPr>
            <a:spLocks noChangeArrowheads="1"/>
          </p:cNvSpPr>
          <p:nvPr/>
        </p:nvSpPr>
        <p:spPr bwMode="auto">
          <a:xfrm>
            <a:off x="2555875" y="3787775"/>
            <a:ext cx="144463" cy="144463"/>
          </a:xfrm>
          <a:prstGeom prst="ellipse">
            <a:avLst/>
          </a:prstGeom>
          <a:solidFill>
            <a:schemeClr val="accent1"/>
          </a:solidFill>
          <a:ln w="9525">
            <a:solidFill>
              <a:schemeClr val="tx1"/>
            </a:solidFill>
            <a:round/>
            <a:headEnd/>
            <a:tailEnd/>
          </a:ln>
        </p:spPr>
        <p:txBody>
          <a:bodyPr wrap="none" anchor="ctr"/>
          <a:lstStyle/>
          <a:p>
            <a:endParaRPr lang="fr-FR" sz="1800" i="0"/>
          </a:p>
        </p:txBody>
      </p:sp>
      <p:sp>
        <p:nvSpPr>
          <p:cNvPr id="77831" name="Oval 8"/>
          <p:cNvSpPr>
            <a:spLocks noChangeArrowheads="1"/>
          </p:cNvSpPr>
          <p:nvPr/>
        </p:nvSpPr>
        <p:spPr bwMode="auto">
          <a:xfrm>
            <a:off x="3132138" y="4364038"/>
            <a:ext cx="144462" cy="144462"/>
          </a:xfrm>
          <a:prstGeom prst="ellipse">
            <a:avLst/>
          </a:prstGeom>
          <a:solidFill>
            <a:schemeClr val="accent1"/>
          </a:solidFill>
          <a:ln w="9525">
            <a:solidFill>
              <a:schemeClr val="tx1"/>
            </a:solidFill>
            <a:round/>
            <a:headEnd/>
            <a:tailEnd/>
          </a:ln>
        </p:spPr>
        <p:txBody>
          <a:bodyPr wrap="none" anchor="ctr"/>
          <a:lstStyle/>
          <a:p>
            <a:endParaRPr lang="fr-FR" sz="1800" i="0"/>
          </a:p>
        </p:txBody>
      </p:sp>
      <p:sp>
        <p:nvSpPr>
          <p:cNvPr id="77832" name="Oval 9"/>
          <p:cNvSpPr>
            <a:spLocks noChangeArrowheads="1"/>
          </p:cNvSpPr>
          <p:nvPr/>
        </p:nvSpPr>
        <p:spPr bwMode="auto">
          <a:xfrm>
            <a:off x="2987675" y="5011738"/>
            <a:ext cx="144463" cy="144462"/>
          </a:xfrm>
          <a:prstGeom prst="ellipse">
            <a:avLst/>
          </a:prstGeom>
          <a:solidFill>
            <a:schemeClr val="accent1"/>
          </a:solidFill>
          <a:ln w="9525">
            <a:solidFill>
              <a:schemeClr val="tx1"/>
            </a:solidFill>
            <a:round/>
            <a:headEnd/>
            <a:tailEnd/>
          </a:ln>
        </p:spPr>
        <p:txBody>
          <a:bodyPr wrap="none" anchor="ctr"/>
          <a:lstStyle/>
          <a:p>
            <a:endParaRPr lang="fr-FR" sz="1800" i="0"/>
          </a:p>
        </p:txBody>
      </p:sp>
      <p:sp>
        <p:nvSpPr>
          <p:cNvPr id="77833" name="Oval 10"/>
          <p:cNvSpPr>
            <a:spLocks noChangeArrowheads="1"/>
          </p:cNvSpPr>
          <p:nvPr/>
        </p:nvSpPr>
        <p:spPr bwMode="auto">
          <a:xfrm>
            <a:off x="2700338" y="5803900"/>
            <a:ext cx="144462" cy="144463"/>
          </a:xfrm>
          <a:prstGeom prst="ellipse">
            <a:avLst/>
          </a:prstGeom>
          <a:solidFill>
            <a:schemeClr val="accent1"/>
          </a:solidFill>
          <a:ln w="9525">
            <a:solidFill>
              <a:schemeClr val="tx1"/>
            </a:solidFill>
            <a:round/>
            <a:headEnd/>
            <a:tailEnd/>
          </a:ln>
        </p:spPr>
        <p:txBody>
          <a:bodyPr wrap="none" anchor="ctr"/>
          <a:lstStyle/>
          <a:p>
            <a:endParaRPr lang="fr-FR" sz="1800" i="0"/>
          </a:p>
        </p:txBody>
      </p:sp>
      <p:sp>
        <p:nvSpPr>
          <p:cNvPr id="77834" name="Oval 11"/>
          <p:cNvSpPr>
            <a:spLocks noChangeArrowheads="1"/>
          </p:cNvSpPr>
          <p:nvPr/>
        </p:nvSpPr>
        <p:spPr bwMode="auto">
          <a:xfrm>
            <a:off x="1979613" y="5156200"/>
            <a:ext cx="144462" cy="144463"/>
          </a:xfrm>
          <a:prstGeom prst="ellipse">
            <a:avLst/>
          </a:prstGeom>
          <a:solidFill>
            <a:schemeClr val="accent1"/>
          </a:solidFill>
          <a:ln w="9525">
            <a:solidFill>
              <a:schemeClr val="tx1"/>
            </a:solidFill>
            <a:round/>
            <a:headEnd/>
            <a:tailEnd/>
          </a:ln>
        </p:spPr>
        <p:txBody>
          <a:bodyPr wrap="none" anchor="ctr"/>
          <a:lstStyle/>
          <a:p>
            <a:endParaRPr lang="fr-FR" sz="1800" i="0"/>
          </a:p>
        </p:txBody>
      </p:sp>
      <p:sp>
        <p:nvSpPr>
          <p:cNvPr id="77835" name="Line 12"/>
          <p:cNvSpPr>
            <a:spLocks noChangeShapeType="1"/>
          </p:cNvSpPr>
          <p:nvPr/>
        </p:nvSpPr>
        <p:spPr bwMode="auto">
          <a:xfrm>
            <a:off x="2700338" y="3860800"/>
            <a:ext cx="3527425" cy="863600"/>
          </a:xfrm>
          <a:prstGeom prst="line">
            <a:avLst/>
          </a:prstGeom>
          <a:noFill/>
          <a:ln w="9525">
            <a:solidFill>
              <a:schemeClr val="tx1"/>
            </a:solidFill>
            <a:round/>
            <a:headEnd/>
            <a:tailEnd/>
          </a:ln>
        </p:spPr>
        <p:txBody>
          <a:bodyPr/>
          <a:lstStyle/>
          <a:p>
            <a:endParaRPr lang="fr-FR"/>
          </a:p>
        </p:txBody>
      </p:sp>
      <p:sp>
        <p:nvSpPr>
          <p:cNvPr id="77836" name="Line 13"/>
          <p:cNvSpPr>
            <a:spLocks noChangeShapeType="1"/>
          </p:cNvSpPr>
          <p:nvPr/>
        </p:nvSpPr>
        <p:spPr bwMode="auto">
          <a:xfrm>
            <a:off x="2411413" y="4579938"/>
            <a:ext cx="3816350" cy="792162"/>
          </a:xfrm>
          <a:prstGeom prst="line">
            <a:avLst/>
          </a:prstGeom>
          <a:noFill/>
          <a:ln w="9525">
            <a:solidFill>
              <a:schemeClr val="tx1"/>
            </a:solidFill>
            <a:round/>
            <a:headEnd/>
            <a:tailEnd/>
          </a:ln>
        </p:spPr>
        <p:txBody>
          <a:bodyPr/>
          <a:lstStyle/>
          <a:p>
            <a:endParaRPr lang="fr-FR"/>
          </a:p>
        </p:txBody>
      </p:sp>
      <p:sp>
        <p:nvSpPr>
          <p:cNvPr id="77837" name="Line 14"/>
          <p:cNvSpPr>
            <a:spLocks noChangeShapeType="1"/>
          </p:cNvSpPr>
          <p:nvPr/>
        </p:nvSpPr>
        <p:spPr bwMode="auto">
          <a:xfrm flipV="1">
            <a:off x="2700338" y="5732463"/>
            <a:ext cx="3600450" cy="144462"/>
          </a:xfrm>
          <a:prstGeom prst="line">
            <a:avLst/>
          </a:prstGeom>
          <a:noFill/>
          <a:ln w="9525">
            <a:solidFill>
              <a:schemeClr val="tx1"/>
            </a:solidFill>
            <a:round/>
            <a:headEnd/>
            <a:tailEnd/>
          </a:ln>
        </p:spPr>
        <p:txBody>
          <a:bodyPr/>
          <a:lstStyle/>
          <a:p>
            <a:endParaRPr lang="fr-FR"/>
          </a:p>
        </p:txBody>
      </p:sp>
      <p:sp>
        <p:nvSpPr>
          <p:cNvPr id="77838" name="Line 15"/>
          <p:cNvSpPr>
            <a:spLocks noChangeShapeType="1"/>
          </p:cNvSpPr>
          <p:nvPr/>
        </p:nvSpPr>
        <p:spPr bwMode="auto">
          <a:xfrm>
            <a:off x="3132138" y="4437063"/>
            <a:ext cx="3527425" cy="863600"/>
          </a:xfrm>
          <a:prstGeom prst="line">
            <a:avLst/>
          </a:prstGeom>
          <a:noFill/>
          <a:ln w="9525">
            <a:solidFill>
              <a:schemeClr val="tx1"/>
            </a:solidFill>
            <a:round/>
            <a:headEnd/>
            <a:tailEnd/>
          </a:ln>
        </p:spPr>
        <p:txBody>
          <a:bodyPr/>
          <a:lstStyle/>
          <a:p>
            <a:endParaRPr lang="fr-FR"/>
          </a:p>
        </p:txBody>
      </p:sp>
      <p:sp>
        <p:nvSpPr>
          <p:cNvPr id="77839" name="Line 16"/>
          <p:cNvSpPr>
            <a:spLocks noChangeShapeType="1"/>
          </p:cNvSpPr>
          <p:nvPr/>
        </p:nvSpPr>
        <p:spPr bwMode="auto">
          <a:xfrm>
            <a:off x="3059113" y="5084763"/>
            <a:ext cx="3457575" cy="503237"/>
          </a:xfrm>
          <a:prstGeom prst="line">
            <a:avLst/>
          </a:prstGeom>
          <a:noFill/>
          <a:ln w="9525">
            <a:solidFill>
              <a:schemeClr val="tx1"/>
            </a:solidFill>
            <a:round/>
            <a:headEnd/>
            <a:tailEnd/>
          </a:ln>
        </p:spPr>
        <p:txBody>
          <a:bodyPr/>
          <a:lstStyle/>
          <a:p>
            <a:endParaRPr lang="fr-FR"/>
          </a:p>
        </p:txBody>
      </p:sp>
      <p:sp>
        <p:nvSpPr>
          <p:cNvPr id="77840" name="Line 17"/>
          <p:cNvSpPr>
            <a:spLocks noChangeShapeType="1"/>
          </p:cNvSpPr>
          <p:nvPr/>
        </p:nvSpPr>
        <p:spPr bwMode="auto">
          <a:xfrm>
            <a:off x="2051050" y="5229225"/>
            <a:ext cx="4322763" cy="430213"/>
          </a:xfrm>
          <a:prstGeom prst="line">
            <a:avLst/>
          </a:prstGeom>
          <a:noFill/>
          <a:ln w="9525">
            <a:solidFill>
              <a:schemeClr val="tx1"/>
            </a:solidFill>
            <a:round/>
            <a:headEnd/>
            <a:tailEnd/>
          </a:ln>
        </p:spPr>
        <p:txBody>
          <a:bodyPr/>
          <a:lstStyle/>
          <a:p>
            <a:endParaRPr lang="fr-FR"/>
          </a:p>
        </p:txBody>
      </p:sp>
      <p:sp>
        <p:nvSpPr>
          <p:cNvPr id="77841" name="Text Box 18"/>
          <p:cNvSpPr txBox="1">
            <a:spLocks noChangeArrowheads="1"/>
          </p:cNvSpPr>
          <p:nvPr/>
        </p:nvSpPr>
        <p:spPr bwMode="auto">
          <a:xfrm>
            <a:off x="1763713" y="2852738"/>
            <a:ext cx="2033587" cy="396875"/>
          </a:xfrm>
          <a:prstGeom prst="rect">
            <a:avLst/>
          </a:prstGeom>
          <a:noFill/>
          <a:ln w="9525">
            <a:noFill/>
            <a:miter lim="800000"/>
            <a:headEnd/>
            <a:tailEnd/>
          </a:ln>
        </p:spPr>
        <p:txBody>
          <a:bodyPr wrap="none">
            <a:spAutoFit/>
          </a:bodyPr>
          <a:lstStyle/>
          <a:p>
            <a:r>
              <a:rPr lang="fr-FR" i="0"/>
              <a:t>Population mère</a:t>
            </a:r>
          </a:p>
        </p:txBody>
      </p:sp>
      <p:sp>
        <p:nvSpPr>
          <p:cNvPr id="77842" name="Text Box 19"/>
          <p:cNvSpPr txBox="1">
            <a:spLocks noChangeArrowheads="1"/>
          </p:cNvSpPr>
          <p:nvPr/>
        </p:nvSpPr>
        <p:spPr bwMode="auto">
          <a:xfrm>
            <a:off x="5367338" y="2779713"/>
            <a:ext cx="1428750" cy="396875"/>
          </a:xfrm>
          <a:prstGeom prst="rect">
            <a:avLst/>
          </a:prstGeom>
          <a:noFill/>
          <a:ln w="9525">
            <a:noFill/>
            <a:miter lim="800000"/>
            <a:headEnd/>
            <a:tailEnd/>
          </a:ln>
        </p:spPr>
        <p:txBody>
          <a:bodyPr wrap="none">
            <a:spAutoFit/>
          </a:bodyPr>
          <a:lstStyle/>
          <a:p>
            <a:r>
              <a:rPr lang="fr-FR" i="0"/>
              <a:t>Echantillon</a:t>
            </a:r>
          </a:p>
        </p:txBody>
      </p:sp>
      <p:sp>
        <p:nvSpPr>
          <p:cNvPr id="77846" name="Rectangle 2"/>
          <p:cNvSpPr>
            <a:spLocks noChangeArrowheads="1"/>
          </p:cNvSpPr>
          <p:nvPr/>
        </p:nvSpPr>
        <p:spPr bwMode="auto">
          <a:xfrm>
            <a:off x="457200" y="457200"/>
            <a:ext cx="8229600" cy="1371600"/>
          </a:xfrm>
          <a:prstGeom prst="rect">
            <a:avLst/>
          </a:prstGeom>
          <a:noFill/>
          <a:ln w="9525">
            <a:noFill/>
            <a:miter lim="800000"/>
            <a:headEnd/>
            <a:tailEnd/>
          </a:ln>
        </p:spPr>
        <p:txBody>
          <a:bodyPr anchor="ctr"/>
          <a:lstStyle/>
          <a:p>
            <a:r>
              <a:rPr lang="fr-FR" sz="4400" i="0">
                <a:solidFill>
                  <a:schemeClr val="hlink"/>
                </a:solidFill>
              </a:rPr>
              <a:t>CONSTRUCTION DE L’ECHANTILLON</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u numéro de diapositive 4"/>
          <p:cNvSpPr>
            <a:spLocks noGrp="1"/>
          </p:cNvSpPr>
          <p:nvPr>
            <p:ph type="sldNum" sz="quarter" idx="11"/>
          </p:nvPr>
        </p:nvSpPr>
        <p:spPr>
          <a:noFill/>
        </p:spPr>
        <p:txBody>
          <a:bodyPr/>
          <a:lstStyle/>
          <a:p>
            <a:fld id="{2514EE17-CF89-4550-8AC7-C57BC7400E25}" type="slidenum">
              <a:rPr lang="fr-FR"/>
              <a:pPr/>
              <a:t>52</a:t>
            </a:fld>
            <a:endParaRPr lang="fr-FR"/>
          </a:p>
        </p:txBody>
      </p:sp>
      <p:sp>
        <p:nvSpPr>
          <p:cNvPr id="78851" name="Rectangle 2"/>
          <p:cNvSpPr>
            <a:spLocks noGrp="1" noChangeArrowheads="1"/>
          </p:cNvSpPr>
          <p:nvPr>
            <p:ph type="title"/>
          </p:nvPr>
        </p:nvSpPr>
        <p:spPr/>
        <p:txBody>
          <a:bodyPr/>
          <a:lstStyle/>
          <a:p>
            <a:pPr eaLnBrk="1" hangingPunct="1"/>
            <a:r>
              <a:rPr lang="fr-FR" smtClean="0"/>
              <a:t>l</a:t>
            </a:r>
          </a:p>
        </p:txBody>
      </p:sp>
      <p:sp>
        <p:nvSpPr>
          <p:cNvPr id="78852" name="Rectangle 3"/>
          <p:cNvSpPr>
            <a:spLocks noGrp="1" noChangeArrowheads="1"/>
          </p:cNvSpPr>
          <p:nvPr>
            <p:ph type="body" idx="1"/>
          </p:nvPr>
        </p:nvSpPr>
        <p:spPr>
          <a:xfrm>
            <a:off x="457200" y="2422525"/>
            <a:ext cx="8229600" cy="3886200"/>
          </a:xfrm>
        </p:spPr>
        <p:txBody>
          <a:bodyPr/>
          <a:lstStyle/>
          <a:p>
            <a:pPr marL="933450" lvl="1" indent="-476250" eaLnBrk="1" hangingPunct="1">
              <a:buFont typeface="Wingdings" pitchFamily="2" charset="2"/>
              <a:buAutoNum type="alphaLcPeriod"/>
            </a:pPr>
            <a:r>
              <a:rPr lang="fr-FR" sz="2000" smtClean="0"/>
              <a:t>Taille de l’échantillon</a:t>
            </a:r>
          </a:p>
          <a:p>
            <a:pPr marL="933450" lvl="1" indent="-476250" eaLnBrk="1" hangingPunct="1">
              <a:buFont typeface="Wingdings" pitchFamily="2" charset="2"/>
              <a:buNone/>
            </a:pPr>
            <a:r>
              <a:rPr lang="fr-FR" sz="2000" smtClean="0"/>
              <a:t>	Le taux de sondage n/N ou taille de l’échantillon/ taille de la population totale n’est par une donnée utile. </a:t>
            </a:r>
          </a:p>
          <a:p>
            <a:pPr marL="933450" lvl="1" indent="-476250" eaLnBrk="1" hangingPunct="1">
              <a:buFont typeface="Wingdings" pitchFamily="2" charset="2"/>
              <a:buNone/>
            </a:pPr>
            <a:r>
              <a:rPr lang="fr-FR" sz="2000" smtClean="0"/>
              <a:t>	Par contre, taille de l’échantillon (n) soit le nombre de personnes interrogées est essentielle.</a:t>
            </a:r>
          </a:p>
          <a:p>
            <a:pPr marL="933450" lvl="1" indent="-476250" eaLnBrk="1" hangingPunct="1">
              <a:buFont typeface="Wingdings" pitchFamily="2" charset="2"/>
              <a:buChar char="¡"/>
            </a:pPr>
            <a:endParaRPr lang="fr-FR" sz="2000" smtClean="0"/>
          </a:p>
          <a:p>
            <a:pPr marL="933450" lvl="1" indent="-476250" eaLnBrk="1" hangingPunct="1">
              <a:buFont typeface="Wingdings" pitchFamily="2" charset="2"/>
              <a:buNone/>
            </a:pPr>
            <a:r>
              <a:rPr lang="fr-FR" sz="3200" smtClean="0"/>
              <a:t>	</a:t>
            </a:r>
          </a:p>
          <a:p>
            <a:pPr marL="933450" lvl="1" indent="-476250" eaLnBrk="1" hangingPunct="1">
              <a:buFont typeface="Wingdings" pitchFamily="2" charset="2"/>
              <a:buNone/>
            </a:pPr>
            <a:endParaRPr lang="fr-FR" sz="3200" smtClean="0"/>
          </a:p>
          <a:p>
            <a:pPr marL="933450" lvl="1" indent="-476250" eaLnBrk="1" hangingPunct="1">
              <a:buFont typeface="Wingdings" pitchFamily="2" charset="2"/>
              <a:buNone/>
            </a:pPr>
            <a:endParaRPr lang="fr-FR" sz="3200" smtClean="0"/>
          </a:p>
          <a:p>
            <a:pPr marL="933450" lvl="1" indent="-476250" eaLnBrk="1" hangingPunct="1"/>
            <a:endParaRPr lang="fr-FR" sz="3200" smtClean="0"/>
          </a:p>
          <a:p>
            <a:pPr marL="933450" lvl="1" indent="-476250" eaLnBrk="1" hangingPunct="1">
              <a:buFont typeface="Wingdings" pitchFamily="2" charset="2"/>
              <a:buNone/>
            </a:pPr>
            <a:endParaRPr lang="fr-FR" sz="3200" smtClean="0"/>
          </a:p>
        </p:txBody>
      </p:sp>
      <p:sp>
        <p:nvSpPr>
          <p:cNvPr id="78854" name="Rectangle 2"/>
          <p:cNvSpPr>
            <a:spLocks noChangeArrowheads="1"/>
          </p:cNvSpPr>
          <p:nvPr/>
        </p:nvSpPr>
        <p:spPr bwMode="auto">
          <a:xfrm>
            <a:off x="673100" y="673100"/>
            <a:ext cx="8229600" cy="1371600"/>
          </a:xfrm>
          <a:prstGeom prst="rect">
            <a:avLst/>
          </a:prstGeom>
          <a:noFill/>
          <a:ln w="9525">
            <a:noFill/>
            <a:miter lim="800000"/>
            <a:headEnd/>
            <a:tailEnd/>
          </a:ln>
        </p:spPr>
        <p:txBody>
          <a:bodyPr anchor="ctr"/>
          <a:lstStyle/>
          <a:p>
            <a:r>
              <a:rPr lang="fr-FR" sz="4400" i="0">
                <a:solidFill>
                  <a:schemeClr val="hlink"/>
                </a:solidFill>
              </a:rPr>
              <a:t>CONSTRUCTION DE L’ECHANTILLON</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Espace réservé du numéro de diapositive 4"/>
          <p:cNvSpPr>
            <a:spLocks noGrp="1"/>
          </p:cNvSpPr>
          <p:nvPr>
            <p:ph type="sldNum" sz="quarter" idx="11"/>
          </p:nvPr>
        </p:nvSpPr>
        <p:spPr>
          <a:noFill/>
        </p:spPr>
        <p:txBody>
          <a:bodyPr/>
          <a:lstStyle/>
          <a:p>
            <a:fld id="{A7EEBB94-78F7-4924-8269-7C693C44DF9B}" type="slidenum">
              <a:rPr lang="fr-FR"/>
              <a:pPr/>
              <a:t>53</a:t>
            </a:fld>
            <a:endParaRPr lang="fr-FR"/>
          </a:p>
        </p:txBody>
      </p:sp>
      <p:sp>
        <p:nvSpPr>
          <p:cNvPr id="79876" name="Rectangle 3"/>
          <p:cNvSpPr>
            <a:spLocks noGrp="1" noChangeArrowheads="1"/>
          </p:cNvSpPr>
          <p:nvPr>
            <p:ph type="body" idx="1"/>
          </p:nvPr>
        </p:nvSpPr>
        <p:spPr>
          <a:xfrm>
            <a:off x="457200" y="2063750"/>
            <a:ext cx="8229600" cy="3886200"/>
          </a:xfrm>
        </p:spPr>
        <p:txBody>
          <a:bodyPr/>
          <a:lstStyle/>
          <a:p>
            <a:pPr eaLnBrk="1" hangingPunct="1">
              <a:lnSpc>
                <a:spcPct val="90000"/>
              </a:lnSpc>
              <a:buFont typeface="Wingdings" pitchFamily="2" charset="2"/>
              <a:buNone/>
            </a:pPr>
            <a:r>
              <a:rPr lang="fr-FR" sz="2000" smtClean="0"/>
              <a:t>La taille de l’échantillon dépend :</a:t>
            </a:r>
          </a:p>
          <a:p>
            <a:pPr eaLnBrk="1" hangingPunct="1">
              <a:lnSpc>
                <a:spcPct val="90000"/>
              </a:lnSpc>
              <a:buFont typeface="Wingdings" pitchFamily="2" charset="2"/>
              <a:buNone/>
            </a:pPr>
            <a:endParaRPr lang="fr-FR" sz="2000" smtClean="0"/>
          </a:p>
          <a:p>
            <a:pPr eaLnBrk="1" hangingPunct="1">
              <a:lnSpc>
                <a:spcPct val="90000"/>
              </a:lnSpc>
              <a:buFont typeface="Wingdings" pitchFamily="2" charset="2"/>
              <a:buChar char="Ø"/>
            </a:pPr>
            <a:r>
              <a:rPr lang="fr-FR" sz="2000" smtClean="0"/>
              <a:t>Du degré de précision recherchée</a:t>
            </a:r>
          </a:p>
          <a:p>
            <a:pPr eaLnBrk="1" hangingPunct="1">
              <a:lnSpc>
                <a:spcPct val="90000"/>
              </a:lnSpc>
              <a:buFont typeface="Wingdings" pitchFamily="2" charset="2"/>
              <a:buChar char="Ø"/>
            </a:pPr>
            <a:endParaRPr lang="fr-FR" sz="2000" smtClean="0"/>
          </a:p>
          <a:p>
            <a:pPr lvl="1" eaLnBrk="1" hangingPunct="1">
              <a:lnSpc>
                <a:spcPct val="90000"/>
              </a:lnSpc>
              <a:buFont typeface="Wingdings" pitchFamily="2" charset="2"/>
              <a:buChar char="q"/>
            </a:pPr>
            <a:r>
              <a:rPr lang="fr-FR" sz="2000" smtClean="0"/>
              <a:t>Intervalle de confiance ou fourchette : marge d’erreur acceptée, par exemple 4% (+/- 2%)</a:t>
            </a:r>
          </a:p>
          <a:p>
            <a:pPr lvl="1" eaLnBrk="1" hangingPunct="1">
              <a:lnSpc>
                <a:spcPct val="90000"/>
              </a:lnSpc>
              <a:buFont typeface="Wingdings" pitchFamily="2" charset="2"/>
              <a:buNone/>
            </a:pPr>
            <a:endParaRPr lang="fr-FR" sz="2000" smtClean="0"/>
          </a:p>
          <a:p>
            <a:pPr lvl="1" eaLnBrk="1" hangingPunct="1">
              <a:lnSpc>
                <a:spcPct val="90000"/>
              </a:lnSpc>
              <a:buFont typeface="Wingdings" pitchFamily="2" charset="2"/>
              <a:buChar char="q"/>
            </a:pPr>
            <a:r>
              <a:rPr lang="fr-FR" sz="2000" smtClean="0"/>
              <a:t>Seuil de confiance ou seuil de probabilité : degré de confiance  que le chargé d’études peut accorder à l’étude, 95 % la plupart du temps.</a:t>
            </a:r>
          </a:p>
          <a:p>
            <a:pPr eaLnBrk="1" hangingPunct="1">
              <a:lnSpc>
                <a:spcPct val="90000"/>
              </a:lnSpc>
              <a:buFont typeface="Wingdings" pitchFamily="2" charset="2"/>
              <a:buNone/>
            </a:pPr>
            <a:endParaRPr lang="fr-FR" sz="2000" smtClean="0"/>
          </a:p>
          <a:p>
            <a:pPr eaLnBrk="1" hangingPunct="1">
              <a:lnSpc>
                <a:spcPct val="90000"/>
              </a:lnSpc>
              <a:buFont typeface="Wingdings" pitchFamily="2" charset="2"/>
              <a:buChar char="Ø"/>
            </a:pPr>
            <a:r>
              <a:rPr lang="fr-FR" sz="2000" smtClean="0"/>
              <a:t>Du degré d’homogénéité de la population : plus la population est hétérogène, plus la taille de l’échantillon devra être important.</a:t>
            </a:r>
          </a:p>
          <a:p>
            <a:pPr eaLnBrk="1" hangingPunct="1">
              <a:lnSpc>
                <a:spcPct val="90000"/>
              </a:lnSpc>
              <a:buFont typeface="Wingdings" pitchFamily="2" charset="2"/>
              <a:buChar char="Ø"/>
            </a:pPr>
            <a:endParaRPr lang="fr-FR" sz="2000" smtClean="0"/>
          </a:p>
        </p:txBody>
      </p:sp>
      <p:sp>
        <p:nvSpPr>
          <p:cNvPr id="79878" name="Rectangle 2"/>
          <p:cNvSpPr>
            <a:spLocks noChangeArrowheads="1"/>
          </p:cNvSpPr>
          <p:nvPr/>
        </p:nvSpPr>
        <p:spPr bwMode="auto">
          <a:xfrm>
            <a:off x="673100" y="549275"/>
            <a:ext cx="8229600" cy="1371600"/>
          </a:xfrm>
          <a:prstGeom prst="rect">
            <a:avLst/>
          </a:prstGeom>
          <a:noFill/>
          <a:ln w="9525">
            <a:noFill/>
            <a:miter lim="800000"/>
            <a:headEnd/>
            <a:tailEnd/>
          </a:ln>
        </p:spPr>
        <p:txBody>
          <a:bodyPr anchor="ctr"/>
          <a:lstStyle/>
          <a:p>
            <a:r>
              <a:rPr lang="fr-FR" sz="4400" i="0">
                <a:solidFill>
                  <a:schemeClr val="hlink"/>
                </a:solidFill>
              </a:rPr>
              <a:t>CONSTRUCTION DE L’ECHANTILLON</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Espace réservé du numéro de diapositive 4"/>
          <p:cNvSpPr>
            <a:spLocks noGrp="1"/>
          </p:cNvSpPr>
          <p:nvPr>
            <p:ph type="sldNum" sz="quarter" idx="11"/>
          </p:nvPr>
        </p:nvSpPr>
        <p:spPr>
          <a:noFill/>
        </p:spPr>
        <p:txBody>
          <a:bodyPr/>
          <a:lstStyle/>
          <a:p>
            <a:fld id="{C441F854-2628-4F20-9397-427002B09F0B}" type="slidenum">
              <a:rPr lang="fr-FR"/>
              <a:pPr/>
              <a:t>54</a:t>
            </a:fld>
            <a:endParaRPr lang="fr-FR"/>
          </a:p>
        </p:txBody>
      </p:sp>
      <p:sp>
        <p:nvSpPr>
          <p:cNvPr id="80900" name="Rectangle 3"/>
          <p:cNvSpPr>
            <a:spLocks noGrp="1" noChangeArrowheads="1"/>
          </p:cNvSpPr>
          <p:nvPr>
            <p:ph type="body" idx="1"/>
          </p:nvPr>
        </p:nvSpPr>
        <p:spPr/>
        <p:txBody>
          <a:bodyPr/>
          <a:lstStyle/>
          <a:p>
            <a:pPr eaLnBrk="1" hangingPunct="1">
              <a:buFont typeface="Wingdings" pitchFamily="2" charset="2"/>
              <a:buChar char="Ø"/>
            </a:pPr>
            <a:r>
              <a:rPr lang="fr-FR" sz="2000" smtClean="0"/>
              <a:t>Du nombre de croisement souhaités</a:t>
            </a:r>
          </a:p>
          <a:p>
            <a:pPr eaLnBrk="1" hangingPunct="1">
              <a:buFont typeface="Wingdings" pitchFamily="2" charset="2"/>
              <a:buNone/>
            </a:pPr>
            <a:r>
              <a:rPr lang="fr-FR" sz="2000" smtClean="0"/>
              <a:t>   Plus les croisements sont importants, plus il faudra un d’échantillon important.</a:t>
            </a:r>
          </a:p>
          <a:p>
            <a:pPr eaLnBrk="1" hangingPunct="1">
              <a:buFont typeface="Wingdings" pitchFamily="2" charset="2"/>
              <a:buNone/>
            </a:pPr>
            <a:endParaRPr lang="fr-FR" sz="2000" smtClean="0"/>
          </a:p>
          <a:p>
            <a:pPr eaLnBrk="1" hangingPunct="1">
              <a:buFont typeface="Wingdings" pitchFamily="2" charset="2"/>
              <a:buChar char="Ø"/>
            </a:pPr>
            <a:endParaRPr lang="fr-FR" sz="2000" smtClean="0"/>
          </a:p>
          <a:p>
            <a:pPr eaLnBrk="1" hangingPunct="1">
              <a:buFont typeface="Wingdings" pitchFamily="2" charset="2"/>
              <a:buChar char="Ø"/>
            </a:pPr>
            <a:r>
              <a:rPr lang="fr-FR" sz="2000" smtClean="0"/>
              <a:t>Des contraintes internes de réalisation :temps, budget, équipe…</a:t>
            </a:r>
          </a:p>
          <a:p>
            <a:pPr eaLnBrk="1" hangingPunct="1">
              <a:buFont typeface="Wingdings" pitchFamily="2" charset="2"/>
              <a:buNone/>
            </a:pPr>
            <a:endParaRPr lang="fr-FR" sz="2000" smtClean="0"/>
          </a:p>
          <a:p>
            <a:pPr eaLnBrk="1" hangingPunct="1">
              <a:buFont typeface="Wingdings" pitchFamily="2" charset="2"/>
              <a:buNone/>
            </a:pPr>
            <a:r>
              <a:rPr lang="fr-FR" sz="2000" smtClean="0"/>
              <a:t>		</a:t>
            </a:r>
          </a:p>
          <a:p>
            <a:pPr eaLnBrk="1" hangingPunct="1">
              <a:buFont typeface="Wingdings" pitchFamily="2" charset="2"/>
              <a:buNone/>
            </a:pPr>
            <a:r>
              <a:rPr lang="fr-FR" sz="1900" smtClean="0"/>
              <a:t>	</a:t>
            </a:r>
          </a:p>
          <a:p>
            <a:pPr eaLnBrk="1" hangingPunct="1">
              <a:buFont typeface="Wingdings" pitchFamily="2" charset="2"/>
              <a:buNone/>
            </a:pPr>
            <a:endParaRPr lang="fr-FR" sz="1900" smtClean="0"/>
          </a:p>
          <a:p>
            <a:pPr eaLnBrk="1" hangingPunct="1">
              <a:buFont typeface="Wingdings" pitchFamily="2" charset="2"/>
              <a:buNone/>
            </a:pPr>
            <a:endParaRPr lang="fr-FR" sz="1900" smtClean="0"/>
          </a:p>
        </p:txBody>
      </p:sp>
      <p:sp>
        <p:nvSpPr>
          <p:cNvPr id="80902" name="Rectangle 2"/>
          <p:cNvSpPr>
            <a:spLocks noChangeArrowheads="1"/>
          </p:cNvSpPr>
          <p:nvPr/>
        </p:nvSpPr>
        <p:spPr bwMode="auto">
          <a:xfrm>
            <a:off x="457200" y="457200"/>
            <a:ext cx="8229600" cy="1371600"/>
          </a:xfrm>
          <a:prstGeom prst="rect">
            <a:avLst/>
          </a:prstGeom>
          <a:noFill/>
          <a:ln w="9525">
            <a:noFill/>
            <a:miter lim="800000"/>
            <a:headEnd/>
            <a:tailEnd/>
          </a:ln>
        </p:spPr>
        <p:txBody>
          <a:bodyPr anchor="ctr"/>
          <a:lstStyle/>
          <a:p>
            <a:r>
              <a:rPr lang="fr-FR" sz="4400" i="0">
                <a:solidFill>
                  <a:schemeClr val="hlink"/>
                </a:solidFill>
              </a:rPr>
              <a:t>CONSTRUCTION DE L’ECHANTILLON</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Espace réservé du numéro de diapositive 4"/>
          <p:cNvSpPr>
            <a:spLocks noGrp="1"/>
          </p:cNvSpPr>
          <p:nvPr>
            <p:ph type="sldNum" sz="quarter" idx="11"/>
          </p:nvPr>
        </p:nvSpPr>
        <p:spPr>
          <a:noFill/>
        </p:spPr>
        <p:txBody>
          <a:bodyPr/>
          <a:lstStyle/>
          <a:p>
            <a:fld id="{12B1223B-A2AB-42D5-BA2B-319C7D3A26B5}" type="slidenum">
              <a:rPr lang="fr-FR"/>
              <a:pPr/>
              <a:t>55</a:t>
            </a:fld>
            <a:endParaRPr lang="fr-FR"/>
          </a:p>
        </p:txBody>
      </p:sp>
      <p:sp>
        <p:nvSpPr>
          <p:cNvPr id="81924" name="Rectangle 3"/>
          <p:cNvSpPr>
            <a:spLocks noGrp="1" noChangeArrowheads="1"/>
          </p:cNvSpPr>
          <p:nvPr>
            <p:ph type="body" idx="1"/>
          </p:nvPr>
        </p:nvSpPr>
        <p:spPr/>
        <p:txBody>
          <a:bodyPr/>
          <a:lstStyle/>
          <a:p>
            <a:pPr marL="552450" indent="-552450" eaLnBrk="1" hangingPunct="1">
              <a:buFont typeface="Wingdings" pitchFamily="2" charset="2"/>
              <a:buNone/>
            </a:pPr>
            <a:r>
              <a:rPr lang="fr-FR" sz="2000" smtClean="0"/>
              <a:t>Précisions sur la taille de l’échantillon</a:t>
            </a:r>
          </a:p>
          <a:p>
            <a:pPr marL="552450" indent="-552450" eaLnBrk="1" hangingPunct="1">
              <a:buFont typeface="Wingdings" pitchFamily="2" charset="2"/>
              <a:buNone/>
            </a:pPr>
            <a:endParaRPr lang="fr-FR" sz="2000" smtClean="0"/>
          </a:p>
          <a:p>
            <a:pPr marL="552450" indent="-552450" eaLnBrk="1" hangingPunct="1">
              <a:buFont typeface="Wingdings" pitchFamily="2" charset="2"/>
              <a:buChar char="Ø"/>
            </a:pPr>
            <a:r>
              <a:rPr lang="fr-FR" sz="2000" smtClean="0"/>
              <a:t>La précision statistique est plus liée à la taille absolue de l’échantillon qu’au rapport taille échantillon/population totale (taux de sondage)</a:t>
            </a:r>
          </a:p>
          <a:p>
            <a:pPr marL="552450" indent="-552450" eaLnBrk="1" hangingPunct="1">
              <a:buFont typeface="Wingdings" pitchFamily="2" charset="2"/>
              <a:buNone/>
            </a:pPr>
            <a:r>
              <a:rPr lang="fr-FR" sz="2000" smtClean="0"/>
              <a:t>	 </a:t>
            </a:r>
          </a:p>
          <a:p>
            <a:pPr marL="552450" indent="-552450" eaLnBrk="1" hangingPunct="1">
              <a:buFont typeface="Wingdings" pitchFamily="2" charset="2"/>
              <a:buNone/>
            </a:pPr>
            <a:r>
              <a:rPr lang="fr-FR" sz="2000" smtClean="0"/>
              <a:t>	Ex : étude d’un échantillon de 1000 français pour 60 millions de français et 1000 belges pour 10 millions de belges.</a:t>
            </a:r>
          </a:p>
          <a:p>
            <a:pPr marL="552450" indent="-552450" eaLnBrk="1" hangingPunct="1">
              <a:buFont typeface="Wingdings" pitchFamily="2" charset="2"/>
              <a:buNone/>
            </a:pPr>
            <a:endParaRPr lang="fr-FR" sz="2000" smtClean="0"/>
          </a:p>
          <a:p>
            <a:pPr marL="552450" indent="-552450" eaLnBrk="1" hangingPunct="1">
              <a:buFont typeface="Wingdings" pitchFamily="2" charset="2"/>
              <a:buNone/>
            </a:pPr>
            <a:r>
              <a:rPr lang="fr-FR" sz="1700" smtClean="0"/>
              <a:t>	</a:t>
            </a:r>
          </a:p>
        </p:txBody>
      </p:sp>
      <p:sp>
        <p:nvSpPr>
          <p:cNvPr id="81926" name="Rectangle 2"/>
          <p:cNvSpPr>
            <a:spLocks noChangeArrowheads="1"/>
          </p:cNvSpPr>
          <p:nvPr/>
        </p:nvSpPr>
        <p:spPr bwMode="auto">
          <a:xfrm>
            <a:off x="457200" y="457200"/>
            <a:ext cx="8229600" cy="1371600"/>
          </a:xfrm>
          <a:prstGeom prst="rect">
            <a:avLst/>
          </a:prstGeom>
          <a:noFill/>
          <a:ln w="9525">
            <a:noFill/>
            <a:miter lim="800000"/>
            <a:headEnd/>
            <a:tailEnd/>
          </a:ln>
        </p:spPr>
        <p:txBody>
          <a:bodyPr anchor="ctr"/>
          <a:lstStyle/>
          <a:p>
            <a:r>
              <a:rPr lang="fr-FR" sz="4400" i="0">
                <a:solidFill>
                  <a:schemeClr val="hlink"/>
                </a:solidFill>
              </a:rPr>
              <a:t>CONSTRUCTION DE L’ECHANTILLON</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Espace réservé du numéro de diapositive 4"/>
          <p:cNvSpPr>
            <a:spLocks noGrp="1"/>
          </p:cNvSpPr>
          <p:nvPr>
            <p:ph type="sldNum" sz="quarter" idx="11"/>
          </p:nvPr>
        </p:nvSpPr>
        <p:spPr>
          <a:noFill/>
        </p:spPr>
        <p:txBody>
          <a:bodyPr/>
          <a:lstStyle/>
          <a:p>
            <a:fld id="{0D50FF6E-F8A7-4B5E-8FA0-FA9883C3D138}" type="slidenum">
              <a:rPr lang="fr-FR"/>
              <a:pPr/>
              <a:t>56</a:t>
            </a:fld>
            <a:endParaRPr lang="fr-FR"/>
          </a:p>
        </p:txBody>
      </p:sp>
      <p:sp>
        <p:nvSpPr>
          <p:cNvPr id="82948" name="Rectangle 3"/>
          <p:cNvSpPr>
            <a:spLocks noGrp="1" noChangeArrowheads="1"/>
          </p:cNvSpPr>
          <p:nvPr>
            <p:ph type="body" idx="1"/>
          </p:nvPr>
        </p:nvSpPr>
        <p:spPr/>
        <p:txBody>
          <a:bodyPr/>
          <a:lstStyle/>
          <a:p>
            <a:pPr marL="552450" indent="-552450" eaLnBrk="1" hangingPunct="1">
              <a:buFont typeface="Wingdings" pitchFamily="2" charset="2"/>
              <a:buChar char="Ø"/>
            </a:pPr>
            <a:r>
              <a:rPr lang="fr-FR" sz="2000" smtClean="0"/>
              <a:t>La précision des estimations ne varie  pas proportionnellement à la taille de l’échantillon mais à la racine carrée de celle-ci.</a:t>
            </a:r>
          </a:p>
          <a:p>
            <a:pPr marL="552450" indent="-552450" eaLnBrk="1" hangingPunct="1">
              <a:buFont typeface="Wingdings" pitchFamily="2" charset="2"/>
              <a:buNone/>
            </a:pPr>
            <a:endParaRPr lang="fr-FR" sz="2000" smtClean="0"/>
          </a:p>
          <a:p>
            <a:pPr marL="552450" indent="-552450" eaLnBrk="1" hangingPunct="1">
              <a:buFont typeface="Wingdings" pitchFamily="2" charset="2"/>
              <a:buNone/>
            </a:pPr>
            <a:r>
              <a:rPr lang="fr-FR" sz="2000" smtClean="0"/>
              <a:t>	Ex : Les marges d’erreurs statistiques d’un échantillon de 4000 et de 1000 personnes est de 1 à 2 et non de 1 à 4.</a:t>
            </a:r>
          </a:p>
          <a:p>
            <a:pPr marL="552450" indent="-552450" eaLnBrk="1" hangingPunct="1">
              <a:buFont typeface="Wingdings" pitchFamily="2" charset="2"/>
              <a:buNone/>
            </a:pPr>
            <a:endParaRPr lang="fr-FR" sz="2000" smtClean="0"/>
          </a:p>
          <a:p>
            <a:pPr marL="552450" indent="-552450" eaLnBrk="1" hangingPunct="1">
              <a:buFont typeface="Wingdings" pitchFamily="2" charset="2"/>
              <a:buNone/>
            </a:pPr>
            <a:endParaRPr lang="fr-FR" sz="2000" smtClean="0"/>
          </a:p>
          <a:p>
            <a:pPr marL="552450" indent="-552450" eaLnBrk="1" hangingPunct="1">
              <a:buFont typeface="Wingdings" pitchFamily="2" charset="2"/>
              <a:buChar char="Ø"/>
            </a:pPr>
            <a:r>
              <a:rPr lang="fr-FR" sz="2000" smtClean="0"/>
              <a:t>La taille de l’échantillon ne garantit pas, à elle seule, une garantie de validité des estimations tirées au sort. Elle dépend aussi de la procédure de sélection des échantillons.</a:t>
            </a:r>
          </a:p>
          <a:p>
            <a:pPr marL="552450" indent="-552450" eaLnBrk="1" hangingPunct="1">
              <a:buFont typeface="Wingdings" pitchFamily="2" charset="2"/>
              <a:buNone/>
            </a:pPr>
            <a:r>
              <a:rPr lang="fr-FR" sz="2000" smtClean="0"/>
              <a:t>	</a:t>
            </a:r>
          </a:p>
        </p:txBody>
      </p:sp>
      <p:sp>
        <p:nvSpPr>
          <p:cNvPr id="82950" name="Rectangle 2"/>
          <p:cNvSpPr>
            <a:spLocks noChangeArrowheads="1"/>
          </p:cNvSpPr>
          <p:nvPr/>
        </p:nvSpPr>
        <p:spPr bwMode="auto">
          <a:xfrm>
            <a:off x="457200" y="457200"/>
            <a:ext cx="8229600" cy="1371600"/>
          </a:xfrm>
          <a:prstGeom prst="rect">
            <a:avLst/>
          </a:prstGeom>
          <a:noFill/>
          <a:ln w="9525">
            <a:noFill/>
            <a:miter lim="800000"/>
            <a:headEnd/>
            <a:tailEnd/>
          </a:ln>
        </p:spPr>
        <p:txBody>
          <a:bodyPr anchor="ctr"/>
          <a:lstStyle/>
          <a:p>
            <a:r>
              <a:rPr lang="fr-FR" sz="4400" i="0">
                <a:solidFill>
                  <a:schemeClr val="hlink"/>
                </a:solidFill>
              </a:rPr>
              <a:t>CONSTRUCTION DE L’ECHANTILLON</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Espace réservé du numéro de diapositive 4"/>
          <p:cNvSpPr>
            <a:spLocks noGrp="1"/>
          </p:cNvSpPr>
          <p:nvPr>
            <p:ph type="sldNum" sz="quarter" idx="11"/>
          </p:nvPr>
        </p:nvSpPr>
        <p:spPr>
          <a:noFill/>
        </p:spPr>
        <p:txBody>
          <a:bodyPr/>
          <a:lstStyle/>
          <a:p>
            <a:fld id="{6ACE2E9B-640B-48CE-A899-E8D9F7F6F699}" type="slidenum">
              <a:rPr lang="fr-FR"/>
              <a:pPr/>
              <a:t>57</a:t>
            </a:fld>
            <a:endParaRPr lang="fr-FR"/>
          </a:p>
        </p:txBody>
      </p:sp>
      <p:sp>
        <p:nvSpPr>
          <p:cNvPr id="83972" name="Rectangle 3"/>
          <p:cNvSpPr>
            <a:spLocks noGrp="1" noChangeArrowheads="1"/>
          </p:cNvSpPr>
          <p:nvPr>
            <p:ph type="body" idx="1"/>
          </p:nvPr>
        </p:nvSpPr>
        <p:spPr/>
        <p:txBody>
          <a:bodyPr/>
          <a:lstStyle/>
          <a:p>
            <a:pPr marL="933450" lvl="1" indent="-476250" eaLnBrk="1" hangingPunct="1">
              <a:lnSpc>
                <a:spcPct val="90000"/>
              </a:lnSpc>
              <a:buFont typeface="Wingdings" pitchFamily="2" charset="2"/>
              <a:buAutoNum type="alphaLcPeriod" startAt="2"/>
            </a:pPr>
            <a:r>
              <a:rPr lang="fr-FR" sz="2400" smtClean="0"/>
              <a:t>Méthode d’échantillonnage.</a:t>
            </a:r>
          </a:p>
          <a:p>
            <a:pPr marL="933450" lvl="1" indent="-476250" eaLnBrk="1" hangingPunct="1">
              <a:lnSpc>
                <a:spcPct val="90000"/>
              </a:lnSpc>
              <a:buFont typeface="Wingdings" pitchFamily="2" charset="2"/>
              <a:buNone/>
            </a:pPr>
            <a:endParaRPr lang="fr-FR" sz="2400" smtClean="0"/>
          </a:p>
          <a:p>
            <a:pPr marL="933450" lvl="1" indent="-476250" eaLnBrk="1" hangingPunct="1">
              <a:lnSpc>
                <a:spcPct val="90000"/>
              </a:lnSpc>
              <a:buFont typeface="Wingdings" pitchFamily="2" charset="2"/>
              <a:buChar char="Ø"/>
            </a:pPr>
            <a:r>
              <a:rPr lang="fr-FR" sz="2400" smtClean="0"/>
              <a:t>Échantillon aléatoire simple</a:t>
            </a:r>
          </a:p>
          <a:p>
            <a:pPr marL="1333500" lvl="2" indent="-419100" eaLnBrk="1" hangingPunct="1">
              <a:lnSpc>
                <a:spcPct val="90000"/>
              </a:lnSpc>
              <a:buFont typeface="Wingdings" pitchFamily="2" charset="2"/>
              <a:buNone/>
            </a:pPr>
            <a:endParaRPr lang="fr-FR" smtClean="0"/>
          </a:p>
          <a:p>
            <a:pPr marL="1333500" lvl="2" indent="-419100" eaLnBrk="1" hangingPunct="1">
              <a:lnSpc>
                <a:spcPct val="90000"/>
              </a:lnSpc>
              <a:buFont typeface="Wingdings" pitchFamily="2" charset="2"/>
              <a:buNone/>
            </a:pPr>
            <a:r>
              <a:rPr lang="fr-FR" smtClean="0"/>
              <a:t>  	Chaque élément de la population a une même chance d’être choisi. Chaque élément est choisi indépendamment de tout autre élément.</a:t>
            </a:r>
          </a:p>
          <a:p>
            <a:pPr marL="1333500" lvl="2" indent="-419100" eaLnBrk="1" hangingPunct="1">
              <a:lnSpc>
                <a:spcPct val="90000"/>
              </a:lnSpc>
              <a:buFont typeface="Wingdings" pitchFamily="2" charset="2"/>
              <a:buNone/>
            </a:pPr>
            <a:endParaRPr lang="fr-FR" smtClean="0"/>
          </a:p>
          <a:p>
            <a:pPr marL="1333500" lvl="2" indent="-419100" eaLnBrk="1" hangingPunct="1">
              <a:lnSpc>
                <a:spcPct val="90000"/>
              </a:lnSpc>
              <a:buFont typeface="Wingdings" pitchFamily="2" charset="2"/>
              <a:buNone/>
            </a:pPr>
            <a:r>
              <a:rPr lang="fr-FR" smtClean="0"/>
              <a:t>	Ex: tirage au sort à l’aide d’une table de nombre au hasard.</a:t>
            </a:r>
          </a:p>
          <a:p>
            <a:pPr marL="1333500" lvl="2" indent="-419100" eaLnBrk="1" hangingPunct="1">
              <a:lnSpc>
                <a:spcPct val="90000"/>
              </a:lnSpc>
              <a:buFont typeface="Wingdings" pitchFamily="2" charset="2"/>
              <a:buNone/>
            </a:pPr>
            <a:endParaRPr lang="fr-FR" smtClean="0"/>
          </a:p>
          <a:p>
            <a:pPr marL="1333500" lvl="2" indent="-419100" eaLnBrk="1" hangingPunct="1">
              <a:lnSpc>
                <a:spcPct val="90000"/>
              </a:lnSpc>
              <a:buFont typeface="Wingdings" pitchFamily="2" charset="2"/>
              <a:buNone/>
            </a:pPr>
            <a:endParaRPr lang="fr-FR" sz="2800" smtClean="0"/>
          </a:p>
          <a:p>
            <a:pPr marL="1333500" lvl="2" indent="-419100" eaLnBrk="1" hangingPunct="1">
              <a:lnSpc>
                <a:spcPct val="90000"/>
              </a:lnSpc>
              <a:buFont typeface="Wingdings" pitchFamily="2" charset="2"/>
              <a:buNone/>
            </a:pPr>
            <a:endParaRPr lang="fr-FR" sz="1800" smtClean="0"/>
          </a:p>
          <a:p>
            <a:pPr marL="552450" indent="-552450" eaLnBrk="1" hangingPunct="1">
              <a:lnSpc>
                <a:spcPct val="90000"/>
              </a:lnSpc>
            </a:pPr>
            <a:endParaRPr lang="fr-FR" sz="2000" smtClean="0"/>
          </a:p>
        </p:txBody>
      </p:sp>
      <p:sp>
        <p:nvSpPr>
          <p:cNvPr id="83974" name="Rectangle 2"/>
          <p:cNvSpPr>
            <a:spLocks noChangeArrowheads="1"/>
          </p:cNvSpPr>
          <p:nvPr/>
        </p:nvSpPr>
        <p:spPr bwMode="auto">
          <a:xfrm>
            <a:off x="457200" y="457200"/>
            <a:ext cx="8229600" cy="1371600"/>
          </a:xfrm>
          <a:prstGeom prst="rect">
            <a:avLst/>
          </a:prstGeom>
          <a:noFill/>
          <a:ln w="9525">
            <a:noFill/>
            <a:miter lim="800000"/>
            <a:headEnd/>
            <a:tailEnd/>
          </a:ln>
        </p:spPr>
        <p:txBody>
          <a:bodyPr anchor="ctr"/>
          <a:lstStyle/>
          <a:p>
            <a:r>
              <a:rPr lang="fr-FR" sz="4400" i="0">
                <a:solidFill>
                  <a:schemeClr val="hlink"/>
                </a:solidFill>
              </a:rPr>
              <a:t>TYPOLOGIE DE L’ECHANTILLON</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Espace réservé du numéro de diapositive 4"/>
          <p:cNvSpPr>
            <a:spLocks noGrp="1"/>
          </p:cNvSpPr>
          <p:nvPr>
            <p:ph type="sldNum" sz="quarter" idx="11"/>
          </p:nvPr>
        </p:nvSpPr>
        <p:spPr>
          <a:noFill/>
        </p:spPr>
        <p:txBody>
          <a:bodyPr/>
          <a:lstStyle/>
          <a:p>
            <a:fld id="{B7C39594-DDC0-4958-BB1E-EB56B1865002}" type="slidenum">
              <a:rPr lang="fr-FR"/>
              <a:pPr/>
              <a:t>58</a:t>
            </a:fld>
            <a:endParaRPr lang="fr-FR"/>
          </a:p>
        </p:txBody>
      </p:sp>
      <p:sp>
        <p:nvSpPr>
          <p:cNvPr id="84996" name="Rectangle 3"/>
          <p:cNvSpPr>
            <a:spLocks noGrp="1" noChangeArrowheads="1"/>
          </p:cNvSpPr>
          <p:nvPr>
            <p:ph type="body" idx="1"/>
          </p:nvPr>
        </p:nvSpPr>
        <p:spPr>
          <a:xfrm>
            <a:off x="395536" y="1052736"/>
            <a:ext cx="8229600" cy="4525963"/>
          </a:xfrm>
        </p:spPr>
        <p:txBody>
          <a:bodyPr>
            <a:normAutofit/>
          </a:bodyPr>
          <a:lstStyle/>
          <a:p>
            <a:pPr marL="933450" lvl="1" indent="-476250" eaLnBrk="1" hangingPunct="1">
              <a:buFont typeface="Wingdings" pitchFamily="2" charset="2"/>
              <a:buChar char="Ø"/>
            </a:pPr>
            <a:r>
              <a:rPr lang="fr-FR" sz="1800" dirty="0" smtClean="0"/>
              <a:t>Les échantillons par quotas</a:t>
            </a:r>
          </a:p>
          <a:p>
            <a:pPr marL="933450" lvl="1" indent="-476250" eaLnBrk="1" hangingPunct="1">
              <a:buFont typeface="Wingdings" pitchFamily="2" charset="2"/>
              <a:buNone/>
            </a:pPr>
            <a:r>
              <a:rPr lang="fr-FR" sz="1800" dirty="0" smtClean="0"/>
              <a:t>	La règle est que </a:t>
            </a:r>
            <a:r>
              <a:rPr lang="fr-FR" sz="1600" dirty="0" smtClean="0"/>
              <a:t>l’échantillon</a:t>
            </a:r>
            <a:r>
              <a:rPr lang="fr-FR" sz="1800" dirty="0" smtClean="0"/>
              <a:t> sélectionné ait la même composition que la population totale par rapport à certains critères de base comme :  ( études INSEE)</a:t>
            </a:r>
          </a:p>
          <a:p>
            <a:pPr marL="1733550" lvl="3" indent="-361950" eaLnBrk="1" hangingPunct="1">
              <a:buFont typeface="Wingdings" pitchFamily="2" charset="2"/>
              <a:buChar char="¡"/>
            </a:pPr>
            <a:r>
              <a:rPr lang="fr-FR" sz="1800" dirty="0" smtClean="0"/>
              <a:t>L’âge</a:t>
            </a:r>
          </a:p>
          <a:p>
            <a:pPr marL="1733550" lvl="3" indent="-361950" eaLnBrk="1" hangingPunct="1">
              <a:buFont typeface="Wingdings" pitchFamily="2" charset="2"/>
              <a:buChar char="¡"/>
            </a:pPr>
            <a:r>
              <a:rPr lang="fr-FR" sz="1800" dirty="0" smtClean="0"/>
              <a:t>Le sexe</a:t>
            </a:r>
          </a:p>
          <a:p>
            <a:pPr marL="1733550" lvl="3" indent="-361950" eaLnBrk="1" hangingPunct="1">
              <a:buFont typeface="Wingdings" pitchFamily="2" charset="2"/>
              <a:buChar char="¡"/>
            </a:pPr>
            <a:r>
              <a:rPr lang="fr-FR" sz="1800" dirty="0" smtClean="0"/>
              <a:t>La CSP</a:t>
            </a:r>
          </a:p>
          <a:p>
            <a:pPr marL="1733550" lvl="3" indent="-361950" eaLnBrk="1" hangingPunct="1">
              <a:buFont typeface="Wingdings" pitchFamily="2" charset="2"/>
              <a:buChar char="¡"/>
            </a:pPr>
            <a:r>
              <a:rPr lang="fr-FR" sz="1800" dirty="0" smtClean="0"/>
              <a:t>La région d’habitation</a:t>
            </a:r>
          </a:p>
          <a:p>
            <a:pPr marL="1733550" lvl="3" indent="-361950" eaLnBrk="1" hangingPunct="1">
              <a:buFont typeface="Wingdings" pitchFamily="2" charset="2"/>
              <a:buChar char="¡"/>
            </a:pPr>
            <a:r>
              <a:rPr lang="fr-FR" sz="1800" dirty="0" smtClean="0"/>
              <a:t>Le niveau d’instruction ….</a:t>
            </a:r>
          </a:p>
        </p:txBody>
      </p:sp>
      <p:sp>
        <p:nvSpPr>
          <p:cNvPr id="84999" name="Rectangle 2"/>
          <p:cNvSpPr>
            <a:spLocks noChangeArrowheads="1"/>
          </p:cNvSpPr>
          <p:nvPr/>
        </p:nvSpPr>
        <p:spPr bwMode="auto">
          <a:xfrm>
            <a:off x="467544" y="0"/>
            <a:ext cx="8229600" cy="1371600"/>
          </a:xfrm>
          <a:prstGeom prst="rect">
            <a:avLst/>
          </a:prstGeom>
          <a:noFill/>
          <a:ln w="9525">
            <a:noFill/>
            <a:miter lim="800000"/>
            <a:headEnd/>
            <a:tailEnd/>
          </a:ln>
        </p:spPr>
        <p:txBody>
          <a:bodyPr anchor="ctr"/>
          <a:lstStyle/>
          <a:p>
            <a:r>
              <a:rPr lang="fr-FR" sz="4400" i="0" dirty="0">
                <a:solidFill>
                  <a:schemeClr val="hlink"/>
                </a:solidFill>
              </a:rPr>
              <a:t>TYPOLOGIE DE L’ECHANTILLON</a:t>
            </a:r>
          </a:p>
        </p:txBody>
      </p:sp>
      <p:sp>
        <p:nvSpPr>
          <p:cNvPr id="5" name="Rectangle 3"/>
          <p:cNvSpPr txBox="1">
            <a:spLocks noChangeArrowheads="1"/>
          </p:cNvSpPr>
          <p:nvPr/>
        </p:nvSpPr>
        <p:spPr>
          <a:xfrm>
            <a:off x="467544" y="4005064"/>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fr-FR" sz="1400" b="0" i="0" u="none" strike="noStrike" kern="1200" cap="none" spc="0" normalizeH="0" baseline="0" noProof="0" dirty="0" smtClean="0">
                <a:ln>
                  <a:noFill/>
                </a:ln>
                <a:solidFill>
                  <a:schemeClr val="tx1"/>
                </a:solidFill>
                <a:effectLst/>
                <a:uLnTx/>
                <a:uFillTx/>
                <a:latin typeface="+mn-lt"/>
                <a:ea typeface="+mn-ea"/>
                <a:cs typeface="+mn-cs"/>
              </a:rPr>
              <a:t>		</a:t>
            </a:r>
            <a:r>
              <a:rPr kumimoji="0" lang="fr-FR" sz="1600" b="0" i="0" u="none" strike="noStrike" kern="1200" cap="none" spc="0" normalizeH="0" baseline="0" noProof="0" dirty="0" smtClean="0">
                <a:ln>
                  <a:noFill/>
                </a:ln>
                <a:solidFill>
                  <a:schemeClr val="tx1"/>
                </a:solidFill>
                <a:effectLst/>
                <a:uLnTx/>
                <a:uFillTx/>
                <a:latin typeface="+mn-lt"/>
                <a:ea typeface="+mn-ea"/>
                <a:cs typeface="+mn-cs"/>
              </a:rPr>
              <a:t>On fixe les proportions désirées d’hommes/femmes, leur 	âge,    	ruraux/urbains …</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fr-FR" sz="1600" b="0" i="0" u="none" strike="noStrike" kern="1200" cap="none" spc="0" normalizeH="0" baseline="0" noProof="0" dirty="0" smtClean="0">
                <a:ln>
                  <a:noFill/>
                </a:ln>
                <a:solidFill>
                  <a:schemeClr val="tx1"/>
                </a:solidFill>
                <a:effectLst/>
                <a:uLnTx/>
                <a:uFillTx/>
                <a:latin typeface="+mn-lt"/>
                <a:ea typeface="+mn-ea"/>
                <a:cs typeface="+mn-cs"/>
              </a:rPr>
              <a:t>		L’enquêteur doit respecter les quotas.</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fr-FR" sz="1600" b="0" i="0" u="none" strike="noStrike" kern="1200" cap="none" spc="0" normalizeH="0" baseline="0" noProof="0" dirty="0" smtClean="0">
                <a:ln>
                  <a:noFill/>
                </a:ln>
                <a:solidFill>
                  <a:schemeClr val="tx1"/>
                </a:solidFill>
                <a:effectLst/>
                <a:uLnTx/>
                <a:uFillTx/>
                <a:latin typeface="+mn-lt"/>
                <a:ea typeface="+mn-ea"/>
                <a:cs typeface="+mn-cs"/>
              </a:rPr>
              <a:t>		Ses limites : </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1600" b="0" i="0" u="none" strike="noStrike" kern="1200" cap="none" spc="0" normalizeH="0" baseline="0" noProof="0" dirty="0" smtClean="0">
                <a:ln>
                  <a:noFill/>
                </a:ln>
                <a:solidFill>
                  <a:schemeClr val="tx1"/>
                </a:solidFill>
                <a:effectLst/>
                <a:uLnTx/>
                <a:uFillTx/>
                <a:latin typeface="+mn-lt"/>
                <a:ea typeface="+mn-ea"/>
                <a:cs typeface="+mn-cs"/>
              </a:rPr>
              <a:t>Si les critères sont faibles : de sérieux biais risquent d’être induits (grande latitude de choix chez les enquêteurs)</a:t>
            </a:r>
          </a:p>
          <a:p>
            <a:pPr marL="1143000" marR="0" lvl="2" indent="-2286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1600" b="0" i="0" u="none" strike="noStrike" kern="1200" cap="none" spc="0" normalizeH="0" baseline="0" noProof="0" dirty="0" smtClean="0">
                <a:ln>
                  <a:noFill/>
                </a:ln>
                <a:solidFill>
                  <a:schemeClr val="tx1"/>
                </a:solidFill>
                <a:effectLst/>
                <a:uLnTx/>
                <a:uFillTx/>
                <a:latin typeface="+mn-lt"/>
                <a:ea typeface="+mn-ea"/>
                <a:cs typeface="+mn-cs"/>
              </a:rPr>
              <a:t>Si les critères sont nombreux : risque de difficulté à trouver des personnes à interroger.</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fr-FR" sz="14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fr-FR" sz="14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fr-FR" sz="1400" b="0" i="0" u="none" strike="noStrike" kern="1200" cap="none" spc="0" normalizeH="0" baseline="0" noProof="0" dirty="0" smtClean="0">
                <a:ln>
                  <a:noFill/>
                </a:ln>
                <a:solidFill>
                  <a:schemeClr val="tx1"/>
                </a:solidFill>
                <a:effectLst/>
                <a:uLnTx/>
                <a:uFillTx/>
                <a:latin typeface="+mn-lt"/>
                <a:ea typeface="+mn-ea"/>
                <a:cs typeface="+mn-cs"/>
              </a:rPr>
              <a:t>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Espace réservé du numéro de diapositive 4"/>
          <p:cNvSpPr>
            <a:spLocks noGrp="1"/>
          </p:cNvSpPr>
          <p:nvPr>
            <p:ph type="sldNum" sz="quarter" idx="11"/>
          </p:nvPr>
        </p:nvSpPr>
        <p:spPr>
          <a:noFill/>
        </p:spPr>
        <p:txBody>
          <a:bodyPr/>
          <a:lstStyle/>
          <a:p>
            <a:fld id="{1A3BDD65-23A4-4B6E-8CA9-37DEB86A1E87}" type="slidenum">
              <a:rPr lang="fr-FR"/>
              <a:pPr/>
              <a:t>59</a:t>
            </a:fld>
            <a:endParaRPr lang="fr-FR"/>
          </a:p>
        </p:txBody>
      </p:sp>
      <p:sp>
        <p:nvSpPr>
          <p:cNvPr id="86020" name="Rectangle 3"/>
          <p:cNvSpPr>
            <a:spLocks noGrp="1" noChangeArrowheads="1"/>
          </p:cNvSpPr>
          <p:nvPr>
            <p:ph type="body" idx="1"/>
          </p:nvPr>
        </p:nvSpPr>
        <p:spPr/>
        <p:txBody>
          <a:bodyPr>
            <a:normAutofit/>
          </a:bodyPr>
          <a:lstStyle/>
          <a:p>
            <a:pPr eaLnBrk="1" hangingPunct="1">
              <a:lnSpc>
                <a:spcPct val="80000"/>
              </a:lnSpc>
              <a:buFont typeface="Wingdings" pitchFamily="2" charset="2"/>
              <a:buNone/>
            </a:pPr>
            <a:r>
              <a:rPr lang="fr-FR" sz="1700" dirty="0" smtClean="0"/>
              <a:t>		</a:t>
            </a:r>
            <a:r>
              <a:rPr lang="fr-FR" sz="2000" dirty="0" smtClean="0"/>
              <a:t>Arbitrage  Quotas / Aléatoire</a:t>
            </a:r>
          </a:p>
          <a:p>
            <a:pPr eaLnBrk="1" hangingPunct="1">
              <a:lnSpc>
                <a:spcPct val="80000"/>
              </a:lnSpc>
              <a:buFont typeface="Wingdings" pitchFamily="2" charset="2"/>
              <a:buNone/>
            </a:pPr>
            <a:endParaRPr lang="fr-FR" sz="2000" dirty="0" smtClean="0"/>
          </a:p>
          <a:p>
            <a:pPr eaLnBrk="1" hangingPunct="1">
              <a:lnSpc>
                <a:spcPct val="80000"/>
              </a:lnSpc>
              <a:buFont typeface="Wingdings" pitchFamily="2" charset="2"/>
              <a:buNone/>
            </a:pPr>
            <a:endParaRPr lang="fr-FR" sz="2000" dirty="0" smtClean="0"/>
          </a:p>
          <a:p>
            <a:pPr eaLnBrk="1" hangingPunct="1">
              <a:lnSpc>
                <a:spcPct val="80000"/>
              </a:lnSpc>
              <a:buFont typeface="Wingdings" pitchFamily="2" charset="2"/>
              <a:buNone/>
            </a:pPr>
            <a:r>
              <a:rPr lang="fr-FR" sz="2000" dirty="0" smtClean="0"/>
              <a:t>Selon le type d’informations cherchées :</a:t>
            </a:r>
          </a:p>
          <a:p>
            <a:pPr marL="457200" indent="-457200" eaLnBrk="1" hangingPunct="1">
              <a:lnSpc>
                <a:spcPct val="80000"/>
              </a:lnSpc>
              <a:buFont typeface="Wingdings" pitchFamily="2" charset="2"/>
              <a:buAutoNum type="arabicParenR"/>
            </a:pPr>
            <a:r>
              <a:rPr lang="fr-FR" sz="2000" dirty="0" smtClean="0"/>
              <a:t>Combien de % de la population ( extrapolation) sont intéressés par le produit ?</a:t>
            </a:r>
          </a:p>
          <a:p>
            <a:pPr eaLnBrk="1" hangingPunct="1">
              <a:lnSpc>
                <a:spcPct val="80000"/>
              </a:lnSpc>
              <a:buFont typeface="Wingdings" pitchFamily="2" charset="2"/>
              <a:buAutoNum type="arabicParenR"/>
            </a:pPr>
            <a:endParaRPr lang="fr-FR" sz="2000" dirty="0" smtClean="0"/>
          </a:p>
          <a:p>
            <a:pPr eaLnBrk="1" hangingPunct="1">
              <a:lnSpc>
                <a:spcPct val="80000"/>
              </a:lnSpc>
              <a:buFont typeface="Wingdings" pitchFamily="2" charset="2"/>
              <a:buAutoNum type="arabicParenR"/>
            </a:pPr>
            <a:r>
              <a:rPr lang="fr-FR" sz="2000" dirty="0" smtClean="0"/>
              <a:t>Les séniors sont ils plus intéressés que les Juniors  par la caractéristique Prix ?</a:t>
            </a:r>
            <a:endParaRPr lang="fr-FR" sz="1700" dirty="0" smtClean="0"/>
          </a:p>
          <a:p>
            <a:pPr eaLnBrk="1" hangingPunct="1">
              <a:lnSpc>
                <a:spcPct val="80000"/>
              </a:lnSpc>
              <a:buFont typeface="Wingdings" pitchFamily="2" charset="2"/>
              <a:buNone/>
            </a:pPr>
            <a:r>
              <a:rPr lang="fr-FR" sz="1700" dirty="0" smtClean="0"/>
              <a:t>		</a:t>
            </a:r>
          </a:p>
        </p:txBody>
      </p:sp>
      <p:sp>
        <p:nvSpPr>
          <p:cNvPr id="86022" name="Rectangle 2"/>
          <p:cNvSpPr>
            <a:spLocks noChangeArrowheads="1"/>
          </p:cNvSpPr>
          <p:nvPr/>
        </p:nvSpPr>
        <p:spPr bwMode="auto">
          <a:xfrm>
            <a:off x="457200" y="457200"/>
            <a:ext cx="8229600" cy="1371600"/>
          </a:xfrm>
          <a:prstGeom prst="rect">
            <a:avLst/>
          </a:prstGeom>
          <a:noFill/>
          <a:ln w="9525">
            <a:noFill/>
            <a:miter lim="800000"/>
            <a:headEnd/>
            <a:tailEnd/>
          </a:ln>
        </p:spPr>
        <p:txBody>
          <a:bodyPr anchor="ctr"/>
          <a:lstStyle/>
          <a:p>
            <a:r>
              <a:rPr lang="fr-FR" sz="4400" i="0">
                <a:solidFill>
                  <a:schemeClr val="hlink"/>
                </a:solidFill>
              </a:rPr>
              <a:t>TYPOLOGIE DE L’ECHANTILLON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image103b_r2_c2.png"/>
          <p:cNvPicPr>
            <a:picLocks noChangeAspect="1"/>
          </p:cNvPicPr>
          <p:nvPr/>
        </p:nvPicPr>
        <p:blipFill>
          <a:blip r:embed="rId2" cstate="print"/>
          <a:stretch>
            <a:fillRect/>
          </a:stretch>
        </p:blipFill>
        <p:spPr>
          <a:xfrm>
            <a:off x="0" y="54952"/>
            <a:ext cx="9144000" cy="6748096"/>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Espace réservé du numéro de diapositive 4"/>
          <p:cNvSpPr>
            <a:spLocks noGrp="1"/>
          </p:cNvSpPr>
          <p:nvPr>
            <p:ph type="sldNum" sz="quarter" idx="11"/>
          </p:nvPr>
        </p:nvSpPr>
        <p:spPr>
          <a:noFill/>
        </p:spPr>
        <p:txBody>
          <a:bodyPr/>
          <a:lstStyle/>
          <a:p>
            <a:fld id="{170DFD45-34C4-4034-9C78-4A46DA36263C}" type="slidenum">
              <a:rPr lang="fr-FR"/>
              <a:pPr/>
              <a:t>60</a:t>
            </a:fld>
            <a:endParaRPr lang="fr-FR"/>
          </a:p>
        </p:txBody>
      </p:sp>
      <p:sp>
        <p:nvSpPr>
          <p:cNvPr id="87044" name="Rectangle 3"/>
          <p:cNvSpPr>
            <a:spLocks noGrp="1" noChangeArrowheads="1"/>
          </p:cNvSpPr>
          <p:nvPr>
            <p:ph type="body" idx="1"/>
          </p:nvPr>
        </p:nvSpPr>
        <p:spPr/>
        <p:txBody>
          <a:bodyPr/>
          <a:lstStyle/>
          <a:p>
            <a:pPr marL="1333500" lvl="2" indent="-419100" eaLnBrk="1" hangingPunct="1">
              <a:lnSpc>
                <a:spcPct val="80000"/>
              </a:lnSpc>
              <a:buFont typeface="Wingdings" pitchFamily="2" charset="2"/>
              <a:buChar char="Ø"/>
            </a:pPr>
            <a:r>
              <a:rPr lang="fr-FR" sz="2000" smtClean="0"/>
              <a:t>La méthode des itinéraires</a:t>
            </a:r>
          </a:p>
          <a:p>
            <a:pPr marL="1333500" lvl="2" indent="-419100" eaLnBrk="1" hangingPunct="1">
              <a:lnSpc>
                <a:spcPct val="80000"/>
              </a:lnSpc>
              <a:buFont typeface="Wingdings" pitchFamily="2" charset="2"/>
              <a:buNone/>
            </a:pPr>
            <a:endParaRPr lang="fr-FR" sz="2000" smtClean="0"/>
          </a:p>
          <a:p>
            <a:pPr marL="933450" lvl="1" indent="-476250" eaLnBrk="1" hangingPunct="1">
              <a:lnSpc>
                <a:spcPct val="80000"/>
              </a:lnSpc>
              <a:buFont typeface="Wingdings" pitchFamily="2" charset="2"/>
              <a:buNone/>
            </a:pPr>
            <a:r>
              <a:rPr lang="fr-FR" sz="2000" smtClean="0"/>
              <a:t>	Pour limiter les risques de biais, on essaie de reproduire les conditions d’un tirage au sort.</a:t>
            </a:r>
          </a:p>
          <a:p>
            <a:pPr marL="1333500" lvl="2" indent="-419100" eaLnBrk="1" hangingPunct="1">
              <a:lnSpc>
                <a:spcPct val="80000"/>
              </a:lnSpc>
              <a:buFont typeface="Wingdings" pitchFamily="2" charset="2"/>
              <a:buNone/>
            </a:pPr>
            <a:endParaRPr lang="fr-FR" sz="2000" smtClean="0"/>
          </a:p>
          <a:p>
            <a:pPr marL="1333500" lvl="2" indent="-419100" eaLnBrk="1" hangingPunct="1">
              <a:lnSpc>
                <a:spcPct val="80000"/>
              </a:lnSpc>
              <a:buFont typeface="Wingdings" pitchFamily="2" charset="2"/>
              <a:buNone/>
            </a:pPr>
            <a:r>
              <a:rPr lang="fr-FR" sz="2000" smtClean="0"/>
              <a:t>	EX : « Commencez votre tournée au N° 1 de l’avenue. Arrêtez-vous à une maison sur 5…</a:t>
            </a:r>
          </a:p>
          <a:p>
            <a:pPr marL="1333500" lvl="2" indent="-419100" eaLnBrk="1" hangingPunct="1">
              <a:lnSpc>
                <a:spcPct val="80000"/>
              </a:lnSpc>
              <a:buFont typeface="Wingdings" pitchFamily="2" charset="2"/>
              <a:buNone/>
            </a:pPr>
            <a:endParaRPr lang="fr-FR" sz="2000" smtClean="0"/>
          </a:p>
          <a:p>
            <a:pPr marL="1333500" lvl="2" indent="-419100" eaLnBrk="1" hangingPunct="1">
              <a:lnSpc>
                <a:spcPct val="80000"/>
              </a:lnSpc>
              <a:buFont typeface="Wingdings" pitchFamily="2" charset="2"/>
              <a:buNone/>
            </a:pPr>
            <a:r>
              <a:rPr lang="fr-FR" sz="2000" smtClean="0"/>
              <a:t>	EX :Etude DGAC = interroger la cinquième personne qui entre dans la salle d’embarquement.</a:t>
            </a:r>
          </a:p>
          <a:p>
            <a:pPr marL="1333500" lvl="2" indent="-419100" eaLnBrk="1" hangingPunct="1">
              <a:lnSpc>
                <a:spcPct val="80000"/>
              </a:lnSpc>
              <a:buFont typeface="Wingdings" pitchFamily="2" charset="2"/>
              <a:buNone/>
            </a:pPr>
            <a:endParaRPr lang="fr-FR" sz="2000" smtClean="0"/>
          </a:p>
        </p:txBody>
      </p:sp>
      <p:sp>
        <p:nvSpPr>
          <p:cNvPr id="87046" name="Rectangle 2"/>
          <p:cNvSpPr>
            <a:spLocks noChangeArrowheads="1"/>
          </p:cNvSpPr>
          <p:nvPr/>
        </p:nvSpPr>
        <p:spPr bwMode="auto">
          <a:xfrm>
            <a:off x="457200" y="457200"/>
            <a:ext cx="8229600" cy="1371600"/>
          </a:xfrm>
          <a:prstGeom prst="rect">
            <a:avLst/>
          </a:prstGeom>
          <a:noFill/>
          <a:ln w="9525">
            <a:noFill/>
            <a:miter lim="800000"/>
            <a:headEnd/>
            <a:tailEnd/>
          </a:ln>
        </p:spPr>
        <p:txBody>
          <a:bodyPr anchor="ctr"/>
          <a:lstStyle/>
          <a:p>
            <a:r>
              <a:rPr lang="fr-FR" sz="4400" i="0">
                <a:solidFill>
                  <a:schemeClr val="hlink"/>
                </a:solidFill>
              </a:rPr>
              <a:t>TYPOLOGIE DE L’ECHANTILLON</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Espace réservé du numéro de diapositive 4"/>
          <p:cNvSpPr>
            <a:spLocks noGrp="1"/>
          </p:cNvSpPr>
          <p:nvPr>
            <p:ph type="sldNum" sz="quarter" idx="11"/>
          </p:nvPr>
        </p:nvSpPr>
        <p:spPr>
          <a:noFill/>
        </p:spPr>
        <p:txBody>
          <a:bodyPr/>
          <a:lstStyle/>
          <a:p>
            <a:fld id="{B54F1242-9F4E-4344-81D5-3B7B8FAB0DD5}" type="slidenum">
              <a:rPr lang="fr-FR"/>
              <a:pPr/>
              <a:t>61</a:t>
            </a:fld>
            <a:endParaRPr lang="fr-FR"/>
          </a:p>
        </p:txBody>
      </p:sp>
      <p:sp>
        <p:nvSpPr>
          <p:cNvPr id="88068" name="Rectangle 3"/>
          <p:cNvSpPr>
            <a:spLocks noGrp="1" noChangeArrowheads="1"/>
          </p:cNvSpPr>
          <p:nvPr>
            <p:ph type="body" idx="1"/>
          </p:nvPr>
        </p:nvSpPr>
        <p:spPr/>
        <p:txBody>
          <a:bodyPr/>
          <a:lstStyle/>
          <a:p>
            <a:pPr marL="1333500" lvl="2" indent="-419100" eaLnBrk="1" hangingPunct="1">
              <a:buFont typeface="Wingdings" pitchFamily="2" charset="2"/>
              <a:buAutoNum type="alphaLcPeriod" startAt="3"/>
            </a:pPr>
            <a:r>
              <a:rPr lang="fr-FR" sz="2000" smtClean="0"/>
              <a:t>Les erreurs d’échantillonnage </a:t>
            </a:r>
          </a:p>
          <a:p>
            <a:pPr marL="1333500" lvl="2" indent="-419100" eaLnBrk="1" hangingPunct="1">
              <a:buFont typeface="Wingdings" pitchFamily="2" charset="2"/>
              <a:buNone/>
            </a:pPr>
            <a:endParaRPr lang="fr-FR" sz="2000" smtClean="0"/>
          </a:p>
          <a:p>
            <a:pPr marL="1333500" lvl="2" indent="-419100" eaLnBrk="1" hangingPunct="1">
              <a:buFont typeface="Wingdings" pitchFamily="2" charset="2"/>
              <a:buChar char="Ø"/>
            </a:pPr>
            <a:r>
              <a:rPr lang="fr-FR" sz="2000" smtClean="0"/>
              <a:t>Erreurs de méthodes et de procédures</a:t>
            </a:r>
          </a:p>
          <a:p>
            <a:pPr marL="1333500" lvl="2" indent="-419100" eaLnBrk="1" hangingPunct="1">
              <a:buFont typeface="Wingdings" pitchFamily="2" charset="2"/>
              <a:buNone/>
            </a:pPr>
            <a:endParaRPr lang="fr-FR" sz="2000" smtClean="0"/>
          </a:p>
          <a:p>
            <a:pPr marL="1333500" lvl="2" indent="-419100" eaLnBrk="1" hangingPunct="1">
              <a:buFont typeface="Wingdings" pitchFamily="2" charset="2"/>
              <a:buNone/>
            </a:pPr>
            <a:r>
              <a:rPr lang="fr-FR" sz="2000" smtClean="0"/>
              <a:t>Lorsque la méthode d’échantillonnage choisie ne permet pas</a:t>
            </a:r>
          </a:p>
          <a:p>
            <a:pPr marL="1333500" lvl="2" indent="-419100" eaLnBrk="1" hangingPunct="1">
              <a:buFont typeface="Wingdings" pitchFamily="2" charset="2"/>
              <a:buNone/>
            </a:pPr>
            <a:r>
              <a:rPr lang="fr-FR" sz="2000" smtClean="0"/>
              <a:t>de constituer un échantillon représentatif de la population, </a:t>
            </a:r>
          </a:p>
          <a:p>
            <a:pPr marL="1333500" lvl="2" indent="-419100" eaLnBrk="1" hangingPunct="1">
              <a:buFont typeface="Wingdings" pitchFamily="2" charset="2"/>
              <a:buNone/>
            </a:pPr>
            <a:r>
              <a:rPr lang="fr-FR" sz="2000" smtClean="0"/>
              <a:t>L’échantillon risque d’être biaisé.</a:t>
            </a:r>
          </a:p>
          <a:p>
            <a:pPr marL="1333500" lvl="2" indent="-419100" eaLnBrk="1" hangingPunct="1">
              <a:buFont typeface="Wingdings" pitchFamily="2" charset="2"/>
              <a:buNone/>
            </a:pPr>
            <a:endParaRPr lang="fr-FR" sz="2000" smtClean="0"/>
          </a:p>
          <a:p>
            <a:pPr marL="1333500" lvl="2" indent="-419100" eaLnBrk="1" hangingPunct="1">
              <a:buFont typeface="Wingdings" pitchFamily="2" charset="2"/>
              <a:buNone/>
            </a:pPr>
            <a:r>
              <a:rPr lang="fr-FR" sz="2000" smtClean="0"/>
              <a:t>Ex: étude auprès des personnes de plus de 18 ans habitant Paris, on se sert des listes électorales.</a:t>
            </a:r>
          </a:p>
          <a:p>
            <a:pPr marL="1333500" lvl="2" indent="-419100" eaLnBrk="1" hangingPunct="1">
              <a:buFont typeface="Wingdings" pitchFamily="2" charset="2"/>
              <a:buNone/>
            </a:pPr>
            <a:endParaRPr lang="fr-FR" sz="2000" smtClean="0"/>
          </a:p>
        </p:txBody>
      </p:sp>
      <p:sp>
        <p:nvSpPr>
          <p:cNvPr id="88070" name="Rectangle 2"/>
          <p:cNvSpPr>
            <a:spLocks noChangeArrowheads="1"/>
          </p:cNvSpPr>
          <p:nvPr/>
        </p:nvSpPr>
        <p:spPr bwMode="auto">
          <a:xfrm>
            <a:off x="457200" y="457200"/>
            <a:ext cx="8229600" cy="1371600"/>
          </a:xfrm>
          <a:prstGeom prst="rect">
            <a:avLst/>
          </a:prstGeom>
          <a:noFill/>
          <a:ln w="9525">
            <a:noFill/>
            <a:miter lim="800000"/>
            <a:headEnd/>
            <a:tailEnd/>
          </a:ln>
        </p:spPr>
        <p:txBody>
          <a:bodyPr anchor="ctr"/>
          <a:lstStyle/>
          <a:p>
            <a:r>
              <a:rPr lang="fr-FR" sz="4400" i="0">
                <a:solidFill>
                  <a:schemeClr val="hlink"/>
                </a:solidFill>
              </a:rPr>
              <a:t>TYPOLOGIE DE L’ECHANTILLON</a:t>
            </a:r>
          </a:p>
        </p:txBody>
      </p:sp>
      <p:sp>
        <p:nvSpPr>
          <p:cNvPr id="5" name="Rectangle 3"/>
          <p:cNvSpPr txBox="1">
            <a:spLocks noChangeArrowheads="1"/>
          </p:cNvSpPr>
          <p:nvPr/>
        </p:nvSpPr>
        <p:spPr>
          <a:xfrm>
            <a:off x="323528" y="5445224"/>
            <a:ext cx="8229600" cy="1180728"/>
          </a:xfrm>
          <a:prstGeom prst="rect">
            <a:avLst/>
          </a:prstGeom>
        </p:spPr>
        <p:txBody>
          <a:bodyPr vert="horz" lIns="91440" tIns="45720" rIns="91440" bIns="45720" rtlCol="0">
            <a:normAutofit/>
          </a:bodyPr>
          <a:lstStyle/>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fr-FR" sz="2000" b="0" i="0" u="none" strike="noStrike" kern="1200" cap="none" spc="0" normalizeH="0" baseline="0" noProof="0" smtClean="0">
                <a:ln>
                  <a:noFill/>
                </a:ln>
                <a:solidFill>
                  <a:schemeClr val="tx1"/>
                </a:solidFill>
                <a:effectLst/>
                <a:uLnTx/>
                <a:uFillTx/>
                <a:latin typeface="+mn-lt"/>
                <a:ea typeface="+mn-ea"/>
                <a:cs typeface="+mn-cs"/>
              </a:rPr>
              <a:t>Les erreurs de recueil de l’information : questionnaires mal rédigés, questions mal posées ou mal rédigées, erreurs des enquêteurs…</a:t>
            </a:r>
          </a:p>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fr-FR" sz="2000" b="0" i="0" u="none" strike="noStrike" kern="1200" cap="none" spc="0" normalizeH="0" baseline="0" noProof="0" smtClean="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fr-FR"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404664"/>
            <a:ext cx="8568952" cy="5544616"/>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p:cNvSpPr txBox="1"/>
          <p:nvPr/>
        </p:nvSpPr>
        <p:spPr>
          <a:xfrm>
            <a:off x="2627784" y="1772816"/>
            <a:ext cx="4337213" cy="1107996"/>
          </a:xfrm>
          <a:prstGeom prst="rect">
            <a:avLst/>
          </a:prstGeom>
          <a:noFill/>
        </p:spPr>
        <p:txBody>
          <a:bodyPr wrap="none" rtlCol="0">
            <a:spAutoFit/>
          </a:bodyPr>
          <a:lstStyle/>
          <a:p>
            <a:r>
              <a:rPr lang="fr-FR" sz="6600" dirty="0" smtClean="0">
                <a:solidFill>
                  <a:schemeClr val="bg1"/>
                </a:solidFill>
              </a:rPr>
              <a:t>Etudes </a:t>
            </a:r>
            <a:r>
              <a:rPr lang="fr-FR" sz="6600" dirty="0" err="1" smtClean="0">
                <a:solidFill>
                  <a:schemeClr val="bg1"/>
                </a:solidFill>
              </a:rPr>
              <a:t>BtoB</a:t>
            </a:r>
            <a:endParaRPr lang="fr-FR" sz="6600" dirty="0">
              <a:solidFill>
                <a:schemeClr val="bg1"/>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p:txBody>
          <a:bodyPr/>
          <a:lstStyle/>
          <a:p>
            <a:pPr eaLnBrk="1" hangingPunct="1"/>
            <a:r>
              <a:rPr lang="fr-FR" smtClean="0"/>
              <a:t>Spécificités du Produit  BtoB</a:t>
            </a:r>
          </a:p>
        </p:txBody>
      </p:sp>
      <p:sp>
        <p:nvSpPr>
          <p:cNvPr id="3075" name="Espace réservé du contenu 2"/>
          <p:cNvSpPr>
            <a:spLocks noGrp="1"/>
          </p:cNvSpPr>
          <p:nvPr>
            <p:ph idx="1"/>
          </p:nvPr>
        </p:nvSpPr>
        <p:spPr/>
        <p:txBody>
          <a:bodyPr/>
          <a:lstStyle/>
          <a:p>
            <a:pPr eaLnBrk="1" hangingPunct="1"/>
            <a:r>
              <a:rPr lang="fr-FR" sz="2000" smtClean="0"/>
              <a:t>Produit :</a:t>
            </a:r>
          </a:p>
          <a:p>
            <a:pPr lvl="1" eaLnBrk="1" hangingPunct="1"/>
            <a:r>
              <a:rPr lang="fr-FR" sz="1600" smtClean="0"/>
              <a:t>Une transformation ultérieure complexe, </a:t>
            </a:r>
          </a:p>
          <a:p>
            <a:pPr lvl="1" eaLnBrk="1" hangingPunct="1"/>
            <a:r>
              <a:rPr lang="fr-FR" sz="1600" smtClean="0"/>
              <a:t>un investissement financier élevé, </a:t>
            </a:r>
          </a:p>
          <a:p>
            <a:pPr lvl="1" eaLnBrk="1" hangingPunct="1"/>
            <a:r>
              <a:rPr lang="fr-FR" sz="1600" smtClean="0"/>
              <a:t>une maintenance continue et complexe</a:t>
            </a:r>
          </a:p>
          <a:p>
            <a:pPr lvl="1" eaLnBrk="1" hangingPunct="1"/>
            <a:r>
              <a:rPr lang="fr-FR" sz="1600" smtClean="0"/>
              <a:t>Du service  ( impact sur la rentabilité et rôle de la tertiarisation</a:t>
            </a:r>
          </a:p>
          <a:p>
            <a:pPr lvl="1" eaLnBrk="1" hangingPunct="1"/>
            <a:r>
              <a:rPr lang="fr-FR" sz="1600" smtClean="0"/>
              <a:t>Aide à la formulation du besoin, part essentielle de l’offre</a:t>
            </a:r>
          </a:p>
          <a:p>
            <a:pPr lvl="1" eaLnBrk="1" hangingPunct="1"/>
            <a:r>
              <a:rPr lang="fr-FR" sz="1600" smtClean="0"/>
              <a:t>Existence de barrières de banalisation créées par des produits non différenciables ( Nutriose, Goretex, Amidon, Intel … )</a:t>
            </a:r>
          </a:p>
          <a:p>
            <a:pPr eaLnBrk="1" hangingPunct="1"/>
            <a:endParaRPr lang="fr-FR" sz="2000" smtClean="0"/>
          </a:p>
          <a:p>
            <a:pPr eaLnBrk="1" hangingPunct="1">
              <a:buFontTx/>
              <a:buNone/>
            </a:pPr>
            <a:r>
              <a:rPr lang="fr-FR" sz="2000" smtClean="0"/>
              <a:t>«  On fabrique des biens, on fournit des services, mais on vend des solutions. «  </a:t>
            </a:r>
          </a:p>
          <a:p>
            <a:pPr eaLnBrk="1" hangingPunct="1"/>
            <a:endParaRPr lang="fr-FR" sz="2000" smtClean="0"/>
          </a:p>
          <a:p>
            <a:pPr eaLnBrk="1" hangingPunct="1"/>
            <a:endParaRPr lang="fr-FR" sz="2000" smtClean="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fr-FR" smtClean="0"/>
              <a:t>Spécificités du  Mix BtoB</a:t>
            </a:r>
          </a:p>
        </p:txBody>
      </p:sp>
      <p:sp>
        <p:nvSpPr>
          <p:cNvPr id="4099" name="Espace réservé du contenu 2"/>
          <p:cNvSpPr>
            <a:spLocks noGrp="1"/>
          </p:cNvSpPr>
          <p:nvPr>
            <p:ph idx="1"/>
          </p:nvPr>
        </p:nvSpPr>
        <p:spPr>
          <a:xfrm>
            <a:off x="468313" y="1341438"/>
            <a:ext cx="8229600" cy="4525962"/>
          </a:xfrm>
        </p:spPr>
        <p:txBody>
          <a:bodyPr>
            <a:normAutofit lnSpcReduction="10000"/>
          </a:bodyPr>
          <a:lstStyle/>
          <a:p>
            <a:pPr eaLnBrk="1" hangingPunct="1"/>
            <a:r>
              <a:rPr lang="fr-FR" sz="2000" smtClean="0"/>
              <a:t>Produit :</a:t>
            </a:r>
          </a:p>
          <a:p>
            <a:pPr lvl="1" eaLnBrk="1" hangingPunct="1"/>
            <a:r>
              <a:rPr lang="fr-FR" sz="1600" smtClean="0"/>
              <a:t>Une transformation ultérieure complexe, </a:t>
            </a:r>
          </a:p>
          <a:p>
            <a:pPr lvl="1" eaLnBrk="1" hangingPunct="1"/>
            <a:r>
              <a:rPr lang="fr-FR" sz="1600" smtClean="0"/>
              <a:t>un investissement financier élevé, </a:t>
            </a:r>
          </a:p>
          <a:p>
            <a:pPr lvl="1" eaLnBrk="1" hangingPunct="1"/>
            <a:r>
              <a:rPr lang="fr-FR" sz="1600" smtClean="0"/>
              <a:t>une maintenance continue et complexe</a:t>
            </a:r>
          </a:p>
          <a:p>
            <a:pPr lvl="1" eaLnBrk="1" hangingPunct="1"/>
            <a:r>
              <a:rPr lang="fr-FR" sz="1600" smtClean="0"/>
              <a:t>Du service </a:t>
            </a:r>
          </a:p>
          <a:p>
            <a:pPr lvl="1" eaLnBrk="1" hangingPunct="1"/>
            <a:r>
              <a:rPr lang="fr-FR" sz="1600" smtClean="0"/>
              <a:t>Aide à la formulation du besoin</a:t>
            </a:r>
          </a:p>
          <a:p>
            <a:pPr eaLnBrk="1" hangingPunct="1">
              <a:buFontTx/>
              <a:buNone/>
            </a:pPr>
            <a:endParaRPr lang="fr-FR" sz="2000" smtClean="0"/>
          </a:p>
          <a:p>
            <a:pPr eaLnBrk="1" hangingPunct="1"/>
            <a:r>
              <a:rPr lang="fr-FR" sz="2000" smtClean="0"/>
              <a:t>Prix</a:t>
            </a:r>
          </a:p>
          <a:p>
            <a:pPr lvl="1" eaLnBrk="1" hangingPunct="1"/>
            <a:r>
              <a:rPr lang="fr-FR" sz="1600" smtClean="0"/>
              <a:t>Fixation des prix par accord négocié, appel d’offres etc ..</a:t>
            </a:r>
          </a:p>
          <a:p>
            <a:pPr lvl="1" eaLnBrk="1" hangingPunct="1"/>
            <a:r>
              <a:rPr lang="fr-FR" sz="1600" smtClean="0"/>
              <a:t>et conditions de paiement différé.</a:t>
            </a:r>
          </a:p>
          <a:p>
            <a:pPr eaLnBrk="1" hangingPunct="1"/>
            <a:endParaRPr lang="fr-FR" sz="2000" smtClean="0"/>
          </a:p>
          <a:p>
            <a:pPr eaLnBrk="1" hangingPunct="1"/>
            <a:r>
              <a:rPr lang="fr-FR" sz="2000" smtClean="0"/>
              <a:t>Commercialisation</a:t>
            </a:r>
          </a:p>
          <a:p>
            <a:pPr lvl="1" eaLnBrk="1" hangingPunct="1"/>
            <a:r>
              <a:rPr lang="fr-FR" sz="1600" smtClean="0"/>
              <a:t>Une commercialisation directe souvent . Force de vente/  Agent /distributeur</a:t>
            </a:r>
          </a:p>
          <a:p>
            <a:pPr lvl="1" eaLnBrk="1" hangingPunct="1">
              <a:buFontTx/>
              <a:buNone/>
            </a:pPr>
            <a:endParaRPr lang="fr-FR" sz="1600" smtClean="0"/>
          </a:p>
          <a:p>
            <a:pPr eaLnBrk="1" hangingPunct="1"/>
            <a:r>
              <a:rPr lang="fr-FR" sz="2000" smtClean="0"/>
              <a:t>Des medias de communication business specifiques .</a:t>
            </a:r>
          </a:p>
          <a:p>
            <a:pPr eaLnBrk="1" hangingPunct="1"/>
            <a:endParaRPr lang="fr-FR" sz="2000" smtClean="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fr-FR" smtClean="0"/>
              <a:t>Medias de communication BtoB</a:t>
            </a:r>
          </a:p>
        </p:txBody>
      </p:sp>
      <p:cxnSp>
        <p:nvCxnSpPr>
          <p:cNvPr id="5" name="Connecteur droit avec flèche 4"/>
          <p:cNvCxnSpPr/>
          <p:nvPr/>
        </p:nvCxnSpPr>
        <p:spPr>
          <a:xfrm>
            <a:off x="900113" y="6165850"/>
            <a:ext cx="7127875"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rot="5400000" flipH="1" flipV="1">
            <a:off x="-1261269" y="3933032"/>
            <a:ext cx="4321175"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25" name="ZoneTexte 8"/>
          <p:cNvSpPr txBox="1">
            <a:spLocks noChangeArrowheads="1"/>
          </p:cNvSpPr>
          <p:nvPr/>
        </p:nvSpPr>
        <p:spPr bwMode="auto">
          <a:xfrm>
            <a:off x="684213" y="1628775"/>
            <a:ext cx="1889125" cy="369888"/>
          </a:xfrm>
          <a:prstGeom prst="rect">
            <a:avLst/>
          </a:prstGeom>
          <a:noFill/>
          <a:ln w="9525">
            <a:noFill/>
            <a:miter lim="800000"/>
            <a:headEnd/>
            <a:tailEnd/>
          </a:ln>
        </p:spPr>
        <p:txBody>
          <a:bodyPr wrap="none">
            <a:spAutoFit/>
          </a:bodyPr>
          <a:lstStyle/>
          <a:p>
            <a:r>
              <a:rPr lang="fr-FR"/>
              <a:t>Personnalisation</a:t>
            </a:r>
          </a:p>
        </p:txBody>
      </p:sp>
      <p:sp>
        <p:nvSpPr>
          <p:cNvPr id="5126" name="ZoneTexte 9"/>
          <p:cNvSpPr txBox="1">
            <a:spLocks noChangeArrowheads="1"/>
          </p:cNvSpPr>
          <p:nvPr/>
        </p:nvSpPr>
        <p:spPr bwMode="auto">
          <a:xfrm>
            <a:off x="6516688" y="6488113"/>
            <a:ext cx="2346325" cy="369887"/>
          </a:xfrm>
          <a:prstGeom prst="rect">
            <a:avLst/>
          </a:prstGeom>
          <a:noFill/>
          <a:ln w="9525">
            <a:noFill/>
            <a:miter lim="800000"/>
            <a:headEnd/>
            <a:tailEnd/>
          </a:ln>
        </p:spPr>
        <p:txBody>
          <a:bodyPr>
            <a:spAutoFit/>
          </a:bodyPr>
          <a:lstStyle/>
          <a:p>
            <a:r>
              <a:rPr lang="fr-FR"/>
              <a:t>Coût /client potentiel</a:t>
            </a:r>
          </a:p>
        </p:txBody>
      </p:sp>
      <p:sp>
        <p:nvSpPr>
          <p:cNvPr id="5127" name="ZoneTexte 10"/>
          <p:cNvSpPr txBox="1">
            <a:spLocks noChangeArrowheads="1"/>
          </p:cNvSpPr>
          <p:nvPr/>
        </p:nvSpPr>
        <p:spPr bwMode="auto">
          <a:xfrm>
            <a:off x="1116013" y="5445125"/>
            <a:ext cx="1152525" cy="646113"/>
          </a:xfrm>
          <a:prstGeom prst="rect">
            <a:avLst/>
          </a:prstGeom>
          <a:noFill/>
          <a:ln w="9525">
            <a:noFill/>
            <a:miter lim="800000"/>
            <a:headEnd/>
            <a:tailEnd/>
          </a:ln>
        </p:spPr>
        <p:txBody>
          <a:bodyPr>
            <a:spAutoFit/>
          </a:bodyPr>
          <a:lstStyle/>
          <a:p>
            <a:r>
              <a:rPr lang="fr-FR" sz="1200"/>
              <a:t>Pub dans presse specialisée</a:t>
            </a:r>
          </a:p>
        </p:txBody>
      </p:sp>
      <p:sp>
        <p:nvSpPr>
          <p:cNvPr id="5128" name="ZoneTexte 11"/>
          <p:cNvSpPr txBox="1">
            <a:spLocks noChangeArrowheads="1"/>
          </p:cNvSpPr>
          <p:nvPr/>
        </p:nvSpPr>
        <p:spPr bwMode="auto">
          <a:xfrm>
            <a:off x="1403350" y="5157788"/>
            <a:ext cx="1530350" cy="276225"/>
          </a:xfrm>
          <a:prstGeom prst="rect">
            <a:avLst/>
          </a:prstGeom>
          <a:noFill/>
          <a:ln w="9525">
            <a:noFill/>
            <a:miter lim="800000"/>
            <a:headEnd/>
            <a:tailEnd/>
          </a:ln>
        </p:spPr>
        <p:txBody>
          <a:bodyPr wrap="none">
            <a:spAutoFit/>
          </a:bodyPr>
          <a:lstStyle/>
          <a:p>
            <a:r>
              <a:rPr lang="fr-FR" sz="1200"/>
              <a:t>Salon professionnel</a:t>
            </a:r>
          </a:p>
        </p:txBody>
      </p:sp>
      <p:sp>
        <p:nvSpPr>
          <p:cNvPr id="5129" name="ZoneTexte 12"/>
          <p:cNvSpPr txBox="1">
            <a:spLocks noChangeArrowheads="1"/>
          </p:cNvSpPr>
          <p:nvPr/>
        </p:nvSpPr>
        <p:spPr bwMode="auto">
          <a:xfrm>
            <a:off x="1979613" y="4724400"/>
            <a:ext cx="1152525" cy="461963"/>
          </a:xfrm>
          <a:prstGeom prst="rect">
            <a:avLst/>
          </a:prstGeom>
          <a:noFill/>
          <a:ln w="9525">
            <a:noFill/>
            <a:miter lim="800000"/>
            <a:headEnd/>
            <a:tailEnd/>
          </a:ln>
        </p:spPr>
        <p:txBody>
          <a:bodyPr>
            <a:spAutoFit/>
          </a:bodyPr>
          <a:lstStyle/>
          <a:p>
            <a:r>
              <a:rPr lang="fr-FR" sz="1200"/>
              <a:t>Magazine  Société</a:t>
            </a:r>
          </a:p>
        </p:txBody>
      </p:sp>
      <p:sp>
        <p:nvSpPr>
          <p:cNvPr id="5130" name="ZoneTexte 13"/>
          <p:cNvSpPr txBox="1">
            <a:spLocks noChangeArrowheads="1"/>
          </p:cNvSpPr>
          <p:nvPr/>
        </p:nvSpPr>
        <p:spPr bwMode="auto">
          <a:xfrm>
            <a:off x="3203575" y="4005263"/>
            <a:ext cx="976313" cy="276225"/>
          </a:xfrm>
          <a:prstGeom prst="rect">
            <a:avLst/>
          </a:prstGeom>
          <a:noFill/>
          <a:ln w="9525">
            <a:noFill/>
            <a:miter lim="800000"/>
            <a:headEnd/>
            <a:tailEnd/>
          </a:ln>
        </p:spPr>
        <p:txBody>
          <a:bodyPr wrap="none">
            <a:spAutoFit/>
          </a:bodyPr>
          <a:lstStyle/>
          <a:p>
            <a:r>
              <a:rPr lang="fr-FR" sz="1200"/>
              <a:t>Conférence</a:t>
            </a:r>
          </a:p>
        </p:txBody>
      </p:sp>
      <p:sp>
        <p:nvSpPr>
          <p:cNvPr id="5131" name="ZoneTexte 14"/>
          <p:cNvSpPr txBox="1">
            <a:spLocks noChangeArrowheads="1"/>
          </p:cNvSpPr>
          <p:nvPr/>
        </p:nvSpPr>
        <p:spPr bwMode="auto">
          <a:xfrm>
            <a:off x="4716463" y="3357563"/>
            <a:ext cx="1717675" cy="460375"/>
          </a:xfrm>
          <a:prstGeom prst="rect">
            <a:avLst/>
          </a:prstGeom>
          <a:noFill/>
          <a:ln w="9525">
            <a:noFill/>
            <a:miter lim="800000"/>
            <a:headEnd/>
            <a:tailEnd/>
          </a:ln>
        </p:spPr>
        <p:txBody>
          <a:bodyPr wrap="none">
            <a:spAutoFit/>
          </a:bodyPr>
          <a:lstStyle/>
          <a:p>
            <a:r>
              <a:rPr lang="fr-FR" sz="1200"/>
              <a:t>Séminaire Multi clients</a:t>
            </a:r>
          </a:p>
          <a:p>
            <a:r>
              <a:rPr lang="fr-FR" sz="1200"/>
              <a:t>démonstration</a:t>
            </a:r>
          </a:p>
        </p:txBody>
      </p:sp>
      <p:sp>
        <p:nvSpPr>
          <p:cNvPr id="5132" name="ZoneTexte 15"/>
          <p:cNvSpPr txBox="1">
            <a:spLocks noChangeArrowheads="1"/>
          </p:cNvSpPr>
          <p:nvPr/>
        </p:nvSpPr>
        <p:spPr bwMode="auto">
          <a:xfrm>
            <a:off x="4067175" y="2997200"/>
            <a:ext cx="958850" cy="276225"/>
          </a:xfrm>
          <a:prstGeom prst="rect">
            <a:avLst/>
          </a:prstGeom>
          <a:noFill/>
          <a:ln w="9525">
            <a:noFill/>
            <a:miter lim="800000"/>
            <a:headEnd/>
            <a:tailEnd/>
          </a:ln>
        </p:spPr>
        <p:txBody>
          <a:bodyPr wrap="none">
            <a:spAutoFit/>
          </a:bodyPr>
          <a:lstStyle/>
          <a:p>
            <a:r>
              <a:rPr lang="fr-FR" sz="1200"/>
              <a:t>Visite client</a:t>
            </a:r>
          </a:p>
        </p:txBody>
      </p:sp>
      <p:sp>
        <p:nvSpPr>
          <p:cNvPr id="5133" name="ZoneTexte 16"/>
          <p:cNvSpPr txBox="1">
            <a:spLocks noChangeArrowheads="1"/>
          </p:cNvSpPr>
          <p:nvPr/>
        </p:nvSpPr>
        <p:spPr bwMode="auto">
          <a:xfrm>
            <a:off x="6011863" y="2708275"/>
            <a:ext cx="1274762" cy="277813"/>
          </a:xfrm>
          <a:prstGeom prst="rect">
            <a:avLst/>
          </a:prstGeom>
          <a:noFill/>
          <a:ln w="9525">
            <a:noFill/>
            <a:miter lim="800000"/>
            <a:headEnd/>
            <a:tailEnd/>
          </a:ln>
        </p:spPr>
        <p:txBody>
          <a:bodyPr wrap="none">
            <a:spAutoFit/>
          </a:bodyPr>
          <a:lstStyle/>
          <a:p>
            <a:r>
              <a:rPr lang="fr-FR" sz="1200"/>
              <a:t>Séminaire client</a:t>
            </a:r>
          </a:p>
        </p:txBody>
      </p:sp>
      <p:sp>
        <p:nvSpPr>
          <p:cNvPr id="5134" name="ZoneTexte 17"/>
          <p:cNvSpPr txBox="1">
            <a:spLocks noChangeArrowheads="1"/>
          </p:cNvSpPr>
          <p:nvPr/>
        </p:nvSpPr>
        <p:spPr bwMode="auto">
          <a:xfrm>
            <a:off x="1835150" y="6165850"/>
            <a:ext cx="619125" cy="276225"/>
          </a:xfrm>
          <a:prstGeom prst="rect">
            <a:avLst/>
          </a:prstGeom>
          <a:noFill/>
          <a:ln w="9525">
            <a:noFill/>
            <a:miter lim="800000"/>
            <a:headEnd/>
            <a:tailEnd/>
          </a:ln>
        </p:spPr>
        <p:txBody>
          <a:bodyPr wrap="none">
            <a:spAutoFit/>
          </a:bodyPr>
          <a:lstStyle/>
          <a:p>
            <a:r>
              <a:rPr lang="fr-FR" sz="1200"/>
              <a:t>1 euro</a:t>
            </a:r>
          </a:p>
        </p:txBody>
      </p:sp>
      <p:sp>
        <p:nvSpPr>
          <p:cNvPr id="5135" name="ZoneTexte 18"/>
          <p:cNvSpPr txBox="1">
            <a:spLocks noChangeArrowheads="1"/>
          </p:cNvSpPr>
          <p:nvPr/>
        </p:nvSpPr>
        <p:spPr bwMode="auto">
          <a:xfrm>
            <a:off x="3203575" y="6165850"/>
            <a:ext cx="909638" cy="276225"/>
          </a:xfrm>
          <a:prstGeom prst="rect">
            <a:avLst/>
          </a:prstGeom>
          <a:noFill/>
          <a:ln w="9525">
            <a:noFill/>
            <a:miter lim="800000"/>
            <a:headEnd/>
            <a:tailEnd/>
          </a:ln>
        </p:spPr>
        <p:txBody>
          <a:bodyPr wrap="none">
            <a:spAutoFit/>
          </a:bodyPr>
          <a:lstStyle/>
          <a:p>
            <a:r>
              <a:rPr lang="fr-FR" sz="1200"/>
              <a:t>100  euros</a:t>
            </a:r>
          </a:p>
        </p:txBody>
      </p:sp>
      <p:sp>
        <p:nvSpPr>
          <p:cNvPr id="5136" name="ZoneTexte 20"/>
          <p:cNvSpPr txBox="1">
            <a:spLocks noChangeArrowheads="1"/>
          </p:cNvSpPr>
          <p:nvPr/>
        </p:nvSpPr>
        <p:spPr bwMode="auto">
          <a:xfrm>
            <a:off x="4787900" y="6165850"/>
            <a:ext cx="1038225" cy="276225"/>
          </a:xfrm>
          <a:prstGeom prst="rect">
            <a:avLst/>
          </a:prstGeom>
          <a:noFill/>
          <a:ln w="9525">
            <a:noFill/>
            <a:miter lim="800000"/>
            <a:headEnd/>
            <a:tailEnd/>
          </a:ln>
        </p:spPr>
        <p:txBody>
          <a:bodyPr wrap="none">
            <a:spAutoFit/>
          </a:bodyPr>
          <a:lstStyle/>
          <a:p>
            <a:r>
              <a:rPr lang="fr-FR" sz="1200"/>
              <a:t>1000   euros</a:t>
            </a:r>
          </a:p>
        </p:txBody>
      </p:sp>
      <p:sp>
        <p:nvSpPr>
          <p:cNvPr id="5137" name="ZoneTexte 21"/>
          <p:cNvSpPr txBox="1">
            <a:spLocks noChangeArrowheads="1"/>
          </p:cNvSpPr>
          <p:nvPr/>
        </p:nvSpPr>
        <p:spPr bwMode="auto">
          <a:xfrm>
            <a:off x="6588125" y="6165850"/>
            <a:ext cx="1165225" cy="276225"/>
          </a:xfrm>
          <a:prstGeom prst="rect">
            <a:avLst/>
          </a:prstGeom>
          <a:noFill/>
          <a:ln w="9525">
            <a:noFill/>
            <a:miter lim="800000"/>
            <a:headEnd/>
            <a:tailEnd/>
          </a:ln>
        </p:spPr>
        <p:txBody>
          <a:bodyPr wrap="none">
            <a:spAutoFit/>
          </a:bodyPr>
          <a:lstStyle/>
          <a:p>
            <a:r>
              <a:rPr lang="fr-FR" sz="1200"/>
              <a:t>10 000   euros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p:txBody>
          <a:bodyPr/>
          <a:lstStyle/>
          <a:p>
            <a:pPr eaLnBrk="1" hangingPunct="1"/>
            <a:r>
              <a:rPr lang="fr-FR" smtClean="0"/>
              <a:t>Spécificités de l’acheteur  BtoB</a:t>
            </a:r>
          </a:p>
        </p:txBody>
      </p:sp>
      <p:sp>
        <p:nvSpPr>
          <p:cNvPr id="7171" name="Espace réservé du contenu 2"/>
          <p:cNvSpPr>
            <a:spLocks noGrp="1"/>
          </p:cNvSpPr>
          <p:nvPr>
            <p:ph idx="1"/>
          </p:nvPr>
        </p:nvSpPr>
        <p:spPr/>
        <p:txBody>
          <a:bodyPr>
            <a:normAutofit lnSpcReduction="10000"/>
          </a:bodyPr>
          <a:lstStyle/>
          <a:p>
            <a:pPr eaLnBrk="1" hangingPunct="1"/>
            <a:r>
              <a:rPr lang="fr-FR" sz="2000" smtClean="0"/>
              <a:t>Un processus de décision  multi interlocuteurs cellule d’achat) : rôles &amp; phases </a:t>
            </a:r>
          </a:p>
          <a:p>
            <a:pPr lvl="2" eaLnBrk="1" hangingPunct="1"/>
            <a:r>
              <a:rPr lang="fr-FR" sz="1200" smtClean="0"/>
              <a:t>Détection d’un,besoin ( utlisateurs)</a:t>
            </a:r>
          </a:p>
          <a:p>
            <a:pPr lvl="2" eaLnBrk="1" hangingPunct="1"/>
            <a:r>
              <a:rPr lang="fr-FR" sz="1200" smtClean="0"/>
              <a:t>Détermination cahier des charges produit/service ( utilisateurs, conseillers, prescripteurs)</a:t>
            </a:r>
          </a:p>
          <a:p>
            <a:pPr lvl="2" eaLnBrk="1" hangingPunct="1"/>
            <a:r>
              <a:rPr lang="fr-FR" sz="1200" smtClean="0"/>
              <a:t>Recherche et évaluation des fournisseurs ( utilisateurs / filtres / acheteurs)</a:t>
            </a:r>
          </a:p>
          <a:p>
            <a:pPr lvl="2" eaLnBrk="1" hangingPunct="1"/>
            <a:r>
              <a:rPr lang="fr-FR" sz="1200" smtClean="0"/>
              <a:t>Décision d’achat  ( décideurs)</a:t>
            </a:r>
          </a:p>
          <a:p>
            <a:pPr lvl="2" eaLnBrk="1" hangingPunct="1"/>
            <a:r>
              <a:rPr lang="fr-FR" sz="1200" smtClean="0"/>
              <a:t>Examen des offres et négociation ( acheteurs)</a:t>
            </a:r>
          </a:p>
          <a:p>
            <a:pPr lvl="2" eaLnBrk="1" hangingPunct="1"/>
            <a:r>
              <a:rPr lang="fr-FR" sz="1200" smtClean="0"/>
              <a:t>Choix du fournisseur ( acheteurs)</a:t>
            </a:r>
          </a:p>
          <a:p>
            <a:pPr lvl="2" eaLnBrk="1" hangingPunct="1"/>
            <a:r>
              <a:rPr lang="fr-FR" sz="1200" smtClean="0"/>
              <a:t>Évaluation résultats ( utilisateurs) / acheteurs)</a:t>
            </a:r>
          </a:p>
          <a:p>
            <a:pPr eaLnBrk="1" hangingPunct="1">
              <a:buFontTx/>
              <a:buNone/>
            </a:pPr>
            <a:endParaRPr lang="fr-FR" sz="2000" smtClean="0"/>
          </a:p>
          <a:p>
            <a:pPr eaLnBrk="1" hangingPunct="1"/>
            <a:r>
              <a:rPr lang="fr-FR" sz="2000" smtClean="0"/>
              <a:t>Des  échanges BtoB + relationnels que transactionnels</a:t>
            </a:r>
          </a:p>
          <a:p>
            <a:pPr eaLnBrk="1" hangingPunct="1"/>
            <a:endParaRPr lang="fr-FR" sz="2000" smtClean="0"/>
          </a:p>
          <a:p>
            <a:pPr eaLnBrk="1" hangingPunct="1"/>
            <a:r>
              <a:rPr lang="fr-FR" sz="2000" smtClean="0"/>
              <a:t>Un rôle actif du client BtoB , compte clé ?/sur mesure/ adaptation</a:t>
            </a:r>
          </a:p>
          <a:p>
            <a:pPr eaLnBrk="1" hangingPunct="1"/>
            <a:endParaRPr lang="fr-FR" sz="2000" smtClean="0"/>
          </a:p>
          <a:p>
            <a:pPr eaLnBrk="1" hangingPunct="1"/>
            <a:r>
              <a:rPr lang="fr-FR" sz="2000" smtClean="0"/>
              <a:t>La prédominance de la technologie ou des performances comme criteres d’achat ( quid de la nouveauté d’une technologie ?)</a:t>
            </a:r>
          </a:p>
          <a:p>
            <a:pPr eaLnBrk="1" hangingPunct="1"/>
            <a:endParaRPr lang="fr-FR" sz="2000" smtClean="0"/>
          </a:p>
          <a:p>
            <a:pPr eaLnBrk="1" hangingPunct="1">
              <a:buFontTx/>
              <a:buNone/>
            </a:pPr>
            <a:endParaRPr lang="fr-FR" sz="2000" smtClean="0"/>
          </a:p>
          <a:p>
            <a:pPr eaLnBrk="1" hangingPunct="1"/>
            <a:endParaRPr lang="fr-FR" sz="2000" smtClean="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p:txBody>
          <a:bodyPr/>
          <a:lstStyle/>
          <a:p>
            <a:pPr eaLnBrk="1" hangingPunct="1"/>
            <a:r>
              <a:rPr lang="fr-FR" smtClean="0"/>
              <a:t>Spécificités du marché BtoB</a:t>
            </a:r>
          </a:p>
        </p:txBody>
      </p:sp>
      <p:sp>
        <p:nvSpPr>
          <p:cNvPr id="8195" name="Espace réservé du contenu 2"/>
          <p:cNvSpPr>
            <a:spLocks noGrp="1"/>
          </p:cNvSpPr>
          <p:nvPr>
            <p:ph idx="1"/>
          </p:nvPr>
        </p:nvSpPr>
        <p:spPr/>
        <p:txBody>
          <a:bodyPr/>
          <a:lstStyle/>
          <a:p>
            <a:pPr eaLnBrk="1" hangingPunct="1"/>
            <a:r>
              <a:rPr lang="fr-FR" sz="2000" smtClean="0"/>
              <a:t>Une clientêle concentrée ou hétérogène</a:t>
            </a:r>
          </a:p>
          <a:p>
            <a:pPr lvl="2" eaLnBrk="1" hangingPunct="1"/>
            <a:r>
              <a:rPr lang="fr-FR" sz="1600" smtClean="0"/>
              <a:t>+ le nombre de clients est élevé, + mkg proche BtoC</a:t>
            </a:r>
          </a:p>
          <a:p>
            <a:pPr lvl="2" eaLnBrk="1" hangingPunct="1"/>
            <a:r>
              <a:rPr lang="fr-FR" sz="1600" smtClean="0"/>
              <a:t>Hétérogène :Une analyse marché concentré /diffus</a:t>
            </a:r>
          </a:p>
          <a:p>
            <a:pPr lvl="2" eaLnBrk="1" hangingPunct="1"/>
            <a:endParaRPr lang="fr-FR" sz="1600" smtClean="0"/>
          </a:p>
          <a:p>
            <a:pPr eaLnBrk="1" hangingPunct="1"/>
            <a:r>
              <a:rPr lang="fr-FR" sz="2000" smtClean="0"/>
              <a:t>Une demande dérivée . Les clients des clients</a:t>
            </a:r>
          </a:p>
          <a:p>
            <a:pPr eaLnBrk="1" hangingPunct="1"/>
            <a:r>
              <a:rPr lang="fr-FR" sz="2000" smtClean="0"/>
              <a:t>Influence de l’amont sur l’aval  ( expertise sur les clients du client)/effet de pression ext</a:t>
            </a:r>
          </a:p>
          <a:p>
            <a:pPr eaLnBrk="1" hangingPunct="1"/>
            <a:endParaRPr lang="fr-FR" sz="2000" smtClean="0"/>
          </a:p>
          <a:p>
            <a:pPr eaLnBrk="1" hangingPunct="1"/>
            <a:r>
              <a:rPr lang="fr-FR" sz="2000" smtClean="0"/>
              <a:t>Des criteres de segmentation specifiques</a:t>
            </a:r>
          </a:p>
          <a:p>
            <a:pPr eaLnBrk="1" hangingPunct="1"/>
            <a:endParaRPr lang="fr-FR" sz="2000" smtClean="0"/>
          </a:p>
          <a:p>
            <a:pPr eaLnBrk="1" hangingPunct="1">
              <a:buFontTx/>
              <a:buNone/>
            </a:pPr>
            <a:endParaRPr lang="fr-FR" sz="2000" smtClean="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3995936" y="1412776"/>
            <a:ext cx="4032448" cy="194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2915816" y="3717032"/>
            <a:ext cx="2808312" cy="23762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6300192" y="3717032"/>
            <a:ext cx="2664296" cy="18722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p:cNvSpPr/>
          <p:nvPr/>
        </p:nvSpPr>
        <p:spPr>
          <a:xfrm>
            <a:off x="4716016" y="1700808"/>
            <a:ext cx="1008112" cy="6480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Ellipse 5"/>
          <p:cNvSpPr/>
          <p:nvPr/>
        </p:nvSpPr>
        <p:spPr>
          <a:xfrm>
            <a:off x="5796136" y="1700808"/>
            <a:ext cx="792088" cy="5760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5076056" y="2492896"/>
            <a:ext cx="792088" cy="5040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6012160" y="2780928"/>
            <a:ext cx="360040" cy="21602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4283968" y="2276872"/>
            <a:ext cx="360040" cy="21602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6804248" y="2780928"/>
            <a:ext cx="360040" cy="21602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6588224" y="2492896"/>
            <a:ext cx="360040" cy="21602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7380312" y="2204864"/>
            <a:ext cx="360040" cy="21602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7092280" y="1844824"/>
            <a:ext cx="360040" cy="21602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4932040" y="1772816"/>
            <a:ext cx="288032" cy="21602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5364088" y="1916832"/>
            <a:ext cx="216024" cy="14401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a:off x="5148064" y="2132856"/>
            <a:ext cx="135632" cy="14401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p:nvPr/>
        </p:nvSpPr>
        <p:spPr>
          <a:xfrm>
            <a:off x="6012160" y="1772816"/>
            <a:ext cx="216024" cy="14401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p:nvPr/>
        </p:nvSpPr>
        <p:spPr>
          <a:xfrm>
            <a:off x="6228184" y="1988840"/>
            <a:ext cx="216024" cy="14401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p:cNvSpPr/>
          <p:nvPr/>
        </p:nvSpPr>
        <p:spPr>
          <a:xfrm>
            <a:off x="5292080" y="2636912"/>
            <a:ext cx="135632" cy="14401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p:cNvSpPr/>
          <p:nvPr/>
        </p:nvSpPr>
        <p:spPr>
          <a:xfrm>
            <a:off x="6012160" y="1988840"/>
            <a:ext cx="135632" cy="14401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p:cNvSpPr/>
          <p:nvPr/>
        </p:nvSpPr>
        <p:spPr>
          <a:xfrm>
            <a:off x="5580112" y="2708920"/>
            <a:ext cx="135632" cy="14401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à coins arrondis 22"/>
          <p:cNvSpPr/>
          <p:nvPr/>
        </p:nvSpPr>
        <p:spPr>
          <a:xfrm>
            <a:off x="7452320" y="620688"/>
            <a:ext cx="1440160" cy="936104"/>
          </a:xfrm>
          <a:prstGeom prst="wedgeRoundRectCallout">
            <a:avLst>
              <a:gd name="adj1" fmla="val -33029"/>
              <a:gd name="adj2" fmla="val 7999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Ex: marché  de l’amidon</a:t>
            </a:r>
            <a:endParaRPr lang="fr-FR" dirty="0"/>
          </a:p>
        </p:txBody>
      </p:sp>
      <p:sp>
        <p:nvSpPr>
          <p:cNvPr id="24" name="Ellipse 23"/>
          <p:cNvSpPr/>
          <p:nvPr/>
        </p:nvSpPr>
        <p:spPr>
          <a:xfrm>
            <a:off x="5300464" y="2285256"/>
            <a:ext cx="135632" cy="14401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à coins arrondis 24"/>
          <p:cNvSpPr/>
          <p:nvPr/>
        </p:nvSpPr>
        <p:spPr>
          <a:xfrm>
            <a:off x="3563888" y="692696"/>
            <a:ext cx="1440160" cy="864096"/>
          </a:xfrm>
          <a:prstGeom prst="wedgeRoundRectCallout">
            <a:avLst>
              <a:gd name="adj1" fmla="val 72720"/>
              <a:gd name="adj2" fmla="val 10254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Coca Cola</a:t>
            </a:r>
          </a:p>
          <a:p>
            <a:pPr algn="ctr"/>
            <a:r>
              <a:rPr lang="fr-FR" sz="1400" dirty="0" smtClean="0"/>
              <a:t>Entreprise biscuiterie</a:t>
            </a:r>
          </a:p>
          <a:p>
            <a:pPr algn="ctr"/>
            <a:r>
              <a:rPr lang="fr-FR" sz="1400" dirty="0" smtClean="0"/>
              <a:t>…</a:t>
            </a:r>
            <a:endParaRPr lang="fr-FR" sz="1400" dirty="0"/>
          </a:p>
        </p:txBody>
      </p:sp>
      <p:sp>
        <p:nvSpPr>
          <p:cNvPr id="26" name="ZoneTexte 25"/>
          <p:cNvSpPr txBox="1"/>
          <p:nvPr/>
        </p:nvSpPr>
        <p:spPr>
          <a:xfrm>
            <a:off x="5796136" y="1412776"/>
            <a:ext cx="1083310" cy="369332"/>
          </a:xfrm>
          <a:prstGeom prst="rect">
            <a:avLst/>
          </a:prstGeom>
          <a:noFill/>
        </p:spPr>
        <p:txBody>
          <a:bodyPr wrap="none" rtlCol="0">
            <a:spAutoFit/>
          </a:bodyPr>
          <a:lstStyle/>
          <a:p>
            <a:r>
              <a:rPr lang="fr-FR" dirty="0" smtClean="0"/>
              <a:t>Papeterie</a:t>
            </a:r>
            <a:endParaRPr lang="fr-FR" dirty="0"/>
          </a:p>
        </p:txBody>
      </p:sp>
      <p:sp>
        <p:nvSpPr>
          <p:cNvPr id="27" name="ZoneTexte 26"/>
          <p:cNvSpPr txBox="1"/>
          <p:nvPr/>
        </p:nvSpPr>
        <p:spPr>
          <a:xfrm>
            <a:off x="4427984" y="1916832"/>
            <a:ext cx="1273169" cy="369332"/>
          </a:xfrm>
          <a:prstGeom prst="rect">
            <a:avLst/>
          </a:prstGeom>
          <a:noFill/>
        </p:spPr>
        <p:txBody>
          <a:bodyPr wrap="none" rtlCol="0">
            <a:spAutoFit/>
          </a:bodyPr>
          <a:lstStyle/>
          <a:p>
            <a:r>
              <a:rPr lang="fr-FR" dirty="0" smtClean="0"/>
              <a:t>Alimentaire</a:t>
            </a:r>
            <a:endParaRPr lang="fr-FR" dirty="0"/>
          </a:p>
        </p:txBody>
      </p:sp>
      <p:sp>
        <p:nvSpPr>
          <p:cNvPr id="28" name="ZoneTexte 27"/>
          <p:cNvSpPr txBox="1"/>
          <p:nvPr/>
        </p:nvSpPr>
        <p:spPr>
          <a:xfrm>
            <a:off x="4572000" y="2924944"/>
            <a:ext cx="1120307" cy="646331"/>
          </a:xfrm>
          <a:prstGeom prst="rect">
            <a:avLst/>
          </a:prstGeom>
          <a:noFill/>
        </p:spPr>
        <p:txBody>
          <a:bodyPr wrap="none" rtlCol="0">
            <a:spAutoFit/>
          </a:bodyPr>
          <a:lstStyle/>
          <a:p>
            <a:r>
              <a:rPr lang="fr-FR" dirty="0" err="1" smtClean="0"/>
              <a:t>Hygiene</a:t>
            </a:r>
            <a:endParaRPr lang="fr-FR" dirty="0" smtClean="0"/>
          </a:p>
          <a:p>
            <a:r>
              <a:rPr lang="fr-FR" dirty="0" smtClean="0"/>
              <a:t>Droguerie</a:t>
            </a:r>
            <a:endParaRPr lang="fr-FR" dirty="0"/>
          </a:p>
        </p:txBody>
      </p:sp>
      <p:sp>
        <p:nvSpPr>
          <p:cNvPr id="29" name="ZoneTexte 28"/>
          <p:cNvSpPr txBox="1"/>
          <p:nvPr/>
        </p:nvSpPr>
        <p:spPr>
          <a:xfrm>
            <a:off x="1763688" y="188640"/>
            <a:ext cx="3314369" cy="369332"/>
          </a:xfrm>
          <a:prstGeom prst="rect">
            <a:avLst/>
          </a:prstGeom>
          <a:noFill/>
        </p:spPr>
        <p:txBody>
          <a:bodyPr wrap="none" rtlCol="0">
            <a:spAutoFit/>
          </a:bodyPr>
          <a:lstStyle/>
          <a:p>
            <a:r>
              <a:rPr lang="fr-FR" dirty="0" smtClean="0"/>
              <a:t>Structure des marchés industriels</a:t>
            </a:r>
            <a:endParaRPr lang="fr-FR" dirty="0"/>
          </a:p>
        </p:txBody>
      </p:sp>
      <p:sp>
        <p:nvSpPr>
          <p:cNvPr id="30" name="ZoneTexte 29"/>
          <p:cNvSpPr txBox="1"/>
          <p:nvPr/>
        </p:nvSpPr>
        <p:spPr>
          <a:xfrm>
            <a:off x="5220072" y="260648"/>
            <a:ext cx="2088232" cy="1169551"/>
          </a:xfrm>
          <a:prstGeom prst="rect">
            <a:avLst/>
          </a:prstGeom>
          <a:noFill/>
        </p:spPr>
        <p:txBody>
          <a:bodyPr wrap="square" rtlCol="0">
            <a:spAutoFit/>
          </a:bodyPr>
          <a:lstStyle/>
          <a:p>
            <a:r>
              <a:rPr lang="fr-FR" sz="1400" dirty="0" smtClean="0"/>
              <a:t>Dans chaque segment </a:t>
            </a:r>
            <a:r>
              <a:rPr lang="fr-FR" sz="1400" dirty="0" err="1" smtClean="0"/>
              <a:t>homogene</a:t>
            </a:r>
            <a:r>
              <a:rPr lang="fr-FR" sz="1400" dirty="0" smtClean="0"/>
              <a:t>,</a:t>
            </a:r>
          </a:p>
          <a:p>
            <a:r>
              <a:rPr lang="fr-FR" sz="1400" dirty="0" smtClean="0"/>
              <a:t>Quelques gros potentiels font le gros du marché du segment</a:t>
            </a:r>
            <a:endParaRPr lang="fr-FR" sz="1400" dirty="0"/>
          </a:p>
        </p:txBody>
      </p:sp>
      <p:sp>
        <p:nvSpPr>
          <p:cNvPr id="31" name="ZoneTexte 30"/>
          <p:cNvSpPr txBox="1"/>
          <p:nvPr/>
        </p:nvSpPr>
        <p:spPr>
          <a:xfrm>
            <a:off x="251520" y="764704"/>
            <a:ext cx="2376264" cy="5355312"/>
          </a:xfrm>
          <a:prstGeom prst="rect">
            <a:avLst/>
          </a:prstGeom>
          <a:noFill/>
        </p:spPr>
        <p:txBody>
          <a:bodyPr wrap="square" rtlCol="0">
            <a:spAutoFit/>
          </a:bodyPr>
          <a:lstStyle/>
          <a:p>
            <a:r>
              <a:rPr lang="fr-FR" sz="1200" dirty="0" smtClean="0"/>
              <a:t>On distingue 2 catégories de marché en milieu industriel</a:t>
            </a:r>
          </a:p>
          <a:p>
            <a:endParaRPr lang="fr-FR" sz="1400" b="1" dirty="0"/>
          </a:p>
          <a:p>
            <a:pPr>
              <a:buFontTx/>
              <a:buChar char="-"/>
            </a:pPr>
            <a:r>
              <a:rPr lang="fr-FR" sz="1400" b="1" dirty="0" smtClean="0"/>
              <a:t>Le marché concentré:</a:t>
            </a:r>
          </a:p>
          <a:p>
            <a:pPr>
              <a:buFontTx/>
              <a:buChar char="-"/>
            </a:pPr>
            <a:r>
              <a:rPr lang="fr-FR" sz="1200" dirty="0" smtClean="0"/>
              <a:t>Il est représenté par </a:t>
            </a:r>
            <a:r>
              <a:rPr lang="fr-FR" sz="1200" dirty="0" err="1" smtClean="0"/>
              <a:t>qq</a:t>
            </a:r>
            <a:r>
              <a:rPr lang="fr-FR" sz="1200" dirty="0" smtClean="0"/>
              <a:t> sociétés occupant la + grosse PM ( règle des 20/80)</a:t>
            </a:r>
          </a:p>
          <a:p>
            <a:pPr>
              <a:buFontTx/>
              <a:buChar char="-"/>
            </a:pPr>
            <a:r>
              <a:rPr lang="fr-FR" sz="1200" dirty="0" smtClean="0"/>
              <a:t>Ces  segments doivent être suivis en direct  car ils ont un rôle moteur dans le développement des ventes d’un nouveau produit. Interlocuteurs exigeants,, leaders ou d’image ..Ils permettent de verrouiller un marché, jouent le rôle de vitrine,  de partenaire parfois.</a:t>
            </a:r>
          </a:p>
          <a:p>
            <a:pPr>
              <a:buFontTx/>
              <a:buChar char="-"/>
            </a:pPr>
            <a:r>
              <a:rPr lang="fr-FR" sz="1200" dirty="0" smtClean="0"/>
              <a:t>Les études sont systématiques ( en entretien, limite pré- prospection commerciale)</a:t>
            </a:r>
          </a:p>
          <a:p>
            <a:pPr>
              <a:buFontTx/>
              <a:buChar char="-"/>
            </a:pPr>
            <a:endParaRPr lang="fr-FR" sz="1200" dirty="0"/>
          </a:p>
          <a:p>
            <a:pPr>
              <a:buFontTx/>
              <a:buChar char="-"/>
            </a:pPr>
            <a:r>
              <a:rPr lang="fr-FR" sz="1400" b="1" dirty="0" smtClean="0"/>
              <a:t>le marché diffus :</a:t>
            </a:r>
          </a:p>
          <a:p>
            <a:pPr>
              <a:buFontTx/>
              <a:buChar char="-"/>
            </a:pPr>
            <a:r>
              <a:rPr lang="fr-FR" sz="1200" dirty="0" smtClean="0"/>
              <a:t>L’activité de ces suiveuses se développera au fur et a mesure que le produit se </a:t>
            </a:r>
            <a:r>
              <a:rPr lang="fr-FR" sz="1200" dirty="0" err="1" smtClean="0"/>
              <a:t>devéloppera</a:t>
            </a:r>
            <a:r>
              <a:rPr lang="fr-FR" sz="1200" dirty="0" smtClean="0"/>
              <a:t>.</a:t>
            </a:r>
          </a:p>
          <a:p>
            <a:pPr>
              <a:buFontTx/>
              <a:buChar char="-"/>
            </a:pPr>
            <a:r>
              <a:rPr lang="fr-FR" sz="1200" dirty="0" smtClean="0"/>
              <a:t>La force de vente passe par un  </a:t>
            </a:r>
            <a:r>
              <a:rPr lang="fr-FR" sz="1200" dirty="0" err="1" smtClean="0"/>
              <a:t>syst</a:t>
            </a:r>
            <a:r>
              <a:rPr lang="fr-FR" sz="1200" dirty="0" smtClean="0"/>
              <a:t> de distribution.</a:t>
            </a:r>
          </a:p>
          <a:p>
            <a:pPr>
              <a:buFontTx/>
              <a:buChar char="-"/>
            </a:pPr>
            <a:r>
              <a:rPr lang="fr-FR" sz="1200" dirty="0" smtClean="0"/>
              <a:t>Les études se font par enquête et sondage statistique</a:t>
            </a:r>
            <a:endParaRPr lang="fr-FR" sz="1200" dirty="0"/>
          </a:p>
        </p:txBody>
      </p:sp>
      <p:sp>
        <p:nvSpPr>
          <p:cNvPr id="32" name="ZoneTexte 31"/>
          <p:cNvSpPr txBox="1"/>
          <p:nvPr/>
        </p:nvSpPr>
        <p:spPr>
          <a:xfrm>
            <a:off x="2987824" y="3429000"/>
            <a:ext cx="2736304" cy="2631490"/>
          </a:xfrm>
          <a:prstGeom prst="rect">
            <a:avLst/>
          </a:prstGeom>
          <a:noFill/>
        </p:spPr>
        <p:txBody>
          <a:bodyPr wrap="square" rtlCol="0">
            <a:spAutoFit/>
          </a:bodyPr>
          <a:lstStyle/>
          <a:p>
            <a:r>
              <a:rPr lang="fr-FR" sz="1100" dirty="0" smtClean="0"/>
              <a:t>MARCHE CONCENTRE</a:t>
            </a:r>
          </a:p>
          <a:p>
            <a:endParaRPr lang="fr-FR" sz="1100" dirty="0"/>
          </a:p>
          <a:p>
            <a:pPr>
              <a:buFontTx/>
              <a:buChar char="-"/>
            </a:pPr>
            <a:r>
              <a:rPr lang="fr-FR" sz="1100" dirty="0" smtClean="0"/>
              <a:t>Entre 3 et 10 segments , font de 40 à70-80 % du marché</a:t>
            </a:r>
          </a:p>
          <a:p>
            <a:pPr>
              <a:buFontTx/>
              <a:buChar char="-"/>
            </a:pPr>
            <a:endParaRPr lang="fr-FR" sz="1100" dirty="0"/>
          </a:p>
          <a:p>
            <a:pPr>
              <a:buFontTx/>
              <a:buChar char="-"/>
            </a:pPr>
            <a:r>
              <a:rPr lang="fr-FR" sz="1100" dirty="0" smtClean="0"/>
              <a:t>- grosses commandes</a:t>
            </a:r>
          </a:p>
          <a:p>
            <a:pPr>
              <a:buFontTx/>
              <a:buChar char="-"/>
            </a:pPr>
            <a:r>
              <a:rPr lang="fr-FR" sz="1100" dirty="0" smtClean="0"/>
              <a:t>- interlocuteurs de haut niveau </a:t>
            </a:r>
            <a:r>
              <a:rPr lang="fr-FR" sz="1100" dirty="0" err="1" smtClean="0"/>
              <a:t>technioue</a:t>
            </a:r>
            <a:r>
              <a:rPr lang="fr-FR" sz="1100" dirty="0" smtClean="0"/>
              <a:t>, qui savent </a:t>
            </a:r>
            <a:r>
              <a:rPr lang="fr-FR" sz="1100" dirty="0" err="1" smtClean="0"/>
              <a:t>géneralement</a:t>
            </a:r>
            <a:r>
              <a:rPr lang="fr-FR" sz="1100" dirty="0" smtClean="0"/>
              <a:t> ce qu’ils veulent</a:t>
            </a:r>
          </a:p>
          <a:p>
            <a:pPr>
              <a:buFontTx/>
              <a:buChar char="-"/>
            </a:pPr>
            <a:endParaRPr lang="fr-FR" sz="1100" dirty="0" smtClean="0"/>
          </a:p>
          <a:p>
            <a:pPr>
              <a:buFontTx/>
              <a:buChar char="-"/>
            </a:pPr>
            <a:r>
              <a:rPr lang="fr-FR" sz="1100" dirty="0" smtClean="0"/>
              <a:t>- exigeants sur le plan des spécifications techniques et de la </a:t>
            </a:r>
            <a:r>
              <a:rPr lang="fr-FR" sz="1100" dirty="0" err="1" smtClean="0"/>
              <a:t>quallité</a:t>
            </a:r>
            <a:r>
              <a:rPr lang="fr-FR" sz="1100" dirty="0" smtClean="0"/>
              <a:t>, souvent demandeurs de produits </a:t>
            </a:r>
            <a:r>
              <a:rPr lang="fr-FR" sz="1100" dirty="0" err="1" smtClean="0"/>
              <a:t>spécialiement</a:t>
            </a:r>
            <a:r>
              <a:rPr lang="fr-FR" sz="1100" dirty="0" smtClean="0"/>
              <a:t> adaptés ( R&amp;D ad hoc)</a:t>
            </a:r>
          </a:p>
          <a:p>
            <a:pPr>
              <a:buFontTx/>
              <a:buChar char="-"/>
            </a:pPr>
            <a:r>
              <a:rPr lang="fr-FR" sz="1100" dirty="0" smtClean="0"/>
              <a:t>- ils savent acheter : les prix sont tirés, avec mise en concurrence périodique</a:t>
            </a:r>
            <a:endParaRPr lang="fr-FR" sz="1100" dirty="0"/>
          </a:p>
        </p:txBody>
      </p:sp>
      <p:sp>
        <p:nvSpPr>
          <p:cNvPr id="33" name="ZoneTexte 32"/>
          <p:cNvSpPr txBox="1"/>
          <p:nvPr/>
        </p:nvSpPr>
        <p:spPr>
          <a:xfrm>
            <a:off x="6228184" y="3429000"/>
            <a:ext cx="2915816" cy="2292935"/>
          </a:xfrm>
          <a:prstGeom prst="rect">
            <a:avLst/>
          </a:prstGeom>
          <a:noFill/>
        </p:spPr>
        <p:txBody>
          <a:bodyPr wrap="square" rtlCol="0">
            <a:spAutoFit/>
          </a:bodyPr>
          <a:lstStyle/>
          <a:p>
            <a:r>
              <a:rPr lang="fr-FR" sz="1100" dirty="0" smtClean="0"/>
              <a:t>MARCHE DIFFUS</a:t>
            </a:r>
          </a:p>
          <a:p>
            <a:endParaRPr lang="fr-FR" sz="1100" dirty="0"/>
          </a:p>
          <a:p>
            <a:pPr>
              <a:buFontTx/>
              <a:buChar char="-"/>
            </a:pPr>
            <a:r>
              <a:rPr lang="fr-FR" sz="1100" dirty="0" smtClean="0"/>
              <a:t>Achats en petites quantités, volume d’affaires + petits &amp; dispersés</a:t>
            </a:r>
          </a:p>
          <a:p>
            <a:pPr>
              <a:buFontTx/>
              <a:buChar char="-"/>
            </a:pPr>
            <a:r>
              <a:rPr lang="fr-FR" sz="1100" dirty="0" smtClean="0"/>
              <a:t>- achats de produits standards essentiellement</a:t>
            </a:r>
          </a:p>
          <a:p>
            <a:pPr>
              <a:buFontTx/>
              <a:buChar char="-"/>
            </a:pPr>
            <a:r>
              <a:rPr lang="fr-FR" sz="1100" dirty="0" smtClean="0"/>
              <a:t>Interlocuteurs non spécialistes , ni experts, en attente de partenariat &amp; conseil</a:t>
            </a:r>
          </a:p>
          <a:p>
            <a:pPr>
              <a:buFontTx/>
              <a:buChar char="-"/>
            </a:pPr>
            <a:r>
              <a:rPr lang="fr-FR" sz="1100" dirty="0" smtClean="0"/>
              <a:t>- achats avec délais courts ( + faible organisation &amp; planification)</a:t>
            </a:r>
          </a:p>
          <a:p>
            <a:pPr>
              <a:buFontTx/>
              <a:buChar char="-"/>
            </a:pPr>
            <a:r>
              <a:rPr lang="fr-FR" sz="1100" dirty="0" smtClean="0"/>
              <a:t>- ils payent le prix ( ou </a:t>
            </a:r>
            <a:r>
              <a:rPr lang="fr-FR" sz="1100" dirty="0" err="1" smtClean="0"/>
              <a:t>etre</a:t>
            </a:r>
            <a:r>
              <a:rPr lang="fr-FR" sz="1100" dirty="0" smtClean="0"/>
              <a:t> la au bon moment, au bon prix)</a:t>
            </a:r>
          </a:p>
          <a:p>
            <a:pPr>
              <a:buFontTx/>
              <a:buChar char="-"/>
            </a:pPr>
            <a:endParaRPr lang="fr-FR" sz="1100" dirty="0"/>
          </a:p>
          <a:p>
            <a:pPr>
              <a:buFontTx/>
              <a:buChar char="-"/>
            </a:pPr>
            <a:r>
              <a:rPr lang="fr-FR" sz="1100" dirty="0" smtClean="0"/>
              <a:t>CE  SONT GENERALEMENT DES SUIVEURS</a:t>
            </a:r>
            <a:endParaRPr lang="fr-FR" sz="1100" dirty="0"/>
          </a:p>
        </p:txBody>
      </p:sp>
      <p:sp>
        <p:nvSpPr>
          <p:cNvPr id="34" name="Ellipse 33"/>
          <p:cNvSpPr/>
          <p:nvPr/>
        </p:nvSpPr>
        <p:spPr>
          <a:xfrm>
            <a:off x="6516216" y="5877272"/>
            <a:ext cx="288032"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llipse 34"/>
          <p:cNvSpPr/>
          <p:nvPr/>
        </p:nvSpPr>
        <p:spPr>
          <a:xfrm>
            <a:off x="6948264" y="5877272"/>
            <a:ext cx="288032"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8" name="Connecteur droit avec flèche 37"/>
          <p:cNvCxnSpPr>
            <a:stCxn id="34" idx="0"/>
          </p:cNvCxnSpPr>
          <p:nvPr/>
        </p:nvCxnSpPr>
        <p:spPr>
          <a:xfrm rot="5400000" flipH="1" flipV="1">
            <a:off x="6588224" y="5805264"/>
            <a:ext cx="14401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rot="5400000" flipH="1" flipV="1">
            <a:off x="7021066" y="5804470"/>
            <a:ext cx="14401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Ellipse 39"/>
          <p:cNvSpPr/>
          <p:nvPr/>
        </p:nvSpPr>
        <p:spPr>
          <a:xfrm>
            <a:off x="7380312" y="5877272"/>
            <a:ext cx="288032"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1" name="Connecteur droit avec flèche 40"/>
          <p:cNvCxnSpPr/>
          <p:nvPr/>
        </p:nvCxnSpPr>
        <p:spPr>
          <a:xfrm rot="5400000" flipH="1" flipV="1">
            <a:off x="7453114" y="5804470"/>
            <a:ext cx="14401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Ellipse 41"/>
          <p:cNvSpPr/>
          <p:nvPr/>
        </p:nvSpPr>
        <p:spPr>
          <a:xfrm>
            <a:off x="7812360" y="5877272"/>
            <a:ext cx="288032"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3" name="Connecteur droit avec flèche 42"/>
          <p:cNvCxnSpPr/>
          <p:nvPr/>
        </p:nvCxnSpPr>
        <p:spPr>
          <a:xfrm rot="5400000" flipH="1" flipV="1">
            <a:off x="7885162" y="5804470"/>
            <a:ext cx="14401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Ellipse 43"/>
          <p:cNvSpPr/>
          <p:nvPr/>
        </p:nvSpPr>
        <p:spPr>
          <a:xfrm>
            <a:off x="8244408" y="5877272"/>
            <a:ext cx="288032"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5" name="Connecteur droit avec flèche 44"/>
          <p:cNvCxnSpPr/>
          <p:nvPr/>
        </p:nvCxnSpPr>
        <p:spPr>
          <a:xfrm rot="5400000" flipH="1" flipV="1">
            <a:off x="8317210" y="5804470"/>
            <a:ext cx="14401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ZoneTexte 45"/>
          <p:cNvSpPr txBox="1"/>
          <p:nvPr/>
        </p:nvSpPr>
        <p:spPr>
          <a:xfrm>
            <a:off x="6300192" y="6165304"/>
            <a:ext cx="2556792" cy="600164"/>
          </a:xfrm>
          <a:prstGeom prst="rect">
            <a:avLst/>
          </a:prstGeom>
          <a:noFill/>
        </p:spPr>
        <p:txBody>
          <a:bodyPr wrap="square" rtlCol="0">
            <a:spAutoFit/>
          </a:bodyPr>
          <a:lstStyle/>
          <a:p>
            <a:r>
              <a:rPr lang="fr-FR" sz="1100" dirty="0" smtClean="0"/>
              <a:t>Suivis par distributeurs, agences régionales</a:t>
            </a:r>
          </a:p>
          <a:p>
            <a:r>
              <a:rPr lang="fr-FR" sz="1100" dirty="0" smtClean="0"/>
              <a:t>Les clients se comptent en milliers</a:t>
            </a:r>
            <a:endParaRPr lang="fr-FR" sz="1100" dirty="0"/>
          </a:p>
        </p:txBody>
      </p:sp>
      <p:sp>
        <p:nvSpPr>
          <p:cNvPr id="47" name="ZoneTexte 46"/>
          <p:cNvSpPr txBox="1"/>
          <p:nvPr/>
        </p:nvSpPr>
        <p:spPr>
          <a:xfrm>
            <a:off x="2987824" y="6257836"/>
            <a:ext cx="2556792" cy="600164"/>
          </a:xfrm>
          <a:prstGeom prst="rect">
            <a:avLst/>
          </a:prstGeom>
          <a:noFill/>
        </p:spPr>
        <p:txBody>
          <a:bodyPr wrap="square" rtlCol="0">
            <a:spAutoFit/>
          </a:bodyPr>
          <a:lstStyle/>
          <a:p>
            <a:r>
              <a:rPr lang="fr-FR" sz="1100" dirty="0" smtClean="0"/>
              <a:t>Suivis  en direct par force de vente légère  et technique </a:t>
            </a:r>
          </a:p>
          <a:p>
            <a:r>
              <a:rPr lang="fr-FR" sz="1100" dirty="0" smtClean="0"/>
              <a:t>20 à 50 gros clients à suivre ( 100 maxi)</a:t>
            </a:r>
            <a:endParaRPr lang="fr-FR" sz="1100" dirty="0"/>
          </a:p>
        </p:txBody>
      </p:sp>
      <p:cxnSp>
        <p:nvCxnSpPr>
          <p:cNvPr id="49" name="Connecteur droit avec flèche 48"/>
          <p:cNvCxnSpPr/>
          <p:nvPr/>
        </p:nvCxnSpPr>
        <p:spPr>
          <a:xfrm rot="5400000">
            <a:off x="3851920" y="2276872"/>
            <a:ext cx="1080120" cy="10801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Connecteur droit avec flèche 50"/>
          <p:cNvCxnSpPr>
            <a:stCxn id="7" idx="2"/>
          </p:cNvCxnSpPr>
          <p:nvPr/>
        </p:nvCxnSpPr>
        <p:spPr>
          <a:xfrm rot="10800000" flipV="1">
            <a:off x="3923928" y="2744924"/>
            <a:ext cx="1152128" cy="5400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Connecteur droit avec flèche 52"/>
          <p:cNvCxnSpPr/>
          <p:nvPr/>
        </p:nvCxnSpPr>
        <p:spPr>
          <a:xfrm rot="10800000" flipV="1">
            <a:off x="4067946" y="2060848"/>
            <a:ext cx="1800198" cy="10801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Connecteur droit avec flèche 56"/>
          <p:cNvCxnSpPr>
            <a:stCxn id="8" idx="4"/>
          </p:cNvCxnSpPr>
          <p:nvPr/>
        </p:nvCxnSpPr>
        <p:spPr>
          <a:xfrm rot="16200000" flipH="1">
            <a:off x="6390202" y="2798930"/>
            <a:ext cx="432048" cy="8280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Connecteur droit avec flèche 58"/>
          <p:cNvCxnSpPr>
            <a:stCxn id="12" idx="4"/>
          </p:cNvCxnSpPr>
          <p:nvPr/>
        </p:nvCxnSpPr>
        <p:spPr>
          <a:xfrm rot="5400000">
            <a:off x="6930262" y="2726922"/>
            <a:ext cx="936104" cy="3240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664" y="1512168"/>
            <a:ext cx="1368152" cy="3168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3131840" y="3672408"/>
            <a:ext cx="1368152"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4716016" y="3312368"/>
            <a:ext cx="1368152"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6300192" y="3672408"/>
            <a:ext cx="1368152"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1547664" y="648072"/>
            <a:ext cx="1368152"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3131840" y="648072"/>
            <a:ext cx="1368152" cy="30243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4716016" y="648072"/>
            <a:ext cx="1368152" cy="26642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6300192" y="648072"/>
            <a:ext cx="1368152" cy="309634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475656" y="5040560"/>
            <a:ext cx="1757084" cy="584775"/>
          </a:xfrm>
          <a:prstGeom prst="rect">
            <a:avLst/>
          </a:prstGeom>
          <a:noFill/>
        </p:spPr>
        <p:txBody>
          <a:bodyPr wrap="none" rtlCol="0">
            <a:spAutoFit/>
          </a:bodyPr>
          <a:lstStyle/>
          <a:p>
            <a:r>
              <a:rPr lang="fr-FR" sz="1600" dirty="0" err="1" smtClean="0"/>
              <a:t>Number</a:t>
            </a:r>
            <a:r>
              <a:rPr lang="fr-FR" sz="1600" dirty="0" smtClean="0"/>
              <a:t>  of </a:t>
            </a:r>
          </a:p>
          <a:p>
            <a:r>
              <a:rPr lang="fr-FR" sz="1600" dirty="0" err="1" smtClean="0"/>
              <a:t>Purchasing</a:t>
            </a:r>
            <a:r>
              <a:rPr lang="fr-FR" sz="1600" dirty="0" smtClean="0"/>
              <a:t> </a:t>
            </a:r>
            <a:r>
              <a:rPr lang="fr-FR" sz="1600" dirty="0" err="1" smtClean="0"/>
              <a:t>entities</a:t>
            </a:r>
            <a:endParaRPr lang="fr-FR" sz="1600" dirty="0"/>
          </a:p>
        </p:txBody>
      </p:sp>
      <p:sp>
        <p:nvSpPr>
          <p:cNvPr id="11" name="ZoneTexte 10"/>
          <p:cNvSpPr txBox="1"/>
          <p:nvPr/>
        </p:nvSpPr>
        <p:spPr>
          <a:xfrm>
            <a:off x="1547664" y="648072"/>
            <a:ext cx="1440160" cy="738664"/>
          </a:xfrm>
          <a:prstGeom prst="rect">
            <a:avLst/>
          </a:prstGeom>
          <a:noFill/>
        </p:spPr>
        <p:txBody>
          <a:bodyPr wrap="square" rtlCol="0">
            <a:spAutoFit/>
          </a:bodyPr>
          <a:lstStyle/>
          <a:p>
            <a:r>
              <a:rPr lang="fr-FR" sz="1400" dirty="0" smtClean="0"/>
              <a:t>Top clients </a:t>
            </a:r>
          </a:p>
          <a:p>
            <a:r>
              <a:rPr lang="fr-FR" sz="1400" dirty="0" smtClean="0"/>
              <a:t>(sales)</a:t>
            </a:r>
          </a:p>
          <a:p>
            <a:r>
              <a:rPr lang="fr-FR" sz="1400" dirty="0" smtClean="0"/>
              <a:t>20%  100 / 1000</a:t>
            </a:r>
            <a:endParaRPr lang="fr-FR" sz="1400" dirty="0"/>
          </a:p>
        </p:txBody>
      </p:sp>
      <p:cxnSp>
        <p:nvCxnSpPr>
          <p:cNvPr id="13" name="Connecteur droit avec flèche 12"/>
          <p:cNvCxnSpPr/>
          <p:nvPr/>
        </p:nvCxnSpPr>
        <p:spPr>
          <a:xfrm rot="5400000" flipH="1" flipV="1">
            <a:off x="-828600" y="2664296"/>
            <a:ext cx="403244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1187624" y="4752528"/>
            <a:ext cx="648072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3203848" y="4968552"/>
            <a:ext cx="1091966" cy="338554"/>
          </a:xfrm>
          <a:prstGeom prst="rect">
            <a:avLst/>
          </a:prstGeom>
          <a:noFill/>
        </p:spPr>
        <p:txBody>
          <a:bodyPr wrap="none" rtlCol="0">
            <a:spAutoFit/>
          </a:bodyPr>
          <a:lstStyle/>
          <a:p>
            <a:r>
              <a:rPr lang="fr-FR" sz="1600" dirty="0" smtClean="0"/>
              <a:t>Sales ( CB) </a:t>
            </a:r>
            <a:endParaRPr lang="fr-FR" sz="1600" dirty="0"/>
          </a:p>
        </p:txBody>
      </p:sp>
      <p:sp>
        <p:nvSpPr>
          <p:cNvPr id="18" name="ZoneTexte 17"/>
          <p:cNvSpPr txBox="1"/>
          <p:nvPr/>
        </p:nvSpPr>
        <p:spPr>
          <a:xfrm>
            <a:off x="4788024" y="4968552"/>
            <a:ext cx="1330236" cy="338554"/>
          </a:xfrm>
          <a:prstGeom prst="rect">
            <a:avLst/>
          </a:prstGeom>
          <a:noFill/>
        </p:spPr>
        <p:txBody>
          <a:bodyPr wrap="none" rtlCol="0">
            <a:spAutoFit/>
          </a:bodyPr>
          <a:lstStyle/>
          <a:p>
            <a:r>
              <a:rPr lang="fr-FR" sz="1600" dirty="0" smtClean="0"/>
              <a:t>Volume  (Mt) </a:t>
            </a:r>
            <a:endParaRPr lang="fr-FR" sz="1600" dirty="0"/>
          </a:p>
        </p:txBody>
      </p:sp>
      <p:sp>
        <p:nvSpPr>
          <p:cNvPr id="19" name="ZoneTexte 18"/>
          <p:cNvSpPr txBox="1"/>
          <p:nvPr/>
        </p:nvSpPr>
        <p:spPr>
          <a:xfrm>
            <a:off x="6444208" y="4896544"/>
            <a:ext cx="1225207" cy="584775"/>
          </a:xfrm>
          <a:prstGeom prst="rect">
            <a:avLst/>
          </a:prstGeom>
          <a:noFill/>
        </p:spPr>
        <p:txBody>
          <a:bodyPr wrap="none" rtlCol="0">
            <a:spAutoFit/>
          </a:bodyPr>
          <a:lstStyle/>
          <a:p>
            <a:r>
              <a:rPr lang="fr-FR" sz="1600" dirty="0" smtClean="0"/>
              <a:t>Commercial </a:t>
            </a:r>
          </a:p>
          <a:p>
            <a:r>
              <a:rPr lang="fr-FR" sz="1600" dirty="0" smtClean="0"/>
              <a:t>Marge (CM) </a:t>
            </a:r>
            <a:endParaRPr lang="fr-FR" sz="1600" dirty="0"/>
          </a:p>
        </p:txBody>
      </p:sp>
      <p:sp>
        <p:nvSpPr>
          <p:cNvPr id="20" name="ZoneTexte 19"/>
          <p:cNvSpPr txBox="1"/>
          <p:nvPr/>
        </p:nvSpPr>
        <p:spPr>
          <a:xfrm>
            <a:off x="1547664" y="2304256"/>
            <a:ext cx="1440160" cy="307777"/>
          </a:xfrm>
          <a:prstGeom prst="rect">
            <a:avLst/>
          </a:prstGeom>
          <a:noFill/>
        </p:spPr>
        <p:txBody>
          <a:bodyPr wrap="square" rtlCol="0">
            <a:spAutoFit/>
          </a:bodyPr>
          <a:lstStyle/>
          <a:p>
            <a:r>
              <a:rPr lang="fr-FR" sz="1400" dirty="0" err="1" smtClean="0"/>
              <a:t>Others</a:t>
            </a:r>
            <a:r>
              <a:rPr lang="fr-FR" sz="1400" dirty="0" smtClean="0"/>
              <a:t>  80%</a:t>
            </a:r>
            <a:endParaRPr lang="fr-FR" sz="1400" dirty="0"/>
          </a:p>
        </p:txBody>
      </p:sp>
      <p:sp>
        <p:nvSpPr>
          <p:cNvPr id="21" name="ZoneTexte 20"/>
          <p:cNvSpPr txBox="1"/>
          <p:nvPr/>
        </p:nvSpPr>
        <p:spPr>
          <a:xfrm>
            <a:off x="2915816" y="0"/>
            <a:ext cx="2521331" cy="369332"/>
          </a:xfrm>
          <a:prstGeom prst="rect">
            <a:avLst/>
          </a:prstGeom>
          <a:noFill/>
        </p:spPr>
        <p:txBody>
          <a:bodyPr wrap="none" rtlCol="0">
            <a:spAutoFit/>
          </a:bodyPr>
          <a:lstStyle/>
          <a:p>
            <a:r>
              <a:rPr lang="fr-FR" dirty="0" smtClean="0"/>
              <a:t>Contribution au Business</a:t>
            </a:r>
            <a:endParaRPr lang="fr-FR" dirty="0"/>
          </a:p>
        </p:txBody>
      </p:sp>
      <p:sp>
        <p:nvSpPr>
          <p:cNvPr id="22" name="ZoneTexte 21"/>
          <p:cNvSpPr txBox="1"/>
          <p:nvPr/>
        </p:nvSpPr>
        <p:spPr>
          <a:xfrm>
            <a:off x="755576" y="360040"/>
            <a:ext cx="720080" cy="307777"/>
          </a:xfrm>
          <a:prstGeom prst="rect">
            <a:avLst/>
          </a:prstGeom>
          <a:noFill/>
        </p:spPr>
        <p:txBody>
          <a:bodyPr wrap="square" rtlCol="0">
            <a:spAutoFit/>
          </a:bodyPr>
          <a:lstStyle/>
          <a:p>
            <a:r>
              <a:rPr lang="fr-FR" sz="1400" dirty="0" smtClean="0"/>
              <a:t>100 %</a:t>
            </a:r>
            <a:endParaRPr lang="fr-FR" sz="1400" dirty="0"/>
          </a:p>
        </p:txBody>
      </p:sp>
      <p:sp>
        <p:nvSpPr>
          <p:cNvPr id="23" name="ZoneTexte 22"/>
          <p:cNvSpPr txBox="1"/>
          <p:nvPr/>
        </p:nvSpPr>
        <p:spPr>
          <a:xfrm>
            <a:off x="539552" y="5949280"/>
            <a:ext cx="4642618" cy="923330"/>
          </a:xfrm>
          <a:prstGeom prst="rect">
            <a:avLst/>
          </a:prstGeom>
          <a:noFill/>
        </p:spPr>
        <p:txBody>
          <a:bodyPr wrap="none" rtlCol="0">
            <a:spAutoFit/>
          </a:bodyPr>
          <a:lstStyle/>
          <a:p>
            <a:r>
              <a:rPr lang="fr-FR" dirty="0" smtClean="0"/>
              <a:t>Marge commerciale cumulée sur 3 /5 ans</a:t>
            </a:r>
          </a:p>
          <a:p>
            <a:r>
              <a:rPr lang="fr-FR" dirty="0" smtClean="0"/>
              <a:t> X clients  for top100/1000 </a:t>
            </a:r>
            <a:r>
              <a:rPr lang="fr-FR" dirty="0" err="1" smtClean="0"/>
              <a:t>génere</a:t>
            </a:r>
            <a:r>
              <a:rPr lang="fr-FR" dirty="0" smtClean="0"/>
              <a:t> &gt; 80 %marge</a:t>
            </a:r>
          </a:p>
          <a:p>
            <a:r>
              <a:rPr lang="fr-FR" dirty="0" smtClean="0"/>
              <a:t>Y clients ont une marge négative cumulée </a:t>
            </a:r>
            <a:endParaRPr lang="fr-FR" dirty="0"/>
          </a:p>
        </p:txBody>
      </p:sp>
      <p:sp>
        <p:nvSpPr>
          <p:cNvPr id="24" name="ZoneTexte 23"/>
          <p:cNvSpPr txBox="1"/>
          <p:nvPr/>
        </p:nvSpPr>
        <p:spPr>
          <a:xfrm>
            <a:off x="5724128" y="5805264"/>
            <a:ext cx="3712748" cy="646331"/>
          </a:xfrm>
          <a:prstGeom prst="rect">
            <a:avLst/>
          </a:prstGeom>
          <a:noFill/>
        </p:spPr>
        <p:txBody>
          <a:bodyPr wrap="none" rtlCol="0">
            <a:spAutoFit/>
          </a:bodyPr>
          <a:lstStyle/>
          <a:p>
            <a:r>
              <a:rPr lang="fr-FR" dirty="0" smtClean="0"/>
              <a:t>Croiser 1, 2, 3 4 profils clients (valeur)</a:t>
            </a:r>
          </a:p>
          <a:p>
            <a:r>
              <a:rPr lang="fr-FR" dirty="0" smtClean="0"/>
              <a:t>/ potentiel marge commerciale</a:t>
            </a:r>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Espace réservé du numéro de diapositive 4"/>
          <p:cNvSpPr txBox="1">
            <a:spLocks noGrp="1"/>
          </p:cNvSpPr>
          <p:nvPr/>
        </p:nvSpPr>
        <p:spPr bwMode="auto">
          <a:xfrm>
            <a:off x="6553200" y="6248400"/>
            <a:ext cx="2133600" cy="457200"/>
          </a:xfrm>
          <a:prstGeom prst="rect">
            <a:avLst/>
          </a:prstGeom>
          <a:noFill/>
          <a:ln w="9525">
            <a:noFill/>
            <a:miter lim="800000"/>
            <a:headEnd/>
            <a:tailEnd/>
          </a:ln>
        </p:spPr>
        <p:txBody>
          <a:bodyPr anchor="b"/>
          <a:lstStyle/>
          <a:p>
            <a:pPr algn="r"/>
            <a:fld id="{B89BBBB4-A9BA-4536-832C-88A9D02A0047}" type="slidenum">
              <a:rPr lang="fr-FR" sz="1200" i="0">
                <a:latin typeface="Arial Black" pitchFamily="34" charset="0"/>
              </a:rPr>
              <a:pPr algn="r"/>
              <a:t>7</a:t>
            </a:fld>
            <a:endParaRPr lang="fr-FR" sz="1200" i="0">
              <a:latin typeface="Arial Black" pitchFamily="34" charset="0"/>
            </a:endParaRPr>
          </a:p>
        </p:txBody>
      </p:sp>
      <p:sp>
        <p:nvSpPr>
          <p:cNvPr id="189443" name="Rectangle 3"/>
          <p:cNvSpPr>
            <a:spLocks noGrp="1" noChangeArrowheads="1"/>
          </p:cNvSpPr>
          <p:nvPr>
            <p:ph type="body" idx="4294967295"/>
          </p:nvPr>
        </p:nvSpPr>
        <p:spPr/>
        <p:txBody>
          <a:bodyPr/>
          <a:lstStyle/>
          <a:p>
            <a:pPr marL="552450" indent="-552450">
              <a:lnSpc>
                <a:spcPct val="90000"/>
              </a:lnSpc>
              <a:buFont typeface="Wingdings" pitchFamily="2" charset="2"/>
              <a:buNone/>
            </a:pPr>
            <a:endParaRPr lang="fr-FR" sz="2000" smtClean="0"/>
          </a:p>
          <a:p>
            <a:pPr marL="552450" indent="-552450">
              <a:lnSpc>
                <a:spcPct val="90000"/>
              </a:lnSpc>
              <a:buFont typeface="Wingdings" pitchFamily="2" charset="2"/>
              <a:buNone/>
            </a:pPr>
            <a:endParaRPr lang="fr-FR" sz="2000" smtClean="0"/>
          </a:p>
          <a:p>
            <a:pPr marL="552450" indent="-552450">
              <a:lnSpc>
                <a:spcPct val="90000"/>
              </a:lnSpc>
              <a:buClr>
                <a:schemeClr val="accent1"/>
              </a:buClr>
              <a:buFont typeface="Wingdings" pitchFamily="2" charset="2"/>
              <a:buNone/>
            </a:pPr>
            <a:r>
              <a:rPr lang="fr-FR" sz="2000" smtClean="0"/>
              <a:t>	</a:t>
            </a:r>
          </a:p>
          <a:p>
            <a:pPr marL="552450" indent="-552450">
              <a:lnSpc>
                <a:spcPct val="90000"/>
              </a:lnSpc>
              <a:buFont typeface="Wingdings" pitchFamily="2" charset="2"/>
              <a:buChar char="q"/>
            </a:pPr>
            <a:r>
              <a:rPr lang="fr-FR" sz="2000" smtClean="0"/>
              <a:t>Une des </a:t>
            </a:r>
            <a:r>
              <a:rPr lang="fr-FR" sz="2000" u="sng" smtClean="0"/>
              <a:t>phases les plus délicates </a:t>
            </a:r>
            <a:r>
              <a:rPr lang="fr-FR" sz="2000" smtClean="0"/>
              <a:t>de l’enquête qualitative. Les études préalables, la recherche interne, la recherche documentaire aident à élaborer ce guide.</a:t>
            </a:r>
          </a:p>
          <a:p>
            <a:pPr marL="552450" indent="-552450">
              <a:lnSpc>
                <a:spcPct val="90000"/>
              </a:lnSpc>
              <a:buFont typeface="Wingdings" pitchFamily="2" charset="2"/>
              <a:buChar char="q"/>
            </a:pPr>
            <a:endParaRPr lang="fr-FR" sz="2000" smtClean="0"/>
          </a:p>
          <a:p>
            <a:pPr marL="552450" indent="-552450">
              <a:lnSpc>
                <a:spcPct val="90000"/>
              </a:lnSpc>
              <a:buClr>
                <a:schemeClr val="accent1"/>
              </a:buClr>
              <a:buFont typeface="Wingdings" pitchFamily="2" charset="2"/>
              <a:buChar char="q"/>
            </a:pPr>
            <a:r>
              <a:rPr lang="fr-FR" sz="2000" smtClean="0"/>
              <a:t>Les thématiques à aborder</a:t>
            </a:r>
          </a:p>
          <a:p>
            <a:pPr marL="552450" indent="-552450">
              <a:lnSpc>
                <a:spcPct val="90000"/>
              </a:lnSpc>
              <a:buFont typeface="Wingdings" pitchFamily="2" charset="2"/>
              <a:buNone/>
            </a:pPr>
            <a:r>
              <a:rPr lang="fr-FR" sz="2000" smtClean="0"/>
              <a:t>	Sous forme d’une grille de thèmes, généralement sous forme de questions ou thématiques que l’interlocuteur pose à l’interviewé si il ne les aborde pas spontanément.</a:t>
            </a:r>
          </a:p>
        </p:txBody>
      </p:sp>
      <p:sp>
        <p:nvSpPr>
          <p:cNvPr id="189444" name="Rectangle 2"/>
          <p:cNvSpPr>
            <a:spLocks noChangeArrowheads="1"/>
          </p:cNvSpPr>
          <p:nvPr/>
        </p:nvSpPr>
        <p:spPr bwMode="auto">
          <a:xfrm>
            <a:off x="468313" y="260350"/>
            <a:ext cx="8229600" cy="1139825"/>
          </a:xfrm>
          <a:prstGeom prst="rect">
            <a:avLst/>
          </a:prstGeom>
          <a:noFill/>
          <a:ln w="9525">
            <a:noFill/>
            <a:miter lim="800000"/>
            <a:headEnd/>
            <a:tailEnd/>
          </a:ln>
          <a:effectLst/>
        </p:spPr>
        <p:txBody>
          <a:bodyPr anchor="ctr"/>
          <a:lstStyle/>
          <a:p>
            <a:pPr eaLnBrk="0" hangingPunct="0"/>
            <a:r>
              <a:rPr lang="fr-FR" sz="4000" i="0">
                <a:latin typeface="Verdana" pitchFamily="34" charset="0"/>
              </a:rPr>
              <a:t/>
            </a:r>
            <a:br>
              <a:rPr lang="fr-FR" sz="4000" i="0">
                <a:latin typeface="Verdana" pitchFamily="34" charset="0"/>
              </a:rPr>
            </a:br>
            <a:r>
              <a:rPr lang="fr-FR" sz="4000" i="0">
                <a:solidFill>
                  <a:schemeClr val="hlink"/>
                </a:solidFill>
                <a:latin typeface="Verdana" pitchFamily="34" charset="0"/>
              </a:rPr>
              <a:t>Guide d’entretien</a:t>
            </a:r>
            <a:r>
              <a:rPr lang="fr-FR" sz="4000" i="0">
                <a:latin typeface="Verdana" pitchFamily="34" charset="0"/>
              </a:rPr>
              <a:t/>
            </a:r>
            <a:br>
              <a:rPr lang="fr-FR" sz="4000" i="0">
                <a:latin typeface="Verdana" pitchFamily="34" charset="0"/>
              </a:rPr>
            </a:br>
            <a:endParaRPr lang="fr-FR" sz="4000" i="0">
              <a:latin typeface="Verdana"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a:xfrm>
            <a:off x="179388" y="0"/>
            <a:ext cx="8686800" cy="1143000"/>
          </a:xfrm>
        </p:spPr>
        <p:txBody>
          <a:bodyPr/>
          <a:lstStyle/>
          <a:p>
            <a:pPr eaLnBrk="1" hangingPunct="1"/>
            <a:r>
              <a:rPr lang="fr-FR" sz="3600" smtClean="0"/>
              <a:t>Critères de Segmentation du marché </a:t>
            </a:r>
            <a:r>
              <a:rPr lang="fr-FR" sz="3200" smtClean="0"/>
              <a:t>BtoB</a:t>
            </a:r>
            <a:endParaRPr lang="fr-FR" sz="3600" smtClean="0"/>
          </a:p>
        </p:txBody>
      </p:sp>
      <p:sp>
        <p:nvSpPr>
          <p:cNvPr id="9219" name="Espace réservé du contenu 2"/>
          <p:cNvSpPr>
            <a:spLocks noGrp="1"/>
          </p:cNvSpPr>
          <p:nvPr>
            <p:ph idx="1"/>
          </p:nvPr>
        </p:nvSpPr>
        <p:spPr>
          <a:xfrm>
            <a:off x="323850" y="908050"/>
            <a:ext cx="8229600" cy="5949950"/>
          </a:xfrm>
        </p:spPr>
        <p:txBody>
          <a:bodyPr>
            <a:normAutofit lnSpcReduction="10000"/>
          </a:bodyPr>
          <a:lstStyle/>
          <a:p>
            <a:pPr eaLnBrk="1" hangingPunct="1"/>
            <a:r>
              <a:rPr lang="fr-FR" sz="1600" smtClean="0"/>
              <a:t>Intérêt économique et stratégique</a:t>
            </a:r>
          </a:p>
          <a:p>
            <a:pPr lvl="2" eaLnBrk="1" hangingPunct="1"/>
            <a:r>
              <a:rPr lang="fr-FR" sz="1200" smtClean="0"/>
              <a:t>Secteur d’activité</a:t>
            </a:r>
          </a:p>
          <a:p>
            <a:pPr lvl="2" eaLnBrk="1" hangingPunct="1"/>
            <a:r>
              <a:rPr lang="fr-FR" sz="1200" smtClean="0"/>
              <a:t>Taille &amp; potentiel du CA et rentabilité par client</a:t>
            </a:r>
          </a:p>
          <a:p>
            <a:pPr lvl="2" eaLnBrk="1" hangingPunct="1"/>
            <a:r>
              <a:rPr lang="fr-FR" sz="1200" smtClean="0"/>
              <a:t>Clients transactionnels  et relationnels</a:t>
            </a:r>
          </a:p>
          <a:p>
            <a:pPr lvl="2" eaLnBrk="1" hangingPunct="1"/>
            <a:r>
              <a:rPr lang="fr-FR" sz="1200" smtClean="0"/>
              <a:t>Clients de référence</a:t>
            </a:r>
          </a:p>
          <a:p>
            <a:pPr lvl="2" eaLnBrk="1" hangingPunct="1"/>
            <a:endParaRPr lang="fr-FR" sz="1200" smtClean="0"/>
          </a:p>
          <a:p>
            <a:pPr eaLnBrk="1" hangingPunct="1"/>
            <a:r>
              <a:rPr lang="fr-FR" sz="1600" smtClean="0"/>
              <a:t>Accessibilité des clients potentiels</a:t>
            </a:r>
          </a:p>
          <a:p>
            <a:pPr marL="1257300" lvl="4" indent="-342900" eaLnBrk="1" hangingPunct="1"/>
            <a:r>
              <a:rPr lang="fr-FR" sz="1200" smtClean="0"/>
              <a:t>Localisation et  géomarketing : distance, effet sur les coûts et services</a:t>
            </a:r>
          </a:p>
          <a:p>
            <a:pPr marL="1257300" lvl="4" indent="-342900" eaLnBrk="1" hangingPunct="1"/>
            <a:r>
              <a:rPr lang="fr-FR" sz="1200" smtClean="0"/>
              <a:t>Familiarité avec l’environnement culturel, humain, technique etc</a:t>
            </a:r>
          </a:p>
          <a:p>
            <a:pPr marL="1257300" lvl="4" indent="-342900" eaLnBrk="1" hangingPunct="1"/>
            <a:r>
              <a:rPr lang="fr-FR" sz="1200" smtClean="0"/>
              <a:t>Barrières à l’entrée ( réglementations, normes, concurrence)</a:t>
            </a:r>
          </a:p>
          <a:p>
            <a:pPr marL="1257300" lvl="4" indent="-342900" eaLnBrk="1" hangingPunct="1"/>
            <a:r>
              <a:rPr lang="fr-FR" sz="1200" smtClean="0"/>
              <a:t>Sensibilité de l’acheteur à la marque du vendeur</a:t>
            </a:r>
          </a:p>
          <a:p>
            <a:pPr marL="1257300" lvl="4" indent="-342900" eaLnBrk="1" hangingPunct="1"/>
            <a:r>
              <a:rPr lang="fr-FR" sz="1200" smtClean="0"/>
              <a:t>Relationnel existant ou complexe à développer</a:t>
            </a:r>
          </a:p>
          <a:p>
            <a:pPr eaLnBrk="1" hangingPunct="1">
              <a:buFontTx/>
              <a:buNone/>
            </a:pPr>
            <a:endParaRPr lang="fr-FR" sz="1600" smtClean="0"/>
          </a:p>
          <a:p>
            <a:pPr eaLnBrk="1" hangingPunct="1"/>
            <a:r>
              <a:rPr lang="fr-FR" sz="1600" smtClean="0"/>
              <a:t>Critères avantages recherchés par les acheteurs</a:t>
            </a:r>
          </a:p>
          <a:p>
            <a:pPr marL="1257300" lvl="4" indent="-342900" eaLnBrk="1" hangingPunct="1"/>
            <a:r>
              <a:rPr lang="fr-FR" sz="1200" smtClean="0"/>
              <a:t>Degré d’interet stratégique du produit /service dans la chaine de valeur du client</a:t>
            </a:r>
          </a:p>
          <a:p>
            <a:pPr marL="1257300" lvl="4" indent="-342900" eaLnBrk="1" hangingPunct="1"/>
            <a:r>
              <a:rPr lang="fr-FR" sz="1200" smtClean="0"/>
              <a:t>Proximité de l’avantage recherché et caractéristiques de l’offre standard</a:t>
            </a:r>
          </a:p>
          <a:p>
            <a:pPr marL="1257300" lvl="4" indent="-342900" eaLnBrk="1" hangingPunct="1"/>
            <a:r>
              <a:rPr lang="fr-FR" sz="1200" smtClean="0"/>
              <a:t>Caractéristiques liés au contexte d’utilisation</a:t>
            </a:r>
          </a:p>
          <a:p>
            <a:pPr marL="1257300" lvl="4" indent="-342900" eaLnBrk="1" hangingPunct="1"/>
            <a:r>
              <a:rPr lang="fr-FR" sz="1200" smtClean="0"/>
              <a:t>Degré de personnalisation ( produit, service, mode de paiement)</a:t>
            </a:r>
          </a:p>
          <a:p>
            <a:pPr marL="1257300" lvl="4" indent="-342900" eaLnBrk="1" hangingPunct="1"/>
            <a:r>
              <a:rPr lang="fr-FR" sz="1200" smtClean="0"/>
              <a:t>Nature des avantages recherchés ( niveau techno, type équipement)</a:t>
            </a:r>
            <a:endParaRPr lang="fr-FR" sz="800" smtClean="0"/>
          </a:p>
          <a:p>
            <a:pPr eaLnBrk="1" hangingPunct="1"/>
            <a:endParaRPr lang="fr-FR" sz="1600" smtClean="0"/>
          </a:p>
          <a:p>
            <a:pPr eaLnBrk="1" hangingPunct="1"/>
            <a:r>
              <a:rPr lang="fr-FR" sz="1600" smtClean="0"/>
              <a:t>Critères liés aux systemes de management et culture des clients</a:t>
            </a:r>
          </a:p>
          <a:p>
            <a:pPr lvl="2" eaLnBrk="1" hangingPunct="1"/>
            <a:r>
              <a:rPr lang="fr-FR" sz="1200" smtClean="0"/>
              <a:t>Mode de management centralisé /décentralisé</a:t>
            </a:r>
          </a:p>
          <a:p>
            <a:pPr lvl="2" eaLnBrk="1" hangingPunct="1"/>
            <a:r>
              <a:rPr lang="fr-FR" sz="1200" smtClean="0"/>
              <a:t>Existence de serviice spécifique, </a:t>
            </a:r>
          </a:p>
          <a:p>
            <a:pPr lvl="2" eaLnBrk="1" hangingPunct="1"/>
            <a:r>
              <a:rPr lang="fr-FR" sz="1200" smtClean="0"/>
              <a:t>Processuis d’achat : seuils d’autionimie de décision centre d’acht</a:t>
            </a:r>
          </a:p>
          <a:p>
            <a:pPr lvl="2" eaLnBrk="1" hangingPunct="1"/>
            <a:r>
              <a:rPr lang="fr-FR" sz="1200" smtClean="0"/>
              <a:t>Valeurs des entreprises et dirigeants</a:t>
            </a:r>
          </a:p>
          <a:p>
            <a:pPr eaLnBrk="1" hangingPunct="1">
              <a:buFontTx/>
              <a:buNone/>
            </a:pPr>
            <a:endParaRPr lang="fr-FR" sz="160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image115b_r2_c2.png"/>
          <p:cNvPicPr>
            <a:picLocks noChangeAspect="1"/>
          </p:cNvPicPr>
          <p:nvPr/>
        </p:nvPicPr>
        <p:blipFill>
          <a:blip r:embed="rId2" cstate="print"/>
          <a:stretch>
            <a:fillRect/>
          </a:stretch>
        </p:blipFill>
        <p:spPr>
          <a:xfrm>
            <a:off x="110571" y="613285"/>
            <a:ext cx="8922858" cy="5631429"/>
          </a:xfrm>
          <a:prstGeom prst="rect">
            <a:avLst/>
          </a:prstGeom>
        </p:spPr>
      </p:pic>
      <p:sp>
        <p:nvSpPr>
          <p:cNvPr id="3" name="ZoneTexte 2"/>
          <p:cNvSpPr txBox="1"/>
          <p:nvPr/>
        </p:nvSpPr>
        <p:spPr>
          <a:xfrm>
            <a:off x="0" y="1844824"/>
            <a:ext cx="3650871" cy="1077218"/>
          </a:xfrm>
          <a:prstGeom prst="rect">
            <a:avLst/>
          </a:prstGeom>
          <a:noFill/>
        </p:spPr>
        <p:txBody>
          <a:bodyPr wrap="none" rtlCol="0">
            <a:spAutoFit/>
          </a:bodyPr>
          <a:lstStyle/>
          <a:p>
            <a:r>
              <a:rPr lang="fr-FR" sz="1600" dirty="0" smtClean="0"/>
              <a:t>Critères de choix</a:t>
            </a:r>
          </a:p>
          <a:p>
            <a:r>
              <a:rPr lang="fr-FR" sz="1600" dirty="0" smtClean="0"/>
              <a:t>Processus d’achat/ </a:t>
            </a:r>
            <a:r>
              <a:rPr lang="fr-FR" sz="1600" b="1" dirty="0" smtClean="0">
                <a:solidFill>
                  <a:srgbClr val="FF0000"/>
                </a:solidFill>
              </a:rPr>
              <a:t>Récit du dernier achat</a:t>
            </a:r>
          </a:p>
          <a:p>
            <a:r>
              <a:rPr lang="fr-FR" sz="1600" dirty="0" smtClean="0"/>
              <a:t>Perception /image de marque</a:t>
            </a:r>
          </a:p>
          <a:p>
            <a:r>
              <a:rPr lang="fr-FR" sz="1600" dirty="0" smtClean="0"/>
              <a:t>Vocabulaire &amp; expressions</a:t>
            </a:r>
            <a:endParaRPr lang="fr-FR" sz="1600" dirty="0"/>
          </a:p>
        </p:txBody>
      </p:sp>
      <p:sp>
        <p:nvSpPr>
          <p:cNvPr id="4" name="ZoneTexte 3"/>
          <p:cNvSpPr txBox="1"/>
          <p:nvPr/>
        </p:nvSpPr>
        <p:spPr>
          <a:xfrm>
            <a:off x="7092280" y="2348880"/>
            <a:ext cx="1277016" cy="338554"/>
          </a:xfrm>
          <a:prstGeom prst="rect">
            <a:avLst/>
          </a:prstGeom>
          <a:noFill/>
        </p:spPr>
        <p:txBody>
          <a:bodyPr wrap="none" rtlCol="0">
            <a:spAutoFit/>
          </a:bodyPr>
          <a:lstStyle/>
          <a:p>
            <a:r>
              <a:rPr lang="fr-FR" sz="1600" b="1" dirty="0" smtClean="0">
                <a:solidFill>
                  <a:srgbClr val="FF0000"/>
                </a:solidFill>
              </a:rPr>
              <a:t>Produit idéal</a:t>
            </a:r>
          </a:p>
        </p:txBody>
      </p:sp>
      <p:sp>
        <p:nvSpPr>
          <p:cNvPr id="5" name="ZoneTexte 4"/>
          <p:cNvSpPr txBox="1"/>
          <p:nvPr/>
        </p:nvSpPr>
        <p:spPr>
          <a:xfrm>
            <a:off x="6444208" y="5949280"/>
            <a:ext cx="1059008" cy="338554"/>
          </a:xfrm>
          <a:prstGeom prst="rect">
            <a:avLst/>
          </a:prstGeom>
          <a:noFill/>
        </p:spPr>
        <p:txBody>
          <a:bodyPr wrap="none" rtlCol="0">
            <a:spAutoFit/>
          </a:bodyPr>
          <a:lstStyle/>
          <a:p>
            <a:r>
              <a:rPr lang="fr-FR" sz="1600" b="1" dirty="0" smtClean="0">
                <a:solidFill>
                  <a:srgbClr val="FF0000"/>
                </a:solidFill>
              </a:rPr>
              <a:t>Projection</a:t>
            </a:r>
          </a:p>
        </p:txBody>
      </p:sp>
      <p:sp>
        <p:nvSpPr>
          <p:cNvPr id="6" name="ZoneTexte 5"/>
          <p:cNvSpPr txBox="1"/>
          <p:nvPr/>
        </p:nvSpPr>
        <p:spPr>
          <a:xfrm>
            <a:off x="899592" y="5805264"/>
            <a:ext cx="2232248" cy="584775"/>
          </a:xfrm>
          <a:prstGeom prst="rect">
            <a:avLst/>
          </a:prstGeom>
          <a:noFill/>
        </p:spPr>
        <p:txBody>
          <a:bodyPr wrap="square" rtlCol="0">
            <a:spAutoFit/>
          </a:bodyPr>
          <a:lstStyle/>
          <a:p>
            <a:r>
              <a:rPr lang="fr-FR" sz="1600" b="1" dirty="0" smtClean="0">
                <a:solidFill>
                  <a:srgbClr val="FF0000"/>
                </a:solidFill>
              </a:rPr>
              <a:t>Jeux d’association / illustrations</a:t>
            </a:r>
          </a:p>
        </p:txBody>
      </p:sp>
      <p:sp>
        <p:nvSpPr>
          <p:cNvPr id="7" name="ZoneTexte 6"/>
          <p:cNvSpPr txBox="1"/>
          <p:nvPr/>
        </p:nvSpPr>
        <p:spPr>
          <a:xfrm>
            <a:off x="7524328" y="4149080"/>
            <a:ext cx="1243161" cy="338554"/>
          </a:xfrm>
          <a:prstGeom prst="rect">
            <a:avLst/>
          </a:prstGeom>
          <a:noFill/>
        </p:spPr>
        <p:txBody>
          <a:bodyPr wrap="none" rtlCol="0">
            <a:spAutoFit/>
          </a:bodyPr>
          <a:lstStyle/>
          <a:p>
            <a:r>
              <a:rPr lang="fr-FR" sz="1600" b="1" dirty="0" smtClean="0">
                <a:solidFill>
                  <a:srgbClr val="FF0000"/>
                </a:solidFill>
              </a:rPr>
              <a:t>Test concept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Espace réservé du numéro de diapositive 4"/>
          <p:cNvSpPr txBox="1">
            <a:spLocks noGrp="1"/>
          </p:cNvSpPr>
          <p:nvPr/>
        </p:nvSpPr>
        <p:spPr bwMode="auto">
          <a:xfrm>
            <a:off x="6553200" y="6248400"/>
            <a:ext cx="2133600" cy="457200"/>
          </a:xfrm>
          <a:prstGeom prst="rect">
            <a:avLst/>
          </a:prstGeom>
          <a:noFill/>
          <a:ln w="9525">
            <a:noFill/>
            <a:miter lim="800000"/>
            <a:headEnd/>
            <a:tailEnd/>
          </a:ln>
        </p:spPr>
        <p:txBody>
          <a:bodyPr anchor="b"/>
          <a:lstStyle/>
          <a:p>
            <a:pPr algn="r"/>
            <a:fld id="{ECA500A2-52B5-4882-B617-C3E7B0B2A4A3}" type="slidenum">
              <a:rPr lang="fr-FR" sz="1200" i="0">
                <a:latin typeface="Arial Black" pitchFamily="34" charset="0"/>
              </a:rPr>
              <a:pPr algn="r"/>
              <a:t>9</a:t>
            </a:fld>
            <a:endParaRPr lang="fr-FR" sz="1200" i="0">
              <a:latin typeface="Arial Black" pitchFamily="34" charset="0"/>
            </a:endParaRPr>
          </a:p>
        </p:txBody>
      </p:sp>
      <p:sp>
        <p:nvSpPr>
          <p:cNvPr id="187395" name="Rectangle 4"/>
          <p:cNvSpPr>
            <a:spLocks noChangeArrowheads="1"/>
          </p:cNvSpPr>
          <p:nvPr/>
        </p:nvSpPr>
        <p:spPr bwMode="auto">
          <a:xfrm>
            <a:off x="539750" y="1909763"/>
            <a:ext cx="7343775" cy="4664075"/>
          </a:xfrm>
          <a:prstGeom prst="rect">
            <a:avLst/>
          </a:prstGeom>
          <a:noFill/>
          <a:ln w="9525">
            <a:noFill/>
            <a:miter lim="800000"/>
            <a:headEnd/>
            <a:tailEnd/>
          </a:ln>
        </p:spPr>
        <p:txBody>
          <a:bodyPr anchor="ctr">
            <a:spAutoFit/>
          </a:bodyPr>
          <a:lstStyle/>
          <a:p>
            <a:pPr marL="800100" lvl="1" indent="-342900">
              <a:buClr>
                <a:schemeClr val="accent1"/>
              </a:buClr>
              <a:tabLst>
                <a:tab pos="685800" algn="l"/>
                <a:tab pos="800100" algn="l"/>
              </a:tabLst>
            </a:pPr>
            <a:endParaRPr lang="fr-FR" i="0"/>
          </a:p>
          <a:p>
            <a:pPr marL="342900" indent="-342900">
              <a:tabLst>
                <a:tab pos="685800" algn="l"/>
                <a:tab pos="800100" algn="l"/>
              </a:tabLst>
            </a:pPr>
            <a:r>
              <a:rPr lang="fr-FR" i="0"/>
              <a:t>		</a:t>
            </a:r>
          </a:p>
          <a:p>
            <a:pPr marL="800100" lvl="1" indent="-342900">
              <a:buClr>
                <a:schemeClr val="accent1"/>
              </a:buClr>
              <a:buFont typeface="Wingdings" pitchFamily="2" charset="2"/>
              <a:buChar char="q"/>
              <a:tabLst>
                <a:tab pos="685800" algn="l"/>
                <a:tab pos="800100" algn="l"/>
              </a:tabLst>
            </a:pPr>
            <a:r>
              <a:rPr lang="fr-FR" i="0" u="sng"/>
              <a:t>Phase d’introduction :</a:t>
            </a:r>
            <a:r>
              <a:rPr lang="fr-FR" i="0"/>
              <a:t>  mettre en confiance l’enquêté en parlant de sujets favoris (vacances, bricolage …).L’aider à s’exprimer librement sur un sujet connu, à le</a:t>
            </a:r>
          </a:p>
          <a:p>
            <a:pPr marL="800100" lvl="1" indent="-342900">
              <a:buClr>
                <a:schemeClr val="accent1"/>
              </a:buClr>
              <a:buFont typeface="Wingdings" pitchFamily="2" charset="2"/>
              <a:buNone/>
              <a:tabLst>
                <a:tab pos="685800" algn="l"/>
                <a:tab pos="800100" algn="l"/>
              </a:tabLst>
            </a:pPr>
            <a:r>
              <a:rPr lang="fr-FR" i="0"/>
              <a:t>	 « libérer ».</a:t>
            </a:r>
          </a:p>
          <a:p>
            <a:pPr marL="800100" lvl="1" indent="-342900">
              <a:buClr>
                <a:schemeClr val="accent1"/>
              </a:buClr>
              <a:buFont typeface="Wingdings" pitchFamily="2" charset="2"/>
              <a:buChar char="q"/>
              <a:tabLst>
                <a:tab pos="685800" algn="l"/>
                <a:tab pos="800100" algn="l"/>
              </a:tabLst>
            </a:pPr>
            <a:endParaRPr lang="fr-FR" i="0"/>
          </a:p>
          <a:p>
            <a:pPr marL="800100" lvl="1" indent="-342900">
              <a:buClr>
                <a:schemeClr val="accent1"/>
              </a:buClr>
              <a:buFont typeface="Wingdings" pitchFamily="2" charset="2"/>
              <a:buChar char="q"/>
              <a:tabLst>
                <a:tab pos="685800" algn="l"/>
                <a:tab pos="800100" algn="l"/>
              </a:tabLst>
            </a:pPr>
            <a:r>
              <a:rPr lang="fr-FR" i="0" u="sng"/>
              <a:t>Phase de recentrage du sujet</a:t>
            </a:r>
            <a:r>
              <a:rPr lang="fr-FR" i="0"/>
              <a:t>: climat de confiance instauré. </a:t>
            </a:r>
          </a:p>
          <a:p>
            <a:pPr marL="800100" lvl="1" indent="-342900">
              <a:buClr>
                <a:schemeClr val="accent1"/>
              </a:buClr>
              <a:buFont typeface="Wingdings" pitchFamily="2" charset="2"/>
              <a:buNone/>
              <a:tabLst>
                <a:tab pos="685800" algn="l"/>
                <a:tab pos="800100" algn="l"/>
              </a:tabLst>
            </a:pPr>
            <a:r>
              <a:rPr lang="fr-FR" i="0"/>
              <a:t>		L’enquêteur entre dans le vif du sujet.</a:t>
            </a:r>
          </a:p>
          <a:p>
            <a:pPr marL="800100" lvl="1" indent="-342900">
              <a:buClr>
                <a:schemeClr val="accent1"/>
              </a:buClr>
              <a:buFont typeface="Wingdings" pitchFamily="2" charset="2"/>
              <a:buNone/>
              <a:tabLst>
                <a:tab pos="685800" algn="l"/>
                <a:tab pos="800100" algn="l"/>
              </a:tabLst>
            </a:pPr>
            <a:r>
              <a:rPr lang="fr-FR" i="0"/>
              <a:t>		Placer l’interviewé dans un cadre imaginaire, type « rêve éveillé  », ceci favorise l’apparition de thèmes qui auraient pu être censurés habituellement par le répondant.</a:t>
            </a:r>
          </a:p>
          <a:p>
            <a:pPr marL="342900" indent="-342900">
              <a:tabLst>
                <a:tab pos="685800" algn="l"/>
                <a:tab pos="800100" algn="l"/>
              </a:tabLst>
            </a:pPr>
            <a:endParaRPr lang="fr-FR" i="0"/>
          </a:p>
        </p:txBody>
      </p:sp>
      <p:sp>
        <p:nvSpPr>
          <p:cNvPr id="187396" name="Rectangle 2"/>
          <p:cNvSpPr>
            <a:spLocks noChangeArrowheads="1"/>
          </p:cNvSpPr>
          <p:nvPr/>
        </p:nvSpPr>
        <p:spPr bwMode="auto">
          <a:xfrm>
            <a:off x="468313" y="260350"/>
            <a:ext cx="8229600" cy="1139825"/>
          </a:xfrm>
          <a:prstGeom prst="rect">
            <a:avLst/>
          </a:prstGeom>
          <a:noFill/>
          <a:ln w="9525">
            <a:noFill/>
            <a:miter lim="800000"/>
            <a:headEnd/>
            <a:tailEnd/>
          </a:ln>
          <a:effectLst/>
        </p:spPr>
        <p:txBody>
          <a:bodyPr anchor="ctr"/>
          <a:lstStyle/>
          <a:p>
            <a:pPr eaLnBrk="0" hangingPunct="0"/>
            <a:r>
              <a:rPr lang="fr-FR" sz="4000" i="0">
                <a:latin typeface="Verdana" pitchFamily="34" charset="0"/>
              </a:rPr>
              <a:t/>
            </a:r>
            <a:br>
              <a:rPr lang="fr-FR" sz="4000" i="0">
                <a:latin typeface="Verdana" pitchFamily="34" charset="0"/>
              </a:rPr>
            </a:br>
            <a:r>
              <a:rPr lang="fr-FR" sz="4000" i="0">
                <a:solidFill>
                  <a:schemeClr val="hlink"/>
                </a:solidFill>
                <a:latin typeface="Verdana" pitchFamily="34" charset="0"/>
              </a:rPr>
              <a:t>Méthode et déroulement</a:t>
            </a:r>
            <a:r>
              <a:rPr lang="fr-FR" sz="4000" i="0">
                <a:latin typeface="Verdana" pitchFamily="34" charset="0"/>
              </a:rPr>
              <a:t/>
            </a:r>
            <a:br>
              <a:rPr lang="fr-FR" sz="4000" i="0">
                <a:latin typeface="Verdana" pitchFamily="34" charset="0"/>
              </a:rPr>
            </a:br>
            <a:endParaRPr lang="fr-FR" sz="4000" i="0">
              <a:latin typeface="Verdana"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694</TotalTime>
  <Words>2875</Words>
  <Application>Microsoft Office PowerPoint</Application>
  <PresentationFormat>Affichage à l'écran (4:3)</PresentationFormat>
  <Paragraphs>882</Paragraphs>
  <Slides>70</Slides>
  <Notes>2</Notes>
  <HiddenSlides>0</HiddenSlides>
  <MMClips>0</MMClips>
  <ScaleCrop>false</ScaleCrop>
  <HeadingPairs>
    <vt:vector size="4" baseType="variant">
      <vt:variant>
        <vt:lpstr>Thème</vt:lpstr>
      </vt:variant>
      <vt:variant>
        <vt:i4>1</vt:i4>
      </vt:variant>
      <vt:variant>
        <vt:lpstr>Titres des diapositives</vt:lpstr>
      </vt:variant>
      <vt:variant>
        <vt:i4>70</vt:i4>
      </vt:variant>
    </vt:vector>
  </HeadingPairs>
  <TitlesOfParts>
    <vt:vector size="71" baseType="lpstr">
      <vt:lpstr>Thème Office</vt:lpstr>
      <vt:lpstr>Etudes Marketing</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L’insight</vt:lpstr>
      <vt:lpstr>Diapositive 22</vt:lpstr>
      <vt:lpstr>Diapositive 23</vt:lpstr>
      <vt:lpstr>Diapositive 24</vt:lpstr>
      <vt:lpstr>La fiche concept  : mode d’emploi</vt:lpstr>
      <vt:lpstr>La fiche concept  : mode d’emploi</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STRUCTURE DU QUESTIONNAIRE</vt:lpstr>
      <vt:lpstr>LES CONTRAINTES DE  CONSTRUCTION</vt:lpstr>
      <vt:lpstr>TYPOLOGIE DES QUESTIONS</vt:lpstr>
      <vt:lpstr>Diapositive 41</vt:lpstr>
      <vt:lpstr>Diapositive 42</vt:lpstr>
      <vt:lpstr>Diapositive 43</vt:lpstr>
      <vt:lpstr>Diapositive 44</vt:lpstr>
      <vt:lpstr>Diapositive 45</vt:lpstr>
      <vt:lpstr>Diapositive 46</vt:lpstr>
      <vt:lpstr>Diapositive 47</vt:lpstr>
      <vt:lpstr>comparatif</vt:lpstr>
      <vt:lpstr>Diapositive 49</vt:lpstr>
      <vt:lpstr>Diapositive 50</vt:lpstr>
      <vt:lpstr>Diapositive 51</vt:lpstr>
      <vt:lpstr>l</vt:lpstr>
      <vt:lpstr>Diapositive 53</vt:lpstr>
      <vt:lpstr>Diapositive 54</vt:lpstr>
      <vt:lpstr>Diapositive 55</vt:lpstr>
      <vt:lpstr>Diapositive 56</vt:lpstr>
      <vt:lpstr>Diapositive 57</vt:lpstr>
      <vt:lpstr>Diapositive 58</vt:lpstr>
      <vt:lpstr>Diapositive 59</vt:lpstr>
      <vt:lpstr>Diapositive 60</vt:lpstr>
      <vt:lpstr>Diapositive 61</vt:lpstr>
      <vt:lpstr>Diapositive 62</vt:lpstr>
      <vt:lpstr>Spécificités du Produit  BtoB</vt:lpstr>
      <vt:lpstr>Spécificités du  Mix BtoB</vt:lpstr>
      <vt:lpstr>Medias de communication BtoB</vt:lpstr>
      <vt:lpstr>Spécificités de l’acheteur  BtoB</vt:lpstr>
      <vt:lpstr>Spécificités du marché BtoB</vt:lpstr>
      <vt:lpstr>Diapositive 68</vt:lpstr>
      <vt:lpstr>Diapositive 69</vt:lpstr>
      <vt:lpstr>Critères de Segmentation du marché BtoB</vt:lpstr>
    </vt:vector>
  </TitlesOfParts>
  <Company>Your Company Name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Etudes Marketing</dc:title>
  <dc:creator>Your User Name</dc:creator>
  <cp:lastModifiedBy>iwallart</cp:lastModifiedBy>
  <cp:revision>29</cp:revision>
  <dcterms:created xsi:type="dcterms:W3CDTF">2011-03-20T15:13:43Z</dcterms:created>
  <dcterms:modified xsi:type="dcterms:W3CDTF">2014-11-18T10:58:30Z</dcterms:modified>
</cp:coreProperties>
</file>