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8293-CC95-4E03-9D4C-CFB6615595E8}" type="datetimeFigureOut">
              <a:rPr lang="fr-FR" smtClean="0"/>
              <a:t>29/03/2011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4D2D-F60D-41B8-AC96-1B283CCE1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8293-CC95-4E03-9D4C-CFB6615595E8}" type="datetimeFigureOut">
              <a:rPr lang="fr-FR" smtClean="0"/>
              <a:t>29/03/2011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4D2D-F60D-41B8-AC96-1B283CCE1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8293-CC95-4E03-9D4C-CFB6615595E8}" type="datetimeFigureOut">
              <a:rPr lang="fr-FR" smtClean="0"/>
              <a:t>29/03/2011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4D2D-F60D-41B8-AC96-1B283CCE1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8293-CC95-4E03-9D4C-CFB6615595E8}" type="datetimeFigureOut">
              <a:rPr lang="fr-FR" smtClean="0"/>
              <a:t>29/03/2011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4D2D-F60D-41B8-AC96-1B283CCE1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8293-CC95-4E03-9D4C-CFB6615595E8}" type="datetimeFigureOut">
              <a:rPr lang="fr-FR" smtClean="0"/>
              <a:t>29/03/2011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4D2D-F60D-41B8-AC96-1B283CCE1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8293-CC95-4E03-9D4C-CFB6615595E8}" type="datetimeFigureOut">
              <a:rPr lang="fr-FR" smtClean="0"/>
              <a:t>29/03/2011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4D2D-F60D-41B8-AC96-1B283CCE1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8293-CC95-4E03-9D4C-CFB6615595E8}" type="datetimeFigureOut">
              <a:rPr lang="fr-FR" smtClean="0"/>
              <a:t>29/03/2011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4D2D-F60D-41B8-AC96-1B283CCE1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8293-CC95-4E03-9D4C-CFB6615595E8}" type="datetimeFigureOut">
              <a:rPr lang="fr-FR" smtClean="0"/>
              <a:t>29/03/2011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4D2D-F60D-41B8-AC96-1B283CCE1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8293-CC95-4E03-9D4C-CFB6615595E8}" type="datetimeFigureOut">
              <a:rPr lang="fr-FR" smtClean="0"/>
              <a:t>29/03/2011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4D2D-F60D-41B8-AC96-1B283CCE1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8293-CC95-4E03-9D4C-CFB6615595E8}" type="datetimeFigureOut">
              <a:rPr lang="fr-FR" smtClean="0"/>
              <a:t>29/03/2011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4D2D-F60D-41B8-AC96-1B283CCE1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8293-CC95-4E03-9D4C-CFB6615595E8}" type="datetimeFigureOut">
              <a:rPr lang="fr-FR" smtClean="0"/>
              <a:t>29/03/2011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4D2D-F60D-41B8-AC96-1B283CCE14B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A8293-CC95-4E03-9D4C-CFB6615595E8}" type="datetimeFigureOut">
              <a:rPr lang="fr-FR" smtClean="0"/>
              <a:t>29/03/2011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84D2D-F60D-41B8-AC96-1B283CCE14B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lvl="1"/>
            <a:r>
              <a:rPr lang="fr-FR" dirty="0"/>
              <a:t>Les médias</a:t>
            </a:r>
          </a:p>
          <a:p>
            <a:pPr lvl="1"/>
            <a:r>
              <a:rPr lang="fr-FR" dirty="0"/>
              <a:t>Les recommandations et le budget</a:t>
            </a:r>
          </a:p>
          <a:p>
            <a:pPr lvl="2"/>
            <a:r>
              <a:rPr lang="fr-FR" dirty="0"/>
              <a:t>Contenu</a:t>
            </a:r>
          </a:p>
          <a:p>
            <a:pPr lvl="2"/>
            <a:r>
              <a:rPr lang="fr-FR" dirty="0"/>
              <a:t>Comment les construire ?</a:t>
            </a:r>
          </a:p>
          <a:p>
            <a:pPr lvl="1"/>
            <a:r>
              <a:rPr lang="fr-FR" dirty="0" smtClean="0"/>
              <a:t>Présentation </a:t>
            </a:r>
            <a:r>
              <a:rPr lang="fr-FR" dirty="0"/>
              <a:t>du </a:t>
            </a:r>
            <a:r>
              <a:rPr lang="fr-FR" dirty="0" err="1"/>
              <a:t>brief</a:t>
            </a:r>
            <a:r>
              <a:rPr lang="fr-FR" dirty="0"/>
              <a:t> </a:t>
            </a:r>
            <a:r>
              <a:rPr lang="fr-FR" dirty="0" err="1"/>
              <a:t>KiteKat</a:t>
            </a:r>
            <a:r>
              <a:rPr lang="fr-FR" dirty="0"/>
              <a:t>, Q&amp;R</a:t>
            </a:r>
          </a:p>
          <a:p>
            <a:pPr lvl="1">
              <a:buFont typeface="Wingdings" pitchFamily="8" charset="2"/>
              <a:buNone/>
            </a:pPr>
            <a:r>
              <a:rPr lang="fr-FR" dirty="0"/>
              <a:t>	</a:t>
            </a:r>
          </a:p>
        </p:txBody>
      </p:sp>
      <p:sp>
        <p:nvSpPr>
          <p:cNvPr id="188420" name="Rectangle 4"/>
          <p:cNvSpPr>
            <a:spLocks noChangeArrowheads="1"/>
          </p:cNvSpPr>
          <p:nvPr/>
        </p:nvSpPr>
        <p:spPr bwMode="auto">
          <a:xfrm>
            <a:off x="827584" y="4077072"/>
            <a:ext cx="8077200" cy="1066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8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8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/>
      <p:bldP spid="1884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924800" cy="1371600"/>
          </a:xfrm>
          <a:noFill/>
        </p:spPr>
        <p:txBody>
          <a:bodyPr/>
          <a:lstStyle/>
          <a:p>
            <a:r>
              <a:rPr lang="fr-FR" sz="2400">
                <a:solidFill>
                  <a:schemeClr val="tx1"/>
                </a:solidFill>
              </a:rPr>
              <a:t>		</a:t>
            </a:r>
            <a:r>
              <a:rPr lang="fr-FR" sz="3600"/>
              <a:t>Cas de synthèse : Kit</a:t>
            </a:r>
            <a:r>
              <a:rPr lang="fr-FR" sz="3600">
                <a:solidFill>
                  <a:srgbClr val="FF0000"/>
                </a:solidFill>
              </a:rPr>
              <a:t>e</a:t>
            </a:r>
            <a:r>
              <a:rPr lang="fr-FR" sz="3600"/>
              <a:t>Kat</a:t>
            </a:r>
            <a:r>
              <a:rPr lang="fr-FR" sz="2400"/>
              <a:t/>
            </a:r>
            <a:br>
              <a:rPr lang="fr-FR" sz="2400"/>
            </a:br>
            <a:r>
              <a:rPr lang="fr-FR" sz="2400"/>
              <a:t/>
            </a:r>
            <a:br>
              <a:rPr lang="fr-FR" sz="2400"/>
            </a:br>
            <a:r>
              <a:rPr lang="fr-FR" sz="2400"/>
              <a:t>Plan promotionnel 2002</a:t>
            </a:r>
            <a:endParaRPr lang="fr-FR" sz="1800" b="0" i="1">
              <a:solidFill>
                <a:schemeClr val="tx1"/>
              </a:solidFill>
            </a:endParaRPr>
          </a:p>
        </p:txBody>
      </p:sp>
      <p:sp>
        <p:nvSpPr>
          <p:cNvPr id="178179" name="Text Box 3"/>
          <p:cNvSpPr txBox="1">
            <a:spLocks noChangeArrowheads="1"/>
          </p:cNvSpPr>
          <p:nvPr/>
        </p:nvSpPr>
        <p:spPr bwMode="auto">
          <a:xfrm>
            <a:off x="3765550" y="531813"/>
            <a:ext cx="1584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400">
                <a:solidFill>
                  <a:schemeClr val="bg1"/>
                </a:solidFill>
                <a:latin typeface="Trebuchet MS" pitchFamily="8" charset="0"/>
              </a:rPr>
              <a:t>I D E A S   S H O P</a:t>
            </a:r>
          </a:p>
        </p:txBody>
      </p:sp>
      <p:pic>
        <p:nvPicPr>
          <p:cNvPr id="17818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504825"/>
            <a:ext cx="3201988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-2052736" y="476672"/>
            <a:ext cx="8229600" cy="1143000"/>
          </a:xfrm>
        </p:spPr>
        <p:txBody>
          <a:bodyPr/>
          <a:lstStyle/>
          <a:p>
            <a:r>
              <a:rPr lang="fr-FR" dirty="0"/>
              <a:t>La marque </a:t>
            </a:r>
            <a:r>
              <a:rPr lang="fr-FR" dirty="0" err="1"/>
              <a:t>KiteKat</a:t>
            </a:r>
            <a:endParaRPr lang="fr-FR" dirty="0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133600"/>
            <a:ext cx="8110538" cy="4191000"/>
          </a:xfrm>
        </p:spPr>
        <p:txBody>
          <a:bodyPr>
            <a:normAutofit fontScale="70000" lnSpcReduction="20000"/>
          </a:bodyPr>
          <a:lstStyle/>
          <a:p>
            <a:r>
              <a:rPr lang="fr-FR"/>
              <a:t>Une marque du groupe Mars Unisabi (Sheba, Whiskas,…)</a:t>
            </a:r>
          </a:p>
          <a:p>
            <a:pPr lvl="1"/>
            <a:r>
              <a:rPr lang="fr-FR"/>
              <a:t>Vieillissante et qui apparaît moins stratégique que Whiskas</a:t>
            </a:r>
          </a:p>
          <a:p>
            <a:pPr lvl="1"/>
            <a:r>
              <a:rPr lang="fr-FR"/>
              <a:t>Cependant ancrée historiquement dans l’esprit des consommateurs</a:t>
            </a:r>
          </a:p>
          <a:p>
            <a:endParaRPr lang="fr-FR"/>
          </a:p>
          <a:p>
            <a:r>
              <a:rPr lang="fr-FR"/>
              <a:t>L’année 2002 représente un challenge pour KiteKat</a:t>
            </a:r>
          </a:p>
          <a:p>
            <a:pPr lvl="1"/>
            <a:r>
              <a:rPr lang="fr-FR"/>
              <a:t>Relancer ses ventes </a:t>
            </a:r>
          </a:p>
          <a:p>
            <a:pPr lvl="1"/>
            <a:r>
              <a:rPr lang="fr-FR"/>
              <a:t>Rajeunir</a:t>
            </a:r>
          </a:p>
          <a:p>
            <a:pPr lvl="2"/>
            <a:r>
              <a:rPr lang="fr-FR"/>
              <a:t>Par le relooking des packs (changement de chat plus dynamique et plus souriant, tous les packs deviennent verts =&gt; meilleure reconnaissance en linéaire)</a:t>
            </a:r>
          </a:p>
          <a:p>
            <a:pPr lvl="2"/>
            <a:r>
              <a:rPr lang="fr-FR"/>
              <a:t>Par une nouvelle communication très novatrice basée sur les aventures de Catus Kitekattus, le chat malin et rusé qui réussit à déjouer le gros chien gr</a:t>
            </a:r>
            <a:r>
              <a:rPr lang="fr-FR" altLang="ja-JP">
                <a:ea typeface="ＭＳ Ｐゴシック" pitchFamily="8" charset="-128"/>
              </a:rPr>
              <a:t>âce a son esprit inventif et se récompense en prenant sa dose de Kitekat</a:t>
            </a:r>
            <a:endParaRPr lang="fr-FR"/>
          </a:p>
          <a:p>
            <a:pPr lvl="2"/>
            <a:endParaRPr lang="fr-FR"/>
          </a:p>
        </p:txBody>
      </p:sp>
      <p:pic>
        <p:nvPicPr>
          <p:cNvPr id="1873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87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87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87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87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1000"/>
                                        <p:tgtEl>
                                          <p:spTgt spid="18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3463" y="1752600"/>
            <a:ext cx="8110537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1800"/>
              <a:t>Le marché du Catfood</a:t>
            </a:r>
          </a:p>
          <a:p>
            <a:pPr lvl="1">
              <a:lnSpc>
                <a:spcPct val="90000"/>
              </a:lnSpc>
            </a:pPr>
            <a:r>
              <a:rPr lang="fr-FR" sz="1600"/>
              <a:t>Un marché qui progresse (augmentation du nombre de chats)</a:t>
            </a:r>
          </a:p>
          <a:p>
            <a:pPr lvl="1">
              <a:lnSpc>
                <a:spcPct val="90000"/>
              </a:lnSpc>
            </a:pPr>
            <a:r>
              <a:rPr lang="fr-FR" sz="1600"/>
              <a:t>Des concurrents très agressifs (Autres marques du groupe Unisabi, Nestlé…)</a:t>
            </a:r>
          </a:p>
          <a:p>
            <a:pPr lvl="1">
              <a:lnSpc>
                <a:spcPct val="90000"/>
              </a:lnSpc>
            </a:pPr>
            <a:r>
              <a:rPr lang="fr-FR" sz="1600"/>
              <a:t>Des marques segmentées par prix et positionnements</a:t>
            </a:r>
          </a:p>
          <a:p>
            <a:pPr lvl="2">
              <a:lnSpc>
                <a:spcPct val="90000"/>
              </a:lnSpc>
            </a:pPr>
            <a:r>
              <a:rPr lang="fr-FR" sz="1400"/>
              <a:t>Haut de gamme : Whiskas, Sheba, Gourmet</a:t>
            </a:r>
          </a:p>
          <a:p>
            <a:pPr lvl="2">
              <a:lnSpc>
                <a:spcPct val="90000"/>
              </a:lnSpc>
            </a:pPr>
            <a:r>
              <a:rPr lang="fr-FR" sz="1400"/>
              <a:t>Moyen de gamme : Ronron, Kitekat, Friskies, Felix</a:t>
            </a:r>
          </a:p>
          <a:p>
            <a:pPr>
              <a:lnSpc>
                <a:spcPct val="90000"/>
              </a:lnSpc>
            </a:pPr>
            <a:r>
              <a:rPr lang="fr-FR" sz="1800"/>
              <a:t>Les produits Kitekat</a:t>
            </a:r>
          </a:p>
          <a:p>
            <a:pPr lvl="1">
              <a:lnSpc>
                <a:spcPct val="90000"/>
              </a:lnSpc>
            </a:pPr>
            <a:r>
              <a:rPr lang="fr-FR" sz="1600"/>
              <a:t>Les pochons : marché encore réduit mais avec un fort potentiel de développement et de fortes marges</a:t>
            </a:r>
          </a:p>
          <a:p>
            <a:pPr lvl="2">
              <a:lnSpc>
                <a:spcPct val="90000"/>
              </a:lnSpc>
            </a:pPr>
            <a:r>
              <a:rPr lang="fr-FR" sz="1400"/>
              <a:t>Avantages produit :</a:t>
            </a:r>
          </a:p>
          <a:p>
            <a:pPr lvl="3">
              <a:lnSpc>
                <a:spcPct val="90000"/>
              </a:lnSpc>
            </a:pPr>
            <a:r>
              <a:rPr lang="fr-FR" sz="1400"/>
              <a:t>Innovation majeure sur le marché (équivalent à un repas vs la bo</a:t>
            </a:r>
            <a:r>
              <a:rPr lang="fr-FR" altLang="ja-JP" sz="1400">
                <a:ea typeface="ＭＳ Ｐゴシック" pitchFamily="8" charset="-128"/>
              </a:rPr>
              <a:t>îte de 410 gr)</a:t>
            </a:r>
          </a:p>
          <a:p>
            <a:pPr lvl="3">
              <a:lnSpc>
                <a:spcPct val="90000"/>
              </a:lnSpc>
            </a:pPr>
            <a:r>
              <a:rPr lang="fr-FR" altLang="ja-JP" sz="1400">
                <a:ea typeface="ＭＳ Ｐゴシック" pitchFamily="8" charset="-128"/>
              </a:rPr>
              <a:t>Fraîcheur vs boîte de conserve</a:t>
            </a:r>
          </a:p>
          <a:p>
            <a:pPr lvl="1">
              <a:lnSpc>
                <a:spcPct val="90000"/>
              </a:lnSpc>
            </a:pPr>
            <a:r>
              <a:rPr lang="fr-FR" sz="1600"/>
              <a:t>Les bo</a:t>
            </a:r>
            <a:r>
              <a:rPr lang="fr-FR" altLang="ja-JP" sz="1600">
                <a:ea typeface="ＭＳ Ｐゴシック" pitchFamily="8" charset="-128"/>
              </a:rPr>
              <a:t>îtes : un marché qui représente le gros du business mais en régression</a:t>
            </a:r>
          </a:p>
          <a:p>
            <a:pPr>
              <a:lnSpc>
                <a:spcPct val="90000"/>
              </a:lnSpc>
              <a:buFont typeface="Wingdings" pitchFamily="8" charset="2"/>
              <a:buNone/>
            </a:pPr>
            <a:endParaRPr lang="fr-FR" sz="1800"/>
          </a:p>
        </p:txBody>
      </p:sp>
      <p:pic>
        <p:nvPicPr>
          <p:cNvPr id="1812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5257800"/>
            <a:ext cx="144780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12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5257800"/>
            <a:ext cx="9572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12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5334000"/>
            <a:ext cx="10064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1255" name="Text Box 7"/>
          <p:cNvSpPr txBox="1">
            <a:spLocks noChangeArrowheads="1"/>
          </p:cNvSpPr>
          <p:nvPr/>
        </p:nvSpPr>
        <p:spPr bwMode="auto">
          <a:xfrm>
            <a:off x="990600" y="5410200"/>
            <a:ext cx="12192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>
                <a:latin typeface="Arial" charset="0"/>
              </a:rPr>
              <a:t>Bo</a:t>
            </a:r>
            <a:r>
              <a:rPr lang="fr-FR" altLang="ja-JP" sz="1400">
                <a:latin typeface="Arial" charset="0"/>
                <a:ea typeface="ＭＳ Ｐゴシック" pitchFamily="8" charset="-128"/>
              </a:rPr>
              <a:t>îte 400 gr </a:t>
            </a:r>
            <a:br>
              <a:rPr lang="fr-FR" altLang="ja-JP" sz="1400">
                <a:latin typeface="Arial" charset="0"/>
                <a:ea typeface="ＭＳ Ｐゴシック" pitchFamily="8" charset="-128"/>
              </a:rPr>
            </a:br>
            <a:r>
              <a:rPr lang="fr-FR" altLang="ja-JP" sz="1400">
                <a:latin typeface="Arial" charset="0"/>
                <a:ea typeface="ＭＳ Ｐゴシック" pitchFamily="8" charset="-128"/>
              </a:rPr>
              <a:t>à l’unité ou x3 (format standard)</a:t>
            </a:r>
            <a:endParaRPr lang="fr-FR"/>
          </a:p>
        </p:txBody>
      </p:sp>
      <p:sp>
        <p:nvSpPr>
          <p:cNvPr id="181256" name="Rectangle 8"/>
          <p:cNvSpPr>
            <a:spLocks noChangeArrowheads="1"/>
          </p:cNvSpPr>
          <p:nvPr/>
        </p:nvSpPr>
        <p:spPr bwMode="auto">
          <a:xfrm>
            <a:off x="3625850" y="5791200"/>
            <a:ext cx="10223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>
                <a:latin typeface="Arial" charset="0"/>
              </a:rPr>
              <a:t>Pochon fra</a:t>
            </a:r>
            <a:r>
              <a:rPr lang="fr-FR" altLang="ja-JP" sz="1400">
                <a:latin typeface="Arial" charset="0"/>
                <a:ea typeface="ＭＳ Ｐゴシック" pitchFamily="8" charset="-128"/>
              </a:rPr>
              <a:t>îcheur</a:t>
            </a:r>
            <a:endParaRPr lang="fr-FR" sz="1400">
              <a:latin typeface="Arial" charset="0"/>
              <a:ea typeface="ＭＳ Ｐゴシック" pitchFamily="8" charset="-128"/>
            </a:endParaRPr>
          </a:p>
        </p:txBody>
      </p:sp>
      <p:sp>
        <p:nvSpPr>
          <p:cNvPr id="181257" name="Rectangle 9"/>
          <p:cNvSpPr>
            <a:spLocks noChangeArrowheads="1"/>
          </p:cNvSpPr>
          <p:nvPr/>
        </p:nvSpPr>
        <p:spPr bwMode="auto">
          <a:xfrm>
            <a:off x="5867400" y="5867400"/>
            <a:ext cx="15382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>
                <a:latin typeface="Arial" charset="0"/>
              </a:rPr>
              <a:t>Pochon fra</a:t>
            </a:r>
            <a:r>
              <a:rPr lang="fr-FR" altLang="ja-JP" sz="1400">
                <a:latin typeface="Arial" charset="0"/>
                <a:ea typeface="ＭＳ Ｐゴシック" pitchFamily="8" charset="-128"/>
              </a:rPr>
              <a:t>îcheur</a:t>
            </a:r>
            <a:br>
              <a:rPr lang="fr-FR" altLang="ja-JP" sz="1400">
                <a:latin typeface="Arial" charset="0"/>
                <a:ea typeface="ＭＳ Ｐゴシック" pitchFamily="8" charset="-128"/>
              </a:rPr>
            </a:br>
            <a:r>
              <a:rPr lang="fr-FR" altLang="ja-JP" sz="1400">
                <a:latin typeface="Arial" charset="0"/>
                <a:ea typeface="ＭＳ Ｐゴシック" pitchFamily="8" charset="-128"/>
              </a:rPr>
              <a:t>x 3 variétés</a:t>
            </a:r>
            <a:endParaRPr lang="fr-FR" sz="1400">
              <a:latin typeface="Arial" charset="0"/>
              <a:ea typeface="ＭＳ Ｐゴシック" pitchFamily="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81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81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81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81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81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81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81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81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5" grpId="0"/>
      <p:bldP spid="181256" grpId="0"/>
      <p:bldP spid="1812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r-FR"/>
              <a:t>Les PVC</a:t>
            </a:r>
          </a:p>
          <a:p>
            <a:pPr lvl="1"/>
            <a:r>
              <a:rPr lang="fr-FR"/>
              <a:t>1 lot de boîtes 3 x 410 gr : 2,04 euros</a:t>
            </a:r>
          </a:p>
          <a:p>
            <a:pPr lvl="1"/>
            <a:r>
              <a:rPr lang="fr-FR"/>
              <a:t>1 lot de boîtes 6 x 410 gr : 3,58 euros</a:t>
            </a:r>
          </a:p>
          <a:p>
            <a:pPr lvl="1"/>
            <a:r>
              <a:rPr lang="fr-FR"/>
              <a:t>1 boîte de pochons 4 x 100 gr : 1.25 euros</a:t>
            </a:r>
          </a:p>
          <a:p>
            <a:pPr lvl="1"/>
            <a:r>
              <a:rPr lang="fr-FR"/>
              <a:t>1 boîte de pochons 12 x 100 gr : 3,74 euros</a:t>
            </a:r>
          </a:p>
          <a:p>
            <a:pPr lvl="1">
              <a:buFont typeface="Wingdings" pitchFamily="8" charset="2"/>
              <a:buNone/>
            </a:pPr>
            <a:endParaRPr lang="fr-FR" sz="1600"/>
          </a:p>
          <a:p>
            <a:pPr>
              <a:lnSpc>
                <a:spcPct val="90000"/>
              </a:lnSpc>
            </a:pPr>
            <a:r>
              <a:rPr lang="fr-FR"/>
              <a:t>Les acheteurs Kitekat :</a:t>
            </a:r>
            <a:endParaRPr lang="fr-FR" sz="1800"/>
          </a:p>
          <a:p>
            <a:pPr lvl="1">
              <a:lnSpc>
                <a:spcPct val="90000"/>
              </a:lnSpc>
            </a:pPr>
            <a:r>
              <a:rPr lang="fr-FR"/>
              <a:t>Les familles avec enfants</a:t>
            </a:r>
          </a:p>
          <a:p>
            <a:pPr lvl="1"/>
            <a:r>
              <a:rPr lang="fr-FR"/>
              <a:t>Des consommateurs multi-marques à la recherche d’avantages prix</a:t>
            </a:r>
          </a:p>
          <a:p>
            <a:pPr lvl="1">
              <a:lnSpc>
                <a:spcPct val="90000"/>
              </a:lnSpc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8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8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8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8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8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8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Objectifs promotionnels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8261350" cy="4191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fr-FR"/>
              <a:t>Volume</a:t>
            </a:r>
          </a:p>
          <a:p>
            <a:pPr lvl="1">
              <a:lnSpc>
                <a:spcPct val="90000"/>
              </a:lnSpc>
            </a:pPr>
            <a:r>
              <a:rPr lang="fr-FR"/>
              <a:t>Tirer le développement du segment des pochons au profit de KITEKAT (6.147 tonnes à réaliser en 2002, soit une progression de 78% vs 2001)</a:t>
            </a:r>
          </a:p>
          <a:p>
            <a:pPr lvl="1">
              <a:lnSpc>
                <a:spcPct val="90000"/>
              </a:lnSpc>
            </a:pPr>
            <a:r>
              <a:rPr lang="fr-FR"/>
              <a:t>Maintenir les volumes et la part de marché sur le format standard 3 x 400 gr (</a:t>
            </a:r>
            <a:r>
              <a:rPr lang="fr-FR" sz="1900"/>
              <a:t>22.221 tonnes à réaliser en 2002, soit une PDM volume de 10.6%)</a:t>
            </a:r>
            <a:endParaRPr lang="fr-FR"/>
          </a:p>
          <a:p>
            <a:pPr>
              <a:lnSpc>
                <a:spcPct val="90000"/>
              </a:lnSpc>
            </a:pPr>
            <a:r>
              <a:rPr lang="fr-FR"/>
              <a:t>Consommateur</a:t>
            </a:r>
          </a:p>
          <a:p>
            <a:pPr lvl="1">
              <a:lnSpc>
                <a:spcPct val="90000"/>
              </a:lnSpc>
            </a:pPr>
            <a:r>
              <a:rPr lang="fr-FR"/>
              <a:t>Animer le rayon toute l’année en privilégiant des opérations complémentaires Recrutement / Fidélisation</a:t>
            </a:r>
          </a:p>
          <a:p>
            <a:pPr>
              <a:lnSpc>
                <a:spcPct val="90000"/>
              </a:lnSpc>
            </a:pPr>
            <a:r>
              <a:rPr lang="fr-FR"/>
              <a:t>Distributeur</a:t>
            </a:r>
          </a:p>
          <a:p>
            <a:pPr lvl="1">
              <a:lnSpc>
                <a:spcPct val="90000"/>
              </a:lnSpc>
            </a:pPr>
            <a:r>
              <a:rPr lang="fr-FR"/>
              <a:t>Faciliter les mises en avant en tête de gondole</a:t>
            </a:r>
          </a:p>
          <a:p>
            <a:pPr lvl="1">
              <a:lnSpc>
                <a:spcPct val="90000"/>
              </a:lnSpc>
            </a:pPr>
            <a:r>
              <a:rPr lang="fr-FR"/>
              <a:t>Provoquer des rotations rapides</a:t>
            </a:r>
          </a:p>
          <a:p>
            <a:pPr lvl="1">
              <a:lnSpc>
                <a:spcPct val="90000"/>
              </a:lnSpc>
            </a:pPr>
            <a:r>
              <a:rPr lang="fr-FR"/>
              <a:t>Prouver son dynamisme sur un marché peu enclin aux actions promotionnelles par ailleurs (Plut</a:t>
            </a:r>
            <a:r>
              <a:rPr lang="fr-FR" altLang="ja-JP">
                <a:ea typeface="ＭＳ Ｐゴシック" pitchFamily="8" charset="-128"/>
              </a:rPr>
              <a:t>ôt actions prix ou produit)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Travail demandé à l’agence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/>
              <a:t>Quel plan publi-promotionnel développer pour retrouver une dynamique de vente en 2002 ?</a:t>
            </a:r>
          </a:p>
          <a:p>
            <a:r>
              <a:rPr lang="fr-FR"/>
              <a:t>Budget hors média = 300 K€</a:t>
            </a:r>
          </a:p>
          <a:p>
            <a:r>
              <a:rPr lang="fr-FR"/>
              <a:t>Plus précisément, il vous est demandé de :</a:t>
            </a:r>
          </a:p>
          <a:p>
            <a:pPr lvl="1"/>
            <a:r>
              <a:rPr lang="fr-FR"/>
              <a:t>Définir la stratégie à suivre pour répondre aux objectifs</a:t>
            </a:r>
          </a:p>
          <a:p>
            <a:pPr lvl="1"/>
            <a:r>
              <a:rPr lang="fr-FR"/>
              <a:t>Proposer les actions magasins qui en découle </a:t>
            </a:r>
          </a:p>
          <a:p>
            <a:pPr lvl="2"/>
            <a:r>
              <a:rPr lang="fr-FR"/>
              <a:t>3 actions consommateurs (principe, avantages)</a:t>
            </a:r>
          </a:p>
          <a:p>
            <a:pPr lvl="2"/>
            <a:r>
              <a:rPr lang="fr-FR"/>
              <a:t>Action distributeur</a:t>
            </a:r>
          </a:p>
          <a:p>
            <a:pPr lvl="1"/>
            <a:r>
              <a:rPr lang="fr-FR"/>
              <a:t>Déterminer le soutien media retenu</a:t>
            </a:r>
          </a:p>
          <a:p>
            <a:pPr lvl="1"/>
            <a:r>
              <a:rPr lang="fr-FR"/>
              <a:t>Présenter le plan publi-promotionnel sous forme d’un planning annuel</a:t>
            </a:r>
          </a:p>
          <a:p>
            <a:pPr lvl="1"/>
            <a:r>
              <a:rPr lang="fr-FR"/>
              <a:t>Définir les supports véhiculant chacune des opérations </a:t>
            </a:r>
          </a:p>
          <a:p>
            <a:pPr lvl="1"/>
            <a:r>
              <a:rPr lang="fr-FR"/>
              <a:t>Décrire la direction artistique de ces supports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83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83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83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83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83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83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83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83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401</Words>
  <Application>Microsoft Office PowerPoint</Application>
  <PresentationFormat>Affichage à l'écran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Diapositive 1</vt:lpstr>
      <vt:lpstr>Diapositive 2</vt:lpstr>
      <vt:lpstr>  Cas de synthèse : KiteKat  Plan promotionnel 2002</vt:lpstr>
      <vt:lpstr>La marque KiteKat</vt:lpstr>
      <vt:lpstr>Diapositive 5</vt:lpstr>
      <vt:lpstr>Diapositive 6</vt:lpstr>
      <vt:lpstr>Objectifs promotionnels</vt:lpstr>
      <vt:lpstr>Travail demandé à l’agence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Your User Name</dc:creator>
  <cp:lastModifiedBy>Your User Name</cp:lastModifiedBy>
  <cp:revision>1</cp:revision>
  <dcterms:created xsi:type="dcterms:W3CDTF">2011-03-29T16:34:07Z</dcterms:created>
  <dcterms:modified xsi:type="dcterms:W3CDTF">2011-03-29T16:36:27Z</dcterms:modified>
</cp:coreProperties>
</file>