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73C0-E1EF-4E65-A988-DE46F2AD1388}" type="datetimeFigureOut">
              <a:rPr lang="fr-FR" smtClean="0"/>
              <a:t>29/03/2010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ADB8-CB91-4C25-B327-7F1A8FC042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73C0-E1EF-4E65-A988-DE46F2AD1388}" type="datetimeFigureOut">
              <a:rPr lang="fr-FR" smtClean="0"/>
              <a:t>29/03/2010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ADB8-CB91-4C25-B327-7F1A8FC042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73C0-E1EF-4E65-A988-DE46F2AD1388}" type="datetimeFigureOut">
              <a:rPr lang="fr-FR" smtClean="0"/>
              <a:t>29/03/2010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ADB8-CB91-4C25-B327-7F1A8FC042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73C0-E1EF-4E65-A988-DE46F2AD1388}" type="datetimeFigureOut">
              <a:rPr lang="fr-FR" smtClean="0"/>
              <a:t>29/03/2010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ADB8-CB91-4C25-B327-7F1A8FC042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73C0-E1EF-4E65-A988-DE46F2AD1388}" type="datetimeFigureOut">
              <a:rPr lang="fr-FR" smtClean="0"/>
              <a:t>29/03/2010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ADB8-CB91-4C25-B327-7F1A8FC042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73C0-E1EF-4E65-A988-DE46F2AD1388}" type="datetimeFigureOut">
              <a:rPr lang="fr-FR" smtClean="0"/>
              <a:t>29/03/2010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ADB8-CB91-4C25-B327-7F1A8FC042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73C0-E1EF-4E65-A988-DE46F2AD1388}" type="datetimeFigureOut">
              <a:rPr lang="fr-FR" smtClean="0"/>
              <a:t>29/03/2010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ADB8-CB91-4C25-B327-7F1A8FC042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73C0-E1EF-4E65-A988-DE46F2AD1388}" type="datetimeFigureOut">
              <a:rPr lang="fr-FR" smtClean="0"/>
              <a:t>29/03/2010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ADB8-CB91-4C25-B327-7F1A8FC042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73C0-E1EF-4E65-A988-DE46F2AD1388}" type="datetimeFigureOut">
              <a:rPr lang="fr-FR" smtClean="0"/>
              <a:t>29/03/2010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ADB8-CB91-4C25-B327-7F1A8FC042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73C0-E1EF-4E65-A988-DE46F2AD1388}" type="datetimeFigureOut">
              <a:rPr lang="fr-FR" smtClean="0"/>
              <a:t>29/03/2010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ADB8-CB91-4C25-B327-7F1A8FC042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73C0-E1EF-4E65-A988-DE46F2AD1388}" type="datetimeFigureOut">
              <a:rPr lang="fr-FR" smtClean="0"/>
              <a:t>29/03/2010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ADB8-CB91-4C25-B327-7F1A8FC042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D73C0-E1EF-4E65-A988-DE46F2AD1388}" type="datetimeFigureOut">
              <a:rPr lang="fr-FR" smtClean="0"/>
              <a:t>29/03/2010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9ADB8-CB91-4C25-B327-7F1A8FC042B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stratcroissanc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7610500" cy="5308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1785918" y="5857892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C00000"/>
                </a:solidFill>
              </a:rPr>
              <a:t>Croissance par diversification</a:t>
            </a:r>
            <a:endParaRPr lang="fr-FR" sz="1600" b="1" dirty="0">
              <a:solidFill>
                <a:srgbClr val="C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786182" y="5929330"/>
            <a:ext cx="14689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Interne / externe </a:t>
            </a:r>
          </a:p>
          <a:p>
            <a:r>
              <a:rPr lang="fr-FR" sz="1400" dirty="0" smtClean="0"/>
              <a:t>Synergies ?</a:t>
            </a:r>
            <a:endParaRPr lang="fr-FR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8858" y="6388821"/>
            <a:ext cx="820904" cy="46596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flipH="1">
            <a:off x="1118370" y="142852"/>
            <a:ext cx="6784935" cy="861774"/>
          </a:xfrm>
          <a:prstGeom prst="rect">
            <a:avLst/>
          </a:prstGeom>
          <a:noFill/>
          <a:effectLst>
            <a:reflection stA="40000" endPos="60000" dist="127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cap="small" dirty="0" smtClean="0">
                <a:solidFill>
                  <a:srgbClr val="CE5646"/>
                </a:solidFill>
              </a:rPr>
              <a:t>S</a:t>
            </a:r>
            <a:r>
              <a:rPr lang="fr-FR" sz="2000" b="1" cap="small" dirty="0" smtClean="0">
                <a:solidFill>
                  <a:srgbClr val="5283AC"/>
                </a:solidFill>
              </a:rPr>
              <a:t>ituation type </a:t>
            </a:r>
            <a:r>
              <a:rPr lang="fr-FR" sz="1050" b="1" cap="small" dirty="0" smtClean="0">
                <a:solidFill>
                  <a:srgbClr val="5283AC"/>
                </a:solidFill>
              </a:rPr>
              <a:t>( si concerné) </a:t>
            </a:r>
            <a:r>
              <a:rPr lang="fr-FR" sz="2000" b="1" cap="small" dirty="0" smtClean="0">
                <a:solidFill>
                  <a:srgbClr val="5283AC"/>
                </a:solidFill>
              </a:rPr>
              <a:t>: </a:t>
            </a:r>
            <a:r>
              <a:rPr lang="fr-FR" sz="1400" cap="small" dirty="0" smtClean="0">
                <a:solidFill>
                  <a:srgbClr val="FF0000"/>
                </a:solidFill>
              </a:rPr>
              <a:t>Comment stimuler le CA et créer une dynamique de marche ?</a:t>
            </a:r>
            <a:endParaRPr lang="fr-FR" sz="2000" cap="small" dirty="0" smtClean="0">
              <a:solidFill>
                <a:srgbClr val="FF0000"/>
              </a:solidFill>
            </a:endParaRPr>
          </a:p>
          <a:p>
            <a:pPr algn="ctr">
              <a:spcAft>
                <a:spcPts val="1200"/>
              </a:spcAft>
            </a:pPr>
            <a:endParaRPr lang="fr-FR" sz="2000" b="1" cap="small" dirty="0" smtClean="0">
              <a:solidFill>
                <a:srgbClr val="5283AC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5291" y="1159376"/>
          <a:ext cx="8495864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221"/>
                <a:gridCol w="642942"/>
                <a:gridCol w="714380"/>
                <a:gridCol w="642942"/>
                <a:gridCol w="714379"/>
              </a:tblGrid>
              <a:tr h="350383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Comment stimuler</a:t>
                      </a:r>
                      <a:r>
                        <a:rPr lang="fr-FR" sz="1600" cap="small" baseline="0" dirty="0" smtClean="0">
                          <a:solidFill>
                            <a:srgbClr val="FF0000"/>
                          </a:solidFill>
                        </a:rPr>
                        <a:t> le CA et créer une dynamique de marché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Quels sont les enjeux / éléments de votre stratégie marketing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cap="small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 pensez- vous des pistes suivantes ? </a:t>
                      </a:r>
                    </a:p>
                  </a:txBody>
                  <a:tcPr anchor="ctr"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dernieres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prochaines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0383">
                <a:tc v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686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-profiter des tendances &amp;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phénomènes de mode   comme opportunités de marché 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Mettre en place ou renforcer la vente additive 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Stimuler la demande primaire ( faire consommer plus de quantités  , plus fréquemment, multiplier les occasions de consommations)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mettre en place des actions de relance des ventes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investir sur de l’animation commerciale, des actions promotionnelles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être plus agressif commercialement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favoriser le renouvellement du marché  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prolonger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lle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plus longtemps possible la durée d’exploitation des produits /marchés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éphémériser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,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évènementialiser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 les produits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Multiplier les produits dérivés, déclinés pour consolider la position de l’entreprise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/>
                        <a:t>Anticiper les dates de prise de décision des clients, et faire des propositions adaptées</a:t>
                      </a:r>
                      <a:endParaRPr lang="fr-FR" sz="1100" dirty="0" smtClean="0"/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09">
                <a:tc>
                  <a:txBody>
                    <a:bodyPr/>
                    <a:lstStyle/>
                    <a:p>
                      <a:r>
                        <a:rPr lang="fr-FR" dirty="0" smtClean="0"/>
                        <a:t>Quelles sont les autres pistes auxquelles pense</a:t>
                      </a:r>
                      <a:r>
                        <a:rPr lang="fr-FR" baseline="0" dirty="0" smtClean="0"/>
                        <a:t> l’entreprise? </a:t>
                      </a:r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Quel est le rôle</a:t>
                      </a:r>
                      <a:r>
                        <a:rPr lang="fr-FR" baseline="0" dirty="0" smtClean="0"/>
                        <a:t> de l’innovation face à cet enjeu ?</a:t>
                      </a:r>
                    </a:p>
                    <a:p>
                      <a:endParaRPr lang="fr-FR" dirty="0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8858" y="6388821"/>
            <a:ext cx="820904" cy="46596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flipH="1">
            <a:off x="1100610" y="142852"/>
            <a:ext cx="6820458" cy="861774"/>
          </a:xfrm>
          <a:prstGeom prst="rect">
            <a:avLst/>
          </a:prstGeom>
          <a:noFill/>
          <a:effectLst>
            <a:reflection stA="40000" endPos="60000" dist="127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cap="small" dirty="0" smtClean="0">
                <a:solidFill>
                  <a:srgbClr val="CE5646"/>
                </a:solidFill>
              </a:rPr>
              <a:t>S</a:t>
            </a:r>
            <a:r>
              <a:rPr lang="fr-FR" sz="2000" b="1" cap="small" dirty="0" smtClean="0">
                <a:solidFill>
                  <a:srgbClr val="5283AC"/>
                </a:solidFill>
              </a:rPr>
              <a:t>ituation type </a:t>
            </a:r>
            <a:r>
              <a:rPr lang="fr-FR" sz="1050" b="1" cap="small" dirty="0" smtClean="0">
                <a:solidFill>
                  <a:srgbClr val="5283AC"/>
                </a:solidFill>
              </a:rPr>
              <a:t>( si concerné) </a:t>
            </a:r>
            <a:r>
              <a:rPr lang="fr-FR" sz="2000" b="1" cap="small" dirty="0" smtClean="0">
                <a:solidFill>
                  <a:srgbClr val="5283AC"/>
                </a:solidFill>
              </a:rPr>
              <a:t>: </a:t>
            </a:r>
            <a:r>
              <a:rPr lang="fr-FR" sz="1400" cap="small" dirty="0" smtClean="0">
                <a:solidFill>
                  <a:srgbClr val="FF0000"/>
                </a:solidFill>
              </a:rPr>
              <a:t>Comment chercher de nouvelles opportunités de croissance ?</a:t>
            </a:r>
            <a:endParaRPr lang="fr-FR" sz="2000" cap="small" dirty="0" smtClean="0">
              <a:solidFill>
                <a:srgbClr val="FF0000"/>
              </a:solidFill>
            </a:endParaRPr>
          </a:p>
          <a:p>
            <a:pPr algn="ctr">
              <a:spcAft>
                <a:spcPts val="1200"/>
              </a:spcAft>
            </a:pPr>
            <a:endParaRPr lang="fr-FR" sz="2000" b="1" cap="small" dirty="0" smtClean="0">
              <a:solidFill>
                <a:srgbClr val="5283AC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5291" y="1159376"/>
          <a:ext cx="8495864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221"/>
                <a:gridCol w="642942"/>
                <a:gridCol w="714380"/>
                <a:gridCol w="642942"/>
                <a:gridCol w="714379"/>
              </a:tblGrid>
              <a:tr h="350383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Comment chercher</a:t>
                      </a:r>
                      <a:r>
                        <a:rPr lang="fr-FR" sz="1600" cap="small" baseline="0" dirty="0" smtClean="0">
                          <a:solidFill>
                            <a:srgbClr val="FF0000"/>
                          </a:solidFill>
                        </a:rPr>
                        <a:t> de nouvelles </a:t>
                      </a:r>
                      <a:r>
                        <a:rPr lang="fr-FR" sz="1600" cap="small" baseline="0" dirty="0" err="1" smtClean="0">
                          <a:solidFill>
                            <a:srgbClr val="FF0000"/>
                          </a:solidFill>
                        </a:rPr>
                        <a:t>opportunites</a:t>
                      </a:r>
                      <a:r>
                        <a:rPr lang="fr-FR" sz="1600" cap="small" baseline="0" dirty="0" smtClean="0">
                          <a:solidFill>
                            <a:srgbClr val="FF0000"/>
                          </a:solidFill>
                        </a:rPr>
                        <a:t> de croissance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Quels sont les enjeux / éléments de votre stratégie marketing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cap="small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 pensez- vous des pistes suivantes ? </a:t>
                      </a:r>
                    </a:p>
                  </a:txBody>
                  <a:tcPr anchor="ctr"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dernieres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prochaines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0383">
                <a:tc v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686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-diversifier ses activités</a:t>
                      </a: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attaquer  de nouveaux segments  ou nouvelles cibles ? Lesquelles 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Développer l’export,  internationaliser l’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activite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?  Quelles zones 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Mettre en place une stratégie multi canal de commercialisation ? Quels nouveaux circuits de commercialisation 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Tertiariser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l’activité en  se lançant dans les services 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/>
                        <a:t>Vampiriser l’image de marque d’un tiers ( </a:t>
                      </a:r>
                      <a:r>
                        <a:rPr lang="fr-FR" sz="1100" baseline="0" dirty="0" err="1" smtClean="0"/>
                        <a:t>co</a:t>
                      </a:r>
                      <a:r>
                        <a:rPr lang="fr-FR" sz="1100" baseline="0" dirty="0" smtClean="0"/>
                        <a:t>-</a:t>
                      </a:r>
                      <a:r>
                        <a:rPr lang="fr-FR" sz="1100" baseline="0" dirty="0" err="1" smtClean="0"/>
                        <a:t>branding</a:t>
                      </a:r>
                      <a:r>
                        <a:rPr lang="fr-FR" sz="1100" baseline="0" dirty="0" smtClean="0"/>
                        <a:t>, licence de produits dérivés, chefs ou designers 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/>
                        <a:t>rechercher de nouvelles applications et marchés pour les technologies , savoir faire de l’entreprises</a:t>
                      </a:r>
                      <a:endParaRPr lang="fr-FR" sz="1100" dirty="0" smtClean="0"/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09">
                <a:tc>
                  <a:txBody>
                    <a:bodyPr/>
                    <a:lstStyle/>
                    <a:p>
                      <a:r>
                        <a:rPr lang="fr-FR" dirty="0" smtClean="0"/>
                        <a:t>Quelles sont les autres pistes auxquelles pense</a:t>
                      </a:r>
                      <a:r>
                        <a:rPr lang="fr-FR" baseline="0" dirty="0" smtClean="0"/>
                        <a:t> l’entreprise?</a:t>
                      </a:r>
                    </a:p>
                    <a:p>
                      <a:r>
                        <a:rPr lang="fr-FR" baseline="0" dirty="0" smtClean="0"/>
                        <a:t> 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Quel est le rôle</a:t>
                      </a:r>
                      <a:r>
                        <a:rPr lang="fr-FR" baseline="0" dirty="0" smtClean="0"/>
                        <a:t> de l’innovation face à cet enjeu ?</a:t>
                      </a: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8858" y="6388821"/>
            <a:ext cx="820904" cy="46596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flipH="1">
            <a:off x="323831" y="142852"/>
            <a:ext cx="8374024" cy="861774"/>
          </a:xfrm>
          <a:prstGeom prst="rect">
            <a:avLst/>
          </a:prstGeom>
          <a:noFill/>
          <a:effectLst>
            <a:reflection stA="40000" endPos="60000" dist="127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cap="small" dirty="0" smtClean="0">
                <a:solidFill>
                  <a:srgbClr val="CE5646"/>
                </a:solidFill>
              </a:rPr>
              <a:t>S</a:t>
            </a:r>
            <a:r>
              <a:rPr lang="fr-FR" sz="2000" b="1" cap="small" dirty="0" smtClean="0">
                <a:solidFill>
                  <a:srgbClr val="5283AC"/>
                </a:solidFill>
              </a:rPr>
              <a:t>ituation type </a:t>
            </a:r>
            <a:r>
              <a:rPr lang="fr-FR" sz="1050" b="1" cap="small" dirty="0" smtClean="0">
                <a:solidFill>
                  <a:srgbClr val="5283AC"/>
                </a:solidFill>
              </a:rPr>
              <a:t>( si concerné) </a:t>
            </a:r>
            <a:r>
              <a:rPr lang="fr-FR" sz="2000" b="1" cap="small" dirty="0" smtClean="0">
                <a:solidFill>
                  <a:srgbClr val="5283AC"/>
                </a:solidFill>
              </a:rPr>
              <a:t>: </a:t>
            </a:r>
            <a:r>
              <a:rPr lang="fr-FR" sz="1400" cap="small" dirty="0" smtClean="0">
                <a:solidFill>
                  <a:srgbClr val="FF0000"/>
                </a:solidFill>
              </a:rPr>
              <a:t>Comment </a:t>
            </a:r>
            <a:r>
              <a:rPr lang="fr-FR" sz="1400" cap="small" dirty="0" err="1" smtClean="0">
                <a:solidFill>
                  <a:srgbClr val="FF0000"/>
                </a:solidFill>
              </a:rPr>
              <a:t>conquerir</a:t>
            </a:r>
            <a:r>
              <a:rPr lang="fr-FR" sz="1400" cap="small" dirty="0" smtClean="0">
                <a:solidFill>
                  <a:srgbClr val="FF0000"/>
                </a:solidFill>
              </a:rPr>
              <a:t> le marché , s’assurer le leadership ou une position dominante ?</a:t>
            </a:r>
            <a:endParaRPr lang="fr-FR" sz="2000" cap="small" dirty="0" smtClean="0">
              <a:solidFill>
                <a:srgbClr val="FF0000"/>
              </a:solidFill>
            </a:endParaRPr>
          </a:p>
          <a:p>
            <a:pPr algn="ctr">
              <a:spcAft>
                <a:spcPts val="1200"/>
              </a:spcAft>
            </a:pPr>
            <a:endParaRPr lang="fr-FR" sz="2000" b="1" cap="small" dirty="0" smtClean="0">
              <a:solidFill>
                <a:srgbClr val="5283AC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5291" y="1159376"/>
          <a:ext cx="8495864" cy="701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221"/>
                <a:gridCol w="642942"/>
                <a:gridCol w="714380"/>
                <a:gridCol w="642942"/>
                <a:gridCol w="714379"/>
              </a:tblGrid>
              <a:tr h="350383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Comment </a:t>
                      </a:r>
                      <a:r>
                        <a:rPr lang="fr-FR" sz="1600" cap="small" dirty="0" err="1" smtClean="0">
                          <a:solidFill>
                            <a:srgbClr val="FF0000"/>
                          </a:solidFill>
                        </a:rPr>
                        <a:t>conquerir</a:t>
                      </a: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 le marche , s’assurer le leadership ou une position</a:t>
                      </a:r>
                      <a:r>
                        <a:rPr lang="fr-FR" sz="1600" cap="small" baseline="0" dirty="0" smtClean="0">
                          <a:solidFill>
                            <a:srgbClr val="FF0000"/>
                          </a:solidFill>
                        </a:rPr>
                        <a:t> dominante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Quels sont les enjeux / éléments de votre stratégie marketing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cap="small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 pensez- vous des pistes suivantes ? </a:t>
                      </a:r>
                    </a:p>
                  </a:txBody>
                  <a:tcPr anchor="ctr"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dernieres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prochaines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0383">
                <a:tc v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686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Proposer une offre largement différenciée, une large gamme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Satisfaire l’ensemble des besoins du marché,  être présent  sur tous les segments pour couvrir le marché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Créer  ou capitaliser sur une image de marque forte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Pratiquer une stratégie de présence ( occuper les canaux de commercialisation, multiplier les points de  vente,  investissements  de communication) pour anticiper l’arrivée d’un produit concurrent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Pratiquer une stratégie de saturation du marché ( inonder le marché de produits pour éliminer ou faire fuir la concurrence)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Devenir le leader du marché, ou un acteur dominant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Renforcer sa position concurrentielle par la croissance externe ( le rachat d’entreprises)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Verrouiller le marché ( références du marché concentré / diffus) en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BToB</a:t>
                      </a: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Mener une stratégie marketing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aggressive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( prix, promo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..)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Mettre en œuvre  des stratégies de blocage  via une guerre juridique ( contentieux PI) pour attaquer ou se défendre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Mettre en œuvre des stratégies de blocage, ou se créer un avantage  via du lobbying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- créer des barrières à l’entrée ( brevets,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) pour  freiner  la concurrence et l’attractivité du marché Mettre en  œuvre des stratégies de riposte , systématiquement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Mener des stratégies de rumeur sur ses concurrents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Mettre en œuvre des stratégies d’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allances</a:t>
                      </a: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Se lancer dans une guerre des prix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Pratiquer des prix de pénétration de marché pour conquérir une PM plus importante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fixer ses prix en calculant le prix psychologique pour un objectif de PM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Attaquer  /multiplier les moyens de commercialisations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Rechercher  le volume et être le plus compétitif  possible en termes de couts &amp; de prix de vente</a:t>
                      </a:r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09">
                <a:tc>
                  <a:txBody>
                    <a:bodyPr/>
                    <a:lstStyle/>
                    <a:p>
                      <a:r>
                        <a:rPr lang="fr-FR" dirty="0" smtClean="0"/>
                        <a:t>Quelles sont les autres pistes auxquelles pense</a:t>
                      </a:r>
                      <a:r>
                        <a:rPr lang="fr-FR" baseline="0" dirty="0" smtClean="0"/>
                        <a:t> l’entreprise?</a:t>
                      </a:r>
                    </a:p>
                    <a:p>
                      <a:r>
                        <a:rPr lang="fr-FR" baseline="0" dirty="0" smtClean="0"/>
                        <a:t> 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Quel est le rôle</a:t>
                      </a:r>
                      <a:r>
                        <a:rPr lang="fr-FR" baseline="0" dirty="0" smtClean="0"/>
                        <a:t> de l’innovation face à cet enjeu ?</a:t>
                      </a: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8858" y="6388821"/>
            <a:ext cx="820904" cy="46596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flipH="1">
            <a:off x="323831" y="142852"/>
            <a:ext cx="8374024" cy="861774"/>
          </a:xfrm>
          <a:prstGeom prst="rect">
            <a:avLst/>
          </a:prstGeom>
          <a:noFill/>
          <a:effectLst>
            <a:reflection stA="40000" endPos="60000" dist="127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cap="small" dirty="0" smtClean="0">
                <a:solidFill>
                  <a:srgbClr val="CE5646"/>
                </a:solidFill>
              </a:rPr>
              <a:t>S</a:t>
            </a:r>
            <a:r>
              <a:rPr lang="fr-FR" sz="2000" b="1" cap="small" dirty="0" smtClean="0">
                <a:solidFill>
                  <a:srgbClr val="5283AC"/>
                </a:solidFill>
              </a:rPr>
              <a:t>ituation type </a:t>
            </a:r>
            <a:r>
              <a:rPr lang="fr-FR" sz="1050" b="1" cap="small" dirty="0" smtClean="0">
                <a:solidFill>
                  <a:srgbClr val="5283AC"/>
                </a:solidFill>
              </a:rPr>
              <a:t>( si concerné) </a:t>
            </a:r>
            <a:r>
              <a:rPr lang="fr-FR" sz="2000" b="1" cap="small" dirty="0" smtClean="0">
                <a:solidFill>
                  <a:srgbClr val="5283AC"/>
                </a:solidFill>
              </a:rPr>
              <a:t>: </a:t>
            </a:r>
            <a:r>
              <a:rPr lang="fr-FR" sz="1400" cap="small" dirty="0" smtClean="0">
                <a:solidFill>
                  <a:srgbClr val="FF0000"/>
                </a:solidFill>
              </a:rPr>
              <a:t>Comment </a:t>
            </a:r>
            <a:r>
              <a:rPr lang="fr-FR" sz="1400" cap="small" dirty="0" err="1" smtClean="0">
                <a:solidFill>
                  <a:srgbClr val="FF0000"/>
                </a:solidFill>
              </a:rPr>
              <a:t>conquerir</a:t>
            </a:r>
            <a:r>
              <a:rPr lang="fr-FR" sz="1400" cap="small" dirty="0" smtClean="0">
                <a:solidFill>
                  <a:srgbClr val="FF0000"/>
                </a:solidFill>
              </a:rPr>
              <a:t> le marché , s’assurer le leadership ou une position dominante ?</a:t>
            </a:r>
            <a:endParaRPr lang="fr-FR" sz="2000" cap="small" dirty="0" smtClean="0">
              <a:solidFill>
                <a:srgbClr val="FF0000"/>
              </a:solidFill>
            </a:endParaRPr>
          </a:p>
          <a:p>
            <a:pPr algn="ctr">
              <a:spcAft>
                <a:spcPts val="1200"/>
              </a:spcAft>
            </a:pPr>
            <a:endParaRPr lang="fr-FR" sz="2000" b="1" cap="small" dirty="0" smtClean="0">
              <a:solidFill>
                <a:srgbClr val="5283AC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5291" y="1159376"/>
          <a:ext cx="8495864" cy="263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221"/>
                <a:gridCol w="642942"/>
                <a:gridCol w="714380"/>
                <a:gridCol w="642942"/>
                <a:gridCol w="714379"/>
              </a:tblGrid>
              <a:tr h="350383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Comment </a:t>
                      </a:r>
                      <a:r>
                        <a:rPr lang="fr-FR" sz="1600" cap="small" dirty="0" err="1" smtClean="0">
                          <a:solidFill>
                            <a:srgbClr val="FF0000"/>
                          </a:solidFill>
                        </a:rPr>
                        <a:t>conquerir</a:t>
                      </a: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 le marche , s’assurer le leadership ou une position</a:t>
                      </a:r>
                      <a:r>
                        <a:rPr lang="fr-FR" sz="1600" cap="small" baseline="0" dirty="0" smtClean="0">
                          <a:solidFill>
                            <a:srgbClr val="FF0000"/>
                          </a:solidFill>
                        </a:rPr>
                        <a:t> dominante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Quels sont les enjeux / éléments de votre stratégie marketing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cap="small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dernieres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prochaines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0383">
                <a:tc v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686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09">
                <a:tc>
                  <a:txBody>
                    <a:bodyPr/>
                    <a:lstStyle/>
                    <a:p>
                      <a:r>
                        <a:rPr lang="fr-FR" dirty="0" smtClean="0"/>
                        <a:t>Quelles sont les autres pistes auxquelles pense</a:t>
                      </a:r>
                      <a:r>
                        <a:rPr lang="fr-FR" baseline="0" dirty="0" smtClean="0"/>
                        <a:t> l’entreprise?</a:t>
                      </a:r>
                    </a:p>
                    <a:p>
                      <a:r>
                        <a:rPr lang="fr-FR" baseline="0" dirty="0" smtClean="0"/>
                        <a:t> 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Quel est le rôle</a:t>
                      </a:r>
                      <a:r>
                        <a:rPr lang="fr-FR" baseline="0" dirty="0" smtClean="0"/>
                        <a:t> de l’innovation face à cet enjeu ?</a:t>
                      </a: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8858" y="6388821"/>
            <a:ext cx="820904" cy="46596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flipH="1">
            <a:off x="1214414" y="142852"/>
            <a:ext cx="7537233" cy="1077218"/>
          </a:xfrm>
          <a:prstGeom prst="rect">
            <a:avLst/>
          </a:prstGeom>
          <a:noFill/>
          <a:effectLst>
            <a:reflection stA="40000" endPos="60000" dist="127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cap="small" dirty="0" smtClean="0">
                <a:solidFill>
                  <a:srgbClr val="CE5646"/>
                </a:solidFill>
              </a:rPr>
              <a:t>S</a:t>
            </a:r>
            <a:r>
              <a:rPr lang="fr-FR" sz="2000" b="1" cap="small" dirty="0" smtClean="0">
                <a:solidFill>
                  <a:srgbClr val="5283AC"/>
                </a:solidFill>
              </a:rPr>
              <a:t>ituation type </a:t>
            </a:r>
            <a:r>
              <a:rPr lang="fr-FR" sz="1050" b="1" cap="small" dirty="0" smtClean="0">
                <a:solidFill>
                  <a:srgbClr val="5283AC"/>
                </a:solidFill>
              </a:rPr>
              <a:t>( si concerné) </a:t>
            </a:r>
            <a:r>
              <a:rPr lang="fr-FR" sz="2000" b="1" cap="small" dirty="0" smtClean="0">
                <a:solidFill>
                  <a:srgbClr val="5283AC"/>
                </a:solidFill>
              </a:rPr>
              <a:t>: </a:t>
            </a:r>
            <a:r>
              <a:rPr lang="fr-FR" sz="1400" cap="small" dirty="0" smtClean="0">
                <a:solidFill>
                  <a:srgbClr val="FF0000"/>
                </a:solidFill>
              </a:rPr>
              <a:t>Comment trouver sa place sur le marché, sans rechercher le leadership, coexister avec la concurrence?</a:t>
            </a:r>
            <a:endParaRPr lang="fr-FR" sz="2000" cap="small" dirty="0" smtClean="0">
              <a:solidFill>
                <a:srgbClr val="FF0000"/>
              </a:solidFill>
            </a:endParaRPr>
          </a:p>
          <a:p>
            <a:pPr algn="ctr">
              <a:spcAft>
                <a:spcPts val="1200"/>
              </a:spcAft>
            </a:pPr>
            <a:endParaRPr lang="fr-FR" sz="2000" b="1" cap="small" dirty="0" smtClean="0">
              <a:solidFill>
                <a:srgbClr val="5283AC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5291" y="1159376"/>
          <a:ext cx="849586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221"/>
                <a:gridCol w="642942"/>
                <a:gridCol w="714380"/>
                <a:gridCol w="642942"/>
                <a:gridCol w="714379"/>
              </a:tblGrid>
              <a:tr h="350383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Comment trouver sa place sur le marché, sans rechercher le leadership, coexister avec</a:t>
                      </a:r>
                      <a:r>
                        <a:rPr lang="fr-FR" sz="1600" cap="small" baseline="0" dirty="0" smtClean="0">
                          <a:solidFill>
                            <a:srgbClr val="FF0000"/>
                          </a:solidFill>
                        </a:rPr>
                        <a:t> la concurrence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Quels sont les enjeux / éléments de votre stratégie marketing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cap="small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dernieres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prochaines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0383">
                <a:tc v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686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Créer de la valeur aux produits ou monter en valeur plutôt qu’en volume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Déplacer le territoire concurrentiel en trouvant une vision innovante du marché ( segmentation, positionnement novateur 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Être présent sur des niches de marché,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specifiques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? Lesquelles 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Innover pour ne pas avoir de concurrence , ne pas être imité rapidement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Créer une source de  différenciation  pour se démarquer de la concurrence, en proposant un plus unique, perçu, valorisé, défendable ? Lequel 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Hypersegmenter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ou rechercher de nouvelles segmentations de marché ( nouvelle cible, nouvelle zone géo, situation d’usage, nouveaux comportements d’achat) pour se différencier de la concurrence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se différencier   via les services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- se positionner  (produit, prix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) haut de gamme  / bas de gamme / moyen ne gamme/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low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cost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09">
                <a:tc>
                  <a:txBody>
                    <a:bodyPr/>
                    <a:lstStyle/>
                    <a:p>
                      <a:r>
                        <a:rPr lang="fr-FR" dirty="0" smtClean="0"/>
                        <a:t>Quelles sont les autres pistes auxquelles pense</a:t>
                      </a:r>
                      <a:r>
                        <a:rPr lang="fr-FR" baseline="0" dirty="0" smtClean="0"/>
                        <a:t> l’entreprise?</a:t>
                      </a:r>
                    </a:p>
                    <a:p>
                      <a:r>
                        <a:rPr lang="fr-FR" baseline="0" dirty="0" smtClean="0"/>
                        <a:t> 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Quel est le rôle</a:t>
                      </a:r>
                      <a:r>
                        <a:rPr lang="fr-FR" baseline="0" dirty="0" smtClean="0"/>
                        <a:t> de l’innovation face à cet enjeu ?</a:t>
                      </a: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8858" y="6388821"/>
            <a:ext cx="820904" cy="46596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flipH="1">
            <a:off x="1071538" y="142852"/>
            <a:ext cx="7061977" cy="1077218"/>
          </a:xfrm>
          <a:prstGeom prst="rect">
            <a:avLst/>
          </a:prstGeom>
          <a:noFill/>
          <a:effectLst>
            <a:reflection stA="40000" endPos="60000" dist="127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cap="small" dirty="0" smtClean="0">
                <a:solidFill>
                  <a:srgbClr val="CE5646"/>
                </a:solidFill>
              </a:rPr>
              <a:t>S</a:t>
            </a:r>
            <a:r>
              <a:rPr lang="fr-FR" sz="2000" b="1" cap="small" dirty="0" smtClean="0">
                <a:solidFill>
                  <a:srgbClr val="5283AC"/>
                </a:solidFill>
              </a:rPr>
              <a:t>ituation type </a:t>
            </a:r>
            <a:r>
              <a:rPr lang="fr-FR" sz="1050" b="1" cap="small" dirty="0" smtClean="0">
                <a:solidFill>
                  <a:srgbClr val="5283AC"/>
                </a:solidFill>
              </a:rPr>
              <a:t>( si concerné) </a:t>
            </a:r>
            <a:r>
              <a:rPr lang="fr-FR" sz="2000" b="1" cap="small" dirty="0" smtClean="0">
                <a:solidFill>
                  <a:srgbClr val="5283AC"/>
                </a:solidFill>
              </a:rPr>
              <a:t>: </a:t>
            </a:r>
            <a:r>
              <a:rPr lang="fr-FR" sz="1400" cap="small" dirty="0" smtClean="0">
                <a:solidFill>
                  <a:srgbClr val="FF0000"/>
                </a:solidFill>
              </a:rPr>
              <a:t>résoudre un </a:t>
            </a:r>
            <a:r>
              <a:rPr lang="fr-FR" sz="1400" cap="small" dirty="0" err="1" smtClean="0">
                <a:solidFill>
                  <a:srgbClr val="FF0000"/>
                </a:solidFill>
              </a:rPr>
              <a:t>probleme</a:t>
            </a:r>
            <a:r>
              <a:rPr lang="fr-FR" sz="1400" cap="small" dirty="0" smtClean="0">
                <a:solidFill>
                  <a:srgbClr val="FF0000"/>
                </a:solidFill>
              </a:rPr>
              <a:t> marketing spécifique , sortir d’une situation critique, rattraper un retard ?</a:t>
            </a:r>
            <a:endParaRPr lang="fr-FR" sz="2000" cap="small" dirty="0" smtClean="0">
              <a:solidFill>
                <a:srgbClr val="FF0000"/>
              </a:solidFill>
            </a:endParaRPr>
          </a:p>
          <a:p>
            <a:pPr algn="ctr">
              <a:spcAft>
                <a:spcPts val="1200"/>
              </a:spcAft>
            </a:pPr>
            <a:endParaRPr lang="fr-FR" sz="2000" b="1" cap="small" dirty="0" smtClean="0">
              <a:solidFill>
                <a:srgbClr val="5283AC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428596" y="685800"/>
          <a:ext cx="8495864" cy="623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221"/>
                <a:gridCol w="642942"/>
                <a:gridCol w="714380"/>
                <a:gridCol w="642942"/>
                <a:gridCol w="714379"/>
              </a:tblGrid>
              <a:tr h="350383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Comment résoudre un </a:t>
                      </a:r>
                      <a:r>
                        <a:rPr lang="fr-FR" sz="1600" cap="small" dirty="0" err="1" smtClean="0">
                          <a:solidFill>
                            <a:srgbClr val="FF0000"/>
                          </a:solidFill>
                        </a:rPr>
                        <a:t>probleme</a:t>
                      </a: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 marketing, sortir d’une situation critique , rattraper</a:t>
                      </a:r>
                      <a:r>
                        <a:rPr lang="fr-FR" sz="1600" cap="small" baseline="0" dirty="0" smtClean="0">
                          <a:solidFill>
                            <a:srgbClr val="FF0000"/>
                          </a:solidFill>
                        </a:rPr>
                        <a:t> un retard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Quel est le </a:t>
                      </a:r>
                      <a:r>
                        <a:rPr lang="fr-FR" sz="1600" cap="small" baseline="0" dirty="0" err="1" smtClean="0">
                          <a:solidFill>
                            <a:schemeClr val="tx1"/>
                          </a:solidFill>
                        </a:rPr>
                        <a:t>probleme</a:t>
                      </a: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 spécifique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Quels  sont les enjeux / éléments de votre stratégie marketing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cap="small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dernieres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prochaines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57246">
                <a:tc v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686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régler un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probleme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de compétitivité / couts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corriger une chute de CA ( performance de l’entreprise ou marché en déclin ?)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Réduire les résistances , freins de consommateurs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Faire face à la crise économique, a la baisse du pouvoir d’achat etc..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Modifier, revoir, rajeunir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un positionnement qui n’est plus adapté ( vieillissement, inadéquation, banalisation 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Compenser l’absence de marque, de réseaux de commercialisation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Réduire une dépendance trop importante  en termes de produit, client, circuits de commercialisation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rationaliser son offre ou ses portefeuilles (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activité,s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produits, clients, technologies 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Être plus innovant qu’avant, que la concurrence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Améliorer ou créer une image de marque, faire évoluer une capital marque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Se retirer d’un segment de marché suite à l’attaque d’un concurrent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Compenser la  perte de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référéncement</a:t>
                      </a: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Maîtriser les couts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Désaisonnaliser le marché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Revoir sa politique de distribution , faire face  à des changements importants en termes de commercialisation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afficher sa présence  en dépit d’un budget commercial  et/ou communication faible, plus faible que la concurrence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faire face au pouvoir de négociation dominant de la distribution ( partenariat, évitement, 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mdd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, ou recherche d’autres alternatives 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Rattraper son retard vis-à-vis de la concurrence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Faire face à un concurrent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tres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agressif </a:t>
                      </a:r>
                      <a:endParaRPr lang="fr-F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09">
                <a:tc>
                  <a:txBody>
                    <a:bodyPr/>
                    <a:lstStyle/>
                    <a:p>
                      <a:r>
                        <a:rPr lang="fr-FR" dirty="0" smtClean="0"/>
                        <a:t>Quelles sont les autres pistes auxquelles pense</a:t>
                      </a:r>
                      <a:r>
                        <a:rPr lang="fr-FR" baseline="0" dirty="0" smtClean="0"/>
                        <a:t> l’entreprise?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Quel est le rôle</a:t>
                      </a:r>
                      <a:r>
                        <a:rPr lang="fr-FR" baseline="0" dirty="0" smtClean="0"/>
                        <a:t> de l’innovation face à cet enjeu ?</a:t>
                      </a: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8858" y="6388821"/>
            <a:ext cx="820904" cy="46596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flipH="1">
            <a:off x="418004" y="142852"/>
            <a:ext cx="8185702" cy="861774"/>
          </a:xfrm>
          <a:prstGeom prst="rect">
            <a:avLst/>
          </a:prstGeom>
          <a:noFill/>
          <a:effectLst>
            <a:reflection stA="40000" endPos="60000" dist="127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cap="small" dirty="0" smtClean="0">
                <a:solidFill>
                  <a:srgbClr val="CE5646"/>
                </a:solidFill>
              </a:rPr>
              <a:t>S</a:t>
            </a:r>
            <a:r>
              <a:rPr lang="fr-FR" sz="2000" b="1" cap="small" dirty="0" smtClean="0">
                <a:solidFill>
                  <a:srgbClr val="5283AC"/>
                </a:solidFill>
              </a:rPr>
              <a:t>ituation type </a:t>
            </a:r>
            <a:r>
              <a:rPr lang="fr-FR" sz="1050" b="1" cap="small" dirty="0" smtClean="0">
                <a:solidFill>
                  <a:srgbClr val="5283AC"/>
                </a:solidFill>
              </a:rPr>
              <a:t>( si concerné) </a:t>
            </a:r>
            <a:r>
              <a:rPr lang="fr-FR" sz="2000" b="1" cap="small" dirty="0" smtClean="0">
                <a:solidFill>
                  <a:srgbClr val="5283AC"/>
                </a:solidFill>
              </a:rPr>
              <a:t>: </a:t>
            </a:r>
            <a:r>
              <a:rPr lang="fr-FR" sz="1400" cap="small" dirty="0" smtClean="0">
                <a:solidFill>
                  <a:srgbClr val="FF0000"/>
                </a:solidFill>
              </a:rPr>
              <a:t>Comment s’adapter a l’</a:t>
            </a:r>
            <a:r>
              <a:rPr lang="fr-FR" sz="1400" cap="small" dirty="0" err="1" smtClean="0">
                <a:solidFill>
                  <a:srgbClr val="FF0000"/>
                </a:solidFill>
              </a:rPr>
              <a:t>evolution</a:t>
            </a:r>
            <a:r>
              <a:rPr lang="fr-FR" sz="1400" cap="small" dirty="0" smtClean="0">
                <a:solidFill>
                  <a:srgbClr val="FF0000"/>
                </a:solidFill>
              </a:rPr>
              <a:t> d’un environnement  turbulent, en mutations ?</a:t>
            </a:r>
            <a:endParaRPr lang="fr-FR" sz="2000" cap="small" dirty="0" smtClean="0">
              <a:solidFill>
                <a:srgbClr val="FF0000"/>
              </a:solidFill>
            </a:endParaRPr>
          </a:p>
          <a:p>
            <a:pPr algn="ctr">
              <a:spcAft>
                <a:spcPts val="1200"/>
              </a:spcAft>
            </a:pPr>
            <a:endParaRPr lang="fr-FR" sz="2000" b="1" cap="small" dirty="0" smtClean="0">
              <a:solidFill>
                <a:srgbClr val="5283AC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5291" y="1159376"/>
          <a:ext cx="8495864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221"/>
                <a:gridCol w="642942"/>
                <a:gridCol w="714380"/>
                <a:gridCol w="642942"/>
                <a:gridCol w="714379"/>
              </a:tblGrid>
              <a:tr h="350383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Comment s’adapter  a l’</a:t>
                      </a:r>
                      <a:r>
                        <a:rPr lang="fr-FR" sz="1600" cap="small" dirty="0" err="1" smtClean="0">
                          <a:solidFill>
                            <a:srgbClr val="FF0000"/>
                          </a:solidFill>
                        </a:rPr>
                        <a:t>evolution</a:t>
                      </a: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 d’un environnement turbulent, en mutations </a:t>
                      </a:r>
                      <a:r>
                        <a:rPr lang="fr-FR" sz="1600" cap="small" baseline="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Quels sont les enjeux / éléments de votre stratégie marketing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( </a:t>
                      </a:r>
                      <a:r>
                        <a:rPr lang="fr-FR" sz="1600" cap="small" baseline="0" dirty="0" err="1" smtClean="0">
                          <a:solidFill>
                            <a:schemeClr val="tx1"/>
                          </a:solidFill>
                        </a:rPr>
                        <a:t>cf</a:t>
                      </a: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 analyse </a:t>
                      </a:r>
                      <a:r>
                        <a:rPr lang="fr-FR" sz="1600" cap="small" baseline="0" dirty="0" err="1" smtClean="0">
                          <a:solidFill>
                            <a:schemeClr val="tx1"/>
                          </a:solidFill>
                        </a:rPr>
                        <a:t>swot</a:t>
                      </a: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dernieres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prochaines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0383">
                <a:tc v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686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multiplier les marques pour adapter son offre  aux cibles, circuits de distribution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s’adapter à la crise économique, la baisse du pouvoir d’achat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s’adapter à la mutation de la grande distribution ( réduction du référencement de marques nationales, du choix de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réferénce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del’augmentation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des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mdd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S’adapter aux bouleversements technologiques,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 S’adapter aux bouleversements réglementaires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S’adapter aux bouleversements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socio-démographiques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..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09">
                <a:tc>
                  <a:txBody>
                    <a:bodyPr/>
                    <a:lstStyle/>
                    <a:p>
                      <a:r>
                        <a:rPr lang="fr-FR" dirty="0" smtClean="0"/>
                        <a:t>Quelles sont les autres pistes auxquelles pense</a:t>
                      </a:r>
                      <a:r>
                        <a:rPr lang="fr-FR" baseline="0" dirty="0" smtClean="0"/>
                        <a:t> l’entreprise?</a:t>
                      </a:r>
                    </a:p>
                    <a:p>
                      <a:r>
                        <a:rPr lang="fr-FR" baseline="0" dirty="0" smtClean="0"/>
                        <a:t> 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Quel est le rôle</a:t>
                      </a:r>
                      <a:r>
                        <a:rPr lang="fr-FR" baseline="0" dirty="0" smtClean="0"/>
                        <a:t> de l’innovation face à cet enjeu ?</a:t>
                      </a: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8858" y="6388821"/>
            <a:ext cx="820904" cy="46596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flipH="1">
            <a:off x="312668" y="142852"/>
            <a:ext cx="8396402" cy="861774"/>
          </a:xfrm>
          <a:prstGeom prst="rect">
            <a:avLst/>
          </a:prstGeom>
          <a:noFill/>
          <a:effectLst>
            <a:reflection stA="40000" endPos="60000" dist="127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cap="small" dirty="0" smtClean="0">
                <a:solidFill>
                  <a:srgbClr val="CE5646"/>
                </a:solidFill>
              </a:rPr>
              <a:t>S</a:t>
            </a:r>
            <a:r>
              <a:rPr lang="fr-FR" sz="2000" b="1" cap="small" dirty="0" smtClean="0">
                <a:solidFill>
                  <a:srgbClr val="5283AC"/>
                </a:solidFill>
              </a:rPr>
              <a:t>ituation type </a:t>
            </a:r>
            <a:r>
              <a:rPr lang="fr-FR" sz="1050" b="1" cap="small" dirty="0" smtClean="0">
                <a:solidFill>
                  <a:srgbClr val="5283AC"/>
                </a:solidFill>
              </a:rPr>
              <a:t>( si concerné) </a:t>
            </a:r>
            <a:r>
              <a:rPr lang="fr-FR" sz="2000" b="1" cap="small" dirty="0" smtClean="0">
                <a:solidFill>
                  <a:srgbClr val="5283AC"/>
                </a:solidFill>
              </a:rPr>
              <a:t>: </a:t>
            </a:r>
            <a:r>
              <a:rPr lang="fr-FR" sz="1400" cap="small" dirty="0" smtClean="0">
                <a:solidFill>
                  <a:srgbClr val="FF0000"/>
                </a:solidFill>
              </a:rPr>
              <a:t>Comment assurer la pérennité de l’entreprise, transmettre un patrimoine (familial)?</a:t>
            </a:r>
            <a:endParaRPr lang="fr-FR" sz="2000" cap="small" dirty="0" smtClean="0">
              <a:solidFill>
                <a:srgbClr val="FF0000"/>
              </a:solidFill>
            </a:endParaRPr>
          </a:p>
          <a:p>
            <a:pPr algn="ctr">
              <a:spcAft>
                <a:spcPts val="1200"/>
              </a:spcAft>
            </a:pPr>
            <a:endParaRPr lang="fr-FR" sz="2000" b="1" cap="small" dirty="0" smtClean="0">
              <a:solidFill>
                <a:srgbClr val="5283AC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5291" y="1159376"/>
          <a:ext cx="8495864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221"/>
                <a:gridCol w="642942"/>
                <a:gridCol w="714380"/>
                <a:gridCol w="642942"/>
                <a:gridCol w="714379"/>
              </a:tblGrid>
              <a:tr h="350383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Comment assurer la </a:t>
                      </a:r>
                      <a:r>
                        <a:rPr lang="fr-FR" sz="1600" cap="small" dirty="0" err="1" smtClean="0">
                          <a:solidFill>
                            <a:srgbClr val="FF0000"/>
                          </a:solidFill>
                        </a:rPr>
                        <a:t>perennite</a:t>
                      </a:r>
                      <a:r>
                        <a:rPr lang="fr-FR" sz="1600" cap="small" baseline="0" dirty="0" smtClean="0">
                          <a:solidFill>
                            <a:srgbClr val="FF0000"/>
                          </a:solidFill>
                        </a:rPr>
                        <a:t> de l’entreprise, transmettre un patrimoine ( familial)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Quels sont les enjeux / éléments de votre stratégie marketing ?</a:t>
                      </a:r>
                    </a:p>
                  </a:txBody>
                  <a:tcPr anchor="ctr"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dernieres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prochaines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0383">
                <a:tc v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686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maîtriser les risques et l’ambition ( compatible avec autofinancement 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Imiter  un concurrent dynamique et /ou performant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Fidéliser sur le LT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Construire une identité de marque  durable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Etre présent sur les segments de marché dominants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Construire son propre  réseau de distribution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integrer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la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filiere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, selon la chaine de valeur  (amont aval)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09">
                <a:tc>
                  <a:txBody>
                    <a:bodyPr/>
                    <a:lstStyle/>
                    <a:p>
                      <a:r>
                        <a:rPr lang="fr-FR" dirty="0" smtClean="0"/>
                        <a:t>Quelles sont les autres pistes auxquelles pense</a:t>
                      </a:r>
                      <a:r>
                        <a:rPr lang="fr-FR" baseline="0" dirty="0" smtClean="0"/>
                        <a:t> l’entreprise?</a:t>
                      </a:r>
                    </a:p>
                    <a:p>
                      <a:r>
                        <a:rPr lang="fr-FR" baseline="0" dirty="0" smtClean="0"/>
                        <a:t> 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Quel est le rôle</a:t>
                      </a:r>
                      <a:r>
                        <a:rPr lang="fr-FR" baseline="0" dirty="0" smtClean="0"/>
                        <a:t> de l’innovation face à cet enjeu ?</a:t>
                      </a: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8858" y="6388821"/>
            <a:ext cx="820904" cy="46596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flipH="1">
            <a:off x="2646507" y="112890"/>
            <a:ext cx="3850991" cy="400110"/>
          </a:xfrm>
          <a:prstGeom prst="rect">
            <a:avLst/>
          </a:prstGeom>
          <a:noFill/>
          <a:effectLst>
            <a:reflection stA="40000" endPos="60000" dist="127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cap="small" dirty="0" smtClean="0">
                <a:solidFill>
                  <a:srgbClr val="CE5646"/>
                </a:solidFill>
              </a:rPr>
              <a:t>O</a:t>
            </a:r>
            <a:r>
              <a:rPr lang="fr-FR" sz="2000" b="1" cap="small" dirty="0" smtClean="0">
                <a:solidFill>
                  <a:srgbClr val="5283AC"/>
                </a:solidFill>
              </a:rPr>
              <a:t>bjectifs Marketing / performance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57158" y="785794"/>
          <a:ext cx="8569192" cy="5626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8802"/>
                <a:gridCol w="6890390"/>
              </a:tblGrid>
              <a:tr h="35038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Objectifs / performance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Satisfaction globale des objectifs assignés </a:t>
                      </a:r>
                    </a:p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Niveau moyen de rentabilité sur 3 ans  inférieur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  / équivalent  / supérieur à la concurrence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7107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Objectifs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 de chiffre d’affaires ou de ventes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volume (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ucv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CA</a:t>
                      </a:r>
                    </a:p>
                    <a:p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 de croissance du CA</a:t>
                      </a: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Objectif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s financiers ou de rentabilité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Résultat</a:t>
                      </a:r>
                    </a:p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Marge</a:t>
                      </a:r>
                    </a:p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Retour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 sur investissement</a:t>
                      </a: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Objectifs de part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 de marché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PM ou position concurrentielle</a:t>
                      </a:r>
                    </a:p>
                    <a:p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de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 croissance PM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Objectifs de croissance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de croissance CA entreprise / 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 de croissance Marché </a:t>
                      </a:r>
                    </a:p>
                    <a:p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Croissance entreprise inférieure / équivalente / supérieure à la concurrence </a:t>
                      </a:r>
                    </a:p>
                    <a:p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Renouvellement de marché  ( fréquence)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0568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Notoriété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 et Image</a:t>
                      </a:r>
                    </a:p>
                    <a:p>
                      <a:endParaRPr lang="fr-FR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Image  de Marque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Notoriété spontanée ou assistée </a:t>
                      </a:r>
                    </a:p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Image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 de marque perçue / voulue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0472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Fidélisation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de satisfaction de la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clientêle</a:t>
                      </a:r>
                      <a:endParaRPr lang="fr-F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de fidélisation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3816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Référencement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DN /DV</a:t>
                      </a:r>
                    </a:p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Présence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 commerciale inférieure / équivalente / supérieure à la concurrence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1356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Innovation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Nombre de nouveaux produits</a:t>
                      </a:r>
                    </a:p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Nombre de brevets déposés</a:t>
                      </a:r>
                    </a:p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Nombre de marques déposées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Contribution au CA par les Produits de moins de 3 ans</a:t>
                      </a:r>
                      <a:endParaRPr lang="fr-F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143000" y="3429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b="1">
                <a:solidFill>
                  <a:schemeClr val="tx2"/>
                </a:solidFill>
                <a:latin typeface="Times"/>
              </a:rPr>
              <a:t>Stratégies du développement : </a:t>
            </a:r>
            <a:br>
              <a:rPr lang="en-US" sz="3200" b="1">
                <a:solidFill>
                  <a:schemeClr val="tx2"/>
                </a:solidFill>
                <a:latin typeface="Times"/>
              </a:rPr>
            </a:br>
            <a:r>
              <a:rPr lang="en-US" sz="3200" b="1">
                <a:solidFill>
                  <a:schemeClr val="tx2"/>
                </a:solidFill>
                <a:latin typeface="Times"/>
              </a:rPr>
              <a:t>Tableau croisé Produit/Marché d’Ansoff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410200" y="4597400"/>
            <a:ext cx="3187700" cy="19558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2800" b="1">
                <a:solidFill>
                  <a:schemeClr val="bg2"/>
                </a:solidFill>
                <a:latin typeface="Arial" charset="0"/>
              </a:rPr>
              <a:t>4.  Diversification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4597400"/>
            <a:ext cx="4648200" cy="1955800"/>
            <a:chOff x="480" y="2896"/>
            <a:chExt cx="2928" cy="1232"/>
          </a:xfrm>
        </p:grpSpPr>
        <p:sp>
          <p:nvSpPr>
            <p:cNvPr id="57356" name="Rectangle 5"/>
            <p:cNvSpPr>
              <a:spLocks noChangeArrowheads="1"/>
            </p:cNvSpPr>
            <p:nvPr/>
          </p:nvSpPr>
          <p:spPr bwMode="auto">
            <a:xfrm>
              <a:off x="1400" y="2896"/>
              <a:ext cx="2008" cy="1232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defTabSz="517525">
                <a:lnSpc>
                  <a:spcPct val="80000"/>
                </a:lnSpc>
              </a:pPr>
              <a:r>
                <a:rPr lang="en-US" sz="2800" b="1">
                  <a:solidFill>
                    <a:schemeClr val="bg2"/>
                  </a:solidFill>
                  <a:latin typeface="Arial" charset="0"/>
                </a:rPr>
                <a:t>2.  Extension </a:t>
              </a:r>
            </a:p>
            <a:p>
              <a:pPr algn="ctr" defTabSz="517525">
                <a:lnSpc>
                  <a:spcPct val="80000"/>
                </a:lnSpc>
              </a:pPr>
              <a:r>
                <a:rPr lang="en-US" sz="2800" b="1">
                  <a:solidFill>
                    <a:schemeClr val="bg2"/>
                  </a:solidFill>
                  <a:latin typeface="Arial" charset="0"/>
                </a:rPr>
                <a:t>de marchés</a:t>
              </a:r>
            </a:p>
          </p:txBody>
        </p:sp>
        <p:sp>
          <p:nvSpPr>
            <p:cNvPr id="57357" name="Rectangle 6"/>
            <p:cNvSpPr>
              <a:spLocks noChangeArrowheads="1"/>
            </p:cNvSpPr>
            <p:nvPr/>
          </p:nvSpPr>
          <p:spPr bwMode="auto">
            <a:xfrm>
              <a:off x="480" y="3272"/>
              <a:ext cx="816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75000"/>
                </a:lnSpc>
              </a:pPr>
              <a:r>
                <a:rPr lang="en-US" sz="2600" b="1">
                  <a:solidFill>
                    <a:srgbClr val="FF9900"/>
                  </a:solidFill>
                  <a:latin typeface="Arial" charset="0"/>
                </a:rPr>
                <a:t>Nouveaux</a:t>
              </a:r>
            </a:p>
            <a:p>
              <a:pPr algn="ctr">
                <a:lnSpc>
                  <a:spcPct val="75000"/>
                </a:lnSpc>
              </a:pPr>
              <a:r>
                <a:rPr lang="en-US" sz="2600" b="1">
                  <a:solidFill>
                    <a:srgbClr val="FF9900"/>
                  </a:solidFill>
                  <a:latin typeface="Arial" charset="0"/>
                </a:rPr>
                <a:t>marchés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762000" y="1841500"/>
            <a:ext cx="4648200" cy="2730500"/>
            <a:chOff x="480" y="1160"/>
            <a:chExt cx="2928" cy="1720"/>
          </a:xfrm>
        </p:grpSpPr>
        <p:sp>
          <p:nvSpPr>
            <p:cNvPr id="57353" name="Rectangle 8"/>
            <p:cNvSpPr>
              <a:spLocks noChangeArrowheads="1"/>
            </p:cNvSpPr>
            <p:nvPr/>
          </p:nvSpPr>
          <p:spPr bwMode="auto">
            <a:xfrm>
              <a:off x="1400" y="1696"/>
              <a:ext cx="2008" cy="1184"/>
            </a:xfrm>
            <a:prstGeom prst="rect">
              <a:avLst/>
            </a:prstGeom>
            <a:solidFill>
              <a:srgbClr val="00FF00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defTabSz="393700">
                <a:lnSpc>
                  <a:spcPct val="80000"/>
                </a:lnSpc>
              </a:pPr>
              <a:r>
                <a:rPr lang="en-US" sz="2800" b="1">
                  <a:solidFill>
                    <a:schemeClr val="bg2"/>
                  </a:solidFill>
                  <a:latin typeface="Arial" charset="0"/>
                </a:rPr>
                <a:t>1. Pénétration</a:t>
              </a:r>
            </a:p>
            <a:p>
              <a:pPr algn="ctr" defTabSz="393700">
                <a:lnSpc>
                  <a:spcPct val="80000"/>
                </a:lnSpc>
              </a:pPr>
              <a:r>
                <a:rPr lang="en-US" sz="2800" b="1">
                  <a:solidFill>
                    <a:schemeClr val="bg2"/>
                  </a:solidFill>
                  <a:latin typeface="Arial" charset="0"/>
                </a:rPr>
                <a:t>du marché</a:t>
              </a:r>
            </a:p>
          </p:txBody>
        </p:sp>
        <p:sp>
          <p:nvSpPr>
            <p:cNvPr id="57354" name="Rectangle 9"/>
            <p:cNvSpPr>
              <a:spLocks noChangeArrowheads="1"/>
            </p:cNvSpPr>
            <p:nvPr/>
          </p:nvSpPr>
          <p:spPr bwMode="auto">
            <a:xfrm>
              <a:off x="480" y="2072"/>
              <a:ext cx="816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75000"/>
                </a:lnSpc>
              </a:pPr>
              <a:r>
                <a:rPr lang="en-US" sz="2600" b="1">
                  <a:solidFill>
                    <a:srgbClr val="FF9900"/>
                  </a:solidFill>
                  <a:latin typeface="Arial" charset="0"/>
                </a:rPr>
                <a:t>Marchés</a:t>
              </a:r>
            </a:p>
            <a:p>
              <a:pPr algn="ctr">
                <a:lnSpc>
                  <a:spcPct val="75000"/>
                </a:lnSpc>
              </a:pPr>
              <a:r>
                <a:rPr lang="en-US" sz="2600" b="1">
                  <a:solidFill>
                    <a:srgbClr val="FF9900"/>
                  </a:solidFill>
                  <a:latin typeface="Arial" charset="0"/>
                </a:rPr>
                <a:t>actuels</a:t>
              </a:r>
            </a:p>
          </p:txBody>
        </p:sp>
        <p:sp>
          <p:nvSpPr>
            <p:cNvPr id="57355" name="Rectangle 10"/>
            <p:cNvSpPr>
              <a:spLocks noChangeArrowheads="1"/>
            </p:cNvSpPr>
            <p:nvPr/>
          </p:nvSpPr>
          <p:spPr bwMode="auto">
            <a:xfrm>
              <a:off x="1824" y="1160"/>
              <a:ext cx="816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75000"/>
                </a:lnSpc>
              </a:pPr>
              <a:r>
                <a:rPr lang="en-US" sz="2600" b="1">
                  <a:solidFill>
                    <a:srgbClr val="FF9900"/>
                  </a:solidFill>
                  <a:latin typeface="Arial" charset="0"/>
                </a:rPr>
                <a:t>Produits</a:t>
              </a:r>
            </a:p>
            <a:p>
              <a:pPr algn="ctr">
                <a:lnSpc>
                  <a:spcPct val="75000"/>
                </a:lnSpc>
              </a:pPr>
              <a:r>
                <a:rPr lang="en-US" sz="2600" b="1">
                  <a:solidFill>
                    <a:srgbClr val="FF9900"/>
                  </a:solidFill>
                  <a:latin typeface="Arial" charset="0"/>
                </a:rPr>
                <a:t>actuels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10200" y="1917700"/>
            <a:ext cx="3187700" cy="2654300"/>
            <a:chOff x="3408" y="1208"/>
            <a:chExt cx="2008" cy="1672"/>
          </a:xfrm>
        </p:grpSpPr>
        <p:sp>
          <p:nvSpPr>
            <p:cNvPr id="57351" name="Rectangle 12"/>
            <p:cNvSpPr>
              <a:spLocks noChangeArrowheads="1"/>
            </p:cNvSpPr>
            <p:nvPr/>
          </p:nvSpPr>
          <p:spPr bwMode="auto">
            <a:xfrm>
              <a:off x="3408" y="1696"/>
              <a:ext cx="2008" cy="1184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80000"/>
                </a:lnSpc>
                <a:tabLst>
                  <a:tab pos="455613" algn="l"/>
                </a:tabLst>
              </a:pPr>
              <a:r>
                <a:rPr lang="en-US" sz="2800" b="1">
                  <a:solidFill>
                    <a:schemeClr val="bg2"/>
                  </a:solidFill>
                  <a:latin typeface="Arial" charset="0"/>
                </a:rPr>
                <a:t>3.  Développement</a:t>
              </a:r>
            </a:p>
            <a:p>
              <a:pPr algn="ctr">
                <a:lnSpc>
                  <a:spcPct val="80000"/>
                </a:lnSpc>
                <a:tabLst>
                  <a:tab pos="455613" algn="l"/>
                </a:tabLst>
              </a:pPr>
              <a:r>
                <a:rPr lang="en-US" sz="2800" b="1">
                  <a:solidFill>
                    <a:schemeClr val="bg2"/>
                  </a:solidFill>
                  <a:latin typeface="Arial" charset="0"/>
                </a:rPr>
                <a:t>de produits</a:t>
              </a:r>
            </a:p>
          </p:txBody>
        </p:sp>
        <p:sp>
          <p:nvSpPr>
            <p:cNvPr id="57352" name="Rectangle 13"/>
            <p:cNvSpPr>
              <a:spLocks noChangeArrowheads="1"/>
            </p:cNvSpPr>
            <p:nvPr/>
          </p:nvSpPr>
          <p:spPr bwMode="auto">
            <a:xfrm>
              <a:off x="4080" y="1208"/>
              <a:ext cx="816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75000"/>
                </a:lnSpc>
              </a:pPr>
              <a:r>
                <a:rPr lang="en-US" sz="2600" b="1">
                  <a:solidFill>
                    <a:srgbClr val="FF9900"/>
                  </a:solidFill>
                  <a:latin typeface="Arial" charset="0"/>
                </a:rPr>
                <a:t>Nouveaux</a:t>
              </a:r>
            </a:p>
            <a:p>
              <a:pPr algn="ctr">
                <a:lnSpc>
                  <a:spcPct val="75000"/>
                </a:lnSpc>
              </a:pPr>
              <a:r>
                <a:rPr lang="en-US" sz="2600" b="1">
                  <a:solidFill>
                    <a:srgbClr val="FF9900"/>
                  </a:solidFill>
                  <a:latin typeface="Arial" charset="0"/>
                </a:rPr>
                <a:t>produits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stratcroissanc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95300"/>
            <a:ext cx="8001000" cy="570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stratcroissanc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5763"/>
            <a:ext cx="8153400" cy="581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stratcroissanc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1325"/>
            <a:ext cx="8229600" cy="586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72707" name="Picture 4" descr="strat 013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908050"/>
            <a:ext cx="8604250" cy="5549900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8858" y="6388821"/>
            <a:ext cx="820904" cy="46596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flipH="1">
            <a:off x="3447333" y="112890"/>
            <a:ext cx="2249334" cy="400110"/>
          </a:xfrm>
          <a:prstGeom prst="rect">
            <a:avLst/>
          </a:prstGeom>
          <a:noFill/>
          <a:effectLst>
            <a:reflection stA="40000" endPos="60000" dist="127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cap="small" dirty="0" smtClean="0">
                <a:solidFill>
                  <a:srgbClr val="CE5646"/>
                </a:solidFill>
              </a:rPr>
              <a:t>O</a:t>
            </a:r>
            <a:r>
              <a:rPr lang="fr-FR" sz="2000" b="1" cap="small" dirty="0" smtClean="0">
                <a:solidFill>
                  <a:srgbClr val="5283AC"/>
                </a:solidFill>
              </a:rPr>
              <a:t>bjectifs Marketing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71472" y="1785926"/>
          <a:ext cx="8133418" cy="4315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2749"/>
                <a:gridCol w="614493"/>
                <a:gridCol w="609332"/>
                <a:gridCol w="498422"/>
                <a:gridCol w="498422"/>
              </a:tblGrid>
              <a:tr h="156155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dirty="0" smtClean="0">
                          <a:solidFill>
                            <a:schemeClr val="tx1"/>
                          </a:solidFill>
                        </a:rPr>
                        <a:t>Les enjeux de la</a:t>
                      </a: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 stratégie marketing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Quelle importance accordez-vous aux objectifs suivants / situation type  ?  ( la plus importante ?, celle du principal concurrent ?)</a:t>
                      </a:r>
                      <a:endParaRPr lang="fr-FR" sz="1600" cap="small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Actuellement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Pour les 3 prochaines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3759">
                <a:tc v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Non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Non</a:t>
                      </a: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83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Conquérir le marché, s’assurer  du leadership ou d’une position concurrentielle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dominante ?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8220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Trouver sa place sur le marché, sans  recherche de leadership,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coexister avec la concurrence ?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887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Améliorer, Privilégier</a:t>
                      </a:r>
                      <a:r>
                        <a:rPr lang="fr-FR" sz="1100" baseline="0" dirty="0" smtClean="0"/>
                        <a:t> la rentabilité  ) + ou- CT ?</a:t>
                      </a:r>
                    </a:p>
                    <a:p>
                      <a:endParaRPr lang="fr-FR" sz="1100" dirty="0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4306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Chercher</a:t>
                      </a:r>
                      <a:r>
                        <a:rPr lang="fr-FR" sz="1100" baseline="0" dirty="0" smtClean="0"/>
                        <a:t> de nouvelles opportunités de croissance ?</a:t>
                      </a:r>
                      <a:endParaRPr lang="fr-FR" sz="1100" dirty="0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049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Stimuler</a:t>
                      </a:r>
                      <a:r>
                        <a:rPr lang="fr-FR" sz="1100" baseline="0" dirty="0" smtClean="0"/>
                        <a:t> le CA, créer une dynamique de marché ?</a:t>
                      </a:r>
                      <a:endParaRPr lang="fr-FR" sz="1100" dirty="0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049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Résoudre un problème marketing</a:t>
                      </a:r>
                      <a:r>
                        <a:rPr lang="fr-FR" sz="1100" baseline="0" dirty="0" smtClean="0"/>
                        <a:t> spécifique ( lequel ?), sortir d’une situation critique, rattraper un retard ?</a:t>
                      </a:r>
                      <a:endParaRPr lang="fr-FR" sz="1100" dirty="0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049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S’adapter ( de façon</a:t>
                      </a:r>
                      <a:r>
                        <a:rPr lang="fr-FR" sz="1100" baseline="0" dirty="0" smtClean="0"/>
                        <a:t> continue ?) à l’évolution d’un environnement turbulent , en mutations ( lesquelles ?)</a:t>
                      </a:r>
                      <a:endParaRPr lang="fr-FR" sz="1100" dirty="0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887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Assurer la pérennité</a:t>
                      </a:r>
                      <a:r>
                        <a:rPr lang="fr-FR" sz="1100" baseline="0" dirty="0" smtClean="0"/>
                        <a:t> de l’entreprise, transmettre un patrimoine ( familial ?)  ?</a:t>
                      </a:r>
                      <a:endParaRPr lang="fr-FR" sz="1100" dirty="0" smtClean="0"/>
                    </a:p>
                    <a:p>
                      <a:endParaRPr lang="fr-FR" sz="1100" dirty="0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4311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Autres</a:t>
                      </a:r>
                      <a:r>
                        <a:rPr lang="fr-FR" sz="1100" baseline="0" dirty="0" smtClean="0"/>
                        <a:t> ?</a:t>
                      </a:r>
                      <a:endParaRPr lang="fr-FR" sz="1100" dirty="0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857232"/>
            <a:ext cx="4067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cap="small" dirty="0" smtClean="0"/>
              <a:t>Quels sont les objectifs de votre stratégie marketing ?</a:t>
            </a:r>
          </a:p>
          <a:p>
            <a:endParaRPr lang="fr-FR" sz="1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571472" y="6000768"/>
            <a:ext cx="4117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cap="small" dirty="0" smtClean="0"/>
              <a:t>Quel peut être le rôle de l’innovation pour cet enjeu ?</a:t>
            </a:r>
          </a:p>
          <a:p>
            <a:endParaRPr lang="fr-F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 flipH="1">
            <a:off x="3549803" y="112890"/>
            <a:ext cx="2044406" cy="400110"/>
          </a:xfrm>
          <a:prstGeom prst="rect">
            <a:avLst/>
          </a:prstGeom>
          <a:noFill/>
          <a:effectLst>
            <a:reflection stA="40000" endPos="60000" dist="127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cap="small" dirty="0" smtClean="0">
                <a:solidFill>
                  <a:srgbClr val="CE5646"/>
                </a:solidFill>
              </a:rPr>
              <a:t>A</a:t>
            </a:r>
            <a:r>
              <a:rPr lang="fr-FR" sz="2000" b="1" cap="small" dirty="0" smtClean="0">
                <a:solidFill>
                  <a:srgbClr val="5283AC"/>
                </a:solidFill>
              </a:rPr>
              <a:t>nalyse de l’offre </a:t>
            </a:r>
          </a:p>
        </p:txBody>
      </p:sp>
      <p:grpSp>
        <p:nvGrpSpPr>
          <p:cNvPr id="2" name="Grouper 13"/>
          <p:cNvGrpSpPr/>
          <p:nvPr/>
        </p:nvGrpSpPr>
        <p:grpSpPr>
          <a:xfrm>
            <a:off x="142844" y="857232"/>
            <a:ext cx="8572560" cy="5377035"/>
            <a:chOff x="1001180" y="-2459095"/>
            <a:chExt cx="5460618" cy="6662765"/>
          </a:xfrm>
        </p:grpSpPr>
        <p:sp>
          <p:nvSpPr>
            <p:cNvPr id="9" name="ZoneTexte 8"/>
            <p:cNvSpPr txBox="1"/>
            <p:nvPr/>
          </p:nvSpPr>
          <p:spPr>
            <a:xfrm>
              <a:off x="1183201" y="-2459095"/>
              <a:ext cx="5273009" cy="2307292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/>
            <a:p>
              <a:pPr indent="179388" algn="just">
                <a:spcAft>
                  <a:spcPts val="600"/>
                </a:spcAft>
              </a:pPr>
              <a:r>
                <a:rPr lang="fr-FR" sz="2000" b="1" cap="small" dirty="0" smtClean="0">
                  <a:solidFill>
                    <a:srgbClr val="B23330"/>
                  </a:solidFill>
                </a:rPr>
                <a:t>Analyse</a:t>
              </a:r>
            </a:p>
            <a:p>
              <a:pPr lvl="1" algn="just">
                <a:lnSpc>
                  <a:spcPct val="150000"/>
                </a:lnSpc>
                <a:buBlip>
                  <a:blip r:embed="rId2"/>
                </a:buBlip>
              </a:pP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 Quel est l’enjeu  dominant pour l’entreprise ? Y a t’ il des contradictions entre les enjeux ? Quelle est l’évolution de ces enjeux ?</a:t>
              </a:r>
            </a:p>
            <a:p>
              <a:pPr lvl="1" algn="just">
                <a:lnSpc>
                  <a:spcPct val="150000"/>
                </a:lnSpc>
                <a:buBlip>
                  <a:blip r:embed="rId2"/>
                </a:buBlip>
              </a:pP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L’entreprise  connaît elle une situation comparable  aux concurrents ? Ou est ce un enjeu spécifique ?</a:t>
              </a:r>
            </a:p>
            <a:p>
              <a:pPr lvl="1" algn="just">
                <a:lnSpc>
                  <a:spcPct val="150000"/>
                </a:lnSpc>
                <a:buBlip>
                  <a:blip r:embed="rId2"/>
                </a:buBlip>
              </a:pP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S’agit il d’un enjeu offensif ? Défensif ?</a:t>
              </a:r>
            </a:p>
            <a:p>
              <a:pPr lvl="1" algn="just">
                <a:lnSpc>
                  <a:spcPct val="150000"/>
                </a:lnSpc>
                <a:buBlip>
                  <a:blip r:embed="rId2"/>
                </a:buBlip>
              </a:pP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Quelle est l’orientation à donner en termes d’innovation , compte tenu des enjeux prioritaires ?  Quel est l’impact sur la démarche d’innovation ?  Quel est le rôle de l’innovation </a:t>
              </a:r>
              <a:r>
                <a:rPr lang="fr-FR" sz="1000" dirty="0" err="1" smtClean="0">
                  <a:latin typeface="Arial" pitchFamily="34" charset="0"/>
                  <a:cs typeface="Arial" pitchFamily="34" charset="0"/>
                </a:rPr>
                <a:t>vis-a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vis de cet enjeu ? </a:t>
              </a:r>
            </a:p>
            <a:p>
              <a:pPr lvl="1" algn="just">
                <a:lnSpc>
                  <a:spcPct val="150000"/>
                </a:lnSpc>
                <a:buBlip>
                  <a:blip r:embed="rId2"/>
                </a:buBlip>
              </a:pP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à coins arrondis 9"/>
            <p:cNvSpPr>
              <a:spLocks/>
            </p:cNvSpPr>
            <p:nvPr/>
          </p:nvSpPr>
          <p:spPr>
            <a:xfrm>
              <a:off x="1001180" y="-2459095"/>
              <a:ext cx="5460618" cy="6662765"/>
            </a:xfrm>
            <a:prstGeom prst="roundRect">
              <a:avLst/>
            </a:prstGeom>
            <a:noFill/>
            <a:ln w="25400">
              <a:solidFill>
                <a:schemeClr val="accent1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706FA6"/>
                </a:solidFill>
              </a:endParaRPr>
            </a:p>
          </p:txBody>
        </p:sp>
      </p:grpSp>
      <p:grpSp>
        <p:nvGrpSpPr>
          <p:cNvPr id="3" name="Grouper 11"/>
          <p:cNvGrpSpPr/>
          <p:nvPr/>
        </p:nvGrpSpPr>
        <p:grpSpPr>
          <a:xfrm>
            <a:off x="8072462" y="6072206"/>
            <a:ext cx="336228" cy="214314"/>
            <a:chOff x="6490427" y="4626837"/>
            <a:chExt cx="903275" cy="358107"/>
          </a:xfrm>
        </p:grpSpPr>
        <p:pic>
          <p:nvPicPr>
            <p:cNvPr id="28" name="Image 27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90427" y="4626837"/>
              <a:ext cx="384398" cy="358107"/>
            </a:xfrm>
            <a:prstGeom prst="rect">
              <a:avLst/>
            </a:prstGeom>
          </p:spPr>
        </p:pic>
        <p:pic>
          <p:nvPicPr>
            <p:cNvPr id="29" name="Image 28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02435" y="4695868"/>
              <a:ext cx="269240" cy="250825"/>
            </a:xfrm>
            <a:prstGeom prst="rect">
              <a:avLst/>
            </a:prstGeom>
          </p:spPr>
        </p:pic>
        <p:pic>
          <p:nvPicPr>
            <p:cNvPr id="30" name="Image 29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232158" y="4751093"/>
              <a:ext cx="161544" cy="150495"/>
            </a:xfrm>
            <a:prstGeom prst="rect">
              <a:avLst/>
            </a:prstGeom>
          </p:spPr>
        </p:pic>
      </p:grpSp>
      <p:cxnSp>
        <p:nvCxnSpPr>
          <p:cNvPr id="12" name="Connecteur droit 11"/>
          <p:cNvCxnSpPr/>
          <p:nvPr/>
        </p:nvCxnSpPr>
        <p:spPr>
          <a:xfrm rot="5400000">
            <a:off x="1357290" y="4357694"/>
            <a:ext cx="21431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357290" y="4286256"/>
            <a:ext cx="2286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rot="5400000" flipH="1" flipV="1">
            <a:off x="1714480" y="3500438"/>
            <a:ext cx="1500198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16200000" flipH="1">
            <a:off x="1643042" y="3571876"/>
            <a:ext cx="1643074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3357554" y="2786058"/>
            <a:ext cx="1428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Stimuler le CA , créer une dynamique de marché ?</a:t>
            </a:r>
            <a:endParaRPr lang="fr-FR" sz="1000" dirty="0"/>
          </a:p>
        </p:txBody>
      </p:sp>
      <p:sp>
        <p:nvSpPr>
          <p:cNvPr id="20" name="ZoneTexte 19"/>
          <p:cNvSpPr txBox="1"/>
          <p:nvPr/>
        </p:nvSpPr>
        <p:spPr>
          <a:xfrm>
            <a:off x="1643042" y="264318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Conquérir un marché,</a:t>
            </a:r>
          </a:p>
          <a:p>
            <a:r>
              <a:rPr lang="fr-FR" sz="1000" dirty="0" smtClean="0"/>
              <a:t>S’assurer du leadership ou une position concurrentielle dominante ?</a:t>
            </a:r>
            <a:endParaRPr lang="fr-FR" sz="10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714744" y="4143380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Améliorer la Rentabilité à  + ou – CT ?</a:t>
            </a:r>
            <a:endParaRPr lang="fr-FR" sz="1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3428992" y="5072074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err="1" smtClean="0"/>
              <a:t>Résoudreun</a:t>
            </a:r>
            <a:r>
              <a:rPr lang="fr-FR" sz="1000" dirty="0" smtClean="0"/>
              <a:t> </a:t>
            </a:r>
            <a:r>
              <a:rPr lang="fr-FR" sz="1000" dirty="0" err="1" smtClean="0"/>
              <a:t>probleme</a:t>
            </a:r>
            <a:r>
              <a:rPr lang="fr-FR" sz="1000" dirty="0" smtClean="0"/>
              <a:t> </a:t>
            </a:r>
            <a:r>
              <a:rPr lang="fr-FR" sz="1000" dirty="0" err="1" smtClean="0"/>
              <a:t>mkg</a:t>
            </a:r>
            <a:r>
              <a:rPr lang="fr-FR" sz="1000" dirty="0" smtClean="0"/>
              <a:t> spécifique, sortir d’une situation critique, rattraper un retard ?</a:t>
            </a:r>
            <a:endParaRPr lang="fr-FR" sz="10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42844" y="4000504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Chercher de  nouvelles</a:t>
            </a:r>
          </a:p>
          <a:p>
            <a:r>
              <a:rPr lang="fr-FR" sz="1000" dirty="0" smtClean="0"/>
              <a:t>Opportunités de croissance</a:t>
            </a:r>
            <a:endParaRPr lang="fr-FR" sz="1000" dirty="0"/>
          </a:p>
        </p:txBody>
      </p:sp>
      <p:sp>
        <p:nvSpPr>
          <p:cNvPr id="24" name="ZoneTexte 23"/>
          <p:cNvSpPr txBox="1"/>
          <p:nvPr/>
        </p:nvSpPr>
        <p:spPr>
          <a:xfrm>
            <a:off x="214282" y="2786058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Assurer la pérennité de l’entreprise, transmettre un patrimoine (familial) ?</a:t>
            </a:r>
          </a:p>
          <a:p>
            <a:endParaRPr lang="fr-FR" sz="1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142844" y="5072074"/>
            <a:ext cx="1643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S’adapter ( de façon continue ?) à l’évolution d’un environnement turbulent, en mutations</a:t>
            </a:r>
            <a:endParaRPr lang="fr-FR" sz="1000" dirty="0"/>
          </a:p>
        </p:txBody>
      </p:sp>
      <p:sp>
        <p:nvSpPr>
          <p:cNvPr id="26" name="ZoneTexte 25"/>
          <p:cNvSpPr txBox="1"/>
          <p:nvPr/>
        </p:nvSpPr>
        <p:spPr>
          <a:xfrm>
            <a:off x="1571604" y="5572140"/>
            <a:ext cx="2000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Trouver sa place sur le marché, sans rechercher le leadership, coexister avec la concurrence</a:t>
            </a:r>
            <a:endParaRPr lang="fr-FR" sz="1000" dirty="0"/>
          </a:p>
        </p:txBody>
      </p:sp>
      <p:sp>
        <p:nvSpPr>
          <p:cNvPr id="44" name="Ellipse 43"/>
          <p:cNvSpPr/>
          <p:nvPr/>
        </p:nvSpPr>
        <p:spPr>
          <a:xfrm>
            <a:off x="1928794" y="3786190"/>
            <a:ext cx="1071570" cy="107157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2071670" y="3929066"/>
            <a:ext cx="795342" cy="795342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6" name="Ellipse 45"/>
          <p:cNvSpPr/>
          <p:nvPr/>
        </p:nvSpPr>
        <p:spPr>
          <a:xfrm>
            <a:off x="2143108" y="4000504"/>
            <a:ext cx="633418" cy="633418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1785918" y="3643314"/>
            <a:ext cx="1357322" cy="1357322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8" name="Ellipse 47"/>
          <p:cNvSpPr/>
          <p:nvPr/>
        </p:nvSpPr>
        <p:spPr>
          <a:xfrm>
            <a:off x="2214546" y="4071942"/>
            <a:ext cx="490542" cy="490542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9" name="Ellipse 48"/>
          <p:cNvSpPr/>
          <p:nvPr/>
        </p:nvSpPr>
        <p:spPr>
          <a:xfrm>
            <a:off x="2000232" y="3857628"/>
            <a:ext cx="928694" cy="928694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0" name="Ellipse 49"/>
          <p:cNvSpPr/>
          <p:nvPr/>
        </p:nvSpPr>
        <p:spPr>
          <a:xfrm>
            <a:off x="1857356" y="3714752"/>
            <a:ext cx="1214446" cy="1214446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2285984" y="4143380"/>
            <a:ext cx="357190" cy="347666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2" name="Ellipse 51"/>
          <p:cNvSpPr/>
          <p:nvPr/>
        </p:nvSpPr>
        <p:spPr>
          <a:xfrm>
            <a:off x="1643042" y="3500438"/>
            <a:ext cx="1643074" cy="1643074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3" name="Ellipse 52"/>
          <p:cNvSpPr/>
          <p:nvPr/>
        </p:nvSpPr>
        <p:spPr>
          <a:xfrm>
            <a:off x="1714480" y="3571876"/>
            <a:ext cx="1500198" cy="1500198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8858" y="6388821"/>
            <a:ext cx="820904" cy="46596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flipH="1">
            <a:off x="1784410" y="142852"/>
            <a:ext cx="5452839" cy="861774"/>
          </a:xfrm>
          <a:prstGeom prst="rect">
            <a:avLst/>
          </a:prstGeom>
          <a:noFill/>
          <a:effectLst>
            <a:reflection stA="40000" endPos="60000" dist="127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cap="small" dirty="0" smtClean="0">
                <a:solidFill>
                  <a:srgbClr val="CE5646"/>
                </a:solidFill>
              </a:rPr>
              <a:t>S</a:t>
            </a:r>
            <a:r>
              <a:rPr lang="fr-FR" sz="2000" b="1" cap="small" dirty="0" smtClean="0">
                <a:solidFill>
                  <a:srgbClr val="5283AC"/>
                </a:solidFill>
              </a:rPr>
              <a:t>ituation type </a:t>
            </a:r>
            <a:r>
              <a:rPr lang="fr-FR" sz="1050" b="1" cap="small" dirty="0" smtClean="0">
                <a:solidFill>
                  <a:srgbClr val="5283AC"/>
                </a:solidFill>
              </a:rPr>
              <a:t>( si concerné) </a:t>
            </a:r>
            <a:r>
              <a:rPr lang="fr-FR" sz="2000" b="1" cap="small" dirty="0" smtClean="0">
                <a:solidFill>
                  <a:srgbClr val="5283AC"/>
                </a:solidFill>
              </a:rPr>
              <a:t>: </a:t>
            </a:r>
            <a:r>
              <a:rPr lang="fr-FR" sz="1400" cap="small" dirty="0" smtClean="0">
                <a:solidFill>
                  <a:srgbClr val="FF0000"/>
                </a:solidFill>
              </a:rPr>
              <a:t>Comment améliorer la rentabilité a ct ?</a:t>
            </a:r>
            <a:endParaRPr lang="fr-FR" sz="2000" cap="small" dirty="0" smtClean="0">
              <a:solidFill>
                <a:srgbClr val="FF0000"/>
              </a:solidFill>
            </a:endParaRPr>
          </a:p>
          <a:p>
            <a:pPr algn="ctr">
              <a:spcAft>
                <a:spcPts val="1200"/>
              </a:spcAft>
            </a:pPr>
            <a:endParaRPr lang="fr-FR" sz="2000" b="1" cap="small" dirty="0" smtClean="0">
              <a:solidFill>
                <a:srgbClr val="5283AC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5291" y="1159376"/>
          <a:ext cx="8495864" cy="53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221"/>
                <a:gridCol w="642942"/>
                <a:gridCol w="714380"/>
                <a:gridCol w="642942"/>
                <a:gridCol w="714379"/>
              </a:tblGrid>
              <a:tr h="350383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dirty="0" smtClean="0">
                          <a:solidFill>
                            <a:srgbClr val="FF0000"/>
                          </a:solidFill>
                        </a:rPr>
                        <a:t>Comment améliorer</a:t>
                      </a:r>
                      <a:r>
                        <a:rPr lang="fr-FR" sz="1600" cap="small" baseline="0" dirty="0" smtClean="0">
                          <a:solidFill>
                            <a:srgbClr val="FF0000"/>
                          </a:solidFill>
                        </a:rPr>
                        <a:t> la rentabilité a ct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Quels sont les enjeux / éléments de votre stratégie marketing 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cap="small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cap="small" baseline="0" dirty="0" smtClean="0">
                          <a:solidFill>
                            <a:schemeClr val="tx1"/>
                          </a:solidFill>
                        </a:rPr>
                        <a:t>Que pensez- vous des pistes suivantes ? </a:t>
                      </a:r>
                    </a:p>
                  </a:txBody>
                  <a:tcPr anchor="ctr"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dernieres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3 prochaines années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0383">
                <a:tc v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>
                          <a:solidFill>
                            <a:schemeClr val="tx1"/>
                          </a:solidFill>
                        </a:rPr>
                        <a:t>Importance accordée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Note /10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Mise en </a:t>
                      </a:r>
                      <a:r>
                        <a:rPr lang="fr-FR" sz="1000" dirty="0" err="1" smtClean="0">
                          <a:solidFill>
                            <a:schemeClr val="tx1"/>
                          </a:solidFill>
                        </a:rPr>
                        <a:t>oeuvre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686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-fidéliser la </a:t>
                      </a:r>
                      <a:r>
                        <a:rPr lang="fr-FR" sz="1100" dirty="0" err="1" smtClean="0">
                          <a:solidFill>
                            <a:schemeClr val="tx1"/>
                          </a:solidFill>
                        </a:rPr>
                        <a:t>clientêle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 plutôt que prospecter de nouveaux clients 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Mettre en place ou renforcer la vente additive 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Stimuler la demande primaire ( faire consommer plus de quantités  , plus fréquemment, multiplier les occasions de consommations)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Créer de la valeur aux produits pour vendre plus cher 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baseline="0" dirty="0" err="1" smtClean="0">
                          <a:solidFill>
                            <a:schemeClr val="tx1"/>
                          </a:solidFill>
                        </a:rPr>
                        <a:t>tertiariser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son activité et générer une rentabilité par des services associés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Proposer  au client une solution globale, un package comprenant des produits accessoires, éventuellement non fabriqués par l’entreprise elle –même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</a:rPr>
                        <a:t> Multiplier les produits dérivés, déclinés pour consolider la position de l’entreprise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dirty="0" smtClean="0"/>
                        <a:t>Rationnaliser la gamme de produits &amp; faire des choix pour moins se disperser  et améliorer sa performance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dirty="0" smtClean="0"/>
                        <a:t>Pratiquer un prix + élevé que les produits concurrents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dirty="0" smtClean="0"/>
                        <a:t>Pratiquer un prix d’écrémage pour générer de la marge</a:t>
                      </a:r>
                      <a:r>
                        <a:rPr lang="fr-FR" sz="1100" baseline="0" dirty="0" smtClean="0"/>
                        <a:t> unitaire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/>
                        <a:t>Se focaliser sur les clients les plus rentables, comme axe de développement, quitte à proposer d’autres catégories de produits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/>
                        <a:t> récupérer les clients passés à la concurrence et/ou limiter les défections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/>
                        <a:t>Anticiper les dates de prise de décision des clients, et faire des propositions adaptées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100" baseline="0" dirty="0" smtClean="0"/>
                        <a:t> réduire les risques liés à l’innovation</a:t>
                      </a:r>
                      <a:endParaRPr lang="fr-FR" sz="1100" dirty="0" smtClean="0"/>
                    </a:p>
                    <a:p>
                      <a:pPr>
                        <a:buFontTx/>
                        <a:buChar char="-"/>
                      </a:pPr>
                      <a:endParaRPr lang="fr-FR" sz="1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709">
                <a:tc>
                  <a:txBody>
                    <a:bodyPr/>
                    <a:lstStyle/>
                    <a:p>
                      <a:r>
                        <a:rPr lang="fr-FR" dirty="0" smtClean="0"/>
                        <a:t>Quelles sont les autres pistes auxquelles pense</a:t>
                      </a:r>
                      <a:r>
                        <a:rPr lang="fr-FR" baseline="0" dirty="0" smtClean="0"/>
                        <a:t> l’entreprise?</a:t>
                      </a:r>
                    </a:p>
                    <a:p>
                      <a:r>
                        <a:rPr lang="fr-FR" baseline="0" dirty="0" smtClean="0"/>
                        <a:t> 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Quel est le rôle</a:t>
                      </a:r>
                      <a:r>
                        <a:rPr lang="fr-FR" baseline="0" dirty="0" smtClean="0"/>
                        <a:t> de l’innovation face à cet enjeu ?</a:t>
                      </a: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28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2495</Words>
  <Application>Microsoft Office PowerPoint</Application>
  <PresentationFormat>Affichage à l'écran (4:3)</PresentationFormat>
  <Paragraphs>326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Your User Name</dc:creator>
  <cp:lastModifiedBy>Your User Name</cp:lastModifiedBy>
  <cp:revision>3</cp:revision>
  <dcterms:created xsi:type="dcterms:W3CDTF">2010-03-29T09:59:37Z</dcterms:created>
  <dcterms:modified xsi:type="dcterms:W3CDTF">2010-03-29T10:03:43Z</dcterms:modified>
</cp:coreProperties>
</file>